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56" r:id="rId2"/>
    <p:sldId id="285" r:id="rId3"/>
    <p:sldId id="556" r:id="rId4"/>
    <p:sldId id="288" r:id="rId5"/>
    <p:sldId id="558" r:id="rId6"/>
    <p:sldId id="286" r:id="rId7"/>
    <p:sldId id="557" r:id="rId8"/>
    <p:sldId id="560" r:id="rId9"/>
    <p:sldId id="561" r:id="rId10"/>
    <p:sldId id="289" r:id="rId11"/>
    <p:sldId id="559" r:id="rId12"/>
    <p:sldId id="562" r:id="rId13"/>
    <p:sldId id="563" r:id="rId14"/>
    <p:sldId id="565" r:id="rId15"/>
    <p:sldId id="566" r:id="rId16"/>
    <p:sldId id="567" r:id="rId17"/>
    <p:sldId id="290" r:id="rId18"/>
    <p:sldId id="599" r:id="rId19"/>
    <p:sldId id="568" r:id="rId20"/>
    <p:sldId id="569" r:id="rId21"/>
    <p:sldId id="570" r:id="rId22"/>
    <p:sldId id="571" r:id="rId23"/>
    <p:sldId id="572" r:id="rId24"/>
    <p:sldId id="601" r:id="rId25"/>
    <p:sldId id="600" r:id="rId26"/>
    <p:sldId id="573" r:id="rId27"/>
    <p:sldId id="574" r:id="rId28"/>
    <p:sldId id="575" r:id="rId29"/>
    <p:sldId id="576" r:id="rId30"/>
    <p:sldId id="577" r:id="rId31"/>
    <p:sldId id="564" r:id="rId32"/>
    <p:sldId id="294" r:id="rId33"/>
    <p:sldId id="293" r:id="rId34"/>
    <p:sldId id="578" r:id="rId35"/>
    <p:sldId id="581" r:id="rId36"/>
    <p:sldId id="580" r:id="rId37"/>
    <p:sldId id="582" r:id="rId38"/>
    <p:sldId id="585" r:id="rId39"/>
    <p:sldId id="584" r:id="rId40"/>
    <p:sldId id="579" r:id="rId41"/>
    <p:sldId id="295" r:id="rId42"/>
    <p:sldId id="297" r:id="rId43"/>
    <p:sldId id="377" r:id="rId44"/>
    <p:sldId id="378" r:id="rId45"/>
    <p:sldId id="383" r:id="rId46"/>
    <p:sldId id="416" r:id="rId47"/>
    <p:sldId id="417" r:id="rId48"/>
    <p:sldId id="418" r:id="rId49"/>
    <p:sldId id="419" r:id="rId50"/>
    <p:sldId id="533" r:id="rId51"/>
    <p:sldId id="586" r:id="rId52"/>
    <p:sldId id="587" r:id="rId53"/>
    <p:sldId id="589" r:id="rId54"/>
    <p:sldId id="590" r:id="rId55"/>
    <p:sldId id="591" r:id="rId56"/>
    <p:sldId id="534" r:id="rId57"/>
    <p:sldId id="588" r:id="rId58"/>
    <p:sldId id="592" r:id="rId59"/>
    <p:sldId id="594" r:id="rId60"/>
    <p:sldId id="595" r:id="rId61"/>
    <p:sldId id="593" r:id="rId62"/>
    <p:sldId id="596" r:id="rId63"/>
    <p:sldId id="597" r:id="rId64"/>
    <p:sldId id="598" r:id="rId65"/>
    <p:sldId id="398" r:id="rId66"/>
    <p:sldId id="399" r:id="rId67"/>
    <p:sldId id="305" r:id="rId68"/>
    <p:sldId id="539"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653" autoAdjust="0"/>
    <p:restoredTop sz="89948" autoAdjust="0"/>
  </p:normalViewPr>
  <p:slideViewPr>
    <p:cSldViewPr snapToGrid="0">
      <p:cViewPr varScale="1">
        <p:scale>
          <a:sx n="74" d="100"/>
          <a:sy n="74" d="100"/>
        </p:scale>
        <p:origin x="475" y="72"/>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958BB4-04F0-4399-A3FF-A09A31CF1A12}" type="datetimeFigureOut">
              <a:rPr lang="en-US" smtClean="0"/>
              <a:t>11/9/2022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1061C3-1F5B-491B-AB90-5D3B6D97C3EF}" type="slidenum">
              <a:rPr lang="en-US" smtClean="0"/>
              <a:t>‹#›</a:t>
            </a:fld>
            <a:endParaRPr lang="en-US"/>
          </a:p>
        </p:txBody>
      </p:sp>
    </p:spTree>
    <p:extLst>
      <p:ext uri="{BB962C8B-B14F-4D97-AF65-F5344CB8AC3E}">
        <p14:creationId xmlns:p14="http://schemas.microsoft.com/office/powerpoint/2010/main" val="1021331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3DE8F66-6DC0-4A7A-8B77-CE543AB8653B}" type="datetimeFigureOut">
              <a:rPr lang="en-US" smtClean="0"/>
              <a:t>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20308250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3DE8F66-6DC0-4A7A-8B77-CE543AB8653B}" type="datetimeFigureOut">
              <a:rPr lang="en-US" smtClean="0"/>
              <a:t>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4230999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3DE8F66-6DC0-4A7A-8B77-CE543AB8653B}" type="datetimeFigureOut">
              <a:rPr lang="en-US" smtClean="0"/>
              <a:t>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3736181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3DE8F66-6DC0-4A7A-8B77-CE543AB8653B}" type="datetimeFigureOut">
              <a:rPr lang="en-US" smtClean="0"/>
              <a:t>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4183322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DE8F66-6DC0-4A7A-8B77-CE543AB8653B}" type="datetimeFigureOut">
              <a:rPr lang="en-US" smtClean="0"/>
              <a:t>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1550208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3DE8F66-6DC0-4A7A-8B77-CE543AB8653B}" type="datetimeFigureOut">
              <a:rPr lang="en-US" smtClean="0"/>
              <a:t>11/9/2022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3350753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3DE8F66-6DC0-4A7A-8B77-CE543AB8653B}" type="datetimeFigureOut">
              <a:rPr lang="en-US" smtClean="0"/>
              <a:t>11/9/2022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2563856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3DE8F66-6DC0-4A7A-8B77-CE543AB8653B}" type="datetimeFigureOut">
              <a:rPr lang="en-US" smtClean="0"/>
              <a:t>11/9/2022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3449519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DE8F66-6DC0-4A7A-8B77-CE543AB8653B}" type="datetimeFigureOut">
              <a:rPr lang="en-US" smtClean="0"/>
              <a:t>11/9/2022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2887053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3DE8F66-6DC0-4A7A-8B77-CE543AB8653B}" type="datetimeFigureOut">
              <a:rPr lang="en-US" smtClean="0"/>
              <a:t>11/9/2022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996667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3DE8F66-6DC0-4A7A-8B77-CE543AB8653B}" type="datetimeFigureOut">
              <a:rPr lang="en-US" smtClean="0"/>
              <a:t>11/9/2022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B13C42-415C-4850-A3B2-DD63E84C81CE}" type="slidenum">
              <a:rPr lang="en-US" smtClean="0"/>
              <a:t>‹#›</a:t>
            </a:fld>
            <a:endParaRPr lang="en-US"/>
          </a:p>
        </p:txBody>
      </p:sp>
    </p:spTree>
    <p:extLst>
      <p:ext uri="{BB962C8B-B14F-4D97-AF65-F5344CB8AC3E}">
        <p14:creationId xmlns:p14="http://schemas.microsoft.com/office/powerpoint/2010/main" val="4004548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DE8F66-6DC0-4A7A-8B77-CE543AB8653B}" type="datetimeFigureOut">
              <a:rPr lang="en-US" smtClean="0"/>
              <a:t>11/9/2022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B13C42-415C-4850-A3B2-DD63E84C81CE}" type="slidenum">
              <a:rPr lang="en-US" smtClean="0"/>
              <a:t>‹#›</a:t>
            </a:fld>
            <a:endParaRPr lang="en-US"/>
          </a:p>
        </p:txBody>
      </p:sp>
    </p:spTree>
    <p:extLst>
      <p:ext uri="{BB962C8B-B14F-4D97-AF65-F5344CB8AC3E}">
        <p14:creationId xmlns:p14="http://schemas.microsoft.com/office/powerpoint/2010/main" val="23394008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56117" y="2000176"/>
            <a:ext cx="9144000" cy="2387600"/>
          </a:xfrm>
        </p:spPr>
        <p:txBody>
          <a:bodyPr>
            <a:normAutofit/>
          </a:bodyPr>
          <a:lstStyle/>
          <a:p>
            <a:r>
              <a:rPr lang="en-US" sz="4400" dirty="0">
                <a:latin typeface="+mn-lt"/>
              </a:rPr>
              <a:t>Introduction to Graphs </a:t>
            </a:r>
            <a:br>
              <a:rPr lang="en-US" sz="4400" dirty="0">
                <a:latin typeface="+mn-lt"/>
              </a:rPr>
            </a:br>
            <a:endParaRPr lang="en-US" sz="4400" dirty="0">
              <a:latin typeface="+mn-lt"/>
            </a:endParaRPr>
          </a:p>
        </p:txBody>
      </p:sp>
    </p:spTree>
    <p:extLst>
      <p:ext uri="{BB962C8B-B14F-4D97-AF65-F5344CB8AC3E}">
        <p14:creationId xmlns:p14="http://schemas.microsoft.com/office/powerpoint/2010/main" val="31321882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307A88-4245-40F2-9D06-6FA4BA0A19D8}"/>
              </a:ext>
            </a:extLst>
          </p:cNvPr>
          <p:cNvSpPr txBox="1"/>
          <p:nvPr/>
        </p:nvSpPr>
        <p:spPr>
          <a:xfrm>
            <a:off x="1" y="1971827"/>
            <a:ext cx="12289530" cy="1426945"/>
          </a:xfrm>
          <a:prstGeom prst="rect">
            <a:avLst/>
          </a:prstGeom>
          <a:solidFill>
            <a:srgbClr val="FFFF00"/>
          </a:solidFill>
        </p:spPr>
        <p:txBody>
          <a:bodyPr wrap="square" rtlCol="0">
            <a:spAutoFit/>
          </a:bodyPr>
          <a:lstStyle/>
          <a:p>
            <a:endParaRPr lang="en-US" dirty="0"/>
          </a:p>
        </p:txBody>
      </p:sp>
      <mc:AlternateContent xmlns:mc="http://schemas.openxmlformats.org/markup-compatibility/2006" xmlns:a14="http://schemas.microsoft.com/office/drawing/2010/main">
        <mc:Choice Requires="a14">
          <p:sp>
            <p:nvSpPr>
              <p:cNvPr id="2" name="Rectangle 1"/>
              <p:cNvSpPr/>
              <p:nvPr/>
            </p:nvSpPr>
            <p:spPr>
              <a:xfrm>
                <a:off x="1875849" y="1971827"/>
                <a:ext cx="8874355" cy="1841658"/>
              </a:xfrm>
              <a:prstGeom prst="rect">
                <a:avLst/>
              </a:prstGeom>
            </p:spPr>
            <p:txBody>
              <a:bodyPr wrap="square">
                <a:spAutoFit/>
              </a:bodyPr>
              <a:lstStyle/>
              <a:p>
                <a:r>
                  <a:rPr lang="en-US" sz="2400" dirty="0">
                    <a:solidFill>
                      <a:srgbClr val="0000FF"/>
                    </a:solidFill>
                    <a:latin typeface="Times New Roman" panose="02020603050405020304" pitchFamily="18" charset="0"/>
                    <a:ea typeface="SimSun" panose="02010600030101010101" pitchFamily="2" charset="-122"/>
                  </a:rPr>
                  <a:t>Given an undirected graph G = (V, E), the number of edges |E| is possible in the undirected graph with  |V| vertices and no self-loops:</a:t>
                </a:r>
                <a:endParaRPr lang="en-US" sz="2400" dirty="0">
                  <a:latin typeface="Courier New" panose="02070309020205020404" pitchFamily="49" charset="0"/>
                  <a:ea typeface="SimSun" panose="02010600030101010101" pitchFamily="2" charset="-122"/>
                </a:endParaRPr>
              </a:p>
              <a:p>
                <a:pPr>
                  <a:lnSpc>
                    <a:spcPct val="115000"/>
                  </a:lnSpc>
                </a:pPr>
                <a:r>
                  <a:rPr lang="en-US" sz="2400" dirty="0">
                    <a:solidFill>
                      <a:srgbClr val="0000FF"/>
                    </a:solidFill>
                    <a:latin typeface="Times New Roman" panose="02020603050405020304" pitchFamily="18" charset="0"/>
                    <a:ea typeface="SimSun" panose="02010600030101010101" pitchFamily="2" charset="-122"/>
                  </a:rPr>
                  <a:t> 	0  ≤  |E|  ≤  </a:t>
                </a:r>
                <a14:m>
                  <m:oMath xmlns:m="http://schemas.openxmlformats.org/officeDocument/2006/math">
                    <m:f>
                      <m:fPr>
                        <m:ctrlPr>
                          <a:rPr lang="en-US" sz="2400" i="1">
                            <a:latin typeface="Cambria Math" panose="02040503050406030204" pitchFamily="18" charset="0"/>
                            <a:ea typeface="SimSun" panose="02010600030101010101" pitchFamily="2" charset="-122"/>
                          </a:rPr>
                        </m:ctrlPr>
                      </m:fPr>
                      <m:num>
                        <m:r>
                          <a:rPr lang="en-US" sz="2400" b="0" i="1" smtClean="0">
                            <a:latin typeface="Cambria Math" panose="02040503050406030204" pitchFamily="18" charset="0"/>
                            <a:ea typeface="SimSun" panose="02010600030101010101" pitchFamily="2" charset="-122"/>
                          </a:rPr>
                          <m:t>1</m:t>
                        </m:r>
                      </m:num>
                      <m:den>
                        <m:r>
                          <a:rPr lang="en-US" sz="2400" b="0" i="1" smtClean="0">
                            <a:latin typeface="Cambria Math" panose="02040503050406030204" pitchFamily="18" charset="0"/>
                            <a:ea typeface="SimSun" panose="02010600030101010101" pitchFamily="2" charset="-122"/>
                          </a:rPr>
                          <m:t>2</m:t>
                        </m:r>
                      </m:den>
                    </m:f>
                  </m:oMath>
                </a14:m>
                <a:r>
                  <a:rPr lang="en-US" sz="2400" dirty="0">
                    <a:latin typeface="Times New Roman" panose="02020603050405020304" pitchFamily="18" charset="0"/>
                    <a:ea typeface="SimSun" panose="02010600030101010101" pitchFamily="2" charset="-122"/>
                  </a:rPr>
                  <a:t> </a:t>
                </a:r>
                <a:r>
                  <a:rPr lang="en-US" sz="2400" dirty="0">
                    <a:solidFill>
                      <a:srgbClr val="0000FF"/>
                    </a:solidFill>
                    <a:latin typeface="Times New Roman" panose="02020603050405020304" pitchFamily="18" charset="0"/>
                    <a:ea typeface="SimSun" panose="02010600030101010101" pitchFamily="2" charset="-122"/>
                  </a:rPr>
                  <a:t>|V| (|V| - 1).</a:t>
                </a:r>
              </a:p>
              <a:p>
                <a:pPr>
                  <a:lnSpc>
                    <a:spcPct val="115000"/>
                  </a:lnSpc>
                </a:pPr>
                <a:endParaRPr lang="en-US" sz="2400" dirty="0">
                  <a:latin typeface="Courier New" panose="02070309020205020404" pitchFamily="49" charset="0"/>
                  <a:ea typeface="SimSun" panose="02010600030101010101" pitchFamily="2" charset="-122"/>
                </a:endParaRPr>
              </a:p>
            </p:txBody>
          </p:sp>
        </mc:Choice>
        <mc:Fallback xmlns="">
          <p:sp>
            <p:nvSpPr>
              <p:cNvPr id="2" name="Rectangle 1"/>
              <p:cNvSpPr>
                <a:spLocks noRot="1" noChangeAspect="1" noMove="1" noResize="1" noEditPoints="1" noAdjustHandles="1" noChangeArrowheads="1" noChangeShapeType="1" noTextEdit="1"/>
              </p:cNvSpPr>
              <p:nvPr/>
            </p:nvSpPr>
            <p:spPr>
              <a:xfrm>
                <a:off x="1875849" y="1971827"/>
                <a:ext cx="8874355" cy="1841658"/>
              </a:xfrm>
              <a:prstGeom prst="rect">
                <a:avLst/>
              </a:prstGeom>
              <a:blipFill>
                <a:blip r:embed="rId2"/>
                <a:stretch>
                  <a:fillRect l="-1100" t="-2640"/>
                </a:stretch>
              </a:blipFill>
            </p:spPr>
            <p:txBody>
              <a:bodyPr/>
              <a:lstStyle/>
              <a:p>
                <a:r>
                  <a:rPr lang="en-US">
                    <a:noFill/>
                  </a:rPr>
                  <a:t> </a:t>
                </a:r>
              </a:p>
            </p:txBody>
          </p:sp>
        </mc:Fallback>
      </mc:AlternateContent>
      <p:pic>
        <p:nvPicPr>
          <p:cNvPr id="15" name="Picture 14" descr="Image result for smiley face images">
            <a:extLst>
              <a:ext uri="{FF2B5EF4-FFF2-40B4-BE49-F238E27FC236}">
                <a16:creationId xmlns:a16="http://schemas.microsoft.com/office/drawing/2014/main" id="{631E6BF4-27BB-4D8D-8A00-5FC079EF2133}"/>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5514" y="2052493"/>
            <a:ext cx="586105" cy="425450"/>
          </a:xfrm>
          <a:prstGeom prst="rect">
            <a:avLst/>
          </a:prstGeom>
          <a:noFill/>
        </p:spPr>
      </p:pic>
      <p:sp>
        <p:nvSpPr>
          <p:cNvPr id="14" name="Rectangle 13">
            <a:extLst>
              <a:ext uri="{FF2B5EF4-FFF2-40B4-BE49-F238E27FC236}">
                <a16:creationId xmlns:a16="http://schemas.microsoft.com/office/drawing/2014/main" id="{2C374475-FE65-4A29-8E1D-4C9B11AF9D38}"/>
              </a:ext>
            </a:extLst>
          </p:cNvPr>
          <p:cNvSpPr/>
          <p:nvPr/>
        </p:nvSpPr>
        <p:spPr>
          <a:xfrm>
            <a:off x="1784409" y="874471"/>
            <a:ext cx="3319563"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Undirected Graphs</a:t>
            </a:r>
            <a:endParaRPr lang="en-US" sz="3200" dirty="0">
              <a:ea typeface="SimSun" panose="02010600030101010101" pitchFamily="2" charset="-122"/>
            </a:endParaRPr>
          </a:p>
        </p:txBody>
      </p:sp>
    </p:spTree>
    <p:extLst>
      <p:ext uri="{BB962C8B-B14F-4D97-AF65-F5344CB8AC3E}">
        <p14:creationId xmlns:p14="http://schemas.microsoft.com/office/powerpoint/2010/main" val="37698310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555F142-A34C-4C22-BC5F-83D959E5811F}"/>
              </a:ext>
            </a:extLst>
          </p:cNvPr>
          <p:cNvSpPr txBox="1"/>
          <p:nvPr/>
        </p:nvSpPr>
        <p:spPr>
          <a:xfrm>
            <a:off x="48769" y="4650768"/>
            <a:ext cx="12191997" cy="1426945"/>
          </a:xfrm>
          <a:prstGeom prst="rect">
            <a:avLst/>
          </a:prstGeom>
          <a:solidFill>
            <a:srgbClr val="FFFF00"/>
          </a:solidFill>
        </p:spPr>
        <p:txBody>
          <a:bodyPr wrap="square" rtlCol="0">
            <a:spAutoFit/>
          </a:bodyPr>
          <a:lstStyle/>
          <a:p>
            <a:endParaRPr lang="en-US" dirty="0"/>
          </a:p>
        </p:txBody>
      </p: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52731AB3-762F-4BF7-8644-E1CCD7C68C92}"/>
                  </a:ext>
                </a:extLst>
              </p:cNvPr>
              <p:cNvSpPr txBox="1"/>
              <p:nvPr/>
            </p:nvSpPr>
            <p:spPr>
              <a:xfrm>
                <a:off x="1766316" y="4535425"/>
                <a:ext cx="8659368" cy="1484894"/>
              </a:xfrm>
              <a:prstGeom prst="rect">
                <a:avLst/>
              </a:prstGeom>
              <a:noFill/>
            </p:spPr>
            <p:txBody>
              <a:bodyPr wrap="square">
                <a:spAutoFit/>
              </a:bodyPr>
              <a:lstStyle/>
              <a:p>
                <a:pPr>
                  <a:lnSpc>
                    <a:spcPct val="115000"/>
                  </a:lnSpc>
                </a:pPr>
                <a:r>
                  <a:rPr lang="en-US" sz="2400" dirty="0">
                    <a:latin typeface="Times New Roman" panose="02020603050405020304" pitchFamily="18" charset="0"/>
                    <a:ea typeface="SimSun" panose="02010600030101010101" pitchFamily="2" charset="-122"/>
                  </a:rPr>
                  <a:t>Example 3.1:   	</a:t>
                </a:r>
              </a:p>
              <a:p>
                <a:pPr lvl="1">
                  <a:spcAft>
                    <a:spcPts val="600"/>
                  </a:spcAft>
                </a:pPr>
                <a:r>
                  <a:rPr lang="en-US" sz="2400" dirty="0">
                    <a:latin typeface="Times New Roman" panose="02020603050405020304" pitchFamily="18" charset="0"/>
                    <a:ea typeface="SimSun" panose="02010600030101010101" pitchFamily="2" charset="-122"/>
                  </a:rPr>
                  <a:t>Let the number of vertices  |V| =  6.  </a:t>
                </a:r>
                <a:endParaRPr lang="en-US" sz="2400" dirty="0">
                  <a:latin typeface="Courier New" panose="02070309020205020404" pitchFamily="49" charset="0"/>
                  <a:ea typeface="SimSun" panose="02010600030101010101" pitchFamily="2" charset="-122"/>
                </a:endParaRPr>
              </a:p>
              <a:p>
                <a:pPr lvl="1">
                  <a:spcAft>
                    <a:spcPts val="600"/>
                  </a:spcAft>
                </a:pPr>
                <a:r>
                  <a:rPr lang="en-US" sz="2400" dirty="0">
                    <a:latin typeface="Times New Roman" panose="02020603050405020304" pitchFamily="18" charset="0"/>
                    <a:ea typeface="SimSun" panose="02010600030101010101" pitchFamily="2" charset="-122"/>
                  </a:rPr>
                  <a:t>The max number of edges  |E| =  </a:t>
                </a:r>
                <a14:m>
                  <m:oMath xmlns:m="http://schemas.openxmlformats.org/officeDocument/2006/math">
                    <m:f>
                      <m:fPr>
                        <m:ctrlPr>
                          <a:rPr lang="en-US" sz="2400" i="1">
                            <a:latin typeface="Cambria Math" panose="02040503050406030204" pitchFamily="18" charset="0"/>
                            <a:ea typeface="SimSun" panose="02010600030101010101" pitchFamily="2" charset="-122"/>
                          </a:rPr>
                        </m:ctrlPr>
                      </m:fPr>
                      <m:num>
                        <m:r>
                          <a:rPr lang="en-US" sz="2400" b="0" i="1" smtClean="0">
                            <a:latin typeface="Cambria Math" panose="02040503050406030204" pitchFamily="18" charset="0"/>
                            <a:ea typeface="SimSun" panose="02010600030101010101" pitchFamily="2" charset="-122"/>
                          </a:rPr>
                          <m:t>1</m:t>
                        </m:r>
                      </m:num>
                      <m:den>
                        <m:r>
                          <a:rPr lang="en-US" sz="2400" b="0" i="1" smtClean="0">
                            <a:latin typeface="Cambria Math" panose="02040503050406030204" pitchFamily="18" charset="0"/>
                            <a:ea typeface="SimSun" panose="02010600030101010101" pitchFamily="2" charset="-122"/>
                          </a:rPr>
                          <m:t>2</m:t>
                        </m:r>
                      </m:den>
                    </m:f>
                  </m:oMath>
                </a14:m>
                <a:r>
                  <a:rPr lang="en-US" sz="2400" dirty="0">
                    <a:latin typeface="Times New Roman" panose="02020603050405020304" pitchFamily="18" charset="0"/>
                    <a:ea typeface="SimSun" panose="02010600030101010101" pitchFamily="2" charset="-122"/>
                  </a:rPr>
                  <a:t> (|V| * |V-1|) =  </a:t>
                </a:r>
                <a14:m>
                  <m:oMath xmlns:m="http://schemas.openxmlformats.org/officeDocument/2006/math">
                    <m:f>
                      <m:fPr>
                        <m:ctrlPr>
                          <a:rPr lang="en-US" sz="2400" i="1" smtClean="0">
                            <a:latin typeface="Cambria Math" panose="02040503050406030204" pitchFamily="18" charset="0"/>
                            <a:ea typeface="SimSun" panose="02010600030101010101" pitchFamily="2" charset="-122"/>
                          </a:rPr>
                        </m:ctrlPr>
                      </m:fPr>
                      <m:num>
                        <m:r>
                          <a:rPr lang="en-US" sz="2400" b="0" i="1" smtClean="0">
                            <a:latin typeface="Cambria Math" panose="02040503050406030204" pitchFamily="18" charset="0"/>
                            <a:ea typeface="SimSun" panose="02010600030101010101" pitchFamily="2" charset="-122"/>
                          </a:rPr>
                          <m:t>1</m:t>
                        </m:r>
                      </m:num>
                      <m:den>
                        <m:r>
                          <a:rPr lang="en-US" sz="2400" b="0" i="1" smtClean="0">
                            <a:latin typeface="Cambria Math" panose="02040503050406030204" pitchFamily="18" charset="0"/>
                            <a:ea typeface="SimSun" panose="02010600030101010101" pitchFamily="2" charset="-122"/>
                          </a:rPr>
                          <m:t>2</m:t>
                        </m:r>
                      </m:den>
                    </m:f>
                  </m:oMath>
                </a14:m>
                <a:r>
                  <a:rPr lang="en-US" sz="2400" dirty="0">
                    <a:latin typeface="Times New Roman" panose="02020603050405020304" pitchFamily="18" charset="0"/>
                    <a:ea typeface="SimSun" panose="02010600030101010101" pitchFamily="2" charset="-122"/>
                  </a:rPr>
                  <a:t> (6 * 5 ) = 15.</a:t>
                </a:r>
                <a:endParaRPr lang="en-US" sz="2400" dirty="0">
                  <a:latin typeface="Courier New" panose="02070309020205020404" pitchFamily="49" charset="0"/>
                  <a:ea typeface="SimSun" panose="02010600030101010101" pitchFamily="2" charset="-122"/>
                </a:endParaRPr>
              </a:p>
            </p:txBody>
          </p:sp>
        </mc:Choice>
        <mc:Fallback xmlns="">
          <p:sp>
            <p:nvSpPr>
              <p:cNvPr id="40" name="TextBox 39">
                <a:extLst>
                  <a:ext uri="{FF2B5EF4-FFF2-40B4-BE49-F238E27FC236}">
                    <a16:creationId xmlns:a16="http://schemas.microsoft.com/office/drawing/2014/main" id="{52731AB3-762F-4BF7-8644-E1CCD7C68C92}"/>
                  </a:ext>
                </a:extLst>
              </p:cNvPr>
              <p:cNvSpPr txBox="1">
                <a:spLocks noRot="1" noChangeAspect="1" noMove="1" noResize="1" noEditPoints="1" noAdjustHandles="1" noChangeArrowheads="1" noChangeShapeType="1" noTextEdit="1"/>
              </p:cNvSpPr>
              <p:nvPr/>
            </p:nvSpPr>
            <p:spPr>
              <a:xfrm>
                <a:off x="1766316" y="4535425"/>
                <a:ext cx="8659368" cy="1484894"/>
              </a:xfrm>
              <a:prstGeom prst="rect">
                <a:avLst/>
              </a:prstGeom>
              <a:blipFill>
                <a:blip r:embed="rId2"/>
                <a:stretch>
                  <a:fillRect l="-1127" t="-1639" b="-2869"/>
                </a:stretch>
              </a:blipFill>
            </p:spPr>
            <p:txBody>
              <a:bodyPr/>
              <a:lstStyle/>
              <a:p>
                <a:r>
                  <a:rPr lang="en-US">
                    <a:noFill/>
                  </a:rPr>
                  <a:t> </a:t>
                </a:r>
              </a:p>
            </p:txBody>
          </p:sp>
        </mc:Fallback>
      </mc:AlternateContent>
      <p:sp>
        <p:nvSpPr>
          <p:cNvPr id="2" name="Oval 1">
            <a:extLst>
              <a:ext uri="{FF2B5EF4-FFF2-40B4-BE49-F238E27FC236}">
                <a16:creationId xmlns:a16="http://schemas.microsoft.com/office/drawing/2014/main" id="{E4AF0988-4946-4A99-8ED6-39C8D90D788F}"/>
              </a:ext>
            </a:extLst>
          </p:cNvPr>
          <p:cNvSpPr/>
          <p:nvPr/>
        </p:nvSpPr>
        <p:spPr>
          <a:xfrm>
            <a:off x="3209544"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3" name="Oval 2">
            <a:extLst>
              <a:ext uri="{FF2B5EF4-FFF2-40B4-BE49-F238E27FC236}">
                <a16:creationId xmlns:a16="http://schemas.microsoft.com/office/drawing/2014/main" id="{F0D9BA07-9541-4D29-9094-E34FD9B7528C}"/>
              </a:ext>
            </a:extLst>
          </p:cNvPr>
          <p:cNvSpPr/>
          <p:nvPr/>
        </p:nvSpPr>
        <p:spPr>
          <a:xfrm>
            <a:off x="3209544"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4" name="Oval 3">
            <a:extLst>
              <a:ext uri="{FF2B5EF4-FFF2-40B4-BE49-F238E27FC236}">
                <a16:creationId xmlns:a16="http://schemas.microsoft.com/office/drawing/2014/main" id="{499A7862-6F8D-4AE3-825A-4EAE2AC82967}"/>
              </a:ext>
            </a:extLst>
          </p:cNvPr>
          <p:cNvSpPr/>
          <p:nvPr/>
        </p:nvSpPr>
        <p:spPr>
          <a:xfrm>
            <a:off x="6766560"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5" name="Oval 4">
            <a:extLst>
              <a:ext uri="{FF2B5EF4-FFF2-40B4-BE49-F238E27FC236}">
                <a16:creationId xmlns:a16="http://schemas.microsoft.com/office/drawing/2014/main" id="{D97F4CBD-9183-478F-85A3-0466F82ECE8E}"/>
              </a:ext>
            </a:extLst>
          </p:cNvPr>
          <p:cNvSpPr/>
          <p:nvPr/>
        </p:nvSpPr>
        <p:spPr>
          <a:xfrm>
            <a:off x="4983480"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sp>
        <p:nvSpPr>
          <p:cNvPr id="6" name="Oval 5">
            <a:extLst>
              <a:ext uri="{FF2B5EF4-FFF2-40B4-BE49-F238E27FC236}">
                <a16:creationId xmlns:a16="http://schemas.microsoft.com/office/drawing/2014/main" id="{197C57C7-E588-4E9F-8036-93BFA94070D9}"/>
              </a:ext>
            </a:extLst>
          </p:cNvPr>
          <p:cNvSpPr/>
          <p:nvPr/>
        </p:nvSpPr>
        <p:spPr>
          <a:xfrm>
            <a:off x="4983480"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7" name="Oval 6">
            <a:extLst>
              <a:ext uri="{FF2B5EF4-FFF2-40B4-BE49-F238E27FC236}">
                <a16:creationId xmlns:a16="http://schemas.microsoft.com/office/drawing/2014/main" id="{5BFC7BE7-CB56-4C6D-A7B7-406404C63050}"/>
              </a:ext>
            </a:extLst>
          </p:cNvPr>
          <p:cNvSpPr/>
          <p:nvPr/>
        </p:nvSpPr>
        <p:spPr>
          <a:xfrm>
            <a:off x="6766560"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6</a:t>
            </a:r>
          </a:p>
        </p:txBody>
      </p:sp>
      <p:cxnSp>
        <p:nvCxnSpPr>
          <p:cNvPr id="9" name="Straight Connector 8">
            <a:extLst>
              <a:ext uri="{FF2B5EF4-FFF2-40B4-BE49-F238E27FC236}">
                <a16:creationId xmlns:a16="http://schemas.microsoft.com/office/drawing/2014/main" id="{FD1A960D-923B-4C69-A152-220C5C27307C}"/>
              </a:ext>
            </a:extLst>
          </p:cNvPr>
          <p:cNvCxnSpPr>
            <a:stCxn id="2" idx="6"/>
            <a:endCxn id="5" idx="2"/>
          </p:cNvCxnSpPr>
          <p:nvPr/>
        </p:nvCxnSpPr>
        <p:spPr>
          <a:xfrm>
            <a:off x="3749040" y="2061972"/>
            <a:ext cx="1234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8299EA9-D4E8-4C80-8B2B-54C39313688D}"/>
              </a:ext>
            </a:extLst>
          </p:cNvPr>
          <p:cNvCxnSpPr/>
          <p:nvPr/>
        </p:nvCxnSpPr>
        <p:spPr>
          <a:xfrm>
            <a:off x="5532120" y="2081784"/>
            <a:ext cx="1234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B0A7EB5-4EBE-4518-A917-E4A434DBEB3F}"/>
              </a:ext>
            </a:extLst>
          </p:cNvPr>
          <p:cNvCxnSpPr/>
          <p:nvPr/>
        </p:nvCxnSpPr>
        <p:spPr>
          <a:xfrm>
            <a:off x="3749040" y="3604260"/>
            <a:ext cx="1234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4204C7E-DFDF-45B7-B807-2A1D944F794F}"/>
              </a:ext>
            </a:extLst>
          </p:cNvPr>
          <p:cNvCxnSpPr/>
          <p:nvPr/>
        </p:nvCxnSpPr>
        <p:spPr>
          <a:xfrm>
            <a:off x="5532120" y="3604260"/>
            <a:ext cx="1234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597605B-E7D1-4CD5-99BB-05C20CA4CC8B}"/>
              </a:ext>
            </a:extLst>
          </p:cNvPr>
          <p:cNvCxnSpPr>
            <a:cxnSpLocks/>
            <a:endCxn id="3" idx="0"/>
          </p:cNvCxnSpPr>
          <p:nvPr/>
        </p:nvCxnSpPr>
        <p:spPr>
          <a:xfrm>
            <a:off x="3479292" y="2322576"/>
            <a:ext cx="0" cy="10210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3A5B11B-26C5-4FFA-8784-E87396A5570F}"/>
              </a:ext>
            </a:extLst>
          </p:cNvPr>
          <p:cNvCxnSpPr>
            <a:cxnSpLocks/>
          </p:cNvCxnSpPr>
          <p:nvPr/>
        </p:nvCxnSpPr>
        <p:spPr>
          <a:xfrm>
            <a:off x="5254752" y="2322576"/>
            <a:ext cx="0" cy="10210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6CCAE37-1681-4056-9AC9-8B74C859B034}"/>
              </a:ext>
            </a:extLst>
          </p:cNvPr>
          <p:cNvCxnSpPr>
            <a:cxnSpLocks/>
          </p:cNvCxnSpPr>
          <p:nvPr/>
        </p:nvCxnSpPr>
        <p:spPr>
          <a:xfrm>
            <a:off x="7036308" y="2322576"/>
            <a:ext cx="0" cy="10210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93BA064-1A89-476E-8BA4-F3B74877F029}"/>
              </a:ext>
            </a:extLst>
          </p:cNvPr>
          <p:cNvCxnSpPr>
            <a:cxnSpLocks/>
            <a:stCxn id="2" idx="5"/>
            <a:endCxn id="6" idx="1"/>
          </p:cNvCxnSpPr>
          <p:nvPr/>
        </p:nvCxnSpPr>
        <p:spPr>
          <a:xfrm>
            <a:off x="3670033" y="2246247"/>
            <a:ext cx="1392454" cy="11737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CB6648A-F2CD-4636-8107-10FD0BDBBDD6}"/>
              </a:ext>
            </a:extLst>
          </p:cNvPr>
          <p:cNvCxnSpPr>
            <a:cxnSpLocks/>
            <a:endCxn id="7" idx="1"/>
          </p:cNvCxnSpPr>
          <p:nvPr/>
        </p:nvCxnSpPr>
        <p:spPr>
          <a:xfrm>
            <a:off x="3720686" y="2169918"/>
            <a:ext cx="3124881" cy="12500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D248DBC-BDA5-4EF3-B05C-5E3E2D4F8530}"/>
              </a:ext>
            </a:extLst>
          </p:cNvPr>
          <p:cNvCxnSpPr>
            <a:cxnSpLocks/>
            <a:stCxn id="3" idx="7"/>
          </p:cNvCxnSpPr>
          <p:nvPr/>
        </p:nvCxnSpPr>
        <p:spPr>
          <a:xfrm flipV="1">
            <a:off x="3670033" y="2173095"/>
            <a:ext cx="3138958" cy="1246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72B400D-6CE9-4317-8CA9-AB4227FDBFC2}"/>
              </a:ext>
            </a:extLst>
          </p:cNvPr>
          <p:cNvCxnSpPr>
            <a:cxnSpLocks/>
            <a:stCxn id="4" idx="3"/>
            <a:endCxn id="6" idx="7"/>
          </p:cNvCxnSpPr>
          <p:nvPr/>
        </p:nvCxnSpPr>
        <p:spPr>
          <a:xfrm flipH="1">
            <a:off x="5443969" y="2246247"/>
            <a:ext cx="1401598" cy="11737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89AEA52-CC76-49FA-8126-1258843813A1}"/>
              </a:ext>
            </a:extLst>
          </p:cNvPr>
          <p:cNvCxnSpPr>
            <a:cxnSpLocks/>
            <a:stCxn id="5" idx="3"/>
            <a:endCxn id="3" idx="7"/>
          </p:cNvCxnSpPr>
          <p:nvPr/>
        </p:nvCxnSpPr>
        <p:spPr>
          <a:xfrm flipH="1">
            <a:off x="3670033" y="2246247"/>
            <a:ext cx="1392454" cy="11737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B27C7E9-C77E-4F5C-8A1A-354DD19C8107}"/>
              </a:ext>
            </a:extLst>
          </p:cNvPr>
          <p:cNvCxnSpPr>
            <a:cxnSpLocks/>
            <a:stCxn id="5" idx="5"/>
            <a:endCxn id="7" idx="1"/>
          </p:cNvCxnSpPr>
          <p:nvPr/>
        </p:nvCxnSpPr>
        <p:spPr>
          <a:xfrm>
            <a:off x="5443969" y="2246247"/>
            <a:ext cx="1401598" cy="11737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Arc 36">
            <a:extLst>
              <a:ext uri="{FF2B5EF4-FFF2-40B4-BE49-F238E27FC236}">
                <a16:creationId xmlns:a16="http://schemas.microsoft.com/office/drawing/2014/main" id="{1AB8A25D-6E41-47B6-A492-490ABCB83310}"/>
              </a:ext>
            </a:extLst>
          </p:cNvPr>
          <p:cNvSpPr/>
          <p:nvPr/>
        </p:nvSpPr>
        <p:spPr>
          <a:xfrm>
            <a:off x="3474720" y="1428518"/>
            <a:ext cx="3557016" cy="704697"/>
          </a:xfrm>
          <a:prstGeom prst="arc">
            <a:avLst>
              <a:gd name="adj1" fmla="val 10747917"/>
              <a:gd name="adj2" fmla="val 706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Arc 37">
            <a:extLst>
              <a:ext uri="{FF2B5EF4-FFF2-40B4-BE49-F238E27FC236}">
                <a16:creationId xmlns:a16="http://schemas.microsoft.com/office/drawing/2014/main" id="{C8C029C7-FDF0-40C4-ABCB-52A2CFA4F271}"/>
              </a:ext>
            </a:extLst>
          </p:cNvPr>
          <p:cNvSpPr/>
          <p:nvPr/>
        </p:nvSpPr>
        <p:spPr>
          <a:xfrm rot="10800000">
            <a:off x="3474720" y="3480817"/>
            <a:ext cx="3521481" cy="812643"/>
          </a:xfrm>
          <a:prstGeom prst="arc">
            <a:avLst>
              <a:gd name="adj1" fmla="val 10747917"/>
              <a:gd name="adj2" fmla="val 706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41" name="Picture 40" descr="Image result for smiley face images">
            <a:extLst>
              <a:ext uri="{FF2B5EF4-FFF2-40B4-BE49-F238E27FC236}">
                <a16:creationId xmlns:a16="http://schemas.microsoft.com/office/drawing/2014/main" id="{FFDDF936-4B5D-4C4F-AF40-244B0F56775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1592" y="3368832"/>
            <a:ext cx="699135" cy="473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8132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DA3D7A3-E2E0-4F79-99FD-718B93A8B3FA}"/>
              </a:ext>
            </a:extLst>
          </p:cNvPr>
          <p:cNvSpPr txBox="1"/>
          <p:nvPr/>
        </p:nvSpPr>
        <p:spPr>
          <a:xfrm>
            <a:off x="0" y="4849091"/>
            <a:ext cx="12192000" cy="890729"/>
          </a:xfrm>
          <a:prstGeom prst="rect">
            <a:avLst/>
          </a:prstGeom>
          <a:solidFill>
            <a:srgbClr val="FFFF00"/>
          </a:solidFill>
        </p:spPr>
        <p:txBody>
          <a:bodyPr wrap="square" rtlCol="0">
            <a:spAutoFit/>
          </a:bodyPr>
          <a:lstStyle/>
          <a:p>
            <a:endParaRPr lang="en-US" dirty="0"/>
          </a:p>
        </p:txBody>
      </p:sp>
      <p:sp>
        <p:nvSpPr>
          <p:cNvPr id="7" name="TextBox 6">
            <a:extLst>
              <a:ext uri="{FF2B5EF4-FFF2-40B4-BE49-F238E27FC236}">
                <a16:creationId xmlns:a16="http://schemas.microsoft.com/office/drawing/2014/main" id="{C4C47872-59D2-4BD8-8012-9945F4C8963D}"/>
              </a:ext>
            </a:extLst>
          </p:cNvPr>
          <p:cNvSpPr txBox="1"/>
          <p:nvPr/>
        </p:nvSpPr>
        <p:spPr>
          <a:xfrm>
            <a:off x="0" y="3429000"/>
            <a:ext cx="12192000" cy="559017"/>
          </a:xfrm>
          <a:prstGeom prst="rect">
            <a:avLst/>
          </a:prstGeom>
          <a:solidFill>
            <a:srgbClr val="FFFF00"/>
          </a:solidFill>
        </p:spPr>
        <p:txBody>
          <a:bodyPr wrap="square" rtlCol="0">
            <a:spAutoFit/>
          </a:bodyPr>
          <a:lstStyle/>
          <a:p>
            <a:endParaRPr lang="en-US" dirty="0"/>
          </a:p>
        </p:txBody>
      </p:sp>
      <mc:AlternateContent xmlns:mc="http://schemas.openxmlformats.org/markup-compatibility/2006" xmlns:a14="http://schemas.microsoft.com/office/drawing/2010/main">
        <mc:Choice Requires="a14">
          <p:sp>
            <p:nvSpPr>
              <p:cNvPr id="2" name="Rectangle 1"/>
              <p:cNvSpPr/>
              <p:nvPr/>
            </p:nvSpPr>
            <p:spPr>
              <a:xfrm>
                <a:off x="1583735" y="1281662"/>
                <a:ext cx="8881065" cy="4416594"/>
              </a:xfrm>
              <a:prstGeom prst="rect">
                <a:avLst/>
              </a:prstGeom>
            </p:spPr>
            <p:txBody>
              <a:bodyPr wrap="square">
                <a:spAutoFit/>
              </a:bodyPr>
              <a:lstStyle/>
              <a:p>
                <a:pPr>
                  <a:lnSpc>
                    <a:spcPct val="150000"/>
                  </a:lnSpc>
                  <a:spcAft>
                    <a:spcPts val="600"/>
                  </a:spcAft>
                </a:pPr>
                <a:r>
                  <a:rPr lang="en-US" sz="2400" dirty="0">
                    <a:latin typeface="Times New Roman" panose="02020603050405020304" pitchFamily="18" charset="0"/>
                    <a:ea typeface="SimSun" panose="02010600030101010101" pitchFamily="2" charset="-122"/>
                    <a:cs typeface="Times New Roman" panose="02020603050405020304" pitchFamily="18" charset="0"/>
                  </a:rPr>
                  <a:t>Paths, Cycles, Connectivity and Acyclicity.</a:t>
                </a:r>
              </a:p>
              <a:p>
                <a:pPr marL="342900"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A</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a:t>
                </a:r>
                <a:r>
                  <a:rPr lang="en-US" sz="2400" i="1"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path</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of length k </a:t>
                </a:r>
                <a:r>
                  <a:rPr lang="en-US" sz="2400" dirty="0">
                    <a:latin typeface="Times New Roman" panose="02020603050405020304" pitchFamily="18" charset="0"/>
                    <a:ea typeface="SimSun" panose="02010600030101010101" pitchFamily="2" charset="-122"/>
                    <a:cs typeface="Times New Roman" panose="02020603050405020304" pitchFamily="18" charset="0"/>
                  </a:rPr>
                  <a:t>from vertex  u  to vertex  v in a graph G = (V, E) is: </a:t>
                </a:r>
              </a:p>
              <a:p>
                <a:pPr marL="800100" lvl="1"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a sequence &lt; u</a:t>
                </a:r>
                <a:r>
                  <a:rPr lang="en-US" sz="2400" baseline="-25000" dirty="0">
                    <a:latin typeface="Times New Roman" panose="02020603050405020304" pitchFamily="18" charset="0"/>
                    <a:ea typeface="SimSun" panose="02010600030101010101" pitchFamily="2" charset="-122"/>
                    <a:cs typeface="Times New Roman" panose="02020603050405020304" pitchFamily="18" charset="0"/>
                  </a:rPr>
                  <a:t>0</a:t>
                </a:r>
                <a:r>
                  <a:rPr lang="en-US" sz="2400" dirty="0">
                    <a:latin typeface="Times New Roman" panose="02020603050405020304" pitchFamily="18" charset="0"/>
                    <a:ea typeface="SimSun" panose="02010600030101010101" pitchFamily="2" charset="-122"/>
                    <a:cs typeface="Times New Roman" panose="02020603050405020304" pitchFamily="18" charset="0"/>
                  </a:rPr>
                  <a:t>, u</a:t>
                </a:r>
                <a:r>
                  <a:rPr lang="en-US" sz="2400" baseline="-25000" dirty="0">
                    <a:latin typeface="Times New Roman" panose="02020603050405020304" pitchFamily="18" charset="0"/>
                    <a:ea typeface="SimSun" panose="02010600030101010101" pitchFamily="2" charset="-122"/>
                    <a:cs typeface="Times New Roman" panose="02020603050405020304" pitchFamily="18" charset="0"/>
                  </a:rPr>
                  <a:t>1</a:t>
                </a:r>
                <a:r>
                  <a:rPr lang="en-US" sz="2400" dirty="0">
                    <a:latin typeface="Times New Roman" panose="02020603050405020304" pitchFamily="18" charset="0"/>
                    <a:ea typeface="SimSun" panose="02010600030101010101" pitchFamily="2" charset="-122"/>
                    <a:cs typeface="Times New Roman" panose="02020603050405020304" pitchFamily="18" charset="0"/>
                  </a:rPr>
                  <a:t>, u</a:t>
                </a:r>
                <a:r>
                  <a:rPr lang="en-US" sz="2400" baseline="-25000" dirty="0">
                    <a:latin typeface="Times New Roman" panose="02020603050405020304" pitchFamily="18" charset="0"/>
                    <a:ea typeface="SimSun" panose="02010600030101010101" pitchFamily="2" charset="-122"/>
                    <a:cs typeface="Times New Roman" panose="02020603050405020304" pitchFamily="18" charset="0"/>
                  </a:rPr>
                  <a:t>2</a:t>
                </a:r>
                <a:r>
                  <a:rPr lang="en-US" sz="2400" dirty="0">
                    <a:latin typeface="Times New Roman" panose="02020603050405020304" pitchFamily="18" charset="0"/>
                    <a:ea typeface="SimSun" panose="02010600030101010101" pitchFamily="2" charset="-122"/>
                    <a:cs typeface="Times New Roman" panose="02020603050405020304" pitchFamily="18" charset="0"/>
                  </a:rPr>
                  <a:t>, … , </a:t>
                </a:r>
                <a:r>
                  <a:rPr lang="en-US" sz="2400" dirty="0" err="1">
                    <a:latin typeface="Times New Roman" panose="02020603050405020304" pitchFamily="18" charset="0"/>
                    <a:ea typeface="SimSun" panose="02010600030101010101" pitchFamily="2" charset="-122"/>
                    <a:cs typeface="Times New Roman" panose="02020603050405020304" pitchFamily="18" charset="0"/>
                  </a:rPr>
                  <a:t>u</a:t>
                </a:r>
                <a:r>
                  <a:rPr lang="en-US" sz="2400" baseline="-25000" dirty="0" err="1">
                    <a:latin typeface="Times New Roman" panose="02020603050405020304" pitchFamily="18" charset="0"/>
                    <a:ea typeface="SimSun" panose="02010600030101010101" pitchFamily="2" charset="-122"/>
                    <a:cs typeface="Times New Roman" panose="02020603050405020304" pitchFamily="18" charset="0"/>
                  </a:rPr>
                  <a:t>k</a:t>
                </a:r>
                <a:r>
                  <a:rPr lang="en-US" sz="2400" baseline="-25000" dirty="0">
                    <a:latin typeface="Times New Roman" panose="02020603050405020304" pitchFamily="18" charset="0"/>
                    <a:ea typeface="SimSun" panose="02010600030101010101" pitchFamily="2" charset="-122"/>
                    <a:cs typeface="Times New Roman" panose="02020603050405020304" pitchFamily="18" charset="0"/>
                  </a:rPr>
                  <a:t> </a:t>
                </a:r>
                <a:r>
                  <a:rPr lang="en-US" sz="2400" dirty="0">
                    <a:latin typeface="Times New Roman" panose="02020603050405020304" pitchFamily="18" charset="0"/>
                    <a:ea typeface="SimSun" panose="02010600030101010101" pitchFamily="2" charset="-122"/>
                    <a:cs typeface="Times New Roman" panose="02020603050405020304" pitchFamily="18" charset="0"/>
                  </a:rPr>
                  <a:t>&gt;  of vertices such that u = u</a:t>
                </a:r>
                <a:r>
                  <a:rPr lang="en-US" sz="2400" baseline="-25000" dirty="0">
                    <a:latin typeface="Times New Roman" panose="02020603050405020304" pitchFamily="18" charset="0"/>
                    <a:ea typeface="SimSun" panose="02010600030101010101" pitchFamily="2" charset="-122"/>
                    <a:cs typeface="Times New Roman" panose="02020603050405020304" pitchFamily="18" charset="0"/>
                  </a:rPr>
                  <a:t>0</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r>
                  <a:rPr lang="en-US" sz="2400" dirty="0" err="1">
                    <a:latin typeface="Times New Roman" panose="02020603050405020304" pitchFamily="18" charset="0"/>
                    <a:ea typeface="SimSun" panose="02010600030101010101" pitchFamily="2" charset="-122"/>
                    <a:cs typeface="Times New Roman" panose="02020603050405020304" pitchFamily="18" charset="0"/>
                  </a:rPr>
                  <a:t>u</a:t>
                </a:r>
                <a:r>
                  <a:rPr lang="en-US" sz="2400" baseline="-25000" dirty="0" err="1">
                    <a:latin typeface="Times New Roman" panose="02020603050405020304" pitchFamily="18" charset="0"/>
                    <a:ea typeface="SimSun" panose="02010600030101010101" pitchFamily="2" charset="-122"/>
                    <a:cs typeface="Times New Roman" panose="02020603050405020304" pitchFamily="18" charset="0"/>
                  </a:rPr>
                  <a:t>k</a:t>
                </a:r>
                <a:r>
                  <a:rPr lang="en-US" sz="2400" dirty="0">
                    <a:latin typeface="Times New Roman" panose="02020603050405020304" pitchFamily="18" charset="0"/>
                    <a:ea typeface="SimSun" panose="02010600030101010101" pitchFamily="2" charset="-122"/>
                    <a:cs typeface="Times New Roman" panose="02020603050405020304" pitchFamily="18" charset="0"/>
                  </a:rPr>
                  <a:t> = v, and (u</a:t>
                </a:r>
                <a:r>
                  <a:rPr lang="en-US" sz="2400" baseline="-25000" dirty="0">
                    <a:latin typeface="Times New Roman" panose="02020603050405020304" pitchFamily="18" charset="0"/>
                    <a:ea typeface="SimSun" panose="02010600030101010101" pitchFamily="2" charset="-122"/>
                    <a:cs typeface="Times New Roman" panose="02020603050405020304" pitchFamily="18" charset="0"/>
                  </a:rPr>
                  <a:t>i-1</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r>
                  <a:rPr lang="en-US" sz="2400" dirty="0" err="1">
                    <a:latin typeface="Times New Roman" panose="02020603050405020304" pitchFamily="18" charset="0"/>
                    <a:ea typeface="SimSun" panose="02010600030101010101" pitchFamily="2" charset="-122"/>
                    <a:cs typeface="Times New Roman" panose="02020603050405020304" pitchFamily="18" charset="0"/>
                  </a:rPr>
                  <a:t>u</a:t>
                </a:r>
                <a:r>
                  <a:rPr lang="en-US" sz="2400" baseline="-25000" dirty="0" err="1">
                    <a:latin typeface="Times New Roman" panose="02020603050405020304" pitchFamily="18" charset="0"/>
                    <a:ea typeface="SimSun" panose="02010600030101010101" pitchFamily="2" charset="-122"/>
                    <a:cs typeface="Times New Roman" panose="02020603050405020304" pitchFamily="18" charset="0"/>
                  </a:rPr>
                  <a:t>i</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400" i="1" dirty="0">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ea typeface="SimSun" panose="02010600030101010101" pitchFamily="2" charset="-122"/>
                    <a:cs typeface="Times New Roman" panose="02020603050405020304" pitchFamily="18" charset="0"/>
                  </a:rPr>
                  <a:t> E for </a:t>
                </a:r>
                <a:r>
                  <a:rPr lang="en-US" sz="2400" dirty="0" err="1">
                    <a:latin typeface="Times New Roman" panose="02020603050405020304" pitchFamily="18" charset="0"/>
                    <a:ea typeface="SimSun" panose="02010600030101010101" pitchFamily="2" charset="-122"/>
                    <a:cs typeface="Times New Roman" panose="02020603050405020304" pitchFamily="18" charset="0"/>
                  </a:rPr>
                  <a:t>i</a:t>
                </a:r>
                <a:r>
                  <a:rPr lang="en-US" sz="2400" dirty="0">
                    <a:latin typeface="Times New Roman" panose="02020603050405020304" pitchFamily="18" charset="0"/>
                    <a:ea typeface="SimSun" panose="02010600030101010101" pitchFamily="2" charset="-122"/>
                    <a:cs typeface="Times New Roman" panose="02020603050405020304" pitchFamily="18" charset="0"/>
                  </a:rPr>
                  <a:t> = 1, 2, …, k.  That is,</a:t>
                </a:r>
              </a:p>
              <a:p>
                <a:pPr marL="800100" lvl="1" indent="-342900">
                  <a:buFont typeface="Arial" panose="020B0604020202020204" pitchFamily="34" charset="0"/>
                  <a:buChar char="•"/>
                </a:pPr>
                <a:r>
                  <a:rPr lang="en-US" sz="24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p = {u = u</a:t>
                </a:r>
                <a:r>
                  <a:rPr lang="en-US" sz="2400" baseline="-25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0</a:t>
                </a:r>
                <a:r>
                  <a:rPr lang="en-US" sz="24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 u</a:t>
                </a:r>
                <a:r>
                  <a:rPr lang="en-US" sz="2400" baseline="-25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1</a:t>
                </a:r>
                <a:r>
                  <a:rPr lang="en-US" sz="24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 u</a:t>
                </a:r>
                <a:r>
                  <a:rPr lang="en-US" sz="2400" baseline="-25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2</a:t>
                </a:r>
                <a:r>
                  <a:rPr lang="en-US" sz="24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 … , </a:t>
                </a:r>
                <a:r>
                  <a:rPr lang="en-US" sz="2400" dirty="0" err="1">
                    <a:solidFill>
                      <a:schemeClr val="tx1"/>
                    </a:solidFill>
                    <a:latin typeface="Times New Roman" panose="02020603050405020304" pitchFamily="18" charset="0"/>
                    <a:ea typeface="SimSun" panose="02010600030101010101" pitchFamily="2" charset="-122"/>
                    <a:cs typeface="Times New Roman" panose="02020603050405020304" pitchFamily="18" charset="0"/>
                  </a:rPr>
                  <a:t>u</a:t>
                </a:r>
                <a:r>
                  <a:rPr lang="en-US" sz="2400" baseline="-25000" dirty="0" err="1">
                    <a:solidFill>
                      <a:schemeClr val="tx1"/>
                    </a:solidFill>
                    <a:latin typeface="Times New Roman" panose="02020603050405020304" pitchFamily="18" charset="0"/>
                    <a:ea typeface="SimSun" panose="02010600030101010101" pitchFamily="2" charset="-122"/>
                    <a:cs typeface="Times New Roman" panose="02020603050405020304" pitchFamily="18" charset="0"/>
                  </a:rPr>
                  <a:t>k</a:t>
                </a:r>
                <a:r>
                  <a:rPr lang="en-US" sz="24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 = v | </a:t>
                </a:r>
                <a14:m>
                  <m:oMath xmlns:m="http://schemas.openxmlformats.org/officeDocument/2006/math">
                    <m:r>
                      <a:rPr lang="en-US" sz="2400" i="1" dirty="0"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400" b="0" i="1" dirty="0"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 </m:t>
                    </m:r>
                  </m:oMath>
                </a14:m>
                <a:r>
                  <a:rPr lang="en-US" sz="24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u</a:t>
                </a:r>
                <a:r>
                  <a:rPr lang="en-US" sz="2400" baseline="-25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i-1</a:t>
                </a:r>
                <a:r>
                  <a:rPr lang="en-US" sz="24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 </a:t>
                </a:r>
                <a:r>
                  <a:rPr lang="en-US" sz="2400" dirty="0" err="1">
                    <a:solidFill>
                      <a:schemeClr val="tx1"/>
                    </a:solidFill>
                    <a:latin typeface="Times New Roman" panose="02020603050405020304" pitchFamily="18" charset="0"/>
                    <a:ea typeface="SimSun" panose="02010600030101010101" pitchFamily="2" charset="-122"/>
                    <a:cs typeface="Times New Roman" panose="02020603050405020304" pitchFamily="18" charset="0"/>
                  </a:rPr>
                  <a:t>u</a:t>
                </a:r>
                <a:r>
                  <a:rPr lang="en-US" sz="2400" baseline="-25000" dirty="0" err="1">
                    <a:solidFill>
                      <a:schemeClr val="tx1"/>
                    </a:solidFill>
                    <a:latin typeface="Times New Roman" panose="02020603050405020304" pitchFamily="18" charset="0"/>
                    <a:ea typeface="SimSun" panose="02010600030101010101" pitchFamily="2" charset="-122"/>
                    <a:cs typeface="Times New Roman" panose="02020603050405020304" pitchFamily="18" charset="0"/>
                  </a:rPr>
                  <a:t>i</a:t>
                </a:r>
                <a:r>
                  <a:rPr lang="en-US" sz="24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400" i="1" dirty="0"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 V and  (u</a:t>
                </a:r>
                <a:r>
                  <a:rPr lang="en-US" sz="2400" baseline="-25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i-1</a:t>
                </a:r>
                <a:r>
                  <a:rPr lang="en-US" sz="24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 </a:t>
                </a:r>
                <a:r>
                  <a:rPr lang="en-US" sz="2400" dirty="0" err="1">
                    <a:solidFill>
                      <a:schemeClr val="tx1"/>
                    </a:solidFill>
                    <a:latin typeface="Times New Roman" panose="02020603050405020304" pitchFamily="18" charset="0"/>
                    <a:ea typeface="SimSun" panose="02010600030101010101" pitchFamily="2" charset="-122"/>
                    <a:cs typeface="Times New Roman" panose="02020603050405020304" pitchFamily="18" charset="0"/>
                  </a:rPr>
                  <a:t>u</a:t>
                </a:r>
                <a:r>
                  <a:rPr lang="en-US" sz="2400" baseline="-25000" dirty="0" err="1">
                    <a:solidFill>
                      <a:schemeClr val="tx1"/>
                    </a:solidFill>
                    <a:latin typeface="Times New Roman" panose="02020603050405020304" pitchFamily="18" charset="0"/>
                    <a:ea typeface="SimSun" panose="02010600030101010101" pitchFamily="2" charset="-122"/>
                    <a:cs typeface="Times New Roman" panose="02020603050405020304" pitchFamily="18" charset="0"/>
                  </a:rPr>
                  <a:t>i</a:t>
                </a:r>
                <a:r>
                  <a:rPr lang="en-US" sz="24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400" i="1"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 E}</a:t>
                </a:r>
              </a:p>
              <a:p>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The</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a:t>
                </a:r>
                <a:r>
                  <a:rPr lang="en-US" sz="2400" i="1"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length</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a:t>
                </a:r>
                <a:r>
                  <a:rPr lang="en-US" sz="2400" dirty="0">
                    <a:latin typeface="Times New Roman" panose="02020603050405020304" pitchFamily="18" charset="0"/>
                    <a:ea typeface="SimSun" panose="02010600030101010101" pitchFamily="2" charset="-122"/>
                    <a:cs typeface="Times New Roman" panose="02020603050405020304" pitchFamily="18" charset="0"/>
                  </a:rPr>
                  <a:t>of a path p is </a:t>
                </a:r>
              </a:p>
              <a:p>
                <a:pPr marL="1257300" lvl="2"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the total number of vertices in a vertex sequence defining the path minus one,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t>
                </a:r>
                <a:r>
                  <a:rPr lang="en-US" sz="2400" dirty="0">
                    <a:latin typeface="Times New Roman" panose="02020603050405020304" pitchFamily="18" charset="0"/>
                    <a:ea typeface="SimSun" panose="02010600030101010101" pitchFamily="2" charset="-122"/>
                    <a:cs typeface="Times New Roman" panose="02020603050405020304" pitchFamily="18" charset="0"/>
                  </a:rPr>
                  <a:t> u = u</a:t>
                </a:r>
                <a:r>
                  <a:rPr lang="en-US" sz="2400" baseline="-25000" dirty="0">
                    <a:latin typeface="Times New Roman" panose="02020603050405020304" pitchFamily="18" charset="0"/>
                    <a:ea typeface="SimSun" panose="02010600030101010101" pitchFamily="2" charset="-122"/>
                    <a:cs typeface="Times New Roman" panose="02020603050405020304" pitchFamily="18" charset="0"/>
                  </a:rPr>
                  <a:t>0</a:t>
                </a:r>
                <a:r>
                  <a:rPr lang="en-US" sz="2400" dirty="0">
                    <a:latin typeface="Times New Roman" panose="02020603050405020304" pitchFamily="18" charset="0"/>
                    <a:ea typeface="SimSun" panose="02010600030101010101" pitchFamily="2" charset="-122"/>
                    <a:cs typeface="Times New Roman" panose="02020603050405020304" pitchFamily="18" charset="0"/>
                  </a:rPr>
                  <a:t>, u</a:t>
                </a:r>
                <a:r>
                  <a:rPr lang="en-US" sz="2400" baseline="-25000" dirty="0">
                    <a:latin typeface="Times New Roman" panose="02020603050405020304" pitchFamily="18" charset="0"/>
                    <a:ea typeface="SimSun" panose="02010600030101010101" pitchFamily="2" charset="-122"/>
                    <a:cs typeface="Times New Roman" panose="02020603050405020304" pitchFamily="18" charset="0"/>
                  </a:rPr>
                  <a:t>1</a:t>
                </a:r>
                <a:r>
                  <a:rPr lang="en-US" sz="2400" dirty="0">
                    <a:latin typeface="Times New Roman" panose="02020603050405020304" pitchFamily="18" charset="0"/>
                    <a:ea typeface="SimSun" panose="02010600030101010101" pitchFamily="2" charset="-122"/>
                    <a:cs typeface="Times New Roman" panose="02020603050405020304" pitchFamily="18" charset="0"/>
                  </a:rPr>
                  <a:t>, u</a:t>
                </a:r>
                <a:r>
                  <a:rPr lang="en-US" sz="2400" baseline="-25000" dirty="0">
                    <a:latin typeface="Times New Roman" panose="02020603050405020304" pitchFamily="18" charset="0"/>
                    <a:ea typeface="SimSun" panose="02010600030101010101" pitchFamily="2" charset="-122"/>
                    <a:cs typeface="Times New Roman" panose="02020603050405020304" pitchFamily="18" charset="0"/>
                  </a:rPr>
                  <a:t>2</a:t>
                </a:r>
                <a:r>
                  <a:rPr lang="en-US" sz="2400" dirty="0">
                    <a:latin typeface="Times New Roman" panose="02020603050405020304" pitchFamily="18" charset="0"/>
                    <a:ea typeface="SimSun" panose="02010600030101010101" pitchFamily="2" charset="-122"/>
                    <a:cs typeface="Times New Roman" panose="02020603050405020304" pitchFamily="18" charset="0"/>
                  </a:rPr>
                  <a:t>, … , </a:t>
                </a:r>
                <a:r>
                  <a:rPr lang="en-US" sz="2400" dirty="0" err="1">
                    <a:latin typeface="Times New Roman" panose="02020603050405020304" pitchFamily="18" charset="0"/>
                    <a:ea typeface="SimSun" panose="02010600030101010101" pitchFamily="2" charset="-122"/>
                    <a:cs typeface="Times New Roman" panose="02020603050405020304" pitchFamily="18" charset="0"/>
                  </a:rPr>
                  <a:t>u</a:t>
                </a:r>
                <a:r>
                  <a:rPr lang="en-US" sz="2400" baseline="-25000" dirty="0" err="1">
                    <a:latin typeface="Times New Roman" panose="02020603050405020304" pitchFamily="18" charset="0"/>
                    <a:ea typeface="SimSun" panose="02010600030101010101" pitchFamily="2" charset="-122"/>
                    <a:cs typeface="Times New Roman" panose="02020603050405020304" pitchFamily="18" charset="0"/>
                  </a:rPr>
                  <a:t>k</a:t>
                </a:r>
                <a:r>
                  <a:rPr lang="en-US" sz="2400" dirty="0">
                    <a:latin typeface="Times New Roman" panose="02020603050405020304" pitchFamily="18" charset="0"/>
                    <a:ea typeface="SimSun" panose="02010600030101010101" pitchFamily="2" charset="-122"/>
                    <a:cs typeface="Times New Roman" panose="02020603050405020304" pitchFamily="18" charset="0"/>
                  </a:rPr>
                  <a:t> = v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- 1),  </a:t>
                </a:r>
                <a:r>
                  <a:rPr lang="en-US" sz="2400" dirty="0">
                    <a:latin typeface="Times New Roman" panose="02020603050405020304" pitchFamily="18" charset="0"/>
                    <a:ea typeface="SimSun" panose="02010600030101010101" pitchFamily="2" charset="-122"/>
                    <a:cs typeface="Times New Roman" panose="02020603050405020304" pitchFamily="18" charset="0"/>
                  </a:rPr>
                  <a:t>which is the same as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the number of edges in the path p. i.e., k.</a:t>
                </a:r>
                <a:endParaRPr lang="en-US" sz="2400" dirty="0">
                  <a:solidFill>
                    <a:srgbClr val="0000FF"/>
                  </a:solidFill>
                  <a:effectLst/>
                  <a:latin typeface="Times New Roman" panose="02020603050405020304" pitchFamily="18" charset="0"/>
                  <a:ea typeface="SimSun" panose="02010600030101010101" pitchFamily="2" charset="-122"/>
                  <a:cs typeface="Times New Roman" panose="02020603050405020304" pitchFamily="18"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1583735" y="1281662"/>
                <a:ext cx="8881065" cy="4416594"/>
              </a:xfrm>
              <a:prstGeom prst="rect">
                <a:avLst/>
              </a:prstGeom>
              <a:blipFill>
                <a:blip r:embed="rId2"/>
                <a:stretch>
                  <a:fillRect l="-1098" r="-1853" b="-2207"/>
                </a:stretch>
              </a:blipFill>
            </p:spPr>
            <p:txBody>
              <a:bodyPr/>
              <a:lstStyle/>
              <a:p>
                <a:r>
                  <a:rPr lang="en-US">
                    <a:noFill/>
                  </a:rPr>
                  <a:t> </a:t>
                </a:r>
              </a:p>
            </p:txBody>
          </p:sp>
        </mc:Fallback>
      </mc:AlternateContent>
      <p:sp>
        <p:nvSpPr>
          <p:cNvPr id="4" name="Thought Bubble: Cloud 3">
            <a:extLst>
              <a:ext uri="{FF2B5EF4-FFF2-40B4-BE49-F238E27FC236}">
                <a16:creationId xmlns:a16="http://schemas.microsoft.com/office/drawing/2014/main" id="{A6526BFA-2747-4D79-9CB2-FFB3D9B14294}"/>
              </a:ext>
            </a:extLst>
          </p:cNvPr>
          <p:cNvSpPr/>
          <p:nvPr/>
        </p:nvSpPr>
        <p:spPr>
          <a:xfrm flipH="1">
            <a:off x="589693" y="962650"/>
            <a:ext cx="727382" cy="478223"/>
          </a:xfrm>
          <a:prstGeom prst="cloudCallout">
            <a:avLst>
              <a:gd name="adj1" fmla="val -36252"/>
              <a:gd name="adj2" fmla="val 13201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c</a:t>
            </a:r>
          </a:p>
        </p:txBody>
      </p:sp>
      <p:pic>
        <p:nvPicPr>
          <p:cNvPr id="5" name="Picture 4" descr="Image result for smiley face images">
            <a:extLst>
              <a:ext uri="{FF2B5EF4-FFF2-40B4-BE49-F238E27FC236}">
                <a16:creationId xmlns:a16="http://schemas.microsoft.com/office/drawing/2014/main" id="{4E35C019-1802-4AF2-B824-738261340780}"/>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40838">
            <a:off x="589693" y="962650"/>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150D6B13-5001-4B87-AF5E-4D3EEB8B254F}"/>
              </a:ext>
            </a:extLst>
          </p:cNvPr>
          <p:cNvSpPr/>
          <p:nvPr/>
        </p:nvSpPr>
        <p:spPr>
          <a:xfrm>
            <a:off x="1583735" y="573969"/>
            <a:ext cx="1368901" cy="625428"/>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a:t>
            </a:r>
            <a:endParaRPr lang="en-US" sz="3200" dirty="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171406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A76BDA7-435C-47CD-AA44-730F60586EBB}"/>
              </a:ext>
            </a:extLst>
          </p:cNvPr>
          <p:cNvSpPr txBox="1"/>
          <p:nvPr/>
        </p:nvSpPr>
        <p:spPr>
          <a:xfrm>
            <a:off x="0" y="3709554"/>
            <a:ext cx="12192000" cy="1750153"/>
          </a:xfrm>
          <a:prstGeom prst="rect">
            <a:avLst/>
          </a:prstGeom>
          <a:solidFill>
            <a:srgbClr val="FFFF00"/>
          </a:solidFill>
        </p:spPr>
        <p:txBody>
          <a:bodyPr wrap="square" rtlCol="0">
            <a:spAutoFit/>
          </a:bodyPr>
          <a:lstStyle/>
          <a:p>
            <a:endParaRPr lang="en-US" dirty="0"/>
          </a:p>
        </p:txBody>
      </p:sp>
      <mc:AlternateContent xmlns:mc="http://schemas.openxmlformats.org/markup-compatibility/2006" xmlns:a14="http://schemas.microsoft.com/office/drawing/2010/main">
        <mc:Choice Requires="a14">
          <p:sp>
            <p:nvSpPr>
              <p:cNvPr id="2" name="Rectangle 1"/>
              <p:cNvSpPr/>
              <p:nvPr/>
            </p:nvSpPr>
            <p:spPr>
              <a:xfrm>
                <a:off x="1500433" y="1398292"/>
                <a:ext cx="9191133" cy="5297989"/>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rPr>
                  <a:t>Let the </a:t>
                </a:r>
                <a:r>
                  <a:rPr lang="en-US" sz="2400" dirty="0">
                    <a:solidFill>
                      <a:srgbClr val="FF0000"/>
                    </a:solidFill>
                    <a:effectLst/>
                    <a:latin typeface="Times New Roman" panose="02020603050405020304" pitchFamily="18" charset="0"/>
                    <a:ea typeface="SimSun" panose="02010600030101010101" pitchFamily="2" charset="-122"/>
                  </a:rPr>
                  <a:t>path</a:t>
                </a:r>
                <a:r>
                  <a:rPr lang="en-US" sz="2400" dirty="0">
                    <a:effectLst/>
                    <a:latin typeface="Times New Roman" panose="02020603050405020304" pitchFamily="18" charset="0"/>
                    <a:ea typeface="SimSun" panose="02010600030101010101" pitchFamily="2" charset="-122"/>
                  </a:rPr>
                  <a:t> p contains the vertices  u = u</a:t>
                </a:r>
                <a:r>
                  <a:rPr lang="en-US" sz="2400" baseline="-25000" dirty="0">
                    <a:effectLst/>
                    <a:latin typeface="Times New Roman" panose="02020603050405020304" pitchFamily="18" charset="0"/>
                    <a:ea typeface="SimSun" panose="02010600030101010101" pitchFamily="2" charset="-122"/>
                  </a:rPr>
                  <a:t>0</a:t>
                </a:r>
                <a:r>
                  <a:rPr lang="en-US" sz="2400" dirty="0">
                    <a:effectLst/>
                    <a:latin typeface="Times New Roman" panose="02020603050405020304" pitchFamily="18" charset="0"/>
                    <a:ea typeface="SimSun" panose="02010600030101010101" pitchFamily="2" charset="-122"/>
                  </a:rPr>
                  <a:t>, u</a:t>
                </a:r>
                <a:r>
                  <a:rPr lang="en-US" sz="2400" baseline="-25000" dirty="0">
                    <a:effectLst/>
                    <a:latin typeface="Times New Roman" panose="02020603050405020304" pitchFamily="18" charset="0"/>
                    <a:ea typeface="SimSun" panose="02010600030101010101" pitchFamily="2" charset="-122"/>
                  </a:rPr>
                  <a:t>1</a:t>
                </a:r>
                <a:r>
                  <a:rPr lang="en-US" sz="2400" dirty="0">
                    <a:effectLst/>
                    <a:latin typeface="Times New Roman" panose="02020603050405020304" pitchFamily="18" charset="0"/>
                    <a:ea typeface="SimSun" panose="02010600030101010101" pitchFamily="2" charset="-122"/>
                  </a:rPr>
                  <a:t>, u</a:t>
                </a:r>
                <a:r>
                  <a:rPr lang="en-US" sz="2400" baseline="-25000" dirty="0">
                    <a:effectLst/>
                    <a:latin typeface="Times New Roman" panose="02020603050405020304" pitchFamily="18" charset="0"/>
                    <a:ea typeface="SimSun" panose="02010600030101010101" pitchFamily="2" charset="-122"/>
                  </a:rPr>
                  <a:t>2</a:t>
                </a:r>
                <a:r>
                  <a:rPr lang="en-US" sz="2400" dirty="0">
                    <a:effectLst/>
                    <a:latin typeface="Times New Roman" panose="02020603050405020304" pitchFamily="18" charset="0"/>
                    <a:ea typeface="SimSun" panose="02010600030101010101" pitchFamily="2" charset="-122"/>
                  </a:rPr>
                  <a:t>, … , </a:t>
                </a:r>
                <a:r>
                  <a:rPr lang="en-US" sz="2400" dirty="0" err="1">
                    <a:effectLst/>
                    <a:latin typeface="Times New Roman" panose="02020603050405020304" pitchFamily="18" charset="0"/>
                    <a:ea typeface="SimSun" panose="02010600030101010101" pitchFamily="2" charset="-122"/>
                  </a:rPr>
                  <a:t>u</a:t>
                </a:r>
                <a:r>
                  <a:rPr lang="en-US" sz="2400" baseline="-25000" dirty="0" err="1">
                    <a:latin typeface="Times New Roman" panose="02020603050405020304" pitchFamily="18" charset="0"/>
                    <a:ea typeface="SimSun" panose="02010600030101010101" pitchFamily="2" charset="-122"/>
                  </a:rPr>
                  <a:t>k</a:t>
                </a:r>
                <a:r>
                  <a:rPr lang="en-US" sz="2400" dirty="0">
                    <a:effectLst/>
                    <a:latin typeface="Times New Roman" panose="02020603050405020304" pitchFamily="18" charset="0"/>
                    <a:ea typeface="SimSun" panose="02010600030101010101" pitchFamily="2" charset="-122"/>
                  </a:rPr>
                  <a:t> = v and the edges  (u</a:t>
                </a:r>
                <a:r>
                  <a:rPr lang="en-US" sz="2400" baseline="-25000" dirty="0">
                    <a:effectLst/>
                    <a:latin typeface="Times New Roman" panose="02020603050405020304" pitchFamily="18" charset="0"/>
                    <a:ea typeface="SimSun" panose="02010600030101010101" pitchFamily="2" charset="-122"/>
                  </a:rPr>
                  <a:t>0</a:t>
                </a:r>
                <a:r>
                  <a:rPr lang="en-US" sz="2400" dirty="0">
                    <a:effectLst/>
                    <a:latin typeface="Times New Roman" panose="02020603050405020304" pitchFamily="18" charset="0"/>
                    <a:ea typeface="SimSun" panose="02010600030101010101" pitchFamily="2" charset="-122"/>
                  </a:rPr>
                  <a:t>, u</a:t>
                </a:r>
                <a:r>
                  <a:rPr lang="en-US" sz="2400" baseline="-25000" dirty="0">
                    <a:effectLst/>
                    <a:latin typeface="Times New Roman" panose="02020603050405020304" pitchFamily="18" charset="0"/>
                    <a:ea typeface="SimSun" panose="02010600030101010101" pitchFamily="2" charset="-122"/>
                  </a:rPr>
                  <a:t>1</a:t>
                </a:r>
                <a:r>
                  <a:rPr lang="en-US" sz="2400" dirty="0">
                    <a:effectLst/>
                    <a:latin typeface="Times New Roman" panose="02020603050405020304" pitchFamily="18" charset="0"/>
                    <a:ea typeface="SimSun" panose="02010600030101010101" pitchFamily="2" charset="-122"/>
                  </a:rPr>
                  <a:t>)</a:t>
                </a:r>
                <a:r>
                  <a:rPr lang="en-US" sz="2400" baseline="-25000" dirty="0">
                    <a:effectLst/>
                    <a:latin typeface="Times New Roman" panose="02020603050405020304" pitchFamily="18" charset="0"/>
                    <a:ea typeface="SimSun" panose="02010600030101010101" pitchFamily="2" charset="-122"/>
                  </a:rPr>
                  <a:t> </a:t>
                </a:r>
                <a:r>
                  <a:rPr lang="en-US" sz="2400" dirty="0">
                    <a:effectLst/>
                    <a:latin typeface="Times New Roman" panose="02020603050405020304" pitchFamily="18" charset="0"/>
                    <a:ea typeface="SimSun" panose="02010600030101010101" pitchFamily="2" charset="-122"/>
                  </a:rPr>
                  <a:t>, (u</a:t>
                </a:r>
                <a:r>
                  <a:rPr lang="en-US" sz="2400" baseline="-25000" dirty="0">
                    <a:effectLst/>
                    <a:latin typeface="Times New Roman" panose="02020603050405020304" pitchFamily="18" charset="0"/>
                    <a:ea typeface="SimSun" panose="02010600030101010101" pitchFamily="2" charset="-122"/>
                  </a:rPr>
                  <a:t>1 </a:t>
                </a:r>
                <a:r>
                  <a:rPr lang="en-US" sz="2400" dirty="0">
                    <a:effectLst/>
                    <a:latin typeface="Times New Roman" panose="02020603050405020304" pitchFamily="18" charset="0"/>
                    <a:ea typeface="SimSun" panose="02010600030101010101" pitchFamily="2" charset="-122"/>
                  </a:rPr>
                  <a:t>, u</a:t>
                </a:r>
                <a:r>
                  <a:rPr lang="en-US" sz="2400" baseline="-25000" dirty="0">
                    <a:effectLst/>
                    <a:latin typeface="Times New Roman" panose="02020603050405020304" pitchFamily="18" charset="0"/>
                    <a:ea typeface="SimSun" panose="02010600030101010101" pitchFamily="2" charset="-122"/>
                  </a:rPr>
                  <a:t>2 </a:t>
                </a:r>
                <a:r>
                  <a:rPr lang="en-US" sz="2400" dirty="0">
                    <a:effectLst/>
                    <a:latin typeface="Times New Roman" panose="02020603050405020304" pitchFamily="18" charset="0"/>
                    <a:ea typeface="SimSun" panose="02010600030101010101" pitchFamily="2" charset="-122"/>
                  </a:rPr>
                  <a:t>), …,  (u</a:t>
                </a:r>
                <a:r>
                  <a:rPr lang="en-US" sz="2400" baseline="-25000" dirty="0">
                    <a:latin typeface="Times New Roman" panose="02020603050405020304" pitchFamily="18" charset="0"/>
                    <a:ea typeface="SimSun" panose="02010600030101010101" pitchFamily="2" charset="-122"/>
                  </a:rPr>
                  <a:t>k</a:t>
                </a:r>
                <a:r>
                  <a:rPr lang="en-US" sz="2400" baseline="-25000" dirty="0">
                    <a:effectLst/>
                    <a:latin typeface="Times New Roman" panose="02020603050405020304" pitchFamily="18" charset="0"/>
                    <a:ea typeface="SimSun" panose="02010600030101010101" pitchFamily="2" charset="-122"/>
                  </a:rPr>
                  <a:t>-1</a:t>
                </a:r>
                <a:r>
                  <a:rPr lang="en-US" sz="2400" dirty="0">
                    <a:effectLst/>
                    <a:latin typeface="Times New Roman" panose="02020603050405020304" pitchFamily="18" charset="0"/>
                    <a:ea typeface="SimSun" panose="02010600030101010101" pitchFamily="2" charset="-122"/>
                  </a:rPr>
                  <a:t>, </a:t>
                </a:r>
                <a:r>
                  <a:rPr lang="en-US" sz="2400" dirty="0" err="1">
                    <a:effectLst/>
                    <a:latin typeface="Times New Roman" panose="02020603050405020304" pitchFamily="18" charset="0"/>
                    <a:ea typeface="SimSun" panose="02010600030101010101" pitchFamily="2" charset="-122"/>
                  </a:rPr>
                  <a:t>u</a:t>
                </a:r>
                <a:r>
                  <a:rPr lang="en-US" sz="2400" baseline="-25000" dirty="0" err="1">
                    <a:latin typeface="Times New Roman" panose="02020603050405020304" pitchFamily="18" charset="0"/>
                    <a:ea typeface="SimSun" panose="02010600030101010101" pitchFamily="2" charset="-122"/>
                  </a:rPr>
                  <a:t>k</a:t>
                </a:r>
                <a:r>
                  <a:rPr lang="en-US" sz="2400" dirty="0">
                    <a:effectLst/>
                    <a:latin typeface="Times New Roman" panose="02020603050405020304" pitchFamily="18" charset="0"/>
                    <a:ea typeface="SimSun" panose="02010600030101010101" pitchFamily="2" charset="-122"/>
                  </a:rPr>
                  <a:t> ).   </a:t>
                </a:r>
              </a:p>
              <a:p>
                <a:pPr marL="800100" lvl="1" indent="-3429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The length of the path is k.</a:t>
                </a:r>
                <a:endParaRPr lang="en-US" sz="2400" dirty="0">
                  <a:effectLst/>
                  <a:latin typeface="Courier New" panose="02070309020205020404" pitchFamily="49" charset="0"/>
                  <a:ea typeface="SimSun" panose="02010600030101010101" pitchFamily="2" charset="-122"/>
                </a:endParaRPr>
              </a:p>
              <a:p>
                <a:pPr marL="800100" lvl="1" indent="-342900">
                  <a:buFont typeface="Arial" panose="020B0604020202020204" pitchFamily="34" charset="0"/>
                  <a:buChar char="•"/>
                </a:pPr>
                <a:r>
                  <a:rPr lang="en-US" sz="2400" dirty="0">
                    <a:effectLst/>
                    <a:latin typeface="Times New Roman" panose="02020603050405020304" pitchFamily="18" charset="0"/>
                    <a:ea typeface="SimSun" panose="02010600030101010101" pitchFamily="2" charset="-122"/>
                  </a:rPr>
                  <a:t>There is always a 0-length path from u to u.</a:t>
                </a:r>
                <a:endParaRPr lang="en-US" sz="2400" dirty="0">
                  <a:effectLst/>
                  <a:latin typeface="Courier New" panose="02070309020205020404" pitchFamily="49" charset="0"/>
                  <a:ea typeface="SimSun" panose="02010600030101010101" pitchFamily="2" charset="-122"/>
                </a:endParaRPr>
              </a:p>
              <a:p>
                <a:pPr marL="800100" lvl="1" indent="-342900">
                  <a:buFont typeface="Arial" panose="020B0604020202020204" pitchFamily="34" charset="0"/>
                  <a:buChar char="•"/>
                </a:pPr>
                <a:r>
                  <a:rPr lang="en-US" sz="2400" dirty="0">
                    <a:solidFill>
                      <a:schemeClr val="tx1"/>
                    </a:solidFill>
                    <a:effectLst/>
                    <a:latin typeface="Times New Roman" panose="02020603050405020304" pitchFamily="18" charset="0"/>
                    <a:ea typeface="SimSun" panose="02010600030101010101" pitchFamily="2" charset="-122"/>
                  </a:rPr>
                  <a:t>If there is a path p from u to v, we say </a:t>
                </a:r>
                <a:r>
                  <a:rPr lang="en-US" sz="2400" dirty="0">
                    <a:solidFill>
                      <a:srgbClr val="0000FF"/>
                    </a:solidFill>
                    <a:effectLst/>
                    <a:latin typeface="Times New Roman" panose="02020603050405020304" pitchFamily="18" charset="0"/>
                    <a:ea typeface="SimSun" panose="02010600030101010101" pitchFamily="2" charset="-122"/>
                  </a:rPr>
                  <a:t>that v is reachable from u </a:t>
                </a:r>
                <a:r>
                  <a:rPr lang="en-US" sz="2400" dirty="0">
                    <a:solidFill>
                      <a:schemeClr val="tx1"/>
                    </a:solidFill>
                    <a:effectLst/>
                    <a:latin typeface="Times New Roman" panose="02020603050405020304" pitchFamily="18" charset="0"/>
                    <a:ea typeface="SimSun" panose="02010600030101010101" pitchFamily="2" charset="-122"/>
                  </a:rPr>
                  <a:t>via p, which we denote as u  </a:t>
                </a:r>
                <a14:m>
                  <m:oMath xmlns:m="http://schemas.openxmlformats.org/officeDocument/2006/math">
                    <m:box>
                      <m:boxPr>
                        <m:ctrlPr>
                          <a:rPr lang="en-US" sz="2400" i="1">
                            <a:solidFill>
                              <a:schemeClr val="tx1"/>
                            </a:solidFill>
                            <a:effectLst/>
                            <a:latin typeface="Cambria Math" panose="02040503050406030204" pitchFamily="18" charset="0"/>
                            <a:ea typeface="SimSun" panose="02010600030101010101" pitchFamily="2" charset="-122"/>
                            <a:cs typeface="Times New Roman" panose="02020603050405020304" pitchFamily="18" charset="0"/>
                          </a:rPr>
                        </m:ctrlPr>
                      </m:boxPr>
                      <m:e>
                        <m:groupChr>
                          <m:groupChrPr>
                            <m:chr m:val="→"/>
                            <m:vertJc m:val="bot"/>
                            <m:ctrlPr>
                              <a:rPr lang="en-US" sz="2400" i="1">
                                <a:solidFill>
                                  <a:schemeClr val="tx1"/>
                                </a:solidFill>
                                <a:effectLst/>
                                <a:latin typeface="Cambria Math" panose="02040503050406030204" pitchFamily="18" charset="0"/>
                                <a:ea typeface="SimSun" panose="02010600030101010101" pitchFamily="2" charset="-122"/>
                                <a:cs typeface="Times New Roman" panose="02020603050405020304" pitchFamily="18" charset="0"/>
                              </a:rPr>
                            </m:ctrlPr>
                          </m:groupChrPr>
                          <m:e>
                            <m:r>
                              <a:rPr lang="en-US" sz="2400" b="0" i="1" smtClean="0">
                                <a:solidFill>
                                  <a:schemeClr val="tx1"/>
                                </a:solidFill>
                                <a:effectLst/>
                                <a:latin typeface="Cambria Math" panose="02040503050406030204" pitchFamily="18" charset="0"/>
                                <a:ea typeface="SimSun" panose="02010600030101010101" pitchFamily="2" charset="-122"/>
                                <a:cs typeface="Times New Roman" panose="02020603050405020304" pitchFamily="18" charset="0"/>
                              </a:rPr>
                              <m:t>𝑝</m:t>
                            </m:r>
                          </m:e>
                        </m:groupChr>
                      </m:e>
                    </m:box>
                  </m:oMath>
                </a14:m>
                <a:r>
                  <a:rPr lang="en-US" sz="2400" dirty="0">
                    <a:solidFill>
                      <a:schemeClr val="tx1"/>
                    </a:solidFill>
                    <a:effectLst/>
                    <a:latin typeface="Times New Roman" panose="02020603050405020304" pitchFamily="18" charset="0"/>
                    <a:ea typeface="SimSun" panose="02010600030101010101" pitchFamily="2" charset="-122"/>
                  </a:rPr>
                  <a:t>  v  if G is directed.</a:t>
                </a:r>
                <a:endParaRPr lang="en-US" sz="2400" dirty="0">
                  <a:effectLst/>
                  <a:latin typeface="Courier New" panose="02070309020205020404" pitchFamily="49" charset="0"/>
                  <a:ea typeface="SimSun" panose="02010600030101010101" pitchFamily="2" charset="-122"/>
                </a:endParaRPr>
              </a:p>
              <a:p>
                <a:pPr marL="800100" lvl="1" indent="-342900">
                  <a:buFont typeface="Arial" panose="020B0604020202020204" pitchFamily="34" charset="0"/>
                  <a:buChar char="•"/>
                </a:pPr>
                <a:r>
                  <a:rPr lang="en-US" sz="2400" dirty="0">
                    <a:effectLst/>
                    <a:latin typeface="Times New Roman" panose="02020603050405020304" pitchFamily="18" charset="0"/>
                    <a:ea typeface="SimSun" panose="02010600030101010101" pitchFamily="2" charset="-122"/>
                  </a:rPr>
                  <a:t>A path is</a:t>
                </a:r>
                <a:r>
                  <a:rPr lang="en-US" sz="2400" dirty="0">
                    <a:solidFill>
                      <a:srgbClr val="0000FF"/>
                    </a:solidFill>
                    <a:effectLst/>
                    <a:latin typeface="Times New Roman" panose="02020603050405020304" pitchFamily="18" charset="0"/>
                    <a:ea typeface="SimSun" panose="02010600030101010101" pitchFamily="2" charset="-122"/>
                  </a:rPr>
                  <a:t> </a:t>
                </a:r>
                <a:r>
                  <a:rPr lang="en-US" sz="2400" i="1" dirty="0">
                    <a:solidFill>
                      <a:srgbClr val="0000FF"/>
                    </a:solidFill>
                    <a:effectLst/>
                    <a:latin typeface="Times New Roman" panose="02020603050405020304" pitchFamily="18" charset="0"/>
                    <a:ea typeface="SimSun" panose="02010600030101010101" pitchFamily="2" charset="-122"/>
                  </a:rPr>
                  <a:t>simple</a:t>
                </a:r>
                <a:r>
                  <a:rPr lang="en-US" sz="2400" dirty="0">
                    <a:effectLst/>
                    <a:latin typeface="Times New Roman" panose="02020603050405020304" pitchFamily="18" charset="0"/>
                    <a:ea typeface="SimSun" panose="02010600030101010101" pitchFamily="2" charset="-122"/>
                  </a:rPr>
                  <a:t>, if </a:t>
                </a:r>
                <a:r>
                  <a:rPr lang="en-US" sz="2400" dirty="0">
                    <a:solidFill>
                      <a:srgbClr val="0000FF"/>
                    </a:solidFill>
                    <a:effectLst/>
                    <a:latin typeface="Times New Roman" panose="02020603050405020304" pitchFamily="18" charset="0"/>
                    <a:ea typeface="SimSun" panose="02010600030101010101" pitchFamily="2" charset="-122"/>
                  </a:rPr>
                  <a:t>all vertices of a path are distinct</a:t>
                </a:r>
                <a:endParaRPr lang="en-US" sz="2400" dirty="0">
                  <a:effectLst/>
                  <a:latin typeface="Courier New" panose="02070309020205020404" pitchFamily="49" charset="0"/>
                  <a:ea typeface="SimSun" panose="02010600030101010101" pitchFamily="2" charset="-122"/>
                </a:endParaRPr>
              </a:p>
              <a:p>
                <a:r>
                  <a:rPr lang="en-US" sz="2400" dirty="0">
                    <a:solidFill>
                      <a:srgbClr val="0000FF"/>
                    </a:solidFill>
                    <a:effectLst/>
                    <a:latin typeface="Times New Roman" panose="02020603050405020304" pitchFamily="18" charset="0"/>
                    <a:ea typeface="SimSun" panose="02010600030101010101" pitchFamily="2" charset="-122"/>
                  </a:rPr>
                  <a:t>     </a:t>
                </a:r>
                <a:r>
                  <a:rPr lang="en-US" sz="2400" dirty="0">
                    <a:effectLst/>
                    <a:latin typeface="Times New Roman" panose="02020603050405020304" pitchFamily="18" charset="0"/>
                    <a:ea typeface="SimSun" panose="02010600030101010101" pitchFamily="2" charset="-122"/>
                  </a:rPr>
                  <a:t>	</a:t>
                </a:r>
                <a:r>
                  <a:rPr lang="en-US" sz="2400" dirty="0" err="1">
                    <a:effectLst/>
                    <a:latin typeface="Times New Roman" panose="02020603050405020304" pitchFamily="18" charset="0"/>
                    <a:ea typeface="SimSun" panose="02010600030101010101" pitchFamily="2" charset="-122"/>
                  </a:rPr>
                  <a:t>P</a:t>
                </a:r>
                <a:r>
                  <a:rPr lang="en-US" sz="2400" baseline="-25000" dirty="0" err="1">
                    <a:effectLst/>
                    <a:latin typeface="Times New Roman" panose="02020603050405020304" pitchFamily="18" charset="0"/>
                    <a:ea typeface="SimSun" panose="02010600030101010101" pitchFamily="2" charset="-122"/>
                  </a:rPr>
                  <a:t>simple</a:t>
                </a:r>
                <a:r>
                  <a:rPr lang="en-US" sz="2400" dirty="0">
                    <a:effectLst/>
                    <a:latin typeface="Times New Roman" panose="02020603050405020304" pitchFamily="18" charset="0"/>
                    <a:ea typeface="SimSun" panose="02010600030101010101" pitchFamily="2" charset="-122"/>
                  </a:rPr>
                  <a:t> = { u = u</a:t>
                </a:r>
                <a:r>
                  <a:rPr lang="en-US" sz="2400" baseline="-25000" dirty="0">
                    <a:effectLst/>
                    <a:latin typeface="Times New Roman" panose="02020603050405020304" pitchFamily="18" charset="0"/>
                    <a:ea typeface="SimSun" panose="02010600030101010101" pitchFamily="2" charset="-122"/>
                  </a:rPr>
                  <a:t>0</a:t>
                </a:r>
                <a:r>
                  <a:rPr lang="en-US" sz="2400" dirty="0">
                    <a:effectLst/>
                    <a:latin typeface="Times New Roman" panose="02020603050405020304" pitchFamily="18" charset="0"/>
                    <a:ea typeface="SimSun" panose="02010600030101010101" pitchFamily="2" charset="-122"/>
                  </a:rPr>
                  <a:t>, u</a:t>
                </a:r>
                <a:r>
                  <a:rPr lang="en-US" sz="2400" baseline="-25000" dirty="0">
                    <a:effectLst/>
                    <a:latin typeface="Times New Roman" panose="02020603050405020304" pitchFamily="18" charset="0"/>
                    <a:ea typeface="SimSun" panose="02010600030101010101" pitchFamily="2" charset="-122"/>
                  </a:rPr>
                  <a:t>1</a:t>
                </a:r>
                <a:r>
                  <a:rPr lang="en-US" sz="2400" dirty="0">
                    <a:effectLst/>
                    <a:latin typeface="Times New Roman" panose="02020603050405020304" pitchFamily="18" charset="0"/>
                    <a:ea typeface="SimSun" panose="02010600030101010101" pitchFamily="2" charset="-122"/>
                  </a:rPr>
                  <a:t>, u</a:t>
                </a:r>
                <a:r>
                  <a:rPr lang="en-US" sz="2400" baseline="-25000" dirty="0">
                    <a:effectLst/>
                    <a:latin typeface="Times New Roman" panose="02020603050405020304" pitchFamily="18" charset="0"/>
                    <a:ea typeface="SimSun" panose="02010600030101010101" pitchFamily="2" charset="-122"/>
                  </a:rPr>
                  <a:t>2</a:t>
                </a:r>
                <a:r>
                  <a:rPr lang="en-US" sz="2400" dirty="0">
                    <a:effectLst/>
                    <a:latin typeface="Times New Roman" panose="02020603050405020304" pitchFamily="18" charset="0"/>
                    <a:ea typeface="SimSun" panose="02010600030101010101" pitchFamily="2" charset="-122"/>
                  </a:rPr>
                  <a:t>, … , </a:t>
                </a:r>
                <a:r>
                  <a:rPr lang="en-US" sz="2400" dirty="0" err="1">
                    <a:effectLst/>
                    <a:latin typeface="Times New Roman" panose="02020603050405020304" pitchFamily="18" charset="0"/>
                    <a:ea typeface="SimSun" panose="02010600030101010101" pitchFamily="2" charset="-122"/>
                  </a:rPr>
                  <a:t>u</a:t>
                </a:r>
                <a:r>
                  <a:rPr lang="en-US" sz="2400" baseline="-25000" dirty="0" err="1">
                    <a:latin typeface="Times New Roman" panose="02020603050405020304" pitchFamily="18" charset="0"/>
                    <a:ea typeface="SimSun" panose="02010600030101010101" pitchFamily="2" charset="-122"/>
                  </a:rPr>
                  <a:t>k</a:t>
                </a:r>
                <a:r>
                  <a:rPr lang="en-US" sz="2400" dirty="0">
                    <a:effectLst/>
                    <a:latin typeface="Times New Roman" panose="02020603050405020304" pitchFamily="18" charset="0"/>
                    <a:ea typeface="SimSun" panose="02010600030101010101" pitchFamily="2" charset="-122"/>
                  </a:rPr>
                  <a:t> = v | </a:t>
                </a:r>
                <a14:m>
                  <m:oMath xmlns:m="http://schemas.openxmlformats.org/officeDocument/2006/math">
                    <m:r>
                      <a:rPr lang="en-US" sz="2400" b="0" i="1" dirty="0" smtClean="0">
                        <a:effectLst/>
                        <a:latin typeface="Cambria Math" panose="02040503050406030204" pitchFamily="18" charset="0"/>
                        <a:ea typeface="Cambria Math" panose="02040503050406030204" pitchFamily="18" charset="0"/>
                      </a:rPr>
                      <m:t>∀ </m:t>
                    </m:r>
                  </m:oMath>
                </a14:m>
                <a:r>
                  <a:rPr lang="en-US" sz="2400" dirty="0">
                    <a:effectLst/>
                    <a:latin typeface="Times New Roman" panose="02020603050405020304" pitchFamily="18" charset="0"/>
                    <a:ea typeface="SimSun" panose="02010600030101010101" pitchFamily="2" charset="-122"/>
                  </a:rPr>
                  <a:t>u</a:t>
                </a:r>
                <a:r>
                  <a:rPr lang="en-US" sz="2400" baseline="-25000" dirty="0">
                    <a:effectLst/>
                    <a:latin typeface="Times New Roman" panose="02020603050405020304" pitchFamily="18" charset="0"/>
                    <a:ea typeface="SimSun" panose="02010600030101010101" pitchFamily="2" charset="-122"/>
                  </a:rPr>
                  <a:t>i-1</a:t>
                </a:r>
                <a:r>
                  <a:rPr lang="en-US" sz="2400" dirty="0">
                    <a:effectLst/>
                    <a:latin typeface="Times New Roman" panose="02020603050405020304" pitchFamily="18" charset="0"/>
                    <a:ea typeface="SimSun" panose="02010600030101010101" pitchFamily="2" charset="-122"/>
                  </a:rPr>
                  <a:t>, </a:t>
                </a:r>
                <a:r>
                  <a:rPr lang="en-US" sz="2400" dirty="0" err="1">
                    <a:effectLst/>
                    <a:latin typeface="Times New Roman" panose="02020603050405020304" pitchFamily="18" charset="0"/>
                    <a:ea typeface="SimSun" panose="02010600030101010101" pitchFamily="2" charset="-122"/>
                  </a:rPr>
                  <a:t>u</a:t>
                </a:r>
                <a:r>
                  <a:rPr lang="en-US" sz="2400" baseline="-25000" dirty="0" err="1">
                    <a:effectLst/>
                    <a:latin typeface="Times New Roman" panose="02020603050405020304" pitchFamily="18" charset="0"/>
                    <a:ea typeface="SimSun" panose="02010600030101010101" pitchFamily="2" charset="-122"/>
                  </a:rPr>
                  <a:t>i</a:t>
                </a:r>
                <a:r>
                  <a:rPr lang="en-US" sz="2400" dirty="0">
                    <a:effectLst/>
                    <a:latin typeface="Times New Roman" panose="02020603050405020304" pitchFamily="18" charset="0"/>
                    <a:ea typeface="SimSun" panose="02010600030101010101" pitchFamily="2" charset="-122"/>
                  </a:rPr>
                  <a:t>, </a:t>
                </a:r>
                <a:r>
                  <a:rPr lang="en-US" sz="2400" dirty="0" err="1">
                    <a:effectLst/>
                    <a:latin typeface="Times New Roman" panose="02020603050405020304" pitchFamily="18" charset="0"/>
                    <a:ea typeface="SimSun" panose="02010600030101010101" pitchFamily="2" charset="-122"/>
                  </a:rPr>
                  <a:t>u</a:t>
                </a:r>
                <a:r>
                  <a:rPr lang="en-US" sz="2400" baseline="-25000" dirty="0" err="1">
                    <a:effectLst/>
                    <a:latin typeface="Times New Roman" panose="02020603050405020304" pitchFamily="18" charset="0"/>
                    <a:ea typeface="SimSun" panose="02010600030101010101" pitchFamily="2" charset="-122"/>
                  </a:rPr>
                  <a:t>j</a:t>
                </a:r>
                <a:r>
                  <a:rPr lang="en-US" sz="2400" dirty="0">
                    <a:effectLst/>
                    <a:latin typeface="Times New Roman" panose="02020603050405020304" pitchFamily="18" charset="0"/>
                    <a:ea typeface="SimSun" panose="02010600030101010101" pitchFamily="2" charset="-122"/>
                  </a:rPr>
                  <a:t> </a:t>
                </a:r>
                <a14:m>
                  <m:oMath xmlns:m="http://schemas.openxmlformats.org/officeDocument/2006/math">
                    <m:r>
                      <a:rPr lang="en-US" sz="2400" b="0" i="1" dirty="0" smtClean="0">
                        <a:effectLst/>
                        <a:latin typeface="Cambria Math" panose="02040503050406030204" pitchFamily="18" charset="0"/>
                        <a:ea typeface="Cambria Math" panose="02040503050406030204" pitchFamily="18" charset="0"/>
                      </a:rPr>
                      <m:t>∈</m:t>
                    </m:r>
                  </m:oMath>
                </a14:m>
                <a:r>
                  <a:rPr lang="en-US" sz="2400" dirty="0">
                    <a:effectLst/>
                    <a:latin typeface="Times New Roman" panose="02020603050405020304" pitchFamily="18" charset="0"/>
                    <a:ea typeface="SimSun" panose="02010600030101010101" pitchFamily="2" charset="-122"/>
                  </a:rPr>
                  <a:t> V and  </a:t>
                </a:r>
              </a:p>
              <a:p>
                <a:r>
                  <a:rPr lang="en-US" sz="2400" dirty="0">
                    <a:latin typeface="Times New Roman" panose="02020603050405020304" pitchFamily="18" charset="0"/>
                    <a:ea typeface="SimSun" panose="02010600030101010101" pitchFamily="2" charset="-122"/>
                  </a:rPr>
                  <a:t>		    </a:t>
                </a:r>
                <a:r>
                  <a:rPr lang="en-US" sz="2400" dirty="0">
                    <a:effectLst/>
                    <a:latin typeface="Times New Roman" panose="02020603050405020304" pitchFamily="18" charset="0"/>
                    <a:ea typeface="SimSun" panose="02010600030101010101" pitchFamily="2" charset="-122"/>
                  </a:rPr>
                  <a:t>(u</a:t>
                </a:r>
                <a:r>
                  <a:rPr lang="en-US" sz="2400" baseline="-25000" dirty="0">
                    <a:effectLst/>
                    <a:latin typeface="Times New Roman" panose="02020603050405020304" pitchFamily="18" charset="0"/>
                    <a:ea typeface="SimSun" panose="02010600030101010101" pitchFamily="2" charset="-122"/>
                  </a:rPr>
                  <a:t>i-1</a:t>
                </a:r>
                <a:r>
                  <a:rPr lang="en-US" sz="2400" dirty="0">
                    <a:effectLst/>
                    <a:latin typeface="Times New Roman" panose="02020603050405020304" pitchFamily="18" charset="0"/>
                    <a:ea typeface="SimSun" panose="02010600030101010101" pitchFamily="2" charset="-122"/>
                  </a:rPr>
                  <a:t>, </a:t>
                </a:r>
                <a:r>
                  <a:rPr lang="en-US" sz="2400" dirty="0" err="1">
                    <a:effectLst/>
                    <a:latin typeface="Times New Roman" panose="02020603050405020304" pitchFamily="18" charset="0"/>
                    <a:ea typeface="SimSun" panose="02010600030101010101" pitchFamily="2" charset="-122"/>
                  </a:rPr>
                  <a:t>u</a:t>
                </a:r>
                <a:r>
                  <a:rPr lang="en-US" sz="2400" baseline="-25000" dirty="0" err="1">
                    <a:effectLst/>
                    <a:latin typeface="Times New Roman" panose="02020603050405020304" pitchFamily="18" charset="0"/>
                    <a:ea typeface="SimSun" panose="02010600030101010101" pitchFamily="2" charset="-122"/>
                  </a:rPr>
                  <a:t>i</a:t>
                </a:r>
                <a:r>
                  <a:rPr lang="en-US" sz="2400" dirty="0">
                    <a:effectLst/>
                    <a:latin typeface="Times New Roman" panose="02020603050405020304" pitchFamily="18" charset="0"/>
                    <a:ea typeface="SimSun" panose="02010600030101010101" pitchFamily="2" charset="-122"/>
                  </a:rPr>
                  <a:t>) </a:t>
                </a:r>
                <a14:m>
                  <m:oMath xmlns:m="http://schemas.openxmlformats.org/officeDocument/2006/math">
                    <m:r>
                      <a:rPr lang="en-US" sz="2400" b="0" i="1" dirty="0" smtClean="0">
                        <a:effectLst/>
                        <a:latin typeface="Cambria Math" panose="02040503050406030204" pitchFamily="18" charset="0"/>
                        <a:ea typeface="Cambria Math" panose="02040503050406030204" pitchFamily="18" charset="0"/>
                      </a:rPr>
                      <m:t>∈</m:t>
                    </m:r>
                  </m:oMath>
                </a14:m>
                <a:r>
                  <a:rPr lang="en-US" sz="2400" dirty="0">
                    <a:effectLst/>
                    <a:latin typeface="Times New Roman" panose="02020603050405020304" pitchFamily="18" charset="0"/>
                    <a:ea typeface="SimSun" panose="02010600030101010101" pitchFamily="2" charset="-122"/>
                  </a:rPr>
                  <a:t> E,  u</a:t>
                </a:r>
                <a:r>
                  <a:rPr lang="en-US" sz="2400" baseline="-25000" dirty="0">
                    <a:effectLst/>
                    <a:latin typeface="Times New Roman" panose="02020603050405020304" pitchFamily="18" charset="0"/>
                    <a:ea typeface="SimSun" panose="02010600030101010101" pitchFamily="2" charset="-122"/>
                  </a:rPr>
                  <a:t>i-1</a:t>
                </a:r>
                <a:r>
                  <a:rPr lang="en-US" sz="2400" dirty="0">
                    <a:effectLst/>
                    <a:latin typeface="Times New Roman" panose="02020603050405020304" pitchFamily="18" charset="0"/>
                    <a:ea typeface="SimSun" panose="02010600030101010101" pitchFamily="2" charset="-122"/>
                  </a:rPr>
                  <a:t>, ≠ </a:t>
                </a:r>
                <a:r>
                  <a:rPr lang="en-US" sz="2400" dirty="0" err="1">
                    <a:effectLst/>
                    <a:latin typeface="Times New Roman" panose="02020603050405020304" pitchFamily="18" charset="0"/>
                    <a:ea typeface="SimSun" panose="02010600030101010101" pitchFamily="2" charset="-122"/>
                  </a:rPr>
                  <a:t>u</a:t>
                </a:r>
                <a:r>
                  <a:rPr lang="en-US" sz="2400" baseline="-25000" dirty="0" err="1">
                    <a:effectLst/>
                    <a:latin typeface="Times New Roman" panose="02020603050405020304" pitchFamily="18" charset="0"/>
                    <a:ea typeface="SimSun" panose="02010600030101010101" pitchFamily="2" charset="-122"/>
                  </a:rPr>
                  <a:t>i</a:t>
                </a:r>
                <a:r>
                  <a:rPr lang="en-US" sz="2400" dirty="0">
                    <a:effectLst/>
                    <a:latin typeface="Times New Roman" panose="02020603050405020304" pitchFamily="18" charset="0"/>
                    <a:ea typeface="SimSun" panose="02010600030101010101" pitchFamily="2" charset="-122"/>
                  </a:rPr>
                  <a:t> ≠ </a:t>
                </a:r>
                <a:r>
                  <a:rPr lang="en-US" sz="2400" dirty="0" err="1">
                    <a:effectLst/>
                    <a:latin typeface="Times New Roman" panose="02020603050405020304" pitchFamily="18" charset="0"/>
                    <a:ea typeface="SimSun" panose="02010600030101010101" pitchFamily="2" charset="-122"/>
                  </a:rPr>
                  <a:t>u</a:t>
                </a:r>
                <a:r>
                  <a:rPr lang="en-US" sz="2400" baseline="-25000" dirty="0" err="1">
                    <a:effectLst/>
                    <a:latin typeface="Times New Roman" panose="02020603050405020304" pitchFamily="18" charset="0"/>
                    <a:ea typeface="SimSun" panose="02010600030101010101" pitchFamily="2" charset="-122"/>
                  </a:rPr>
                  <a:t>j</a:t>
                </a:r>
                <a:r>
                  <a:rPr lang="en-US" sz="2400" dirty="0">
                    <a:effectLst/>
                    <a:latin typeface="Times New Roman" panose="02020603050405020304" pitchFamily="18" charset="0"/>
                    <a:ea typeface="SimSun" panose="02010600030101010101" pitchFamily="2" charset="-122"/>
                  </a:rPr>
                  <a:t> }.</a:t>
                </a:r>
              </a:p>
              <a:p>
                <a:pPr marL="800100" lvl="1" indent="-342900">
                  <a:spcBef>
                    <a:spcPts val="1200"/>
                  </a:spcBef>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u</a:t>
                </a:r>
                <a:r>
                  <a:rPr lang="en-US" sz="2400" baseline="-25000" dirty="0">
                    <a:solidFill>
                      <a:srgbClr val="0000FF"/>
                    </a:solidFill>
                    <a:latin typeface="Times New Roman" panose="02020603050405020304" pitchFamily="18" charset="0"/>
                    <a:ea typeface="SimSun" panose="02010600030101010101" pitchFamily="2" charset="-122"/>
                  </a:rPr>
                  <a:t>i-1</a:t>
                </a:r>
                <a:r>
                  <a:rPr lang="en-US" sz="2400" dirty="0">
                    <a:solidFill>
                      <a:srgbClr val="0000FF"/>
                    </a:solidFill>
                    <a:latin typeface="Times New Roman" panose="02020603050405020304" pitchFamily="18" charset="0"/>
                    <a:ea typeface="SimSun" panose="02010600030101010101" pitchFamily="2" charset="-122"/>
                  </a:rPr>
                  <a:t>, ≠ </a:t>
                </a:r>
                <a:r>
                  <a:rPr lang="en-US" sz="2400" dirty="0" err="1">
                    <a:solidFill>
                      <a:srgbClr val="0000FF"/>
                    </a:solidFill>
                    <a:latin typeface="Times New Roman" panose="02020603050405020304" pitchFamily="18" charset="0"/>
                    <a:ea typeface="SimSun" panose="02010600030101010101" pitchFamily="2" charset="-122"/>
                  </a:rPr>
                  <a:t>u</a:t>
                </a:r>
                <a:r>
                  <a:rPr lang="en-US" sz="2400" baseline="-25000" dirty="0" err="1">
                    <a:solidFill>
                      <a:srgbClr val="0000FF"/>
                    </a:solidFill>
                    <a:latin typeface="Times New Roman" panose="02020603050405020304" pitchFamily="18" charset="0"/>
                    <a:ea typeface="SimSun" panose="02010600030101010101" pitchFamily="2" charset="-122"/>
                  </a:rPr>
                  <a:t>i</a:t>
                </a:r>
                <a:r>
                  <a:rPr lang="en-US" sz="2400" dirty="0">
                    <a:solidFill>
                      <a:srgbClr val="0000FF"/>
                    </a:solidFill>
                    <a:latin typeface="Times New Roman" panose="02020603050405020304" pitchFamily="18" charset="0"/>
                    <a:ea typeface="SimSun" panose="02010600030101010101" pitchFamily="2" charset="-122"/>
                  </a:rPr>
                  <a:t> ≠ </a:t>
                </a:r>
                <a:r>
                  <a:rPr lang="en-US" sz="2400" dirty="0" err="1">
                    <a:solidFill>
                      <a:srgbClr val="0000FF"/>
                    </a:solidFill>
                    <a:latin typeface="Times New Roman" panose="02020603050405020304" pitchFamily="18" charset="0"/>
                    <a:ea typeface="SimSun" panose="02010600030101010101" pitchFamily="2" charset="-122"/>
                  </a:rPr>
                  <a:t>u</a:t>
                </a:r>
                <a:r>
                  <a:rPr lang="en-US" sz="2400" baseline="-25000" dirty="0" err="1">
                    <a:solidFill>
                      <a:srgbClr val="0000FF"/>
                    </a:solidFill>
                    <a:latin typeface="Times New Roman" panose="02020603050405020304" pitchFamily="18" charset="0"/>
                    <a:ea typeface="SimSun" panose="02010600030101010101" pitchFamily="2" charset="-122"/>
                  </a:rPr>
                  <a:t>j</a:t>
                </a:r>
                <a:r>
                  <a:rPr lang="en-US" sz="2400" dirty="0">
                    <a:solidFill>
                      <a:srgbClr val="0000FF"/>
                    </a:solidFill>
                    <a:latin typeface="Times New Roman" panose="02020603050405020304" pitchFamily="18" charset="0"/>
                    <a:ea typeface="SimSun" panose="02010600030101010101" pitchFamily="2" charset="-122"/>
                  </a:rPr>
                  <a:t> implies u</a:t>
                </a:r>
                <a:r>
                  <a:rPr lang="en-US" sz="2400" baseline="-25000" dirty="0">
                    <a:solidFill>
                      <a:srgbClr val="0000FF"/>
                    </a:solidFill>
                    <a:latin typeface="Times New Roman" panose="02020603050405020304" pitchFamily="18" charset="0"/>
                    <a:ea typeface="SimSun" panose="02010600030101010101" pitchFamily="2" charset="-122"/>
                  </a:rPr>
                  <a:t>i-1</a:t>
                </a:r>
                <a:r>
                  <a:rPr lang="en-US" sz="2400" dirty="0">
                    <a:solidFill>
                      <a:srgbClr val="0000FF"/>
                    </a:solidFill>
                    <a:latin typeface="Times New Roman" panose="02020603050405020304" pitchFamily="18" charset="0"/>
                    <a:ea typeface="SimSun" panose="02010600030101010101" pitchFamily="2" charset="-122"/>
                  </a:rPr>
                  <a:t>, ≠ </a:t>
                </a:r>
                <a:r>
                  <a:rPr lang="en-US" sz="2400" dirty="0" err="1">
                    <a:solidFill>
                      <a:srgbClr val="0000FF"/>
                    </a:solidFill>
                    <a:latin typeface="Times New Roman" panose="02020603050405020304" pitchFamily="18" charset="0"/>
                    <a:ea typeface="SimSun" panose="02010600030101010101" pitchFamily="2" charset="-122"/>
                  </a:rPr>
                  <a:t>u</a:t>
                </a:r>
                <a:r>
                  <a:rPr lang="en-US" sz="2400" baseline="-25000" dirty="0" err="1">
                    <a:solidFill>
                      <a:srgbClr val="0000FF"/>
                    </a:solidFill>
                    <a:latin typeface="Times New Roman" panose="02020603050405020304" pitchFamily="18" charset="0"/>
                    <a:ea typeface="SimSun" panose="02010600030101010101" pitchFamily="2" charset="-122"/>
                  </a:rPr>
                  <a:t>j</a:t>
                </a:r>
                <a:r>
                  <a:rPr lang="en-US" sz="2400" dirty="0">
                    <a:solidFill>
                      <a:srgbClr val="0000FF"/>
                    </a:solidFill>
                    <a:latin typeface="Times New Roman" panose="02020603050405020304" pitchFamily="18" charset="0"/>
                    <a:ea typeface="SimSun" panose="02010600030101010101" pitchFamily="2" charset="-122"/>
                  </a:rPr>
                  <a:t>. This rules out a cyclic.</a:t>
                </a:r>
              </a:p>
              <a:p>
                <a:pPr marL="800100" lvl="1" indent="-342900">
                  <a:spcBef>
                    <a:spcPts val="1200"/>
                  </a:spcBef>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Figure 5.2a, the path {1, 2, 5, 4} is a simple path of length 3. The path {2, 5, 4, 5} is not simple.</a:t>
                </a:r>
                <a:endParaRPr lang="en-US" sz="2400" dirty="0"/>
              </a:p>
              <a:p>
                <a:endParaRPr lang="en-US" sz="2400" dirty="0">
                  <a:effectLst/>
                  <a:latin typeface="Courier New" panose="02070309020205020404" pitchFamily="49" charset="0"/>
                  <a:ea typeface="SimSun" panose="02010600030101010101" pitchFamily="2" charset="-122"/>
                </a:endParaRPr>
              </a:p>
            </p:txBody>
          </p:sp>
        </mc:Choice>
        <mc:Fallback xmlns="">
          <p:sp>
            <p:nvSpPr>
              <p:cNvPr id="2" name="Rectangle 1"/>
              <p:cNvSpPr>
                <a:spLocks noRot="1" noChangeAspect="1" noMove="1" noResize="1" noEditPoints="1" noAdjustHandles="1" noChangeArrowheads="1" noChangeShapeType="1" noTextEdit="1"/>
              </p:cNvSpPr>
              <p:nvPr/>
            </p:nvSpPr>
            <p:spPr>
              <a:xfrm>
                <a:off x="1500433" y="1398292"/>
                <a:ext cx="9191133" cy="5297989"/>
              </a:xfrm>
              <a:prstGeom prst="rect">
                <a:avLst/>
              </a:prstGeom>
              <a:blipFill>
                <a:blip r:embed="rId2"/>
                <a:stretch>
                  <a:fillRect l="-995" t="-921"/>
                </a:stretch>
              </a:blipFill>
            </p:spPr>
            <p:txBody>
              <a:bodyPr/>
              <a:lstStyle/>
              <a:p>
                <a:r>
                  <a:rPr lang="en-US">
                    <a:noFill/>
                  </a:rPr>
                  <a:t> </a:t>
                </a:r>
              </a:p>
            </p:txBody>
          </p:sp>
        </mc:Fallback>
      </mc:AlternateContent>
      <p:sp>
        <p:nvSpPr>
          <p:cNvPr id="4" name="Thought Bubble: Cloud 3">
            <a:extLst>
              <a:ext uri="{FF2B5EF4-FFF2-40B4-BE49-F238E27FC236}">
                <a16:creationId xmlns:a16="http://schemas.microsoft.com/office/drawing/2014/main" id="{E8CA168D-9115-4CA8-B4C5-2862F91B8E0D}"/>
              </a:ext>
            </a:extLst>
          </p:cNvPr>
          <p:cNvSpPr/>
          <p:nvPr/>
        </p:nvSpPr>
        <p:spPr>
          <a:xfrm flipH="1">
            <a:off x="580457" y="3429000"/>
            <a:ext cx="620270" cy="413327"/>
          </a:xfrm>
          <a:prstGeom prst="cloudCallout">
            <a:avLst>
              <a:gd name="adj1" fmla="val -36252"/>
              <a:gd name="adj2" fmla="val 13201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c</a:t>
            </a:r>
          </a:p>
        </p:txBody>
      </p:sp>
      <p:pic>
        <p:nvPicPr>
          <p:cNvPr id="5" name="Picture 4" descr="Image result for smiley face images">
            <a:extLst>
              <a:ext uri="{FF2B5EF4-FFF2-40B4-BE49-F238E27FC236}">
                <a16:creationId xmlns:a16="http://schemas.microsoft.com/office/drawing/2014/main" id="{7AC9712A-A914-4BDB-A914-46B33571001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1592" y="3368832"/>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5FA265F8-E6A2-402D-B3B0-E61950927916}"/>
              </a:ext>
            </a:extLst>
          </p:cNvPr>
          <p:cNvSpPr/>
          <p:nvPr/>
        </p:nvSpPr>
        <p:spPr>
          <a:xfrm>
            <a:off x="1583735" y="573969"/>
            <a:ext cx="1368901" cy="625428"/>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a:t>
            </a:r>
            <a:endParaRPr lang="en-US" sz="3200" dirty="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845245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1951C0F-A0D0-458F-BCA0-E2B4122924CC}"/>
              </a:ext>
            </a:extLst>
          </p:cNvPr>
          <p:cNvSpPr txBox="1"/>
          <p:nvPr/>
        </p:nvSpPr>
        <p:spPr>
          <a:xfrm>
            <a:off x="0" y="1997147"/>
            <a:ext cx="12323618" cy="1431853"/>
          </a:xfrm>
          <a:prstGeom prst="rect">
            <a:avLst/>
          </a:prstGeom>
          <a:solidFill>
            <a:srgbClr val="FFFF00"/>
          </a:solidFill>
        </p:spPr>
        <p:txBody>
          <a:bodyPr wrap="square" rtlCol="0">
            <a:spAutoFit/>
          </a:bodyPr>
          <a:lstStyle/>
          <a:p>
            <a:endParaRPr lang="en-US" dirty="0"/>
          </a:p>
        </p:txBody>
      </p:sp>
      <mc:AlternateContent xmlns:mc="http://schemas.openxmlformats.org/markup-compatibility/2006" xmlns:a14="http://schemas.microsoft.com/office/drawing/2010/main">
        <mc:Choice Requires="a14">
          <p:sp>
            <p:nvSpPr>
              <p:cNvPr id="2" name="Rectangle 1"/>
              <p:cNvSpPr/>
              <p:nvPr/>
            </p:nvSpPr>
            <p:spPr>
              <a:xfrm>
                <a:off x="1894631" y="1903335"/>
                <a:ext cx="7596841" cy="1938992"/>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rPr>
                  <a:t>A </a:t>
                </a:r>
                <a:r>
                  <a:rPr lang="en-US" sz="2400" dirty="0" err="1">
                    <a:solidFill>
                      <a:srgbClr val="0000FF"/>
                    </a:solidFill>
                    <a:latin typeface="Times New Roman" panose="02020603050405020304" pitchFamily="18" charset="0"/>
                    <a:ea typeface="SimSun" panose="02010600030101010101" pitchFamily="2" charset="-122"/>
                  </a:rPr>
                  <a:t>subpath</a:t>
                </a:r>
                <a:r>
                  <a:rPr lang="en-US" sz="2400" dirty="0">
                    <a:latin typeface="Times New Roman" panose="02020603050405020304" pitchFamily="18" charset="0"/>
                    <a:ea typeface="SimSun" panose="02010600030101010101" pitchFamily="2" charset="-122"/>
                  </a:rPr>
                  <a:t> of </a:t>
                </a:r>
                <a:r>
                  <a:rPr lang="en-US" sz="2400" dirty="0">
                    <a:effectLst/>
                    <a:latin typeface="Times New Roman" panose="02020603050405020304" pitchFamily="18" charset="0"/>
                    <a:ea typeface="SimSun" panose="02010600030101010101" pitchFamily="2" charset="-122"/>
                  </a:rPr>
                  <a:t>path p = &lt; u</a:t>
                </a:r>
                <a:r>
                  <a:rPr lang="en-US" sz="2400" baseline="-25000" dirty="0">
                    <a:effectLst/>
                    <a:latin typeface="Times New Roman" panose="02020603050405020304" pitchFamily="18" charset="0"/>
                    <a:ea typeface="SimSun" panose="02010600030101010101" pitchFamily="2" charset="-122"/>
                  </a:rPr>
                  <a:t>0</a:t>
                </a:r>
                <a:r>
                  <a:rPr lang="en-US" sz="2400" dirty="0">
                    <a:effectLst/>
                    <a:latin typeface="Times New Roman" panose="02020603050405020304" pitchFamily="18" charset="0"/>
                    <a:ea typeface="SimSun" panose="02010600030101010101" pitchFamily="2" charset="-122"/>
                  </a:rPr>
                  <a:t>, u</a:t>
                </a:r>
                <a:r>
                  <a:rPr lang="en-US" sz="2400" baseline="-25000" dirty="0">
                    <a:effectLst/>
                    <a:latin typeface="Times New Roman" panose="02020603050405020304" pitchFamily="18" charset="0"/>
                    <a:ea typeface="SimSun" panose="02010600030101010101" pitchFamily="2" charset="-122"/>
                  </a:rPr>
                  <a:t>1</a:t>
                </a:r>
                <a:r>
                  <a:rPr lang="en-US" sz="2400" dirty="0">
                    <a:effectLst/>
                    <a:latin typeface="Times New Roman" panose="02020603050405020304" pitchFamily="18" charset="0"/>
                    <a:ea typeface="SimSun" panose="02010600030101010101" pitchFamily="2" charset="-122"/>
                  </a:rPr>
                  <a:t>, u</a:t>
                </a:r>
                <a:r>
                  <a:rPr lang="en-US" sz="2400" baseline="-25000" dirty="0">
                    <a:effectLst/>
                    <a:latin typeface="Times New Roman" panose="02020603050405020304" pitchFamily="18" charset="0"/>
                    <a:ea typeface="SimSun" panose="02010600030101010101" pitchFamily="2" charset="-122"/>
                  </a:rPr>
                  <a:t>2</a:t>
                </a:r>
                <a:r>
                  <a:rPr lang="en-US" sz="2400" dirty="0">
                    <a:effectLst/>
                    <a:latin typeface="Times New Roman" panose="02020603050405020304" pitchFamily="18" charset="0"/>
                    <a:ea typeface="SimSun" panose="02010600030101010101" pitchFamily="2" charset="-122"/>
                  </a:rPr>
                  <a:t>, … , </a:t>
                </a:r>
                <a:r>
                  <a:rPr lang="en-US" sz="2400" dirty="0" err="1">
                    <a:effectLst/>
                    <a:latin typeface="Times New Roman" panose="02020603050405020304" pitchFamily="18" charset="0"/>
                    <a:ea typeface="SimSun" panose="02010600030101010101" pitchFamily="2" charset="-122"/>
                  </a:rPr>
                  <a:t>u</a:t>
                </a:r>
                <a:r>
                  <a:rPr lang="en-US" sz="2400" baseline="-25000" dirty="0" err="1">
                    <a:latin typeface="Times New Roman" panose="02020603050405020304" pitchFamily="18" charset="0"/>
                    <a:ea typeface="SimSun" panose="02010600030101010101" pitchFamily="2" charset="-122"/>
                  </a:rPr>
                  <a:t>k</a:t>
                </a:r>
                <a:r>
                  <a:rPr lang="en-US" sz="2400" dirty="0">
                    <a:effectLst/>
                    <a:latin typeface="Times New Roman" panose="02020603050405020304" pitchFamily="18" charset="0"/>
                    <a:ea typeface="SimSun" panose="02010600030101010101" pitchFamily="2" charset="-122"/>
                  </a:rPr>
                  <a:t> &gt; is a contiguous subsequence of its vertices. That is, for any 0 </a:t>
                </a:r>
                <a14:m>
                  <m:oMath xmlns:m="http://schemas.openxmlformats.org/officeDocument/2006/math">
                    <m:r>
                      <a:rPr lang="en-US" sz="2400" i="1" smtClean="0">
                        <a:effectLst/>
                        <a:latin typeface="Cambria Math" panose="02040503050406030204" pitchFamily="18" charset="0"/>
                        <a:ea typeface="Cambria Math" panose="02040503050406030204" pitchFamily="18" charset="0"/>
                      </a:rPr>
                      <m:t>≤</m:t>
                    </m:r>
                  </m:oMath>
                </a14:m>
                <a:r>
                  <a:rPr lang="en-US" sz="2400" dirty="0">
                    <a:effectLst/>
                    <a:latin typeface="Times New Roman" panose="02020603050405020304" pitchFamily="18" charset="0"/>
                    <a:ea typeface="SimSun" panose="02010600030101010101" pitchFamily="2" charset="-122"/>
                  </a:rPr>
                  <a:t> </a:t>
                </a:r>
                <a:r>
                  <a:rPr lang="en-US" sz="2400" dirty="0" err="1">
                    <a:effectLst/>
                    <a:latin typeface="Times New Roman" panose="02020603050405020304" pitchFamily="18" charset="0"/>
                    <a:ea typeface="SimSun" panose="02010600030101010101" pitchFamily="2" charset="-122"/>
                  </a:rPr>
                  <a:t>i</a:t>
                </a:r>
                <a:r>
                  <a:rPr lang="en-US" sz="2400" dirty="0">
                    <a:effectLst/>
                    <a:latin typeface="Times New Roman" panose="02020603050405020304" pitchFamily="18" charset="0"/>
                    <a:ea typeface="SimSun" panose="02010600030101010101" pitchFamily="2" charset="-122"/>
                  </a:rPr>
                  <a:t> </a:t>
                </a:r>
                <a14:m>
                  <m:oMath xmlns:m="http://schemas.openxmlformats.org/officeDocument/2006/math">
                    <m:r>
                      <a:rPr lang="en-US" sz="2400" i="1">
                        <a:latin typeface="Cambria Math" panose="02040503050406030204" pitchFamily="18" charset="0"/>
                        <a:ea typeface="Cambria Math" panose="02040503050406030204" pitchFamily="18" charset="0"/>
                      </a:rPr>
                      <m:t>≤</m:t>
                    </m:r>
                  </m:oMath>
                </a14:m>
                <a:r>
                  <a:rPr lang="en-US" sz="2400" dirty="0">
                    <a:effectLst/>
                    <a:latin typeface="Times New Roman" panose="02020603050405020304" pitchFamily="18" charset="0"/>
                    <a:ea typeface="SimSun" panose="02010600030101010101" pitchFamily="2" charset="-122"/>
                  </a:rPr>
                  <a:t> j </a:t>
                </a:r>
                <a14:m>
                  <m:oMath xmlns:m="http://schemas.openxmlformats.org/officeDocument/2006/math">
                    <m:r>
                      <a:rPr lang="en-US" sz="2400" i="1">
                        <a:latin typeface="Cambria Math" panose="02040503050406030204" pitchFamily="18" charset="0"/>
                        <a:ea typeface="Cambria Math" panose="02040503050406030204" pitchFamily="18" charset="0"/>
                      </a:rPr>
                      <m:t>≤</m:t>
                    </m:r>
                  </m:oMath>
                </a14:m>
                <a:r>
                  <a:rPr lang="en-US" sz="2400" dirty="0">
                    <a:effectLst/>
                    <a:latin typeface="Times New Roman" panose="02020603050405020304" pitchFamily="18" charset="0"/>
                    <a:ea typeface="SimSun" panose="02010600030101010101" pitchFamily="2" charset="-122"/>
                  </a:rPr>
                  <a:t> k, the subsequence </a:t>
                </a:r>
                <a:r>
                  <a:rPr lang="en-US" sz="2400" dirty="0">
                    <a:latin typeface="Times New Roman" panose="02020603050405020304" pitchFamily="18" charset="0"/>
                    <a:ea typeface="SimSun" panose="02010600030101010101" pitchFamily="2" charset="-122"/>
                  </a:rPr>
                  <a:t>of vertices &lt; </a:t>
                </a:r>
                <a:r>
                  <a:rPr lang="en-US" sz="2400" dirty="0" err="1">
                    <a:latin typeface="Times New Roman" panose="02020603050405020304" pitchFamily="18" charset="0"/>
                    <a:ea typeface="SimSun" panose="02010600030101010101" pitchFamily="2" charset="-122"/>
                  </a:rPr>
                  <a:t>u</a:t>
                </a:r>
                <a:r>
                  <a:rPr lang="en-US" sz="2400" baseline="-25000" dirty="0" err="1">
                    <a:latin typeface="Times New Roman" panose="02020603050405020304" pitchFamily="18" charset="0"/>
                    <a:ea typeface="SimSun" panose="02010600030101010101" pitchFamily="2" charset="-122"/>
                  </a:rPr>
                  <a:t>i</a:t>
                </a:r>
                <a:r>
                  <a:rPr lang="en-US" sz="2400" dirty="0">
                    <a:latin typeface="Times New Roman" panose="02020603050405020304" pitchFamily="18" charset="0"/>
                    <a:ea typeface="SimSun" panose="02010600030101010101" pitchFamily="2" charset="-122"/>
                  </a:rPr>
                  <a:t>, u</a:t>
                </a:r>
                <a:r>
                  <a:rPr lang="en-US" sz="2400" baseline="-25000" dirty="0">
                    <a:latin typeface="Times New Roman" panose="02020603050405020304" pitchFamily="18" charset="0"/>
                    <a:ea typeface="SimSun" panose="02010600030101010101" pitchFamily="2" charset="-122"/>
                  </a:rPr>
                  <a:t>i+1</a:t>
                </a:r>
                <a:r>
                  <a:rPr lang="en-US" sz="2400" dirty="0">
                    <a:latin typeface="Times New Roman" panose="02020603050405020304" pitchFamily="18" charset="0"/>
                    <a:ea typeface="SimSun" panose="02010600030101010101" pitchFamily="2" charset="-122"/>
                  </a:rPr>
                  <a:t>, u</a:t>
                </a:r>
                <a:r>
                  <a:rPr lang="en-US" sz="2400" baseline="-25000" dirty="0">
                    <a:latin typeface="Times New Roman" panose="02020603050405020304" pitchFamily="18" charset="0"/>
                    <a:ea typeface="SimSun" panose="02010600030101010101" pitchFamily="2" charset="-122"/>
                  </a:rPr>
                  <a:t>i+2</a:t>
                </a:r>
                <a:r>
                  <a:rPr lang="en-US" sz="2400" dirty="0">
                    <a:latin typeface="Times New Roman" panose="02020603050405020304" pitchFamily="18" charset="0"/>
                    <a:ea typeface="SimSun" panose="02010600030101010101" pitchFamily="2" charset="-122"/>
                  </a:rPr>
                  <a:t>, … , </a:t>
                </a:r>
                <a:r>
                  <a:rPr lang="en-US" sz="2400" dirty="0" err="1">
                    <a:latin typeface="Times New Roman" panose="02020603050405020304" pitchFamily="18" charset="0"/>
                    <a:ea typeface="SimSun" panose="02010600030101010101" pitchFamily="2" charset="-122"/>
                  </a:rPr>
                  <a:t>u</a:t>
                </a:r>
                <a:r>
                  <a:rPr lang="en-US" sz="2400" baseline="-25000" dirty="0" err="1">
                    <a:latin typeface="Times New Roman" panose="02020603050405020304" pitchFamily="18" charset="0"/>
                    <a:ea typeface="SimSun" panose="02010600030101010101" pitchFamily="2" charset="-122"/>
                  </a:rPr>
                  <a:t>j</a:t>
                </a:r>
                <a:r>
                  <a:rPr lang="en-US" sz="2400" dirty="0">
                    <a:latin typeface="Times New Roman" panose="02020603050405020304" pitchFamily="18" charset="0"/>
                    <a:ea typeface="SimSun" panose="02010600030101010101" pitchFamily="2" charset="-122"/>
                  </a:rPr>
                  <a:t> &gt; is a </a:t>
                </a:r>
                <a:r>
                  <a:rPr lang="en-US" sz="2400" dirty="0" err="1">
                    <a:latin typeface="Times New Roman" panose="02020603050405020304" pitchFamily="18" charset="0"/>
                    <a:ea typeface="SimSun" panose="02010600030101010101" pitchFamily="2" charset="-122"/>
                  </a:rPr>
                  <a:t>subpath</a:t>
                </a:r>
                <a:r>
                  <a:rPr lang="en-US" sz="2400" dirty="0">
                    <a:latin typeface="Times New Roman" panose="02020603050405020304" pitchFamily="18" charset="0"/>
                    <a:ea typeface="SimSun" panose="02010600030101010101" pitchFamily="2" charset="-122"/>
                  </a:rPr>
                  <a:t> of p.</a:t>
                </a:r>
              </a:p>
              <a:p>
                <a:endParaRPr lang="en-US" sz="2400" dirty="0">
                  <a:effectLst/>
                  <a:latin typeface="Times New Roman" panose="02020603050405020304" pitchFamily="18" charset="0"/>
                  <a:ea typeface="SimSun" panose="02010600030101010101" pitchFamily="2" charset="-122"/>
                </a:endParaRPr>
              </a:p>
            </p:txBody>
          </p:sp>
        </mc:Choice>
        <mc:Fallback xmlns="">
          <p:sp>
            <p:nvSpPr>
              <p:cNvPr id="2" name="Rectangle 1"/>
              <p:cNvSpPr>
                <a:spLocks noRot="1" noChangeAspect="1" noMove="1" noResize="1" noEditPoints="1" noAdjustHandles="1" noChangeArrowheads="1" noChangeShapeType="1" noTextEdit="1"/>
              </p:cNvSpPr>
              <p:nvPr/>
            </p:nvSpPr>
            <p:spPr>
              <a:xfrm>
                <a:off x="1894631" y="1903335"/>
                <a:ext cx="7596841" cy="1938992"/>
              </a:xfrm>
              <a:prstGeom prst="rect">
                <a:avLst/>
              </a:prstGeom>
              <a:blipFill>
                <a:blip r:embed="rId2"/>
                <a:stretch>
                  <a:fillRect l="-1284" t="-2516"/>
                </a:stretch>
              </a:blipFill>
            </p:spPr>
            <p:txBody>
              <a:bodyPr/>
              <a:lstStyle/>
              <a:p>
                <a:r>
                  <a:rPr lang="en-US">
                    <a:noFill/>
                  </a:rPr>
                  <a:t> </a:t>
                </a:r>
              </a:p>
            </p:txBody>
          </p:sp>
        </mc:Fallback>
      </mc:AlternateContent>
      <p:sp>
        <p:nvSpPr>
          <p:cNvPr id="4" name="Thought Bubble: Cloud 3">
            <a:extLst>
              <a:ext uri="{FF2B5EF4-FFF2-40B4-BE49-F238E27FC236}">
                <a16:creationId xmlns:a16="http://schemas.microsoft.com/office/drawing/2014/main" id="{E8CA168D-9115-4CA8-B4C5-2862F91B8E0D}"/>
              </a:ext>
            </a:extLst>
          </p:cNvPr>
          <p:cNvSpPr/>
          <p:nvPr/>
        </p:nvSpPr>
        <p:spPr>
          <a:xfrm flipH="1">
            <a:off x="580457" y="3429000"/>
            <a:ext cx="620270" cy="413327"/>
          </a:xfrm>
          <a:prstGeom prst="cloudCallout">
            <a:avLst>
              <a:gd name="adj1" fmla="val -36252"/>
              <a:gd name="adj2" fmla="val 13201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c</a:t>
            </a:r>
          </a:p>
        </p:txBody>
      </p:sp>
      <p:pic>
        <p:nvPicPr>
          <p:cNvPr id="5" name="Picture 4" descr="Image result for smiley face images">
            <a:extLst>
              <a:ext uri="{FF2B5EF4-FFF2-40B4-BE49-F238E27FC236}">
                <a16:creationId xmlns:a16="http://schemas.microsoft.com/office/drawing/2014/main" id="{7AC9712A-A914-4BDB-A914-46B33571001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1592" y="3368832"/>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5FA265F8-E6A2-402D-B3B0-E61950927916}"/>
              </a:ext>
            </a:extLst>
          </p:cNvPr>
          <p:cNvSpPr/>
          <p:nvPr/>
        </p:nvSpPr>
        <p:spPr>
          <a:xfrm>
            <a:off x="1830623" y="784281"/>
            <a:ext cx="1368901" cy="625428"/>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a:t>
            </a:r>
            <a:endParaRPr lang="en-US" sz="3200" dirty="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491747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35846F4-4A12-486B-80E4-E711F6878B2A}"/>
              </a:ext>
            </a:extLst>
          </p:cNvPr>
          <p:cNvSpPr txBox="1"/>
          <p:nvPr/>
        </p:nvSpPr>
        <p:spPr>
          <a:xfrm>
            <a:off x="-2" y="1371600"/>
            <a:ext cx="12192001" cy="1787236"/>
          </a:xfrm>
          <a:prstGeom prst="rect">
            <a:avLst/>
          </a:prstGeom>
          <a:solidFill>
            <a:srgbClr val="FFFF00"/>
          </a:solidFill>
        </p:spPr>
        <p:txBody>
          <a:bodyPr wrap="square" rtlCol="0">
            <a:spAutoFit/>
          </a:bodyPr>
          <a:lstStyle/>
          <a:p>
            <a:endParaRPr lang="en-US" dirty="0"/>
          </a:p>
        </p:txBody>
      </p:sp>
      <mc:AlternateContent xmlns:mc="http://schemas.openxmlformats.org/markup-compatibility/2006" xmlns:a14="http://schemas.microsoft.com/office/drawing/2010/main">
        <mc:Choice Requires="a14">
          <p:sp>
            <p:nvSpPr>
              <p:cNvPr id="2" name="Rectangle 1"/>
              <p:cNvSpPr/>
              <p:nvPr/>
            </p:nvSpPr>
            <p:spPr>
              <a:xfrm>
                <a:off x="1721004" y="1270276"/>
                <a:ext cx="8749991" cy="4923399"/>
              </a:xfrm>
              <a:prstGeom prst="rect">
                <a:avLst/>
              </a:prstGeom>
              <a:ln>
                <a:solidFill>
                  <a:schemeClr val="accent1"/>
                </a:solidFill>
              </a:ln>
            </p:spPr>
            <p:txBody>
              <a:bodyPr wrap="square">
                <a:spAutoFit/>
              </a:bodyPr>
              <a:lstStyle/>
              <a:p>
                <a:r>
                  <a:rPr lang="en-US" sz="2400" dirty="0">
                    <a:latin typeface="Times New Roman" panose="02020603050405020304" pitchFamily="18" charset="0"/>
                    <a:ea typeface="SimSun" panose="02010600030101010101" pitchFamily="2" charset="-122"/>
                  </a:rPr>
                  <a:t>In a digraph, </a:t>
                </a:r>
              </a:p>
              <a:p>
                <a:pPr marL="457200" indent="-4572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a path </a:t>
                </a:r>
                <a:r>
                  <a:rPr lang="en-US" sz="2400" dirty="0">
                    <a:effectLst/>
                    <a:latin typeface="Times New Roman" panose="02020603050405020304" pitchFamily="18" charset="0"/>
                    <a:ea typeface="SimSun" panose="02010600030101010101" pitchFamily="2" charset="-122"/>
                  </a:rPr>
                  <a:t>&lt; u</a:t>
                </a:r>
                <a:r>
                  <a:rPr lang="en-US" sz="2400" baseline="-25000" dirty="0">
                    <a:effectLst/>
                    <a:latin typeface="Times New Roman" panose="02020603050405020304" pitchFamily="18" charset="0"/>
                    <a:ea typeface="SimSun" panose="02010600030101010101" pitchFamily="2" charset="-122"/>
                  </a:rPr>
                  <a:t>0</a:t>
                </a:r>
                <a:r>
                  <a:rPr lang="en-US" sz="2400" dirty="0">
                    <a:effectLst/>
                    <a:latin typeface="Times New Roman" panose="02020603050405020304" pitchFamily="18" charset="0"/>
                    <a:ea typeface="SimSun" panose="02010600030101010101" pitchFamily="2" charset="-122"/>
                  </a:rPr>
                  <a:t>, u</a:t>
                </a:r>
                <a:r>
                  <a:rPr lang="en-US" sz="2400" baseline="-25000" dirty="0">
                    <a:effectLst/>
                    <a:latin typeface="Times New Roman" panose="02020603050405020304" pitchFamily="18" charset="0"/>
                    <a:ea typeface="SimSun" panose="02010600030101010101" pitchFamily="2" charset="-122"/>
                  </a:rPr>
                  <a:t>1</a:t>
                </a:r>
                <a:r>
                  <a:rPr lang="en-US" sz="2400" dirty="0">
                    <a:effectLst/>
                    <a:latin typeface="Times New Roman" panose="02020603050405020304" pitchFamily="18" charset="0"/>
                    <a:ea typeface="SimSun" panose="02010600030101010101" pitchFamily="2" charset="-122"/>
                  </a:rPr>
                  <a:t>, u</a:t>
                </a:r>
                <a:r>
                  <a:rPr lang="en-US" sz="2400" baseline="-25000" dirty="0">
                    <a:effectLst/>
                    <a:latin typeface="Times New Roman" panose="02020603050405020304" pitchFamily="18" charset="0"/>
                    <a:ea typeface="SimSun" panose="02010600030101010101" pitchFamily="2" charset="-122"/>
                  </a:rPr>
                  <a:t>2</a:t>
                </a:r>
                <a:r>
                  <a:rPr lang="en-US" sz="2400" dirty="0">
                    <a:effectLst/>
                    <a:latin typeface="Times New Roman" panose="02020603050405020304" pitchFamily="18" charset="0"/>
                    <a:ea typeface="SimSun" panose="02010600030101010101" pitchFamily="2" charset="-122"/>
                  </a:rPr>
                  <a:t>, … , </a:t>
                </a:r>
                <a:r>
                  <a:rPr lang="en-US" sz="2400" dirty="0" err="1">
                    <a:effectLst/>
                    <a:latin typeface="Times New Roman" panose="02020603050405020304" pitchFamily="18" charset="0"/>
                    <a:ea typeface="SimSun" panose="02010600030101010101" pitchFamily="2" charset="-122"/>
                  </a:rPr>
                  <a:t>u</a:t>
                </a:r>
                <a:r>
                  <a:rPr lang="en-US" sz="2400" baseline="-25000" dirty="0" err="1">
                    <a:latin typeface="Times New Roman" panose="02020603050405020304" pitchFamily="18" charset="0"/>
                    <a:ea typeface="SimSun" panose="02010600030101010101" pitchFamily="2" charset="-122"/>
                  </a:rPr>
                  <a:t>k</a:t>
                </a:r>
                <a:r>
                  <a:rPr lang="en-US" sz="2400" dirty="0">
                    <a:effectLst/>
                    <a:latin typeface="Times New Roman" panose="02020603050405020304" pitchFamily="18" charset="0"/>
                    <a:ea typeface="SimSun" panose="02010600030101010101" pitchFamily="2" charset="-122"/>
                  </a:rPr>
                  <a:t> &gt; forms a </a:t>
                </a:r>
                <a:r>
                  <a:rPr lang="en-US" sz="2400" dirty="0">
                    <a:solidFill>
                      <a:srgbClr val="0000FF"/>
                    </a:solidFill>
                    <a:effectLst/>
                    <a:latin typeface="Times New Roman" panose="02020603050405020304" pitchFamily="18" charset="0"/>
                    <a:ea typeface="SimSun" panose="02010600030101010101" pitchFamily="2" charset="-122"/>
                  </a:rPr>
                  <a:t>cycle</a:t>
                </a:r>
                <a:r>
                  <a:rPr lang="en-US" sz="2400" dirty="0">
                    <a:effectLst/>
                    <a:latin typeface="Times New Roman" panose="02020603050405020304" pitchFamily="18" charset="0"/>
                    <a:ea typeface="SimSun" panose="02010600030101010101" pitchFamily="2" charset="-122"/>
                  </a:rPr>
                  <a:t> if u</a:t>
                </a:r>
                <a:r>
                  <a:rPr lang="en-US" sz="2400" baseline="-25000" dirty="0">
                    <a:effectLst/>
                    <a:latin typeface="Times New Roman" panose="02020603050405020304" pitchFamily="18" charset="0"/>
                    <a:ea typeface="SimSun" panose="02010600030101010101" pitchFamily="2" charset="-122"/>
                  </a:rPr>
                  <a:t>0</a:t>
                </a:r>
                <a:r>
                  <a:rPr lang="en-US" sz="2400" baseline="-25000" dirty="0">
                    <a:latin typeface="Times New Roman" panose="02020603050405020304" pitchFamily="18" charset="0"/>
                    <a:ea typeface="SimSun" panose="02010600030101010101" pitchFamily="2" charset="-122"/>
                  </a:rPr>
                  <a:t> </a:t>
                </a:r>
                <a:r>
                  <a:rPr lang="en-US" sz="2400" dirty="0">
                    <a:effectLst/>
                    <a:latin typeface="Times New Roman" panose="02020603050405020304" pitchFamily="18" charset="0"/>
                    <a:ea typeface="SimSun" panose="02010600030101010101" pitchFamily="2" charset="-122"/>
                  </a:rPr>
                  <a:t>= </a:t>
                </a:r>
                <a:r>
                  <a:rPr lang="en-US" sz="2400" dirty="0" err="1">
                    <a:effectLst/>
                    <a:latin typeface="Times New Roman" panose="02020603050405020304" pitchFamily="18" charset="0"/>
                    <a:ea typeface="SimSun" panose="02010600030101010101" pitchFamily="2" charset="-122"/>
                  </a:rPr>
                  <a:t>u</a:t>
                </a:r>
                <a:r>
                  <a:rPr lang="en-US" sz="2400" baseline="-25000" dirty="0" err="1">
                    <a:latin typeface="Times New Roman" panose="02020603050405020304" pitchFamily="18" charset="0"/>
                    <a:ea typeface="SimSun" panose="02010600030101010101" pitchFamily="2" charset="-122"/>
                  </a:rPr>
                  <a:t>k</a:t>
                </a:r>
                <a:r>
                  <a:rPr lang="en-US" sz="2400" baseline="-25000" dirty="0">
                    <a:latin typeface="Times New Roman" panose="02020603050405020304" pitchFamily="18" charset="0"/>
                    <a:ea typeface="SimSun" panose="02010600030101010101" pitchFamily="2" charset="-122"/>
                  </a:rPr>
                  <a:t> </a:t>
                </a:r>
                <a:r>
                  <a:rPr lang="en-US" sz="2400" dirty="0">
                    <a:effectLst/>
                    <a:latin typeface="Times New Roman" panose="02020603050405020304" pitchFamily="18" charset="0"/>
                    <a:ea typeface="SimSun" panose="02010600030101010101" pitchFamily="2" charset="-122"/>
                  </a:rPr>
                  <a:t>and the path contains at least one edge. </a:t>
                </a:r>
              </a:p>
              <a:p>
                <a:pPr marL="457200" indent="-457200">
                  <a:buFont typeface="Arial" panose="020B0604020202020204" pitchFamily="34" charset="0"/>
                  <a:buChar char="•"/>
                </a:pPr>
                <a:r>
                  <a:rPr lang="en-US" sz="2400" dirty="0">
                    <a:effectLst/>
                    <a:latin typeface="Times New Roman" panose="02020603050405020304" pitchFamily="18" charset="0"/>
                    <a:ea typeface="SimSun" panose="02010600030101010101" pitchFamily="2" charset="-122"/>
                  </a:rPr>
                  <a:t>The cycle is </a:t>
                </a:r>
                <a:r>
                  <a:rPr lang="en-US" sz="2400" dirty="0">
                    <a:solidFill>
                      <a:srgbClr val="0000FF"/>
                    </a:solidFill>
                    <a:effectLst/>
                    <a:latin typeface="Times New Roman" panose="02020603050405020304" pitchFamily="18" charset="0"/>
                    <a:ea typeface="SimSun" panose="02010600030101010101" pitchFamily="2" charset="-122"/>
                  </a:rPr>
                  <a:t>simple</a:t>
                </a:r>
                <a:r>
                  <a:rPr lang="en-US" sz="2400" dirty="0">
                    <a:effectLst/>
                    <a:latin typeface="Times New Roman" panose="02020603050405020304" pitchFamily="18" charset="0"/>
                    <a:ea typeface="SimSun" panose="02010600030101010101" pitchFamily="2" charset="-122"/>
                  </a:rPr>
                  <a:t> if, in addition, u</a:t>
                </a:r>
                <a:r>
                  <a:rPr lang="en-US" sz="2400" baseline="-25000" dirty="0">
                    <a:effectLst/>
                    <a:latin typeface="Times New Roman" panose="02020603050405020304" pitchFamily="18" charset="0"/>
                    <a:ea typeface="SimSun" panose="02010600030101010101" pitchFamily="2" charset="-122"/>
                  </a:rPr>
                  <a:t>0</a:t>
                </a:r>
                <a:r>
                  <a:rPr lang="en-US" sz="2400" dirty="0">
                    <a:effectLst/>
                    <a:latin typeface="Times New Roman" panose="02020603050405020304" pitchFamily="18" charset="0"/>
                    <a:ea typeface="SimSun" panose="02010600030101010101" pitchFamily="2" charset="-122"/>
                  </a:rPr>
                  <a:t>, u</a:t>
                </a:r>
                <a:r>
                  <a:rPr lang="en-US" sz="2400" baseline="-25000" dirty="0">
                    <a:effectLst/>
                    <a:latin typeface="Times New Roman" panose="02020603050405020304" pitchFamily="18" charset="0"/>
                    <a:ea typeface="SimSun" panose="02010600030101010101" pitchFamily="2" charset="-122"/>
                  </a:rPr>
                  <a:t>1</a:t>
                </a:r>
                <a:r>
                  <a:rPr lang="en-US" sz="2400" dirty="0">
                    <a:effectLst/>
                    <a:latin typeface="Times New Roman" panose="02020603050405020304" pitchFamily="18" charset="0"/>
                    <a:ea typeface="SimSun" panose="02010600030101010101" pitchFamily="2" charset="-122"/>
                  </a:rPr>
                  <a:t>, u</a:t>
                </a:r>
                <a:r>
                  <a:rPr lang="en-US" sz="2400" baseline="-25000" dirty="0">
                    <a:effectLst/>
                    <a:latin typeface="Times New Roman" panose="02020603050405020304" pitchFamily="18" charset="0"/>
                    <a:ea typeface="SimSun" panose="02010600030101010101" pitchFamily="2" charset="-122"/>
                  </a:rPr>
                  <a:t>2</a:t>
                </a:r>
                <a:r>
                  <a:rPr lang="en-US" sz="2400" dirty="0">
                    <a:effectLst/>
                    <a:latin typeface="Times New Roman" panose="02020603050405020304" pitchFamily="18" charset="0"/>
                    <a:ea typeface="SimSun" panose="02010600030101010101" pitchFamily="2" charset="-122"/>
                  </a:rPr>
                  <a:t>, … , </a:t>
                </a:r>
                <a:r>
                  <a:rPr lang="en-US" sz="2400" dirty="0" err="1">
                    <a:effectLst/>
                    <a:latin typeface="Times New Roman" panose="02020603050405020304" pitchFamily="18" charset="0"/>
                    <a:ea typeface="SimSun" panose="02010600030101010101" pitchFamily="2" charset="-122"/>
                  </a:rPr>
                  <a:t>u</a:t>
                </a:r>
                <a:r>
                  <a:rPr lang="en-US" sz="2400" baseline="-25000" dirty="0" err="1">
                    <a:latin typeface="Times New Roman" panose="02020603050405020304" pitchFamily="18" charset="0"/>
                    <a:ea typeface="SimSun" panose="02010600030101010101" pitchFamily="2" charset="-122"/>
                  </a:rPr>
                  <a:t>k</a:t>
                </a:r>
                <a:r>
                  <a:rPr lang="en-US" sz="2400" dirty="0">
                    <a:effectLst/>
                    <a:latin typeface="Times New Roman" panose="02020603050405020304" pitchFamily="18" charset="0"/>
                    <a:ea typeface="SimSun" panose="02010600030101010101" pitchFamily="2" charset="-122"/>
                  </a:rPr>
                  <a:t> are distinct. </a:t>
                </a:r>
              </a:p>
              <a:p>
                <a:pPr marL="457200" indent="-457200">
                  <a:buFont typeface="Arial" panose="020B0604020202020204" pitchFamily="34" charset="0"/>
                  <a:buChar char="•"/>
                </a:pPr>
                <a:r>
                  <a:rPr lang="en-US" sz="2400" dirty="0">
                    <a:effectLst/>
                    <a:latin typeface="Times New Roman" panose="02020603050405020304" pitchFamily="18" charset="0"/>
                    <a:ea typeface="SimSun" panose="02010600030101010101" pitchFamily="2" charset="-122"/>
                  </a:rPr>
                  <a:t>A self-loop is a cycle of length 1. </a:t>
                </a:r>
              </a:p>
              <a:p>
                <a:pPr marL="457200" indent="-457200">
                  <a:buFont typeface="Arial" panose="020B0604020202020204" pitchFamily="34" charset="0"/>
                  <a:buChar char="•"/>
                </a:pPr>
                <a:r>
                  <a:rPr lang="en-US" sz="2400" dirty="0">
                    <a:effectLst/>
                    <a:latin typeface="Times New Roman" panose="02020603050405020304" pitchFamily="18" charset="0"/>
                    <a:ea typeface="SimSun" panose="02010600030101010101" pitchFamily="2" charset="-122"/>
                  </a:rPr>
                  <a:t>Two paths &lt; </a:t>
                </a:r>
                <a14:m>
                  <m:oMath xmlns:m="http://schemas.openxmlformats.org/officeDocument/2006/math">
                    <m:sSub>
                      <m:sSubPr>
                        <m:ctrlPr>
                          <a:rPr lang="en-US" sz="2400" i="1" smtClean="0">
                            <a:effectLst/>
                            <a:latin typeface="Cambria Math" panose="02040503050406030204" pitchFamily="18" charset="0"/>
                            <a:ea typeface="SimSun" panose="02010600030101010101" pitchFamily="2" charset="-122"/>
                          </a:rPr>
                        </m:ctrlPr>
                      </m:sSubPr>
                      <m:e>
                        <m:r>
                          <a:rPr lang="en-US" sz="2400" b="0" i="1" smtClean="0">
                            <a:effectLst/>
                            <a:latin typeface="Cambria Math" panose="02040503050406030204" pitchFamily="18" charset="0"/>
                            <a:ea typeface="SimSun" panose="02010600030101010101" pitchFamily="2" charset="-122"/>
                          </a:rPr>
                          <m:t>𝑢</m:t>
                        </m:r>
                      </m:e>
                      <m:sub>
                        <m:r>
                          <a:rPr lang="en-US" sz="2400" b="0" i="1" smtClean="0">
                            <a:effectLst/>
                            <a:latin typeface="Cambria Math" panose="02040503050406030204" pitchFamily="18" charset="0"/>
                            <a:ea typeface="SimSun" panose="02010600030101010101" pitchFamily="2" charset="-122"/>
                          </a:rPr>
                          <m:t>0</m:t>
                        </m:r>
                      </m:sub>
                    </m:sSub>
                  </m:oMath>
                </a14:m>
                <a:r>
                  <a:rPr lang="en-US" sz="24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2400" i="1" smtClean="0">
                            <a:latin typeface="Cambria Math" panose="02040503050406030204" pitchFamily="18" charset="0"/>
                            <a:ea typeface="SimSun" panose="02010600030101010101" pitchFamily="2" charset="-122"/>
                          </a:rPr>
                        </m:ctrlPr>
                      </m:sSubPr>
                      <m:e>
                        <m:r>
                          <a:rPr lang="en-US" sz="2400" i="1">
                            <a:latin typeface="Cambria Math" panose="02040503050406030204" pitchFamily="18" charset="0"/>
                            <a:ea typeface="SimSun" panose="02010600030101010101" pitchFamily="2" charset="-122"/>
                          </a:rPr>
                          <m:t>𝑢</m:t>
                        </m:r>
                      </m:e>
                      <m:sub>
                        <m:r>
                          <a:rPr lang="en-US" sz="2400" b="0" i="1" smtClean="0">
                            <a:latin typeface="Cambria Math" panose="02040503050406030204" pitchFamily="18" charset="0"/>
                            <a:ea typeface="SimSun" panose="02010600030101010101" pitchFamily="2" charset="-122"/>
                          </a:rPr>
                          <m:t>1</m:t>
                        </m:r>
                      </m:sub>
                    </m:sSub>
                  </m:oMath>
                </a14:m>
                <a:r>
                  <a:rPr lang="en-US" sz="24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2400" i="1">
                            <a:latin typeface="Cambria Math" panose="02040503050406030204" pitchFamily="18" charset="0"/>
                            <a:ea typeface="SimSun" panose="02010600030101010101" pitchFamily="2" charset="-122"/>
                          </a:rPr>
                        </m:ctrlPr>
                      </m:sSubPr>
                      <m:e>
                        <m:r>
                          <a:rPr lang="en-US" sz="2400" i="1">
                            <a:latin typeface="Cambria Math" panose="02040503050406030204" pitchFamily="18" charset="0"/>
                            <a:ea typeface="SimSun" panose="02010600030101010101" pitchFamily="2" charset="-122"/>
                          </a:rPr>
                          <m:t>𝑢</m:t>
                        </m:r>
                      </m:e>
                      <m:sub>
                        <m:r>
                          <a:rPr lang="en-US" sz="2400" b="0" i="1" smtClean="0">
                            <a:latin typeface="Cambria Math" panose="02040503050406030204" pitchFamily="18" charset="0"/>
                            <a:ea typeface="SimSun" panose="02010600030101010101" pitchFamily="2" charset="-122"/>
                          </a:rPr>
                          <m:t>2</m:t>
                        </m:r>
                      </m:sub>
                    </m:sSub>
                  </m:oMath>
                </a14:m>
                <a:r>
                  <a:rPr lang="en-US" sz="2400" dirty="0">
                    <a:effectLst/>
                    <a:latin typeface="Times New Roman" panose="02020603050405020304" pitchFamily="18" charset="0"/>
                    <a:ea typeface="SimSun" panose="02010600030101010101" pitchFamily="2" charset="-122"/>
                  </a:rPr>
                  <a:t>, … , </a:t>
                </a:r>
                <a14:m>
                  <m:oMath xmlns:m="http://schemas.openxmlformats.org/officeDocument/2006/math">
                    <m:sSub>
                      <m:sSubPr>
                        <m:ctrlPr>
                          <a:rPr lang="en-US" sz="2400" i="1">
                            <a:latin typeface="Cambria Math" panose="02040503050406030204" pitchFamily="18" charset="0"/>
                            <a:ea typeface="SimSun" panose="02010600030101010101" pitchFamily="2" charset="-122"/>
                          </a:rPr>
                        </m:ctrlPr>
                      </m:sSubPr>
                      <m:e>
                        <m:r>
                          <a:rPr lang="en-US" sz="2400" i="1">
                            <a:latin typeface="Cambria Math" panose="02040503050406030204" pitchFamily="18" charset="0"/>
                            <a:ea typeface="SimSun" panose="02010600030101010101" pitchFamily="2" charset="-122"/>
                          </a:rPr>
                          <m:t>𝑢</m:t>
                        </m:r>
                      </m:e>
                      <m:sub>
                        <m:r>
                          <a:rPr lang="en-US" sz="2400" b="0" i="1" smtClean="0">
                            <a:latin typeface="Cambria Math" panose="02040503050406030204" pitchFamily="18" charset="0"/>
                            <a:ea typeface="SimSun" panose="02010600030101010101" pitchFamily="2" charset="-122"/>
                          </a:rPr>
                          <m:t>𝑘</m:t>
                        </m:r>
                        <m:r>
                          <a:rPr lang="en-US" sz="2400" b="0" i="1" smtClean="0">
                            <a:latin typeface="Cambria Math" panose="02040503050406030204" pitchFamily="18" charset="0"/>
                            <a:ea typeface="SimSun" panose="02010600030101010101" pitchFamily="2" charset="-122"/>
                          </a:rPr>
                          <m:t>−1</m:t>
                        </m:r>
                      </m:sub>
                    </m:sSub>
                  </m:oMath>
                </a14:m>
                <a:r>
                  <a:rPr lang="en-US" sz="24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2400" i="1">
                            <a:latin typeface="Cambria Math" panose="02040503050406030204" pitchFamily="18" charset="0"/>
                            <a:ea typeface="SimSun" panose="02010600030101010101" pitchFamily="2" charset="-122"/>
                          </a:rPr>
                        </m:ctrlPr>
                      </m:sSubPr>
                      <m:e>
                        <m:r>
                          <a:rPr lang="en-US" sz="2400" i="1">
                            <a:latin typeface="Cambria Math" panose="02040503050406030204" pitchFamily="18" charset="0"/>
                            <a:ea typeface="SimSun" panose="02010600030101010101" pitchFamily="2" charset="-122"/>
                          </a:rPr>
                          <m:t>𝑢</m:t>
                        </m:r>
                      </m:e>
                      <m:sub>
                        <m:r>
                          <a:rPr lang="en-US" sz="2400" i="1">
                            <a:latin typeface="Cambria Math" panose="02040503050406030204" pitchFamily="18" charset="0"/>
                            <a:ea typeface="SimSun" panose="02010600030101010101" pitchFamily="2" charset="-122"/>
                          </a:rPr>
                          <m:t>0</m:t>
                        </m:r>
                      </m:sub>
                    </m:sSub>
                  </m:oMath>
                </a14:m>
                <a:r>
                  <a:rPr lang="en-US" sz="2400" baseline="-25000" dirty="0">
                    <a:latin typeface="Times New Roman" panose="02020603050405020304" pitchFamily="18" charset="0"/>
                    <a:ea typeface="SimSun" panose="02010600030101010101" pitchFamily="2" charset="-122"/>
                  </a:rPr>
                  <a:t> </a:t>
                </a:r>
                <a:r>
                  <a:rPr lang="en-US" sz="2400" dirty="0">
                    <a:effectLst/>
                    <a:latin typeface="Times New Roman" panose="02020603050405020304" pitchFamily="18" charset="0"/>
                    <a:ea typeface="SimSun" panose="02010600030101010101" pitchFamily="2" charset="-122"/>
                  </a:rPr>
                  <a:t>&gt; and &lt; </a:t>
                </a:r>
                <a14:m>
                  <m:oMath xmlns:m="http://schemas.openxmlformats.org/officeDocument/2006/math">
                    <m:sSubSup>
                      <m:sSubSupPr>
                        <m:ctrlPr>
                          <a:rPr lang="en-US" sz="2400" i="1" smtClean="0">
                            <a:effectLst/>
                            <a:latin typeface="Cambria Math" panose="02040503050406030204" pitchFamily="18" charset="0"/>
                            <a:ea typeface="SimSun" panose="02010600030101010101" pitchFamily="2" charset="-122"/>
                          </a:rPr>
                        </m:ctrlPr>
                      </m:sSubSupPr>
                      <m:e>
                        <m:r>
                          <a:rPr lang="en-US" sz="2400" b="0" i="1" smtClean="0">
                            <a:effectLst/>
                            <a:latin typeface="Cambria Math" panose="02040503050406030204" pitchFamily="18" charset="0"/>
                            <a:ea typeface="SimSun" panose="02010600030101010101" pitchFamily="2" charset="-122"/>
                          </a:rPr>
                          <m:t>𝑢</m:t>
                        </m:r>
                      </m:e>
                      <m:sub>
                        <m:r>
                          <a:rPr lang="en-US" sz="2400" b="0" i="1" smtClean="0">
                            <a:effectLst/>
                            <a:latin typeface="Cambria Math" panose="02040503050406030204" pitchFamily="18" charset="0"/>
                            <a:ea typeface="SimSun" panose="02010600030101010101" pitchFamily="2" charset="-122"/>
                          </a:rPr>
                          <m:t>0</m:t>
                        </m:r>
                      </m:sub>
                      <m:sup>
                        <m:r>
                          <a:rPr lang="en-US" sz="2400" b="0" i="1" smtClean="0">
                            <a:effectLst/>
                            <a:latin typeface="Cambria Math" panose="02040503050406030204" pitchFamily="18" charset="0"/>
                            <a:ea typeface="SimSun" panose="02010600030101010101" pitchFamily="2" charset="-122"/>
                          </a:rPr>
                          <m:t>′</m:t>
                        </m:r>
                      </m:sup>
                    </m:sSubSup>
                  </m:oMath>
                </a14:m>
                <a:r>
                  <a:rPr lang="en-US" sz="2400" dirty="0">
                    <a:effectLst/>
                    <a:latin typeface="Times New Roman" panose="02020603050405020304" pitchFamily="18" charset="0"/>
                    <a:ea typeface="SimSun" panose="02010600030101010101" pitchFamily="2" charset="-122"/>
                  </a:rPr>
                  <a:t>, </a:t>
                </a:r>
                <a14:m>
                  <m:oMath xmlns:m="http://schemas.openxmlformats.org/officeDocument/2006/math">
                    <m:sSubSup>
                      <m:sSubSupPr>
                        <m:ctrlPr>
                          <a:rPr lang="en-US" sz="2400" i="1">
                            <a:latin typeface="Cambria Math" panose="02040503050406030204" pitchFamily="18" charset="0"/>
                            <a:ea typeface="SimSun" panose="02010600030101010101" pitchFamily="2" charset="-122"/>
                          </a:rPr>
                        </m:ctrlPr>
                      </m:sSubSupPr>
                      <m:e>
                        <m:r>
                          <a:rPr lang="en-US" sz="2400" i="1">
                            <a:latin typeface="Cambria Math" panose="02040503050406030204" pitchFamily="18" charset="0"/>
                            <a:ea typeface="SimSun" panose="02010600030101010101" pitchFamily="2" charset="-122"/>
                          </a:rPr>
                          <m:t>𝑢</m:t>
                        </m:r>
                      </m:e>
                      <m:sub>
                        <m:r>
                          <a:rPr lang="en-US" sz="2400" b="0" i="1" smtClean="0">
                            <a:latin typeface="Cambria Math" panose="02040503050406030204" pitchFamily="18" charset="0"/>
                            <a:ea typeface="SimSun" panose="02010600030101010101" pitchFamily="2" charset="-122"/>
                          </a:rPr>
                          <m:t>1</m:t>
                        </m:r>
                      </m:sub>
                      <m:sup>
                        <m:r>
                          <a:rPr lang="en-US" sz="2400" i="1">
                            <a:latin typeface="Cambria Math" panose="02040503050406030204" pitchFamily="18" charset="0"/>
                            <a:ea typeface="SimSun" panose="02010600030101010101" pitchFamily="2" charset="-122"/>
                          </a:rPr>
                          <m:t>′</m:t>
                        </m:r>
                      </m:sup>
                    </m:sSubSup>
                  </m:oMath>
                </a14:m>
                <a:r>
                  <a:rPr lang="en-US" sz="2400" dirty="0">
                    <a:latin typeface="Times New Roman" panose="02020603050405020304" pitchFamily="18" charset="0"/>
                    <a:ea typeface="SimSun" panose="02010600030101010101" pitchFamily="2" charset="-122"/>
                  </a:rPr>
                  <a:t>,</a:t>
                </a:r>
                <a:r>
                  <a:rPr lang="en-US" sz="2400" dirty="0">
                    <a:effectLst/>
                    <a:latin typeface="Times New Roman" panose="02020603050405020304" pitchFamily="18" charset="0"/>
                    <a:ea typeface="SimSun" panose="02010600030101010101" pitchFamily="2" charset="-122"/>
                  </a:rPr>
                  <a:t> </a:t>
                </a:r>
                <a14:m>
                  <m:oMath xmlns:m="http://schemas.openxmlformats.org/officeDocument/2006/math">
                    <m:sSubSup>
                      <m:sSubSupPr>
                        <m:ctrlPr>
                          <a:rPr lang="en-US" sz="2400" i="1">
                            <a:latin typeface="Cambria Math" panose="02040503050406030204" pitchFamily="18" charset="0"/>
                            <a:ea typeface="SimSun" panose="02010600030101010101" pitchFamily="2" charset="-122"/>
                          </a:rPr>
                        </m:ctrlPr>
                      </m:sSubSupPr>
                      <m:e>
                        <m:r>
                          <a:rPr lang="en-US" sz="2400" i="1">
                            <a:latin typeface="Cambria Math" panose="02040503050406030204" pitchFamily="18" charset="0"/>
                            <a:ea typeface="SimSun" panose="02010600030101010101" pitchFamily="2" charset="-122"/>
                          </a:rPr>
                          <m:t>𝑢</m:t>
                        </m:r>
                      </m:e>
                      <m:sub>
                        <m:r>
                          <a:rPr lang="en-US" sz="2400" b="0" i="1" smtClean="0">
                            <a:latin typeface="Cambria Math" panose="02040503050406030204" pitchFamily="18" charset="0"/>
                            <a:ea typeface="SimSun" panose="02010600030101010101" pitchFamily="2" charset="-122"/>
                          </a:rPr>
                          <m:t>2</m:t>
                        </m:r>
                      </m:sub>
                      <m:sup>
                        <m:r>
                          <a:rPr lang="en-US" sz="2400" i="1">
                            <a:latin typeface="Cambria Math" panose="02040503050406030204" pitchFamily="18" charset="0"/>
                            <a:ea typeface="SimSun" panose="02010600030101010101" pitchFamily="2" charset="-122"/>
                          </a:rPr>
                          <m:t>′</m:t>
                        </m:r>
                      </m:sup>
                    </m:sSubSup>
                  </m:oMath>
                </a14:m>
                <a:r>
                  <a:rPr lang="en-US" sz="2400" dirty="0">
                    <a:latin typeface="Times New Roman" panose="02020603050405020304" pitchFamily="18" charset="0"/>
                    <a:ea typeface="SimSun" panose="02010600030101010101" pitchFamily="2" charset="-122"/>
                  </a:rPr>
                  <a:t>,</a:t>
                </a:r>
                <a:r>
                  <a:rPr lang="en-US" sz="2400" dirty="0">
                    <a:effectLst/>
                    <a:latin typeface="Times New Roman" panose="02020603050405020304" pitchFamily="18" charset="0"/>
                    <a:ea typeface="SimSun" panose="02010600030101010101" pitchFamily="2" charset="-122"/>
                  </a:rPr>
                  <a:t> … , </a:t>
                </a:r>
                <a14:m>
                  <m:oMath xmlns:m="http://schemas.openxmlformats.org/officeDocument/2006/math">
                    <m:sSubSup>
                      <m:sSubSupPr>
                        <m:ctrlPr>
                          <a:rPr lang="en-US" sz="2400" i="1">
                            <a:latin typeface="Cambria Math" panose="02040503050406030204" pitchFamily="18" charset="0"/>
                            <a:ea typeface="SimSun" panose="02010600030101010101" pitchFamily="2" charset="-122"/>
                          </a:rPr>
                        </m:ctrlPr>
                      </m:sSubSupPr>
                      <m:e>
                        <m:r>
                          <a:rPr lang="en-US" sz="2400" i="1">
                            <a:latin typeface="Cambria Math" panose="02040503050406030204" pitchFamily="18" charset="0"/>
                            <a:ea typeface="SimSun" panose="02010600030101010101" pitchFamily="2" charset="-122"/>
                          </a:rPr>
                          <m:t>𝑢</m:t>
                        </m:r>
                      </m:e>
                      <m:sub>
                        <m:r>
                          <a:rPr lang="en-US" sz="2400" b="0" i="1" smtClean="0">
                            <a:latin typeface="Cambria Math" panose="02040503050406030204" pitchFamily="18" charset="0"/>
                            <a:ea typeface="SimSun" panose="02010600030101010101" pitchFamily="2" charset="-122"/>
                          </a:rPr>
                          <m:t>𝑘</m:t>
                        </m:r>
                        <m:r>
                          <a:rPr lang="en-US" sz="2400" b="0" i="1" smtClean="0">
                            <a:latin typeface="Cambria Math" panose="02040503050406030204" pitchFamily="18" charset="0"/>
                            <a:ea typeface="SimSun" panose="02010600030101010101" pitchFamily="2" charset="-122"/>
                          </a:rPr>
                          <m:t>−1</m:t>
                        </m:r>
                      </m:sub>
                      <m:sup>
                        <m:r>
                          <a:rPr lang="en-US" sz="2400" i="1">
                            <a:latin typeface="Cambria Math" panose="02040503050406030204" pitchFamily="18" charset="0"/>
                            <a:ea typeface="SimSun" panose="02010600030101010101" pitchFamily="2" charset="-122"/>
                          </a:rPr>
                          <m:t>′</m:t>
                        </m:r>
                      </m:sup>
                    </m:sSubSup>
                  </m:oMath>
                </a14:m>
                <a:r>
                  <a:rPr lang="en-US" sz="2400" dirty="0">
                    <a:effectLst/>
                    <a:latin typeface="Times New Roman" panose="02020603050405020304" pitchFamily="18" charset="0"/>
                    <a:ea typeface="SimSun" panose="02010600030101010101" pitchFamily="2" charset="-122"/>
                  </a:rPr>
                  <a:t>, </a:t>
                </a:r>
                <a14:m>
                  <m:oMath xmlns:m="http://schemas.openxmlformats.org/officeDocument/2006/math">
                    <m:sSubSup>
                      <m:sSubSupPr>
                        <m:ctrlPr>
                          <a:rPr lang="en-US" sz="2400" i="1">
                            <a:latin typeface="Cambria Math" panose="02040503050406030204" pitchFamily="18" charset="0"/>
                            <a:ea typeface="SimSun" panose="02010600030101010101" pitchFamily="2" charset="-122"/>
                          </a:rPr>
                        </m:ctrlPr>
                      </m:sSubSupPr>
                      <m:e>
                        <m:r>
                          <a:rPr lang="en-US" sz="2400" i="1">
                            <a:latin typeface="Cambria Math" panose="02040503050406030204" pitchFamily="18" charset="0"/>
                            <a:ea typeface="SimSun" panose="02010600030101010101" pitchFamily="2" charset="-122"/>
                          </a:rPr>
                          <m:t>𝑢</m:t>
                        </m:r>
                      </m:e>
                      <m:sub>
                        <m:r>
                          <a:rPr lang="en-US" sz="2400" i="1">
                            <a:latin typeface="Cambria Math" panose="02040503050406030204" pitchFamily="18" charset="0"/>
                            <a:ea typeface="SimSun" panose="02010600030101010101" pitchFamily="2" charset="-122"/>
                          </a:rPr>
                          <m:t>0</m:t>
                        </m:r>
                      </m:sub>
                      <m:sup>
                        <m:r>
                          <a:rPr lang="en-US" sz="2400" i="1">
                            <a:latin typeface="Cambria Math" panose="02040503050406030204" pitchFamily="18" charset="0"/>
                            <a:ea typeface="SimSun" panose="02010600030101010101" pitchFamily="2" charset="-122"/>
                          </a:rPr>
                          <m:t>′</m:t>
                        </m:r>
                      </m:sup>
                    </m:sSubSup>
                  </m:oMath>
                </a14:m>
                <a:r>
                  <a:rPr lang="en-US" sz="2400" dirty="0">
                    <a:latin typeface="Times New Roman" panose="02020603050405020304" pitchFamily="18" charset="0"/>
                    <a:ea typeface="SimSun" panose="02010600030101010101" pitchFamily="2" charset="-122"/>
                  </a:rPr>
                  <a:t>,</a:t>
                </a:r>
                <a:r>
                  <a:rPr lang="en-US" sz="2400" baseline="-25000" dirty="0">
                    <a:latin typeface="Times New Roman" panose="02020603050405020304" pitchFamily="18" charset="0"/>
                    <a:ea typeface="SimSun" panose="02010600030101010101" pitchFamily="2" charset="-122"/>
                  </a:rPr>
                  <a:t> </a:t>
                </a:r>
                <a:r>
                  <a:rPr lang="en-US" sz="2400" dirty="0">
                    <a:effectLst/>
                    <a:latin typeface="Times New Roman" panose="02020603050405020304" pitchFamily="18" charset="0"/>
                    <a:ea typeface="SimSun" panose="02010600030101010101" pitchFamily="2" charset="-122"/>
                  </a:rPr>
                  <a:t>&gt; </a:t>
                </a:r>
                <a:r>
                  <a:rPr lang="en-US" sz="2400" dirty="0">
                    <a:solidFill>
                      <a:srgbClr val="0000FF"/>
                    </a:solidFill>
                    <a:effectLst/>
                    <a:latin typeface="Times New Roman" panose="02020603050405020304" pitchFamily="18" charset="0"/>
                    <a:ea typeface="SimSun" panose="02010600030101010101" pitchFamily="2" charset="-122"/>
                  </a:rPr>
                  <a:t>form the same cycle </a:t>
                </a:r>
                <a:r>
                  <a:rPr lang="en-US" sz="2400" dirty="0">
                    <a:effectLst/>
                    <a:latin typeface="Times New Roman" panose="02020603050405020304" pitchFamily="18" charset="0"/>
                    <a:ea typeface="SimSun" panose="02010600030101010101" pitchFamily="2" charset="-122"/>
                  </a:rPr>
                  <a:t>if there exits an integer j such that </a:t>
                </a:r>
                <a14:m>
                  <m:oMath xmlns:m="http://schemas.openxmlformats.org/officeDocument/2006/math">
                    <m:sSubSup>
                      <m:sSubSupPr>
                        <m:ctrlPr>
                          <a:rPr lang="en-US" sz="2400" i="1">
                            <a:latin typeface="Cambria Math" panose="02040503050406030204" pitchFamily="18" charset="0"/>
                            <a:ea typeface="SimSun" panose="02010600030101010101" pitchFamily="2" charset="-122"/>
                          </a:rPr>
                        </m:ctrlPr>
                      </m:sSubSupPr>
                      <m:e>
                        <m:r>
                          <a:rPr lang="en-US" sz="2400" i="1">
                            <a:latin typeface="Cambria Math" panose="02040503050406030204" pitchFamily="18" charset="0"/>
                            <a:ea typeface="SimSun" panose="02010600030101010101" pitchFamily="2" charset="-122"/>
                          </a:rPr>
                          <m:t>𝑢</m:t>
                        </m:r>
                      </m:e>
                      <m:sub>
                        <m:r>
                          <a:rPr lang="en-US" sz="2400" b="0" i="1" smtClean="0">
                            <a:latin typeface="Cambria Math" panose="02040503050406030204" pitchFamily="18" charset="0"/>
                            <a:ea typeface="SimSun" panose="02010600030101010101" pitchFamily="2" charset="-122"/>
                          </a:rPr>
                          <m:t>𝑖</m:t>
                        </m:r>
                      </m:sub>
                      <m:sup>
                        <m:r>
                          <a:rPr lang="en-US" sz="2400" i="1">
                            <a:latin typeface="Cambria Math" panose="02040503050406030204" pitchFamily="18" charset="0"/>
                            <a:ea typeface="SimSun" panose="02010600030101010101" pitchFamily="2" charset="-122"/>
                          </a:rPr>
                          <m:t>′</m:t>
                        </m:r>
                      </m:sup>
                    </m:sSubSup>
                  </m:oMath>
                </a14:m>
                <a:r>
                  <a:rPr lang="en-US" sz="2400" dirty="0">
                    <a:latin typeface="Times New Roman" panose="02020603050405020304" pitchFamily="18" charset="0"/>
                    <a:ea typeface="SimSun" panose="02010600030101010101" pitchFamily="2" charset="-122"/>
                  </a:rPr>
                  <a:t> = </a:t>
                </a:r>
                <a14:m>
                  <m:oMath xmlns:m="http://schemas.openxmlformats.org/officeDocument/2006/math">
                    <m:sSub>
                      <m:sSubPr>
                        <m:ctrlPr>
                          <a:rPr lang="en-US" sz="2400" i="1">
                            <a:latin typeface="Cambria Math" panose="02040503050406030204" pitchFamily="18" charset="0"/>
                            <a:ea typeface="SimSun" panose="02010600030101010101" pitchFamily="2" charset="-122"/>
                          </a:rPr>
                        </m:ctrlPr>
                      </m:sSubPr>
                      <m:e>
                        <m:r>
                          <a:rPr lang="en-US" sz="2400" i="1">
                            <a:latin typeface="Cambria Math" panose="02040503050406030204" pitchFamily="18" charset="0"/>
                            <a:ea typeface="SimSun" panose="02010600030101010101" pitchFamily="2" charset="-122"/>
                          </a:rPr>
                          <m:t>𝑢</m:t>
                        </m:r>
                      </m:e>
                      <m:sub>
                        <m:d>
                          <m:dPr>
                            <m:ctrlPr>
                              <a:rPr lang="en-US" sz="2400" b="0" i="1" smtClean="0">
                                <a:latin typeface="Cambria Math" panose="02040503050406030204" pitchFamily="18" charset="0"/>
                                <a:ea typeface="SimSun" panose="02010600030101010101" pitchFamily="2" charset="-122"/>
                              </a:rPr>
                            </m:ctrlPr>
                          </m:dPr>
                          <m:e>
                            <m:r>
                              <a:rPr lang="en-US" sz="2400" b="0" i="1" smtClean="0">
                                <a:latin typeface="Cambria Math" panose="02040503050406030204" pitchFamily="18" charset="0"/>
                                <a:ea typeface="SimSun" panose="02010600030101010101" pitchFamily="2" charset="-122"/>
                              </a:rPr>
                              <m:t>𝑖</m:t>
                            </m:r>
                            <m:r>
                              <a:rPr lang="en-US" sz="2400" b="0" i="1" smtClean="0">
                                <a:latin typeface="Cambria Math" panose="02040503050406030204" pitchFamily="18" charset="0"/>
                                <a:ea typeface="SimSun" panose="02010600030101010101" pitchFamily="2" charset="-122"/>
                              </a:rPr>
                              <m:t>+</m:t>
                            </m:r>
                            <m:r>
                              <a:rPr lang="en-US" sz="2400" b="0" i="1" smtClean="0">
                                <a:latin typeface="Cambria Math" panose="02040503050406030204" pitchFamily="18" charset="0"/>
                                <a:ea typeface="SimSun" panose="02010600030101010101" pitchFamily="2" charset="-122"/>
                              </a:rPr>
                              <m:t>𝑗</m:t>
                            </m:r>
                          </m:e>
                        </m:d>
                        <m:r>
                          <a:rPr lang="en-US" sz="2400" b="0" i="1" smtClean="0">
                            <a:latin typeface="Cambria Math" panose="02040503050406030204" pitchFamily="18" charset="0"/>
                            <a:ea typeface="SimSun" panose="02010600030101010101" pitchFamily="2" charset="-122"/>
                          </a:rPr>
                          <m:t>𝑚𝑜𝑑</m:t>
                        </m:r>
                        <m:r>
                          <a:rPr lang="en-US" sz="2400" b="0" i="1" smtClean="0">
                            <a:latin typeface="Cambria Math" panose="02040503050406030204" pitchFamily="18" charset="0"/>
                            <a:ea typeface="SimSun" panose="02010600030101010101" pitchFamily="2" charset="-122"/>
                          </a:rPr>
                          <m:t> </m:t>
                        </m:r>
                        <m:r>
                          <a:rPr lang="en-US" sz="2400" b="0" i="1" smtClean="0">
                            <a:latin typeface="Cambria Math" panose="02040503050406030204" pitchFamily="18" charset="0"/>
                            <a:ea typeface="SimSun" panose="02010600030101010101" pitchFamily="2" charset="-122"/>
                          </a:rPr>
                          <m:t>𝑘</m:t>
                        </m:r>
                      </m:sub>
                    </m:sSub>
                  </m:oMath>
                </a14:m>
                <a:r>
                  <a:rPr lang="en-US" sz="2400" dirty="0">
                    <a:effectLst/>
                    <a:latin typeface="Times New Roman" panose="02020603050405020304" pitchFamily="18" charset="0"/>
                    <a:ea typeface="SimSun" panose="02010600030101010101" pitchFamily="2" charset="-122"/>
                  </a:rPr>
                  <a:t> for </a:t>
                </a:r>
                <a:r>
                  <a:rPr lang="en-US" sz="2400" dirty="0" err="1">
                    <a:effectLst/>
                    <a:latin typeface="Times New Roman" panose="02020603050405020304" pitchFamily="18" charset="0"/>
                    <a:ea typeface="SimSun" panose="02010600030101010101" pitchFamily="2" charset="-122"/>
                  </a:rPr>
                  <a:t>i</a:t>
                </a:r>
                <a:r>
                  <a:rPr lang="en-US" sz="2400" dirty="0">
                    <a:effectLst/>
                    <a:latin typeface="Times New Roman" panose="02020603050405020304" pitchFamily="18" charset="0"/>
                    <a:ea typeface="SimSun" panose="02010600030101010101" pitchFamily="2" charset="-122"/>
                  </a:rPr>
                  <a:t> = 0, 1, …, k-1.  </a:t>
                </a:r>
              </a:p>
              <a:p>
                <a:pPr marL="457200" indent="-457200">
                  <a:buFont typeface="Arial" panose="020B0604020202020204" pitchFamily="34" charset="0"/>
                  <a:buChar char="•"/>
                </a:pPr>
                <a:r>
                  <a:rPr lang="en-US" sz="2400" dirty="0">
                    <a:effectLst/>
                    <a:latin typeface="Times New Roman" panose="02020603050405020304" pitchFamily="18" charset="0"/>
                    <a:ea typeface="SimSun" panose="02010600030101010101" pitchFamily="2" charset="-122"/>
                  </a:rPr>
                  <a:t>In Figure 5.2a,  the path &lt; 1, 2, 4, 1&gt; forms the same cycle as the path &lt;2, 4, 1, 2&gt; and &lt;4, 1, 2, 4&gt;. </a:t>
                </a:r>
              </a:p>
              <a:p>
                <a:pPr marL="457200" indent="-457200">
                  <a:buFont typeface="Arial" panose="020B0604020202020204" pitchFamily="34" charset="0"/>
                  <a:buChar char="•"/>
                </a:pPr>
                <a:r>
                  <a:rPr lang="en-US" sz="2400" dirty="0">
                    <a:effectLst/>
                    <a:latin typeface="Times New Roman" panose="02020603050405020304" pitchFamily="18" charset="0"/>
                    <a:ea typeface="SimSun" panose="02010600030101010101" pitchFamily="2" charset="-122"/>
                  </a:rPr>
                  <a:t>This cycle is simple, but the cycle &lt;1, 2, 4, 5, 4, 1&gt; is not.</a:t>
                </a:r>
                <a:r>
                  <a:rPr lang="en-US" sz="2400" dirty="0">
                    <a:latin typeface="Times New Roman" panose="02020603050405020304" pitchFamily="18" charset="0"/>
                    <a:ea typeface="SimSun" panose="02010600030101010101" pitchFamily="2" charset="-122"/>
                  </a:rPr>
                  <a:t> </a:t>
                </a:r>
              </a:p>
              <a:p>
                <a:pPr marL="457200" indent="-4572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The cycle &lt;2, 2&gt; formed by edge (2, 2) is a self-loop. </a:t>
                </a:r>
              </a:p>
              <a:p>
                <a:pPr marL="457200" indent="-457200">
                  <a:buFont typeface="Arial" panose="020B0604020202020204" pitchFamily="34" charset="0"/>
                  <a:buChar char="•"/>
                </a:pPr>
                <a:r>
                  <a:rPr lang="en-US" sz="2400" dirty="0">
                    <a:effectLst/>
                    <a:latin typeface="Times New Roman" panose="02020603050405020304" pitchFamily="18" charset="0"/>
                    <a:ea typeface="SimSun" panose="02010600030101010101" pitchFamily="2" charset="-122"/>
                  </a:rPr>
                  <a:t>A digraph with no self-loops is </a:t>
                </a:r>
                <a:r>
                  <a:rPr lang="en-US" sz="2400" dirty="0">
                    <a:solidFill>
                      <a:srgbClr val="0000FF"/>
                    </a:solidFill>
                    <a:latin typeface="Times New Roman" panose="02020603050405020304" pitchFamily="18" charset="0"/>
                    <a:ea typeface="SimSun" panose="02010600030101010101" pitchFamily="2" charset="-122"/>
                  </a:rPr>
                  <a:t>simple</a:t>
                </a:r>
                <a:r>
                  <a:rPr lang="en-US" sz="2400" dirty="0">
                    <a:latin typeface="Times New Roman" panose="02020603050405020304" pitchFamily="18" charset="0"/>
                    <a:ea typeface="SimSun" panose="02010600030101010101" pitchFamily="2" charset="-122"/>
                  </a:rPr>
                  <a:t>.</a:t>
                </a:r>
                <a:endParaRPr lang="en-US" sz="2400" dirty="0">
                  <a:effectLst/>
                  <a:latin typeface="Times New Roman" panose="02020603050405020304" pitchFamily="18" charset="0"/>
                  <a:ea typeface="SimSun" panose="02010600030101010101" pitchFamily="2" charset="-122"/>
                </a:endParaRPr>
              </a:p>
            </p:txBody>
          </p:sp>
        </mc:Choice>
        <mc:Fallback xmlns="">
          <p:sp>
            <p:nvSpPr>
              <p:cNvPr id="2" name="Rectangle 1"/>
              <p:cNvSpPr>
                <a:spLocks noRot="1" noChangeAspect="1" noMove="1" noResize="1" noEditPoints="1" noAdjustHandles="1" noChangeArrowheads="1" noChangeShapeType="1" noTextEdit="1"/>
              </p:cNvSpPr>
              <p:nvPr/>
            </p:nvSpPr>
            <p:spPr>
              <a:xfrm>
                <a:off x="1721004" y="1270276"/>
                <a:ext cx="8749991" cy="4923399"/>
              </a:xfrm>
              <a:prstGeom prst="rect">
                <a:avLst/>
              </a:prstGeom>
              <a:blipFill>
                <a:blip r:embed="rId2"/>
                <a:stretch>
                  <a:fillRect l="-974" t="-864" b="-1728"/>
                </a:stretch>
              </a:blipFill>
              <a:ln>
                <a:solidFill>
                  <a:schemeClr val="accent1"/>
                </a:solidFill>
              </a:ln>
            </p:spPr>
            <p:txBody>
              <a:bodyPr/>
              <a:lstStyle/>
              <a:p>
                <a:r>
                  <a:rPr lang="en-US">
                    <a:noFill/>
                  </a:rPr>
                  <a:t> </a:t>
                </a:r>
              </a:p>
            </p:txBody>
          </p:sp>
        </mc:Fallback>
      </mc:AlternateContent>
      <p:sp>
        <p:nvSpPr>
          <p:cNvPr id="4" name="Thought Bubble: Cloud 3">
            <a:extLst>
              <a:ext uri="{FF2B5EF4-FFF2-40B4-BE49-F238E27FC236}">
                <a16:creationId xmlns:a16="http://schemas.microsoft.com/office/drawing/2014/main" id="{E8CA168D-9115-4CA8-B4C5-2862F91B8E0D}"/>
              </a:ext>
            </a:extLst>
          </p:cNvPr>
          <p:cNvSpPr/>
          <p:nvPr/>
        </p:nvSpPr>
        <p:spPr>
          <a:xfrm flipH="1">
            <a:off x="580457" y="3429000"/>
            <a:ext cx="620270" cy="413327"/>
          </a:xfrm>
          <a:prstGeom prst="cloudCallout">
            <a:avLst>
              <a:gd name="adj1" fmla="val -36252"/>
              <a:gd name="adj2" fmla="val 13201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c</a:t>
            </a:r>
          </a:p>
        </p:txBody>
      </p:sp>
      <p:pic>
        <p:nvPicPr>
          <p:cNvPr id="5" name="Picture 4" descr="Image result for smiley face images">
            <a:extLst>
              <a:ext uri="{FF2B5EF4-FFF2-40B4-BE49-F238E27FC236}">
                <a16:creationId xmlns:a16="http://schemas.microsoft.com/office/drawing/2014/main" id="{7AC9712A-A914-4BDB-A914-46B33571001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1592" y="3368832"/>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5FA265F8-E6A2-402D-B3B0-E61950927916}"/>
              </a:ext>
            </a:extLst>
          </p:cNvPr>
          <p:cNvSpPr/>
          <p:nvPr/>
        </p:nvSpPr>
        <p:spPr>
          <a:xfrm>
            <a:off x="1583735" y="573969"/>
            <a:ext cx="1368901" cy="625428"/>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a:t>
            </a:r>
            <a:endParaRPr lang="en-US" sz="3200" dirty="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44686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AA080E1-D1C0-4B7D-BB73-8991092AC4DD}"/>
              </a:ext>
            </a:extLst>
          </p:cNvPr>
          <p:cNvSpPr txBox="1"/>
          <p:nvPr/>
        </p:nvSpPr>
        <p:spPr>
          <a:xfrm>
            <a:off x="0" y="2978804"/>
            <a:ext cx="12192000" cy="559017"/>
          </a:xfrm>
          <a:prstGeom prst="rect">
            <a:avLst/>
          </a:prstGeom>
          <a:solidFill>
            <a:srgbClr val="FFFF00"/>
          </a:solidFill>
        </p:spPr>
        <p:txBody>
          <a:bodyPr wrap="square" rtlCol="0">
            <a:spAutoFit/>
          </a:bodyPr>
          <a:lstStyle/>
          <a:p>
            <a:endParaRPr lang="en-US" dirty="0"/>
          </a:p>
        </p:txBody>
      </p:sp>
      <p:sp>
        <p:nvSpPr>
          <p:cNvPr id="2" name="Rectangle 1"/>
          <p:cNvSpPr/>
          <p:nvPr/>
        </p:nvSpPr>
        <p:spPr>
          <a:xfrm>
            <a:off x="1931207" y="1429840"/>
            <a:ext cx="7487004" cy="1938992"/>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rPr>
              <a:t>In an undirected graph, </a:t>
            </a:r>
          </a:p>
          <a:p>
            <a:pPr marL="457200" indent="-457200">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a path </a:t>
            </a:r>
            <a:r>
              <a:rPr lang="en-US" sz="2400" dirty="0">
                <a:effectLst/>
                <a:latin typeface="Times New Roman" panose="02020603050405020304" pitchFamily="18" charset="0"/>
                <a:ea typeface="SimSun" panose="02010600030101010101" pitchFamily="2" charset="-122"/>
              </a:rPr>
              <a:t>&lt; u</a:t>
            </a:r>
            <a:r>
              <a:rPr lang="en-US" sz="2400" baseline="-25000" dirty="0">
                <a:effectLst/>
                <a:latin typeface="Times New Roman" panose="02020603050405020304" pitchFamily="18" charset="0"/>
                <a:ea typeface="SimSun" panose="02010600030101010101" pitchFamily="2" charset="-122"/>
              </a:rPr>
              <a:t>0</a:t>
            </a:r>
            <a:r>
              <a:rPr lang="en-US" sz="2400" dirty="0">
                <a:effectLst/>
                <a:latin typeface="Times New Roman" panose="02020603050405020304" pitchFamily="18" charset="0"/>
                <a:ea typeface="SimSun" panose="02010600030101010101" pitchFamily="2" charset="-122"/>
              </a:rPr>
              <a:t>, u</a:t>
            </a:r>
            <a:r>
              <a:rPr lang="en-US" sz="2400" baseline="-25000" dirty="0">
                <a:effectLst/>
                <a:latin typeface="Times New Roman" panose="02020603050405020304" pitchFamily="18" charset="0"/>
                <a:ea typeface="SimSun" panose="02010600030101010101" pitchFamily="2" charset="-122"/>
              </a:rPr>
              <a:t>1</a:t>
            </a:r>
            <a:r>
              <a:rPr lang="en-US" sz="2400" dirty="0">
                <a:effectLst/>
                <a:latin typeface="Times New Roman" panose="02020603050405020304" pitchFamily="18" charset="0"/>
                <a:ea typeface="SimSun" panose="02010600030101010101" pitchFamily="2" charset="-122"/>
              </a:rPr>
              <a:t>, u</a:t>
            </a:r>
            <a:r>
              <a:rPr lang="en-US" sz="2400" baseline="-25000" dirty="0">
                <a:effectLst/>
                <a:latin typeface="Times New Roman" panose="02020603050405020304" pitchFamily="18" charset="0"/>
                <a:ea typeface="SimSun" panose="02010600030101010101" pitchFamily="2" charset="-122"/>
              </a:rPr>
              <a:t>2</a:t>
            </a:r>
            <a:r>
              <a:rPr lang="en-US" sz="2400" dirty="0">
                <a:effectLst/>
                <a:latin typeface="Times New Roman" panose="02020603050405020304" pitchFamily="18" charset="0"/>
                <a:ea typeface="SimSun" panose="02010600030101010101" pitchFamily="2" charset="-122"/>
              </a:rPr>
              <a:t>, … , </a:t>
            </a:r>
            <a:r>
              <a:rPr lang="en-US" sz="2400" dirty="0" err="1">
                <a:effectLst/>
                <a:latin typeface="Times New Roman" panose="02020603050405020304" pitchFamily="18" charset="0"/>
                <a:ea typeface="SimSun" panose="02010600030101010101" pitchFamily="2" charset="-122"/>
              </a:rPr>
              <a:t>u</a:t>
            </a:r>
            <a:r>
              <a:rPr lang="en-US" sz="2400" baseline="-25000" dirty="0" err="1">
                <a:latin typeface="Times New Roman" panose="02020603050405020304" pitchFamily="18" charset="0"/>
                <a:ea typeface="SimSun" panose="02010600030101010101" pitchFamily="2" charset="-122"/>
              </a:rPr>
              <a:t>k</a:t>
            </a:r>
            <a:r>
              <a:rPr lang="en-US" sz="2400" dirty="0">
                <a:effectLst/>
                <a:latin typeface="Times New Roman" panose="02020603050405020304" pitchFamily="18" charset="0"/>
                <a:ea typeface="SimSun" panose="02010600030101010101" pitchFamily="2" charset="-122"/>
              </a:rPr>
              <a:t> &gt; forms a </a:t>
            </a:r>
            <a:r>
              <a:rPr lang="en-US" sz="2400" dirty="0">
                <a:solidFill>
                  <a:srgbClr val="0000FF"/>
                </a:solidFill>
                <a:effectLst/>
                <a:latin typeface="Times New Roman" panose="02020603050405020304" pitchFamily="18" charset="0"/>
                <a:ea typeface="SimSun" panose="02010600030101010101" pitchFamily="2" charset="-122"/>
              </a:rPr>
              <a:t>cycle</a:t>
            </a:r>
            <a:r>
              <a:rPr lang="en-US" sz="2400" dirty="0">
                <a:effectLst/>
                <a:latin typeface="Times New Roman" panose="02020603050405020304" pitchFamily="18" charset="0"/>
                <a:ea typeface="SimSun" panose="02010600030101010101" pitchFamily="2" charset="-122"/>
              </a:rPr>
              <a:t> if u</a:t>
            </a:r>
            <a:r>
              <a:rPr lang="en-US" sz="2400" baseline="-25000" dirty="0">
                <a:effectLst/>
                <a:latin typeface="Times New Roman" panose="02020603050405020304" pitchFamily="18" charset="0"/>
                <a:ea typeface="SimSun" panose="02010600030101010101" pitchFamily="2" charset="-122"/>
              </a:rPr>
              <a:t>0</a:t>
            </a:r>
            <a:r>
              <a:rPr lang="en-US" sz="2400" baseline="-25000" dirty="0">
                <a:latin typeface="Times New Roman" panose="02020603050405020304" pitchFamily="18" charset="0"/>
                <a:ea typeface="SimSun" panose="02010600030101010101" pitchFamily="2" charset="-122"/>
              </a:rPr>
              <a:t> </a:t>
            </a:r>
            <a:r>
              <a:rPr lang="en-US" sz="2400" dirty="0">
                <a:effectLst/>
                <a:latin typeface="Times New Roman" panose="02020603050405020304" pitchFamily="18" charset="0"/>
                <a:ea typeface="SimSun" panose="02010600030101010101" pitchFamily="2" charset="-122"/>
              </a:rPr>
              <a:t>= </a:t>
            </a:r>
            <a:r>
              <a:rPr lang="en-US" sz="2400" dirty="0" err="1">
                <a:effectLst/>
                <a:latin typeface="Times New Roman" panose="02020603050405020304" pitchFamily="18" charset="0"/>
                <a:ea typeface="SimSun" panose="02010600030101010101" pitchFamily="2" charset="-122"/>
              </a:rPr>
              <a:t>u</a:t>
            </a:r>
            <a:r>
              <a:rPr lang="en-US" sz="2400" baseline="-25000" dirty="0" err="1">
                <a:latin typeface="Times New Roman" panose="02020603050405020304" pitchFamily="18" charset="0"/>
                <a:ea typeface="SimSun" panose="02010600030101010101" pitchFamily="2" charset="-122"/>
              </a:rPr>
              <a:t>k</a:t>
            </a:r>
            <a:r>
              <a:rPr lang="en-US" sz="2400" baseline="-25000" dirty="0">
                <a:latin typeface="Times New Roman" panose="02020603050405020304" pitchFamily="18" charset="0"/>
                <a:ea typeface="SimSun" panose="02010600030101010101" pitchFamily="2" charset="-122"/>
              </a:rPr>
              <a:t> </a:t>
            </a:r>
            <a:r>
              <a:rPr lang="en-US" sz="2400" dirty="0">
                <a:effectLst/>
                <a:latin typeface="Times New Roman" panose="02020603050405020304" pitchFamily="18" charset="0"/>
                <a:ea typeface="SimSun" panose="02010600030101010101" pitchFamily="2" charset="-122"/>
              </a:rPr>
              <a:t>and u</a:t>
            </a:r>
            <a:r>
              <a:rPr lang="en-US" sz="2400" baseline="-25000" dirty="0">
                <a:effectLst/>
                <a:latin typeface="Times New Roman" panose="02020603050405020304" pitchFamily="18" charset="0"/>
                <a:ea typeface="SimSun" panose="02010600030101010101" pitchFamily="2" charset="-122"/>
              </a:rPr>
              <a:t>1</a:t>
            </a:r>
            <a:r>
              <a:rPr lang="en-US" sz="2400" dirty="0">
                <a:effectLst/>
                <a:latin typeface="Times New Roman" panose="02020603050405020304" pitchFamily="18" charset="0"/>
                <a:ea typeface="SimSun" panose="02010600030101010101" pitchFamily="2" charset="-122"/>
              </a:rPr>
              <a:t>, u</a:t>
            </a:r>
            <a:r>
              <a:rPr lang="en-US" sz="2400" baseline="-25000" dirty="0">
                <a:effectLst/>
                <a:latin typeface="Times New Roman" panose="02020603050405020304" pitchFamily="18" charset="0"/>
                <a:ea typeface="SimSun" panose="02010600030101010101" pitchFamily="2" charset="-122"/>
              </a:rPr>
              <a:t>2</a:t>
            </a:r>
            <a:r>
              <a:rPr lang="en-US" sz="2400" dirty="0">
                <a:effectLst/>
                <a:latin typeface="Times New Roman" panose="02020603050405020304" pitchFamily="18" charset="0"/>
                <a:ea typeface="SimSun" panose="02010600030101010101" pitchFamily="2" charset="-122"/>
              </a:rPr>
              <a:t>, … , </a:t>
            </a:r>
            <a:r>
              <a:rPr lang="en-US" sz="2400" dirty="0" err="1">
                <a:effectLst/>
                <a:latin typeface="Times New Roman" panose="02020603050405020304" pitchFamily="18" charset="0"/>
                <a:ea typeface="SimSun" panose="02010600030101010101" pitchFamily="2" charset="-122"/>
              </a:rPr>
              <a:t>u</a:t>
            </a:r>
            <a:r>
              <a:rPr lang="en-US" sz="2400" baseline="-25000" dirty="0" err="1">
                <a:latin typeface="Times New Roman" panose="02020603050405020304" pitchFamily="18" charset="0"/>
                <a:ea typeface="SimSun" panose="02010600030101010101" pitchFamily="2" charset="-122"/>
              </a:rPr>
              <a:t>k</a:t>
            </a:r>
            <a:r>
              <a:rPr lang="en-US" sz="2400" dirty="0">
                <a:effectLst/>
                <a:latin typeface="Times New Roman" panose="02020603050405020304" pitchFamily="18" charset="0"/>
                <a:ea typeface="SimSun" panose="02010600030101010101" pitchFamily="2" charset="-122"/>
              </a:rPr>
              <a:t> are distinct.</a:t>
            </a:r>
          </a:p>
          <a:p>
            <a:pPr marL="457200" indent="-457200">
              <a:buFont typeface="Arial" panose="020B0604020202020204" pitchFamily="34" charset="0"/>
              <a:buChar char="•"/>
            </a:pPr>
            <a:r>
              <a:rPr lang="en-US" sz="2400" dirty="0">
                <a:effectLst/>
                <a:latin typeface="Times New Roman" panose="02020603050405020304" pitchFamily="18" charset="0"/>
                <a:ea typeface="SimSun" panose="02010600030101010101" pitchFamily="2" charset="-122"/>
              </a:rPr>
              <a:t>In Figure 5.2b,  the path &lt; 1, 2, 5, 1&gt; is a cycle. </a:t>
            </a:r>
          </a:p>
          <a:p>
            <a:pPr marL="457200" indent="-457200">
              <a:buFont typeface="Arial" panose="020B0604020202020204" pitchFamily="34" charset="0"/>
              <a:buChar char="•"/>
            </a:pPr>
            <a:r>
              <a:rPr lang="en-US" sz="2400" dirty="0">
                <a:effectLst/>
                <a:latin typeface="Times New Roman" panose="02020603050405020304" pitchFamily="18" charset="0"/>
                <a:ea typeface="SimSun" panose="02010600030101010101" pitchFamily="2" charset="-122"/>
              </a:rPr>
              <a:t>A graph with no cycle is </a:t>
            </a:r>
            <a:r>
              <a:rPr lang="en-US" sz="2400" dirty="0">
                <a:solidFill>
                  <a:srgbClr val="0000FF"/>
                </a:solidFill>
                <a:effectLst/>
                <a:latin typeface="Times New Roman" panose="02020603050405020304" pitchFamily="18" charset="0"/>
                <a:ea typeface="SimSun" panose="02010600030101010101" pitchFamily="2" charset="-122"/>
              </a:rPr>
              <a:t>acyclic</a:t>
            </a:r>
            <a:r>
              <a:rPr lang="en-US" sz="2400" dirty="0">
                <a:latin typeface="Times New Roman" panose="02020603050405020304" pitchFamily="18" charset="0"/>
                <a:ea typeface="SimSun" panose="02010600030101010101" pitchFamily="2" charset="-122"/>
              </a:rPr>
              <a:t>.</a:t>
            </a:r>
            <a:endParaRPr lang="en-US" sz="2400" dirty="0">
              <a:effectLst/>
              <a:latin typeface="Times New Roman" panose="02020603050405020304" pitchFamily="18" charset="0"/>
              <a:ea typeface="SimSun" panose="02010600030101010101" pitchFamily="2" charset="-122"/>
            </a:endParaRPr>
          </a:p>
        </p:txBody>
      </p:sp>
      <p:sp>
        <p:nvSpPr>
          <p:cNvPr id="4" name="Thought Bubble: Cloud 3">
            <a:extLst>
              <a:ext uri="{FF2B5EF4-FFF2-40B4-BE49-F238E27FC236}">
                <a16:creationId xmlns:a16="http://schemas.microsoft.com/office/drawing/2014/main" id="{E8CA168D-9115-4CA8-B4C5-2862F91B8E0D}"/>
              </a:ext>
            </a:extLst>
          </p:cNvPr>
          <p:cNvSpPr/>
          <p:nvPr/>
        </p:nvSpPr>
        <p:spPr>
          <a:xfrm flipH="1">
            <a:off x="580457" y="3429000"/>
            <a:ext cx="620270" cy="413327"/>
          </a:xfrm>
          <a:prstGeom prst="cloudCallout">
            <a:avLst>
              <a:gd name="adj1" fmla="val -36252"/>
              <a:gd name="adj2" fmla="val 13201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c</a:t>
            </a:r>
          </a:p>
        </p:txBody>
      </p:sp>
      <p:pic>
        <p:nvPicPr>
          <p:cNvPr id="5" name="Picture 4" descr="Image result for smiley face images">
            <a:extLst>
              <a:ext uri="{FF2B5EF4-FFF2-40B4-BE49-F238E27FC236}">
                <a16:creationId xmlns:a16="http://schemas.microsoft.com/office/drawing/2014/main" id="{7AC9712A-A914-4BDB-A914-46B33571001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1592" y="3368832"/>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5FA265F8-E6A2-402D-B3B0-E61950927916}"/>
              </a:ext>
            </a:extLst>
          </p:cNvPr>
          <p:cNvSpPr/>
          <p:nvPr/>
        </p:nvSpPr>
        <p:spPr>
          <a:xfrm>
            <a:off x="1931207" y="711129"/>
            <a:ext cx="1368901" cy="625428"/>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a:t>
            </a:r>
            <a:endParaRPr lang="en-US" sz="3200" dirty="0">
              <a:ea typeface="SimSun" panose="02010600030101010101" pitchFamily="2" charset="-122"/>
              <a:cs typeface="Times New Roman" panose="02020603050405020304" pitchFamily="18" charset="0"/>
            </a:endParaRPr>
          </a:p>
        </p:txBody>
      </p:sp>
      <p:sp>
        <p:nvSpPr>
          <p:cNvPr id="8" name="Oval 7">
            <a:extLst>
              <a:ext uri="{FF2B5EF4-FFF2-40B4-BE49-F238E27FC236}">
                <a16:creationId xmlns:a16="http://schemas.microsoft.com/office/drawing/2014/main" id="{09A383B7-6622-4AED-86B1-67714D744F15}"/>
              </a:ext>
            </a:extLst>
          </p:cNvPr>
          <p:cNvSpPr/>
          <p:nvPr/>
        </p:nvSpPr>
        <p:spPr>
          <a:xfrm>
            <a:off x="2223695" y="428740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9" name="Oval 8">
            <a:extLst>
              <a:ext uri="{FF2B5EF4-FFF2-40B4-BE49-F238E27FC236}">
                <a16:creationId xmlns:a16="http://schemas.microsoft.com/office/drawing/2014/main" id="{70977C06-6673-4C5E-B154-7256F96E9609}"/>
              </a:ext>
            </a:extLst>
          </p:cNvPr>
          <p:cNvSpPr/>
          <p:nvPr/>
        </p:nvSpPr>
        <p:spPr>
          <a:xfrm>
            <a:off x="2223695" y="582968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10" name="Oval 9">
            <a:extLst>
              <a:ext uri="{FF2B5EF4-FFF2-40B4-BE49-F238E27FC236}">
                <a16:creationId xmlns:a16="http://schemas.microsoft.com/office/drawing/2014/main" id="{A2CB36AB-65F1-40A9-AE0B-0666BA796AA8}"/>
              </a:ext>
            </a:extLst>
          </p:cNvPr>
          <p:cNvSpPr/>
          <p:nvPr/>
        </p:nvSpPr>
        <p:spPr>
          <a:xfrm>
            <a:off x="5232071" y="428740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11" name="Oval 10">
            <a:extLst>
              <a:ext uri="{FF2B5EF4-FFF2-40B4-BE49-F238E27FC236}">
                <a16:creationId xmlns:a16="http://schemas.microsoft.com/office/drawing/2014/main" id="{9A19874F-4B78-4CEF-AE2F-2ADA8BA1F75A}"/>
              </a:ext>
            </a:extLst>
          </p:cNvPr>
          <p:cNvSpPr/>
          <p:nvPr/>
        </p:nvSpPr>
        <p:spPr>
          <a:xfrm>
            <a:off x="3997631" y="428740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sp>
        <p:nvSpPr>
          <p:cNvPr id="12" name="Oval 11">
            <a:extLst>
              <a:ext uri="{FF2B5EF4-FFF2-40B4-BE49-F238E27FC236}">
                <a16:creationId xmlns:a16="http://schemas.microsoft.com/office/drawing/2014/main" id="{77631BE7-1E4B-48EA-AC7F-B132F0B6BA49}"/>
              </a:ext>
            </a:extLst>
          </p:cNvPr>
          <p:cNvSpPr/>
          <p:nvPr/>
        </p:nvSpPr>
        <p:spPr>
          <a:xfrm>
            <a:off x="3997631" y="582968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13" name="Oval 12">
            <a:extLst>
              <a:ext uri="{FF2B5EF4-FFF2-40B4-BE49-F238E27FC236}">
                <a16:creationId xmlns:a16="http://schemas.microsoft.com/office/drawing/2014/main" id="{9F1C18B7-C60E-4BB7-A2F4-E914A7525E87}"/>
              </a:ext>
            </a:extLst>
          </p:cNvPr>
          <p:cNvSpPr/>
          <p:nvPr/>
        </p:nvSpPr>
        <p:spPr>
          <a:xfrm>
            <a:off x="5232071" y="582968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6</a:t>
            </a:r>
          </a:p>
        </p:txBody>
      </p:sp>
      <p:cxnSp>
        <p:nvCxnSpPr>
          <p:cNvPr id="14" name="Straight Connector 13">
            <a:extLst>
              <a:ext uri="{FF2B5EF4-FFF2-40B4-BE49-F238E27FC236}">
                <a16:creationId xmlns:a16="http://schemas.microsoft.com/office/drawing/2014/main" id="{D59CCA03-7FFF-4042-B3CD-2470CE53CCA0}"/>
              </a:ext>
            </a:extLst>
          </p:cNvPr>
          <p:cNvCxnSpPr>
            <a:cxnSpLocks/>
            <a:stCxn id="8" idx="6"/>
            <a:endCxn id="11" idx="2"/>
          </p:cNvCxnSpPr>
          <p:nvPr/>
        </p:nvCxnSpPr>
        <p:spPr>
          <a:xfrm>
            <a:off x="2763191" y="4548004"/>
            <a:ext cx="1234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5F07A64-340C-4245-98D5-CAAE25036B67}"/>
              </a:ext>
            </a:extLst>
          </p:cNvPr>
          <p:cNvCxnSpPr>
            <a:cxnSpLocks/>
            <a:endCxn id="12" idx="1"/>
          </p:cNvCxnSpPr>
          <p:nvPr/>
        </p:nvCxnSpPr>
        <p:spPr>
          <a:xfrm>
            <a:off x="2677847" y="4718692"/>
            <a:ext cx="1398791" cy="11873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9D0C91D-7A1F-43AB-9A3D-78F308422698}"/>
              </a:ext>
            </a:extLst>
          </p:cNvPr>
          <p:cNvCxnSpPr>
            <a:cxnSpLocks/>
            <a:endCxn id="12" idx="0"/>
          </p:cNvCxnSpPr>
          <p:nvPr/>
        </p:nvCxnSpPr>
        <p:spPr>
          <a:xfrm>
            <a:off x="4267379" y="4808608"/>
            <a:ext cx="0" cy="10210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EE18392-BD9C-47C0-8728-698AFEA24A79}"/>
              </a:ext>
            </a:extLst>
          </p:cNvPr>
          <p:cNvCxnSpPr>
            <a:cxnSpLocks/>
          </p:cNvCxnSpPr>
          <p:nvPr/>
        </p:nvCxnSpPr>
        <p:spPr>
          <a:xfrm>
            <a:off x="5494199" y="4808608"/>
            <a:ext cx="0" cy="10210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053F26FB-B2A9-4487-83AC-EB27E0D17F39}"/>
              </a:ext>
            </a:extLst>
          </p:cNvPr>
          <p:cNvSpPr txBox="1"/>
          <p:nvPr/>
        </p:nvSpPr>
        <p:spPr>
          <a:xfrm>
            <a:off x="6466511" y="4612964"/>
            <a:ext cx="4406741" cy="1477328"/>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Figure 5.2b An undirected graph G = (V, E), where V = {1, 2, 3, 4, 5, 6} and E = {(1, 2), (1, 5), (2, 5), (3, 6)}. The vertex 4 is isolated.</a:t>
            </a:r>
          </a:p>
          <a:p>
            <a:r>
              <a:rPr lang="en-US" dirty="0">
                <a:latin typeface="Times New Roman" panose="02020603050405020304" pitchFamily="18" charset="0"/>
                <a:cs typeface="Times New Roman" panose="02020603050405020304" pitchFamily="18" charset="0"/>
              </a:rPr>
              <a:t>It is a pictorial representation of an undirected graph on the vertex set {1, 2, 3, 4, 5. 6}</a:t>
            </a:r>
          </a:p>
        </p:txBody>
      </p:sp>
    </p:spTree>
    <p:extLst>
      <p:ext uri="{BB962C8B-B14F-4D97-AF65-F5344CB8AC3E}">
        <p14:creationId xmlns:p14="http://schemas.microsoft.com/office/powerpoint/2010/main" val="26392646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8A521166-0221-4BA2-96C5-A0C85A1C61F5}"/>
              </a:ext>
            </a:extLst>
          </p:cNvPr>
          <p:cNvSpPr txBox="1"/>
          <p:nvPr/>
        </p:nvSpPr>
        <p:spPr>
          <a:xfrm>
            <a:off x="0" y="2093869"/>
            <a:ext cx="12192000" cy="935075"/>
          </a:xfrm>
          <a:prstGeom prst="rect">
            <a:avLst/>
          </a:prstGeom>
          <a:solidFill>
            <a:srgbClr val="FFFF00"/>
          </a:solidFill>
        </p:spPr>
        <p:txBody>
          <a:bodyPr wrap="square" rtlCol="0">
            <a:spAutoFit/>
          </a:bodyPr>
          <a:lstStyle/>
          <a:p>
            <a:endParaRPr lang="en-US" dirty="0"/>
          </a:p>
        </p:txBody>
      </p:sp>
      <p:sp>
        <p:nvSpPr>
          <p:cNvPr id="2" name="Rectangle 1"/>
          <p:cNvSpPr/>
          <p:nvPr/>
        </p:nvSpPr>
        <p:spPr>
          <a:xfrm>
            <a:off x="805008" y="1285199"/>
            <a:ext cx="7817785" cy="4616648"/>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An undirected graph is</a:t>
            </a:r>
            <a:r>
              <a:rPr lang="en-US" sz="2400" dirty="0">
                <a:solidFill>
                  <a:srgbClr val="0000FF"/>
                </a:solidFill>
                <a:latin typeface="Times New Roman" panose="02020603050405020304" pitchFamily="18" charset="0"/>
                <a:cs typeface="Times New Roman" panose="02020603050405020304" pitchFamily="18" charset="0"/>
              </a:rPr>
              <a:t> connected</a:t>
            </a:r>
            <a:r>
              <a:rPr lang="en-US" sz="2400" dirty="0">
                <a:latin typeface="Times New Roman" panose="02020603050405020304" pitchFamily="18" charset="0"/>
                <a:cs typeface="Times New Roman" panose="02020603050405020304" pitchFamily="18" charset="0"/>
              </a:rPr>
              <a:t> if every pair of vertices is connected by a path.</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t>
            </a:r>
            <a:r>
              <a:rPr lang="en-US" sz="2400" dirty="0">
                <a:solidFill>
                  <a:srgbClr val="0000FF"/>
                </a:solidFill>
                <a:latin typeface="Times New Roman" panose="02020603050405020304" pitchFamily="18" charset="0"/>
                <a:cs typeface="Times New Roman" panose="02020603050405020304" pitchFamily="18" charset="0"/>
              </a:rPr>
              <a:t>connected components </a:t>
            </a:r>
            <a:r>
              <a:rPr lang="en-US" sz="2400" dirty="0">
                <a:latin typeface="Times New Roman" panose="02020603050405020304" pitchFamily="18" charset="0"/>
                <a:cs typeface="Times New Roman" panose="02020603050405020304" pitchFamily="18" charset="0"/>
              </a:rPr>
              <a:t>of a graph are the equivalence classes of vertices under the “is reachable from” relation. For example, in Figure 5.2b has three connected components: {1, 2, 5}, {3, 6} and {4}. Every vertex in {1, 2, 5} is reachable from every other vertex in {1, 2, 5}.</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An undirected graph is connected if it has exactly one connected component, </a:t>
            </a:r>
            <a:r>
              <a:rPr lang="en-US" sz="2400" dirty="0" err="1">
                <a:latin typeface="Times New Roman" panose="02020603050405020304" pitchFamily="18" charset="0"/>
                <a:cs typeface="Times New Roman" panose="02020603050405020304" pitchFamily="18" charset="0"/>
              </a:rPr>
              <a:t>i.e</a:t>
            </a:r>
            <a:r>
              <a:rPr lang="en-US" sz="2400" dirty="0">
                <a:latin typeface="Times New Roman" panose="02020603050405020304" pitchFamily="18" charset="0"/>
                <a:cs typeface="Times New Roman" panose="02020603050405020304" pitchFamily="18" charset="0"/>
              </a:rPr>
              <a:t>, if every vertex is reachable from every other vertex.</a:t>
            </a:r>
          </a:p>
          <a:p>
            <a:pPr marL="342900" indent="-342900">
              <a:spcBef>
                <a:spcPts val="600"/>
              </a:spcBef>
              <a:spcAft>
                <a:spcPts val="600"/>
              </a:spcAft>
              <a:buFont typeface="Arial" panose="020B0604020202020204" pitchFamily="34" charset="0"/>
              <a:buChar char="•"/>
            </a:pPr>
            <a:endParaRPr lang="en-US" sz="2400" dirty="0">
              <a:latin typeface="Times New Roman" panose="02020603050405020304" pitchFamily="18" charset="0"/>
              <a:cs typeface="Times New Roman" panose="02020603050405020304" pitchFamily="18" charset="0"/>
            </a:endParaRPr>
          </a:p>
        </p:txBody>
      </p:sp>
      <p:pic>
        <p:nvPicPr>
          <p:cNvPr id="5" name="Picture 4" descr="Image result for smiley face images">
            <a:extLst>
              <a:ext uri="{FF2B5EF4-FFF2-40B4-BE49-F238E27FC236}">
                <a16:creationId xmlns:a16="http://schemas.microsoft.com/office/drawing/2014/main" id="{7A229BF4-83FB-439D-A948-39AB9225094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272" y="925796"/>
            <a:ext cx="586105" cy="425450"/>
          </a:xfrm>
          <a:prstGeom prst="rect">
            <a:avLst/>
          </a:prstGeom>
          <a:noFill/>
        </p:spPr>
      </p:pic>
      <p:sp>
        <p:nvSpPr>
          <p:cNvPr id="4" name="Rectangle 3">
            <a:extLst>
              <a:ext uri="{FF2B5EF4-FFF2-40B4-BE49-F238E27FC236}">
                <a16:creationId xmlns:a16="http://schemas.microsoft.com/office/drawing/2014/main" id="{59C20BF3-7319-4146-B656-29E23A8606FA}"/>
              </a:ext>
            </a:extLst>
          </p:cNvPr>
          <p:cNvSpPr/>
          <p:nvPr/>
        </p:nvSpPr>
        <p:spPr>
          <a:xfrm>
            <a:off x="1645864" y="613082"/>
            <a:ext cx="1368901"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Graphs</a:t>
            </a:r>
            <a:endParaRPr lang="en-US" sz="3200" dirty="0">
              <a:ea typeface="SimSun" panose="02010600030101010101" pitchFamily="2" charset="-122"/>
            </a:endParaRPr>
          </a:p>
        </p:txBody>
      </p:sp>
      <p:sp>
        <p:nvSpPr>
          <p:cNvPr id="6" name="Oval 5">
            <a:extLst>
              <a:ext uri="{FF2B5EF4-FFF2-40B4-BE49-F238E27FC236}">
                <a16:creationId xmlns:a16="http://schemas.microsoft.com/office/drawing/2014/main" id="{F792F693-E06D-4917-9363-AE6EE78583E9}"/>
              </a:ext>
            </a:extLst>
          </p:cNvPr>
          <p:cNvSpPr/>
          <p:nvPr/>
        </p:nvSpPr>
        <p:spPr>
          <a:xfrm>
            <a:off x="8353044" y="394451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7" name="Oval 6">
            <a:extLst>
              <a:ext uri="{FF2B5EF4-FFF2-40B4-BE49-F238E27FC236}">
                <a16:creationId xmlns:a16="http://schemas.microsoft.com/office/drawing/2014/main" id="{CB914515-84F8-4501-860F-9B1A9D512434}"/>
              </a:ext>
            </a:extLst>
          </p:cNvPr>
          <p:cNvSpPr/>
          <p:nvPr/>
        </p:nvSpPr>
        <p:spPr>
          <a:xfrm>
            <a:off x="8353044" y="548679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8" name="Oval 7">
            <a:extLst>
              <a:ext uri="{FF2B5EF4-FFF2-40B4-BE49-F238E27FC236}">
                <a16:creationId xmlns:a16="http://schemas.microsoft.com/office/drawing/2014/main" id="{845B435B-35CB-488D-8727-BF4A4D7350BC}"/>
              </a:ext>
            </a:extLst>
          </p:cNvPr>
          <p:cNvSpPr/>
          <p:nvPr/>
        </p:nvSpPr>
        <p:spPr>
          <a:xfrm>
            <a:off x="11361420" y="394451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9" name="Oval 8">
            <a:extLst>
              <a:ext uri="{FF2B5EF4-FFF2-40B4-BE49-F238E27FC236}">
                <a16:creationId xmlns:a16="http://schemas.microsoft.com/office/drawing/2014/main" id="{A54CFC28-6E2D-4037-8D9E-B254ABF53E4A}"/>
              </a:ext>
            </a:extLst>
          </p:cNvPr>
          <p:cNvSpPr/>
          <p:nvPr/>
        </p:nvSpPr>
        <p:spPr>
          <a:xfrm>
            <a:off x="10126980" y="394451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sp>
        <p:nvSpPr>
          <p:cNvPr id="10" name="Oval 9">
            <a:extLst>
              <a:ext uri="{FF2B5EF4-FFF2-40B4-BE49-F238E27FC236}">
                <a16:creationId xmlns:a16="http://schemas.microsoft.com/office/drawing/2014/main" id="{1B0C3B93-BF60-446B-9A4E-531D21861602}"/>
              </a:ext>
            </a:extLst>
          </p:cNvPr>
          <p:cNvSpPr/>
          <p:nvPr/>
        </p:nvSpPr>
        <p:spPr>
          <a:xfrm>
            <a:off x="10126980" y="548679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11" name="Oval 10">
            <a:extLst>
              <a:ext uri="{FF2B5EF4-FFF2-40B4-BE49-F238E27FC236}">
                <a16:creationId xmlns:a16="http://schemas.microsoft.com/office/drawing/2014/main" id="{F82F175E-2E0C-4F30-8D43-73A973700765}"/>
              </a:ext>
            </a:extLst>
          </p:cNvPr>
          <p:cNvSpPr/>
          <p:nvPr/>
        </p:nvSpPr>
        <p:spPr>
          <a:xfrm>
            <a:off x="11361420" y="548679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6</a:t>
            </a:r>
          </a:p>
        </p:txBody>
      </p:sp>
      <p:cxnSp>
        <p:nvCxnSpPr>
          <p:cNvPr id="12" name="Straight Connector 11">
            <a:extLst>
              <a:ext uri="{FF2B5EF4-FFF2-40B4-BE49-F238E27FC236}">
                <a16:creationId xmlns:a16="http://schemas.microsoft.com/office/drawing/2014/main" id="{1C3EA181-B0C1-4BF2-9C53-F87196772534}"/>
              </a:ext>
            </a:extLst>
          </p:cNvPr>
          <p:cNvCxnSpPr>
            <a:cxnSpLocks/>
            <a:stCxn id="6" idx="6"/>
            <a:endCxn id="9" idx="2"/>
          </p:cNvCxnSpPr>
          <p:nvPr/>
        </p:nvCxnSpPr>
        <p:spPr>
          <a:xfrm>
            <a:off x="8892540" y="4205114"/>
            <a:ext cx="1234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E8C76C1-CCF7-4E8A-BC2E-B64E260DDD7F}"/>
              </a:ext>
            </a:extLst>
          </p:cNvPr>
          <p:cNvCxnSpPr>
            <a:cxnSpLocks/>
            <a:endCxn id="10" idx="1"/>
          </p:cNvCxnSpPr>
          <p:nvPr/>
        </p:nvCxnSpPr>
        <p:spPr>
          <a:xfrm>
            <a:off x="8807196" y="4375802"/>
            <a:ext cx="1398791" cy="11873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06D2221-7A37-446E-A01B-B1FA8FD2A628}"/>
              </a:ext>
            </a:extLst>
          </p:cNvPr>
          <p:cNvCxnSpPr>
            <a:cxnSpLocks/>
            <a:endCxn id="10" idx="0"/>
          </p:cNvCxnSpPr>
          <p:nvPr/>
        </p:nvCxnSpPr>
        <p:spPr>
          <a:xfrm>
            <a:off x="10396728" y="4465718"/>
            <a:ext cx="0" cy="10210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AA1F569-AC59-4A65-919E-2336083F6811}"/>
              </a:ext>
            </a:extLst>
          </p:cNvPr>
          <p:cNvCxnSpPr>
            <a:cxnSpLocks/>
          </p:cNvCxnSpPr>
          <p:nvPr/>
        </p:nvCxnSpPr>
        <p:spPr>
          <a:xfrm>
            <a:off x="11623548" y="4465718"/>
            <a:ext cx="0" cy="10210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68187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4AF0988-4946-4A99-8ED6-39C8D90D788F}"/>
              </a:ext>
            </a:extLst>
          </p:cNvPr>
          <p:cNvSpPr/>
          <p:nvPr/>
        </p:nvSpPr>
        <p:spPr>
          <a:xfrm>
            <a:off x="3209544"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3" name="Oval 2">
            <a:extLst>
              <a:ext uri="{FF2B5EF4-FFF2-40B4-BE49-F238E27FC236}">
                <a16:creationId xmlns:a16="http://schemas.microsoft.com/office/drawing/2014/main" id="{F0D9BA07-9541-4D29-9094-E34FD9B7528C}"/>
              </a:ext>
            </a:extLst>
          </p:cNvPr>
          <p:cNvSpPr/>
          <p:nvPr/>
        </p:nvSpPr>
        <p:spPr>
          <a:xfrm>
            <a:off x="3209544"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4" name="Oval 3">
            <a:extLst>
              <a:ext uri="{FF2B5EF4-FFF2-40B4-BE49-F238E27FC236}">
                <a16:creationId xmlns:a16="http://schemas.microsoft.com/office/drawing/2014/main" id="{499A7862-6F8D-4AE3-825A-4EAE2AC82967}"/>
              </a:ext>
            </a:extLst>
          </p:cNvPr>
          <p:cNvSpPr/>
          <p:nvPr/>
        </p:nvSpPr>
        <p:spPr>
          <a:xfrm>
            <a:off x="6217920"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5" name="Oval 4">
            <a:extLst>
              <a:ext uri="{FF2B5EF4-FFF2-40B4-BE49-F238E27FC236}">
                <a16:creationId xmlns:a16="http://schemas.microsoft.com/office/drawing/2014/main" id="{D97F4CBD-9183-478F-85A3-0466F82ECE8E}"/>
              </a:ext>
            </a:extLst>
          </p:cNvPr>
          <p:cNvSpPr/>
          <p:nvPr/>
        </p:nvSpPr>
        <p:spPr>
          <a:xfrm>
            <a:off x="4983480"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sp>
        <p:nvSpPr>
          <p:cNvPr id="6" name="Oval 5">
            <a:extLst>
              <a:ext uri="{FF2B5EF4-FFF2-40B4-BE49-F238E27FC236}">
                <a16:creationId xmlns:a16="http://schemas.microsoft.com/office/drawing/2014/main" id="{197C57C7-E588-4E9F-8036-93BFA94070D9}"/>
              </a:ext>
            </a:extLst>
          </p:cNvPr>
          <p:cNvSpPr/>
          <p:nvPr/>
        </p:nvSpPr>
        <p:spPr>
          <a:xfrm>
            <a:off x="4983480"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7" name="Oval 6">
            <a:extLst>
              <a:ext uri="{FF2B5EF4-FFF2-40B4-BE49-F238E27FC236}">
                <a16:creationId xmlns:a16="http://schemas.microsoft.com/office/drawing/2014/main" id="{5BFC7BE7-CB56-4C6D-A7B7-406404C63050}"/>
              </a:ext>
            </a:extLst>
          </p:cNvPr>
          <p:cNvSpPr/>
          <p:nvPr/>
        </p:nvSpPr>
        <p:spPr>
          <a:xfrm>
            <a:off x="6217920"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Times New Roman" panose="02020603050405020304" pitchFamily="18" charset="0"/>
                <a:cs typeface="Times New Roman" panose="02020603050405020304" pitchFamily="18" charset="0"/>
              </a:rPr>
              <a:t>6</a:t>
            </a:r>
            <a:endParaRPr lang="en-US" dirty="0">
              <a:solidFill>
                <a:schemeClr val="tx1"/>
              </a:solidFill>
              <a:latin typeface="Times New Roman" panose="02020603050405020304" pitchFamily="18" charset="0"/>
              <a:cs typeface="Times New Roman" panose="02020603050405020304" pitchFamily="18" charset="0"/>
            </a:endParaRPr>
          </a:p>
        </p:txBody>
      </p:sp>
      <p:cxnSp>
        <p:nvCxnSpPr>
          <p:cNvPr id="9" name="Straight Arrow Connector 8">
            <a:extLst>
              <a:ext uri="{FF2B5EF4-FFF2-40B4-BE49-F238E27FC236}">
                <a16:creationId xmlns:a16="http://schemas.microsoft.com/office/drawing/2014/main" id="{5CB9B5F4-9624-406A-9431-7B22F724346D}"/>
              </a:ext>
            </a:extLst>
          </p:cNvPr>
          <p:cNvCxnSpPr>
            <a:cxnSpLocks/>
            <a:stCxn id="2" idx="6"/>
            <a:endCxn id="5" idx="2"/>
          </p:cNvCxnSpPr>
          <p:nvPr/>
        </p:nvCxnSpPr>
        <p:spPr>
          <a:xfrm>
            <a:off x="3749040" y="2061972"/>
            <a:ext cx="123444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091F3A8-503B-4C98-BB82-424887DD4767}"/>
              </a:ext>
            </a:extLst>
          </p:cNvPr>
          <p:cNvCxnSpPr>
            <a:cxnSpLocks/>
            <a:stCxn id="3" idx="0"/>
            <a:endCxn id="2" idx="4"/>
          </p:cNvCxnSpPr>
          <p:nvPr/>
        </p:nvCxnSpPr>
        <p:spPr>
          <a:xfrm flipV="1">
            <a:off x="3479292" y="2322576"/>
            <a:ext cx="0" cy="10210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8626E34-A19B-4101-B608-D67E386EBE9E}"/>
              </a:ext>
            </a:extLst>
          </p:cNvPr>
          <p:cNvCxnSpPr>
            <a:cxnSpLocks/>
            <a:stCxn id="5" idx="3"/>
            <a:endCxn id="3" idx="7"/>
          </p:cNvCxnSpPr>
          <p:nvPr/>
        </p:nvCxnSpPr>
        <p:spPr>
          <a:xfrm flipH="1">
            <a:off x="3670033" y="2246247"/>
            <a:ext cx="1392454" cy="117373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187A1F9B-7CE6-4E3D-B074-EA40AC8BB0C0}"/>
              </a:ext>
            </a:extLst>
          </p:cNvPr>
          <p:cNvCxnSpPr>
            <a:cxnSpLocks/>
            <a:stCxn id="5" idx="4"/>
            <a:endCxn id="6" idx="0"/>
          </p:cNvCxnSpPr>
          <p:nvPr/>
        </p:nvCxnSpPr>
        <p:spPr>
          <a:xfrm>
            <a:off x="5253228" y="2322576"/>
            <a:ext cx="0" cy="10210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6F0613F-A964-4ECD-AE03-BA736F0D3D48}"/>
              </a:ext>
            </a:extLst>
          </p:cNvPr>
          <p:cNvCxnSpPr>
            <a:cxnSpLocks/>
            <a:stCxn id="7" idx="0"/>
          </p:cNvCxnSpPr>
          <p:nvPr/>
        </p:nvCxnSpPr>
        <p:spPr>
          <a:xfrm flipV="1">
            <a:off x="6487668" y="2290572"/>
            <a:ext cx="13716" cy="105308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DC6FB543-D4D6-426E-9FEE-C9FAF56932CC}"/>
              </a:ext>
            </a:extLst>
          </p:cNvPr>
          <p:cNvCxnSpPr>
            <a:cxnSpLocks/>
            <a:stCxn id="3" idx="7"/>
            <a:endCxn id="6" idx="1"/>
          </p:cNvCxnSpPr>
          <p:nvPr/>
        </p:nvCxnSpPr>
        <p:spPr>
          <a:xfrm>
            <a:off x="3670033" y="3419985"/>
            <a:ext cx="139245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49BB0B8-D49E-41BD-98CC-8604A4894BB0}"/>
              </a:ext>
            </a:extLst>
          </p:cNvPr>
          <p:cNvCxnSpPr>
            <a:cxnSpLocks/>
            <a:stCxn id="6" idx="3"/>
            <a:endCxn id="3" idx="5"/>
          </p:cNvCxnSpPr>
          <p:nvPr/>
        </p:nvCxnSpPr>
        <p:spPr>
          <a:xfrm flipH="1">
            <a:off x="3670033" y="3788535"/>
            <a:ext cx="139245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ctor: Curved 31">
            <a:extLst>
              <a:ext uri="{FF2B5EF4-FFF2-40B4-BE49-F238E27FC236}">
                <a16:creationId xmlns:a16="http://schemas.microsoft.com/office/drawing/2014/main" id="{0F6683DB-E655-464D-A82E-68073184072D}"/>
              </a:ext>
            </a:extLst>
          </p:cNvPr>
          <p:cNvCxnSpPr>
            <a:stCxn id="5" idx="1"/>
            <a:endCxn id="5" idx="7"/>
          </p:cNvCxnSpPr>
          <p:nvPr/>
        </p:nvCxnSpPr>
        <p:spPr>
          <a:xfrm rot="5400000" flipH="1" flipV="1">
            <a:off x="5253228" y="1686956"/>
            <a:ext cx="12700" cy="381482"/>
          </a:xfrm>
          <a:prstGeom prst="curvedConnector3">
            <a:avLst>
              <a:gd name="adj1" fmla="val 2401016"/>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35E898E8-8A81-42E4-A9A1-B0BC328F894D}"/>
              </a:ext>
            </a:extLst>
          </p:cNvPr>
          <p:cNvSpPr txBox="1"/>
          <p:nvPr/>
        </p:nvSpPr>
        <p:spPr>
          <a:xfrm>
            <a:off x="1847088" y="4416552"/>
            <a:ext cx="7068312" cy="923330"/>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Figure 5.2a   A directed graph G = (V, E), where V = {1, 2, 3, 4, 5, 6} and  E = {(1, 2), (2, 2), (2, 4), (2, 5), (4, 1), (4, 5), (5, 4), (6, 3)}. The edge (2, 2) is a self-loop.</a:t>
            </a:r>
          </a:p>
        </p:txBody>
      </p:sp>
    </p:spTree>
    <p:extLst>
      <p:ext uri="{BB962C8B-B14F-4D97-AF65-F5344CB8AC3E}">
        <p14:creationId xmlns:p14="http://schemas.microsoft.com/office/powerpoint/2010/main" val="6128865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4BFD4C59-7CCE-4500-8117-338BFDCB870E}"/>
              </a:ext>
            </a:extLst>
          </p:cNvPr>
          <p:cNvSpPr txBox="1"/>
          <p:nvPr/>
        </p:nvSpPr>
        <p:spPr>
          <a:xfrm>
            <a:off x="0" y="319900"/>
            <a:ext cx="12192000" cy="935075"/>
          </a:xfrm>
          <a:prstGeom prst="rect">
            <a:avLst/>
          </a:prstGeom>
          <a:solidFill>
            <a:srgbClr val="FFFF00"/>
          </a:solidFill>
        </p:spPr>
        <p:txBody>
          <a:bodyPr wrap="square" rtlCol="0">
            <a:spAutoFit/>
          </a:bodyPr>
          <a:lstStyle/>
          <a:p>
            <a:endParaRPr lang="en-US" dirty="0"/>
          </a:p>
        </p:txBody>
      </p:sp>
      <p:sp>
        <p:nvSpPr>
          <p:cNvPr id="2" name="Rectangle 1"/>
          <p:cNvSpPr/>
          <p:nvPr/>
        </p:nvSpPr>
        <p:spPr>
          <a:xfrm>
            <a:off x="630394" y="1218600"/>
            <a:ext cx="8110505" cy="5139869"/>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 digraph is</a:t>
            </a:r>
            <a:r>
              <a:rPr lang="en-US" sz="2400" dirty="0">
                <a:solidFill>
                  <a:srgbClr val="0000FF"/>
                </a:solidFill>
                <a:latin typeface="Times New Roman" panose="02020603050405020304" pitchFamily="18" charset="0"/>
                <a:cs typeface="Times New Roman" panose="02020603050405020304" pitchFamily="18" charset="0"/>
              </a:rPr>
              <a:t> strongly connected</a:t>
            </a:r>
            <a:r>
              <a:rPr lang="en-US" sz="2400" dirty="0">
                <a:latin typeface="Times New Roman" panose="02020603050405020304" pitchFamily="18" charset="0"/>
                <a:cs typeface="Times New Roman" panose="02020603050405020304" pitchFamily="18" charset="0"/>
              </a:rPr>
              <a:t> if every two vertices are reachable from each other.</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t>
            </a:r>
            <a:r>
              <a:rPr lang="en-US" sz="2400" dirty="0">
                <a:solidFill>
                  <a:srgbClr val="0000FF"/>
                </a:solidFill>
                <a:latin typeface="Times New Roman" panose="02020603050405020304" pitchFamily="18" charset="0"/>
                <a:cs typeface="Times New Roman" panose="02020603050405020304" pitchFamily="18" charset="0"/>
              </a:rPr>
              <a:t>strongly</a:t>
            </a:r>
            <a:r>
              <a:rPr lang="en-US" sz="2400" dirty="0">
                <a:latin typeface="Times New Roman" panose="02020603050405020304" pitchFamily="18" charset="0"/>
                <a:cs typeface="Times New Roman" panose="02020603050405020304" pitchFamily="18" charset="0"/>
              </a:rPr>
              <a:t> </a:t>
            </a:r>
            <a:r>
              <a:rPr lang="en-US" sz="2400" dirty="0">
                <a:solidFill>
                  <a:srgbClr val="0000FF"/>
                </a:solidFill>
                <a:latin typeface="Times New Roman" panose="02020603050405020304" pitchFamily="18" charset="0"/>
                <a:cs typeface="Times New Roman" panose="02020603050405020304" pitchFamily="18" charset="0"/>
              </a:rPr>
              <a:t>connected components </a:t>
            </a:r>
            <a:r>
              <a:rPr lang="en-US" sz="2400" dirty="0">
                <a:latin typeface="Times New Roman" panose="02020603050405020304" pitchFamily="18" charset="0"/>
                <a:cs typeface="Times New Roman" panose="02020603050405020304" pitchFamily="18" charset="0"/>
              </a:rPr>
              <a:t>of a graph are the equivalence classes of vertices under the “are mutually reachable” relation.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 </a:t>
            </a:r>
            <a:r>
              <a:rPr lang="en-US" sz="2400" dirty="0">
                <a:solidFill>
                  <a:srgbClr val="0000FF"/>
                </a:solidFill>
                <a:latin typeface="Times New Roman" panose="02020603050405020304" pitchFamily="18" charset="0"/>
                <a:cs typeface="Times New Roman" panose="02020603050405020304" pitchFamily="18" charset="0"/>
              </a:rPr>
              <a:t>digraph is strongly connected </a:t>
            </a:r>
            <a:r>
              <a:rPr lang="en-US" sz="2400" dirty="0">
                <a:latin typeface="Times New Roman" panose="02020603050405020304" pitchFamily="18" charset="0"/>
                <a:cs typeface="Times New Roman" panose="02020603050405020304" pitchFamily="18" charset="0"/>
              </a:rPr>
              <a:t>if it has </a:t>
            </a:r>
            <a:r>
              <a:rPr lang="en-US" sz="2400" dirty="0">
                <a:solidFill>
                  <a:srgbClr val="0000FF"/>
                </a:solidFill>
                <a:latin typeface="Times New Roman" panose="02020603050405020304" pitchFamily="18" charset="0"/>
                <a:cs typeface="Times New Roman" panose="02020603050405020304" pitchFamily="18" charset="0"/>
              </a:rPr>
              <a:t>only one strongly connected component.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For example, the graph in Figure 5.2a has three strongly connected components: {1, 2, 4, 5}, {3} and {6}. All pairs of vertices in {1, 2, 4, 5} are mutually reachable.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vertices {3, 6} do not form a strongly connected component, since vertex 6 cannot be reached from vertex 3. </a:t>
            </a:r>
          </a:p>
        </p:txBody>
      </p:sp>
      <p:pic>
        <p:nvPicPr>
          <p:cNvPr id="5" name="Picture 4" descr="Image result for smiley face images">
            <a:extLst>
              <a:ext uri="{FF2B5EF4-FFF2-40B4-BE49-F238E27FC236}">
                <a16:creationId xmlns:a16="http://schemas.microsoft.com/office/drawing/2014/main" id="{7A229BF4-83FB-439D-A948-39AB9225094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7954" y="769620"/>
            <a:ext cx="586105" cy="425450"/>
          </a:xfrm>
          <a:prstGeom prst="rect">
            <a:avLst/>
          </a:prstGeom>
          <a:noFill/>
        </p:spPr>
      </p:pic>
      <p:sp>
        <p:nvSpPr>
          <p:cNvPr id="4" name="Rectangle 3">
            <a:extLst>
              <a:ext uri="{FF2B5EF4-FFF2-40B4-BE49-F238E27FC236}">
                <a16:creationId xmlns:a16="http://schemas.microsoft.com/office/drawing/2014/main" id="{59C20BF3-7319-4146-B656-29E23A8606FA}"/>
              </a:ext>
            </a:extLst>
          </p:cNvPr>
          <p:cNvSpPr/>
          <p:nvPr/>
        </p:nvSpPr>
        <p:spPr>
          <a:xfrm>
            <a:off x="1645864" y="613082"/>
            <a:ext cx="1368901"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Graphs</a:t>
            </a:r>
            <a:endParaRPr lang="en-US" sz="3200" dirty="0">
              <a:ea typeface="SimSun" panose="02010600030101010101" pitchFamily="2" charset="-122"/>
            </a:endParaRPr>
          </a:p>
        </p:txBody>
      </p:sp>
      <p:sp>
        <p:nvSpPr>
          <p:cNvPr id="6" name="Oval 5">
            <a:extLst>
              <a:ext uri="{FF2B5EF4-FFF2-40B4-BE49-F238E27FC236}">
                <a16:creationId xmlns:a16="http://schemas.microsoft.com/office/drawing/2014/main" id="{DAA73E9C-55A3-4CC8-884F-2F2ABCBB8AD2}"/>
              </a:ext>
            </a:extLst>
          </p:cNvPr>
          <p:cNvSpPr/>
          <p:nvPr/>
        </p:nvSpPr>
        <p:spPr>
          <a:xfrm>
            <a:off x="8353067"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7" name="Oval 6">
            <a:extLst>
              <a:ext uri="{FF2B5EF4-FFF2-40B4-BE49-F238E27FC236}">
                <a16:creationId xmlns:a16="http://schemas.microsoft.com/office/drawing/2014/main" id="{DAB26C28-D013-4FD1-BD84-C57036FDDFAD}"/>
              </a:ext>
            </a:extLst>
          </p:cNvPr>
          <p:cNvSpPr/>
          <p:nvPr/>
        </p:nvSpPr>
        <p:spPr>
          <a:xfrm>
            <a:off x="8353067"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8" name="Oval 7">
            <a:extLst>
              <a:ext uri="{FF2B5EF4-FFF2-40B4-BE49-F238E27FC236}">
                <a16:creationId xmlns:a16="http://schemas.microsoft.com/office/drawing/2014/main" id="{F522F051-8AA6-4614-8DF2-E39FBB494A45}"/>
              </a:ext>
            </a:extLst>
          </p:cNvPr>
          <p:cNvSpPr/>
          <p:nvPr/>
        </p:nvSpPr>
        <p:spPr>
          <a:xfrm>
            <a:off x="11361443"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9" name="Oval 8">
            <a:extLst>
              <a:ext uri="{FF2B5EF4-FFF2-40B4-BE49-F238E27FC236}">
                <a16:creationId xmlns:a16="http://schemas.microsoft.com/office/drawing/2014/main" id="{914F1FA3-A981-4AB3-B599-944A4D8569E0}"/>
              </a:ext>
            </a:extLst>
          </p:cNvPr>
          <p:cNvSpPr/>
          <p:nvPr/>
        </p:nvSpPr>
        <p:spPr>
          <a:xfrm>
            <a:off x="10127003"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sp>
        <p:nvSpPr>
          <p:cNvPr id="10" name="Oval 9">
            <a:extLst>
              <a:ext uri="{FF2B5EF4-FFF2-40B4-BE49-F238E27FC236}">
                <a16:creationId xmlns:a16="http://schemas.microsoft.com/office/drawing/2014/main" id="{A088BD52-8C1B-4D73-B748-E63DED8988BF}"/>
              </a:ext>
            </a:extLst>
          </p:cNvPr>
          <p:cNvSpPr/>
          <p:nvPr/>
        </p:nvSpPr>
        <p:spPr>
          <a:xfrm>
            <a:off x="10127003"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11" name="Oval 10">
            <a:extLst>
              <a:ext uri="{FF2B5EF4-FFF2-40B4-BE49-F238E27FC236}">
                <a16:creationId xmlns:a16="http://schemas.microsoft.com/office/drawing/2014/main" id="{30501F21-CDAE-413B-9B3D-4B893F57B068}"/>
              </a:ext>
            </a:extLst>
          </p:cNvPr>
          <p:cNvSpPr/>
          <p:nvPr/>
        </p:nvSpPr>
        <p:spPr>
          <a:xfrm>
            <a:off x="11361443"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Times New Roman" panose="02020603050405020304" pitchFamily="18" charset="0"/>
                <a:cs typeface="Times New Roman" panose="02020603050405020304" pitchFamily="18" charset="0"/>
              </a:rPr>
              <a:t>6</a:t>
            </a:r>
            <a:endParaRPr lang="en-US" dirty="0">
              <a:solidFill>
                <a:schemeClr val="tx1"/>
              </a:solidFill>
              <a:latin typeface="Times New Roman" panose="02020603050405020304" pitchFamily="18" charset="0"/>
              <a:cs typeface="Times New Roman" panose="02020603050405020304" pitchFamily="18" charset="0"/>
            </a:endParaRPr>
          </a:p>
        </p:txBody>
      </p:sp>
      <p:cxnSp>
        <p:nvCxnSpPr>
          <p:cNvPr id="12" name="Straight Arrow Connector 11">
            <a:extLst>
              <a:ext uri="{FF2B5EF4-FFF2-40B4-BE49-F238E27FC236}">
                <a16:creationId xmlns:a16="http://schemas.microsoft.com/office/drawing/2014/main" id="{3A4C88B3-9EED-4788-B3C7-1A79C5CBE308}"/>
              </a:ext>
            </a:extLst>
          </p:cNvPr>
          <p:cNvCxnSpPr>
            <a:cxnSpLocks/>
            <a:stCxn id="6" idx="6"/>
            <a:endCxn id="9" idx="2"/>
          </p:cNvCxnSpPr>
          <p:nvPr/>
        </p:nvCxnSpPr>
        <p:spPr>
          <a:xfrm>
            <a:off x="8892563" y="2061972"/>
            <a:ext cx="123444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A3AE937-F77D-4043-A188-682606C3874B}"/>
              </a:ext>
            </a:extLst>
          </p:cNvPr>
          <p:cNvCxnSpPr>
            <a:cxnSpLocks/>
            <a:stCxn id="7" idx="0"/>
            <a:endCxn id="6" idx="4"/>
          </p:cNvCxnSpPr>
          <p:nvPr/>
        </p:nvCxnSpPr>
        <p:spPr>
          <a:xfrm flipV="1">
            <a:off x="8622815" y="2322576"/>
            <a:ext cx="0" cy="10210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721E8F49-5325-4216-9627-868D265AAE8F}"/>
              </a:ext>
            </a:extLst>
          </p:cNvPr>
          <p:cNvCxnSpPr>
            <a:cxnSpLocks/>
            <a:stCxn id="9" idx="3"/>
            <a:endCxn id="7" idx="7"/>
          </p:cNvCxnSpPr>
          <p:nvPr/>
        </p:nvCxnSpPr>
        <p:spPr>
          <a:xfrm flipH="1">
            <a:off x="8813556" y="2246247"/>
            <a:ext cx="1392454" cy="117373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6E86222-FA66-448A-9DE8-4D344CA36EA9}"/>
              </a:ext>
            </a:extLst>
          </p:cNvPr>
          <p:cNvCxnSpPr>
            <a:cxnSpLocks/>
            <a:stCxn id="9" idx="4"/>
            <a:endCxn id="10" idx="0"/>
          </p:cNvCxnSpPr>
          <p:nvPr/>
        </p:nvCxnSpPr>
        <p:spPr>
          <a:xfrm>
            <a:off x="10396751" y="2322576"/>
            <a:ext cx="0" cy="10210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D97F4FE-C952-4556-B0F3-435E503B789D}"/>
              </a:ext>
            </a:extLst>
          </p:cNvPr>
          <p:cNvCxnSpPr>
            <a:cxnSpLocks/>
            <a:stCxn id="11" idx="0"/>
          </p:cNvCxnSpPr>
          <p:nvPr/>
        </p:nvCxnSpPr>
        <p:spPr>
          <a:xfrm flipV="1">
            <a:off x="11631191" y="2290572"/>
            <a:ext cx="13716" cy="105308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43B3EEE2-C77A-4737-8CD5-2E7612FD8365}"/>
              </a:ext>
            </a:extLst>
          </p:cNvPr>
          <p:cNvCxnSpPr>
            <a:cxnSpLocks/>
            <a:stCxn id="7" idx="7"/>
            <a:endCxn id="10" idx="1"/>
          </p:cNvCxnSpPr>
          <p:nvPr/>
        </p:nvCxnSpPr>
        <p:spPr>
          <a:xfrm>
            <a:off x="8813556" y="3419985"/>
            <a:ext cx="139245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963F9B89-D0F7-47A4-A34E-EF7DFE0D4130}"/>
              </a:ext>
            </a:extLst>
          </p:cNvPr>
          <p:cNvCxnSpPr>
            <a:cxnSpLocks/>
            <a:stCxn id="10" idx="3"/>
            <a:endCxn id="7" idx="5"/>
          </p:cNvCxnSpPr>
          <p:nvPr/>
        </p:nvCxnSpPr>
        <p:spPr>
          <a:xfrm flipH="1">
            <a:off x="8813556" y="3788535"/>
            <a:ext cx="139245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or: Curved 18">
            <a:extLst>
              <a:ext uri="{FF2B5EF4-FFF2-40B4-BE49-F238E27FC236}">
                <a16:creationId xmlns:a16="http://schemas.microsoft.com/office/drawing/2014/main" id="{C8307645-6C14-454C-9210-E3EA644DD0BF}"/>
              </a:ext>
            </a:extLst>
          </p:cNvPr>
          <p:cNvCxnSpPr>
            <a:stCxn id="9" idx="1"/>
            <a:endCxn id="9" idx="7"/>
          </p:cNvCxnSpPr>
          <p:nvPr/>
        </p:nvCxnSpPr>
        <p:spPr>
          <a:xfrm rot="5400000" flipH="1" flipV="1">
            <a:off x="10396751" y="1686956"/>
            <a:ext cx="12700" cy="381482"/>
          </a:xfrm>
          <a:prstGeom prst="curvedConnector3">
            <a:avLst>
              <a:gd name="adj1" fmla="val 2401016"/>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17810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982" y="2070874"/>
            <a:ext cx="7199073" cy="4515788"/>
          </a:xfrm>
          <a:prstGeom prst="rect">
            <a:avLst/>
          </a:prstGeom>
        </p:spPr>
        <p:txBody>
          <a:bodyPr wrap="square">
            <a:spAutoFit/>
          </a:bodyPr>
          <a:lstStyle/>
          <a:p>
            <a:pPr>
              <a:lnSpc>
                <a:spcPct val="115000"/>
              </a:lnSpc>
              <a:spcAft>
                <a:spcPts val="600"/>
              </a:spcAft>
            </a:pPr>
            <a:r>
              <a:rPr lang="en-US" sz="2400" dirty="0">
                <a:latin typeface="Times New Roman" panose="02020603050405020304" pitchFamily="18" charset="0"/>
                <a:ea typeface="SimSun" panose="02010600030101010101" pitchFamily="2" charset="-122"/>
              </a:rPr>
              <a:t>The remaining of this chapter covers: </a:t>
            </a:r>
          </a:p>
          <a:p>
            <a:pPr marL="800100" lvl="1" indent="-342900">
              <a:lnSpc>
                <a:spcPct val="115000"/>
              </a:lnSpc>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Introduction to graphs, with</a:t>
            </a:r>
            <a:endParaRPr lang="en-US" sz="2400" dirty="0">
              <a:latin typeface="Courier New" panose="02070309020205020404" pitchFamily="49" charset="0"/>
              <a:ea typeface="SimSun" panose="02010600030101010101" pitchFamily="2" charset="-122"/>
            </a:endParaRPr>
          </a:p>
          <a:p>
            <a:pPr marL="800100" lvl="1" indent="-342900">
              <a:lnSpc>
                <a:spcPct val="115000"/>
              </a:lnSpc>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Depth-First Search, and </a:t>
            </a:r>
          </a:p>
          <a:p>
            <a:pPr marL="800100" lvl="1" indent="-342900">
              <a:lnSpc>
                <a:spcPct val="115000"/>
              </a:lnSpc>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Breadth-First Search, and </a:t>
            </a:r>
          </a:p>
          <a:p>
            <a:pPr marL="800100" lvl="1" indent="-342900">
              <a:lnSpc>
                <a:spcPct val="115000"/>
              </a:lnSpc>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Topological Sorting</a:t>
            </a:r>
          </a:p>
          <a:p>
            <a:pPr marL="800100" lvl="1" indent="-342900">
              <a:lnSpc>
                <a:spcPct val="115000"/>
              </a:lnSpc>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Strong Connected Components</a:t>
            </a:r>
          </a:p>
          <a:p>
            <a:pPr marL="800100" lvl="1" indent="-342900">
              <a:lnSpc>
                <a:spcPct val="115000"/>
              </a:lnSpc>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Fake Coin Problem</a:t>
            </a:r>
          </a:p>
          <a:p>
            <a:pPr marL="800100" lvl="1" indent="-342900">
              <a:lnSpc>
                <a:spcPct val="115000"/>
              </a:lnSpc>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Interpolation Search</a:t>
            </a:r>
            <a:endParaRPr lang="en-US" sz="2400" dirty="0">
              <a:latin typeface="Courier New" panose="02070309020205020404" pitchFamily="49" charset="0"/>
              <a:ea typeface="SimSun" panose="02010600030101010101" pitchFamily="2" charset="-122"/>
            </a:endParaRPr>
          </a:p>
          <a:p>
            <a:pPr>
              <a:lnSpc>
                <a:spcPct val="115000"/>
              </a:lnSpc>
            </a:pPr>
            <a:endParaRPr lang="en-US" sz="2400" dirty="0">
              <a:latin typeface="Courier New" panose="02070309020205020404" pitchFamily="49" charset="0"/>
              <a:ea typeface="SimSun" panose="02010600030101010101" pitchFamily="2" charset="-122"/>
            </a:endParaRPr>
          </a:p>
        </p:txBody>
      </p:sp>
      <p:pic>
        <p:nvPicPr>
          <p:cNvPr id="3" name="Picture 2" descr="Image result for smiley face images">
            <a:extLst>
              <a:ext uri="{FF2B5EF4-FFF2-40B4-BE49-F238E27FC236}">
                <a16:creationId xmlns:a16="http://schemas.microsoft.com/office/drawing/2014/main" id="{081252CB-60B0-43BF-96B0-B13FC2A76AE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802" y="2929948"/>
            <a:ext cx="586105" cy="425450"/>
          </a:xfrm>
          <a:prstGeom prst="rect">
            <a:avLst/>
          </a:prstGeom>
          <a:noFill/>
        </p:spPr>
      </p:pic>
      <p:sp>
        <p:nvSpPr>
          <p:cNvPr id="4" name="Rectangle 3">
            <a:extLst>
              <a:ext uri="{FF2B5EF4-FFF2-40B4-BE49-F238E27FC236}">
                <a16:creationId xmlns:a16="http://schemas.microsoft.com/office/drawing/2014/main" id="{4B8BA5EA-8A6D-4354-8F15-F042AA1EB4EE}"/>
              </a:ext>
            </a:extLst>
          </p:cNvPr>
          <p:cNvSpPr/>
          <p:nvPr/>
        </p:nvSpPr>
        <p:spPr>
          <a:xfrm>
            <a:off x="1907982" y="1269956"/>
            <a:ext cx="1301575" cy="625428"/>
          </a:xfrm>
          <a:prstGeom prst="rect">
            <a:avLst/>
          </a:prstGeom>
        </p:spPr>
        <p:txBody>
          <a:bodyPr wrap="none">
            <a:spAutoFit/>
          </a:bodyPr>
          <a:lstStyle/>
          <a:p>
            <a:pPr>
              <a:lnSpc>
                <a:spcPct val="115000"/>
              </a:lnSpc>
              <a:spcAft>
                <a:spcPts val="600"/>
              </a:spcAft>
            </a:pPr>
            <a:r>
              <a:rPr lang="en-US" sz="3200" dirty="0">
                <a:ea typeface="SimSun" panose="02010600030101010101" pitchFamily="2" charset="-122"/>
              </a:rPr>
              <a:t>Graph </a:t>
            </a:r>
          </a:p>
        </p:txBody>
      </p:sp>
    </p:spTree>
    <p:extLst>
      <p:ext uri="{BB962C8B-B14F-4D97-AF65-F5344CB8AC3E}">
        <p14:creationId xmlns:p14="http://schemas.microsoft.com/office/powerpoint/2010/main" val="3906441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2DCCB9E-4CAD-4790-AE67-FBD6F4E3C4B1}"/>
              </a:ext>
            </a:extLst>
          </p:cNvPr>
          <p:cNvSpPr txBox="1"/>
          <p:nvPr/>
        </p:nvSpPr>
        <p:spPr>
          <a:xfrm>
            <a:off x="0" y="1293198"/>
            <a:ext cx="12192000" cy="1147800"/>
          </a:xfrm>
          <a:prstGeom prst="rect">
            <a:avLst/>
          </a:prstGeom>
          <a:solidFill>
            <a:srgbClr val="FFFF00"/>
          </a:solidFill>
        </p:spPr>
        <p:txBody>
          <a:bodyPr wrap="square" rtlCol="0">
            <a:spAutoFit/>
          </a:bodyPr>
          <a:lstStyle/>
          <a:p>
            <a:endParaRPr lang="en-US" dirty="0"/>
          </a:p>
        </p:txBody>
      </p:sp>
      <mc:AlternateContent xmlns:mc="http://schemas.openxmlformats.org/markup-compatibility/2006" xmlns:a14="http://schemas.microsoft.com/office/drawing/2010/main">
        <mc:Choice Requires="a14">
          <p:sp>
            <p:nvSpPr>
              <p:cNvPr id="2" name="Rectangle 1"/>
              <p:cNvSpPr/>
              <p:nvPr/>
            </p:nvSpPr>
            <p:spPr>
              <a:xfrm>
                <a:off x="1645864" y="1238510"/>
                <a:ext cx="8110505" cy="5355312"/>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Two graphs G = (V, E) and G</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 (V</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E</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are isomorphic if there exists a bijection f: V </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cs typeface="Times New Roman" panose="02020603050405020304" pitchFamily="18" charset="0"/>
                  </a:rPr>
                  <a:t> V</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such that (u, v) </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cs typeface="Times New Roman" panose="02020603050405020304" pitchFamily="18" charset="0"/>
                  </a:rPr>
                  <a:t> E if and only if (f(u), f(v)) </a:t>
                </a:r>
                <a14:m>
                  <m:oMath xmlns:m="http://schemas.openxmlformats.org/officeDocument/2006/math">
                    <m:r>
                      <a:rPr lang="en-US" sz="2400" i="1">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cs typeface="Times New Roman" panose="02020603050405020304" pitchFamily="18" charset="0"/>
                  </a:rPr>
                  <a:t> E</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That is, we can relabel the vertices of G to be the vertices of G</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maintaining the corresponding edges in G and G</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For example, Figure 5.3a shows a pair of isomorphic graphs G and G</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with respective vertex sets V = {1, 2, 3, 4, 5, 6} and V</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 {u, v, w, x, y, z}. The mapping from V to V</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given by f(1) = u, f(2) = v, f(3) = w, f(4) = x, f(5) = y, f(6) = z is the required bijection function.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graphs in Figure 5.3b are not isomorphic. Although both graphs have 5 vertices and 7 edges, the left graph has a vertex of degree 4 and the right graph does not. </a:t>
                </a:r>
              </a:p>
            </p:txBody>
          </p:sp>
        </mc:Choice>
        <mc:Fallback xmlns="">
          <p:sp>
            <p:nvSpPr>
              <p:cNvPr id="2" name="Rectangle 1"/>
              <p:cNvSpPr>
                <a:spLocks noRot="1" noChangeAspect="1" noMove="1" noResize="1" noEditPoints="1" noAdjustHandles="1" noChangeArrowheads="1" noChangeShapeType="1" noTextEdit="1"/>
              </p:cNvSpPr>
              <p:nvPr/>
            </p:nvSpPr>
            <p:spPr>
              <a:xfrm>
                <a:off x="1645864" y="1238510"/>
                <a:ext cx="8110505" cy="5355312"/>
              </a:xfrm>
              <a:prstGeom prst="rect">
                <a:avLst/>
              </a:prstGeom>
              <a:blipFill>
                <a:blip r:embed="rId2"/>
                <a:stretch>
                  <a:fillRect l="-1053" t="-1024" r="-1429" b="-1593"/>
                </a:stretch>
              </a:blipFill>
            </p:spPr>
            <p:txBody>
              <a:bodyPr/>
              <a:lstStyle/>
              <a:p>
                <a:r>
                  <a:rPr lang="en-US">
                    <a:noFill/>
                  </a:rPr>
                  <a:t> </a:t>
                </a:r>
              </a:p>
            </p:txBody>
          </p:sp>
        </mc:Fallback>
      </mc:AlternateContent>
      <p:pic>
        <p:nvPicPr>
          <p:cNvPr id="5" name="Picture 4" descr="Image result for smiley face images">
            <a:extLst>
              <a:ext uri="{FF2B5EF4-FFF2-40B4-BE49-F238E27FC236}">
                <a16:creationId xmlns:a16="http://schemas.microsoft.com/office/drawing/2014/main" id="{7A229BF4-83FB-439D-A948-39AB9225094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4059" y="2015548"/>
            <a:ext cx="586105" cy="425450"/>
          </a:xfrm>
          <a:prstGeom prst="rect">
            <a:avLst/>
          </a:prstGeom>
          <a:noFill/>
        </p:spPr>
      </p:pic>
      <p:sp>
        <p:nvSpPr>
          <p:cNvPr id="4" name="Rectangle 3">
            <a:extLst>
              <a:ext uri="{FF2B5EF4-FFF2-40B4-BE49-F238E27FC236}">
                <a16:creationId xmlns:a16="http://schemas.microsoft.com/office/drawing/2014/main" id="{59C20BF3-7319-4146-B656-29E23A8606FA}"/>
              </a:ext>
            </a:extLst>
          </p:cNvPr>
          <p:cNvSpPr/>
          <p:nvPr/>
        </p:nvSpPr>
        <p:spPr>
          <a:xfrm>
            <a:off x="1645864" y="613082"/>
            <a:ext cx="1368901"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Graphs</a:t>
            </a:r>
            <a:endParaRPr lang="en-US" sz="3200" dirty="0">
              <a:ea typeface="SimSun" panose="02010600030101010101" pitchFamily="2" charset="-122"/>
            </a:endParaRPr>
          </a:p>
        </p:txBody>
      </p:sp>
    </p:spTree>
    <p:extLst>
      <p:ext uri="{BB962C8B-B14F-4D97-AF65-F5344CB8AC3E}">
        <p14:creationId xmlns:p14="http://schemas.microsoft.com/office/powerpoint/2010/main" val="37392215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4AF0988-4946-4A99-8ED6-39C8D90D788F}"/>
              </a:ext>
            </a:extLst>
          </p:cNvPr>
          <p:cNvSpPr/>
          <p:nvPr/>
        </p:nvSpPr>
        <p:spPr>
          <a:xfrm>
            <a:off x="2052468" y="1811905"/>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3" name="Oval 2">
            <a:extLst>
              <a:ext uri="{FF2B5EF4-FFF2-40B4-BE49-F238E27FC236}">
                <a16:creationId xmlns:a16="http://schemas.microsoft.com/office/drawing/2014/main" id="{F0D9BA07-9541-4D29-9094-E34FD9B7528C}"/>
              </a:ext>
            </a:extLst>
          </p:cNvPr>
          <p:cNvSpPr/>
          <p:nvPr/>
        </p:nvSpPr>
        <p:spPr>
          <a:xfrm>
            <a:off x="1078241" y="2742055"/>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6</a:t>
            </a:r>
          </a:p>
        </p:txBody>
      </p:sp>
      <p:sp>
        <p:nvSpPr>
          <p:cNvPr id="4" name="Oval 3">
            <a:extLst>
              <a:ext uri="{FF2B5EF4-FFF2-40B4-BE49-F238E27FC236}">
                <a16:creationId xmlns:a16="http://schemas.microsoft.com/office/drawing/2014/main" id="{499A7862-6F8D-4AE3-825A-4EAE2AC82967}"/>
              </a:ext>
            </a:extLst>
          </p:cNvPr>
          <p:cNvSpPr/>
          <p:nvPr/>
        </p:nvSpPr>
        <p:spPr>
          <a:xfrm>
            <a:off x="4755397" y="2742055"/>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5" name="Oval 4">
            <a:extLst>
              <a:ext uri="{FF2B5EF4-FFF2-40B4-BE49-F238E27FC236}">
                <a16:creationId xmlns:a16="http://schemas.microsoft.com/office/drawing/2014/main" id="{D97F4CBD-9183-478F-85A3-0466F82ECE8E}"/>
              </a:ext>
            </a:extLst>
          </p:cNvPr>
          <p:cNvSpPr/>
          <p:nvPr/>
        </p:nvSpPr>
        <p:spPr>
          <a:xfrm>
            <a:off x="3572977" y="1815909"/>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sp>
        <p:nvSpPr>
          <p:cNvPr id="6" name="Oval 5">
            <a:extLst>
              <a:ext uri="{FF2B5EF4-FFF2-40B4-BE49-F238E27FC236}">
                <a16:creationId xmlns:a16="http://schemas.microsoft.com/office/drawing/2014/main" id="{197C57C7-E588-4E9F-8036-93BFA94070D9}"/>
              </a:ext>
            </a:extLst>
          </p:cNvPr>
          <p:cNvSpPr/>
          <p:nvPr/>
        </p:nvSpPr>
        <p:spPr>
          <a:xfrm>
            <a:off x="2052468" y="367220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7" name="Oval 6">
            <a:extLst>
              <a:ext uri="{FF2B5EF4-FFF2-40B4-BE49-F238E27FC236}">
                <a16:creationId xmlns:a16="http://schemas.microsoft.com/office/drawing/2014/main" id="{5BFC7BE7-CB56-4C6D-A7B7-406404C63050}"/>
              </a:ext>
            </a:extLst>
          </p:cNvPr>
          <p:cNvSpPr/>
          <p:nvPr/>
        </p:nvSpPr>
        <p:spPr>
          <a:xfrm>
            <a:off x="3572977" y="3672205"/>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cxnSp>
        <p:nvCxnSpPr>
          <p:cNvPr id="9" name="Straight Connector 8">
            <a:extLst>
              <a:ext uri="{FF2B5EF4-FFF2-40B4-BE49-F238E27FC236}">
                <a16:creationId xmlns:a16="http://schemas.microsoft.com/office/drawing/2014/main" id="{FD1A960D-923B-4C69-A152-220C5C27307C}"/>
              </a:ext>
            </a:extLst>
          </p:cNvPr>
          <p:cNvCxnSpPr>
            <a:cxnSpLocks/>
            <a:endCxn id="5" idx="2"/>
          </p:cNvCxnSpPr>
          <p:nvPr/>
        </p:nvCxnSpPr>
        <p:spPr>
          <a:xfrm>
            <a:off x="2578130" y="2072509"/>
            <a:ext cx="994847" cy="40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8299EA9-D4E8-4C80-8B2B-54C39313688D}"/>
              </a:ext>
            </a:extLst>
          </p:cNvPr>
          <p:cNvCxnSpPr>
            <a:cxnSpLocks/>
            <a:stCxn id="2" idx="5"/>
            <a:endCxn id="4" idx="2"/>
          </p:cNvCxnSpPr>
          <p:nvPr/>
        </p:nvCxnSpPr>
        <p:spPr>
          <a:xfrm>
            <a:off x="2512957" y="2256784"/>
            <a:ext cx="2242440" cy="7458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3A5B11B-26C5-4FFA-8784-E87396A5570F}"/>
              </a:ext>
            </a:extLst>
          </p:cNvPr>
          <p:cNvCxnSpPr>
            <a:cxnSpLocks/>
            <a:stCxn id="5" idx="4"/>
            <a:endCxn id="6" idx="0"/>
          </p:cNvCxnSpPr>
          <p:nvPr/>
        </p:nvCxnSpPr>
        <p:spPr>
          <a:xfrm flipH="1">
            <a:off x="2322216" y="2337117"/>
            <a:ext cx="1520509" cy="13350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6CCAE37-1681-4056-9AC9-8B74C859B034}"/>
              </a:ext>
            </a:extLst>
          </p:cNvPr>
          <p:cNvCxnSpPr>
            <a:cxnSpLocks/>
            <a:stCxn id="4" idx="2"/>
            <a:endCxn id="7" idx="0"/>
          </p:cNvCxnSpPr>
          <p:nvPr/>
        </p:nvCxnSpPr>
        <p:spPr>
          <a:xfrm flipH="1">
            <a:off x="3842725" y="3002659"/>
            <a:ext cx="912672" cy="6695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93BA064-1A89-476E-8BA4-F3B74877F029}"/>
              </a:ext>
            </a:extLst>
          </p:cNvPr>
          <p:cNvCxnSpPr>
            <a:cxnSpLocks/>
            <a:stCxn id="2" idx="4"/>
            <a:endCxn id="6" idx="0"/>
          </p:cNvCxnSpPr>
          <p:nvPr/>
        </p:nvCxnSpPr>
        <p:spPr>
          <a:xfrm>
            <a:off x="2322216" y="2333113"/>
            <a:ext cx="0" cy="13390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CB6648A-F2CD-4636-8107-10FD0BDBBDD6}"/>
              </a:ext>
            </a:extLst>
          </p:cNvPr>
          <p:cNvCxnSpPr>
            <a:cxnSpLocks/>
            <a:stCxn id="3" idx="6"/>
            <a:endCxn id="7" idx="0"/>
          </p:cNvCxnSpPr>
          <p:nvPr/>
        </p:nvCxnSpPr>
        <p:spPr>
          <a:xfrm>
            <a:off x="1617737" y="3002659"/>
            <a:ext cx="2224988" cy="6695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D248DBC-BDA5-4EF3-B05C-5E3E2D4F8530}"/>
              </a:ext>
            </a:extLst>
          </p:cNvPr>
          <p:cNvCxnSpPr>
            <a:cxnSpLocks/>
            <a:stCxn id="3" idx="6"/>
            <a:endCxn id="4" idx="2"/>
          </p:cNvCxnSpPr>
          <p:nvPr/>
        </p:nvCxnSpPr>
        <p:spPr>
          <a:xfrm>
            <a:off x="1617737" y="3002659"/>
            <a:ext cx="31376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89AEA52-CC76-49FA-8126-1258843813A1}"/>
              </a:ext>
            </a:extLst>
          </p:cNvPr>
          <p:cNvCxnSpPr>
            <a:cxnSpLocks/>
            <a:stCxn id="5" idx="3"/>
            <a:endCxn id="3" idx="6"/>
          </p:cNvCxnSpPr>
          <p:nvPr/>
        </p:nvCxnSpPr>
        <p:spPr>
          <a:xfrm flipH="1">
            <a:off x="1617737" y="2260788"/>
            <a:ext cx="2034247" cy="741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B27C7E9-C77E-4F5C-8A1A-354DD19C8107}"/>
              </a:ext>
            </a:extLst>
          </p:cNvPr>
          <p:cNvCxnSpPr>
            <a:cxnSpLocks/>
            <a:stCxn id="5" idx="4"/>
          </p:cNvCxnSpPr>
          <p:nvPr/>
        </p:nvCxnSpPr>
        <p:spPr>
          <a:xfrm flipH="1">
            <a:off x="3826405" y="2337117"/>
            <a:ext cx="16320" cy="13433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Arc 36">
            <a:extLst>
              <a:ext uri="{FF2B5EF4-FFF2-40B4-BE49-F238E27FC236}">
                <a16:creationId xmlns:a16="http://schemas.microsoft.com/office/drawing/2014/main" id="{1AB8A25D-6E41-47B6-A492-490ABCB83310}"/>
              </a:ext>
            </a:extLst>
          </p:cNvPr>
          <p:cNvSpPr/>
          <p:nvPr/>
        </p:nvSpPr>
        <p:spPr>
          <a:xfrm>
            <a:off x="6016752" y="2125337"/>
            <a:ext cx="4249715" cy="1037495"/>
          </a:xfrm>
          <a:prstGeom prst="arc">
            <a:avLst>
              <a:gd name="adj1" fmla="val 10747917"/>
              <a:gd name="adj2" fmla="val 706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Arc 37">
            <a:extLst>
              <a:ext uri="{FF2B5EF4-FFF2-40B4-BE49-F238E27FC236}">
                <a16:creationId xmlns:a16="http://schemas.microsoft.com/office/drawing/2014/main" id="{C8C029C7-FDF0-40C4-ABCB-52A2CFA4F271}"/>
              </a:ext>
            </a:extLst>
          </p:cNvPr>
          <p:cNvSpPr/>
          <p:nvPr/>
        </p:nvSpPr>
        <p:spPr>
          <a:xfrm rot="10800000">
            <a:off x="7052781" y="2680301"/>
            <a:ext cx="4221755" cy="952206"/>
          </a:xfrm>
          <a:prstGeom prst="arc">
            <a:avLst>
              <a:gd name="adj1" fmla="val 10939691"/>
              <a:gd name="adj2" fmla="val 706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TextBox 39">
            <a:extLst>
              <a:ext uri="{FF2B5EF4-FFF2-40B4-BE49-F238E27FC236}">
                <a16:creationId xmlns:a16="http://schemas.microsoft.com/office/drawing/2014/main" id="{52731AB3-762F-4BF7-8644-E1CCD7C68C92}"/>
              </a:ext>
            </a:extLst>
          </p:cNvPr>
          <p:cNvSpPr txBox="1"/>
          <p:nvPr/>
        </p:nvSpPr>
        <p:spPr>
          <a:xfrm>
            <a:off x="1766316" y="4885944"/>
            <a:ext cx="8659368" cy="1332481"/>
          </a:xfrm>
          <a:prstGeom prst="rect">
            <a:avLst/>
          </a:prstGeom>
          <a:noFill/>
        </p:spPr>
        <p:txBody>
          <a:bodyPr wrap="square">
            <a:spAutoFit/>
          </a:bodyPr>
          <a:lstStyle/>
          <a:p>
            <a:pPr>
              <a:lnSpc>
                <a:spcPct val="115000"/>
              </a:lnSpc>
            </a:pPr>
            <a:r>
              <a:rPr lang="en-US" sz="2400" dirty="0">
                <a:latin typeface="Times New Roman" panose="02020603050405020304" pitchFamily="18" charset="0"/>
                <a:ea typeface="SimSun" panose="02010600030101010101" pitchFamily="2" charset="-122"/>
              </a:rPr>
              <a:t>Figure 5.3a:   	</a:t>
            </a:r>
            <a:r>
              <a:rPr lang="en-US" sz="2400" dirty="0">
                <a:solidFill>
                  <a:srgbClr val="0000FF"/>
                </a:solidFill>
                <a:latin typeface="Times New Roman" panose="02020603050405020304" pitchFamily="18" charset="0"/>
                <a:ea typeface="SimSun" panose="02010600030101010101" pitchFamily="2" charset="-122"/>
              </a:rPr>
              <a:t>A pair of isomorphic graphs. </a:t>
            </a:r>
            <a:r>
              <a:rPr lang="en-US" sz="2400" dirty="0">
                <a:latin typeface="Times New Roman" panose="02020603050405020304" pitchFamily="18" charset="0"/>
                <a:ea typeface="SimSun" panose="02010600030101010101" pitchFamily="2" charset="-122"/>
              </a:rPr>
              <a:t>The vertices of the left graph  are mapped to the vertices of the right graph by </a:t>
            </a:r>
            <a:r>
              <a:rPr lang="en-US" sz="2400" dirty="0">
                <a:latin typeface="Times New Roman" panose="02020603050405020304" pitchFamily="18" charset="0"/>
                <a:cs typeface="Times New Roman" panose="02020603050405020304" pitchFamily="18" charset="0"/>
              </a:rPr>
              <a:t>f(1) = u, f(2) = v, f(3) = w, f(4) = x, f(5) = y, f(6) = z</a:t>
            </a:r>
            <a:r>
              <a:rPr lang="en-US" sz="2400" dirty="0">
                <a:latin typeface="Times New Roman" panose="02020603050405020304" pitchFamily="18" charset="0"/>
                <a:ea typeface="SimSun" panose="02010600030101010101" pitchFamily="2" charset="-122"/>
              </a:rPr>
              <a:t>.</a:t>
            </a:r>
          </a:p>
        </p:txBody>
      </p:sp>
      <p:pic>
        <p:nvPicPr>
          <p:cNvPr id="41" name="Picture 40" descr="Image result for smiley face images">
            <a:extLst>
              <a:ext uri="{FF2B5EF4-FFF2-40B4-BE49-F238E27FC236}">
                <a16:creationId xmlns:a16="http://schemas.microsoft.com/office/drawing/2014/main" id="{FFDDF936-4B5D-4C4F-AF40-244B0F56775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1592" y="3368832"/>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25" name="Oval 24">
            <a:extLst>
              <a:ext uri="{FF2B5EF4-FFF2-40B4-BE49-F238E27FC236}">
                <a16:creationId xmlns:a16="http://schemas.microsoft.com/office/drawing/2014/main" id="{77FFE4E3-10BE-42E6-AC19-4EE298BFC112}"/>
              </a:ext>
            </a:extLst>
          </p:cNvPr>
          <p:cNvSpPr/>
          <p:nvPr/>
        </p:nvSpPr>
        <p:spPr>
          <a:xfrm>
            <a:off x="5720090" y="2690811"/>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u</a:t>
            </a:r>
          </a:p>
        </p:txBody>
      </p:sp>
      <p:sp>
        <p:nvSpPr>
          <p:cNvPr id="26" name="Oval 25">
            <a:extLst>
              <a:ext uri="{FF2B5EF4-FFF2-40B4-BE49-F238E27FC236}">
                <a16:creationId xmlns:a16="http://schemas.microsoft.com/office/drawing/2014/main" id="{0FC33524-3228-46ED-95D1-E900F0E78EF9}"/>
              </a:ext>
            </a:extLst>
          </p:cNvPr>
          <p:cNvSpPr/>
          <p:nvPr/>
        </p:nvSpPr>
        <p:spPr>
          <a:xfrm>
            <a:off x="10979734" y="2700131"/>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z</a:t>
            </a:r>
          </a:p>
        </p:txBody>
      </p:sp>
      <p:sp>
        <p:nvSpPr>
          <p:cNvPr id="27" name="Oval 26">
            <a:extLst>
              <a:ext uri="{FF2B5EF4-FFF2-40B4-BE49-F238E27FC236}">
                <a16:creationId xmlns:a16="http://schemas.microsoft.com/office/drawing/2014/main" id="{ADFAA662-A214-446C-9AA1-987C889E9525}"/>
              </a:ext>
            </a:extLst>
          </p:cNvPr>
          <p:cNvSpPr/>
          <p:nvPr/>
        </p:nvSpPr>
        <p:spPr>
          <a:xfrm>
            <a:off x="7795261" y="2690811"/>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w</a:t>
            </a:r>
          </a:p>
        </p:txBody>
      </p:sp>
      <p:sp>
        <p:nvSpPr>
          <p:cNvPr id="28" name="Oval 27">
            <a:extLst>
              <a:ext uri="{FF2B5EF4-FFF2-40B4-BE49-F238E27FC236}">
                <a16:creationId xmlns:a16="http://schemas.microsoft.com/office/drawing/2014/main" id="{2EB30B67-AE2E-4292-B430-AF87BE48BC2A}"/>
              </a:ext>
            </a:extLst>
          </p:cNvPr>
          <p:cNvSpPr/>
          <p:nvPr/>
        </p:nvSpPr>
        <p:spPr>
          <a:xfrm>
            <a:off x="6788899" y="2685725"/>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v</a:t>
            </a:r>
          </a:p>
        </p:txBody>
      </p:sp>
      <p:sp>
        <p:nvSpPr>
          <p:cNvPr id="29" name="Oval 28">
            <a:extLst>
              <a:ext uri="{FF2B5EF4-FFF2-40B4-BE49-F238E27FC236}">
                <a16:creationId xmlns:a16="http://schemas.microsoft.com/office/drawing/2014/main" id="{9B35B9F1-B4DB-427B-B56C-C02343A89525}"/>
              </a:ext>
            </a:extLst>
          </p:cNvPr>
          <p:cNvSpPr/>
          <p:nvPr/>
        </p:nvSpPr>
        <p:spPr>
          <a:xfrm>
            <a:off x="9955450" y="269162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y</a:t>
            </a:r>
          </a:p>
        </p:txBody>
      </p:sp>
      <p:sp>
        <p:nvSpPr>
          <p:cNvPr id="31" name="Oval 30">
            <a:extLst>
              <a:ext uri="{FF2B5EF4-FFF2-40B4-BE49-F238E27FC236}">
                <a16:creationId xmlns:a16="http://schemas.microsoft.com/office/drawing/2014/main" id="{A3DB44A8-52FA-48CA-808E-822B0060AC90}"/>
              </a:ext>
            </a:extLst>
          </p:cNvPr>
          <p:cNvSpPr/>
          <p:nvPr/>
        </p:nvSpPr>
        <p:spPr>
          <a:xfrm>
            <a:off x="8966466" y="2680301"/>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x</a:t>
            </a:r>
          </a:p>
        </p:txBody>
      </p:sp>
      <p:cxnSp>
        <p:nvCxnSpPr>
          <p:cNvPr id="32" name="Straight Connector 31">
            <a:extLst>
              <a:ext uri="{FF2B5EF4-FFF2-40B4-BE49-F238E27FC236}">
                <a16:creationId xmlns:a16="http://schemas.microsoft.com/office/drawing/2014/main" id="{466EB54F-279B-4A08-A03A-C3C065295168}"/>
              </a:ext>
            </a:extLst>
          </p:cNvPr>
          <p:cNvCxnSpPr>
            <a:stCxn id="25" idx="6"/>
            <a:endCxn id="28" idx="2"/>
          </p:cNvCxnSpPr>
          <p:nvPr/>
        </p:nvCxnSpPr>
        <p:spPr>
          <a:xfrm flipV="1">
            <a:off x="6259586" y="2946329"/>
            <a:ext cx="529313" cy="50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3308F4B-BDC2-493F-B691-75D1B76D0332}"/>
              </a:ext>
            </a:extLst>
          </p:cNvPr>
          <p:cNvCxnSpPr>
            <a:cxnSpLocks/>
            <a:stCxn id="27" idx="6"/>
            <a:endCxn id="31" idx="2"/>
          </p:cNvCxnSpPr>
          <p:nvPr/>
        </p:nvCxnSpPr>
        <p:spPr>
          <a:xfrm flipV="1">
            <a:off x="8334757" y="2940905"/>
            <a:ext cx="631709" cy="105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Arc 49">
            <a:extLst>
              <a:ext uri="{FF2B5EF4-FFF2-40B4-BE49-F238E27FC236}">
                <a16:creationId xmlns:a16="http://schemas.microsoft.com/office/drawing/2014/main" id="{B6A19C78-0CF0-4487-AACB-552ACCA67D5D}"/>
              </a:ext>
            </a:extLst>
          </p:cNvPr>
          <p:cNvSpPr/>
          <p:nvPr/>
        </p:nvSpPr>
        <p:spPr>
          <a:xfrm>
            <a:off x="8051776" y="2240261"/>
            <a:ext cx="3222760" cy="840121"/>
          </a:xfrm>
          <a:prstGeom prst="arc">
            <a:avLst>
              <a:gd name="adj1" fmla="val 10747917"/>
              <a:gd name="adj2" fmla="val 706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Arc 50">
            <a:extLst>
              <a:ext uri="{FF2B5EF4-FFF2-40B4-BE49-F238E27FC236}">
                <a16:creationId xmlns:a16="http://schemas.microsoft.com/office/drawing/2014/main" id="{81AB15E2-EC1E-46FC-A4F1-A1C98A9006D2}"/>
              </a:ext>
            </a:extLst>
          </p:cNvPr>
          <p:cNvSpPr/>
          <p:nvPr/>
        </p:nvSpPr>
        <p:spPr>
          <a:xfrm rot="10800000">
            <a:off x="7071880" y="2940904"/>
            <a:ext cx="3175496" cy="558447"/>
          </a:xfrm>
          <a:prstGeom prst="arc">
            <a:avLst>
              <a:gd name="adj1" fmla="val 10781258"/>
              <a:gd name="adj2" fmla="val 706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0" name="Arc 139">
            <a:extLst>
              <a:ext uri="{FF2B5EF4-FFF2-40B4-BE49-F238E27FC236}">
                <a16:creationId xmlns:a16="http://schemas.microsoft.com/office/drawing/2014/main" id="{FBD55CB1-4104-4E58-8A6B-AF00C5B79AEC}"/>
              </a:ext>
            </a:extLst>
          </p:cNvPr>
          <p:cNvSpPr/>
          <p:nvPr/>
        </p:nvSpPr>
        <p:spPr>
          <a:xfrm rot="10800000">
            <a:off x="7071880" y="2968064"/>
            <a:ext cx="2170200" cy="446834"/>
          </a:xfrm>
          <a:prstGeom prst="arc">
            <a:avLst>
              <a:gd name="adj1" fmla="val 10781258"/>
              <a:gd name="adj2" fmla="val 706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1" name="Arc 140">
            <a:extLst>
              <a:ext uri="{FF2B5EF4-FFF2-40B4-BE49-F238E27FC236}">
                <a16:creationId xmlns:a16="http://schemas.microsoft.com/office/drawing/2014/main" id="{6599BFFC-6B41-4ED4-A055-121E0B088AEE}"/>
              </a:ext>
            </a:extLst>
          </p:cNvPr>
          <p:cNvSpPr/>
          <p:nvPr/>
        </p:nvSpPr>
        <p:spPr>
          <a:xfrm>
            <a:off x="9219037" y="2371936"/>
            <a:ext cx="2055499" cy="606793"/>
          </a:xfrm>
          <a:prstGeom prst="arc">
            <a:avLst>
              <a:gd name="adj1" fmla="val 10747917"/>
              <a:gd name="adj2" fmla="val 706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2" name="Arc 141">
            <a:extLst>
              <a:ext uri="{FF2B5EF4-FFF2-40B4-BE49-F238E27FC236}">
                <a16:creationId xmlns:a16="http://schemas.microsoft.com/office/drawing/2014/main" id="{37ADB449-A645-4E78-A8CC-97C994BF1BF5}"/>
              </a:ext>
            </a:extLst>
          </p:cNvPr>
          <p:cNvSpPr/>
          <p:nvPr/>
        </p:nvSpPr>
        <p:spPr>
          <a:xfrm>
            <a:off x="6023570" y="2340334"/>
            <a:ext cx="1990024" cy="663622"/>
          </a:xfrm>
          <a:prstGeom prst="arc">
            <a:avLst>
              <a:gd name="adj1" fmla="val 10747917"/>
              <a:gd name="adj2" fmla="val 706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667178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4AF0988-4946-4A99-8ED6-39C8D90D788F}"/>
              </a:ext>
            </a:extLst>
          </p:cNvPr>
          <p:cNvSpPr/>
          <p:nvPr/>
        </p:nvSpPr>
        <p:spPr>
          <a:xfrm>
            <a:off x="2052468" y="1811905"/>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4" name="Oval 3">
            <a:extLst>
              <a:ext uri="{FF2B5EF4-FFF2-40B4-BE49-F238E27FC236}">
                <a16:creationId xmlns:a16="http://schemas.microsoft.com/office/drawing/2014/main" id="{499A7862-6F8D-4AE3-825A-4EAE2AC82967}"/>
              </a:ext>
            </a:extLst>
          </p:cNvPr>
          <p:cNvSpPr/>
          <p:nvPr/>
        </p:nvSpPr>
        <p:spPr>
          <a:xfrm>
            <a:off x="4755397" y="2742055"/>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5" name="Oval 4">
            <a:extLst>
              <a:ext uri="{FF2B5EF4-FFF2-40B4-BE49-F238E27FC236}">
                <a16:creationId xmlns:a16="http://schemas.microsoft.com/office/drawing/2014/main" id="{D97F4CBD-9183-478F-85A3-0466F82ECE8E}"/>
              </a:ext>
            </a:extLst>
          </p:cNvPr>
          <p:cNvSpPr/>
          <p:nvPr/>
        </p:nvSpPr>
        <p:spPr>
          <a:xfrm>
            <a:off x="3572977" y="1815909"/>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sp>
        <p:nvSpPr>
          <p:cNvPr id="6" name="Oval 5">
            <a:extLst>
              <a:ext uri="{FF2B5EF4-FFF2-40B4-BE49-F238E27FC236}">
                <a16:creationId xmlns:a16="http://schemas.microsoft.com/office/drawing/2014/main" id="{197C57C7-E588-4E9F-8036-93BFA94070D9}"/>
              </a:ext>
            </a:extLst>
          </p:cNvPr>
          <p:cNvSpPr/>
          <p:nvPr/>
        </p:nvSpPr>
        <p:spPr>
          <a:xfrm>
            <a:off x="2052468" y="367220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7" name="Oval 6">
            <a:extLst>
              <a:ext uri="{FF2B5EF4-FFF2-40B4-BE49-F238E27FC236}">
                <a16:creationId xmlns:a16="http://schemas.microsoft.com/office/drawing/2014/main" id="{5BFC7BE7-CB56-4C6D-A7B7-406404C63050}"/>
              </a:ext>
            </a:extLst>
          </p:cNvPr>
          <p:cNvSpPr/>
          <p:nvPr/>
        </p:nvSpPr>
        <p:spPr>
          <a:xfrm>
            <a:off x="3572977" y="3672205"/>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cxnSp>
        <p:nvCxnSpPr>
          <p:cNvPr id="9" name="Straight Connector 8">
            <a:extLst>
              <a:ext uri="{FF2B5EF4-FFF2-40B4-BE49-F238E27FC236}">
                <a16:creationId xmlns:a16="http://schemas.microsoft.com/office/drawing/2014/main" id="{FD1A960D-923B-4C69-A152-220C5C27307C}"/>
              </a:ext>
            </a:extLst>
          </p:cNvPr>
          <p:cNvCxnSpPr>
            <a:cxnSpLocks/>
            <a:stCxn id="2" idx="5"/>
            <a:endCxn id="5" idx="2"/>
          </p:cNvCxnSpPr>
          <p:nvPr/>
        </p:nvCxnSpPr>
        <p:spPr>
          <a:xfrm flipV="1">
            <a:off x="2512957" y="2076513"/>
            <a:ext cx="1060020" cy="1802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8299EA9-D4E8-4C80-8B2B-54C39313688D}"/>
              </a:ext>
            </a:extLst>
          </p:cNvPr>
          <p:cNvCxnSpPr>
            <a:cxnSpLocks/>
            <a:stCxn id="2" idx="5"/>
            <a:endCxn id="4" idx="2"/>
          </p:cNvCxnSpPr>
          <p:nvPr/>
        </p:nvCxnSpPr>
        <p:spPr>
          <a:xfrm>
            <a:off x="2512957" y="2256784"/>
            <a:ext cx="2242440" cy="7458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3A5B11B-26C5-4FFA-8784-E87396A5570F}"/>
              </a:ext>
            </a:extLst>
          </p:cNvPr>
          <p:cNvCxnSpPr>
            <a:cxnSpLocks/>
            <a:stCxn id="7" idx="1"/>
            <a:endCxn id="6" idx="7"/>
          </p:cNvCxnSpPr>
          <p:nvPr/>
        </p:nvCxnSpPr>
        <p:spPr>
          <a:xfrm flipH="1">
            <a:off x="2512957" y="3748534"/>
            <a:ext cx="1139027"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6CCAE37-1681-4056-9AC9-8B74C859B034}"/>
              </a:ext>
            </a:extLst>
          </p:cNvPr>
          <p:cNvCxnSpPr>
            <a:cxnSpLocks/>
            <a:stCxn id="4" idx="2"/>
          </p:cNvCxnSpPr>
          <p:nvPr/>
        </p:nvCxnSpPr>
        <p:spPr>
          <a:xfrm flipH="1" flipV="1">
            <a:off x="4027829" y="2271439"/>
            <a:ext cx="727568" cy="7312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93BA064-1A89-476E-8BA4-F3B74877F029}"/>
              </a:ext>
            </a:extLst>
          </p:cNvPr>
          <p:cNvCxnSpPr>
            <a:cxnSpLocks/>
            <a:stCxn id="2" idx="5"/>
            <a:endCxn id="6" idx="7"/>
          </p:cNvCxnSpPr>
          <p:nvPr/>
        </p:nvCxnSpPr>
        <p:spPr>
          <a:xfrm>
            <a:off x="2512957" y="2256784"/>
            <a:ext cx="0" cy="14917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CB6648A-F2CD-4636-8107-10FD0BDBBDD6}"/>
              </a:ext>
            </a:extLst>
          </p:cNvPr>
          <p:cNvCxnSpPr>
            <a:cxnSpLocks/>
            <a:endCxn id="7" idx="1"/>
          </p:cNvCxnSpPr>
          <p:nvPr/>
        </p:nvCxnSpPr>
        <p:spPr>
          <a:xfrm>
            <a:off x="2532427" y="2263071"/>
            <a:ext cx="1119557" cy="14854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B27C7E9-C77E-4F5C-8A1A-354DD19C8107}"/>
              </a:ext>
            </a:extLst>
          </p:cNvPr>
          <p:cNvCxnSpPr>
            <a:cxnSpLocks/>
            <a:stCxn id="5" idx="4"/>
            <a:endCxn id="7" idx="1"/>
          </p:cNvCxnSpPr>
          <p:nvPr/>
        </p:nvCxnSpPr>
        <p:spPr>
          <a:xfrm flipH="1">
            <a:off x="3651984" y="2337117"/>
            <a:ext cx="190741" cy="14114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52731AB3-762F-4BF7-8644-E1CCD7C68C92}"/>
              </a:ext>
            </a:extLst>
          </p:cNvPr>
          <p:cNvSpPr txBox="1"/>
          <p:nvPr/>
        </p:nvSpPr>
        <p:spPr>
          <a:xfrm>
            <a:off x="1766316" y="4885944"/>
            <a:ext cx="8659368" cy="907749"/>
          </a:xfrm>
          <a:prstGeom prst="rect">
            <a:avLst/>
          </a:prstGeom>
          <a:noFill/>
        </p:spPr>
        <p:txBody>
          <a:bodyPr wrap="square">
            <a:spAutoFit/>
          </a:bodyPr>
          <a:lstStyle/>
          <a:p>
            <a:pPr>
              <a:lnSpc>
                <a:spcPct val="115000"/>
              </a:lnSpc>
            </a:pPr>
            <a:r>
              <a:rPr lang="en-US" sz="2400" dirty="0">
                <a:latin typeface="Times New Roman" panose="02020603050405020304" pitchFamily="18" charset="0"/>
                <a:ea typeface="SimSun" panose="02010600030101010101" pitchFamily="2" charset="-122"/>
              </a:rPr>
              <a:t>Figure 5.3b:   	</a:t>
            </a:r>
            <a:r>
              <a:rPr lang="en-US" sz="2400" dirty="0">
                <a:solidFill>
                  <a:srgbClr val="0000FF"/>
                </a:solidFill>
                <a:latin typeface="Times New Roman" panose="02020603050405020304" pitchFamily="18" charset="0"/>
                <a:ea typeface="SimSun" panose="02010600030101010101" pitchFamily="2" charset="-122"/>
              </a:rPr>
              <a:t>Two graphs that are not isomorphic graphs</a:t>
            </a:r>
            <a:r>
              <a:rPr lang="en-US" sz="2400" dirty="0">
                <a:latin typeface="Times New Roman" panose="02020603050405020304" pitchFamily="18" charset="0"/>
                <a:ea typeface="SimSun" panose="02010600030101010101" pitchFamily="2" charset="-122"/>
              </a:rPr>
              <a:t>., since the left graph has a vertex of degree 4 and the right graph does not.</a:t>
            </a:r>
          </a:p>
        </p:txBody>
      </p:sp>
      <p:pic>
        <p:nvPicPr>
          <p:cNvPr id="41" name="Picture 40" descr="Image result for smiley face images">
            <a:extLst>
              <a:ext uri="{FF2B5EF4-FFF2-40B4-BE49-F238E27FC236}">
                <a16:creationId xmlns:a16="http://schemas.microsoft.com/office/drawing/2014/main" id="{FFDDF936-4B5D-4C4F-AF40-244B0F56775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1592" y="3368832"/>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25" name="Oval 24">
            <a:extLst>
              <a:ext uri="{FF2B5EF4-FFF2-40B4-BE49-F238E27FC236}">
                <a16:creationId xmlns:a16="http://schemas.microsoft.com/office/drawing/2014/main" id="{77FFE4E3-10BE-42E6-AC19-4EE298BFC112}"/>
              </a:ext>
            </a:extLst>
          </p:cNvPr>
          <p:cNvSpPr/>
          <p:nvPr/>
        </p:nvSpPr>
        <p:spPr>
          <a:xfrm>
            <a:off x="5720090" y="2690811"/>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u</a:t>
            </a:r>
          </a:p>
        </p:txBody>
      </p:sp>
      <p:sp>
        <p:nvSpPr>
          <p:cNvPr id="27" name="Oval 26">
            <a:extLst>
              <a:ext uri="{FF2B5EF4-FFF2-40B4-BE49-F238E27FC236}">
                <a16:creationId xmlns:a16="http://schemas.microsoft.com/office/drawing/2014/main" id="{ADFAA662-A214-446C-9AA1-987C889E9525}"/>
              </a:ext>
            </a:extLst>
          </p:cNvPr>
          <p:cNvSpPr/>
          <p:nvPr/>
        </p:nvSpPr>
        <p:spPr>
          <a:xfrm>
            <a:off x="7795261" y="2690811"/>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w</a:t>
            </a:r>
          </a:p>
        </p:txBody>
      </p:sp>
      <p:sp>
        <p:nvSpPr>
          <p:cNvPr id="28" name="Oval 27">
            <a:extLst>
              <a:ext uri="{FF2B5EF4-FFF2-40B4-BE49-F238E27FC236}">
                <a16:creationId xmlns:a16="http://schemas.microsoft.com/office/drawing/2014/main" id="{2EB30B67-AE2E-4292-B430-AF87BE48BC2A}"/>
              </a:ext>
            </a:extLst>
          </p:cNvPr>
          <p:cNvSpPr/>
          <p:nvPr/>
        </p:nvSpPr>
        <p:spPr>
          <a:xfrm>
            <a:off x="6788899" y="2685725"/>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v</a:t>
            </a:r>
          </a:p>
        </p:txBody>
      </p:sp>
      <p:sp>
        <p:nvSpPr>
          <p:cNvPr id="29" name="Oval 28">
            <a:extLst>
              <a:ext uri="{FF2B5EF4-FFF2-40B4-BE49-F238E27FC236}">
                <a16:creationId xmlns:a16="http://schemas.microsoft.com/office/drawing/2014/main" id="{9B35B9F1-B4DB-427B-B56C-C02343A89525}"/>
              </a:ext>
            </a:extLst>
          </p:cNvPr>
          <p:cNvSpPr/>
          <p:nvPr/>
        </p:nvSpPr>
        <p:spPr>
          <a:xfrm>
            <a:off x="10234036" y="267409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y</a:t>
            </a:r>
          </a:p>
        </p:txBody>
      </p:sp>
      <p:sp>
        <p:nvSpPr>
          <p:cNvPr id="31" name="Oval 30">
            <a:extLst>
              <a:ext uri="{FF2B5EF4-FFF2-40B4-BE49-F238E27FC236}">
                <a16:creationId xmlns:a16="http://schemas.microsoft.com/office/drawing/2014/main" id="{A3DB44A8-52FA-48CA-808E-822B0060AC90}"/>
              </a:ext>
            </a:extLst>
          </p:cNvPr>
          <p:cNvSpPr/>
          <p:nvPr/>
        </p:nvSpPr>
        <p:spPr>
          <a:xfrm>
            <a:off x="8966466" y="2680301"/>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x</a:t>
            </a:r>
          </a:p>
        </p:txBody>
      </p:sp>
      <p:cxnSp>
        <p:nvCxnSpPr>
          <p:cNvPr id="32" name="Straight Connector 31">
            <a:extLst>
              <a:ext uri="{FF2B5EF4-FFF2-40B4-BE49-F238E27FC236}">
                <a16:creationId xmlns:a16="http://schemas.microsoft.com/office/drawing/2014/main" id="{466EB54F-279B-4A08-A03A-C3C065295168}"/>
              </a:ext>
            </a:extLst>
          </p:cNvPr>
          <p:cNvCxnSpPr>
            <a:stCxn id="25" idx="6"/>
            <a:endCxn id="28" idx="2"/>
          </p:cNvCxnSpPr>
          <p:nvPr/>
        </p:nvCxnSpPr>
        <p:spPr>
          <a:xfrm flipV="1">
            <a:off x="6259586" y="2946329"/>
            <a:ext cx="529313" cy="50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3308F4B-BDC2-493F-B691-75D1B76D0332}"/>
              </a:ext>
            </a:extLst>
          </p:cNvPr>
          <p:cNvCxnSpPr>
            <a:cxnSpLocks/>
            <a:stCxn id="27" idx="6"/>
            <a:endCxn id="31" idx="2"/>
          </p:cNvCxnSpPr>
          <p:nvPr/>
        </p:nvCxnSpPr>
        <p:spPr>
          <a:xfrm flipV="1">
            <a:off x="8334757" y="2940905"/>
            <a:ext cx="631709" cy="105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Arc 49">
            <a:extLst>
              <a:ext uri="{FF2B5EF4-FFF2-40B4-BE49-F238E27FC236}">
                <a16:creationId xmlns:a16="http://schemas.microsoft.com/office/drawing/2014/main" id="{B6A19C78-0CF0-4487-AACB-552ACCA67D5D}"/>
              </a:ext>
            </a:extLst>
          </p:cNvPr>
          <p:cNvSpPr/>
          <p:nvPr/>
        </p:nvSpPr>
        <p:spPr>
          <a:xfrm>
            <a:off x="8051776" y="2295126"/>
            <a:ext cx="2459482" cy="762398"/>
          </a:xfrm>
          <a:prstGeom prst="arc">
            <a:avLst>
              <a:gd name="adj1" fmla="val 10747917"/>
              <a:gd name="adj2" fmla="val 706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Arc 50">
            <a:extLst>
              <a:ext uri="{FF2B5EF4-FFF2-40B4-BE49-F238E27FC236}">
                <a16:creationId xmlns:a16="http://schemas.microsoft.com/office/drawing/2014/main" id="{81AB15E2-EC1E-46FC-A4F1-A1C98A9006D2}"/>
              </a:ext>
            </a:extLst>
          </p:cNvPr>
          <p:cNvSpPr/>
          <p:nvPr/>
        </p:nvSpPr>
        <p:spPr>
          <a:xfrm rot="10800000">
            <a:off x="7071880" y="2959191"/>
            <a:ext cx="3439378" cy="526633"/>
          </a:xfrm>
          <a:prstGeom prst="arc">
            <a:avLst>
              <a:gd name="adj1" fmla="val 10781258"/>
              <a:gd name="adj2" fmla="val 706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0" name="Arc 139">
            <a:extLst>
              <a:ext uri="{FF2B5EF4-FFF2-40B4-BE49-F238E27FC236}">
                <a16:creationId xmlns:a16="http://schemas.microsoft.com/office/drawing/2014/main" id="{FBD55CB1-4104-4E58-8A6B-AF00C5B79AEC}"/>
              </a:ext>
            </a:extLst>
          </p:cNvPr>
          <p:cNvSpPr/>
          <p:nvPr/>
        </p:nvSpPr>
        <p:spPr>
          <a:xfrm rot="10800000">
            <a:off x="7071880" y="2968064"/>
            <a:ext cx="2170200" cy="446834"/>
          </a:xfrm>
          <a:prstGeom prst="arc">
            <a:avLst>
              <a:gd name="adj1" fmla="val 10781258"/>
              <a:gd name="adj2" fmla="val 706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2" name="Arc 141">
            <a:extLst>
              <a:ext uri="{FF2B5EF4-FFF2-40B4-BE49-F238E27FC236}">
                <a16:creationId xmlns:a16="http://schemas.microsoft.com/office/drawing/2014/main" id="{37ADB449-A645-4E78-A8CC-97C994BF1BF5}"/>
              </a:ext>
            </a:extLst>
          </p:cNvPr>
          <p:cNvSpPr/>
          <p:nvPr/>
        </p:nvSpPr>
        <p:spPr>
          <a:xfrm>
            <a:off x="6023570" y="2340334"/>
            <a:ext cx="1990024" cy="663622"/>
          </a:xfrm>
          <a:prstGeom prst="arc">
            <a:avLst>
              <a:gd name="adj1" fmla="val 10747917"/>
              <a:gd name="adj2" fmla="val 706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7" name="Straight Connector 56">
            <a:extLst>
              <a:ext uri="{FF2B5EF4-FFF2-40B4-BE49-F238E27FC236}">
                <a16:creationId xmlns:a16="http://schemas.microsoft.com/office/drawing/2014/main" id="{0ACDE013-0DFD-46E4-B731-F9952FD6B6A7}"/>
              </a:ext>
            </a:extLst>
          </p:cNvPr>
          <p:cNvCxnSpPr>
            <a:cxnSpLocks/>
            <a:stCxn id="31" idx="6"/>
            <a:endCxn id="29" idx="2"/>
          </p:cNvCxnSpPr>
          <p:nvPr/>
        </p:nvCxnSpPr>
        <p:spPr>
          <a:xfrm flipV="1">
            <a:off x="9505962" y="2934702"/>
            <a:ext cx="728074" cy="62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40232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1645864" y="1936283"/>
                <a:ext cx="8110505" cy="2985433"/>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 graph G</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 (V</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E</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is a </a:t>
                </a:r>
                <a:r>
                  <a:rPr lang="en-US" sz="2400" dirty="0">
                    <a:solidFill>
                      <a:srgbClr val="0000FF"/>
                    </a:solidFill>
                    <a:latin typeface="Times New Roman" panose="02020603050405020304" pitchFamily="18" charset="0"/>
                    <a:cs typeface="Times New Roman" panose="02020603050405020304" pitchFamily="18" charset="0"/>
                  </a:rPr>
                  <a:t>subgraph</a:t>
                </a:r>
                <a:r>
                  <a:rPr lang="en-US" sz="2400" dirty="0">
                    <a:latin typeface="Times New Roman" panose="02020603050405020304" pitchFamily="18" charset="0"/>
                    <a:cs typeface="Times New Roman" panose="02020603050405020304" pitchFamily="18" charset="0"/>
                  </a:rPr>
                  <a:t> of G = (V, E) if V</a:t>
                </a:r>
                <a:r>
                  <a:rPr lang="en-US" sz="2400" dirty="0">
                    <a:cs typeface="Times New Roman" panose="02020603050405020304" pitchFamily="18" charset="0"/>
                  </a:rPr>
                  <a:t>’ </a:t>
                </a:r>
                <a14:m>
                  <m:oMath xmlns:m="http://schemas.openxmlformats.org/officeDocument/2006/math">
                    <m:r>
                      <a:rPr lang="en-US" sz="2400" i="1" dirty="0">
                        <a:latin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cs typeface="Times New Roman" panose="02020603050405020304" pitchFamily="18" charset="0"/>
                  </a:rPr>
                  <a:t> V and E</a:t>
                </a:r>
                <a:r>
                  <a:rPr lang="en-US" sz="2400" dirty="0">
                    <a:cs typeface="Times New Roman" panose="02020603050405020304" pitchFamily="18" charset="0"/>
                  </a:rPr>
                  <a:t>’ </a:t>
                </a:r>
                <a14:m>
                  <m:oMath xmlns:m="http://schemas.openxmlformats.org/officeDocument/2006/math">
                    <m:r>
                      <a:rPr lang="en-US" sz="2400" i="1" dirty="0" smtClean="0">
                        <a:latin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cs typeface="Times New Roman" panose="02020603050405020304" pitchFamily="18" charset="0"/>
                  </a:rPr>
                  <a:t> E.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Given a set V</a:t>
                </a:r>
                <a:r>
                  <a:rPr lang="en-US" sz="2400" dirty="0">
                    <a:cs typeface="Times New Roman" panose="02020603050405020304" pitchFamily="18" charset="0"/>
                  </a:rPr>
                  <a:t>’ </a:t>
                </a:r>
                <a14:m>
                  <m:oMath xmlns:m="http://schemas.openxmlformats.org/officeDocument/2006/math">
                    <m:r>
                      <a:rPr lang="en-US" sz="2400" i="1" dirty="0">
                        <a:latin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cs typeface="Times New Roman" panose="02020603050405020304" pitchFamily="18" charset="0"/>
                  </a:rPr>
                  <a:t> V, the subgraph of G </a:t>
                </a:r>
                <a:r>
                  <a:rPr lang="en-US" sz="2400" dirty="0">
                    <a:solidFill>
                      <a:srgbClr val="0033CC"/>
                    </a:solidFill>
                    <a:latin typeface="Times New Roman" panose="02020603050405020304" pitchFamily="18" charset="0"/>
                    <a:cs typeface="Times New Roman" panose="02020603050405020304" pitchFamily="18" charset="0"/>
                  </a:rPr>
                  <a:t>induced</a:t>
                </a:r>
                <a:r>
                  <a:rPr lang="en-US" sz="2400" dirty="0">
                    <a:latin typeface="Times New Roman" panose="02020603050405020304" pitchFamily="18" charset="0"/>
                    <a:cs typeface="Times New Roman" panose="02020603050405020304" pitchFamily="18" charset="0"/>
                  </a:rPr>
                  <a:t> by V</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is the graph G</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 (V</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E</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where E</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 {(u, v) </a:t>
                </a:r>
                <a14:m>
                  <m:oMath xmlns:m="http://schemas.openxmlformats.org/officeDocument/2006/math">
                    <m:r>
                      <a:rPr lang="en-US" sz="2400" i="1">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cs typeface="Times New Roman" panose="02020603050405020304" pitchFamily="18" charset="0"/>
                  </a:rPr>
                  <a:t> E | u, v </a:t>
                </a:r>
                <a14:m>
                  <m:oMath xmlns:m="http://schemas.openxmlformats.org/officeDocument/2006/math">
                    <m:r>
                      <a:rPr lang="en-US" sz="2400" i="1">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cs typeface="Times New Roman" panose="02020603050405020304" pitchFamily="18" charset="0"/>
                  </a:rPr>
                  <a:t> V</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 The subgraph induced by the vertex set {1, 2, 3, 6}in Figure 5.2a appears in Figure 5.2c and has the edge set {(1, 2), (2, 2), (6, 3)}.</a:t>
                </a:r>
              </a:p>
            </p:txBody>
          </p:sp>
        </mc:Choice>
        <mc:Fallback xmlns="">
          <p:sp>
            <p:nvSpPr>
              <p:cNvPr id="2" name="Rectangle 1"/>
              <p:cNvSpPr>
                <a:spLocks noRot="1" noChangeAspect="1" noMove="1" noResize="1" noEditPoints="1" noAdjustHandles="1" noChangeArrowheads="1" noChangeShapeType="1" noTextEdit="1"/>
              </p:cNvSpPr>
              <p:nvPr/>
            </p:nvSpPr>
            <p:spPr>
              <a:xfrm>
                <a:off x="1645864" y="1936283"/>
                <a:ext cx="8110505" cy="2985433"/>
              </a:xfrm>
              <a:prstGeom prst="rect">
                <a:avLst/>
              </a:prstGeom>
              <a:blipFill>
                <a:blip r:embed="rId2"/>
                <a:stretch>
                  <a:fillRect l="-1053" t="-1840" r="-1955" b="-3885"/>
                </a:stretch>
              </a:blipFill>
            </p:spPr>
            <p:txBody>
              <a:bodyPr/>
              <a:lstStyle/>
              <a:p>
                <a:r>
                  <a:rPr lang="en-US">
                    <a:noFill/>
                  </a:rPr>
                  <a:t> </a:t>
                </a:r>
              </a:p>
            </p:txBody>
          </p:sp>
        </mc:Fallback>
      </mc:AlternateContent>
      <p:pic>
        <p:nvPicPr>
          <p:cNvPr id="5" name="Picture 4" descr="Image result for smiley face images">
            <a:extLst>
              <a:ext uri="{FF2B5EF4-FFF2-40B4-BE49-F238E27FC236}">
                <a16:creationId xmlns:a16="http://schemas.microsoft.com/office/drawing/2014/main" id="{7A229BF4-83FB-439D-A948-39AB9225094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4059" y="2015548"/>
            <a:ext cx="586105" cy="425450"/>
          </a:xfrm>
          <a:prstGeom prst="rect">
            <a:avLst/>
          </a:prstGeom>
          <a:noFill/>
        </p:spPr>
      </p:pic>
      <p:sp>
        <p:nvSpPr>
          <p:cNvPr id="4" name="Rectangle 3">
            <a:extLst>
              <a:ext uri="{FF2B5EF4-FFF2-40B4-BE49-F238E27FC236}">
                <a16:creationId xmlns:a16="http://schemas.microsoft.com/office/drawing/2014/main" id="{59C20BF3-7319-4146-B656-29E23A8606FA}"/>
              </a:ext>
            </a:extLst>
          </p:cNvPr>
          <p:cNvSpPr/>
          <p:nvPr/>
        </p:nvSpPr>
        <p:spPr>
          <a:xfrm>
            <a:off x="1645864" y="613082"/>
            <a:ext cx="1368901"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Graphs</a:t>
            </a:r>
            <a:endParaRPr lang="en-US" sz="3200" dirty="0">
              <a:ea typeface="SimSun" panose="02010600030101010101" pitchFamily="2" charset="-122"/>
            </a:endParaRPr>
          </a:p>
        </p:txBody>
      </p:sp>
    </p:spTree>
    <p:extLst>
      <p:ext uri="{BB962C8B-B14F-4D97-AF65-F5344CB8AC3E}">
        <p14:creationId xmlns:p14="http://schemas.microsoft.com/office/powerpoint/2010/main" val="32617991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4AF0988-4946-4A99-8ED6-39C8D90D788F}"/>
              </a:ext>
            </a:extLst>
          </p:cNvPr>
          <p:cNvSpPr/>
          <p:nvPr/>
        </p:nvSpPr>
        <p:spPr>
          <a:xfrm>
            <a:off x="6309360"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3" name="Oval 2">
            <a:extLst>
              <a:ext uri="{FF2B5EF4-FFF2-40B4-BE49-F238E27FC236}">
                <a16:creationId xmlns:a16="http://schemas.microsoft.com/office/drawing/2014/main" id="{F0D9BA07-9541-4D29-9094-E34FD9B7528C}"/>
              </a:ext>
            </a:extLst>
          </p:cNvPr>
          <p:cNvSpPr/>
          <p:nvPr/>
        </p:nvSpPr>
        <p:spPr>
          <a:xfrm>
            <a:off x="6309360"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4" name="Oval 3">
            <a:extLst>
              <a:ext uri="{FF2B5EF4-FFF2-40B4-BE49-F238E27FC236}">
                <a16:creationId xmlns:a16="http://schemas.microsoft.com/office/drawing/2014/main" id="{499A7862-6F8D-4AE3-825A-4EAE2AC82967}"/>
              </a:ext>
            </a:extLst>
          </p:cNvPr>
          <p:cNvSpPr/>
          <p:nvPr/>
        </p:nvSpPr>
        <p:spPr>
          <a:xfrm>
            <a:off x="9317736"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5" name="Oval 4">
            <a:extLst>
              <a:ext uri="{FF2B5EF4-FFF2-40B4-BE49-F238E27FC236}">
                <a16:creationId xmlns:a16="http://schemas.microsoft.com/office/drawing/2014/main" id="{D97F4CBD-9183-478F-85A3-0466F82ECE8E}"/>
              </a:ext>
            </a:extLst>
          </p:cNvPr>
          <p:cNvSpPr/>
          <p:nvPr/>
        </p:nvSpPr>
        <p:spPr>
          <a:xfrm>
            <a:off x="8083296"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sp>
        <p:nvSpPr>
          <p:cNvPr id="6" name="Oval 5">
            <a:extLst>
              <a:ext uri="{FF2B5EF4-FFF2-40B4-BE49-F238E27FC236}">
                <a16:creationId xmlns:a16="http://schemas.microsoft.com/office/drawing/2014/main" id="{197C57C7-E588-4E9F-8036-93BFA94070D9}"/>
              </a:ext>
            </a:extLst>
          </p:cNvPr>
          <p:cNvSpPr/>
          <p:nvPr/>
        </p:nvSpPr>
        <p:spPr>
          <a:xfrm>
            <a:off x="8083296"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7" name="Oval 6">
            <a:extLst>
              <a:ext uri="{FF2B5EF4-FFF2-40B4-BE49-F238E27FC236}">
                <a16:creationId xmlns:a16="http://schemas.microsoft.com/office/drawing/2014/main" id="{5BFC7BE7-CB56-4C6D-A7B7-406404C63050}"/>
              </a:ext>
            </a:extLst>
          </p:cNvPr>
          <p:cNvSpPr/>
          <p:nvPr/>
        </p:nvSpPr>
        <p:spPr>
          <a:xfrm>
            <a:off x="9317736"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Times New Roman" panose="02020603050405020304" pitchFamily="18" charset="0"/>
                <a:cs typeface="Times New Roman" panose="02020603050405020304" pitchFamily="18" charset="0"/>
              </a:rPr>
              <a:t>6</a:t>
            </a:r>
            <a:endParaRPr lang="en-US" dirty="0">
              <a:solidFill>
                <a:schemeClr val="tx1"/>
              </a:solidFill>
              <a:latin typeface="Times New Roman" panose="02020603050405020304" pitchFamily="18" charset="0"/>
              <a:cs typeface="Times New Roman" panose="02020603050405020304" pitchFamily="18" charset="0"/>
            </a:endParaRPr>
          </a:p>
        </p:txBody>
      </p:sp>
      <p:cxnSp>
        <p:nvCxnSpPr>
          <p:cNvPr id="9" name="Straight Arrow Connector 8">
            <a:extLst>
              <a:ext uri="{FF2B5EF4-FFF2-40B4-BE49-F238E27FC236}">
                <a16:creationId xmlns:a16="http://schemas.microsoft.com/office/drawing/2014/main" id="{5CB9B5F4-9624-406A-9431-7B22F724346D}"/>
              </a:ext>
            </a:extLst>
          </p:cNvPr>
          <p:cNvCxnSpPr>
            <a:cxnSpLocks/>
            <a:stCxn id="2" idx="6"/>
            <a:endCxn id="5" idx="2"/>
          </p:cNvCxnSpPr>
          <p:nvPr/>
        </p:nvCxnSpPr>
        <p:spPr>
          <a:xfrm>
            <a:off x="6848856" y="2061972"/>
            <a:ext cx="123444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6F0613F-A964-4ECD-AE03-BA736F0D3D48}"/>
              </a:ext>
            </a:extLst>
          </p:cNvPr>
          <p:cNvCxnSpPr>
            <a:cxnSpLocks/>
            <a:stCxn id="7" idx="0"/>
          </p:cNvCxnSpPr>
          <p:nvPr/>
        </p:nvCxnSpPr>
        <p:spPr>
          <a:xfrm flipV="1">
            <a:off x="9587484" y="2290572"/>
            <a:ext cx="13716" cy="105308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ctor: Curved 31">
            <a:extLst>
              <a:ext uri="{FF2B5EF4-FFF2-40B4-BE49-F238E27FC236}">
                <a16:creationId xmlns:a16="http://schemas.microsoft.com/office/drawing/2014/main" id="{0F6683DB-E655-464D-A82E-68073184072D}"/>
              </a:ext>
            </a:extLst>
          </p:cNvPr>
          <p:cNvCxnSpPr>
            <a:stCxn id="5" idx="1"/>
            <a:endCxn id="5" idx="7"/>
          </p:cNvCxnSpPr>
          <p:nvPr/>
        </p:nvCxnSpPr>
        <p:spPr>
          <a:xfrm rot="5400000" flipH="1" flipV="1">
            <a:off x="8353044" y="1686956"/>
            <a:ext cx="12700" cy="381482"/>
          </a:xfrm>
          <a:prstGeom prst="curvedConnector3">
            <a:avLst>
              <a:gd name="adj1" fmla="val 2401016"/>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0426368-ABD1-4FE1-838D-3F527FDFAC0A}"/>
              </a:ext>
            </a:extLst>
          </p:cNvPr>
          <p:cNvSpPr txBox="1"/>
          <p:nvPr/>
        </p:nvSpPr>
        <p:spPr>
          <a:xfrm>
            <a:off x="5213604" y="4762834"/>
            <a:ext cx="5457444" cy="646331"/>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Figure 5.2c   The subgraph of the graph in Figure 5.2a </a:t>
            </a:r>
          </a:p>
          <a:p>
            <a:r>
              <a:rPr lang="en-US" dirty="0">
                <a:latin typeface="Times New Roman" panose="02020603050405020304" pitchFamily="18" charset="0"/>
                <a:cs typeface="Times New Roman" panose="02020603050405020304" pitchFamily="18" charset="0"/>
              </a:rPr>
              <a:t>induced by the vertex set {1, 2, 3, 6}.</a:t>
            </a:r>
          </a:p>
        </p:txBody>
      </p:sp>
      <p:sp>
        <p:nvSpPr>
          <p:cNvPr id="12" name="Oval 11">
            <a:extLst>
              <a:ext uri="{FF2B5EF4-FFF2-40B4-BE49-F238E27FC236}">
                <a16:creationId xmlns:a16="http://schemas.microsoft.com/office/drawing/2014/main" id="{574570E7-A7E2-4281-923F-5855F0734F01}"/>
              </a:ext>
            </a:extLst>
          </p:cNvPr>
          <p:cNvSpPr/>
          <p:nvPr/>
        </p:nvSpPr>
        <p:spPr>
          <a:xfrm>
            <a:off x="1222248" y="100279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13" name="Oval 12">
            <a:extLst>
              <a:ext uri="{FF2B5EF4-FFF2-40B4-BE49-F238E27FC236}">
                <a16:creationId xmlns:a16="http://schemas.microsoft.com/office/drawing/2014/main" id="{9A798ED1-01F2-4AF1-99BE-9C2C2FE33550}"/>
              </a:ext>
            </a:extLst>
          </p:cNvPr>
          <p:cNvSpPr/>
          <p:nvPr/>
        </p:nvSpPr>
        <p:spPr>
          <a:xfrm>
            <a:off x="1222248" y="254508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14" name="Oval 13">
            <a:extLst>
              <a:ext uri="{FF2B5EF4-FFF2-40B4-BE49-F238E27FC236}">
                <a16:creationId xmlns:a16="http://schemas.microsoft.com/office/drawing/2014/main" id="{A5EAEF39-1950-4106-A770-1318FE061035}"/>
              </a:ext>
            </a:extLst>
          </p:cNvPr>
          <p:cNvSpPr/>
          <p:nvPr/>
        </p:nvSpPr>
        <p:spPr>
          <a:xfrm>
            <a:off x="4230624" y="100279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15" name="Oval 14">
            <a:extLst>
              <a:ext uri="{FF2B5EF4-FFF2-40B4-BE49-F238E27FC236}">
                <a16:creationId xmlns:a16="http://schemas.microsoft.com/office/drawing/2014/main" id="{4CA47950-49D5-44CB-AED9-F52BF2F7FC2F}"/>
              </a:ext>
            </a:extLst>
          </p:cNvPr>
          <p:cNvSpPr/>
          <p:nvPr/>
        </p:nvSpPr>
        <p:spPr>
          <a:xfrm>
            <a:off x="2996184" y="100279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sp>
        <p:nvSpPr>
          <p:cNvPr id="17" name="Oval 16">
            <a:extLst>
              <a:ext uri="{FF2B5EF4-FFF2-40B4-BE49-F238E27FC236}">
                <a16:creationId xmlns:a16="http://schemas.microsoft.com/office/drawing/2014/main" id="{C24B9339-393E-4404-B1F8-699AABDB366C}"/>
              </a:ext>
            </a:extLst>
          </p:cNvPr>
          <p:cNvSpPr/>
          <p:nvPr/>
        </p:nvSpPr>
        <p:spPr>
          <a:xfrm>
            <a:off x="2996184" y="254508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18" name="Oval 17">
            <a:extLst>
              <a:ext uri="{FF2B5EF4-FFF2-40B4-BE49-F238E27FC236}">
                <a16:creationId xmlns:a16="http://schemas.microsoft.com/office/drawing/2014/main" id="{501A6900-D66C-4DBF-AA58-3FB4DC2D7FB8}"/>
              </a:ext>
            </a:extLst>
          </p:cNvPr>
          <p:cNvSpPr/>
          <p:nvPr/>
        </p:nvSpPr>
        <p:spPr>
          <a:xfrm>
            <a:off x="4230624" y="254508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Times New Roman" panose="02020603050405020304" pitchFamily="18" charset="0"/>
                <a:cs typeface="Times New Roman" panose="02020603050405020304" pitchFamily="18" charset="0"/>
              </a:rPr>
              <a:t>6</a:t>
            </a:r>
            <a:endParaRPr lang="en-US" dirty="0">
              <a:solidFill>
                <a:schemeClr val="tx1"/>
              </a:solidFill>
              <a:latin typeface="Times New Roman" panose="02020603050405020304" pitchFamily="18" charset="0"/>
              <a:cs typeface="Times New Roman" panose="02020603050405020304" pitchFamily="18" charset="0"/>
            </a:endParaRPr>
          </a:p>
        </p:txBody>
      </p:sp>
      <p:cxnSp>
        <p:nvCxnSpPr>
          <p:cNvPr id="19" name="Straight Arrow Connector 18">
            <a:extLst>
              <a:ext uri="{FF2B5EF4-FFF2-40B4-BE49-F238E27FC236}">
                <a16:creationId xmlns:a16="http://schemas.microsoft.com/office/drawing/2014/main" id="{02109602-7D68-4723-BF01-3C192560F5BF}"/>
              </a:ext>
            </a:extLst>
          </p:cNvPr>
          <p:cNvCxnSpPr>
            <a:cxnSpLocks/>
            <a:stCxn id="12" idx="6"/>
            <a:endCxn id="15" idx="2"/>
          </p:cNvCxnSpPr>
          <p:nvPr/>
        </p:nvCxnSpPr>
        <p:spPr>
          <a:xfrm>
            <a:off x="1761744" y="1263396"/>
            <a:ext cx="123444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E4A01216-2469-4ADB-B93B-5CEE840BA76A}"/>
              </a:ext>
            </a:extLst>
          </p:cNvPr>
          <p:cNvCxnSpPr>
            <a:cxnSpLocks/>
            <a:stCxn id="13" idx="0"/>
            <a:endCxn id="12" idx="4"/>
          </p:cNvCxnSpPr>
          <p:nvPr/>
        </p:nvCxnSpPr>
        <p:spPr>
          <a:xfrm flipV="1">
            <a:off x="1491996" y="1524000"/>
            <a:ext cx="0" cy="10210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41E0803-64C9-4693-9BC0-C711DAB471F8}"/>
              </a:ext>
            </a:extLst>
          </p:cNvPr>
          <p:cNvCxnSpPr>
            <a:cxnSpLocks/>
            <a:stCxn id="15" idx="3"/>
            <a:endCxn id="13" idx="7"/>
          </p:cNvCxnSpPr>
          <p:nvPr/>
        </p:nvCxnSpPr>
        <p:spPr>
          <a:xfrm flipH="1">
            <a:off x="1682737" y="1447671"/>
            <a:ext cx="1392454" cy="117373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AA8BA5F1-2382-4DCE-8974-52BBD37C75B0}"/>
              </a:ext>
            </a:extLst>
          </p:cNvPr>
          <p:cNvCxnSpPr>
            <a:cxnSpLocks/>
            <a:stCxn id="15" idx="4"/>
            <a:endCxn id="17" idx="0"/>
          </p:cNvCxnSpPr>
          <p:nvPr/>
        </p:nvCxnSpPr>
        <p:spPr>
          <a:xfrm>
            <a:off x="3265932" y="1524000"/>
            <a:ext cx="0" cy="10210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DAD6C74B-2E35-4DA0-AA6B-155BF138C900}"/>
              </a:ext>
            </a:extLst>
          </p:cNvPr>
          <p:cNvCxnSpPr>
            <a:cxnSpLocks/>
            <a:stCxn id="18" idx="0"/>
          </p:cNvCxnSpPr>
          <p:nvPr/>
        </p:nvCxnSpPr>
        <p:spPr>
          <a:xfrm flipV="1">
            <a:off x="4500372" y="1491996"/>
            <a:ext cx="13716" cy="105308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47E672BB-F906-4370-AB8D-D5F8A03F6B4B}"/>
              </a:ext>
            </a:extLst>
          </p:cNvPr>
          <p:cNvCxnSpPr>
            <a:cxnSpLocks/>
            <a:stCxn id="13" idx="7"/>
            <a:endCxn id="17" idx="1"/>
          </p:cNvCxnSpPr>
          <p:nvPr/>
        </p:nvCxnSpPr>
        <p:spPr>
          <a:xfrm>
            <a:off x="1682737" y="2621409"/>
            <a:ext cx="139245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FF09BF87-529B-43AE-A5D9-B811E66AC921}"/>
              </a:ext>
            </a:extLst>
          </p:cNvPr>
          <p:cNvCxnSpPr>
            <a:cxnSpLocks/>
            <a:stCxn id="17" idx="3"/>
            <a:endCxn id="13" idx="5"/>
          </p:cNvCxnSpPr>
          <p:nvPr/>
        </p:nvCxnSpPr>
        <p:spPr>
          <a:xfrm flipH="1">
            <a:off x="1682737" y="2989959"/>
            <a:ext cx="139245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nector: Curved 26">
            <a:extLst>
              <a:ext uri="{FF2B5EF4-FFF2-40B4-BE49-F238E27FC236}">
                <a16:creationId xmlns:a16="http://schemas.microsoft.com/office/drawing/2014/main" id="{DF128D4D-7D96-4379-8152-F957A96C043E}"/>
              </a:ext>
            </a:extLst>
          </p:cNvPr>
          <p:cNvCxnSpPr>
            <a:stCxn id="15" idx="1"/>
            <a:endCxn id="15" idx="7"/>
          </p:cNvCxnSpPr>
          <p:nvPr/>
        </p:nvCxnSpPr>
        <p:spPr>
          <a:xfrm rot="5400000" flipH="1" flipV="1">
            <a:off x="3265932" y="888380"/>
            <a:ext cx="12700" cy="381482"/>
          </a:xfrm>
          <a:prstGeom prst="curvedConnector3">
            <a:avLst>
              <a:gd name="adj1" fmla="val 2401016"/>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4BC14CE-FCE3-4A1A-A846-77794E48665A}"/>
              </a:ext>
            </a:extLst>
          </p:cNvPr>
          <p:cNvSpPr txBox="1"/>
          <p:nvPr/>
        </p:nvSpPr>
        <p:spPr>
          <a:xfrm>
            <a:off x="2334768" y="3593592"/>
            <a:ext cx="1149096"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(5.2a)</a:t>
            </a:r>
          </a:p>
        </p:txBody>
      </p:sp>
      <p:sp>
        <p:nvSpPr>
          <p:cNvPr id="28" name="TextBox 27">
            <a:extLst>
              <a:ext uri="{FF2B5EF4-FFF2-40B4-BE49-F238E27FC236}">
                <a16:creationId xmlns:a16="http://schemas.microsoft.com/office/drawing/2014/main" id="{14363132-AC01-4911-ACE6-ED75A5E3E72A}"/>
              </a:ext>
            </a:extLst>
          </p:cNvPr>
          <p:cNvSpPr txBox="1"/>
          <p:nvPr/>
        </p:nvSpPr>
        <p:spPr>
          <a:xfrm>
            <a:off x="7203948" y="3895834"/>
            <a:ext cx="1149096"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(5.2c)</a:t>
            </a:r>
          </a:p>
        </p:txBody>
      </p:sp>
    </p:spTree>
    <p:extLst>
      <p:ext uri="{BB962C8B-B14F-4D97-AF65-F5344CB8AC3E}">
        <p14:creationId xmlns:p14="http://schemas.microsoft.com/office/powerpoint/2010/main" val="39369710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4AF0988-4946-4A99-8ED6-39C8D90D788F}"/>
              </a:ext>
            </a:extLst>
          </p:cNvPr>
          <p:cNvSpPr/>
          <p:nvPr/>
        </p:nvSpPr>
        <p:spPr>
          <a:xfrm>
            <a:off x="3209544"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3" name="Oval 2">
            <a:extLst>
              <a:ext uri="{FF2B5EF4-FFF2-40B4-BE49-F238E27FC236}">
                <a16:creationId xmlns:a16="http://schemas.microsoft.com/office/drawing/2014/main" id="{F0D9BA07-9541-4D29-9094-E34FD9B7528C}"/>
              </a:ext>
            </a:extLst>
          </p:cNvPr>
          <p:cNvSpPr/>
          <p:nvPr/>
        </p:nvSpPr>
        <p:spPr>
          <a:xfrm>
            <a:off x="3209544"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4" name="Oval 3">
            <a:extLst>
              <a:ext uri="{FF2B5EF4-FFF2-40B4-BE49-F238E27FC236}">
                <a16:creationId xmlns:a16="http://schemas.microsoft.com/office/drawing/2014/main" id="{499A7862-6F8D-4AE3-825A-4EAE2AC82967}"/>
              </a:ext>
            </a:extLst>
          </p:cNvPr>
          <p:cNvSpPr/>
          <p:nvPr/>
        </p:nvSpPr>
        <p:spPr>
          <a:xfrm>
            <a:off x="6217920"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5" name="Oval 4">
            <a:extLst>
              <a:ext uri="{FF2B5EF4-FFF2-40B4-BE49-F238E27FC236}">
                <a16:creationId xmlns:a16="http://schemas.microsoft.com/office/drawing/2014/main" id="{D97F4CBD-9183-478F-85A3-0466F82ECE8E}"/>
              </a:ext>
            </a:extLst>
          </p:cNvPr>
          <p:cNvSpPr/>
          <p:nvPr/>
        </p:nvSpPr>
        <p:spPr>
          <a:xfrm>
            <a:off x="4983480"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sp>
        <p:nvSpPr>
          <p:cNvPr id="6" name="Oval 5">
            <a:extLst>
              <a:ext uri="{FF2B5EF4-FFF2-40B4-BE49-F238E27FC236}">
                <a16:creationId xmlns:a16="http://schemas.microsoft.com/office/drawing/2014/main" id="{197C57C7-E588-4E9F-8036-93BFA94070D9}"/>
              </a:ext>
            </a:extLst>
          </p:cNvPr>
          <p:cNvSpPr/>
          <p:nvPr/>
        </p:nvSpPr>
        <p:spPr>
          <a:xfrm>
            <a:off x="4983480"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7" name="Oval 6">
            <a:extLst>
              <a:ext uri="{FF2B5EF4-FFF2-40B4-BE49-F238E27FC236}">
                <a16:creationId xmlns:a16="http://schemas.microsoft.com/office/drawing/2014/main" id="{5BFC7BE7-CB56-4C6D-A7B7-406404C63050}"/>
              </a:ext>
            </a:extLst>
          </p:cNvPr>
          <p:cNvSpPr/>
          <p:nvPr/>
        </p:nvSpPr>
        <p:spPr>
          <a:xfrm>
            <a:off x="6217920"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6</a:t>
            </a:r>
          </a:p>
        </p:txBody>
      </p:sp>
      <p:cxnSp>
        <p:nvCxnSpPr>
          <p:cNvPr id="9" name="Straight Connector 8">
            <a:extLst>
              <a:ext uri="{FF2B5EF4-FFF2-40B4-BE49-F238E27FC236}">
                <a16:creationId xmlns:a16="http://schemas.microsoft.com/office/drawing/2014/main" id="{260D1EFE-FB17-47DC-AE2A-73088E1FFFA2}"/>
              </a:ext>
            </a:extLst>
          </p:cNvPr>
          <p:cNvCxnSpPr>
            <a:cxnSpLocks/>
            <a:stCxn id="2" idx="6"/>
            <a:endCxn id="5" idx="2"/>
          </p:cNvCxnSpPr>
          <p:nvPr/>
        </p:nvCxnSpPr>
        <p:spPr>
          <a:xfrm>
            <a:off x="3749040" y="2061972"/>
            <a:ext cx="1234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566A65D-60DE-4FEC-A9C3-A830C6DB052D}"/>
              </a:ext>
            </a:extLst>
          </p:cNvPr>
          <p:cNvCxnSpPr>
            <a:cxnSpLocks/>
            <a:endCxn id="6" idx="1"/>
          </p:cNvCxnSpPr>
          <p:nvPr/>
        </p:nvCxnSpPr>
        <p:spPr>
          <a:xfrm>
            <a:off x="3663696" y="2232660"/>
            <a:ext cx="1398791" cy="11873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5425C93-773D-4167-BF00-3BBA8259CC3E}"/>
              </a:ext>
            </a:extLst>
          </p:cNvPr>
          <p:cNvCxnSpPr>
            <a:cxnSpLocks/>
            <a:endCxn id="6" idx="0"/>
          </p:cNvCxnSpPr>
          <p:nvPr/>
        </p:nvCxnSpPr>
        <p:spPr>
          <a:xfrm>
            <a:off x="5253228" y="2322576"/>
            <a:ext cx="0" cy="10210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4514CB9-78E2-4C10-B6B0-757F518D7BD7}"/>
              </a:ext>
            </a:extLst>
          </p:cNvPr>
          <p:cNvCxnSpPr>
            <a:cxnSpLocks/>
          </p:cNvCxnSpPr>
          <p:nvPr/>
        </p:nvCxnSpPr>
        <p:spPr>
          <a:xfrm>
            <a:off x="6480048" y="2322576"/>
            <a:ext cx="0" cy="10210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5B488CE0-040A-48D3-B037-32B2F1BAAE56}"/>
              </a:ext>
            </a:extLst>
          </p:cNvPr>
          <p:cNvSpPr txBox="1"/>
          <p:nvPr/>
        </p:nvSpPr>
        <p:spPr>
          <a:xfrm>
            <a:off x="2066544" y="4507992"/>
            <a:ext cx="7214616" cy="1200329"/>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Figure 5.2b An undirected graph G = (V, E), where V = {1, 2, 3, 4, 5, 6} and E = {(1, 2), (1, 5), (2, 5), (3, 6)}. The vertex 4 is isolated.</a:t>
            </a:r>
          </a:p>
          <a:p>
            <a:r>
              <a:rPr lang="en-US" dirty="0">
                <a:latin typeface="Times New Roman" panose="02020603050405020304" pitchFamily="18" charset="0"/>
                <a:cs typeface="Times New Roman" panose="02020603050405020304" pitchFamily="18" charset="0"/>
              </a:rPr>
              <a:t>It is a pictorial representation of an undirected graph on the vertex set {1, 2, 3, 4, 5. 6}</a:t>
            </a:r>
          </a:p>
        </p:txBody>
      </p:sp>
    </p:spTree>
    <p:extLst>
      <p:ext uri="{BB962C8B-B14F-4D97-AF65-F5344CB8AC3E}">
        <p14:creationId xmlns:p14="http://schemas.microsoft.com/office/powerpoint/2010/main" val="18082397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1645864" y="1348238"/>
                <a:ext cx="8723432" cy="5509200"/>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Given an undirected graph G = (V, E), the </a:t>
                </a:r>
                <a:r>
                  <a:rPr lang="en-US" sz="2400" dirty="0">
                    <a:solidFill>
                      <a:srgbClr val="0033CC"/>
                    </a:solidFill>
                    <a:latin typeface="Times New Roman" panose="02020603050405020304" pitchFamily="18" charset="0"/>
                    <a:cs typeface="Times New Roman" panose="02020603050405020304" pitchFamily="18" charset="0"/>
                  </a:rPr>
                  <a:t>directed version </a:t>
                </a:r>
                <a:r>
                  <a:rPr lang="en-US" sz="2400" dirty="0">
                    <a:latin typeface="Times New Roman" panose="02020603050405020304" pitchFamily="18" charset="0"/>
                    <a:cs typeface="Times New Roman" panose="02020603050405020304" pitchFamily="18" charset="0"/>
                  </a:rPr>
                  <a:t>of G is the digraph G</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 (V, E</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where (u, v) </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m:t>
                    </m:r>
                    <m:r>
                      <m:rPr>
                        <m:nor/>
                      </m:rPr>
                      <a:rPr lang="en-US" sz="2400" dirty="0">
                        <a:latin typeface="Times New Roman" panose="02020603050405020304" pitchFamily="18" charset="0"/>
                        <a:cs typeface="Times New Roman" panose="02020603050405020304" pitchFamily="18" charset="0"/>
                      </a:rPr>
                      <m:t>E</m:t>
                    </m:r>
                    <m:r>
                      <m:rPr>
                        <m:nor/>
                      </m:rPr>
                      <a:rPr lang="en-US" sz="2400" dirty="0">
                        <a:cs typeface="Times New Roman" panose="02020603050405020304" pitchFamily="18" charset="0"/>
                      </a:rPr>
                      <m:t>’</m:t>
                    </m:r>
                    <m:r>
                      <a:rPr lang="en-US" sz="2400" b="0" i="0" dirty="0" smtClean="0">
                        <a:latin typeface="Cambria Math" panose="02040503050406030204" pitchFamily="18" charset="0"/>
                        <a:cs typeface="Times New Roman" panose="02020603050405020304" pitchFamily="18" charset="0"/>
                      </a:rPr>
                      <m:t> </m:t>
                    </m:r>
                  </m:oMath>
                </a14:m>
                <a:r>
                  <a:rPr lang="en-US" sz="2400" dirty="0">
                    <a:latin typeface="Times New Roman" panose="02020603050405020304" pitchFamily="18" charset="0"/>
                    <a:cs typeface="Times New Roman" panose="02020603050405020304" pitchFamily="18" charset="0"/>
                  </a:rPr>
                  <a:t>if and only if (u, v) </a:t>
                </a:r>
                <a14:m>
                  <m:oMath xmlns:m="http://schemas.openxmlformats.org/officeDocument/2006/math">
                    <m:r>
                      <a:rPr lang="en-US" sz="2400" i="1">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cs typeface="Times New Roman" panose="02020603050405020304" pitchFamily="18" charset="0"/>
                  </a:rPr>
                  <a:t> E.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That is, each undirected edge (u, v) in G is replaced in the directed version by the two directed edges (u, v) and (v, u).</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Given a digraph G = (V, E), the un</a:t>
                </a:r>
                <a:r>
                  <a:rPr lang="en-US" sz="2400" dirty="0">
                    <a:solidFill>
                      <a:srgbClr val="0033CC"/>
                    </a:solidFill>
                    <a:latin typeface="Times New Roman" panose="02020603050405020304" pitchFamily="18" charset="0"/>
                    <a:cs typeface="Times New Roman" panose="02020603050405020304" pitchFamily="18" charset="0"/>
                  </a:rPr>
                  <a:t>directed version </a:t>
                </a:r>
                <a:r>
                  <a:rPr lang="en-US" sz="2400" dirty="0">
                    <a:latin typeface="Times New Roman" panose="02020603050405020304" pitchFamily="18" charset="0"/>
                    <a:cs typeface="Times New Roman" panose="02020603050405020304" pitchFamily="18" charset="0"/>
                  </a:rPr>
                  <a:t>of G is the undirected graph G</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 (V, E</a:t>
                </a:r>
                <a:r>
                  <a:rPr lang="en-US" sz="2400" dirty="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where (u, v) </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m:t>
                    </m:r>
                    <m:r>
                      <m:rPr>
                        <m:nor/>
                      </m:rPr>
                      <a:rPr lang="en-US" sz="2400" dirty="0">
                        <a:latin typeface="Times New Roman" panose="02020603050405020304" pitchFamily="18" charset="0"/>
                        <a:cs typeface="Times New Roman" panose="02020603050405020304" pitchFamily="18" charset="0"/>
                      </a:rPr>
                      <m:t>E</m:t>
                    </m:r>
                    <m:r>
                      <m:rPr>
                        <m:nor/>
                      </m:rPr>
                      <a:rPr lang="en-US" sz="2400" dirty="0">
                        <a:cs typeface="Times New Roman" panose="02020603050405020304" pitchFamily="18" charset="0"/>
                      </a:rPr>
                      <m:t>’</m:t>
                    </m:r>
                    <m:r>
                      <a:rPr lang="en-US" sz="2400" b="0" i="0" dirty="0" smtClean="0">
                        <a:latin typeface="Cambria Math" panose="02040503050406030204" pitchFamily="18" charset="0"/>
                        <a:cs typeface="Times New Roman" panose="02020603050405020304" pitchFamily="18" charset="0"/>
                      </a:rPr>
                      <m:t> </m:t>
                    </m:r>
                  </m:oMath>
                </a14:m>
                <a:r>
                  <a:rPr lang="en-US" sz="2400" dirty="0">
                    <a:latin typeface="Times New Roman" panose="02020603050405020304" pitchFamily="18" charset="0"/>
                    <a:cs typeface="Times New Roman" panose="02020603050405020304" pitchFamily="18" charset="0"/>
                  </a:rPr>
                  <a:t>if and only if u </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m:t>
                    </m:r>
                    <m:r>
                      <a:rPr lang="en-US" sz="2400" b="0" i="1" smtClean="0">
                        <a:latin typeface="Cambria Math" panose="02040503050406030204" pitchFamily="18" charset="0"/>
                        <a:ea typeface="Cambria Math" panose="02040503050406030204" pitchFamily="18" charset="0"/>
                        <a:cs typeface="Times New Roman" panose="02020603050405020304" pitchFamily="18" charset="0"/>
                      </a:rPr>
                      <m:t> </m:t>
                    </m:r>
                  </m:oMath>
                </a14:m>
                <a:r>
                  <a:rPr lang="en-US" sz="2400" dirty="0">
                    <a:latin typeface="Times New Roman" panose="02020603050405020304" pitchFamily="18" charset="0"/>
                    <a:cs typeface="Times New Roman" panose="02020603050405020304" pitchFamily="18" charset="0"/>
                  </a:rPr>
                  <a:t>v and (u, v )</a:t>
                </a:r>
                <a:r>
                  <a:rPr lang="en-US" sz="2400" dirty="0">
                    <a:ea typeface="Cambria Math" panose="02040503050406030204" pitchFamily="18" charset="0"/>
                    <a:cs typeface="Times New Roman" panose="02020603050405020304" pitchFamily="18" charset="0"/>
                  </a:rPr>
                  <a:t> </a:t>
                </a:r>
                <a14:m>
                  <m:oMath xmlns:m="http://schemas.openxmlformats.org/officeDocument/2006/math">
                    <m:r>
                      <a:rPr lang="en-US" sz="2400" i="1">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cs typeface="Times New Roman" panose="02020603050405020304" pitchFamily="18" charset="0"/>
                  </a:rPr>
                  <a:t> E.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That is, the undirected version contains the edges of G “with their directions removed” and with self-loops eliminated.  (Since (u, v) and (v, u) are the same edge in an undirected graph, the undirected version of a directed graph contains it only once, even if the directed graph contains both edges (u, v) and (v, u).)</a:t>
                </a:r>
              </a:p>
              <a:p>
                <a:pPr marL="342900" indent="-342900">
                  <a:spcBef>
                    <a:spcPts val="600"/>
                  </a:spcBef>
                  <a:spcAft>
                    <a:spcPts val="600"/>
                  </a:spcAft>
                  <a:buFont typeface="Arial" panose="020B0604020202020204" pitchFamily="34" charset="0"/>
                  <a:buChar char="•"/>
                </a:pPr>
                <a:endParaRPr lang="en-US" sz="2400" dirty="0">
                  <a:latin typeface="Times New Roman" panose="02020603050405020304" pitchFamily="18" charset="0"/>
                  <a:cs typeface="Times New Roman" panose="02020603050405020304" pitchFamily="18"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1645864" y="1348238"/>
                <a:ext cx="8723432" cy="5509200"/>
              </a:xfrm>
              <a:prstGeom prst="rect">
                <a:avLst/>
              </a:prstGeom>
              <a:blipFill>
                <a:blip r:embed="rId2"/>
                <a:stretch>
                  <a:fillRect l="-978" t="-885" r="-1887"/>
                </a:stretch>
              </a:blipFill>
            </p:spPr>
            <p:txBody>
              <a:bodyPr/>
              <a:lstStyle/>
              <a:p>
                <a:r>
                  <a:rPr lang="en-US">
                    <a:noFill/>
                  </a:rPr>
                  <a:t> </a:t>
                </a:r>
              </a:p>
            </p:txBody>
          </p:sp>
        </mc:Fallback>
      </mc:AlternateContent>
      <p:pic>
        <p:nvPicPr>
          <p:cNvPr id="5" name="Picture 4" descr="Image result for smiley face images">
            <a:extLst>
              <a:ext uri="{FF2B5EF4-FFF2-40B4-BE49-F238E27FC236}">
                <a16:creationId xmlns:a16="http://schemas.microsoft.com/office/drawing/2014/main" id="{7A229BF4-83FB-439D-A948-39AB9225094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4059" y="2015548"/>
            <a:ext cx="586105" cy="425450"/>
          </a:xfrm>
          <a:prstGeom prst="rect">
            <a:avLst/>
          </a:prstGeom>
          <a:noFill/>
        </p:spPr>
      </p:pic>
      <p:sp>
        <p:nvSpPr>
          <p:cNvPr id="4" name="Rectangle 3">
            <a:extLst>
              <a:ext uri="{FF2B5EF4-FFF2-40B4-BE49-F238E27FC236}">
                <a16:creationId xmlns:a16="http://schemas.microsoft.com/office/drawing/2014/main" id="{59C20BF3-7319-4146-B656-29E23A8606FA}"/>
              </a:ext>
            </a:extLst>
          </p:cNvPr>
          <p:cNvSpPr/>
          <p:nvPr/>
        </p:nvSpPr>
        <p:spPr>
          <a:xfrm>
            <a:off x="1645864" y="613082"/>
            <a:ext cx="1368901"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Graphs</a:t>
            </a:r>
            <a:endParaRPr lang="en-US" sz="3200" dirty="0">
              <a:ea typeface="SimSun" panose="02010600030101010101" pitchFamily="2" charset="-122"/>
            </a:endParaRPr>
          </a:p>
        </p:txBody>
      </p:sp>
    </p:spTree>
    <p:extLst>
      <p:ext uri="{BB962C8B-B14F-4D97-AF65-F5344CB8AC3E}">
        <p14:creationId xmlns:p14="http://schemas.microsoft.com/office/powerpoint/2010/main" val="39932263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1645864" y="1778006"/>
                <a:ext cx="8110505" cy="2092881"/>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In a digraph G = (V, E), a </a:t>
                </a:r>
                <a:r>
                  <a:rPr lang="en-US" sz="2400" dirty="0">
                    <a:solidFill>
                      <a:srgbClr val="0033CC"/>
                    </a:solidFill>
                    <a:latin typeface="Times New Roman" panose="02020603050405020304" pitchFamily="18" charset="0"/>
                    <a:cs typeface="Times New Roman" panose="02020603050405020304" pitchFamily="18" charset="0"/>
                  </a:rPr>
                  <a:t>neighbor </a:t>
                </a:r>
                <a:r>
                  <a:rPr lang="en-US" sz="2400" dirty="0">
                    <a:latin typeface="Times New Roman" panose="02020603050405020304" pitchFamily="18" charset="0"/>
                    <a:cs typeface="Times New Roman" panose="02020603050405020304" pitchFamily="18" charset="0"/>
                  </a:rPr>
                  <a:t>of a vertex u is an vertex that is adjacent to u in the undirected version of G. That is, v is a neighbor of u if either (u, v) </a:t>
                </a:r>
                <a14:m>
                  <m:oMath xmlns:m="http://schemas.openxmlformats.org/officeDocument/2006/math">
                    <m:r>
                      <a:rPr lang="en-US" sz="2400" i="1">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cs typeface="Times New Roman" panose="02020603050405020304" pitchFamily="18" charset="0"/>
                  </a:rPr>
                  <a:t> E or (v, u) </a:t>
                </a:r>
                <a14:m>
                  <m:oMath xmlns:m="http://schemas.openxmlformats.org/officeDocument/2006/math">
                    <m:r>
                      <a:rPr lang="en-US" sz="2400" i="1">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cs typeface="Times New Roman" panose="02020603050405020304" pitchFamily="18" charset="0"/>
                  </a:rPr>
                  <a:t> E.</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In an undirected graph G = (V, E), u and v are neighbors if they are adjacent.</a:t>
                </a:r>
              </a:p>
            </p:txBody>
          </p:sp>
        </mc:Choice>
        <mc:Fallback xmlns="">
          <p:sp>
            <p:nvSpPr>
              <p:cNvPr id="2" name="Rectangle 1"/>
              <p:cNvSpPr>
                <a:spLocks noRot="1" noChangeAspect="1" noMove="1" noResize="1" noEditPoints="1" noAdjustHandles="1" noChangeArrowheads="1" noChangeShapeType="1" noTextEdit="1"/>
              </p:cNvSpPr>
              <p:nvPr/>
            </p:nvSpPr>
            <p:spPr>
              <a:xfrm>
                <a:off x="1645864" y="1778006"/>
                <a:ext cx="8110505" cy="2092881"/>
              </a:xfrm>
              <a:prstGeom prst="rect">
                <a:avLst/>
              </a:prstGeom>
              <a:blipFill>
                <a:blip r:embed="rId2"/>
                <a:stretch>
                  <a:fillRect l="-1053" t="-2332" b="-5831"/>
                </a:stretch>
              </a:blipFill>
            </p:spPr>
            <p:txBody>
              <a:bodyPr/>
              <a:lstStyle/>
              <a:p>
                <a:r>
                  <a:rPr lang="en-US">
                    <a:noFill/>
                  </a:rPr>
                  <a:t> </a:t>
                </a:r>
              </a:p>
            </p:txBody>
          </p:sp>
        </mc:Fallback>
      </mc:AlternateContent>
      <p:pic>
        <p:nvPicPr>
          <p:cNvPr id="5" name="Picture 4" descr="Image result for smiley face images">
            <a:extLst>
              <a:ext uri="{FF2B5EF4-FFF2-40B4-BE49-F238E27FC236}">
                <a16:creationId xmlns:a16="http://schemas.microsoft.com/office/drawing/2014/main" id="{7A229BF4-83FB-439D-A948-39AB9225094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4059" y="2015548"/>
            <a:ext cx="586105" cy="425450"/>
          </a:xfrm>
          <a:prstGeom prst="rect">
            <a:avLst/>
          </a:prstGeom>
          <a:noFill/>
        </p:spPr>
      </p:pic>
      <p:sp>
        <p:nvSpPr>
          <p:cNvPr id="4" name="Rectangle 3">
            <a:extLst>
              <a:ext uri="{FF2B5EF4-FFF2-40B4-BE49-F238E27FC236}">
                <a16:creationId xmlns:a16="http://schemas.microsoft.com/office/drawing/2014/main" id="{59C20BF3-7319-4146-B656-29E23A8606FA}"/>
              </a:ext>
            </a:extLst>
          </p:cNvPr>
          <p:cNvSpPr/>
          <p:nvPr/>
        </p:nvSpPr>
        <p:spPr>
          <a:xfrm>
            <a:off x="1645864" y="613082"/>
            <a:ext cx="1368901"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Graphs</a:t>
            </a:r>
            <a:endParaRPr lang="en-US" sz="3200" dirty="0">
              <a:ea typeface="SimSun" panose="02010600030101010101" pitchFamily="2" charset="-122"/>
            </a:endParaRPr>
          </a:p>
        </p:txBody>
      </p:sp>
    </p:spTree>
    <p:extLst>
      <p:ext uri="{BB962C8B-B14F-4D97-AF65-F5344CB8AC3E}">
        <p14:creationId xmlns:p14="http://schemas.microsoft.com/office/powerpoint/2010/main" val="7572326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1645864" y="1540262"/>
                <a:ext cx="8110505" cy="2616101"/>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 </a:t>
                </a:r>
                <a:r>
                  <a:rPr lang="en-US" sz="2400" dirty="0">
                    <a:solidFill>
                      <a:srgbClr val="0033CC"/>
                    </a:solidFill>
                    <a:latin typeface="Times New Roman" panose="02020603050405020304" pitchFamily="18" charset="0"/>
                    <a:cs typeface="Times New Roman" panose="02020603050405020304" pitchFamily="18" charset="0"/>
                  </a:rPr>
                  <a:t>complete graph </a:t>
                </a:r>
                <a:r>
                  <a:rPr lang="en-US" sz="2400" dirty="0">
                    <a:latin typeface="Times New Roman" panose="02020603050405020304" pitchFamily="18" charset="0"/>
                    <a:cs typeface="Times New Roman" panose="02020603050405020304" pitchFamily="18" charset="0"/>
                  </a:rPr>
                  <a:t>G = (V, E) is an undirected graph in which every pair of vertices is adjacent.</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a:t>
                </a:r>
                <a:r>
                  <a:rPr lang="en-US" sz="2400" dirty="0">
                    <a:solidFill>
                      <a:srgbClr val="0033CC"/>
                    </a:solidFill>
                    <a:latin typeface="Times New Roman" panose="02020603050405020304" pitchFamily="18" charset="0"/>
                    <a:cs typeface="Times New Roman" panose="02020603050405020304" pitchFamily="18" charset="0"/>
                  </a:rPr>
                  <a:t> bipartite graph is </a:t>
                </a:r>
                <a:r>
                  <a:rPr lang="en-US" sz="2400" dirty="0">
                    <a:latin typeface="Times New Roman" panose="02020603050405020304" pitchFamily="18" charset="0"/>
                    <a:cs typeface="Times New Roman" panose="02020603050405020304" pitchFamily="18" charset="0"/>
                  </a:rPr>
                  <a:t>an undirected graph G = (V, E) in which V can be partitioned into two sets V</a:t>
                </a:r>
                <a:r>
                  <a:rPr lang="en-US" sz="2400" baseline="-25000" dirty="0">
                    <a:latin typeface="Times New Roman" panose="02020603050405020304" pitchFamily="18" charset="0"/>
                    <a:cs typeface="Times New Roman" panose="02020603050405020304" pitchFamily="18" charset="0"/>
                  </a:rPr>
                  <a:t>1</a:t>
                </a:r>
                <a:r>
                  <a:rPr lang="en-US" sz="2400" dirty="0">
                    <a:latin typeface="Times New Roman" panose="02020603050405020304" pitchFamily="18" charset="0"/>
                    <a:cs typeface="Times New Roman" panose="02020603050405020304" pitchFamily="18" charset="0"/>
                  </a:rPr>
                  <a:t> and V</a:t>
                </a:r>
                <a:r>
                  <a:rPr lang="en-US" sz="2400" baseline="-25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 such that (u, v) </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 </m:t>
                    </m:r>
                  </m:oMath>
                </a14:m>
                <a:r>
                  <a:rPr lang="en-US" sz="2400" dirty="0">
                    <a:latin typeface="Times New Roman" panose="02020603050405020304" pitchFamily="18" charset="0"/>
                    <a:cs typeface="Times New Roman" panose="02020603050405020304" pitchFamily="18" charset="0"/>
                  </a:rPr>
                  <a:t>E implies either u </a:t>
                </a:r>
                <a14:m>
                  <m:oMath xmlns:m="http://schemas.openxmlformats.org/officeDocument/2006/math">
                    <m:r>
                      <a:rPr lang="en-US" sz="2400" i="1">
                        <a:latin typeface="Cambria Math" panose="02040503050406030204" pitchFamily="18" charset="0"/>
                        <a:ea typeface="Cambria Math" panose="02040503050406030204" pitchFamily="18" charset="0"/>
                        <a:cs typeface="Times New Roman" panose="02020603050405020304" pitchFamily="18" charset="0"/>
                      </a:rPr>
                      <m:t>∈ </m:t>
                    </m:r>
                  </m:oMath>
                </a14:m>
                <a:r>
                  <a:rPr lang="en-US" sz="2400" dirty="0">
                    <a:latin typeface="Times New Roman" panose="02020603050405020304" pitchFamily="18" charset="0"/>
                    <a:cs typeface="Times New Roman" panose="02020603050405020304" pitchFamily="18" charset="0"/>
                  </a:rPr>
                  <a:t>V</a:t>
                </a:r>
                <a:r>
                  <a:rPr lang="en-US" sz="2400" baseline="-25000" dirty="0">
                    <a:latin typeface="Times New Roman" panose="02020603050405020304" pitchFamily="18" charset="0"/>
                    <a:cs typeface="Times New Roman" panose="02020603050405020304" pitchFamily="18" charset="0"/>
                  </a:rPr>
                  <a:t>1</a:t>
                </a:r>
                <a:r>
                  <a:rPr lang="en-US" sz="2400" dirty="0">
                    <a:latin typeface="Times New Roman" panose="02020603050405020304" pitchFamily="18" charset="0"/>
                    <a:cs typeface="Times New Roman" panose="02020603050405020304" pitchFamily="18" charset="0"/>
                  </a:rPr>
                  <a:t> and v </a:t>
                </a:r>
                <a14:m>
                  <m:oMath xmlns:m="http://schemas.openxmlformats.org/officeDocument/2006/math">
                    <m:r>
                      <a:rPr lang="en-US" sz="2400" i="1">
                        <a:latin typeface="Cambria Math" panose="02040503050406030204" pitchFamily="18" charset="0"/>
                        <a:ea typeface="Cambria Math" panose="02040503050406030204" pitchFamily="18" charset="0"/>
                        <a:cs typeface="Times New Roman" panose="02020603050405020304" pitchFamily="18" charset="0"/>
                      </a:rPr>
                      <m:t>∈ </m:t>
                    </m:r>
                  </m:oMath>
                </a14:m>
                <a:r>
                  <a:rPr lang="en-US" sz="2400" dirty="0">
                    <a:latin typeface="Times New Roman" panose="02020603050405020304" pitchFamily="18" charset="0"/>
                    <a:cs typeface="Times New Roman" panose="02020603050405020304" pitchFamily="18" charset="0"/>
                  </a:rPr>
                  <a:t>V</a:t>
                </a:r>
                <a:r>
                  <a:rPr lang="en-US" sz="2400" baseline="-25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 or u </a:t>
                </a:r>
                <a14:m>
                  <m:oMath xmlns:m="http://schemas.openxmlformats.org/officeDocument/2006/math">
                    <m:r>
                      <a:rPr lang="en-US" sz="2400" i="1">
                        <a:latin typeface="Cambria Math" panose="02040503050406030204" pitchFamily="18" charset="0"/>
                        <a:ea typeface="Cambria Math" panose="02040503050406030204" pitchFamily="18" charset="0"/>
                        <a:cs typeface="Times New Roman" panose="02020603050405020304" pitchFamily="18" charset="0"/>
                      </a:rPr>
                      <m:t>∈ </m:t>
                    </m:r>
                  </m:oMath>
                </a14:m>
                <a:r>
                  <a:rPr lang="en-US" sz="2400" dirty="0">
                    <a:latin typeface="Times New Roman" panose="02020603050405020304" pitchFamily="18" charset="0"/>
                    <a:cs typeface="Times New Roman" panose="02020603050405020304" pitchFamily="18" charset="0"/>
                  </a:rPr>
                  <a:t>V</a:t>
                </a:r>
                <a:r>
                  <a:rPr lang="en-US" sz="2400" baseline="-25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 and v </a:t>
                </a:r>
                <a14:m>
                  <m:oMath xmlns:m="http://schemas.openxmlformats.org/officeDocument/2006/math">
                    <m:r>
                      <a:rPr lang="en-US" sz="2400" i="1">
                        <a:latin typeface="Cambria Math" panose="02040503050406030204" pitchFamily="18" charset="0"/>
                        <a:ea typeface="Cambria Math" panose="02040503050406030204" pitchFamily="18" charset="0"/>
                        <a:cs typeface="Times New Roman" panose="02020603050405020304" pitchFamily="18" charset="0"/>
                      </a:rPr>
                      <m:t>∈ </m:t>
                    </m:r>
                  </m:oMath>
                </a14:m>
                <a:r>
                  <a:rPr lang="en-US" sz="2400" dirty="0">
                    <a:latin typeface="Times New Roman" panose="02020603050405020304" pitchFamily="18" charset="0"/>
                    <a:cs typeface="Times New Roman" panose="02020603050405020304" pitchFamily="18" charset="0"/>
                  </a:rPr>
                  <a:t>V</a:t>
                </a:r>
                <a:r>
                  <a:rPr lang="en-US" sz="2400" baseline="-25000" dirty="0">
                    <a:latin typeface="Times New Roman" panose="02020603050405020304" pitchFamily="18" charset="0"/>
                    <a:cs typeface="Times New Roman" panose="02020603050405020304" pitchFamily="18" charset="0"/>
                  </a:rPr>
                  <a:t>1</a:t>
                </a:r>
                <a:r>
                  <a:rPr lang="en-US" sz="2400" dirty="0">
                    <a:latin typeface="Times New Roman" panose="02020603050405020304" pitchFamily="18" charset="0"/>
                    <a:cs typeface="Times New Roman" panose="02020603050405020304" pitchFamily="18" charset="0"/>
                  </a:rPr>
                  <a:t>.</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That is, all edges go between the two sets V</a:t>
                </a:r>
                <a:r>
                  <a:rPr lang="en-US" sz="2400" baseline="-25000" dirty="0">
                    <a:latin typeface="Times New Roman" panose="02020603050405020304" pitchFamily="18" charset="0"/>
                    <a:cs typeface="Times New Roman" panose="02020603050405020304" pitchFamily="18" charset="0"/>
                  </a:rPr>
                  <a:t>1</a:t>
                </a:r>
                <a:r>
                  <a:rPr lang="en-US" sz="2400" dirty="0">
                    <a:latin typeface="Times New Roman" panose="02020603050405020304" pitchFamily="18" charset="0"/>
                    <a:cs typeface="Times New Roman" panose="02020603050405020304" pitchFamily="18" charset="0"/>
                  </a:rPr>
                  <a:t> and V</a:t>
                </a:r>
                <a:r>
                  <a:rPr lang="en-US" sz="2400" baseline="-25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 . </a:t>
                </a:r>
              </a:p>
            </p:txBody>
          </p:sp>
        </mc:Choice>
        <mc:Fallback xmlns="">
          <p:sp>
            <p:nvSpPr>
              <p:cNvPr id="2" name="Rectangle 1"/>
              <p:cNvSpPr>
                <a:spLocks noRot="1" noChangeAspect="1" noMove="1" noResize="1" noEditPoints="1" noAdjustHandles="1" noChangeArrowheads="1" noChangeShapeType="1" noTextEdit="1"/>
              </p:cNvSpPr>
              <p:nvPr/>
            </p:nvSpPr>
            <p:spPr>
              <a:xfrm>
                <a:off x="1645864" y="1540262"/>
                <a:ext cx="8110505" cy="2616101"/>
              </a:xfrm>
              <a:prstGeom prst="rect">
                <a:avLst/>
              </a:prstGeom>
              <a:blipFill>
                <a:blip r:embed="rId2"/>
                <a:stretch>
                  <a:fillRect l="-1053" t="-1865" b="-4429"/>
                </a:stretch>
              </a:blipFill>
            </p:spPr>
            <p:txBody>
              <a:bodyPr/>
              <a:lstStyle/>
              <a:p>
                <a:r>
                  <a:rPr lang="en-US">
                    <a:noFill/>
                  </a:rPr>
                  <a:t> </a:t>
                </a:r>
              </a:p>
            </p:txBody>
          </p:sp>
        </mc:Fallback>
      </mc:AlternateContent>
      <p:pic>
        <p:nvPicPr>
          <p:cNvPr id="5" name="Picture 4" descr="Image result for smiley face images">
            <a:extLst>
              <a:ext uri="{FF2B5EF4-FFF2-40B4-BE49-F238E27FC236}">
                <a16:creationId xmlns:a16="http://schemas.microsoft.com/office/drawing/2014/main" id="{7A229BF4-83FB-439D-A948-39AB9225094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4059" y="2015548"/>
            <a:ext cx="586105" cy="425450"/>
          </a:xfrm>
          <a:prstGeom prst="rect">
            <a:avLst/>
          </a:prstGeom>
          <a:noFill/>
        </p:spPr>
      </p:pic>
      <p:sp>
        <p:nvSpPr>
          <p:cNvPr id="4" name="Rectangle 3">
            <a:extLst>
              <a:ext uri="{FF2B5EF4-FFF2-40B4-BE49-F238E27FC236}">
                <a16:creationId xmlns:a16="http://schemas.microsoft.com/office/drawing/2014/main" id="{59C20BF3-7319-4146-B656-29E23A8606FA}"/>
              </a:ext>
            </a:extLst>
          </p:cNvPr>
          <p:cNvSpPr/>
          <p:nvPr/>
        </p:nvSpPr>
        <p:spPr>
          <a:xfrm>
            <a:off x="1645864" y="613082"/>
            <a:ext cx="1368901"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Graphs</a:t>
            </a:r>
            <a:endParaRPr lang="en-US" sz="3200" dirty="0">
              <a:ea typeface="SimSun" panose="02010600030101010101" pitchFamily="2" charset="-122"/>
            </a:endParaRPr>
          </a:p>
        </p:txBody>
      </p:sp>
    </p:spTree>
    <p:extLst>
      <p:ext uri="{BB962C8B-B14F-4D97-AF65-F5344CB8AC3E}">
        <p14:creationId xmlns:p14="http://schemas.microsoft.com/office/powerpoint/2010/main" val="4725088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45864" y="1348238"/>
            <a:ext cx="8110505" cy="4031873"/>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An acyclic, undirected </a:t>
            </a:r>
            <a:r>
              <a:rPr lang="en-US" sz="2400" dirty="0">
                <a:solidFill>
                  <a:srgbClr val="0033CC"/>
                </a:solidFill>
                <a:latin typeface="Times New Roman" panose="02020603050405020304" pitchFamily="18" charset="0"/>
                <a:cs typeface="Times New Roman" panose="02020603050405020304" pitchFamily="18" charset="0"/>
              </a:rPr>
              <a:t>graph </a:t>
            </a:r>
            <a:r>
              <a:rPr lang="en-US" sz="2400" dirty="0">
                <a:latin typeface="Times New Roman" panose="02020603050405020304" pitchFamily="18" charset="0"/>
                <a:cs typeface="Times New Roman" panose="02020603050405020304" pitchFamily="18" charset="0"/>
              </a:rPr>
              <a:t>G = (V, E) is a  </a:t>
            </a:r>
            <a:r>
              <a:rPr lang="en-US" sz="2400" dirty="0">
                <a:solidFill>
                  <a:srgbClr val="0000FF"/>
                </a:solidFill>
                <a:latin typeface="Times New Roman" panose="02020603050405020304" pitchFamily="18" charset="0"/>
                <a:cs typeface="Times New Roman" panose="02020603050405020304" pitchFamily="18" charset="0"/>
              </a:rPr>
              <a:t>forest</a:t>
            </a:r>
            <a:r>
              <a:rPr lang="en-US" sz="2400" dirty="0">
                <a:latin typeface="Times New Roman" panose="02020603050405020304" pitchFamily="18" charset="0"/>
                <a:cs typeface="Times New Roman" panose="02020603050405020304" pitchFamily="18" charset="0"/>
              </a:rPr>
              <a:t>, and a connected, acyclic, undirected graph is a </a:t>
            </a:r>
            <a:r>
              <a:rPr lang="en-US" sz="2400" dirty="0">
                <a:solidFill>
                  <a:srgbClr val="0000FF"/>
                </a:solidFill>
                <a:latin typeface="Times New Roman" panose="02020603050405020304" pitchFamily="18" charset="0"/>
                <a:cs typeface="Times New Roman" panose="02020603050405020304" pitchFamily="18" charset="0"/>
              </a:rPr>
              <a:t>(free) tree</a:t>
            </a:r>
            <a:r>
              <a:rPr lang="en-US" sz="2400" dirty="0">
                <a:latin typeface="Times New Roman" panose="02020603050405020304" pitchFamily="18" charset="0"/>
                <a:cs typeface="Times New Roman" panose="02020603050405020304" pitchFamily="18" charset="0"/>
              </a:rPr>
              <a:t>.</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 directed acyclic graph (a </a:t>
            </a:r>
            <a:r>
              <a:rPr lang="en-US" sz="2400" dirty="0" err="1">
                <a:latin typeface="Times New Roman" panose="02020603050405020304" pitchFamily="18" charset="0"/>
                <a:cs typeface="Times New Roman" panose="02020603050405020304" pitchFamily="18" charset="0"/>
              </a:rPr>
              <a:t>dag</a:t>
            </a:r>
            <a:r>
              <a:rPr lang="en-US" sz="2400" dirty="0">
                <a:latin typeface="Times New Roman" panose="02020603050405020304" pitchFamily="18" charset="0"/>
                <a:cs typeface="Times New Roman" panose="02020603050405020304" pitchFamily="18" charset="0"/>
              </a:rPr>
              <a:t>).</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 A </a:t>
            </a:r>
            <a:r>
              <a:rPr lang="en-US" sz="2400" dirty="0">
                <a:solidFill>
                  <a:srgbClr val="0000FF"/>
                </a:solidFill>
                <a:latin typeface="Times New Roman" panose="02020603050405020304" pitchFamily="18" charset="0"/>
                <a:cs typeface="Times New Roman" panose="02020603050405020304" pitchFamily="18" charset="0"/>
              </a:rPr>
              <a:t>multigraph</a:t>
            </a:r>
            <a:r>
              <a:rPr lang="en-US" sz="2400" dirty="0">
                <a:latin typeface="Times New Roman" panose="02020603050405020304" pitchFamily="18" charset="0"/>
                <a:cs typeface="Times New Roman" panose="02020603050405020304" pitchFamily="18" charset="0"/>
              </a:rPr>
              <a:t> is like an undirected graph, but it can have both multiple edges between vertices and self-loops.</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 hypergraph is like an undirected graph, but each hyperedge, rather than connecting two vertices. Connects an arbitrary subset of vertices.</a:t>
            </a:r>
          </a:p>
          <a:p>
            <a:pPr marL="342900" indent="-342900">
              <a:spcBef>
                <a:spcPts val="600"/>
              </a:spcBef>
              <a:spcAft>
                <a:spcPts val="600"/>
              </a:spcAft>
              <a:buFont typeface="Arial" panose="020B0604020202020204" pitchFamily="34" charset="0"/>
              <a:buChar char="•"/>
            </a:pPr>
            <a:endParaRPr lang="en-US" sz="2400" dirty="0">
              <a:latin typeface="Times New Roman" panose="02020603050405020304" pitchFamily="18" charset="0"/>
              <a:cs typeface="Times New Roman" panose="02020603050405020304" pitchFamily="18" charset="0"/>
            </a:endParaRPr>
          </a:p>
        </p:txBody>
      </p:sp>
      <p:pic>
        <p:nvPicPr>
          <p:cNvPr id="5" name="Picture 4" descr="Image result for smiley face images">
            <a:extLst>
              <a:ext uri="{FF2B5EF4-FFF2-40B4-BE49-F238E27FC236}">
                <a16:creationId xmlns:a16="http://schemas.microsoft.com/office/drawing/2014/main" id="{7A229BF4-83FB-439D-A948-39AB9225094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4059" y="2015548"/>
            <a:ext cx="586105" cy="425450"/>
          </a:xfrm>
          <a:prstGeom prst="rect">
            <a:avLst/>
          </a:prstGeom>
          <a:noFill/>
        </p:spPr>
      </p:pic>
      <p:sp>
        <p:nvSpPr>
          <p:cNvPr id="4" name="Rectangle 3">
            <a:extLst>
              <a:ext uri="{FF2B5EF4-FFF2-40B4-BE49-F238E27FC236}">
                <a16:creationId xmlns:a16="http://schemas.microsoft.com/office/drawing/2014/main" id="{59C20BF3-7319-4146-B656-29E23A8606FA}"/>
              </a:ext>
            </a:extLst>
          </p:cNvPr>
          <p:cNvSpPr/>
          <p:nvPr/>
        </p:nvSpPr>
        <p:spPr>
          <a:xfrm>
            <a:off x="1645864" y="613082"/>
            <a:ext cx="1368901"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Graphs</a:t>
            </a:r>
            <a:endParaRPr lang="en-US" sz="3200" dirty="0">
              <a:ea typeface="SimSun" panose="02010600030101010101" pitchFamily="2" charset="-122"/>
            </a:endParaRPr>
          </a:p>
        </p:txBody>
      </p:sp>
    </p:spTree>
    <p:extLst>
      <p:ext uri="{BB962C8B-B14F-4D97-AF65-F5344CB8AC3E}">
        <p14:creationId xmlns:p14="http://schemas.microsoft.com/office/powerpoint/2010/main" val="2224355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0892" y="2034646"/>
            <a:ext cx="8904303" cy="2031325"/>
          </a:xfrm>
          <a:prstGeom prst="rect">
            <a:avLst/>
          </a:prstGeom>
        </p:spPr>
        <p:txBody>
          <a:bodyPr wrap="square">
            <a:spAutoFit/>
          </a:bodyPr>
          <a:lstStyle/>
          <a:p>
            <a:pPr marL="457200" marR="0" indent="-457200">
              <a:spcBef>
                <a:spcPts val="0"/>
              </a:spcBef>
              <a:spcAft>
                <a:spcPts val="1200"/>
              </a:spcAft>
            </a:pPr>
            <a:r>
              <a:rPr lang="en-US" sz="2400" dirty="0">
                <a:latin typeface="Times New Roman" panose="02020603050405020304" pitchFamily="18" charset="0"/>
                <a:ea typeface="SimSun" panose="02010600030101010101" pitchFamily="2" charset="-122"/>
              </a:rPr>
              <a:t>A </a:t>
            </a:r>
            <a:r>
              <a:rPr lang="en-US" sz="2400" dirty="0">
                <a:solidFill>
                  <a:srgbClr val="0000FF"/>
                </a:solidFill>
                <a:latin typeface="Times New Roman" panose="02020603050405020304" pitchFamily="18" charset="0"/>
                <a:ea typeface="SimSun" panose="02010600030101010101" pitchFamily="2" charset="-122"/>
              </a:rPr>
              <a:t>graph  G  =   (V, E)  is defined </a:t>
            </a:r>
            <a:r>
              <a:rPr lang="en-US" sz="2400" dirty="0">
                <a:latin typeface="Times New Roman" panose="02020603050405020304" pitchFamily="18" charset="0"/>
                <a:ea typeface="SimSun" panose="02010600030101010101" pitchFamily="2" charset="-122"/>
              </a:rPr>
              <a:t>by a pair of two sets: </a:t>
            </a:r>
            <a:endParaRPr lang="en-US" sz="2400" dirty="0">
              <a:latin typeface="Courier New" panose="02070309020205020404" pitchFamily="49" charset="0"/>
              <a:ea typeface="SimSun" panose="02010600030101010101" pitchFamily="2" charset="-122"/>
            </a:endParaRPr>
          </a:p>
          <a:p>
            <a:pPr marL="914400" lvl="1" indent="-457200">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V  is a finite set of vertices (nodes) and </a:t>
            </a:r>
            <a:endParaRPr lang="en-US" sz="2400" dirty="0">
              <a:latin typeface="Courier New" panose="02070309020205020404" pitchFamily="49" charset="0"/>
              <a:ea typeface="SimSun" panose="02010600030101010101" pitchFamily="2" charset="-122"/>
            </a:endParaRPr>
          </a:p>
          <a:p>
            <a:pPr marL="914400" lvl="1" indent="-457200">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E  is a set of pairs of vertices, called edges.</a:t>
            </a:r>
            <a:endParaRPr lang="en-US" sz="2400" dirty="0">
              <a:latin typeface="Courier New" panose="02070309020205020404" pitchFamily="49" charset="0"/>
              <a:ea typeface="SimSun" panose="02010600030101010101" pitchFamily="2" charset="-122"/>
            </a:endParaRPr>
          </a:p>
          <a:p>
            <a:pPr>
              <a:spcAft>
                <a:spcPts val="1200"/>
              </a:spcAft>
            </a:pPr>
            <a:r>
              <a:rPr lang="en-US" sz="2400" strike="sngStrike" dirty="0">
                <a:latin typeface="Times New Roman" panose="02020603050405020304" pitchFamily="18" charset="0"/>
                <a:cs typeface="Times New Roman" panose="02020603050405020304" pitchFamily="18" charset="0"/>
              </a:rPr>
              <a:t>A graph</a:t>
            </a:r>
            <a:r>
              <a:rPr lang="en-US" sz="2400" b="1" strike="sngStrike" dirty="0">
                <a:latin typeface="Times New Roman" panose="02020603050405020304" pitchFamily="18" charset="0"/>
                <a:cs typeface="Times New Roman" panose="02020603050405020304" pitchFamily="18" charset="0"/>
              </a:rPr>
              <a:t> </a:t>
            </a:r>
            <a:r>
              <a:rPr lang="en-US" sz="2400" strike="sngStrike" dirty="0">
                <a:latin typeface="Times New Roman" panose="02020603050405020304" pitchFamily="18" charset="0"/>
                <a:cs typeface="Times New Roman" panose="02020603050405020304" pitchFamily="18" charset="0"/>
              </a:rPr>
              <a:t>G </a:t>
            </a:r>
            <a:r>
              <a:rPr lang="en-US" sz="2400" b="1" strike="sngStrike" dirty="0">
                <a:latin typeface="Times New Roman" panose="02020603050405020304" pitchFamily="18" charset="0"/>
                <a:cs typeface="Times New Roman" panose="02020603050405020304" pitchFamily="18" charset="0"/>
              </a:rPr>
              <a:t> </a:t>
            </a:r>
            <a:r>
              <a:rPr lang="en-US" sz="2400" strike="sngStrike" dirty="0">
                <a:latin typeface="Times New Roman" panose="02020603050405020304" pitchFamily="18" charset="0"/>
                <a:cs typeface="Times New Roman" panose="02020603050405020304" pitchFamily="18" charset="0"/>
              </a:rPr>
              <a:t>is called </a:t>
            </a:r>
            <a:r>
              <a:rPr lang="en-US" sz="2400" i="1" strike="sngStrike" dirty="0">
                <a:solidFill>
                  <a:srgbClr val="0000FF"/>
                </a:solidFill>
                <a:latin typeface="Times New Roman" panose="02020603050405020304" pitchFamily="18" charset="0"/>
                <a:cs typeface="Times New Roman" panose="02020603050405020304" pitchFamily="18" charset="0"/>
              </a:rPr>
              <a:t>undirected</a:t>
            </a:r>
            <a:r>
              <a:rPr lang="en-US" sz="2400" strike="sngStrike" dirty="0">
                <a:solidFill>
                  <a:srgbClr val="0000FF"/>
                </a:solidFill>
                <a:latin typeface="Times New Roman" panose="02020603050405020304" pitchFamily="18" charset="0"/>
                <a:cs typeface="Times New Roman" panose="02020603050405020304" pitchFamily="18" charset="0"/>
              </a:rPr>
              <a:t> </a:t>
            </a:r>
            <a:r>
              <a:rPr lang="en-US" sz="2400" strike="sngStrike" dirty="0">
                <a:latin typeface="Times New Roman" panose="02020603050405020304" pitchFamily="18" charset="0"/>
                <a:cs typeface="Times New Roman" panose="02020603050405020304" pitchFamily="18" charset="0"/>
              </a:rPr>
              <a:t>if every edge in it is undirected</a:t>
            </a:r>
            <a:r>
              <a:rPr lang="en-US"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ea typeface="SimSun" panose="02010600030101010101" pitchFamily="2" charset="-122"/>
            </a:endParaRPr>
          </a:p>
        </p:txBody>
      </p:sp>
      <p:pic>
        <p:nvPicPr>
          <p:cNvPr id="4" name="Picture 3" descr="Image result for smiley face images">
            <a:extLst>
              <a:ext uri="{FF2B5EF4-FFF2-40B4-BE49-F238E27FC236}">
                <a16:creationId xmlns:a16="http://schemas.microsoft.com/office/drawing/2014/main" id="{081252CB-60B0-43BF-96B0-B13FC2A76AE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2532" y="2837584"/>
            <a:ext cx="586105" cy="425450"/>
          </a:xfrm>
          <a:prstGeom prst="rect">
            <a:avLst/>
          </a:prstGeom>
          <a:noFill/>
        </p:spPr>
      </p:pic>
      <p:sp>
        <p:nvSpPr>
          <p:cNvPr id="3" name="Rectangle 2">
            <a:extLst>
              <a:ext uri="{FF2B5EF4-FFF2-40B4-BE49-F238E27FC236}">
                <a16:creationId xmlns:a16="http://schemas.microsoft.com/office/drawing/2014/main" id="{A12C6416-04BE-4A2C-8884-F2A3736BFC5E}"/>
              </a:ext>
            </a:extLst>
          </p:cNvPr>
          <p:cNvSpPr/>
          <p:nvPr/>
        </p:nvSpPr>
        <p:spPr>
          <a:xfrm>
            <a:off x="1840892" y="588291"/>
            <a:ext cx="1368901"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Graphs</a:t>
            </a:r>
            <a:endParaRPr lang="en-US" sz="3200" dirty="0">
              <a:ea typeface="SimSun" panose="02010600030101010101" pitchFamily="2" charset="-122"/>
            </a:endParaRPr>
          </a:p>
        </p:txBody>
      </p:sp>
    </p:spTree>
    <p:extLst>
      <p:ext uri="{BB962C8B-B14F-4D97-AF65-F5344CB8AC3E}">
        <p14:creationId xmlns:p14="http://schemas.microsoft.com/office/powerpoint/2010/main" val="30464626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1645864" y="1896878"/>
                <a:ext cx="8110505" cy="2031325"/>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handshaking lemma:</a:t>
                </a:r>
              </a:p>
              <a:p>
                <a:pPr>
                  <a:spcBef>
                    <a:spcPts val="600"/>
                  </a:spcBef>
                  <a:spcAft>
                    <a:spcPts val="600"/>
                  </a:spcAft>
                </a:pPr>
                <a:r>
                  <a:rPr lang="en-US" sz="2400" dirty="0">
                    <a:latin typeface="Times New Roman" panose="02020603050405020304" pitchFamily="18" charset="0"/>
                    <a:cs typeface="Times New Roman" panose="02020603050405020304" pitchFamily="18" charset="0"/>
                  </a:rPr>
                  <a:t>     If G = (V, E) is an undirected graph, then</a:t>
                </a:r>
              </a:p>
              <a:p>
                <a:pPr>
                  <a:spcBef>
                    <a:spcPts val="600"/>
                  </a:spcBef>
                  <a:spcAft>
                    <a:spcPts val="600"/>
                  </a:spcAft>
                </a:pPr>
                <a:r>
                  <a:rPr lang="en-US" sz="2400" dirty="0">
                    <a:latin typeface="Times New Roman" panose="02020603050405020304" pitchFamily="18" charset="0"/>
                    <a:cs typeface="Times New Roman" panose="02020603050405020304" pitchFamily="18" charset="0"/>
                  </a:rPr>
                  <a:t>     </a:t>
                </a:r>
                <a14:m>
                  <m:oMath xmlns:m="http://schemas.openxmlformats.org/officeDocument/2006/math">
                    <m:nary>
                      <m:naryPr>
                        <m:chr m:val="∑"/>
                        <m:supHide m:val="on"/>
                        <m:ctrlPr>
                          <a:rPr lang="en-US" sz="2400" i="1" smtClean="0">
                            <a:latin typeface="Cambria Math" panose="02040503050406030204" pitchFamily="18" charset="0"/>
                            <a:cs typeface="Times New Roman" panose="02020603050405020304" pitchFamily="18" charset="0"/>
                          </a:rPr>
                        </m:ctrlPr>
                      </m:naryPr>
                      <m:sub>
                        <m:r>
                          <m:rPr>
                            <m:brk m:alnAt="7"/>
                          </m:rPr>
                          <a:rPr lang="en-US" sz="2400" b="0" i="1" smtClean="0">
                            <a:latin typeface="Cambria Math" panose="02040503050406030204" pitchFamily="18" charset="0"/>
                            <a:cs typeface="Times New Roman" panose="02020603050405020304" pitchFamily="18" charset="0"/>
                          </a:rPr>
                          <m:t>𝑣</m:t>
                        </m:r>
                        <m:r>
                          <a:rPr lang="en-US" sz="2400" i="1">
                            <a:latin typeface="Cambria Math" panose="02040503050406030204" pitchFamily="18" charset="0"/>
                            <a:ea typeface="Cambria Math" panose="02040503050406030204" pitchFamily="18" charset="0"/>
                            <a:cs typeface="Times New Roman" panose="02020603050405020304" pitchFamily="18" charset="0"/>
                          </a:rPr>
                          <m:t>∈</m:t>
                        </m:r>
                        <m:r>
                          <m:rPr>
                            <m:brk m:alnAt="7"/>
                          </m:rPr>
                          <a:rPr lang="en-US" sz="2400" b="0" i="1" smtClean="0">
                            <a:latin typeface="Cambria Math" panose="02040503050406030204" pitchFamily="18" charset="0"/>
                            <a:cs typeface="Times New Roman" panose="02020603050405020304" pitchFamily="18" charset="0"/>
                          </a:rPr>
                          <m:t>𝑉</m:t>
                        </m:r>
                      </m:sub>
                      <m:sup/>
                      <m:e>
                        <m:r>
                          <a:rPr lang="en-US" sz="2400" b="0" i="1" smtClean="0">
                            <a:latin typeface="Cambria Math" panose="02040503050406030204" pitchFamily="18" charset="0"/>
                            <a:cs typeface="Times New Roman" panose="02020603050405020304" pitchFamily="18" charset="0"/>
                          </a:rPr>
                          <m:t>𝑑𝑒𝑔𝑟𝑒𝑒</m:t>
                        </m:r>
                        <m:r>
                          <a:rPr lang="en-US" sz="2400" b="0" i="1" smtClean="0">
                            <a:latin typeface="Cambria Math" panose="02040503050406030204" pitchFamily="18" charset="0"/>
                            <a:cs typeface="Times New Roman" panose="02020603050405020304" pitchFamily="18" charset="0"/>
                          </a:rPr>
                          <m:t>(</m:t>
                        </m:r>
                        <m:r>
                          <a:rPr lang="en-US" sz="2400" b="0" i="1" smtClean="0">
                            <a:latin typeface="Cambria Math" panose="02040503050406030204" pitchFamily="18" charset="0"/>
                            <a:cs typeface="Times New Roman" panose="02020603050405020304" pitchFamily="18" charset="0"/>
                          </a:rPr>
                          <m:t>𝑣</m:t>
                        </m:r>
                        <m:r>
                          <a:rPr lang="en-US" sz="2400" b="0" i="1" smtClean="0">
                            <a:latin typeface="Cambria Math" panose="02040503050406030204" pitchFamily="18" charset="0"/>
                            <a:cs typeface="Times New Roman" panose="02020603050405020304" pitchFamily="18" charset="0"/>
                          </a:rPr>
                          <m:t>)</m:t>
                        </m:r>
                      </m:e>
                    </m:nary>
                  </m:oMath>
                </a14:m>
                <a:r>
                  <a:rPr lang="en-US" sz="2400" dirty="0">
                    <a:latin typeface="Times New Roman" panose="02020603050405020304" pitchFamily="18" charset="0"/>
                    <a:cs typeface="Times New Roman" panose="02020603050405020304" pitchFamily="18" charset="0"/>
                  </a:rPr>
                  <a:t> = 2|E|.</a:t>
                </a:r>
              </a:p>
              <a:p>
                <a:pPr marL="342900" indent="-342900">
                  <a:spcBef>
                    <a:spcPts val="600"/>
                  </a:spcBef>
                  <a:spcAft>
                    <a:spcPts val="600"/>
                  </a:spcAft>
                  <a:buFont typeface="Arial" panose="020B0604020202020204" pitchFamily="34" charset="0"/>
                  <a:buChar char="•"/>
                </a:pPr>
                <a:endParaRPr lang="en-US" sz="2400" dirty="0">
                  <a:latin typeface="Times New Roman" panose="02020603050405020304" pitchFamily="18" charset="0"/>
                  <a:cs typeface="Times New Roman" panose="02020603050405020304" pitchFamily="18"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1645864" y="1896878"/>
                <a:ext cx="8110505" cy="2031325"/>
              </a:xfrm>
              <a:prstGeom prst="rect">
                <a:avLst/>
              </a:prstGeom>
              <a:blipFill>
                <a:blip r:embed="rId2"/>
                <a:stretch>
                  <a:fillRect l="-1203" t="-2402" b="-18619"/>
                </a:stretch>
              </a:blipFill>
            </p:spPr>
            <p:txBody>
              <a:bodyPr/>
              <a:lstStyle/>
              <a:p>
                <a:r>
                  <a:rPr lang="en-US">
                    <a:noFill/>
                  </a:rPr>
                  <a:t> </a:t>
                </a:r>
              </a:p>
            </p:txBody>
          </p:sp>
        </mc:Fallback>
      </mc:AlternateContent>
      <p:pic>
        <p:nvPicPr>
          <p:cNvPr id="5" name="Picture 4" descr="Image result for smiley face images">
            <a:extLst>
              <a:ext uri="{FF2B5EF4-FFF2-40B4-BE49-F238E27FC236}">
                <a16:creationId xmlns:a16="http://schemas.microsoft.com/office/drawing/2014/main" id="{7A229BF4-83FB-439D-A948-39AB9225094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4059" y="2015548"/>
            <a:ext cx="586105" cy="425450"/>
          </a:xfrm>
          <a:prstGeom prst="rect">
            <a:avLst/>
          </a:prstGeom>
          <a:noFill/>
        </p:spPr>
      </p:pic>
      <p:sp>
        <p:nvSpPr>
          <p:cNvPr id="4" name="Rectangle 3">
            <a:extLst>
              <a:ext uri="{FF2B5EF4-FFF2-40B4-BE49-F238E27FC236}">
                <a16:creationId xmlns:a16="http://schemas.microsoft.com/office/drawing/2014/main" id="{59C20BF3-7319-4146-B656-29E23A8606FA}"/>
              </a:ext>
            </a:extLst>
          </p:cNvPr>
          <p:cNvSpPr/>
          <p:nvPr/>
        </p:nvSpPr>
        <p:spPr>
          <a:xfrm>
            <a:off x="1645864" y="613082"/>
            <a:ext cx="1368901"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Graphs</a:t>
            </a:r>
            <a:endParaRPr lang="en-US" sz="3200" dirty="0">
              <a:ea typeface="SimSun" panose="02010600030101010101" pitchFamily="2" charset="-122"/>
            </a:endParaRPr>
          </a:p>
        </p:txBody>
      </p:sp>
    </p:spTree>
    <p:extLst>
      <p:ext uri="{BB962C8B-B14F-4D97-AF65-F5344CB8AC3E}">
        <p14:creationId xmlns:p14="http://schemas.microsoft.com/office/powerpoint/2010/main" val="12107517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67990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1350092" y="1508762"/>
                <a:ext cx="8443132" cy="4985980"/>
              </a:xfrm>
              <a:prstGeom prst="rect">
                <a:avLst/>
              </a:prstGeom>
            </p:spPr>
            <p:txBody>
              <a:bodyPr wrap="square">
                <a:spAutoFit/>
              </a:bodyPr>
              <a:lstStyle/>
              <a:p>
                <a:pPr marL="342900" indent="-342900">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t>
                </a:r>
                <a:r>
                  <a:rPr lang="en-US" sz="2400" dirty="0">
                    <a:solidFill>
                      <a:srgbClr val="0000FF"/>
                    </a:solidFill>
                    <a:latin typeface="Times New Roman" panose="02020603050405020304" pitchFamily="18" charset="0"/>
                    <a:cs typeface="Times New Roman" panose="02020603050405020304" pitchFamily="18" charset="0"/>
                  </a:rPr>
                  <a:t>adjacency matrix representation </a:t>
                </a:r>
                <a:r>
                  <a:rPr lang="en-US" sz="2400" dirty="0">
                    <a:latin typeface="Times New Roman" panose="02020603050405020304" pitchFamily="18" charset="0"/>
                    <a:cs typeface="Times New Roman" panose="02020603050405020304" pitchFamily="18" charset="0"/>
                  </a:rPr>
                  <a:t>of a</a:t>
                </a:r>
                <a:r>
                  <a:rPr lang="en-US" sz="2400" dirty="0">
                    <a:latin typeface="Times New Roman" panose="02020603050405020304" pitchFamily="18" charset="0"/>
                    <a:ea typeface="SimSun" panose="02010600030101010101" pitchFamily="2" charset="-122"/>
                    <a:cs typeface="Times New Roman" panose="02020603050405020304" pitchFamily="18" charset="0"/>
                  </a:rPr>
                  <a:t> graph G = (V, E) with n = |V| vertices is</a:t>
                </a:r>
              </a:p>
              <a:p>
                <a:pPr marL="800100" lvl="1" indent="-342900">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For n = |V| vertices v</a:t>
                </a:r>
                <a:r>
                  <a:rPr lang="en-US" sz="2400" baseline="-25000" dirty="0">
                    <a:latin typeface="Times New Roman" panose="02020603050405020304" pitchFamily="18" charset="0"/>
                    <a:ea typeface="SimSun" panose="02010600030101010101" pitchFamily="2" charset="-122"/>
                    <a:cs typeface="Times New Roman" panose="02020603050405020304" pitchFamily="18" charset="0"/>
                  </a:rPr>
                  <a:t>1</a:t>
                </a:r>
                <a:r>
                  <a:rPr lang="en-US" sz="2400" dirty="0">
                    <a:latin typeface="Times New Roman" panose="02020603050405020304" pitchFamily="18" charset="0"/>
                    <a:ea typeface="SimSun" panose="02010600030101010101" pitchFamily="2" charset="-122"/>
                    <a:cs typeface="Times New Roman" panose="02020603050405020304" pitchFamily="18" charset="0"/>
                  </a:rPr>
                  <a:t>, v</a:t>
                </a:r>
                <a:r>
                  <a:rPr lang="en-US" sz="2400" baseline="-25000" dirty="0">
                    <a:latin typeface="Times New Roman" panose="02020603050405020304" pitchFamily="18" charset="0"/>
                    <a:ea typeface="SimSun" panose="02010600030101010101" pitchFamily="2" charset="-122"/>
                    <a:cs typeface="Times New Roman" panose="02020603050405020304" pitchFamily="18" charset="0"/>
                  </a:rPr>
                  <a:t>2</a:t>
                </a:r>
                <a:r>
                  <a:rPr lang="en-US" sz="2400" dirty="0">
                    <a:latin typeface="Times New Roman" panose="02020603050405020304" pitchFamily="18" charset="0"/>
                    <a:ea typeface="SimSun" panose="02010600030101010101" pitchFamily="2" charset="-122"/>
                    <a:cs typeface="Times New Roman" panose="02020603050405020304" pitchFamily="18" charset="0"/>
                  </a:rPr>
                  <a:t>, …, </a:t>
                </a:r>
                <a:r>
                  <a:rPr lang="en-US" sz="2400" dirty="0" err="1">
                    <a:latin typeface="Times New Roman" panose="02020603050405020304" pitchFamily="18" charset="0"/>
                    <a:ea typeface="SimSun" panose="02010600030101010101" pitchFamily="2" charset="-122"/>
                    <a:cs typeface="Times New Roman" panose="02020603050405020304" pitchFamily="18" charset="0"/>
                  </a:rPr>
                  <a:t>v</a:t>
                </a:r>
                <a:r>
                  <a:rPr lang="en-US" sz="2400" baseline="-25000" dirty="0" err="1">
                    <a:latin typeface="Times New Roman" panose="02020603050405020304" pitchFamily="18" charset="0"/>
                    <a:ea typeface="SimSun" panose="02010600030101010101" pitchFamily="2" charset="-122"/>
                    <a:cs typeface="Times New Roman" panose="02020603050405020304" pitchFamily="18" charset="0"/>
                  </a:rPr>
                  <a:t>n</a:t>
                </a:r>
                <a:r>
                  <a:rPr lang="en-US" sz="2400" dirty="0">
                    <a:latin typeface="Times New Roman" panose="02020603050405020304" pitchFamily="18" charset="0"/>
                    <a:ea typeface="SimSun" panose="02010600030101010101" pitchFamily="2" charset="-122"/>
                    <a:cs typeface="Times New Roman" panose="02020603050405020304" pitchFamily="18" charset="0"/>
                  </a:rPr>
                  <a:t>, there is an n x n </a:t>
                </a:r>
                <a:r>
                  <a:rPr lang="en-US" sz="2400" dirty="0">
                    <a:solidFill>
                      <a:srgbClr val="0000FF"/>
                    </a:solidFill>
                    <a:latin typeface="Times New Roman" panose="02020603050405020304" pitchFamily="18" charset="0"/>
                    <a:cs typeface="Times New Roman" panose="02020603050405020304" pitchFamily="18" charset="0"/>
                  </a:rPr>
                  <a:t>Boolean matrix,</a:t>
                </a:r>
                <a:r>
                  <a:rPr lang="en-US" sz="2400" dirty="0">
                    <a:latin typeface="Times New Roman" panose="02020603050405020304" pitchFamily="18" charset="0"/>
                    <a:ea typeface="SimSun" panose="02010600030101010101" pitchFamily="2" charset="-122"/>
                    <a:cs typeface="Times New Roman" panose="02020603050405020304" pitchFamily="18" charset="0"/>
                  </a:rPr>
                  <a:t> (n by n array), whose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t>
                </a:r>
                <a:r>
                  <a:rPr lang="en-US" sz="2400" dirty="0" err="1">
                    <a:solidFill>
                      <a:srgbClr val="0000FF"/>
                    </a:solidFill>
                    <a:latin typeface="Times New Roman" panose="02020603050405020304" pitchFamily="18" charset="0"/>
                    <a:ea typeface="SimSun" panose="02010600030101010101" pitchFamily="2" charset="-122"/>
                    <a:cs typeface="Times New Roman" panose="02020603050405020304" pitchFamily="18" charset="0"/>
                  </a:rPr>
                  <a:t>i</a:t>
                </a:r>
                <a:r>
                  <a:rPr lang="en-US" sz="2400" baseline="-25000" dirty="0" err="1">
                    <a:solidFill>
                      <a:srgbClr val="0000FF"/>
                    </a:solidFill>
                    <a:latin typeface="Times New Roman" panose="02020603050405020304" pitchFamily="18" charset="0"/>
                    <a:ea typeface="SimSun" panose="02010600030101010101" pitchFamily="2" charset="-122"/>
                    <a:cs typeface="Times New Roman" panose="02020603050405020304" pitchFamily="18" charset="0"/>
                  </a:rPr>
                  <a:t>row</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a:t>
                </a:r>
                <a:r>
                  <a:rPr lang="en-US" sz="2400" dirty="0" err="1">
                    <a:solidFill>
                      <a:srgbClr val="0000FF"/>
                    </a:solidFill>
                    <a:latin typeface="Times New Roman" panose="02020603050405020304" pitchFamily="18" charset="0"/>
                    <a:ea typeface="SimSun" panose="02010600030101010101" pitchFamily="2" charset="-122"/>
                    <a:cs typeface="Times New Roman" panose="02020603050405020304" pitchFamily="18" charset="0"/>
                  </a:rPr>
                  <a:t>j</a:t>
                </a:r>
                <a:r>
                  <a:rPr lang="en-US" sz="2400" baseline="-25000" dirty="0" err="1">
                    <a:solidFill>
                      <a:srgbClr val="0000FF"/>
                    </a:solidFill>
                    <a:latin typeface="Times New Roman" panose="02020603050405020304" pitchFamily="18" charset="0"/>
                    <a:ea typeface="SimSun" panose="02010600030101010101" pitchFamily="2" charset="-122"/>
                    <a:cs typeface="Times New Roman" panose="02020603050405020304" pitchFamily="18" charset="0"/>
                  </a:rPr>
                  <a:t>col</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t>
                </a:r>
                <a:r>
                  <a:rPr lang="en-US" sz="2400" baseline="30000" dirty="0" err="1">
                    <a:solidFill>
                      <a:srgbClr val="0000FF"/>
                    </a:solidFill>
                    <a:latin typeface="Times New Roman" panose="02020603050405020304" pitchFamily="18" charset="0"/>
                    <a:ea typeface="SimSun" panose="02010600030101010101" pitchFamily="2" charset="-122"/>
                    <a:cs typeface="Times New Roman" panose="02020603050405020304" pitchFamily="18" charset="0"/>
                  </a:rPr>
                  <a:t>th</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entry </a:t>
                </a:r>
                <a:r>
                  <a:rPr lang="en-US" sz="2400" dirty="0">
                    <a:latin typeface="Times New Roman" panose="02020603050405020304" pitchFamily="18" charset="0"/>
                    <a:ea typeface="SimSun" panose="02010600030101010101" pitchFamily="2" charset="-122"/>
                    <a:cs typeface="Times New Roman" panose="02020603050405020304" pitchFamily="18" charset="0"/>
                  </a:rPr>
                  <a:t>is</a:t>
                </a:r>
              </a:p>
              <a:p>
                <a:pPr>
                  <a:spcAft>
                    <a:spcPts val="600"/>
                  </a:spcAft>
                </a:pPr>
                <a:r>
                  <a:rPr lang="en-US" sz="2400" dirty="0">
                    <a:latin typeface="Times New Roman" panose="02020603050405020304" pitchFamily="18" charset="0"/>
                    <a:cs typeface="Times New Roman" panose="02020603050405020304" pitchFamily="18" charset="0"/>
                  </a:rPr>
                  <a:t>	</a:t>
                </a:r>
                <a:r>
                  <a:rPr lang="en-US" sz="2400" dirty="0">
                    <a:solidFill>
                      <a:srgbClr val="0000FF"/>
                    </a:solidFill>
                    <a:latin typeface="Times New Roman" panose="02020603050405020304" pitchFamily="18" charset="0"/>
                    <a:cs typeface="Times New Roman" panose="02020603050405020304" pitchFamily="18" charset="0"/>
                  </a:rPr>
                  <a:t>	 1	if there is an edge from v</a:t>
                </a:r>
                <a:r>
                  <a:rPr lang="en-US" sz="2400" baseline="-25000" dirty="0">
                    <a:solidFill>
                      <a:srgbClr val="0000FF"/>
                    </a:solidFill>
                    <a:latin typeface="Times New Roman" panose="02020603050405020304" pitchFamily="18" charset="0"/>
                    <a:cs typeface="Times New Roman" panose="02020603050405020304" pitchFamily="18" charset="0"/>
                  </a:rPr>
                  <a:t>i</a:t>
                </a:r>
                <a:r>
                  <a:rPr lang="en-US" sz="2400" dirty="0">
                    <a:solidFill>
                      <a:srgbClr val="0000FF"/>
                    </a:solidFill>
                    <a:latin typeface="Times New Roman" panose="02020603050405020304" pitchFamily="18" charset="0"/>
                    <a:cs typeface="Times New Roman" panose="02020603050405020304" pitchFamily="18" charset="0"/>
                  </a:rPr>
                  <a:t> to </a:t>
                </a:r>
                <a:r>
                  <a:rPr lang="en-US" sz="2400" dirty="0" err="1">
                    <a:solidFill>
                      <a:srgbClr val="0000FF"/>
                    </a:solidFill>
                    <a:latin typeface="Times New Roman" panose="02020603050405020304" pitchFamily="18" charset="0"/>
                    <a:cs typeface="Times New Roman" panose="02020603050405020304" pitchFamily="18" charset="0"/>
                  </a:rPr>
                  <a:t>v</a:t>
                </a:r>
                <a:r>
                  <a:rPr lang="en-US" sz="2400" baseline="-25000" dirty="0" err="1">
                    <a:solidFill>
                      <a:srgbClr val="0000FF"/>
                    </a:solidFill>
                    <a:latin typeface="Times New Roman" panose="02020603050405020304" pitchFamily="18" charset="0"/>
                    <a:cs typeface="Times New Roman" panose="02020603050405020304" pitchFamily="18" charset="0"/>
                  </a:rPr>
                  <a:t>j</a:t>
                </a:r>
                <a:r>
                  <a:rPr lang="en-US" sz="2400" dirty="0">
                    <a:solidFill>
                      <a:srgbClr val="0000FF"/>
                    </a:solidFill>
                    <a:latin typeface="Times New Roman" panose="02020603050405020304" pitchFamily="18" charset="0"/>
                    <a:cs typeface="Times New Roman" panose="02020603050405020304" pitchFamily="18" charset="0"/>
                  </a:rPr>
                  <a:t>,</a:t>
                </a:r>
              </a:p>
              <a:p>
                <a:pPr>
                  <a:spcAft>
                    <a:spcPts val="600"/>
                  </a:spcAft>
                </a:pP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a</a:t>
                </a:r>
                <a:r>
                  <a:rPr lang="en-US" sz="2400" baseline="-25000" dirty="0" err="1">
                    <a:solidFill>
                      <a:srgbClr val="0000FF"/>
                    </a:solidFill>
                    <a:latin typeface="Times New Roman" panose="02020603050405020304" pitchFamily="18" charset="0"/>
                    <a:cs typeface="Times New Roman" panose="02020603050405020304" pitchFamily="18" charset="0"/>
                  </a:rPr>
                  <a:t>ij</a:t>
                </a:r>
                <a:r>
                  <a:rPr lang="en-US" sz="2400" dirty="0">
                    <a:solidFill>
                      <a:srgbClr val="0000FF"/>
                    </a:solidFill>
                    <a:latin typeface="Times New Roman" panose="02020603050405020304" pitchFamily="18" charset="0"/>
                    <a:cs typeface="Times New Roman" panose="02020603050405020304" pitchFamily="18" charset="0"/>
                  </a:rPr>
                  <a:t>  =</a:t>
                </a:r>
                <a:endPar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endParaRPr>
              </a:p>
              <a:p>
                <a:pPr>
                  <a:spcAft>
                    <a:spcPts val="600"/>
                  </a:spcAft>
                </a:pPr>
                <a:r>
                  <a:rPr lang="en-US" sz="2400" dirty="0">
                    <a:solidFill>
                      <a:srgbClr val="0000FF"/>
                    </a:solidFill>
                    <a:latin typeface="Times New Roman" panose="02020603050405020304" pitchFamily="18" charset="0"/>
                    <a:cs typeface="Times New Roman" panose="02020603050405020304" pitchFamily="18" charset="0"/>
                  </a:rPr>
                  <a:t>		 0	otherwise.</a:t>
                </a:r>
              </a:p>
              <a:p>
                <a:pPr marL="342900" indent="-342900">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Figure 23.1(c) and 23.2(c) are the adjacency matrices of the undirected and directed graphs in Figure 23.1(a) and Figure 23.2(a), respectively.</a:t>
                </a:r>
              </a:p>
              <a:p>
                <a:pPr marL="342900" indent="-342900">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The adjacency matrix representation of a graph requires </a:t>
                </a:r>
                <a14:m>
                  <m:oMath xmlns:m="http://schemas.openxmlformats.org/officeDocument/2006/math">
                    <m:r>
                      <a:rPr lang="en-US" sz="240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𝜃</m:t>
                    </m:r>
                  </m:oMath>
                </a14:m>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(V</a:t>
                </a:r>
                <a:r>
                  <a:rPr lang="en-US" sz="2400" baseline="300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2</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memory, independent of the number of edges in the graph.</a:t>
                </a:r>
              </a:p>
            </p:txBody>
          </p:sp>
        </mc:Choice>
        <mc:Fallback xmlns="">
          <p:sp>
            <p:nvSpPr>
              <p:cNvPr id="2" name="Rectangle 1"/>
              <p:cNvSpPr>
                <a:spLocks noRot="1" noChangeAspect="1" noMove="1" noResize="1" noEditPoints="1" noAdjustHandles="1" noChangeArrowheads="1" noChangeShapeType="1" noTextEdit="1"/>
              </p:cNvSpPr>
              <p:nvPr/>
            </p:nvSpPr>
            <p:spPr>
              <a:xfrm>
                <a:off x="1350092" y="1508762"/>
                <a:ext cx="8443132" cy="4985980"/>
              </a:xfrm>
              <a:prstGeom prst="rect">
                <a:avLst/>
              </a:prstGeom>
              <a:blipFill>
                <a:blip r:embed="rId2"/>
                <a:stretch>
                  <a:fillRect l="-938" t="-979" b="-1836"/>
                </a:stretch>
              </a:blipFill>
            </p:spPr>
            <p:txBody>
              <a:bodyPr/>
              <a:lstStyle/>
              <a:p>
                <a:r>
                  <a:rPr lang="en-US">
                    <a:noFill/>
                  </a:rPr>
                  <a:t> </a:t>
                </a:r>
              </a:p>
            </p:txBody>
          </p:sp>
        </mc:Fallback>
      </mc:AlternateContent>
      <p:sp>
        <p:nvSpPr>
          <p:cNvPr id="3" name="Left Brace 2"/>
          <p:cNvSpPr/>
          <p:nvPr/>
        </p:nvSpPr>
        <p:spPr>
          <a:xfrm>
            <a:off x="3115773" y="3299998"/>
            <a:ext cx="190106" cy="1001172"/>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6" name="Picture 5" descr="Image result for smiley face images">
            <a:extLst>
              <a:ext uri="{FF2B5EF4-FFF2-40B4-BE49-F238E27FC236}">
                <a16:creationId xmlns:a16="http://schemas.microsoft.com/office/drawing/2014/main" id="{435FC5D6-8978-4E62-86E2-9EF2D28D72A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3987" y="3429000"/>
            <a:ext cx="586105" cy="450561"/>
          </a:xfrm>
          <a:prstGeom prst="rect">
            <a:avLst/>
          </a:prstGeom>
          <a:noFill/>
        </p:spPr>
      </p:pic>
      <p:sp>
        <p:nvSpPr>
          <p:cNvPr id="7" name="Rectangle 6">
            <a:extLst>
              <a:ext uri="{FF2B5EF4-FFF2-40B4-BE49-F238E27FC236}">
                <a16:creationId xmlns:a16="http://schemas.microsoft.com/office/drawing/2014/main" id="{B1F3F6CE-6EC8-47D2-A4AF-AB0342D905AB}"/>
              </a:ext>
            </a:extLst>
          </p:cNvPr>
          <p:cNvSpPr/>
          <p:nvPr/>
        </p:nvSpPr>
        <p:spPr>
          <a:xfrm>
            <a:off x="1268740" y="793712"/>
            <a:ext cx="5671424" cy="625428"/>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 </a:t>
            </a:r>
            <a:r>
              <a:rPr lang="en-US" sz="3200" dirty="0">
                <a:ea typeface="SimSun" panose="02010600030101010101" pitchFamily="2" charset="-122"/>
                <a:cs typeface="Times New Roman" panose="02020603050405020304" pitchFamily="18" charset="0"/>
              </a:rPr>
              <a:t>Graphs’ Representations</a:t>
            </a:r>
          </a:p>
        </p:txBody>
      </p:sp>
    </p:spTree>
    <p:extLst>
      <p:ext uri="{BB962C8B-B14F-4D97-AF65-F5344CB8AC3E}">
        <p14:creationId xmlns:p14="http://schemas.microsoft.com/office/powerpoint/2010/main" val="4079554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80804" y="1707406"/>
            <a:ext cx="8379196" cy="5013488"/>
          </a:xfrm>
          <a:prstGeom prst="rect">
            <a:avLst/>
          </a:prstGeom>
        </p:spPr>
        <p:txBody>
          <a:bodyPr wrap="square">
            <a:spAutoFit/>
          </a:bodyPr>
          <a:lstStyle/>
          <a:p>
            <a:pPr>
              <a:lnSpc>
                <a:spcPct val="115000"/>
              </a:lnSpc>
            </a:pPr>
            <a:r>
              <a:rPr lang="en-US" sz="2400" dirty="0">
                <a:latin typeface="Times New Roman" panose="02020603050405020304" pitchFamily="18" charset="0"/>
                <a:ea typeface="SimSun" panose="02010600030101010101" pitchFamily="2" charset="-122"/>
                <a:cs typeface="Times New Roman" panose="02020603050405020304" pitchFamily="18" charset="0"/>
              </a:rPr>
              <a:t> Two ways to represent a graph G = (V, E) for computer algorithms: </a:t>
            </a:r>
          </a:p>
          <a:p>
            <a:pPr marL="914400" marR="0" lvl="1" indent="-457200">
              <a:lnSpc>
                <a:spcPct val="115000"/>
              </a:lnSpc>
              <a:spcBef>
                <a:spcPts val="0"/>
              </a:spcBef>
              <a:spcAft>
                <a:spcPts val="0"/>
              </a:spcAft>
              <a:buFont typeface="Arial" panose="020B0604020202020204" pitchFamily="34" charset="0"/>
              <a:buChar char="•"/>
              <a:tabLst>
                <a:tab pos="914400" algn="l"/>
              </a:tabLst>
            </a:pPr>
            <a:r>
              <a:rPr lang="en-US" sz="26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 adjacency matrix representation of </a:t>
            </a:r>
          </a:p>
          <a:p>
            <a:pPr marL="1371600" lvl="2" indent="-457200">
              <a:lnSpc>
                <a:spcPct val="115000"/>
              </a:lnSpc>
              <a:buFont typeface="Arial" panose="020B0604020202020204" pitchFamily="34" charset="0"/>
              <a:buChar char="•"/>
              <a:tabLst>
                <a:tab pos="914400" algn="l"/>
              </a:tabLst>
            </a:pPr>
            <a:r>
              <a:rPr lang="en-US" sz="26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may be preferred when the graph is dense, |E| is close to |V|</a:t>
            </a:r>
            <a:r>
              <a:rPr lang="en-US" sz="2600" baseline="300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2,</a:t>
            </a:r>
            <a:r>
              <a:rPr lang="en-US" sz="26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or when check if there is an edge connecting two given vertices, such as the all-pairs shortest-paths algorithms.</a:t>
            </a:r>
            <a:endParaRPr lang="en-US" sz="2600" dirty="0">
              <a:latin typeface="Times New Roman" panose="02020603050405020304" pitchFamily="18" charset="0"/>
              <a:ea typeface="SimSun" panose="02010600030101010101" pitchFamily="2" charset="-122"/>
              <a:cs typeface="Times New Roman" panose="02020603050405020304" pitchFamily="18" charset="0"/>
            </a:endParaRPr>
          </a:p>
          <a:p>
            <a:pPr marL="914400" marR="0" lvl="1" indent="-457200">
              <a:lnSpc>
                <a:spcPct val="115000"/>
              </a:lnSpc>
              <a:spcBef>
                <a:spcPts val="0"/>
              </a:spcBef>
              <a:spcAft>
                <a:spcPts val="0"/>
              </a:spcAft>
              <a:buFont typeface="Arial" panose="020B0604020202020204" pitchFamily="34" charset="0"/>
              <a:buChar char="•"/>
              <a:tabLst>
                <a:tab pos="914400" algn="l"/>
              </a:tabLst>
            </a:pPr>
            <a:r>
              <a:rPr lang="en-US" sz="26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 collection of adjacency lists representation of G.</a:t>
            </a:r>
          </a:p>
          <a:p>
            <a:pPr marL="1371600" lvl="2" indent="-457200">
              <a:lnSpc>
                <a:spcPct val="115000"/>
              </a:lnSpc>
              <a:buFont typeface="Arial" panose="020B0604020202020204" pitchFamily="34" charset="0"/>
              <a:buChar char="•"/>
              <a:tabLst>
                <a:tab pos="914400" algn="l"/>
              </a:tabLst>
            </a:pPr>
            <a:r>
              <a:rPr lang="en-US" sz="26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preferred to represent sparse graphs, |E| is much less than |V|</a:t>
            </a:r>
            <a:r>
              <a:rPr lang="en-US" sz="2600" baseline="300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2</a:t>
            </a:r>
            <a:r>
              <a:rPr lang="en-US" sz="26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t>
            </a:r>
            <a:endParaRPr lang="en-US" sz="2600" dirty="0">
              <a:latin typeface="Times New Roman" panose="02020603050405020304" pitchFamily="18" charset="0"/>
              <a:ea typeface="SimSun" panose="02010600030101010101" pitchFamily="2" charset="-122"/>
              <a:cs typeface="Times New Roman" panose="02020603050405020304" pitchFamily="18" charset="0"/>
            </a:endParaRPr>
          </a:p>
          <a:p>
            <a:pPr>
              <a:lnSpc>
                <a:spcPct val="115000"/>
              </a:lnSpc>
            </a:pPr>
            <a:r>
              <a:rPr lang="en-US" sz="2400" dirty="0">
                <a:latin typeface="Times New Roman" panose="02020603050405020304" pitchFamily="18" charset="0"/>
                <a:ea typeface="SimSun" panose="02010600030101010101" pitchFamily="2" charset="-122"/>
                <a:cs typeface="Times New Roman" panose="02020603050405020304" pitchFamily="18" charset="0"/>
              </a:rPr>
              <a:t> </a:t>
            </a:r>
          </a:p>
        </p:txBody>
      </p:sp>
      <p:pic>
        <p:nvPicPr>
          <p:cNvPr id="6" name="Picture 5" descr="Image result for smiley face images">
            <a:extLst>
              <a:ext uri="{FF2B5EF4-FFF2-40B4-BE49-F238E27FC236}">
                <a16:creationId xmlns:a16="http://schemas.microsoft.com/office/drawing/2014/main" id="{E374D17F-CE5A-4277-8C72-E5D40BA9FC1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2532" y="2837583"/>
            <a:ext cx="586105" cy="450561"/>
          </a:xfrm>
          <a:prstGeom prst="rect">
            <a:avLst/>
          </a:prstGeom>
          <a:noFill/>
        </p:spPr>
      </p:pic>
      <p:sp>
        <p:nvSpPr>
          <p:cNvPr id="4" name="Rectangle 3">
            <a:extLst>
              <a:ext uri="{FF2B5EF4-FFF2-40B4-BE49-F238E27FC236}">
                <a16:creationId xmlns:a16="http://schemas.microsoft.com/office/drawing/2014/main" id="{A272B75B-1F4A-4CC2-9068-E4BCC9F52D31}"/>
              </a:ext>
            </a:extLst>
          </p:cNvPr>
          <p:cNvSpPr/>
          <p:nvPr/>
        </p:nvSpPr>
        <p:spPr>
          <a:xfrm>
            <a:off x="1780804" y="825518"/>
            <a:ext cx="5671424" cy="625428"/>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 </a:t>
            </a:r>
            <a:r>
              <a:rPr lang="en-US" sz="3200" dirty="0">
                <a:ea typeface="SimSun" panose="02010600030101010101" pitchFamily="2" charset="-122"/>
                <a:cs typeface="Times New Roman" panose="02020603050405020304" pitchFamily="18" charset="0"/>
              </a:rPr>
              <a:t>Graphs’ Representations</a:t>
            </a:r>
          </a:p>
        </p:txBody>
      </p:sp>
    </p:spTree>
    <p:extLst>
      <p:ext uri="{BB962C8B-B14F-4D97-AF65-F5344CB8AC3E}">
        <p14:creationId xmlns:p14="http://schemas.microsoft.com/office/powerpoint/2010/main" val="17560806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Rectangle 4"/>
              <p:cNvSpPr/>
              <p:nvPr/>
            </p:nvSpPr>
            <p:spPr>
              <a:xfrm>
                <a:off x="1774322" y="1789702"/>
                <a:ext cx="8643356" cy="3880871"/>
              </a:xfrm>
              <a:prstGeom prst="rect">
                <a:avLst/>
              </a:prstGeom>
            </p:spPr>
            <p:txBody>
              <a:bodyPr wrap="square">
                <a:spAutoFit/>
              </a:bodyPr>
              <a:lstStyle/>
              <a:p>
                <a:pPr marL="342900" indent="-342900">
                  <a:lnSpc>
                    <a:spcPct val="115000"/>
                  </a:lnSpc>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The adjacency list representation of </a:t>
                </a:r>
                <a:r>
                  <a:rPr lang="en-US" sz="2400" dirty="0">
                    <a:latin typeface="Times New Roman" panose="02020603050405020304" pitchFamily="18" charset="0"/>
                    <a:ea typeface="SimSun" panose="02010600030101010101" pitchFamily="2" charset="-122"/>
                    <a:cs typeface="Times New Roman" panose="02020603050405020304" pitchFamily="18" charset="0"/>
                  </a:rPr>
                  <a:t>a graph G = (V, E) consists of an array Adj or |V| lists, one for each vertex in V. </a:t>
                </a:r>
              </a:p>
              <a:p>
                <a:pPr marL="342900"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For each u </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ea typeface="SimSun" panose="02010600030101010101" pitchFamily="2" charset="-122"/>
                    <a:cs typeface="Times New Roman" panose="02020603050405020304" pitchFamily="18" charset="0"/>
                  </a:rPr>
                  <a:t> V, the adjacency list Adj[u] contains (points to) all the vertices v such that there is an edge (u, v) in G.  </a:t>
                </a:r>
              </a:p>
              <a:p>
                <a:pPr marL="342900"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The vertices in each adjacency list are stored in an arbitrary order.</a:t>
                </a:r>
              </a:p>
              <a:p>
                <a:pPr marL="342900"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Figure 23.1(b) is an adjacency list representation of the undirected graph in Figure 23.1(a).</a:t>
                </a:r>
              </a:p>
              <a:p>
                <a:pPr marL="342900"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Figure 23.2(b) is an adjacency list representation of the directed graph in Figure 23.2(a).</a:t>
                </a:r>
              </a:p>
            </p:txBody>
          </p:sp>
        </mc:Choice>
        <mc:Fallback xmlns="">
          <p:sp>
            <p:nvSpPr>
              <p:cNvPr id="5" name="Rectangle 4"/>
              <p:cNvSpPr>
                <a:spLocks noRot="1" noChangeAspect="1" noMove="1" noResize="1" noEditPoints="1" noAdjustHandles="1" noChangeArrowheads="1" noChangeShapeType="1" noTextEdit="1"/>
              </p:cNvSpPr>
              <p:nvPr/>
            </p:nvSpPr>
            <p:spPr>
              <a:xfrm>
                <a:off x="1774322" y="1789702"/>
                <a:ext cx="8643356" cy="3880871"/>
              </a:xfrm>
              <a:prstGeom prst="rect">
                <a:avLst/>
              </a:prstGeom>
              <a:blipFill>
                <a:blip r:embed="rId2"/>
                <a:stretch>
                  <a:fillRect l="-917" t="-629" r="-1551" b="-2830"/>
                </a:stretch>
              </a:blipFill>
            </p:spPr>
            <p:txBody>
              <a:bodyPr/>
              <a:lstStyle/>
              <a:p>
                <a:r>
                  <a:rPr lang="en-US">
                    <a:noFill/>
                  </a:rPr>
                  <a:t> </a:t>
                </a:r>
              </a:p>
            </p:txBody>
          </p:sp>
        </mc:Fallback>
      </mc:AlternateContent>
      <p:pic>
        <p:nvPicPr>
          <p:cNvPr id="6" name="Picture 5" descr="Image result for smiley face images">
            <a:extLst>
              <a:ext uri="{FF2B5EF4-FFF2-40B4-BE49-F238E27FC236}">
                <a16:creationId xmlns:a16="http://schemas.microsoft.com/office/drawing/2014/main" id="{E374D17F-CE5A-4277-8C72-E5D40BA9FC1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2532" y="2837583"/>
            <a:ext cx="586105" cy="450561"/>
          </a:xfrm>
          <a:prstGeom prst="rect">
            <a:avLst/>
          </a:prstGeom>
          <a:noFill/>
        </p:spPr>
      </p:pic>
      <p:sp>
        <p:nvSpPr>
          <p:cNvPr id="4" name="Rectangle 3">
            <a:extLst>
              <a:ext uri="{FF2B5EF4-FFF2-40B4-BE49-F238E27FC236}">
                <a16:creationId xmlns:a16="http://schemas.microsoft.com/office/drawing/2014/main" id="{A272B75B-1F4A-4CC2-9068-E4BCC9F52D31}"/>
              </a:ext>
            </a:extLst>
          </p:cNvPr>
          <p:cNvSpPr/>
          <p:nvPr/>
        </p:nvSpPr>
        <p:spPr>
          <a:xfrm>
            <a:off x="1780804" y="825518"/>
            <a:ext cx="1368901"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Graphs</a:t>
            </a:r>
            <a:endParaRPr lang="en-US" sz="3200" dirty="0">
              <a:ea typeface="SimSun" panose="02010600030101010101" pitchFamily="2" charset="-122"/>
            </a:endParaRPr>
          </a:p>
        </p:txBody>
      </p:sp>
      <p:sp>
        <p:nvSpPr>
          <p:cNvPr id="7" name="Rectangle 6">
            <a:extLst>
              <a:ext uri="{FF2B5EF4-FFF2-40B4-BE49-F238E27FC236}">
                <a16:creationId xmlns:a16="http://schemas.microsoft.com/office/drawing/2014/main" id="{BC45E39C-B788-432F-AF29-D71FA34A014A}"/>
              </a:ext>
            </a:extLst>
          </p:cNvPr>
          <p:cNvSpPr/>
          <p:nvPr/>
        </p:nvSpPr>
        <p:spPr>
          <a:xfrm>
            <a:off x="1780804" y="825518"/>
            <a:ext cx="5671424" cy="625428"/>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 </a:t>
            </a:r>
            <a:r>
              <a:rPr lang="en-US" sz="3200" dirty="0">
                <a:ea typeface="SimSun" panose="02010600030101010101" pitchFamily="2" charset="-122"/>
                <a:cs typeface="Times New Roman" panose="02020603050405020304" pitchFamily="18" charset="0"/>
              </a:rPr>
              <a:t>Graphs’ Representations</a:t>
            </a:r>
          </a:p>
        </p:txBody>
      </p:sp>
    </p:spTree>
    <p:extLst>
      <p:ext uri="{BB962C8B-B14F-4D97-AF65-F5344CB8AC3E}">
        <p14:creationId xmlns:p14="http://schemas.microsoft.com/office/powerpoint/2010/main" val="23353330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AB33A7B-BFD8-4940-946D-C23817AEECB3}"/>
              </a:ext>
            </a:extLst>
          </p:cNvPr>
          <p:cNvSpPr txBox="1"/>
          <p:nvPr/>
        </p:nvSpPr>
        <p:spPr>
          <a:xfrm>
            <a:off x="828675" y="442913"/>
            <a:ext cx="6446947" cy="400713"/>
          </a:xfrm>
          <a:prstGeom prst="rect">
            <a:avLst/>
          </a:prstGeom>
          <a:solidFill>
            <a:srgbClr val="FFFF00"/>
          </a:solidFill>
        </p:spPr>
        <p:txBody>
          <a:bodyPr wrap="square" rtlCol="0">
            <a:spAutoFit/>
          </a:bodyPr>
          <a:lstStyle/>
          <a:p>
            <a:endParaRPr lang="en-US" dirty="0"/>
          </a:p>
        </p:txBody>
      </p:sp>
      <p:sp>
        <p:nvSpPr>
          <p:cNvPr id="2" name="Oval 1">
            <a:extLst>
              <a:ext uri="{FF2B5EF4-FFF2-40B4-BE49-F238E27FC236}">
                <a16:creationId xmlns:a16="http://schemas.microsoft.com/office/drawing/2014/main" id="{E4AF0988-4946-4A99-8ED6-39C8D90D788F}"/>
              </a:ext>
            </a:extLst>
          </p:cNvPr>
          <p:cNvSpPr/>
          <p:nvPr/>
        </p:nvSpPr>
        <p:spPr>
          <a:xfrm>
            <a:off x="1512972" y="1272409"/>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4" name="Oval 3">
            <a:extLst>
              <a:ext uri="{FF2B5EF4-FFF2-40B4-BE49-F238E27FC236}">
                <a16:creationId xmlns:a16="http://schemas.microsoft.com/office/drawing/2014/main" id="{499A7862-6F8D-4AE3-825A-4EAE2AC82967}"/>
              </a:ext>
            </a:extLst>
          </p:cNvPr>
          <p:cNvSpPr/>
          <p:nvPr/>
        </p:nvSpPr>
        <p:spPr>
          <a:xfrm>
            <a:off x="4051309" y="2129407"/>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5" name="Oval 4">
            <a:extLst>
              <a:ext uri="{FF2B5EF4-FFF2-40B4-BE49-F238E27FC236}">
                <a16:creationId xmlns:a16="http://schemas.microsoft.com/office/drawing/2014/main" id="{D97F4CBD-9183-478F-85A3-0466F82ECE8E}"/>
              </a:ext>
            </a:extLst>
          </p:cNvPr>
          <p:cNvSpPr/>
          <p:nvPr/>
        </p:nvSpPr>
        <p:spPr>
          <a:xfrm>
            <a:off x="2942041" y="1276413"/>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sp>
        <p:nvSpPr>
          <p:cNvPr id="6" name="Oval 5">
            <a:extLst>
              <a:ext uri="{FF2B5EF4-FFF2-40B4-BE49-F238E27FC236}">
                <a16:creationId xmlns:a16="http://schemas.microsoft.com/office/drawing/2014/main" id="{197C57C7-E588-4E9F-8036-93BFA94070D9}"/>
              </a:ext>
            </a:extLst>
          </p:cNvPr>
          <p:cNvSpPr/>
          <p:nvPr/>
        </p:nvSpPr>
        <p:spPr>
          <a:xfrm>
            <a:off x="1512972" y="294983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7" name="Oval 6">
            <a:extLst>
              <a:ext uri="{FF2B5EF4-FFF2-40B4-BE49-F238E27FC236}">
                <a16:creationId xmlns:a16="http://schemas.microsoft.com/office/drawing/2014/main" id="{5BFC7BE7-CB56-4C6D-A7B7-406404C63050}"/>
              </a:ext>
            </a:extLst>
          </p:cNvPr>
          <p:cNvSpPr/>
          <p:nvPr/>
        </p:nvSpPr>
        <p:spPr>
          <a:xfrm>
            <a:off x="2942041" y="2949829"/>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cxnSp>
        <p:nvCxnSpPr>
          <p:cNvPr id="9" name="Straight Connector 8">
            <a:extLst>
              <a:ext uri="{FF2B5EF4-FFF2-40B4-BE49-F238E27FC236}">
                <a16:creationId xmlns:a16="http://schemas.microsoft.com/office/drawing/2014/main" id="{FD1A960D-923B-4C69-A152-220C5C27307C}"/>
              </a:ext>
            </a:extLst>
          </p:cNvPr>
          <p:cNvCxnSpPr>
            <a:cxnSpLocks/>
            <a:stCxn id="2" idx="6"/>
            <a:endCxn id="5" idx="2"/>
          </p:cNvCxnSpPr>
          <p:nvPr/>
        </p:nvCxnSpPr>
        <p:spPr>
          <a:xfrm>
            <a:off x="2052468" y="1533013"/>
            <a:ext cx="889573" cy="40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8299EA9-D4E8-4C80-8B2B-54C39313688D}"/>
              </a:ext>
            </a:extLst>
          </p:cNvPr>
          <p:cNvCxnSpPr>
            <a:cxnSpLocks/>
            <a:stCxn id="7" idx="7"/>
            <a:endCxn id="4" idx="3"/>
          </p:cNvCxnSpPr>
          <p:nvPr/>
        </p:nvCxnSpPr>
        <p:spPr>
          <a:xfrm flipV="1">
            <a:off x="3402530" y="2574286"/>
            <a:ext cx="727786" cy="4518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3A5B11B-26C5-4FFA-8784-E87396A5570F}"/>
              </a:ext>
            </a:extLst>
          </p:cNvPr>
          <p:cNvCxnSpPr>
            <a:cxnSpLocks/>
            <a:stCxn id="7" idx="2"/>
            <a:endCxn id="6" idx="6"/>
          </p:cNvCxnSpPr>
          <p:nvPr/>
        </p:nvCxnSpPr>
        <p:spPr>
          <a:xfrm flipH="1">
            <a:off x="2052468" y="3210433"/>
            <a:ext cx="88957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6CCAE37-1681-4056-9AC9-8B74C859B034}"/>
              </a:ext>
            </a:extLst>
          </p:cNvPr>
          <p:cNvCxnSpPr>
            <a:cxnSpLocks/>
            <a:stCxn id="4" idx="1"/>
            <a:endCxn id="5" idx="5"/>
          </p:cNvCxnSpPr>
          <p:nvPr/>
        </p:nvCxnSpPr>
        <p:spPr>
          <a:xfrm flipH="1" flipV="1">
            <a:off x="3402530" y="1721292"/>
            <a:ext cx="727786" cy="4844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93BA064-1A89-476E-8BA4-F3B74877F029}"/>
              </a:ext>
            </a:extLst>
          </p:cNvPr>
          <p:cNvCxnSpPr>
            <a:cxnSpLocks/>
            <a:stCxn id="2" idx="4"/>
            <a:endCxn id="6" idx="0"/>
          </p:cNvCxnSpPr>
          <p:nvPr/>
        </p:nvCxnSpPr>
        <p:spPr>
          <a:xfrm>
            <a:off x="1782720" y="1793617"/>
            <a:ext cx="0" cy="11562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CB6648A-F2CD-4636-8107-10FD0BDBBDD6}"/>
              </a:ext>
            </a:extLst>
          </p:cNvPr>
          <p:cNvCxnSpPr>
            <a:cxnSpLocks/>
            <a:stCxn id="5" idx="3"/>
            <a:endCxn id="6" idx="7"/>
          </p:cNvCxnSpPr>
          <p:nvPr/>
        </p:nvCxnSpPr>
        <p:spPr>
          <a:xfrm flipH="1">
            <a:off x="1973461" y="1721292"/>
            <a:ext cx="1047587" cy="13048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B27C7E9-C77E-4F5C-8A1A-354DD19C8107}"/>
              </a:ext>
            </a:extLst>
          </p:cNvPr>
          <p:cNvCxnSpPr>
            <a:cxnSpLocks/>
            <a:stCxn id="5" idx="4"/>
            <a:endCxn id="7" idx="0"/>
          </p:cNvCxnSpPr>
          <p:nvPr/>
        </p:nvCxnSpPr>
        <p:spPr>
          <a:xfrm>
            <a:off x="3211789" y="1797621"/>
            <a:ext cx="0" cy="11522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52731AB3-762F-4BF7-8644-E1CCD7C68C92}"/>
              </a:ext>
            </a:extLst>
          </p:cNvPr>
          <p:cNvSpPr txBox="1"/>
          <p:nvPr/>
        </p:nvSpPr>
        <p:spPr>
          <a:xfrm>
            <a:off x="1049550" y="4820919"/>
            <a:ext cx="6161532" cy="1479700"/>
          </a:xfrm>
          <a:prstGeom prst="rect">
            <a:avLst/>
          </a:prstGeom>
          <a:noFill/>
        </p:spPr>
        <p:txBody>
          <a:bodyPr wrap="square">
            <a:spAutoFit/>
          </a:bodyPr>
          <a:lstStyle/>
          <a:p>
            <a:pPr>
              <a:lnSpc>
                <a:spcPct val="115000"/>
              </a:lnSpc>
            </a:pPr>
            <a:r>
              <a:rPr lang="en-US" sz="2000" dirty="0">
                <a:latin typeface="Times New Roman" panose="02020603050405020304" pitchFamily="18" charset="0"/>
                <a:ea typeface="SimSun" panose="02010600030101010101" pitchFamily="2" charset="-122"/>
              </a:rPr>
              <a:t>Figure 23.1  Two representation of an undirected graph.</a:t>
            </a:r>
          </a:p>
          <a:p>
            <a:pPr marL="457200" indent="-457200">
              <a:lnSpc>
                <a:spcPct val="115000"/>
              </a:lnSpc>
              <a:buAutoNum type="alphaLcParenBoth"/>
            </a:pPr>
            <a:r>
              <a:rPr lang="en-US" sz="2000" dirty="0">
                <a:latin typeface="Times New Roman" panose="02020603050405020304" pitchFamily="18" charset="0"/>
                <a:ea typeface="SimSun" panose="02010600030101010101" pitchFamily="2" charset="-122"/>
              </a:rPr>
              <a:t>An undirected graph G having 5 vertices and 7 edges.</a:t>
            </a:r>
          </a:p>
          <a:p>
            <a:pPr marL="457200" indent="-457200">
              <a:lnSpc>
                <a:spcPct val="115000"/>
              </a:lnSpc>
              <a:buAutoNum type="alphaLcParenBoth"/>
            </a:pPr>
            <a:r>
              <a:rPr lang="en-US" sz="2000" dirty="0">
                <a:latin typeface="Times New Roman" panose="02020603050405020304" pitchFamily="18" charset="0"/>
                <a:ea typeface="SimSun" panose="02010600030101010101" pitchFamily="2" charset="-122"/>
              </a:rPr>
              <a:t>An adjacency list representation of G.</a:t>
            </a:r>
          </a:p>
          <a:p>
            <a:pPr marL="457200" indent="-457200">
              <a:lnSpc>
                <a:spcPct val="115000"/>
              </a:lnSpc>
              <a:buAutoNum type="alphaLcParenBoth"/>
            </a:pPr>
            <a:r>
              <a:rPr lang="en-US" sz="2000" dirty="0">
                <a:latin typeface="Times New Roman" panose="02020603050405020304" pitchFamily="18" charset="0"/>
                <a:ea typeface="SimSun" panose="02010600030101010101" pitchFamily="2" charset="-122"/>
              </a:rPr>
              <a:t>The adjacency-matrix representation of G.</a:t>
            </a:r>
          </a:p>
        </p:txBody>
      </p:sp>
      <p:pic>
        <p:nvPicPr>
          <p:cNvPr id="41" name="Picture 40" descr="Image result for smiley face images">
            <a:extLst>
              <a:ext uri="{FF2B5EF4-FFF2-40B4-BE49-F238E27FC236}">
                <a16:creationId xmlns:a16="http://schemas.microsoft.com/office/drawing/2014/main" id="{FFDDF936-4B5D-4C4F-AF40-244B0F56775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1592" y="3368832"/>
            <a:ext cx="699135" cy="47349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9" name="Table 129">
            <a:extLst>
              <a:ext uri="{FF2B5EF4-FFF2-40B4-BE49-F238E27FC236}">
                <a16:creationId xmlns:a16="http://schemas.microsoft.com/office/drawing/2014/main" id="{65E7AC50-2E6B-4A39-8726-9B28B5FA4D51}"/>
              </a:ext>
            </a:extLst>
          </p:cNvPr>
          <p:cNvGraphicFramePr>
            <a:graphicFrameLocks noGrp="1"/>
          </p:cNvGraphicFramePr>
          <p:nvPr>
            <p:extLst>
              <p:ext uri="{D42A27DB-BD31-4B8C-83A1-F6EECF244321}">
                <p14:modId xmlns:p14="http://schemas.microsoft.com/office/powerpoint/2010/main" val="2045458623"/>
              </p:ext>
            </p:extLst>
          </p:nvPr>
        </p:nvGraphicFramePr>
        <p:xfrm>
          <a:off x="5671313" y="1036414"/>
          <a:ext cx="4149340" cy="1981200"/>
        </p:xfrm>
        <a:graphic>
          <a:graphicData uri="http://schemas.openxmlformats.org/drawingml/2006/table">
            <a:tbl>
              <a:tblPr firstRow="1" bandRow="1">
                <a:tableStyleId>{5C22544A-7EE6-4342-B048-85BDC9FD1C3A}</a:tableStyleId>
              </a:tblPr>
              <a:tblGrid>
                <a:gridCol w="319180">
                  <a:extLst>
                    <a:ext uri="{9D8B030D-6E8A-4147-A177-3AD203B41FA5}">
                      <a16:colId xmlns:a16="http://schemas.microsoft.com/office/drawing/2014/main" val="1697134594"/>
                    </a:ext>
                  </a:extLst>
                </a:gridCol>
                <a:gridCol w="319180">
                  <a:extLst>
                    <a:ext uri="{9D8B030D-6E8A-4147-A177-3AD203B41FA5}">
                      <a16:colId xmlns:a16="http://schemas.microsoft.com/office/drawing/2014/main" val="124150897"/>
                    </a:ext>
                  </a:extLst>
                </a:gridCol>
                <a:gridCol w="319180">
                  <a:extLst>
                    <a:ext uri="{9D8B030D-6E8A-4147-A177-3AD203B41FA5}">
                      <a16:colId xmlns:a16="http://schemas.microsoft.com/office/drawing/2014/main" val="1667624901"/>
                    </a:ext>
                  </a:extLst>
                </a:gridCol>
                <a:gridCol w="319180">
                  <a:extLst>
                    <a:ext uri="{9D8B030D-6E8A-4147-A177-3AD203B41FA5}">
                      <a16:colId xmlns:a16="http://schemas.microsoft.com/office/drawing/2014/main" val="3236107935"/>
                    </a:ext>
                  </a:extLst>
                </a:gridCol>
                <a:gridCol w="319180">
                  <a:extLst>
                    <a:ext uri="{9D8B030D-6E8A-4147-A177-3AD203B41FA5}">
                      <a16:colId xmlns:a16="http://schemas.microsoft.com/office/drawing/2014/main" val="3237583272"/>
                    </a:ext>
                  </a:extLst>
                </a:gridCol>
                <a:gridCol w="319180">
                  <a:extLst>
                    <a:ext uri="{9D8B030D-6E8A-4147-A177-3AD203B41FA5}">
                      <a16:colId xmlns:a16="http://schemas.microsoft.com/office/drawing/2014/main" val="3608773301"/>
                    </a:ext>
                  </a:extLst>
                </a:gridCol>
                <a:gridCol w="319180">
                  <a:extLst>
                    <a:ext uri="{9D8B030D-6E8A-4147-A177-3AD203B41FA5}">
                      <a16:colId xmlns:a16="http://schemas.microsoft.com/office/drawing/2014/main" val="1465114728"/>
                    </a:ext>
                  </a:extLst>
                </a:gridCol>
                <a:gridCol w="319180">
                  <a:extLst>
                    <a:ext uri="{9D8B030D-6E8A-4147-A177-3AD203B41FA5}">
                      <a16:colId xmlns:a16="http://schemas.microsoft.com/office/drawing/2014/main" val="1425259621"/>
                    </a:ext>
                  </a:extLst>
                </a:gridCol>
                <a:gridCol w="319180">
                  <a:extLst>
                    <a:ext uri="{9D8B030D-6E8A-4147-A177-3AD203B41FA5}">
                      <a16:colId xmlns:a16="http://schemas.microsoft.com/office/drawing/2014/main" val="2411562056"/>
                    </a:ext>
                  </a:extLst>
                </a:gridCol>
                <a:gridCol w="319180">
                  <a:extLst>
                    <a:ext uri="{9D8B030D-6E8A-4147-A177-3AD203B41FA5}">
                      <a16:colId xmlns:a16="http://schemas.microsoft.com/office/drawing/2014/main" val="3760831820"/>
                    </a:ext>
                  </a:extLst>
                </a:gridCol>
                <a:gridCol w="319180">
                  <a:extLst>
                    <a:ext uri="{9D8B030D-6E8A-4147-A177-3AD203B41FA5}">
                      <a16:colId xmlns:a16="http://schemas.microsoft.com/office/drawing/2014/main" val="2493091377"/>
                    </a:ext>
                  </a:extLst>
                </a:gridCol>
                <a:gridCol w="319180">
                  <a:extLst>
                    <a:ext uri="{9D8B030D-6E8A-4147-A177-3AD203B41FA5}">
                      <a16:colId xmlns:a16="http://schemas.microsoft.com/office/drawing/2014/main" val="365509537"/>
                    </a:ext>
                  </a:extLst>
                </a:gridCol>
                <a:gridCol w="319180">
                  <a:extLst>
                    <a:ext uri="{9D8B030D-6E8A-4147-A177-3AD203B41FA5}">
                      <a16:colId xmlns:a16="http://schemas.microsoft.com/office/drawing/2014/main" val="4058622161"/>
                    </a:ext>
                  </a:extLst>
                </a:gridCol>
              </a:tblGrid>
              <a:tr h="370840">
                <a:tc>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en-US" sz="2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b="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en-US" sz="2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b="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chemeClr val="tx1"/>
                        </a:solidFill>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61921606"/>
                  </a:ext>
                </a:extLst>
              </a:tr>
              <a:tr h="370840">
                <a:tc>
                  <a:txBody>
                    <a:bodyPr/>
                    <a:lstStyle/>
                    <a:p>
                      <a:endParaRPr lang="en-US" sz="200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en-US" sz="2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b="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en-US" sz="2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b="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en-US" sz="2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en-US" sz="2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1439000"/>
                  </a:ext>
                </a:extLst>
              </a:tr>
              <a:tr h="370840">
                <a:tc>
                  <a:txBody>
                    <a:bodyPr/>
                    <a:lstStyle/>
                    <a:p>
                      <a:endParaRPr lang="en-US" sz="200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en-US" sz="2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b="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en-US" sz="2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b="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solidFill>
                      <a:schemeClr val="bg1"/>
                    </a:solidFill>
                  </a:tcPr>
                </a:tc>
                <a:tc>
                  <a:txBody>
                    <a:bodyPr/>
                    <a:lstStyle/>
                    <a:p>
                      <a:endParaRPr lang="en-US"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474997542"/>
                  </a:ext>
                </a:extLst>
              </a:tr>
              <a:tr h="370840">
                <a:tc>
                  <a:txBody>
                    <a:bodyPr/>
                    <a:lstStyle/>
                    <a:p>
                      <a:endParaRPr lang="en-US" sz="200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en-US" sz="2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b="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en-US" sz="2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b="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en-US" sz="2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solidFill>
                      <a:schemeClr val="bg1"/>
                    </a:solidFill>
                  </a:tcPr>
                </a:tc>
                <a:tc>
                  <a:txBody>
                    <a:bodyPr/>
                    <a:lstStyle/>
                    <a:p>
                      <a:endParaRPr lang="en-US" dirty="0">
                        <a:solidFill>
                          <a:schemeClr val="tx1"/>
                        </a:solidFill>
                        <a:latin typeface="Times New Roman" panose="02020603050405020304" pitchFamily="18" charset="0"/>
                        <a:cs typeface="Times New Roman" panose="02020603050405020304" pitchFamily="18" charset="0"/>
                      </a:endParaRPr>
                    </a:p>
                  </a:txBody>
                  <a:tcPr>
                    <a:solidFill>
                      <a:schemeClr val="bg1"/>
                    </a:solidFill>
                  </a:tcPr>
                </a:tc>
                <a:extLst>
                  <a:ext uri="{0D108BD9-81ED-4DB2-BD59-A6C34878D82A}">
                    <a16:rowId xmlns:a16="http://schemas.microsoft.com/office/drawing/2014/main" val="3206248244"/>
                  </a:ext>
                </a:extLst>
              </a:tr>
              <a:tr h="370840">
                <a:tc>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en-US" sz="2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en-US" sz="2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en-US" sz="2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solidFill>
                      <a:schemeClr val="bg1"/>
                    </a:solidFill>
                  </a:tcPr>
                </a:tc>
                <a:tc>
                  <a:txBody>
                    <a:bodyPr/>
                    <a:lstStyle/>
                    <a:p>
                      <a:endParaRPr lang="en-US">
                        <a:solidFill>
                          <a:schemeClr val="tx1"/>
                        </a:solidFill>
                        <a:latin typeface="Times New Roman" panose="02020603050405020304" pitchFamily="18" charset="0"/>
                        <a:cs typeface="Times New Roman" panose="02020603050405020304" pitchFamily="18" charset="0"/>
                      </a:endParaRPr>
                    </a:p>
                  </a:txBody>
                  <a:tcPr>
                    <a:solidFill>
                      <a:schemeClr val="bg1"/>
                    </a:solidFill>
                  </a:tcPr>
                </a:tc>
                <a:tc>
                  <a:txBody>
                    <a:bodyPr/>
                    <a:lstStyle/>
                    <a:p>
                      <a:endParaRPr lang="en-US" dirty="0">
                        <a:solidFill>
                          <a:schemeClr val="tx1"/>
                        </a:solidFill>
                        <a:latin typeface="Times New Roman" panose="02020603050405020304" pitchFamily="18" charset="0"/>
                        <a:cs typeface="Times New Roman" panose="02020603050405020304" pitchFamily="18" charset="0"/>
                      </a:endParaRPr>
                    </a:p>
                  </a:txBody>
                  <a:tcPr>
                    <a:solidFill>
                      <a:schemeClr val="bg1"/>
                    </a:solidFill>
                  </a:tcPr>
                </a:tc>
                <a:extLst>
                  <a:ext uri="{0D108BD9-81ED-4DB2-BD59-A6C34878D82A}">
                    <a16:rowId xmlns:a16="http://schemas.microsoft.com/office/drawing/2014/main" val="156676325"/>
                  </a:ext>
                </a:extLst>
              </a:tr>
            </a:tbl>
          </a:graphicData>
        </a:graphic>
      </p:graphicFrame>
      <p:sp>
        <p:nvSpPr>
          <p:cNvPr id="131" name="TextBox 130">
            <a:extLst>
              <a:ext uri="{FF2B5EF4-FFF2-40B4-BE49-F238E27FC236}">
                <a16:creationId xmlns:a16="http://schemas.microsoft.com/office/drawing/2014/main" id="{39106C2F-827C-4BF0-95E2-6329BF5F2F59}"/>
              </a:ext>
            </a:extLst>
          </p:cNvPr>
          <p:cNvSpPr txBox="1"/>
          <p:nvPr/>
        </p:nvSpPr>
        <p:spPr>
          <a:xfrm>
            <a:off x="5270340" y="1036414"/>
            <a:ext cx="319968" cy="2092881"/>
          </a:xfrm>
          <a:prstGeom prst="rect">
            <a:avLst/>
          </a:prstGeom>
          <a:noFill/>
        </p:spPr>
        <p:txBody>
          <a:bodyPr wrap="square" rtlCol="0">
            <a:spAutoFit/>
          </a:bodyPr>
          <a:lstStyle/>
          <a:p>
            <a:pPr>
              <a:spcBef>
                <a:spcPts val="600"/>
              </a:spcBef>
              <a:spcAft>
                <a:spcPts val="300"/>
              </a:spcAft>
            </a:pPr>
            <a:r>
              <a:rPr lang="en-US" sz="2000" dirty="0">
                <a:latin typeface="Times New Roman" panose="02020603050405020304" pitchFamily="18" charset="0"/>
                <a:cs typeface="Times New Roman" panose="02020603050405020304" pitchFamily="18" charset="0"/>
              </a:rPr>
              <a:t>1</a:t>
            </a:r>
          </a:p>
          <a:p>
            <a:pPr>
              <a:spcBef>
                <a:spcPts val="600"/>
              </a:spcBef>
              <a:spcAft>
                <a:spcPts val="300"/>
              </a:spcAft>
            </a:pPr>
            <a:r>
              <a:rPr lang="en-US" sz="2000" dirty="0">
                <a:latin typeface="Times New Roman" panose="02020603050405020304" pitchFamily="18" charset="0"/>
                <a:cs typeface="Times New Roman" panose="02020603050405020304" pitchFamily="18" charset="0"/>
              </a:rPr>
              <a:t>2</a:t>
            </a:r>
          </a:p>
          <a:p>
            <a:pPr>
              <a:spcBef>
                <a:spcPts val="600"/>
              </a:spcBef>
              <a:spcAft>
                <a:spcPts val="300"/>
              </a:spcAft>
            </a:pPr>
            <a:r>
              <a:rPr lang="en-US" sz="2000" dirty="0">
                <a:latin typeface="Times New Roman" panose="02020603050405020304" pitchFamily="18" charset="0"/>
                <a:cs typeface="Times New Roman" panose="02020603050405020304" pitchFamily="18" charset="0"/>
              </a:rPr>
              <a:t>3</a:t>
            </a:r>
          </a:p>
          <a:p>
            <a:pPr>
              <a:spcBef>
                <a:spcPts val="600"/>
              </a:spcBef>
              <a:spcAft>
                <a:spcPts val="300"/>
              </a:spcAft>
            </a:pPr>
            <a:r>
              <a:rPr lang="en-US" sz="2000" dirty="0">
                <a:latin typeface="Times New Roman" panose="02020603050405020304" pitchFamily="18" charset="0"/>
                <a:cs typeface="Times New Roman" panose="02020603050405020304" pitchFamily="18" charset="0"/>
              </a:rPr>
              <a:t>4</a:t>
            </a:r>
          </a:p>
          <a:p>
            <a:pPr>
              <a:spcBef>
                <a:spcPts val="600"/>
              </a:spcBef>
              <a:spcAft>
                <a:spcPts val="300"/>
              </a:spcAft>
            </a:pPr>
            <a:r>
              <a:rPr lang="en-US" sz="2000" dirty="0">
                <a:latin typeface="Times New Roman" panose="02020603050405020304" pitchFamily="18" charset="0"/>
                <a:cs typeface="Times New Roman" panose="02020603050405020304" pitchFamily="18" charset="0"/>
              </a:rPr>
              <a:t>5</a:t>
            </a:r>
          </a:p>
        </p:txBody>
      </p:sp>
      <p:cxnSp>
        <p:nvCxnSpPr>
          <p:cNvPr id="133" name="Straight Arrow Connector 132">
            <a:extLst>
              <a:ext uri="{FF2B5EF4-FFF2-40B4-BE49-F238E27FC236}">
                <a16:creationId xmlns:a16="http://schemas.microsoft.com/office/drawing/2014/main" id="{0220DD61-12E9-44A2-B657-493C1205557E}"/>
              </a:ext>
            </a:extLst>
          </p:cNvPr>
          <p:cNvCxnSpPr/>
          <p:nvPr/>
        </p:nvCxnSpPr>
        <p:spPr>
          <a:xfrm>
            <a:off x="5843016" y="1272409"/>
            <a:ext cx="4451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A8BF4677-ED4E-4FFD-BAFD-A3581085D3F5}"/>
              </a:ext>
            </a:extLst>
          </p:cNvPr>
          <p:cNvCxnSpPr/>
          <p:nvPr/>
        </p:nvCxnSpPr>
        <p:spPr>
          <a:xfrm>
            <a:off x="5855154" y="1616833"/>
            <a:ext cx="4451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6A11B261-6D9C-4E23-8EF4-2ADE9B3CFD7B}"/>
              </a:ext>
            </a:extLst>
          </p:cNvPr>
          <p:cNvCxnSpPr/>
          <p:nvPr/>
        </p:nvCxnSpPr>
        <p:spPr>
          <a:xfrm>
            <a:off x="5855154" y="2027014"/>
            <a:ext cx="4451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5120481E-C5EF-4F89-8161-FDC67444BA94}"/>
              </a:ext>
            </a:extLst>
          </p:cNvPr>
          <p:cNvCxnSpPr/>
          <p:nvPr/>
        </p:nvCxnSpPr>
        <p:spPr>
          <a:xfrm>
            <a:off x="5873442" y="2420585"/>
            <a:ext cx="4451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FC695361-E3EE-4E14-9A90-AF76D9B4A4BD}"/>
              </a:ext>
            </a:extLst>
          </p:cNvPr>
          <p:cNvCxnSpPr/>
          <p:nvPr/>
        </p:nvCxnSpPr>
        <p:spPr>
          <a:xfrm>
            <a:off x="5855154" y="2800222"/>
            <a:ext cx="4451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8BAE1690-C4BD-470A-B065-A3C8CD72A5A9}"/>
              </a:ext>
            </a:extLst>
          </p:cNvPr>
          <p:cNvCxnSpPr/>
          <p:nvPr/>
        </p:nvCxnSpPr>
        <p:spPr>
          <a:xfrm>
            <a:off x="6812226" y="1272409"/>
            <a:ext cx="4451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C01E76F2-1E2C-4CCF-A6A5-8296B7B508FE}"/>
              </a:ext>
            </a:extLst>
          </p:cNvPr>
          <p:cNvCxnSpPr/>
          <p:nvPr/>
        </p:nvCxnSpPr>
        <p:spPr>
          <a:xfrm>
            <a:off x="6812225" y="1633466"/>
            <a:ext cx="4451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DB4A40E1-577E-4A99-B99D-4579175D845D}"/>
              </a:ext>
            </a:extLst>
          </p:cNvPr>
          <p:cNvCxnSpPr/>
          <p:nvPr/>
        </p:nvCxnSpPr>
        <p:spPr>
          <a:xfrm>
            <a:off x="6812224" y="2027014"/>
            <a:ext cx="4451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D7E9EE34-296B-42A2-9506-012955F62C88}"/>
              </a:ext>
            </a:extLst>
          </p:cNvPr>
          <p:cNvCxnSpPr/>
          <p:nvPr/>
        </p:nvCxnSpPr>
        <p:spPr>
          <a:xfrm>
            <a:off x="6812223" y="2429729"/>
            <a:ext cx="4451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B4687557-32EE-4963-8767-505C2B866A0D}"/>
              </a:ext>
            </a:extLst>
          </p:cNvPr>
          <p:cNvCxnSpPr/>
          <p:nvPr/>
        </p:nvCxnSpPr>
        <p:spPr>
          <a:xfrm>
            <a:off x="6830507" y="2831175"/>
            <a:ext cx="4451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F41FACE4-BF87-4D9F-AE14-E6B5B24A42EA}"/>
              </a:ext>
            </a:extLst>
          </p:cNvPr>
          <p:cNvCxnSpPr/>
          <p:nvPr/>
        </p:nvCxnSpPr>
        <p:spPr>
          <a:xfrm>
            <a:off x="7778439" y="2831175"/>
            <a:ext cx="4451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2316746A-E878-4C99-9FBE-2BC4C5C8CF42}"/>
              </a:ext>
            </a:extLst>
          </p:cNvPr>
          <p:cNvCxnSpPr/>
          <p:nvPr/>
        </p:nvCxnSpPr>
        <p:spPr>
          <a:xfrm>
            <a:off x="7784531" y="2450648"/>
            <a:ext cx="4451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312A7B53-9FC7-454A-B09B-6C7B23989293}"/>
              </a:ext>
            </a:extLst>
          </p:cNvPr>
          <p:cNvCxnSpPr/>
          <p:nvPr/>
        </p:nvCxnSpPr>
        <p:spPr>
          <a:xfrm>
            <a:off x="7778438" y="1633466"/>
            <a:ext cx="4451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90744E6D-C3E9-4C5B-A388-A397A4FB4074}"/>
              </a:ext>
            </a:extLst>
          </p:cNvPr>
          <p:cNvCxnSpPr/>
          <p:nvPr/>
        </p:nvCxnSpPr>
        <p:spPr>
          <a:xfrm>
            <a:off x="8717222" y="1633466"/>
            <a:ext cx="4451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4" name="TextBox 133">
            <a:extLst>
              <a:ext uri="{FF2B5EF4-FFF2-40B4-BE49-F238E27FC236}">
                <a16:creationId xmlns:a16="http://schemas.microsoft.com/office/drawing/2014/main" id="{971B8785-E279-4A2D-929F-76D076B57087}"/>
              </a:ext>
            </a:extLst>
          </p:cNvPr>
          <p:cNvSpPr txBox="1"/>
          <p:nvPr/>
        </p:nvSpPr>
        <p:spPr>
          <a:xfrm>
            <a:off x="7882123" y="3758603"/>
            <a:ext cx="2645657" cy="2477601"/>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       1     2     3     4     5</a:t>
            </a:r>
          </a:p>
          <a:p>
            <a:pPr>
              <a:spcBef>
                <a:spcPts val="600"/>
              </a:spcBef>
              <a:spcAft>
                <a:spcPts val="200"/>
              </a:spcAft>
            </a:pPr>
            <a:r>
              <a:rPr lang="en-US" sz="2000" dirty="0">
                <a:latin typeface="Times New Roman" panose="02020603050405020304" pitchFamily="18" charset="0"/>
                <a:cs typeface="Times New Roman" panose="02020603050405020304" pitchFamily="18" charset="0"/>
              </a:rPr>
              <a:t>1</a:t>
            </a:r>
          </a:p>
          <a:p>
            <a:pPr>
              <a:spcBef>
                <a:spcPts val="600"/>
              </a:spcBef>
              <a:spcAft>
                <a:spcPts val="200"/>
              </a:spcAft>
            </a:pPr>
            <a:r>
              <a:rPr lang="en-US" sz="2000" dirty="0">
                <a:latin typeface="Times New Roman" panose="02020603050405020304" pitchFamily="18" charset="0"/>
                <a:cs typeface="Times New Roman" panose="02020603050405020304" pitchFamily="18" charset="0"/>
              </a:rPr>
              <a:t>2</a:t>
            </a:r>
          </a:p>
          <a:p>
            <a:pPr>
              <a:spcBef>
                <a:spcPts val="600"/>
              </a:spcBef>
              <a:spcAft>
                <a:spcPts val="200"/>
              </a:spcAft>
            </a:pPr>
            <a:r>
              <a:rPr lang="en-US" sz="2000" dirty="0">
                <a:latin typeface="Times New Roman" panose="02020603050405020304" pitchFamily="18" charset="0"/>
                <a:cs typeface="Times New Roman" panose="02020603050405020304" pitchFamily="18" charset="0"/>
              </a:rPr>
              <a:t>3</a:t>
            </a:r>
          </a:p>
          <a:p>
            <a:pPr>
              <a:spcBef>
                <a:spcPts val="600"/>
              </a:spcBef>
              <a:spcAft>
                <a:spcPts val="200"/>
              </a:spcAft>
            </a:pPr>
            <a:r>
              <a:rPr lang="en-US" sz="2000" dirty="0">
                <a:latin typeface="Times New Roman" panose="02020603050405020304" pitchFamily="18" charset="0"/>
                <a:cs typeface="Times New Roman" panose="02020603050405020304" pitchFamily="18" charset="0"/>
              </a:rPr>
              <a:t>4</a:t>
            </a:r>
          </a:p>
          <a:p>
            <a:pPr>
              <a:spcBef>
                <a:spcPts val="600"/>
              </a:spcBef>
              <a:spcAft>
                <a:spcPts val="200"/>
              </a:spcAft>
            </a:pPr>
            <a:r>
              <a:rPr lang="en-US" sz="2000" dirty="0">
                <a:latin typeface="Times New Roman" panose="02020603050405020304" pitchFamily="18" charset="0"/>
                <a:cs typeface="Times New Roman" panose="02020603050405020304" pitchFamily="18" charset="0"/>
              </a:rPr>
              <a:t>5</a:t>
            </a:r>
          </a:p>
        </p:txBody>
      </p:sp>
      <p:graphicFrame>
        <p:nvGraphicFramePr>
          <p:cNvPr id="135" name="Table 135">
            <a:extLst>
              <a:ext uri="{FF2B5EF4-FFF2-40B4-BE49-F238E27FC236}">
                <a16:creationId xmlns:a16="http://schemas.microsoft.com/office/drawing/2014/main" id="{5528FB59-F0EC-4C30-9A0E-A8913FD7F4C0}"/>
              </a:ext>
            </a:extLst>
          </p:cNvPr>
          <p:cNvGraphicFramePr>
            <a:graphicFrameLocks noGrp="1"/>
          </p:cNvGraphicFramePr>
          <p:nvPr>
            <p:extLst>
              <p:ext uri="{D42A27DB-BD31-4B8C-83A1-F6EECF244321}">
                <p14:modId xmlns:p14="http://schemas.microsoft.com/office/powerpoint/2010/main" val="3764619254"/>
              </p:ext>
            </p:extLst>
          </p:nvPr>
        </p:nvGraphicFramePr>
        <p:xfrm>
          <a:off x="8222488" y="4112152"/>
          <a:ext cx="2232145" cy="1981200"/>
        </p:xfrm>
        <a:graphic>
          <a:graphicData uri="http://schemas.openxmlformats.org/drawingml/2006/table">
            <a:tbl>
              <a:tblPr firstRow="1" bandRow="1">
                <a:tableStyleId>{5C22544A-7EE6-4342-B048-85BDC9FD1C3A}</a:tableStyleId>
              </a:tblPr>
              <a:tblGrid>
                <a:gridCol w="446429">
                  <a:extLst>
                    <a:ext uri="{9D8B030D-6E8A-4147-A177-3AD203B41FA5}">
                      <a16:colId xmlns:a16="http://schemas.microsoft.com/office/drawing/2014/main" val="3595666621"/>
                    </a:ext>
                  </a:extLst>
                </a:gridCol>
                <a:gridCol w="446429">
                  <a:extLst>
                    <a:ext uri="{9D8B030D-6E8A-4147-A177-3AD203B41FA5}">
                      <a16:colId xmlns:a16="http://schemas.microsoft.com/office/drawing/2014/main" val="3134887819"/>
                    </a:ext>
                  </a:extLst>
                </a:gridCol>
                <a:gridCol w="446429">
                  <a:extLst>
                    <a:ext uri="{9D8B030D-6E8A-4147-A177-3AD203B41FA5}">
                      <a16:colId xmlns:a16="http://schemas.microsoft.com/office/drawing/2014/main" val="589847929"/>
                    </a:ext>
                  </a:extLst>
                </a:gridCol>
                <a:gridCol w="446429">
                  <a:extLst>
                    <a:ext uri="{9D8B030D-6E8A-4147-A177-3AD203B41FA5}">
                      <a16:colId xmlns:a16="http://schemas.microsoft.com/office/drawing/2014/main" val="2839638587"/>
                    </a:ext>
                  </a:extLst>
                </a:gridCol>
                <a:gridCol w="446429">
                  <a:extLst>
                    <a:ext uri="{9D8B030D-6E8A-4147-A177-3AD203B41FA5}">
                      <a16:colId xmlns:a16="http://schemas.microsoft.com/office/drawing/2014/main" val="627434224"/>
                    </a:ext>
                  </a:extLst>
                </a:gridCol>
              </a:tblGrid>
              <a:tr h="370840">
                <a:tc>
                  <a:txBody>
                    <a:bodyPr/>
                    <a:lstStyle/>
                    <a:p>
                      <a:pPr algn="ctr"/>
                      <a:r>
                        <a:rPr lang="en-US" sz="20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15813966"/>
                  </a:ext>
                </a:extLst>
              </a:tr>
              <a:tr h="370840">
                <a:tc>
                  <a:txBody>
                    <a:bodyPr/>
                    <a:lstStyle/>
                    <a:p>
                      <a:pPr algn="ctr"/>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18101317"/>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455571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12169689"/>
                  </a:ext>
                </a:extLst>
              </a:tr>
              <a:tr h="370840">
                <a:tc>
                  <a:txBody>
                    <a:bodyPr/>
                    <a:lstStyle/>
                    <a:p>
                      <a:pPr algn="ctr"/>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77874226"/>
                  </a:ext>
                </a:extLst>
              </a:tr>
            </a:tbl>
          </a:graphicData>
        </a:graphic>
      </p:graphicFrame>
      <p:sp>
        <p:nvSpPr>
          <p:cNvPr id="137" name="TextBox 136">
            <a:extLst>
              <a:ext uri="{FF2B5EF4-FFF2-40B4-BE49-F238E27FC236}">
                <a16:creationId xmlns:a16="http://schemas.microsoft.com/office/drawing/2014/main" id="{BA23F615-D35F-4B51-A279-CE5F89825B91}"/>
              </a:ext>
            </a:extLst>
          </p:cNvPr>
          <p:cNvSpPr txBox="1"/>
          <p:nvPr/>
        </p:nvSpPr>
        <p:spPr>
          <a:xfrm>
            <a:off x="2202180" y="3647567"/>
            <a:ext cx="590148" cy="409633"/>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(a)</a:t>
            </a:r>
          </a:p>
        </p:txBody>
      </p:sp>
      <p:sp>
        <p:nvSpPr>
          <p:cNvPr id="89" name="TextBox 88">
            <a:extLst>
              <a:ext uri="{FF2B5EF4-FFF2-40B4-BE49-F238E27FC236}">
                <a16:creationId xmlns:a16="http://schemas.microsoft.com/office/drawing/2014/main" id="{A6FD690A-C271-46A9-B41B-DFA01DEA2B35}"/>
              </a:ext>
            </a:extLst>
          </p:cNvPr>
          <p:cNvSpPr txBox="1"/>
          <p:nvPr/>
        </p:nvSpPr>
        <p:spPr>
          <a:xfrm>
            <a:off x="5697983" y="3266220"/>
            <a:ext cx="590148" cy="409633"/>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(b)</a:t>
            </a:r>
          </a:p>
        </p:txBody>
      </p:sp>
      <p:sp>
        <p:nvSpPr>
          <p:cNvPr id="90" name="TextBox 89">
            <a:extLst>
              <a:ext uri="{FF2B5EF4-FFF2-40B4-BE49-F238E27FC236}">
                <a16:creationId xmlns:a16="http://schemas.microsoft.com/office/drawing/2014/main" id="{1E206D4D-936A-4411-A620-AB1AC85A5F96}"/>
              </a:ext>
            </a:extLst>
          </p:cNvPr>
          <p:cNvSpPr txBox="1"/>
          <p:nvPr/>
        </p:nvSpPr>
        <p:spPr>
          <a:xfrm>
            <a:off x="9162337" y="3300054"/>
            <a:ext cx="590148" cy="409633"/>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(c)</a:t>
            </a:r>
          </a:p>
        </p:txBody>
      </p:sp>
      <p:sp>
        <p:nvSpPr>
          <p:cNvPr id="91" name="Rectangle 90">
            <a:extLst>
              <a:ext uri="{FF2B5EF4-FFF2-40B4-BE49-F238E27FC236}">
                <a16:creationId xmlns:a16="http://schemas.microsoft.com/office/drawing/2014/main" id="{2F9E81C3-B1A6-4055-A9E3-2E96A90B1DC3}"/>
              </a:ext>
            </a:extLst>
          </p:cNvPr>
          <p:cNvSpPr/>
          <p:nvPr/>
        </p:nvSpPr>
        <p:spPr>
          <a:xfrm>
            <a:off x="1215597" y="267345"/>
            <a:ext cx="5671424" cy="625428"/>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 </a:t>
            </a:r>
            <a:r>
              <a:rPr lang="en-US" sz="3200" dirty="0">
                <a:ea typeface="SimSun" panose="02010600030101010101" pitchFamily="2" charset="-122"/>
                <a:cs typeface="Times New Roman" panose="02020603050405020304" pitchFamily="18" charset="0"/>
              </a:rPr>
              <a:t>Graphs’ Representations</a:t>
            </a:r>
          </a:p>
        </p:txBody>
      </p:sp>
    </p:spTree>
    <p:extLst>
      <p:ext uri="{BB962C8B-B14F-4D97-AF65-F5344CB8AC3E}">
        <p14:creationId xmlns:p14="http://schemas.microsoft.com/office/powerpoint/2010/main" val="29932134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a:extLst>
              <a:ext uri="{FF2B5EF4-FFF2-40B4-BE49-F238E27FC236}">
                <a16:creationId xmlns:a16="http://schemas.microsoft.com/office/drawing/2014/main" id="{33BD6623-62F9-4131-9035-EEE4790FFDDD}"/>
              </a:ext>
            </a:extLst>
          </p:cNvPr>
          <p:cNvSpPr txBox="1"/>
          <p:nvPr/>
        </p:nvSpPr>
        <p:spPr>
          <a:xfrm>
            <a:off x="828675" y="442913"/>
            <a:ext cx="6446947" cy="400713"/>
          </a:xfrm>
          <a:prstGeom prst="rect">
            <a:avLst/>
          </a:prstGeom>
          <a:solidFill>
            <a:srgbClr val="FFFF00"/>
          </a:solidFill>
        </p:spPr>
        <p:txBody>
          <a:bodyPr wrap="square" rtlCol="0">
            <a:spAutoFit/>
          </a:bodyPr>
          <a:lstStyle/>
          <a:p>
            <a:endParaRPr lang="en-US" dirty="0"/>
          </a:p>
        </p:txBody>
      </p:sp>
      <p:sp>
        <p:nvSpPr>
          <p:cNvPr id="2" name="Oval 1">
            <a:extLst>
              <a:ext uri="{FF2B5EF4-FFF2-40B4-BE49-F238E27FC236}">
                <a16:creationId xmlns:a16="http://schemas.microsoft.com/office/drawing/2014/main" id="{E4AF0988-4946-4A99-8ED6-39C8D90D788F}"/>
              </a:ext>
            </a:extLst>
          </p:cNvPr>
          <p:cNvSpPr/>
          <p:nvPr/>
        </p:nvSpPr>
        <p:spPr>
          <a:xfrm>
            <a:off x="1417320" y="1243584"/>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3" name="Oval 2">
            <a:extLst>
              <a:ext uri="{FF2B5EF4-FFF2-40B4-BE49-F238E27FC236}">
                <a16:creationId xmlns:a16="http://schemas.microsoft.com/office/drawing/2014/main" id="{F0D9BA07-9541-4D29-9094-E34FD9B7528C}"/>
              </a:ext>
            </a:extLst>
          </p:cNvPr>
          <p:cNvSpPr/>
          <p:nvPr/>
        </p:nvSpPr>
        <p:spPr>
          <a:xfrm>
            <a:off x="1417320" y="278587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4" name="Oval 3">
            <a:extLst>
              <a:ext uri="{FF2B5EF4-FFF2-40B4-BE49-F238E27FC236}">
                <a16:creationId xmlns:a16="http://schemas.microsoft.com/office/drawing/2014/main" id="{499A7862-6F8D-4AE3-825A-4EAE2AC82967}"/>
              </a:ext>
            </a:extLst>
          </p:cNvPr>
          <p:cNvSpPr/>
          <p:nvPr/>
        </p:nvSpPr>
        <p:spPr>
          <a:xfrm>
            <a:off x="4270248" y="1243584"/>
            <a:ext cx="603504"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5" name="Oval 4">
            <a:extLst>
              <a:ext uri="{FF2B5EF4-FFF2-40B4-BE49-F238E27FC236}">
                <a16:creationId xmlns:a16="http://schemas.microsoft.com/office/drawing/2014/main" id="{D97F4CBD-9183-478F-85A3-0466F82ECE8E}"/>
              </a:ext>
            </a:extLst>
          </p:cNvPr>
          <p:cNvSpPr/>
          <p:nvPr/>
        </p:nvSpPr>
        <p:spPr>
          <a:xfrm>
            <a:off x="2999232" y="1243584"/>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sp>
        <p:nvSpPr>
          <p:cNvPr id="6" name="Oval 5">
            <a:extLst>
              <a:ext uri="{FF2B5EF4-FFF2-40B4-BE49-F238E27FC236}">
                <a16:creationId xmlns:a16="http://schemas.microsoft.com/office/drawing/2014/main" id="{197C57C7-E588-4E9F-8036-93BFA94070D9}"/>
              </a:ext>
            </a:extLst>
          </p:cNvPr>
          <p:cNvSpPr/>
          <p:nvPr/>
        </p:nvSpPr>
        <p:spPr>
          <a:xfrm>
            <a:off x="3008376" y="278587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7" name="Oval 6">
            <a:extLst>
              <a:ext uri="{FF2B5EF4-FFF2-40B4-BE49-F238E27FC236}">
                <a16:creationId xmlns:a16="http://schemas.microsoft.com/office/drawing/2014/main" id="{5BFC7BE7-CB56-4C6D-A7B7-406404C63050}"/>
              </a:ext>
            </a:extLst>
          </p:cNvPr>
          <p:cNvSpPr/>
          <p:nvPr/>
        </p:nvSpPr>
        <p:spPr>
          <a:xfrm>
            <a:off x="4325112" y="278587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6</a:t>
            </a:r>
          </a:p>
        </p:txBody>
      </p:sp>
      <p:cxnSp>
        <p:nvCxnSpPr>
          <p:cNvPr id="9" name="Straight Arrow Connector 8">
            <a:extLst>
              <a:ext uri="{FF2B5EF4-FFF2-40B4-BE49-F238E27FC236}">
                <a16:creationId xmlns:a16="http://schemas.microsoft.com/office/drawing/2014/main" id="{5CB9B5F4-9624-406A-9431-7B22F724346D}"/>
              </a:ext>
            </a:extLst>
          </p:cNvPr>
          <p:cNvCxnSpPr>
            <a:cxnSpLocks/>
            <a:stCxn id="2" idx="6"/>
            <a:endCxn id="5" idx="2"/>
          </p:cNvCxnSpPr>
          <p:nvPr/>
        </p:nvCxnSpPr>
        <p:spPr>
          <a:xfrm>
            <a:off x="1956816" y="1504188"/>
            <a:ext cx="10424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091F3A8-503B-4C98-BB82-424887DD4767}"/>
              </a:ext>
            </a:extLst>
          </p:cNvPr>
          <p:cNvCxnSpPr>
            <a:cxnSpLocks/>
            <a:stCxn id="2" idx="4"/>
            <a:endCxn id="3" idx="0"/>
          </p:cNvCxnSpPr>
          <p:nvPr/>
        </p:nvCxnSpPr>
        <p:spPr>
          <a:xfrm>
            <a:off x="1687068" y="1764792"/>
            <a:ext cx="0" cy="10210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8626E34-A19B-4101-B608-D67E386EBE9E}"/>
              </a:ext>
            </a:extLst>
          </p:cNvPr>
          <p:cNvCxnSpPr>
            <a:cxnSpLocks/>
            <a:stCxn id="3" idx="7"/>
            <a:endCxn id="5" idx="3"/>
          </p:cNvCxnSpPr>
          <p:nvPr/>
        </p:nvCxnSpPr>
        <p:spPr>
          <a:xfrm flipV="1">
            <a:off x="1877809" y="1688463"/>
            <a:ext cx="1200430" cy="117373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187A1F9B-7CE6-4E3D-B074-EA40AC8BB0C0}"/>
              </a:ext>
            </a:extLst>
          </p:cNvPr>
          <p:cNvCxnSpPr>
            <a:cxnSpLocks/>
            <a:stCxn id="5" idx="4"/>
            <a:endCxn id="6" idx="0"/>
          </p:cNvCxnSpPr>
          <p:nvPr/>
        </p:nvCxnSpPr>
        <p:spPr>
          <a:xfrm>
            <a:off x="3268980" y="1764792"/>
            <a:ext cx="9144" cy="10210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6F0613F-A964-4ECD-AE03-BA736F0D3D48}"/>
              </a:ext>
            </a:extLst>
          </p:cNvPr>
          <p:cNvCxnSpPr>
            <a:cxnSpLocks/>
            <a:stCxn id="4" idx="4"/>
            <a:endCxn id="7" idx="0"/>
          </p:cNvCxnSpPr>
          <p:nvPr/>
        </p:nvCxnSpPr>
        <p:spPr>
          <a:xfrm>
            <a:off x="4572000" y="1764792"/>
            <a:ext cx="22860" cy="10210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49BB0B8-D49E-41BD-98CC-8604A4894BB0}"/>
              </a:ext>
            </a:extLst>
          </p:cNvPr>
          <p:cNvCxnSpPr>
            <a:cxnSpLocks/>
            <a:stCxn id="6" idx="2"/>
            <a:endCxn id="3" idx="6"/>
          </p:cNvCxnSpPr>
          <p:nvPr/>
        </p:nvCxnSpPr>
        <p:spPr>
          <a:xfrm flipH="1">
            <a:off x="1956816" y="3046476"/>
            <a:ext cx="105156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ctor: Curved 31">
            <a:extLst>
              <a:ext uri="{FF2B5EF4-FFF2-40B4-BE49-F238E27FC236}">
                <a16:creationId xmlns:a16="http://schemas.microsoft.com/office/drawing/2014/main" id="{0F6683DB-E655-464D-A82E-68073184072D}"/>
              </a:ext>
            </a:extLst>
          </p:cNvPr>
          <p:cNvCxnSpPr>
            <a:cxnSpLocks/>
            <a:stCxn id="7" idx="6"/>
            <a:endCxn id="7" idx="5"/>
          </p:cNvCxnSpPr>
          <p:nvPr/>
        </p:nvCxnSpPr>
        <p:spPr>
          <a:xfrm flipH="1">
            <a:off x="4785601" y="3046476"/>
            <a:ext cx="79007" cy="184275"/>
          </a:xfrm>
          <a:prstGeom prst="curvedConnector4">
            <a:avLst>
              <a:gd name="adj1" fmla="val -289341"/>
              <a:gd name="adj2" fmla="val 265475"/>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35E898E8-8A81-42E4-A9A1-B0BC328F894D}"/>
              </a:ext>
            </a:extLst>
          </p:cNvPr>
          <p:cNvSpPr txBox="1"/>
          <p:nvPr/>
        </p:nvSpPr>
        <p:spPr>
          <a:xfrm>
            <a:off x="1170432" y="4707872"/>
            <a:ext cx="7068312" cy="1200329"/>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Figure 23.2 Two representations of a directed graph.</a:t>
            </a:r>
          </a:p>
          <a:p>
            <a:pPr marL="342900" indent="-342900">
              <a:buAutoNum type="alphaLcParenBoth"/>
            </a:pPr>
            <a:r>
              <a:rPr lang="en-US" dirty="0">
                <a:latin typeface="Times New Roman" panose="02020603050405020304" pitchFamily="18" charset="0"/>
                <a:cs typeface="Times New Roman" panose="02020603050405020304" pitchFamily="18" charset="0"/>
              </a:rPr>
              <a:t>A digraph G having 6 vertices and 8 edges.</a:t>
            </a:r>
          </a:p>
          <a:p>
            <a:pPr marL="342900" indent="-342900">
              <a:buAutoNum type="alphaLcParenBoth"/>
            </a:pPr>
            <a:r>
              <a:rPr lang="en-US" dirty="0">
                <a:latin typeface="Times New Roman" panose="02020603050405020304" pitchFamily="18" charset="0"/>
                <a:cs typeface="Times New Roman" panose="02020603050405020304" pitchFamily="18" charset="0"/>
              </a:rPr>
              <a:t>An adjacency list representation of G.</a:t>
            </a:r>
          </a:p>
          <a:p>
            <a:pPr marL="342900" indent="-342900">
              <a:buAutoNum type="alphaLcParenBoth"/>
            </a:pPr>
            <a:r>
              <a:rPr lang="en-US" dirty="0">
                <a:latin typeface="Times New Roman" panose="02020603050405020304" pitchFamily="18" charset="0"/>
                <a:cs typeface="Times New Roman" panose="02020603050405020304" pitchFamily="18" charset="0"/>
              </a:rPr>
              <a:t>The adjacency matrix representation of G.</a:t>
            </a:r>
          </a:p>
        </p:txBody>
      </p:sp>
      <p:cxnSp>
        <p:nvCxnSpPr>
          <p:cNvPr id="21" name="Straight Arrow Connector 20">
            <a:extLst>
              <a:ext uri="{FF2B5EF4-FFF2-40B4-BE49-F238E27FC236}">
                <a16:creationId xmlns:a16="http://schemas.microsoft.com/office/drawing/2014/main" id="{F534EC86-40B7-4D03-95E1-5899E79985BB}"/>
              </a:ext>
            </a:extLst>
          </p:cNvPr>
          <p:cNvCxnSpPr>
            <a:cxnSpLocks/>
            <a:endCxn id="6" idx="7"/>
          </p:cNvCxnSpPr>
          <p:nvPr/>
        </p:nvCxnSpPr>
        <p:spPr>
          <a:xfrm flipH="1">
            <a:off x="3468865" y="1764792"/>
            <a:ext cx="1059702" cy="109740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38" name="Table 38">
            <a:extLst>
              <a:ext uri="{FF2B5EF4-FFF2-40B4-BE49-F238E27FC236}">
                <a16:creationId xmlns:a16="http://schemas.microsoft.com/office/drawing/2014/main" id="{6CE57E37-1128-4317-8EBF-7FFA38CC1A44}"/>
              </a:ext>
            </a:extLst>
          </p:cNvPr>
          <p:cNvGraphicFramePr>
            <a:graphicFrameLocks noGrp="1"/>
          </p:cNvGraphicFramePr>
          <p:nvPr>
            <p:extLst>
              <p:ext uri="{D42A27DB-BD31-4B8C-83A1-F6EECF244321}">
                <p14:modId xmlns:p14="http://schemas.microsoft.com/office/powerpoint/2010/main" val="171417202"/>
              </p:ext>
            </p:extLst>
          </p:nvPr>
        </p:nvGraphicFramePr>
        <p:xfrm>
          <a:off x="5760467" y="1031838"/>
          <a:ext cx="3040633" cy="2391067"/>
        </p:xfrm>
        <a:graphic>
          <a:graphicData uri="http://schemas.openxmlformats.org/drawingml/2006/table">
            <a:tbl>
              <a:tblPr firstRow="1" bandRow="1">
                <a:tableStyleId>{5C22544A-7EE6-4342-B048-85BDC9FD1C3A}</a:tableStyleId>
              </a:tblPr>
              <a:tblGrid>
                <a:gridCol w="262742">
                  <a:extLst>
                    <a:ext uri="{9D8B030D-6E8A-4147-A177-3AD203B41FA5}">
                      <a16:colId xmlns:a16="http://schemas.microsoft.com/office/drawing/2014/main" val="3589726569"/>
                    </a:ext>
                  </a:extLst>
                </a:gridCol>
                <a:gridCol w="297363">
                  <a:extLst>
                    <a:ext uri="{9D8B030D-6E8A-4147-A177-3AD203B41FA5}">
                      <a16:colId xmlns:a16="http://schemas.microsoft.com/office/drawing/2014/main" val="3792183144"/>
                    </a:ext>
                  </a:extLst>
                </a:gridCol>
                <a:gridCol w="464276">
                  <a:extLst>
                    <a:ext uri="{9D8B030D-6E8A-4147-A177-3AD203B41FA5}">
                      <a16:colId xmlns:a16="http://schemas.microsoft.com/office/drawing/2014/main" val="2011913356"/>
                    </a:ext>
                  </a:extLst>
                </a:gridCol>
                <a:gridCol w="336042">
                  <a:extLst>
                    <a:ext uri="{9D8B030D-6E8A-4147-A177-3AD203B41FA5}">
                      <a16:colId xmlns:a16="http://schemas.microsoft.com/office/drawing/2014/main" val="3702235352"/>
                    </a:ext>
                  </a:extLst>
                </a:gridCol>
                <a:gridCol w="336042">
                  <a:extLst>
                    <a:ext uri="{9D8B030D-6E8A-4147-A177-3AD203B41FA5}">
                      <a16:colId xmlns:a16="http://schemas.microsoft.com/office/drawing/2014/main" val="1406435972"/>
                    </a:ext>
                  </a:extLst>
                </a:gridCol>
                <a:gridCol w="336042">
                  <a:extLst>
                    <a:ext uri="{9D8B030D-6E8A-4147-A177-3AD203B41FA5}">
                      <a16:colId xmlns:a16="http://schemas.microsoft.com/office/drawing/2014/main" val="1700514484"/>
                    </a:ext>
                  </a:extLst>
                </a:gridCol>
                <a:gridCol w="336042">
                  <a:extLst>
                    <a:ext uri="{9D8B030D-6E8A-4147-A177-3AD203B41FA5}">
                      <a16:colId xmlns:a16="http://schemas.microsoft.com/office/drawing/2014/main" val="226356476"/>
                    </a:ext>
                  </a:extLst>
                </a:gridCol>
                <a:gridCol w="336042">
                  <a:extLst>
                    <a:ext uri="{9D8B030D-6E8A-4147-A177-3AD203B41FA5}">
                      <a16:colId xmlns:a16="http://schemas.microsoft.com/office/drawing/2014/main" val="102816695"/>
                    </a:ext>
                  </a:extLst>
                </a:gridCol>
                <a:gridCol w="336042">
                  <a:extLst>
                    <a:ext uri="{9D8B030D-6E8A-4147-A177-3AD203B41FA5}">
                      <a16:colId xmlns:a16="http://schemas.microsoft.com/office/drawing/2014/main" val="1439923565"/>
                    </a:ext>
                  </a:extLst>
                </a:gridCol>
              </a:tblGrid>
              <a:tr h="404205">
                <a:tc rowSpan="6">
                  <a:txBody>
                    <a:bodyPr/>
                    <a:lstStyle/>
                    <a:p>
                      <a:pPr>
                        <a:lnSpc>
                          <a:spcPct val="100000"/>
                        </a:lnSpc>
                        <a:spcAft>
                          <a:spcPts val="900"/>
                        </a:spcAft>
                      </a:pPr>
                      <a:r>
                        <a:rPr lang="en-US" b="0" dirty="0">
                          <a:solidFill>
                            <a:schemeClr val="tx1"/>
                          </a:solidFill>
                          <a:latin typeface="Times New Roman" panose="02020603050405020304" pitchFamily="18" charset="0"/>
                          <a:cs typeface="Times New Roman" panose="02020603050405020304" pitchFamily="18" charset="0"/>
                        </a:rPr>
                        <a:t>1</a:t>
                      </a:r>
                    </a:p>
                    <a:p>
                      <a:pPr>
                        <a:lnSpc>
                          <a:spcPct val="100000"/>
                        </a:lnSpc>
                        <a:spcAft>
                          <a:spcPts val="900"/>
                        </a:spcAft>
                      </a:pPr>
                      <a:r>
                        <a:rPr lang="en-US" b="0" dirty="0">
                          <a:solidFill>
                            <a:schemeClr val="tx1"/>
                          </a:solidFill>
                          <a:latin typeface="Times New Roman" panose="02020603050405020304" pitchFamily="18" charset="0"/>
                          <a:cs typeface="Times New Roman" panose="02020603050405020304" pitchFamily="18" charset="0"/>
                        </a:rPr>
                        <a:t>2</a:t>
                      </a:r>
                    </a:p>
                    <a:p>
                      <a:pPr>
                        <a:lnSpc>
                          <a:spcPct val="100000"/>
                        </a:lnSpc>
                        <a:spcAft>
                          <a:spcPts val="900"/>
                        </a:spcAft>
                      </a:pPr>
                      <a:r>
                        <a:rPr lang="en-US" b="0" dirty="0">
                          <a:solidFill>
                            <a:schemeClr val="tx1"/>
                          </a:solidFill>
                          <a:latin typeface="Times New Roman" panose="02020603050405020304" pitchFamily="18" charset="0"/>
                          <a:cs typeface="Times New Roman" panose="02020603050405020304" pitchFamily="18" charset="0"/>
                        </a:rPr>
                        <a:t>3</a:t>
                      </a:r>
                    </a:p>
                    <a:p>
                      <a:pPr>
                        <a:lnSpc>
                          <a:spcPct val="100000"/>
                        </a:lnSpc>
                        <a:spcAft>
                          <a:spcPts val="900"/>
                        </a:spcAft>
                      </a:pPr>
                      <a:r>
                        <a:rPr lang="en-US" b="0" dirty="0">
                          <a:solidFill>
                            <a:schemeClr val="tx1"/>
                          </a:solidFill>
                          <a:latin typeface="Times New Roman" panose="02020603050405020304" pitchFamily="18" charset="0"/>
                          <a:cs typeface="Times New Roman" panose="02020603050405020304" pitchFamily="18" charset="0"/>
                        </a:rPr>
                        <a:t>4</a:t>
                      </a:r>
                    </a:p>
                    <a:p>
                      <a:pPr>
                        <a:lnSpc>
                          <a:spcPct val="100000"/>
                        </a:lnSpc>
                        <a:spcAft>
                          <a:spcPts val="900"/>
                        </a:spcAft>
                      </a:pPr>
                      <a:r>
                        <a:rPr lang="en-US" b="0" dirty="0">
                          <a:solidFill>
                            <a:schemeClr val="tx1"/>
                          </a:solidFill>
                          <a:latin typeface="Times New Roman" panose="02020603050405020304" pitchFamily="18" charset="0"/>
                          <a:cs typeface="Times New Roman" panose="02020603050405020304" pitchFamily="18" charset="0"/>
                        </a:rPr>
                        <a:t>5</a:t>
                      </a:r>
                    </a:p>
                    <a:p>
                      <a:pPr>
                        <a:lnSpc>
                          <a:spcPct val="100000"/>
                        </a:lnSpc>
                        <a:spcAft>
                          <a:spcPts val="900"/>
                        </a:spcAft>
                      </a:pPr>
                      <a:r>
                        <a:rPr lang="en-US" b="0" dirty="0">
                          <a:solidFill>
                            <a:schemeClr val="tx1"/>
                          </a:solidFill>
                          <a:latin typeface="Times New Roman" panose="02020603050405020304" pitchFamily="18" charset="0"/>
                          <a:cs typeface="Times New Roman" panose="02020603050405020304" pitchFamily="18" charset="0"/>
                        </a:rPr>
                        <a:t>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6">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6">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4792926"/>
                  </a:ext>
                </a:extLst>
              </a:tr>
              <a:tr h="404205">
                <a:tc vMerge="1">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b="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49445305"/>
                  </a:ext>
                </a:extLst>
              </a:tr>
              <a:tr h="404205">
                <a:tc vMerge="1">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97693605"/>
                  </a:ext>
                </a:extLst>
              </a:tr>
              <a:tr h="404205">
                <a:tc vMerge="1">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5874063"/>
                  </a:ext>
                </a:extLst>
              </a:tr>
              <a:tr h="404205">
                <a:tc vMerge="1">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b="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50564623"/>
                  </a:ext>
                </a:extLst>
              </a:tr>
              <a:tr h="370042">
                <a:tc vMerge="1">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b="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23928436"/>
                  </a:ext>
                </a:extLst>
              </a:tr>
            </a:tbl>
          </a:graphicData>
        </a:graphic>
      </p:graphicFrame>
      <p:graphicFrame>
        <p:nvGraphicFramePr>
          <p:cNvPr id="40" name="Table 40">
            <a:extLst>
              <a:ext uri="{FF2B5EF4-FFF2-40B4-BE49-F238E27FC236}">
                <a16:creationId xmlns:a16="http://schemas.microsoft.com/office/drawing/2014/main" id="{821F3B72-4768-4EF7-B27A-3D7EF679A7BC}"/>
              </a:ext>
            </a:extLst>
          </p:cNvPr>
          <p:cNvGraphicFramePr>
            <a:graphicFrameLocks noGrp="1"/>
          </p:cNvGraphicFramePr>
          <p:nvPr>
            <p:extLst>
              <p:ext uri="{D42A27DB-BD31-4B8C-83A1-F6EECF244321}">
                <p14:modId xmlns:p14="http://schemas.microsoft.com/office/powerpoint/2010/main" val="3881908234"/>
              </p:ext>
            </p:extLst>
          </p:nvPr>
        </p:nvGraphicFramePr>
        <p:xfrm>
          <a:off x="6144768" y="1045464"/>
          <a:ext cx="374904" cy="2389632"/>
        </p:xfrm>
        <a:graphic>
          <a:graphicData uri="http://schemas.openxmlformats.org/drawingml/2006/table">
            <a:tbl>
              <a:tblPr firstRow="1" bandRow="1">
                <a:tableStyleId>{5C22544A-7EE6-4342-B048-85BDC9FD1C3A}</a:tableStyleId>
              </a:tblPr>
              <a:tblGrid>
                <a:gridCol w="374904">
                  <a:extLst>
                    <a:ext uri="{9D8B030D-6E8A-4147-A177-3AD203B41FA5}">
                      <a16:colId xmlns:a16="http://schemas.microsoft.com/office/drawing/2014/main" val="1440795881"/>
                    </a:ext>
                  </a:extLst>
                </a:gridCol>
              </a:tblGrid>
              <a:tr h="398272">
                <a:tc>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51158602"/>
                  </a:ext>
                </a:extLst>
              </a:tr>
              <a:tr h="398272">
                <a:tc>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485761"/>
                  </a:ext>
                </a:extLst>
              </a:tr>
              <a:tr h="398272">
                <a:tc>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7915381"/>
                  </a:ext>
                </a:extLst>
              </a:tr>
              <a:tr h="398272">
                <a:tc>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84199727"/>
                  </a:ext>
                </a:extLst>
              </a:tr>
              <a:tr h="398272">
                <a:tc>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20718888"/>
                  </a:ext>
                </a:extLst>
              </a:tr>
              <a:tr h="398272">
                <a:tc>
                  <a:txBody>
                    <a:bodyPr/>
                    <a:lstStyle/>
                    <a:p>
                      <a:endParaRPr lang="en-US"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1409080"/>
                  </a:ext>
                </a:extLst>
              </a:tr>
            </a:tbl>
          </a:graphicData>
        </a:graphic>
      </p:graphicFrame>
      <p:cxnSp>
        <p:nvCxnSpPr>
          <p:cNvPr id="42" name="Straight Arrow Connector 41">
            <a:extLst>
              <a:ext uri="{FF2B5EF4-FFF2-40B4-BE49-F238E27FC236}">
                <a16:creationId xmlns:a16="http://schemas.microsoft.com/office/drawing/2014/main" id="{B886E5C1-E204-4B0A-8C5D-9A26EA8D1E4E}"/>
              </a:ext>
            </a:extLst>
          </p:cNvPr>
          <p:cNvCxnSpPr/>
          <p:nvPr/>
        </p:nvCxnSpPr>
        <p:spPr>
          <a:xfrm>
            <a:off x="6364224" y="1243584"/>
            <a:ext cx="42062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5D81C9BB-9EC3-4646-A14F-F166179C7F7C}"/>
              </a:ext>
            </a:extLst>
          </p:cNvPr>
          <p:cNvCxnSpPr/>
          <p:nvPr/>
        </p:nvCxnSpPr>
        <p:spPr>
          <a:xfrm>
            <a:off x="6379464" y="1633599"/>
            <a:ext cx="42062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8741CA54-87E6-4BAA-9AF7-952E3217D8BE}"/>
              </a:ext>
            </a:extLst>
          </p:cNvPr>
          <p:cNvCxnSpPr/>
          <p:nvPr/>
        </p:nvCxnSpPr>
        <p:spPr>
          <a:xfrm>
            <a:off x="6379464" y="2045208"/>
            <a:ext cx="42062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EED2A394-0B47-4C81-8122-5E6ADF39AF50}"/>
              </a:ext>
            </a:extLst>
          </p:cNvPr>
          <p:cNvCxnSpPr/>
          <p:nvPr/>
        </p:nvCxnSpPr>
        <p:spPr>
          <a:xfrm>
            <a:off x="6379464" y="2426208"/>
            <a:ext cx="42062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9F41995F-BBA5-4237-AD9E-CA3D510FAE39}"/>
              </a:ext>
            </a:extLst>
          </p:cNvPr>
          <p:cNvCxnSpPr/>
          <p:nvPr/>
        </p:nvCxnSpPr>
        <p:spPr>
          <a:xfrm>
            <a:off x="6379464" y="2862201"/>
            <a:ext cx="42062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C160D45B-C943-4F26-95DA-75FDCAA02BAE}"/>
              </a:ext>
            </a:extLst>
          </p:cNvPr>
          <p:cNvCxnSpPr/>
          <p:nvPr/>
        </p:nvCxnSpPr>
        <p:spPr>
          <a:xfrm>
            <a:off x="6379464" y="3230751"/>
            <a:ext cx="42062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F29DD6DF-3DDE-4CD6-9BAA-2A438678C567}"/>
              </a:ext>
            </a:extLst>
          </p:cNvPr>
          <p:cNvCxnSpPr/>
          <p:nvPr/>
        </p:nvCxnSpPr>
        <p:spPr>
          <a:xfrm>
            <a:off x="7376160" y="1243584"/>
            <a:ext cx="42062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C4C6A4F1-9542-4E64-B4A9-2F53D8F91026}"/>
              </a:ext>
            </a:extLst>
          </p:cNvPr>
          <p:cNvCxnSpPr/>
          <p:nvPr/>
        </p:nvCxnSpPr>
        <p:spPr>
          <a:xfrm>
            <a:off x="7376160" y="2051304"/>
            <a:ext cx="42062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658E3706-8C3C-4B08-BFD3-C98AF739E225}"/>
              </a:ext>
            </a:extLst>
          </p:cNvPr>
          <p:cNvCxnSpPr/>
          <p:nvPr/>
        </p:nvCxnSpPr>
        <p:spPr>
          <a:xfrm flipH="1">
            <a:off x="7127242" y="1427271"/>
            <a:ext cx="338328" cy="4037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2F1E147-AC52-4CA4-8E14-429574406A7B}"/>
              </a:ext>
            </a:extLst>
          </p:cNvPr>
          <p:cNvCxnSpPr/>
          <p:nvPr/>
        </p:nvCxnSpPr>
        <p:spPr>
          <a:xfrm flipH="1">
            <a:off x="7111619" y="2240280"/>
            <a:ext cx="338328" cy="4037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00D067C6-1BAF-41C1-8D9D-CB8F6959B580}"/>
              </a:ext>
            </a:extLst>
          </p:cNvPr>
          <p:cNvCxnSpPr/>
          <p:nvPr/>
        </p:nvCxnSpPr>
        <p:spPr>
          <a:xfrm flipH="1">
            <a:off x="7102222" y="2657139"/>
            <a:ext cx="338328" cy="4037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88080741-0FB7-4091-8499-8584964C5ACB}"/>
              </a:ext>
            </a:extLst>
          </p:cNvPr>
          <p:cNvCxnSpPr>
            <a:cxnSpLocks/>
          </p:cNvCxnSpPr>
          <p:nvPr/>
        </p:nvCxnSpPr>
        <p:spPr>
          <a:xfrm flipH="1">
            <a:off x="7118097" y="3035808"/>
            <a:ext cx="343407" cy="3842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E895306C-7778-4BF8-A622-EE58F8326B39}"/>
              </a:ext>
            </a:extLst>
          </p:cNvPr>
          <p:cNvCxnSpPr>
            <a:cxnSpLocks/>
          </p:cNvCxnSpPr>
          <p:nvPr/>
        </p:nvCxnSpPr>
        <p:spPr>
          <a:xfrm flipH="1">
            <a:off x="8134731" y="1837137"/>
            <a:ext cx="343407" cy="3842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EFE3C223-304C-4470-B70B-0E79019FB59E}"/>
              </a:ext>
            </a:extLst>
          </p:cNvPr>
          <p:cNvCxnSpPr>
            <a:cxnSpLocks/>
          </p:cNvCxnSpPr>
          <p:nvPr/>
        </p:nvCxnSpPr>
        <p:spPr>
          <a:xfrm flipH="1">
            <a:off x="8127238" y="1045464"/>
            <a:ext cx="343407" cy="3842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79E10914-9E84-4878-B3D6-06482E9EA6AD}"/>
              </a:ext>
            </a:extLst>
          </p:cNvPr>
          <p:cNvSpPr txBox="1"/>
          <p:nvPr/>
        </p:nvSpPr>
        <p:spPr>
          <a:xfrm>
            <a:off x="7781544" y="3565767"/>
            <a:ext cx="3108324" cy="2900794"/>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dirty="0"/>
              <a:t>        </a:t>
            </a:r>
            <a:r>
              <a:rPr lang="en-US" sz="2000" dirty="0">
                <a:latin typeface="Times New Roman" panose="02020603050405020304" pitchFamily="18" charset="0"/>
                <a:cs typeface="Times New Roman" panose="02020603050405020304" pitchFamily="18" charset="0"/>
              </a:rPr>
              <a:t> 1	2     3     4     5     6</a:t>
            </a:r>
          </a:p>
          <a:p>
            <a:pPr>
              <a:spcBef>
                <a:spcPts val="600"/>
              </a:spcBef>
              <a:spcAft>
                <a:spcPts val="800"/>
              </a:spcAft>
            </a:pPr>
            <a:r>
              <a:rPr lang="en-US" sz="2000" dirty="0">
                <a:latin typeface="Times New Roman" panose="02020603050405020304" pitchFamily="18" charset="0"/>
                <a:cs typeface="Times New Roman" panose="02020603050405020304" pitchFamily="18" charset="0"/>
              </a:rPr>
              <a:t>1</a:t>
            </a:r>
          </a:p>
          <a:p>
            <a:pPr>
              <a:spcAft>
                <a:spcPts val="800"/>
              </a:spcAft>
            </a:pPr>
            <a:r>
              <a:rPr lang="en-US" sz="2000" dirty="0">
                <a:latin typeface="Times New Roman" panose="02020603050405020304" pitchFamily="18" charset="0"/>
                <a:cs typeface="Times New Roman" panose="02020603050405020304" pitchFamily="18" charset="0"/>
              </a:rPr>
              <a:t>2</a:t>
            </a:r>
          </a:p>
          <a:p>
            <a:pPr>
              <a:spcAft>
                <a:spcPts val="800"/>
              </a:spcAft>
            </a:pPr>
            <a:r>
              <a:rPr lang="en-US" sz="2000" dirty="0">
                <a:latin typeface="Times New Roman" panose="02020603050405020304" pitchFamily="18" charset="0"/>
                <a:cs typeface="Times New Roman" panose="02020603050405020304" pitchFamily="18" charset="0"/>
              </a:rPr>
              <a:t>3</a:t>
            </a:r>
          </a:p>
          <a:p>
            <a:pPr>
              <a:spcAft>
                <a:spcPts val="800"/>
              </a:spcAft>
            </a:pPr>
            <a:r>
              <a:rPr lang="en-US" sz="2000" dirty="0">
                <a:latin typeface="Times New Roman" panose="02020603050405020304" pitchFamily="18" charset="0"/>
                <a:cs typeface="Times New Roman" panose="02020603050405020304" pitchFamily="18" charset="0"/>
              </a:rPr>
              <a:t>4</a:t>
            </a:r>
          </a:p>
          <a:p>
            <a:pPr>
              <a:spcAft>
                <a:spcPts val="800"/>
              </a:spcAft>
            </a:pPr>
            <a:r>
              <a:rPr lang="en-US" sz="2000" dirty="0">
                <a:latin typeface="Times New Roman" panose="02020603050405020304" pitchFamily="18" charset="0"/>
                <a:cs typeface="Times New Roman" panose="02020603050405020304" pitchFamily="18" charset="0"/>
              </a:rPr>
              <a:t>5</a:t>
            </a:r>
          </a:p>
          <a:p>
            <a:pPr>
              <a:spcAft>
                <a:spcPts val="800"/>
              </a:spcAft>
            </a:pPr>
            <a:r>
              <a:rPr lang="en-US" sz="2000" dirty="0">
                <a:latin typeface="Times New Roman" panose="02020603050405020304" pitchFamily="18" charset="0"/>
                <a:cs typeface="Times New Roman" panose="02020603050405020304" pitchFamily="18" charset="0"/>
              </a:rPr>
              <a:t>6	</a:t>
            </a:r>
          </a:p>
        </p:txBody>
      </p:sp>
      <p:graphicFrame>
        <p:nvGraphicFramePr>
          <p:cNvPr id="59" name="Table 59">
            <a:extLst>
              <a:ext uri="{FF2B5EF4-FFF2-40B4-BE49-F238E27FC236}">
                <a16:creationId xmlns:a16="http://schemas.microsoft.com/office/drawing/2014/main" id="{EB85A99F-FA44-4FD9-BE6B-00569ACB61E2}"/>
              </a:ext>
            </a:extLst>
          </p:cNvPr>
          <p:cNvGraphicFramePr>
            <a:graphicFrameLocks noGrp="1"/>
          </p:cNvGraphicFramePr>
          <p:nvPr>
            <p:extLst>
              <p:ext uri="{D42A27DB-BD31-4B8C-83A1-F6EECF244321}">
                <p14:modId xmlns:p14="http://schemas.microsoft.com/office/powerpoint/2010/main" val="4143061964"/>
              </p:ext>
            </p:extLst>
          </p:nvPr>
        </p:nvGraphicFramePr>
        <p:xfrm>
          <a:off x="8220456" y="3958310"/>
          <a:ext cx="2669412" cy="2377440"/>
        </p:xfrm>
        <a:graphic>
          <a:graphicData uri="http://schemas.openxmlformats.org/drawingml/2006/table">
            <a:tbl>
              <a:tblPr firstRow="1" bandRow="1">
                <a:tableStyleId>{5C22544A-7EE6-4342-B048-85BDC9FD1C3A}</a:tableStyleId>
              </a:tblPr>
              <a:tblGrid>
                <a:gridCol w="451662">
                  <a:extLst>
                    <a:ext uri="{9D8B030D-6E8A-4147-A177-3AD203B41FA5}">
                      <a16:colId xmlns:a16="http://schemas.microsoft.com/office/drawing/2014/main" val="1017869875"/>
                    </a:ext>
                  </a:extLst>
                </a:gridCol>
                <a:gridCol w="443550">
                  <a:extLst>
                    <a:ext uri="{9D8B030D-6E8A-4147-A177-3AD203B41FA5}">
                      <a16:colId xmlns:a16="http://schemas.microsoft.com/office/drawing/2014/main" val="726168817"/>
                    </a:ext>
                  </a:extLst>
                </a:gridCol>
                <a:gridCol w="443550">
                  <a:extLst>
                    <a:ext uri="{9D8B030D-6E8A-4147-A177-3AD203B41FA5}">
                      <a16:colId xmlns:a16="http://schemas.microsoft.com/office/drawing/2014/main" val="2371572449"/>
                    </a:ext>
                  </a:extLst>
                </a:gridCol>
                <a:gridCol w="443550">
                  <a:extLst>
                    <a:ext uri="{9D8B030D-6E8A-4147-A177-3AD203B41FA5}">
                      <a16:colId xmlns:a16="http://schemas.microsoft.com/office/drawing/2014/main" val="491688759"/>
                    </a:ext>
                  </a:extLst>
                </a:gridCol>
                <a:gridCol w="443550">
                  <a:extLst>
                    <a:ext uri="{9D8B030D-6E8A-4147-A177-3AD203B41FA5}">
                      <a16:colId xmlns:a16="http://schemas.microsoft.com/office/drawing/2014/main" val="1392898343"/>
                    </a:ext>
                  </a:extLst>
                </a:gridCol>
                <a:gridCol w="443550">
                  <a:extLst>
                    <a:ext uri="{9D8B030D-6E8A-4147-A177-3AD203B41FA5}">
                      <a16:colId xmlns:a16="http://schemas.microsoft.com/office/drawing/2014/main" val="3028453305"/>
                    </a:ext>
                  </a:extLst>
                </a:gridCol>
              </a:tblGrid>
              <a:tr h="370840">
                <a:tc>
                  <a:txBody>
                    <a:bodyPr/>
                    <a:lstStyle/>
                    <a:p>
                      <a:r>
                        <a:rPr lang="en-US" sz="20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2939416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9496241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6989785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9971354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46913272"/>
                  </a:ext>
                </a:extLst>
              </a:tr>
              <a:tr h="3613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0</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50228936"/>
                  </a:ext>
                </a:extLst>
              </a:tr>
            </a:tbl>
          </a:graphicData>
        </a:graphic>
      </p:graphicFrame>
      <p:sp>
        <p:nvSpPr>
          <p:cNvPr id="60" name="TextBox 59">
            <a:extLst>
              <a:ext uri="{FF2B5EF4-FFF2-40B4-BE49-F238E27FC236}">
                <a16:creationId xmlns:a16="http://schemas.microsoft.com/office/drawing/2014/main" id="{5120D567-D735-4E7C-8CBB-826A64A9B888}"/>
              </a:ext>
            </a:extLst>
          </p:cNvPr>
          <p:cNvSpPr txBox="1"/>
          <p:nvPr/>
        </p:nvSpPr>
        <p:spPr>
          <a:xfrm>
            <a:off x="2374151" y="3462066"/>
            <a:ext cx="704088"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(a)</a:t>
            </a:r>
          </a:p>
        </p:txBody>
      </p:sp>
      <p:sp>
        <p:nvSpPr>
          <p:cNvPr id="61" name="TextBox 60">
            <a:extLst>
              <a:ext uri="{FF2B5EF4-FFF2-40B4-BE49-F238E27FC236}">
                <a16:creationId xmlns:a16="http://schemas.microsoft.com/office/drawing/2014/main" id="{0DCB6ED6-4899-4D10-91E3-14F96997858F}"/>
              </a:ext>
            </a:extLst>
          </p:cNvPr>
          <p:cNvSpPr txBox="1"/>
          <p:nvPr/>
        </p:nvSpPr>
        <p:spPr>
          <a:xfrm>
            <a:off x="8816085" y="1457630"/>
            <a:ext cx="704088"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(b)</a:t>
            </a:r>
          </a:p>
        </p:txBody>
      </p:sp>
      <p:sp>
        <p:nvSpPr>
          <p:cNvPr id="62" name="TextBox 61">
            <a:extLst>
              <a:ext uri="{FF2B5EF4-FFF2-40B4-BE49-F238E27FC236}">
                <a16:creationId xmlns:a16="http://schemas.microsoft.com/office/drawing/2014/main" id="{9EE21124-E870-4231-96FE-DDE9BDD65968}"/>
              </a:ext>
            </a:extLst>
          </p:cNvPr>
          <p:cNvSpPr txBox="1"/>
          <p:nvPr/>
        </p:nvSpPr>
        <p:spPr>
          <a:xfrm>
            <a:off x="9589770" y="2990864"/>
            <a:ext cx="704088"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(c)</a:t>
            </a:r>
          </a:p>
        </p:txBody>
      </p:sp>
      <p:sp>
        <p:nvSpPr>
          <p:cNvPr id="63" name="Rectangle 62">
            <a:extLst>
              <a:ext uri="{FF2B5EF4-FFF2-40B4-BE49-F238E27FC236}">
                <a16:creationId xmlns:a16="http://schemas.microsoft.com/office/drawing/2014/main" id="{BFB2825A-B505-4A12-A2DC-9B40C03D17C0}"/>
              </a:ext>
            </a:extLst>
          </p:cNvPr>
          <p:cNvSpPr/>
          <p:nvPr/>
        </p:nvSpPr>
        <p:spPr>
          <a:xfrm>
            <a:off x="1433213" y="250385"/>
            <a:ext cx="5671424" cy="625428"/>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 </a:t>
            </a:r>
            <a:r>
              <a:rPr lang="en-US" sz="3200" dirty="0">
                <a:ea typeface="SimSun" panose="02010600030101010101" pitchFamily="2" charset="-122"/>
                <a:cs typeface="Times New Roman" panose="02020603050405020304" pitchFamily="18" charset="0"/>
              </a:rPr>
              <a:t>Graphs’ Representations</a:t>
            </a:r>
          </a:p>
        </p:txBody>
      </p:sp>
    </p:spTree>
    <p:extLst>
      <p:ext uri="{BB962C8B-B14F-4D97-AF65-F5344CB8AC3E}">
        <p14:creationId xmlns:p14="http://schemas.microsoft.com/office/powerpoint/2010/main" val="28693945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B167E0B-B827-411F-8BE3-72A8BEC85F3B}"/>
              </a:ext>
            </a:extLst>
          </p:cNvPr>
          <p:cNvSpPr txBox="1"/>
          <p:nvPr/>
        </p:nvSpPr>
        <p:spPr>
          <a:xfrm>
            <a:off x="92180" y="4429126"/>
            <a:ext cx="12099820" cy="1414462"/>
          </a:xfrm>
          <a:prstGeom prst="rect">
            <a:avLst/>
          </a:prstGeom>
          <a:solidFill>
            <a:srgbClr val="FFFF00"/>
          </a:solidFill>
        </p:spPr>
        <p:txBody>
          <a:bodyPr wrap="square" rtlCol="0">
            <a:spAutoFit/>
          </a:bodyPr>
          <a:lstStyle/>
          <a:p>
            <a:endParaRPr lang="en-US" dirty="0"/>
          </a:p>
        </p:txBody>
      </p:sp>
      <p:sp>
        <p:nvSpPr>
          <p:cNvPr id="5" name="Rectangle 4"/>
          <p:cNvSpPr/>
          <p:nvPr/>
        </p:nvSpPr>
        <p:spPr>
          <a:xfrm>
            <a:off x="1780804" y="1835422"/>
            <a:ext cx="8643356" cy="3880871"/>
          </a:xfrm>
          <a:prstGeom prst="rect">
            <a:avLst/>
          </a:prstGeom>
        </p:spPr>
        <p:txBody>
          <a:bodyPr wrap="square">
            <a:spAutoFit/>
          </a:bodyPr>
          <a:lstStyle/>
          <a:p>
            <a:pPr marL="342900" indent="-342900">
              <a:lnSpc>
                <a:spcPct val="115000"/>
              </a:lnSpc>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If</a:t>
            </a:r>
            <a:r>
              <a:rPr lang="en-US" sz="2400" dirty="0">
                <a:latin typeface="Times New Roman" panose="02020603050405020304" pitchFamily="18" charset="0"/>
                <a:ea typeface="SimSun" panose="02010600030101010101" pitchFamily="2" charset="-122"/>
                <a:cs typeface="Times New Roman" panose="02020603050405020304" pitchFamily="18" charset="0"/>
              </a:rPr>
              <a:t> G = (V, E)  is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 digraph, the sum of the lengths of all the adjacency lists is |E|, </a:t>
            </a:r>
            <a:r>
              <a:rPr lang="en-US" sz="2400" dirty="0">
                <a:latin typeface="Times New Roman" panose="02020603050405020304" pitchFamily="18" charset="0"/>
                <a:ea typeface="SimSun" panose="02010600030101010101" pitchFamily="2" charset="-122"/>
                <a:cs typeface="Times New Roman" panose="02020603050405020304" pitchFamily="18" charset="0"/>
              </a:rPr>
              <a:t>since an edge of the form (u, v) is represented by having v appear in Adj[u].</a:t>
            </a:r>
          </a:p>
          <a:p>
            <a:pPr marL="342900"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If G = (V, E) is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an undirected graph, the sum of the lengths of all the adjacency lists is 2|E|, </a:t>
            </a:r>
            <a:r>
              <a:rPr lang="en-US" sz="2400" dirty="0">
                <a:latin typeface="Times New Roman" panose="02020603050405020304" pitchFamily="18" charset="0"/>
                <a:ea typeface="SimSun" panose="02010600030101010101" pitchFamily="2" charset="-122"/>
                <a:cs typeface="Times New Roman" panose="02020603050405020304" pitchFamily="18" charset="0"/>
              </a:rPr>
              <a:t>since if (u, v) is an undirected edge, then u appears in v’s adjacency list and vice versa.</a:t>
            </a:r>
          </a:p>
          <a:p>
            <a:pPr marL="342900"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Whether a graph is directed or not, the adjacency list representation has the desirable property that the amount of memory it requires is O(max(V, E)) = O(V + E). </a:t>
            </a:r>
          </a:p>
        </p:txBody>
      </p:sp>
      <p:pic>
        <p:nvPicPr>
          <p:cNvPr id="6" name="Picture 5" descr="Image result for smiley face images">
            <a:extLst>
              <a:ext uri="{FF2B5EF4-FFF2-40B4-BE49-F238E27FC236}">
                <a16:creationId xmlns:a16="http://schemas.microsoft.com/office/drawing/2014/main" id="{E374D17F-CE5A-4277-8C72-E5D40BA9FC1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2532" y="2837583"/>
            <a:ext cx="586105" cy="450561"/>
          </a:xfrm>
          <a:prstGeom prst="rect">
            <a:avLst/>
          </a:prstGeom>
          <a:noFill/>
        </p:spPr>
      </p:pic>
      <p:sp>
        <p:nvSpPr>
          <p:cNvPr id="4" name="Rectangle 3">
            <a:extLst>
              <a:ext uri="{FF2B5EF4-FFF2-40B4-BE49-F238E27FC236}">
                <a16:creationId xmlns:a16="http://schemas.microsoft.com/office/drawing/2014/main" id="{A272B75B-1F4A-4CC2-9068-E4BCC9F52D31}"/>
              </a:ext>
            </a:extLst>
          </p:cNvPr>
          <p:cNvSpPr/>
          <p:nvPr/>
        </p:nvSpPr>
        <p:spPr>
          <a:xfrm>
            <a:off x="1780804" y="825518"/>
            <a:ext cx="1368901"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Graphs</a:t>
            </a:r>
            <a:endParaRPr lang="en-US" sz="3200" dirty="0">
              <a:ea typeface="SimSun" panose="02010600030101010101" pitchFamily="2" charset="-122"/>
            </a:endParaRPr>
          </a:p>
        </p:txBody>
      </p:sp>
      <p:sp>
        <p:nvSpPr>
          <p:cNvPr id="7" name="Rectangle 6">
            <a:extLst>
              <a:ext uri="{FF2B5EF4-FFF2-40B4-BE49-F238E27FC236}">
                <a16:creationId xmlns:a16="http://schemas.microsoft.com/office/drawing/2014/main" id="{BB6DD7BD-5A35-426A-91A5-EACD4F4E2EAA}"/>
              </a:ext>
            </a:extLst>
          </p:cNvPr>
          <p:cNvSpPr/>
          <p:nvPr/>
        </p:nvSpPr>
        <p:spPr>
          <a:xfrm>
            <a:off x="1780804" y="825518"/>
            <a:ext cx="5671424" cy="625428"/>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 </a:t>
            </a:r>
            <a:r>
              <a:rPr lang="en-US" sz="3200" dirty="0">
                <a:ea typeface="SimSun" panose="02010600030101010101" pitchFamily="2" charset="-122"/>
                <a:cs typeface="Times New Roman" panose="02020603050405020304" pitchFamily="18" charset="0"/>
              </a:rPr>
              <a:t>Graphs’ Representations</a:t>
            </a:r>
          </a:p>
        </p:txBody>
      </p:sp>
    </p:spTree>
    <p:extLst>
      <p:ext uri="{BB962C8B-B14F-4D97-AF65-F5344CB8AC3E}">
        <p14:creationId xmlns:p14="http://schemas.microsoft.com/office/powerpoint/2010/main" val="31397011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D204023-3944-4F73-A791-1FC14C5FF084}"/>
              </a:ext>
            </a:extLst>
          </p:cNvPr>
          <p:cNvSpPr txBox="1"/>
          <p:nvPr/>
        </p:nvSpPr>
        <p:spPr>
          <a:xfrm>
            <a:off x="0" y="1768845"/>
            <a:ext cx="12192000" cy="1660155"/>
          </a:xfrm>
          <a:prstGeom prst="rect">
            <a:avLst/>
          </a:prstGeom>
          <a:solidFill>
            <a:srgbClr val="FFFF00"/>
          </a:solidFill>
        </p:spPr>
        <p:txBody>
          <a:bodyPr wrap="square" rtlCol="0">
            <a:spAutoFit/>
          </a:bodyPr>
          <a:lstStyle/>
          <a:p>
            <a:endParaRPr lang="en-US" dirty="0"/>
          </a:p>
        </p:txBody>
      </p:sp>
      <mc:AlternateContent xmlns:mc="http://schemas.openxmlformats.org/markup-compatibility/2006" xmlns:a14="http://schemas.microsoft.com/office/drawing/2010/main">
        <mc:Choice Requires="a14">
          <p:sp>
            <p:nvSpPr>
              <p:cNvPr id="2" name="Rectangle 1"/>
              <p:cNvSpPr/>
              <p:nvPr/>
            </p:nvSpPr>
            <p:spPr>
              <a:xfrm>
                <a:off x="1644136" y="1768845"/>
                <a:ext cx="8903727" cy="3031407"/>
              </a:xfrm>
              <a:prstGeom prst="rect">
                <a:avLst/>
              </a:prstGeom>
            </p:spPr>
            <p:txBody>
              <a:bodyPr wrap="square">
                <a:spAutoFit/>
              </a:bodyPr>
              <a:lstStyle/>
              <a:p>
                <a:pPr marL="342900"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A weighted graph  (or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weighted digraph</a:t>
                </a:r>
                <a:r>
                  <a:rPr lang="en-US" sz="2400" dirty="0">
                    <a:latin typeface="Times New Roman" panose="02020603050405020304" pitchFamily="18" charset="0"/>
                    <a:ea typeface="SimSun" panose="02010600030101010101" pitchFamily="2" charset="-122"/>
                    <a:cs typeface="Times New Roman" panose="02020603050405020304" pitchFamily="18" charset="0"/>
                  </a:rPr>
                  <a:t>)  is </a:t>
                </a:r>
              </a:p>
              <a:p>
                <a:pPr marL="800100" lvl="1"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an undirected graph  (or digraph) for which each edge has an associated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weights</a:t>
                </a:r>
                <a:r>
                  <a:rPr lang="en-US" sz="2400" dirty="0">
                    <a:latin typeface="Times New Roman" panose="02020603050405020304" pitchFamily="18" charset="0"/>
                    <a:ea typeface="SimSun" panose="02010600030101010101" pitchFamily="2" charset="-122"/>
                    <a:cs typeface="Times New Roman" panose="02020603050405020304" pitchFamily="18" charset="0"/>
                  </a:rPr>
                  <a:t> (or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costs</a:t>
                </a:r>
                <a:r>
                  <a:rPr lang="en-US" sz="2400" dirty="0">
                    <a:latin typeface="Times New Roman" panose="02020603050405020304" pitchFamily="18" charset="0"/>
                    <a:ea typeface="SimSun" panose="02010600030101010101" pitchFamily="2" charset="-122"/>
                    <a:cs typeface="Times New Roman" panose="02020603050405020304" pitchFamily="18" charset="0"/>
                  </a:rPr>
                  <a:t>) given by a weight function </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𝜔</m:t>
                    </m:r>
                  </m:oMath>
                </a14:m>
                <a:r>
                  <a:rPr lang="en-US" sz="2400" dirty="0">
                    <a:latin typeface="Times New Roman" panose="02020603050405020304" pitchFamily="18" charset="0"/>
                    <a:ea typeface="SimSun" panose="02010600030101010101" pitchFamily="2" charset="-122"/>
                    <a:cs typeface="Times New Roman" panose="02020603050405020304" pitchFamily="18" charset="0"/>
                  </a:rPr>
                  <a:t> : E  </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ea typeface="SimSun" panose="02010600030101010101" pitchFamily="2" charset="-122"/>
                    <a:cs typeface="Times New Roman" panose="02020603050405020304" pitchFamily="18" charset="0"/>
                  </a:rPr>
                  <a:t> R.</a:t>
                </a:r>
              </a:p>
              <a:p>
                <a:pPr marL="800100" lvl="1"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For example, let G = (V, E) be a weighted graph with weight function </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𝜔</m:t>
                    </m:r>
                  </m:oMath>
                </a14:m>
                <a:r>
                  <a:rPr lang="en-US" sz="2400" dirty="0">
                    <a:latin typeface="Times New Roman" panose="02020603050405020304" pitchFamily="18" charset="0"/>
                    <a:ea typeface="SimSun" panose="02010600030101010101" pitchFamily="2" charset="-122"/>
                    <a:cs typeface="Times New Roman" panose="02020603050405020304" pitchFamily="18" charset="0"/>
                  </a:rPr>
                  <a:t>. The weight </a:t>
                </a:r>
                <a14:m>
                  <m:oMath xmlns:m="http://schemas.openxmlformats.org/officeDocument/2006/math">
                    <m:r>
                      <a:rPr lang="en-US" sz="2400" i="1">
                        <a:latin typeface="Cambria Math" panose="02040503050406030204" pitchFamily="18" charset="0"/>
                        <a:ea typeface="Cambria Math" panose="02040503050406030204" pitchFamily="18" charset="0"/>
                        <a:cs typeface="Times New Roman" panose="02020603050405020304" pitchFamily="18" charset="0"/>
                      </a:rPr>
                      <m:t>𝜔</m:t>
                    </m:r>
                  </m:oMath>
                </a14:m>
                <a:r>
                  <a:rPr lang="en-US" sz="2400" dirty="0">
                    <a:latin typeface="Times New Roman" panose="02020603050405020304" pitchFamily="18" charset="0"/>
                    <a:ea typeface="SimSun" panose="02010600030101010101" pitchFamily="2" charset="-122"/>
                    <a:cs typeface="Times New Roman" panose="02020603050405020304" pitchFamily="18" charset="0"/>
                  </a:rPr>
                  <a:t>(u, v) of the edge (u, v) </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ea typeface="SimSun" panose="02010600030101010101" pitchFamily="2" charset="-122"/>
                    <a:cs typeface="Times New Roman" panose="02020603050405020304" pitchFamily="18" charset="0"/>
                  </a:rPr>
                  <a:t> E is simply stored with vertex v in u’s adjacency list.</a:t>
                </a:r>
              </a:p>
            </p:txBody>
          </p:sp>
        </mc:Choice>
        <mc:Fallback xmlns="">
          <p:sp>
            <p:nvSpPr>
              <p:cNvPr id="2" name="Rectangle 1"/>
              <p:cNvSpPr>
                <a:spLocks noRot="1" noChangeAspect="1" noMove="1" noResize="1" noEditPoints="1" noAdjustHandles="1" noChangeArrowheads="1" noChangeShapeType="1" noTextEdit="1"/>
              </p:cNvSpPr>
              <p:nvPr/>
            </p:nvSpPr>
            <p:spPr>
              <a:xfrm>
                <a:off x="1644136" y="1768845"/>
                <a:ext cx="8903727" cy="3031407"/>
              </a:xfrm>
              <a:prstGeom prst="rect">
                <a:avLst/>
              </a:prstGeom>
              <a:blipFill>
                <a:blip r:embed="rId2"/>
                <a:stretch>
                  <a:fillRect l="-959" t="-805" b="-3823"/>
                </a:stretch>
              </a:blipFill>
            </p:spPr>
            <p:txBody>
              <a:bodyPr/>
              <a:lstStyle/>
              <a:p>
                <a:r>
                  <a:rPr lang="en-US">
                    <a:noFill/>
                  </a:rPr>
                  <a:t> </a:t>
                </a:r>
              </a:p>
            </p:txBody>
          </p:sp>
        </mc:Fallback>
      </mc:AlternateContent>
      <p:sp>
        <p:nvSpPr>
          <p:cNvPr id="4" name="Thought Bubble: Cloud 3">
            <a:extLst>
              <a:ext uri="{FF2B5EF4-FFF2-40B4-BE49-F238E27FC236}">
                <a16:creationId xmlns:a16="http://schemas.microsoft.com/office/drawing/2014/main" id="{FA94812F-353E-4C36-ABB8-42D35D03CCDB}"/>
              </a:ext>
            </a:extLst>
          </p:cNvPr>
          <p:cNvSpPr/>
          <p:nvPr/>
        </p:nvSpPr>
        <p:spPr>
          <a:xfrm>
            <a:off x="787920" y="1687814"/>
            <a:ext cx="663624" cy="478223"/>
          </a:xfrm>
          <a:prstGeom prst="cloudCallout">
            <a:avLst>
              <a:gd name="adj1" fmla="val 63958"/>
              <a:gd name="adj2" fmla="val 11849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c</a:t>
            </a:r>
          </a:p>
        </p:txBody>
      </p:sp>
      <p:pic>
        <p:nvPicPr>
          <p:cNvPr id="5" name="Picture 4" descr="Image result for smiley face images">
            <a:extLst>
              <a:ext uri="{FF2B5EF4-FFF2-40B4-BE49-F238E27FC236}">
                <a16:creationId xmlns:a16="http://schemas.microsoft.com/office/drawing/2014/main" id="{C88D4C14-C4C3-4CF1-8CA2-99E00D61F9F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7920" y="1687814"/>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FA4DABA-B412-48D8-8D68-1F0E9CC9B9C3}"/>
              </a:ext>
            </a:extLst>
          </p:cNvPr>
          <p:cNvSpPr/>
          <p:nvPr/>
        </p:nvSpPr>
        <p:spPr>
          <a:xfrm>
            <a:off x="1607127" y="576136"/>
            <a:ext cx="4592989" cy="625428"/>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 - </a:t>
            </a:r>
            <a:r>
              <a:rPr lang="en-US" sz="3200" dirty="0">
                <a:ea typeface="SimSun" panose="02010600030101010101" pitchFamily="2" charset="-122"/>
                <a:cs typeface="Times New Roman" panose="02020603050405020304" pitchFamily="18" charset="0"/>
              </a:rPr>
              <a:t>Weighted graphs </a:t>
            </a:r>
          </a:p>
        </p:txBody>
      </p:sp>
    </p:spTree>
    <p:extLst>
      <p:ext uri="{BB962C8B-B14F-4D97-AF65-F5344CB8AC3E}">
        <p14:creationId xmlns:p14="http://schemas.microsoft.com/office/powerpoint/2010/main" val="35179485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33E3C6A-BB3D-4BE9-9B3E-59B0653AE56D}"/>
              </a:ext>
            </a:extLst>
          </p:cNvPr>
          <p:cNvSpPr txBox="1"/>
          <p:nvPr/>
        </p:nvSpPr>
        <p:spPr>
          <a:xfrm>
            <a:off x="-1" y="2585805"/>
            <a:ext cx="12192001" cy="2106159"/>
          </a:xfrm>
          <a:prstGeom prst="rect">
            <a:avLst/>
          </a:prstGeom>
          <a:solidFill>
            <a:srgbClr val="FFFF00"/>
          </a:solidFill>
        </p:spPr>
        <p:txBody>
          <a:bodyPr wrap="square" rtlCol="0">
            <a:spAutoFit/>
          </a:bodyPr>
          <a:lstStyle/>
          <a:p>
            <a:endParaRPr lang="en-US" dirty="0"/>
          </a:p>
        </p:txBody>
      </p:sp>
      <p:sp>
        <p:nvSpPr>
          <p:cNvPr id="2" name="Rectangle 1"/>
          <p:cNvSpPr/>
          <p:nvPr/>
        </p:nvSpPr>
        <p:spPr>
          <a:xfrm>
            <a:off x="1644136" y="1687814"/>
            <a:ext cx="8903727" cy="3456139"/>
          </a:xfrm>
          <a:prstGeom prst="rect">
            <a:avLst/>
          </a:prstGeom>
        </p:spPr>
        <p:txBody>
          <a:bodyPr wrap="square">
            <a:spAutoFit/>
          </a:bodyPr>
          <a:lstStyle/>
          <a:p>
            <a:pPr marL="342900"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Extend both adjacency-list and adjacency-matrix representations of a graph to accommodate weighted graphs. </a:t>
            </a:r>
          </a:p>
          <a:p>
            <a:pPr marL="800100" lvl="1"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For an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adjacency-matrix of a </a:t>
            </a:r>
            <a:r>
              <a:rPr lang="en-US" sz="2400" dirty="0">
                <a:latin typeface="Times New Roman" panose="02020603050405020304" pitchFamily="18" charset="0"/>
                <a:ea typeface="SimSun" panose="02010600030101010101" pitchFamily="2" charset="-122"/>
                <a:cs typeface="Times New Roman" panose="02020603050405020304" pitchFamily="18" charset="0"/>
              </a:rPr>
              <a:t>weighted graph (called the </a:t>
            </a:r>
            <a:r>
              <a:rPr lang="en-US" sz="2400" i="1"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weight matrix</a:t>
            </a:r>
            <a:r>
              <a:rPr lang="en-US" sz="2400" i="1" dirty="0">
                <a:latin typeface="Times New Roman" panose="02020603050405020304" pitchFamily="18" charset="0"/>
                <a:ea typeface="SimSun" panose="02010600030101010101" pitchFamily="2" charset="-122"/>
                <a:cs typeface="Times New Roman" panose="02020603050405020304" pitchFamily="18" charset="0"/>
              </a:rPr>
              <a:t> or </a:t>
            </a:r>
            <a:r>
              <a:rPr lang="en-US" sz="2400" i="1"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cost matrix</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its element A[</a:t>
            </a:r>
            <a:r>
              <a:rPr lang="en-US" sz="2400" dirty="0" err="1">
                <a:solidFill>
                  <a:srgbClr val="0000FF"/>
                </a:solidFill>
                <a:latin typeface="Times New Roman" panose="02020603050405020304" pitchFamily="18" charset="0"/>
                <a:ea typeface="SimSun" panose="02010600030101010101" pitchFamily="2" charset="-122"/>
                <a:cs typeface="Times New Roman" panose="02020603050405020304" pitchFamily="18" charset="0"/>
              </a:rPr>
              <a:t>i</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j] contains</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p>
          <a:p>
            <a:pPr marL="1257300" lvl="2"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the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weight</a:t>
            </a:r>
            <a:r>
              <a:rPr lang="en-US" sz="2400" dirty="0">
                <a:latin typeface="Times New Roman" panose="02020603050405020304" pitchFamily="18" charset="0"/>
                <a:ea typeface="SimSun" panose="02010600030101010101" pitchFamily="2" charset="-122"/>
                <a:cs typeface="Times New Roman" panose="02020603050405020304" pitchFamily="18" charset="0"/>
              </a:rPr>
              <a:t> of the edge from the </a:t>
            </a:r>
            <a:r>
              <a:rPr lang="en-US" sz="2400" dirty="0" err="1">
                <a:latin typeface="Times New Roman" panose="02020603050405020304" pitchFamily="18" charset="0"/>
                <a:ea typeface="SimSun" panose="02010600030101010101" pitchFamily="2" charset="-122"/>
                <a:cs typeface="Times New Roman" panose="02020603050405020304" pitchFamily="18" charset="0"/>
              </a:rPr>
              <a:t>i</a:t>
            </a:r>
            <a:r>
              <a:rPr lang="en-US" sz="2400" baseline="30000" dirty="0" err="1">
                <a:latin typeface="Times New Roman" panose="02020603050405020304" pitchFamily="18" charset="0"/>
                <a:ea typeface="SimSun" panose="02010600030101010101" pitchFamily="2" charset="-122"/>
                <a:cs typeface="Times New Roman" panose="02020603050405020304" pitchFamily="18" charset="0"/>
              </a:rPr>
              <a:t>th</a:t>
            </a:r>
            <a:r>
              <a:rPr lang="en-US" sz="2400" dirty="0">
                <a:latin typeface="Times New Roman" panose="02020603050405020304" pitchFamily="18" charset="0"/>
                <a:ea typeface="SimSun" panose="02010600030101010101" pitchFamily="2" charset="-122"/>
                <a:cs typeface="Times New Roman" panose="02020603050405020304" pitchFamily="18" charset="0"/>
              </a:rPr>
              <a:t> vertex to the  </a:t>
            </a:r>
            <a:r>
              <a:rPr lang="en-US" sz="2400" dirty="0" err="1">
                <a:latin typeface="Times New Roman" panose="02020603050405020304" pitchFamily="18" charset="0"/>
                <a:ea typeface="SimSun" panose="02010600030101010101" pitchFamily="2" charset="-122"/>
                <a:cs typeface="Times New Roman" panose="02020603050405020304" pitchFamily="18" charset="0"/>
              </a:rPr>
              <a:t>j</a:t>
            </a:r>
            <a:r>
              <a:rPr lang="en-US" sz="2400" baseline="30000" dirty="0" err="1">
                <a:latin typeface="Times New Roman" panose="02020603050405020304" pitchFamily="18" charset="0"/>
                <a:ea typeface="SimSun" panose="02010600030101010101" pitchFamily="2" charset="-122"/>
                <a:cs typeface="Times New Roman" panose="02020603050405020304" pitchFamily="18" charset="0"/>
              </a:rPr>
              <a:t>th</a:t>
            </a:r>
            <a:r>
              <a:rPr lang="en-US" sz="2400" dirty="0">
                <a:latin typeface="Times New Roman" panose="02020603050405020304" pitchFamily="18" charset="0"/>
                <a:ea typeface="SimSun" panose="02010600030101010101" pitchFamily="2" charset="-122"/>
                <a:cs typeface="Times New Roman" panose="02020603050405020304" pitchFamily="18" charset="0"/>
              </a:rPr>
              <a:t> vertex if there is such an edge and </a:t>
            </a:r>
          </a:p>
          <a:p>
            <a:pPr marL="1257300" lvl="2"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a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special symbol</a:t>
            </a:r>
            <a:r>
              <a:rPr lang="en-US" sz="2400" dirty="0">
                <a:latin typeface="Times New Roman" panose="02020603050405020304" pitchFamily="18" charset="0"/>
                <a:ea typeface="SimSun" panose="02010600030101010101" pitchFamily="2" charset="-122"/>
                <a:cs typeface="Times New Roman" panose="02020603050405020304" pitchFamily="18" charset="0"/>
              </a:rPr>
              <a:t>, e.g., ∞, there is no such edge.  </a:t>
            </a:r>
          </a:p>
          <a:p>
            <a:pPr marL="800100" lvl="1" indent="-342900">
              <a:lnSpc>
                <a:spcPct val="115000"/>
              </a:lnSpc>
              <a:buFont typeface="Arial" panose="020B0604020202020204" pitchFamily="34" charset="0"/>
              <a:buChar char="•"/>
            </a:pPr>
            <a:r>
              <a:rPr lang="en-US" sz="2400" dirty="0">
                <a:effectLst/>
                <a:latin typeface="Times New Roman" panose="02020603050405020304" pitchFamily="18" charset="0"/>
                <a:ea typeface="SimSun" panose="02010600030101010101" pitchFamily="2" charset="-122"/>
                <a:cs typeface="Times New Roman" panose="02020603050405020304" pitchFamily="18" charset="0"/>
              </a:rPr>
              <a:t>Likewise, define an adjacency lists for a weighted graph.</a:t>
            </a:r>
          </a:p>
        </p:txBody>
      </p:sp>
      <p:sp>
        <p:nvSpPr>
          <p:cNvPr id="4" name="Thought Bubble: Cloud 3">
            <a:extLst>
              <a:ext uri="{FF2B5EF4-FFF2-40B4-BE49-F238E27FC236}">
                <a16:creationId xmlns:a16="http://schemas.microsoft.com/office/drawing/2014/main" id="{FA94812F-353E-4C36-ABB8-42D35D03CCDB}"/>
              </a:ext>
            </a:extLst>
          </p:cNvPr>
          <p:cNvSpPr/>
          <p:nvPr/>
        </p:nvSpPr>
        <p:spPr>
          <a:xfrm>
            <a:off x="787920" y="1687814"/>
            <a:ext cx="663624" cy="478223"/>
          </a:xfrm>
          <a:prstGeom prst="cloudCallout">
            <a:avLst>
              <a:gd name="adj1" fmla="val 63958"/>
              <a:gd name="adj2" fmla="val 11849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c</a:t>
            </a:r>
          </a:p>
        </p:txBody>
      </p:sp>
      <p:pic>
        <p:nvPicPr>
          <p:cNvPr id="5" name="Picture 4" descr="Image result for smiley face images">
            <a:extLst>
              <a:ext uri="{FF2B5EF4-FFF2-40B4-BE49-F238E27FC236}">
                <a16:creationId xmlns:a16="http://schemas.microsoft.com/office/drawing/2014/main" id="{C88D4C14-C4C3-4CF1-8CA2-99E00D61F9F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7920" y="1687814"/>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FA4DABA-B412-48D8-8D68-1F0E9CC9B9C3}"/>
              </a:ext>
            </a:extLst>
          </p:cNvPr>
          <p:cNvSpPr/>
          <p:nvPr/>
        </p:nvSpPr>
        <p:spPr>
          <a:xfrm>
            <a:off x="1607127" y="576136"/>
            <a:ext cx="4592989" cy="625428"/>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 - </a:t>
            </a:r>
            <a:r>
              <a:rPr lang="en-US" sz="3200" dirty="0">
                <a:ea typeface="SimSun" panose="02010600030101010101" pitchFamily="2" charset="-122"/>
                <a:cs typeface="Times New Roman" panose="02020603050405020304" pitchFamily="18" charset="0"/>
              </a:rPr>
              <a:t>Weighted graphs </a:t>
            </a:r>
          </a:p>
        </p:txBody>
      </p:sp>
    </p:spTree>
    <p:extLst>
      <p:ext uri="{BB962C8B-B14F-4D97-AF65-F5344CB8AC3E}">
        <p14:creationId xmlns:p14="http://schemas.microsoft.com/office/powerpoint/2010/main" val="2725593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17023" y="1258839"/>
            <a:ext cx="8793362" cy="5599161"/>
          </a:xfrm>
          <a:prstGeom prst="rect">
            <a:avLst/>
          </a:prstGeom>
        </p:spPr>
        <p:txBody>
          <a:bodyPr wrap="square">
            <a:spAutoFit/>
          </a:bodyPr>
          <a:lstStyle/>
          <a:p>
            <a:pPr>
              <a:lnSpc>
                <a:spcPct val="115000"/>
              </a:lnSpc>
            </a:pPr>
            <a:r>
              <a:rPr lang="en-US" sz="2400" dirty="0">
                <a:latin typeface="Times New Roman" panose="02020603050405020304" pitchFamily="18" charset="0"/>
                <a:ea typeface="SimSun" panose="02010600030101010101" pitchFamily="2" charset="-122"/>
              </a:rPr>
              <a:t>A</a:t>
            </a:r>
            <a:r>
              <a:rPr lang="en-US" sz="2400" i="1" dirty="0">
                <a:solidFill>
                  <a:srgbClr val="0000FF"/>
                </a:solidFill>
                <a:latin typeface="Times New Roman" panose="02020603050405020304" pitchFamily="18" charset="0"/>
                <a:ea typeface="SimSun" panose="02010600030101010101" pitchFamily="2" charset="-122"/>
              </a:rPr>
              <a:t> directed graph (or digraph)</a:t>
            </a:r>
            <a:r>
              <a:rPr lang="en-US" sz="2400" dirty="0">
                <a:latin typeface="Times New Roman" panose="02020603050405020304" pitchFamily="18" charset="0"/>
                <a:ea typeface="SimSun" panose="02010600030101010101" pitchFamily="2" charset="-122"/>
              </a:rPr>
              <a:t> G is a pair (V, E), where V is a finite set of vertices, and E is a binary relation on V, called directed edges. </a:t>
            </a:r>
            <a:endParaRPr lang="en-US" sz="2400" dirty="0">
              <a:solidFill>
                <a:srgbClr val="0000FF"/>
              </a:solidFill>
              <a:latin typeface="Times New Roman" panose="02020603050405020304" pitchFamily="18" charset="0"/>
              <a:ea typeface="SimSun" panose="02010600030101010101" pitchFamily="2" charset="-122"/>
            </a:endParaRPr>
          </a:p>
          <a:p>
            <a:pPr>
              <a:lnSpc>
                <a:spcPct val="115000"/>
              </a:lnSpc>
            </a:pPr>
            <a:endParaRPr lang="en-US" sz="2400" dirty="0">
              <a:latin typeface="Courier New" panose="02070309020205020404" pitchFamily="49" charset="0"/>
              <a:ea typeface="SimSun" panose="02010600030101010101" pitchFamily="2" charset="-122"/>
            </a:endParaRPr>
          </a:p>
          <a:p>
            <a:pPr marL="342900" marR="0" lvl="0" indent="-342900">
              <a:lnSpc>
                <a:spcPct val="115000"/>
              </a:lnSpc>
              <a:spcBef>
                <a:spcPts val="0"/>
              </a:spcBef>
              <a:spcAft>
                <a:spcPts val="0"/>
              </a:spcAft>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rPr>
              <a:t>The pair of vertices (u, v)  is</a:t>
            </a:r>
            <a:r>
              <a:rPr lang="en-US" sz="2400" dirty="0">
                <a:solidFill>
                  <a:srgbClr val="0000FF"/>
                </a:solidFill>
                <a:latin typeface="Times New Roman" panose="02020603050405020304" pitchFamily="18" charset="0"/>
                <a:ea typeface="SimSun" panose="02010600030101010101" pitchFamily="2" charset="-122"/>
              </a:rPr>
              <a:t> not the same as </a:t>
            </a:r>
            <a:r>
              <a:rPr lang="en-US" sz="2400" dirty="0">
                <a:latin typeface="Times New Roman" panose="02020603050405020304" pitchFamily="18" charset="0"/>
                <a:ea typeface="SimSun" panose="02010600030101010101" pitchFamily="2" charset="-122"/>
              </a:rPr>
              <a:t>the pair  (v, u)  </a:t>
            </a:r>
          </a:p>
          <a:p>
            <a:pPr marL="342900" marR="0" lvl="0" indent="-342900">
              <a:lnSpc>
                <a:spcPct val="115000"/>
              </a:lnSpc>
              <a:spcBef>
                <a:spcPts val="0"/>
              </a:spcBef>
              <a:spcAft>
                <a:spcPts val="0"/>
              </a:spcAft>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rPr>
              <a:t>For (u, v),  an edge is </a:t>
            </a:r>
            <a:r>
              <a:rPr lang="en-US" sz="2400" dirty="0">
                <a:solidFill>
                  <a:srgbClr val="0000FF"/>
                </a:solidFill>
                <a:latin typeface="Times New Roman" panose="02020603050405020304" pitchFamily="18" charset="0"/>
                <a:ea typeface="SimSun" panose="02010600030101010101" pitchFamily="2" charset="-122"/>
              </a:rPr>
              <a:t>directed</a:t>
            </a:r>
            <a:r>
              <a:rPr lang="en-US" sz="2400" dirty="0">
                <a:latin typeface="Times New Roman" panose="02020603050405020304" pitchFamily="18" charset="0"/>
                <a:ea typeface="SimSun" panose="02010600030101010101" pitchFamily="2" charset="-122"/>
              </a:rPr>
              <a:t> from the vertex  u to the vertex  v. </a:t>
            </a:r>
          </a:p>
          <a:p>
            <a:pPr marL="800100" lvl="1" indent="-342900">
              <a:lnSpc>
                <a:spcPct val="115000"/>
              </a:lnSpc>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rPr>
              <a:t>The vertex u is called the </a:t>
            </a:r>
            <a:r>
              <a:rPr lang="en-US" sz="2400" dirty="0">
                <a:solidFill>
                  <a:srgbClr val="0000FF"/>
                </a:solidFill>
                <a:latin typeface="Times New Roman" panose="02020603050405020304" pitchFamily="18" charset="0"/>
                <a:ea typeface="SimSun" panose="02010600030101010101" pitchFamily="2" charset="-122"/>
              </a:rPr>
              <a:t>edge’s tail</a:t>
            </a:r>
            <a:r>
              <a:rPr lang="en-US" sz="2400" dirty="0">
                <a:latin typeface="Times New Roman" panose="02020603050405020304" pitchFamily="18" charset="0"/>
                <a:ea typeface="SimSun" panose="02010600030101010101" pitchFamily="2" charset="-122"/>
              </a:rPr>
              <a:t>, and </a:t>
            </a:r>
          </a:p>
          <a:p>
            <a:pPr marL="800100" lvl="1" indent="-342900">
              <a:lnSpc>
                <a:spcPct val="115000"/>
              </a:lnSpc>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rPr>
              <a:t>the vertex v is called </a:t>
            </a:r>
            <a:r>
              <a:rPr lang="en-US" sz="2400" dirty="0">
                <a:solidFill>
                  <a:srgbClr val="0000FF"/>
                </a:solidFill>
                <a:latin typeface="Times New Roman" panose="02020603050405020304" pitchFamily="18" charset="0"/>
                <a:ea typeface="SimSun" panose="02010600030101010101" pitchFamily="2" charset="-122"/>
              </a:rPr>
              <a:t>the edge’s head</a:t>
            </a:r>
            <a:r>
              <a:rPr lang="en-US" sz="2400" dirty="0">
                <a:latin typeface="Times New Roman" panose="02020603050405020304" pitchFamily="18" charset="0"/>
                <a:ea typeface="SimSun" panose="02010600030101010101" pitchFamily="2" charset="-122"/>
              </a:rPr>
              <a:t>. </a:t>
            </a:r>
          </a:p>
          <a:p>
            <a:pPr marL="800100" lvl="1" indent="-342900">
              <a:lnSpc>
                <a:spcPct val="115000"/>
              </a:lnSpc>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rPr>
              <a:t>We can omit          .</a:t>
            </a:r>
          </a:p>
          <a:p>
            <a:pPr marL="800100" lvl="1" indent="-342900">
              <a:lnSpc>
                <a:spcPct val="115000"/>
              </a:lnSpc>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rPr>
              <a:t>Pictorially, </a:t>
            </a:r>
          </a:p>
          <a:p>
            <a:pPr marR="0" lvl="0">
              <a:lnSpc>
                <a:spcPct val="115000"/>
              </a:lnSpc>
              <a:spcBef>
                <a:spcPts val="0"/>
              </a:spcBef>
              <a:spcAft>
                <a:spcPts val="0"/>
              </a:spcAft>
              <a:tabLst>
                <a:tab pos="457200" algn="l"/>
              </a:tabLst>
            </a:pPr>
            <a:endParaRPr lang="en-US" sz="2400" dirty="0">
              <a:latin typeface="Times New Roman" panose="02020603050405020304" pitchFamily="18" charset="0"/>
              <a:ea typeface="SimSun" panose="02010600030101010101" pitchFamily="2" charset="-122"/>
            </a:endParaRPr>
          </a:p>
          <a:p>
            <a:pPr>
              <a:lnSpc>
                <a:spcPct val="115000"/>
              </a:lnSpc>
            </a:pPr>
            <a:endParaRPr lang="en-US" sz="2400" dirty="0">
              <a:latin typeface="Courier New" panose="02070309020205020404" pitchFamily="49" charset="0"/>
              <a:ea typeface="SimSun" panose="02010600030101010101" pitchFamily="2" charset="-122"/>
            </a:endParaRPr>
          </a:p>
          <a:p>
            <a:pPr marL="342900" marR="0" lvl="0" indent="-342900">
              <a:lnSpc>
                <a:spcPct val="115000"/>
              </a:lnSpc>
              <a:spcBef>
                <a:spcPts val="0"/>
              </a:spcBef>
              <a:spcAft>
                <a:spcPts val="0"/>
              </a:spcAft>
              <a:buFont typeface="Arial" panose="020B0604020202020204" pitchFamily="34" charset="0"/>
              <a:buChar char="•"/>
              <a:tabLst>
                <a:tab pos="457200" algn="l"/>
              </a:tabLst>
            </a:pPr>
            <a:r>
              <a:rPr lang="en-US" sz="2400" dirty="0">
                <a:latin typeface="Times New Roman" panose="02020603050405020304" pitchFamily="18" charset="0"/>
                <a:ea typeface="SimSun" panose="02010600030101010101" pitchFamily="2" charset="-122"/>
              </a:rPr>
              <a:t>Without loss of clarity, the </a:t>
            </a:r>
            <a:r>
              <a:rPr lang="en-US" sz="2400" dirty="0">
                <a:solidFill>
                  <a:srgbClr val="0000FF"/>
                </a:solidFill>
                <a:latin typeface="Times New Roman" panose="02020603050405020304" pitchFamily="18" charset="0"/>
                <a:ea typeface="SimSun" panose="02010600030101010101" pitchFamily="2" charset="-122"/>
              </a:rPr>
              <a:t>edge (u, v) is incident from or leaves  vertex u  and is incident to or enters vertex v.</a:t>
            </a:r>
            <a:r>
              <a:rPr lang="en-US" sz="2400" dirty="0">
                <a:latin typeface="Times New Roman" panose="02020603050405020304" pitchFamily="18" charset="0"/>
                <a:ea typeface="SimSun" panose="02010600030101010101" pitchFamily="2" charset="-122"/>
              </a:rPr>
              <a:t> </a:t>
            </a:r>
            <a:endParaRPr lang="en-US" sz="2400" dirty="0">
              <a:latin typeface="Courier New" panose="02070309020205020404" pitchFamily="49" charset="0"/>
              <a:ea typeface="SimSun" panose="02010600030101010101" pitchFamily="2" charset="-122"/>
            </a:endParaRPr>
          </a:p>
        </p:txBody>
      </p:sp>
      <p:cxnSp>
        <p:nvCxnSpPr>
          <p:cNvPr id="4" name="Straight Arrow Connector 3"/>
          <p:cNvCxnSpPr/>
          <p:nvPr/>
        </p:nvCxnSpPr>
        <p:spPr>
          <a:xfrm>
            <a:off x="3592947" y="5686826"/>
            <a:ext cx="843378" cy="887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60F0496C-F43B-4133-BA09-842D4EAF01CF}"/>
              </a:ext>
            </a:extLst>
          </p:cNvPr>
          <p:cNvCxnSpPr/>
          <p:nvPr/>
        </p:nvCxnSpPr>
        <p:spPr>
          <a:xfrm>
            <a:off x="4598694" y="2644740"/>
            <a:ext cx="48029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B513CC95-E370-4335-8F28-E5199E45C8C1}"/>
              </a:ext>
            </a:extLst>
          </p:cNvPr>
          <p:cNvCxnSpPr/>
          <p:nvPr/>
        </p:nvCxnSpPr>
        <p:spPr>
          <a:xfrm>
            <a:off x="8716073" y="2644740"/>
            <a:ext cx="48029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64C17A09-9C36-4BE1-AC3B-D0F242C01619}"/>
              </a:ext>
            </a:extLst>
          </p:cNvPr>
          <p:cNvSpPr/>
          <p:nvPr/>
        </p:nvSpPr>
        <p:spPr>
          <a:xfrm>
            <a:off x="3084947" y="5432463"/>
            <a:ext cx="508000" cy="50872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Times New Roman" panose="02020603050405020304" pitchFamily="18" charset="0"/>
                <a:cs typeface="Times New Roman" panose="02020603050405020304" pitchFamily="18" charset="0"/>
              </a:rPr>
              <a:t>u</a:t>
            </a:r>
          </a:p>
        </p:txBody>
      </p:sp>
      <p:sp>
        <p:nvSpPr>
          <p:cNvPr id="9" name="Oval 8">
            <a:extLst>
              <a:ext uri="{FF2B5EF4-FFF2-40B4-BE49-F238E27FC236}">
                <a16:creationId xmlns:a16="http://schemas.microsoft.com/office/drawing/2014/main" id="{DF71CEB9-FF3D-4964-9CA9-B293A49AF85B}"/>
              </a:ext>
            </a:extLst>
          </p:cNvPr>
          <p:cNvSpPr/>
          <p:nvPr/>
        </p:nvSpPr>
        <p:spPr>
          <a:xfrm>
            <a:off x="4396510" y="5442428"/>
            <a:ext cx="508000" cy="50872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Times New Roman" panose="02020603050405020304" pitchFamily="18" charset="0"/>
                <a:cs typeface="Times New Roman" panose="02020603050405020304" pitchFamily="18" charset="0"/>
              </a:rPr>
              <a:t>v</a:t>
            </a:r>
          </a:p>
        </p:txBody>
      </p:sp>
      <p:cxnSp>
        <p:nvCxnSpPr>
          <p:cNvPr id="10" name="Straight Arrow Connector 9">
            <a:extLst>
              <a:ext uri="{FF2B5EF4-FFF2-40B4-BE49-F238E27FC236}">
                <a16:creationId xmlns:a16="http://schemas.microsoft.com/office/drawing/2014/main" id="{97448F71-0B4B-49FD-B62A-05001C0F3BBC}"/>
              </a:ext>
            </a:extLst>
          </p:cNvPr>
          <p:cNvCxnSpPr/>
          <p:nvPr/>
        </p:nvCxnSpPr>
        <p:spPr>
          <a:xfrm>
            <a:off x="4196180" y="4505775"/>
            <a:ext cx="48029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10" descr="Image result for smiley face images">
            <a:extLst>
              <a:ext uri="{FF2B5EF4-FFF2-40B4-BE49-F238E27FC236}">
                <a16:creationId xmlns:a16="http://schemas.microsoft.com/office/drawing/2014/main" id="{02097D0E-BDB2-43DB-B631-F4E300484119}"/>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5514" y="2052493"/>
            <a:ext cx="586105" cy="425450"/>
          </a:xfrm>
          <a:prstGeom prst="rect">
            <a:avLst/>
          </a:prstGeom>
          <a:noFill/>
        </p:spPr>
      </p:pic>
      <p:sp>
        <p:nvSpPr>
          <p:cNvPr id="3" name="Rectangle 2">
            <a:extLst>
              <a:ext uri="{FF2B5EF4-FFF2-40B4-BE49-F238E27FC236}">
                <a16:creationId xmlns:a16="http://schemas.microsoft.com/office/drawing/2014/main" id="{5FA8FEFC-DC44-4A20-B784-FD1812A209AA}"/>
              </a:ext>
            </a:extLst>
          </p:cNvPr>
          <p:cNvSpPr/>
          <p:nvPr/>
        </p:nvSpPr>
        <p:spPr>
          <a:xfrm>
            <a:off x="1533231" y="406025"/>
            <a:ext cx="2877134"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Directed Graphs</a:t>
            </a:r>
            <a:endParaRPr lang="en-US" sz="3200" dirty="0">
              <a:ea typeface="SimSun" panose="02010600030101010101" pitchFamily="2" charset="-122"/>
            </a:endParaRPr>
          </a:p>
        </p:txBody>
      </p:sp>
      <p:cxnSp>
        <p:nvCxnSpPr>
          <p:cNvPr id="12" name="Straight Arrow Connector 11">
            <a:extLst>
              <a:ext uri="{FF2B5EF4-FFF2-40B4-BE49-F238E27FC236}">
                <a16:creationId xmlns:a16="http://schemas.microsoft.com/office/drawing/2014/main" id="{D0FAED64-1ED7-4711-B99D-95681F866C17}"/>
              </a:ext>
            </a:extLst>
          </p:cNvPr>
          <p:cNvCxnSpPr/>
          <p:nvPr/>
        </p:nvCxnSpPr>
        <p:spPr>
          <a:xfrm>
            <a:off x="2650377" y="3076633"/>
            <a:ext cx="48029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04897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39618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9057" y="1582853"/>
            <a:ext cx="8221779" cy="3656386"/>
          </a:xfrm>
          <a:prstGeom prst="rect">
            <a:avLst/>
          </a:prstGeom>
        </p:spPr>
        <p:txBody>
          <a:bodyPr wrap="square">
            <a:spAutoFit/>
          </a:bodyPr>
          <a:lstStyle/>
          <a:p>
            <a:pPr>
              <a:lnSpc>
                <a:spcPct val="115000"/>
              </a:lnSpc>
              <a:spcBef>
                <a:spcPts val="1200"/>
              </a:spcBef>
              <a:spcAft>
                <a:spcPts val="1800"/>
              </a:spcAft>
            </a:pPr>
            <a:r>
              <a:rPr lang="en-US" sz="2400" dirty="0">
                <a:latin typeface="Times New Roman" panose="02020603050405020304" pitchFamily="18" charset="0"/>
                <a:cs typeface="Times New Roman" panose="02020603050405020304" pitchFamily="18" charset="0"/>
              </a:rPr>
              <a:t>The </a:t>
            </a:r>
            <a:r>
              <a:rPr lang="en-US" sz="2400" dirty="0">
                <a:solidFill>
                  <a:srgbClr val="0000FF"/>
                </a:solidFill>
                <a:latin typeface="Times New Roman" panose="02020603050405020304" pitchFamily="18" charset="0"/>
                <a:cs typeface="Times New Roman" panose="02020603050405020304" pitchFamily="18" charset="0"/>
              </a:rPr>
              <a:t>adjacency matrix </a:t>
            </a:r>
            <a:r>
              <a:rPr lang="en-US" sz="2400" dirty="0">
                <a:latin typeface="Times New Roman" panose="02020603050405020304" pitchFamily="18" charset="0"/>
                <a:cs typeface="Times New Roman" panose="02020603050405020304" pitchFamily="18" charset="0"/>
              </a:rPr>
              <a:t>of an undirected graph with  n  vertices: </a:t>
            </a:r>
          </a:p>
          <a:p>
            <a:pPr marL="800100" lvl="1" indent="-342900">
              <a:spcAft>
                <a:spcPts val="18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The presence of a particular edge can be checked in constant time </a:t>
            </a:r>
            <a:r>
              <a:rPr lang="el-GR" sz="2400" dirty="0">
                <a:solidFill>
                  <a:srgbClr val="0000FF"/>
                </a:solidFill>
                <a:latin typeface="Times New Roman" panose="02020603050405020304" pitchFamily="18" charset="0"/>
                <a:ea typeface="SimSun" panose="02010600030101010101" pitchFamily="2" charset="-122"/>
              </a:rPr>
              <a:t>Θ</a:t>
            </a:r>
            <a:r>
              <a:rPr lang="en-US" sz="2400" dirty="0">
                <a:solidFill>
                  <a:srgbClr val="0000FF"/>
                </a:solidFill>
                <a:latin typeface="Times New Roman" panose="02020603050405020304" pitchFamily="18" charset="0"/>
                <a:ea typeface="SimSun" panose="02010600030101010101" pitchFamily="2" charset="-122"/>
              </a:rPr>
              <a:t>(1), </a:t>
            </a:r>
          </a:p>
          <a:p>
            <a:pPr marL="1257300" lvl="2" indent="-342900">
              <a:spcAft>
                <a:spcPts val="18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just one </a:t>
            </a:r>
            <a:r>
              <a:rPr lang="en-US" sz="2400" dirty="0">
                <a:latin typeface="Times New Roman" panose="02020603050405020304" pitchFamily="18" charset="0"/>
                <a:ea typeface="SimSun" panose="02010600030101010101" pitchFamily="2" charset="-122"/>
              </a:rPr>
              <a:t>memory access. (i.e.,  the entry of </a:t>
            </a:r>
            <a:r>
              <a:rPr lang="en-US" sz="2400" dirty="0" err="1">
                <a:latin typeface="Times New Roman" panose="02020603050405020304" pitchFamily="18" charset="0"/>
                <a:ea typeface="SimSun" panose="02010600030101010101" pitchFamily="2" charset="-122"/>
              </a:rPr>
              <a:t>i</a:t>
            </a:r>
            <a:r>
              <a:rPr lang="en-US" sz="2400" baseline="30000" dirty="0" err="1">
                <a:latin typeface="Times New Roman" panose="02020603050405020304" pitchFamily="18" charset="0"/>
                <a:ea typeface="SimSun" panose="02010600030101010101" pitchFamily="2" charset="-122"/>
              </a:rPr>
              <a:t>th</a:t>
            </a:r>
            <a:r>
              <a:rPr lang="en-US" sz="2400" dirty="0">
                <a:latin typeface="Times New Roman" panose="02020603050405020304" pitchFamily="18" charset="0"/>
                <a:ea typeface="SimSun" panose="02010600030101010101" pitchFamily="2" charset="-122"/>
              </a:rPr>
              <a:t> row and </a:t>
            </a:r>
            <a:r>
              <a:rPr lang="en-US" sz="2400" dirty="0" err="1">
                <a:latin typeface="Times New Roman" panose="02020603050405020304" pitchFamily="18" charset="0"/>
                <a:ea typeface="SimSun" panose="02010600030101010101" pitchFamily="2" charset="-122"/>
              </a:rPr>
              <a:t>j</a:t>
            </a:r>
            <a:r>
              <a:rPr lang="en-US" sz="2400" baseline="30000" dirty="0" err="1">
                <a:latin typeface="Times New Roman" panose="02020603050405020304" pitchFamily="18" charset="0"/>
                <a:ea typeface="SimSun" panose="02010600030101010101" pitchFamily="2" charset="-122"/>
              </a:rPr>
              <a:t>th</a:t>
            </a:r>
            <a:r>
              <a:rPr lang="en-US" sz="2400" dirty="0">
                <a:latin typeface="Times New Roman" panose="02020603050405020304" pitchFamily="18" charset="0"/>
                <a:ea typeface="SimSun" panose="02010600030101010101" pitchFamily="2" charset="-122"/>
              </a:rPr>
              <a:t> column, A[</a:t>
            </a:r>
            <a:r>
              <a:rPr lang="en-US" sz="2400" dirty="0" err="1">
                <a:latin typeface="Times New Roman" panose="02020603050405020304" pitchFamily="18" charset="0"/>
                <a:ea typeface="SimSun" panose="02010600030101010101" pitchFamily="2" charset="-122"/>
              </a:rPr>
              <a:t>i</a:t>
            </a:r>
            <a:r>
              <a:rPr lang="en-US" sz="2400" dirty="0">
                <a:latin typeface="Times New Roman" panose="02020603050405020304" pitchFamily="18" charset="0"/>
                <a:ea typeface="SimSun" panose="02010600030101010101" pitchFamily="2" charset="-122"/>
              </a:rPr>
              <a:t>, j] = 1.)</a:t>
            </a:r>
          </a:p>
          <a:p>
            <a:pPr marL="800100" lvl="1" indent="-342900">
              <a:spcAft>
                <a:spcPts val="18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The matrix takes up O(n</a:t>
            </a:r>
            <a:r>
              <a:rPr lang="en-US" sz="2400" baseline="30000" dirty="0">
                <a:solidFill>
                  <a:srgbClr val="0000FF"/>
                </a:solidFill>
                <a:latin typeface="Times New Roman" panose="02020603050405020304" pitchFamily="18" charset="0"/>
                <a:ea typeface="SimSun" panose="02010600030101010101" pitchFamily="2" charset="-122"/>
              </a:rPr>
              <a:t>2</a:t>
            </a:r>
            <a:r>
              <a:rPr lang="en-US" sz="2400" dirty="0">
                <a:solidFill>
                  <a:srgbClr val="0000FF"/>
                </a:solidFill>
                <a:latin typeface="Times New Roman" panose="02020603050405020304" pitchFamily="18" charset="0"/>
                <a:ea typeface="SimSun" panose="02010600030101010101" pitchFamily="2" charset="-122"/>
              </a:rPr>
              <a:t>) space.</a:t>
            </a:r>
            <a:r>
              <a:rPr lang="en-US" sz="2400" dirty="0">
                <a:latin typeface="Times New Roman" panose="02020603050405020304" pitchFamily="18" charset="0"/>
                <a:ea typeface="SimSun" panose="02010600030101010101" pitchFamily="2" charset="-122"/>
              </a:rPr>
              <a:t> </a:t>
            </a:r>
          </a:p>
          <a:p>
            <a:pPr marL="1257300" lvl="2" indent="-342900">
              <a:spcAft>
                <a:spcPts val="18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It is wasteful for a spare graph. </a:t>
            </a:r>
            <a:endParaRPr lang="en-US" sz="2400" dirty="0">
              <a:effectLst/>
              <a:latin typeface="Courier New" panose="02070309020205020404" pitchFamily="49" charset="0"/>
              <a:ea typeface="SimSun" panose="02010600030101010101" pitchFamily="2" charset="-122"/>
            </a:endParaRPr>
          </a:p>
        </p:txBody>
      </p:sp>
      <p:pic>
        <p:nvPicPr>
          <p:cNvPr id="5" name="Picture 4" descr="Image result for smiley face images">
            <a:extLst>
              <a:ext uri="{FF2B5EF4-FFF2-40B4-BE49-F238E27FC236}">
                <a16:creationId xmlns:a16="http://schemas.microsoft.com/office/drawing/2014/main" id="{74AA1246-358F-4632-97B5-146C07ABCCA9}"/>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614911">
            <a:off x="1276031" y="2484136"/>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A59337DB-E497-4458-AD32-562E40B79CAC}"/>
              </a:ext>
            </a:extLst>
          </p:cNvPr>
          <p:cNvSpPr/>
          <p:nvPr/>
        </p:nvSpPr>
        <p:spPr>
          <a:xfrm>
            <a:off x="1886009" y="493009"/>
            <a:ext cx="6117252"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Undirected Graphs</a:t>
            </a:r>
            <a:r>
              <a:rPr lang="en-US" sz="3200" dirty="0">
                <a:ea typeface="SimSun" panose="02010600030101010101" pitchFamily="2" charset="-122"/>
                <a:cs typeface="Times New Roman" panose="02020603050405020304" pitchFamily="18" charset="0"/>
              </a:rPr>
              <a:t> Representations</a:t>
            </a:r>
            <a:endParaRPr lang="en-US" sz="3200" dirty="0">
              <a:ea typeface="SimSun" panose="02010600030101010101" pitchFamily="2" charset="-122"/>
            </a:endParaRPr>
          </a:p>
        </p:txBody>
      </p:sp>
    </p:spTree>
    <p:extLst>
      <p:ext uri="{BB962C8B-B14F-4D97-AF65-F5344CB8AC3E}">
        <p14:creationId xmlns:p14="http://schemas.microsoft.com/office/powerpoint/2010/main" val="31774237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26FEF37-9EF2-4DE7-AFF5-4D6C18FF0807}"/>
              </a:ext>
            </a:extLst>
          </p:cNvPr>
          <p:cNvSpPr txBox="1"/>
          <p:nvPr/>
        </p:nvSpPr>
        <p:spPr>
          <a:xfrm>
            <a:off x="-1" y="4298805"/>
            <a:ext cx="12192001" cy="2106159"/>
          </a:xfrm>
          <a:prstGeom prst="rect">
            <a:avLst/>
          </a:prstGeom>
          <a:solidFill>
            <a:srgbClr val="FFFF00"/>
          </a:solidFill>
        </p:spPr>
        <p:txBody>
          <a:bodyPr wrap="square" rtlCol="0">
            <a:spAutoFit/>
          </a:bodyPr>
          <a:lstStyle/>
          <a:p>
            <a:endParaRPr lang="en-US" dirty="0"/>
          </a:p>
        </p:txBody>
      </p:sp>
      <p:sp>
        <p:nvSpPr>
          <p:cNvPr id="2" name="Text Box 1269"/>
          <p:cNvSpPr txBox="1"/>
          <p:nvPr/>
        </p:nvSpPr>
        <p:spPr>
          <a:xfrm>
            <a:off x="1481580" y="1218683"/>
            <a:ext cx="9228840" cy="5143975"/>
          </a:xfrm>
          <a:prstGeom prst="rect">
            <a:avLst/>
          </a:prstGeom>
          <a:solidFill>
            <a:schemeClr val="bg1"/>
          </a:solidFill>
          <a:ln w="6350">
            <a:solidFill>
              <a:schemeClr val="bg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342900" marR="0" indent="-342900">
              <a:spcBef>
                <a:spcPts val="0"/>
              </a:spcBef>
              <a:spcAft>
                <a:spcPts val="1200"/>
              </a:spcAft>
              <a:buFont typeface="Arial" panose="020B0604020202020204" pitchFamily="34" charset="0"/>
              <a:buChar char="•"/>
            </a:pPr>
            <a:r>
              <a:rPr lang="en-US" sz="2400" dirty="0">
                <a:effectLst/>
                <a:latin typeface="Times New Roman" panose="02020603050405020304" pitchFamily="18" charset="0"/>
                <a:ea typeface="SimSun"/>
                <a:cs typeface="Times New Roman" panose="02020603050405020304" pitchFamily="18" charset="0"/>
              </a:rPr>
              <a:t>The </a:t>
            </a:r>
            <a:r>
              <a:rPr lang="en-US" sz="2400" dirty="0">
                <a:solidFill>
                  <a:srgbClr val="0000FF"/>
                </a:solidFill>
                <a:effectLst/>
                <a:latin typeface="Times New Roman" panose="02020603050405020304" pitchFamily="18" charset="0"/>
                <a:ea typeface="SimSun"/>
                <a:cs typeface="Times New Roman" panose="02020603050405020304" pitchFamily="18" charset="0"/>
              </a:rPr>
              <a:t>adjacency-list</a:t>
            </a:r>
            <a:r>
              <a:rPr lang="en-US" sz="2400" dirty="0">
                <a:effectLst/>
                <a:latin typeface="Times New Roman" panose="02020603050405020304" pitchFamily="18" charset="0"/>
                <a:ea typeface="SimSun"/>
                <a:cs typeface="Times New Roman" panose="02020603050405020304" pitchFamily="18" charset="0"/>
              </a:rPr>
              <a:t> has </a:t>
            </a:r>
            <a:r>
              <a:rPr lang="en-US" sz="2400" dirty="0">
                <a:solidFill>
                  <a:srgbClr val="0000FF"/>
                </a:solidFill>
                <a:effectLst/>
                <a:latin typeface="Times New Roman" panose="02020603050405020304" pitchFamily="18" charset="0"/>
                <a:ea typeface="SimSun"/>
                <a:cs typeface="Times New Roman" panose="02020603050405020304" pitchFamily="18" charset="0"/>
              </a:rPr>
              <a:t>|V| linked lists, one per vertex</a:t>
            </a:r>
            <a:r>
              <a:rPr lang="en-US" sz="2400" dirty="0">
                <a:effectLst/>
                <a:latin typeface="Times New Roman" panose="02020603050405020304" pitchFamily="18" charset="0"/>
                <a:ea typeface="SimSun"/>
                <a:cs typeface="Times New Roman" panose="02020603050405020304" pitchFamily="18" charset="0"/>
              </a:rPr>
              <a:t>. </a:t>
            </a:r>
          </a:p>
          <a:p>
            <a:pPr marL="342900" marR="0" indent="-342900">
              <a:spcBef>
                <a:spcPts val="0"/>
              </a:spcBef>
              <a:spcAft>
                <a:spcPts val="1200"/>
              </a:spcAft>
              <a:buFont typeface="Arial" panose="020B0604020202020204" pitchFamily="34" charset="0"/>
              <a:buChar char="•"/>
            </a:pPr>
            <a:r>
              <a:rPr lang="en-US" sz="2400" dirty="0">
                <a:solidFill>
                  <a:srgbClr val="0000FF"/>
                </a:solidFill>
                <a:effectLst/>
                <a:latin typeface="Times New Roman" panose="02020603050405020304" pitchFamily="18" charset="0"/>
                <a:ea typeface="SimSun"/>
                <a:cs typeface="Times New Roman" panose="02020603050405020304" pitchFamily="18" charset="0"/>
              </a:rPr>
              <a:t>Each edge of a direct </a:t>
            </a:r>
            <a:r>
              <a:rPr lang="en-US" sz="2400" dirty="0">
                <a:solidFill>
                  <a:srgbClr val="0000FF"/>
                </a:solidFill>
                <a:latin typeface="Times New Roman" panose="02020603050405020304" pitchFamily="18" charset="0"/>
                <a:ea typeface="SimSun"/>
                <a:cs typeface="Times New Roman" panose="02020603050405020304" pitchFamily="18" charset="0"/>
              </a:rPr>
              <a:t>graph </a:t>
            </a:r>
            <a:r>
              <a:rPr lang="en-US" sz="2400" dirty="0">
                <a:solidFill>
                  <a:schemeClr val="tx1"/>
                </a:solidFill>
                <a:effectLst/>
                <a:latin typeface="Times New Roman" panose="02020603050405020304" pitchFamily="18" charset="0"/>
                <a:ea typeface="SimSun"/>
                <a:cs typeface="Times New Roman" panose="02020603050405020304" pitchFamily="18" charset="0"/>
              </a:rPr>
              <a:t>appears </a:t>
            </a:r>
            <a:r>
              <a:rPr lang="en-US" sz="2400" dirty="0">
                <a:solidFill>
                  <a:srgbClr val="0000FF"/>
                </a:solidFill>
                <a:effectLst/>
                <a:latin typeface="Times New Roman" panose="02020603050405020304" pitchFamily="18" charset="0"/>
                <a:ea typeface="SimSun"/>
                <a:cs typeface="Times New Roman" panose="02020603050405020304" pitchFamily="18" charset="0"/>
              </a:rPr>
              <a:t>in exactly one </a:t>
            </a:r>
            <a:r>
              <a:rPr lang="en-US" sz="2400" dirty="0">
                <a:solidFill>
                  <a:schemeClr val="tx1"/>
                </a:solidFill>
                <a:effectLst/>
                <a:latin typeface="Times New Roman" panose="02020603050405020304" pitchFamily="18" charset="0"/>
                <a:ea typeface="SimSun"/>
                <a:cs typeface="Times New Roman" panose="02020603050405020304" pitchFamily="18" charset="0"/>
              </a:rPr>
              <a:t>of the linked lists.  </a:t>
            </a:r>
          </a:p>
          <a:p>
            <a:pPr marL="342900" marR="0" indent="-342900">
              <a:spcBef>
                <a:spcPts val="0"/>
              </a:spcBef>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a:cs typeface="Times New Roman" panose="02020603050405020304" pitchFamily="18" charset="0"/>
              </a:rPr>
              <a:t>Each edge of an undirected </a:t>
            </a:r>
            <a:r>
              <a:rPr lang="en-US" sz="2400" dirty="0">
                <a:solidFill>
                  <a:srgbClr val="0000FF"/>
                </a:solidFill>
                <a:effectLst/>
                <a:latin typeface="Times New Roman" panose="02020603050405020304" pitchFamily="18" charset="0"/>
                <a:ea typeface="SimSun"/>
                <a:cs typeface="Times New Roman" panose="02020603050405020304" pitchFamily="18" charset="0"/>
              </a:rPr>
              <a:t>graph</a:t>
            </a:r>
            <a:r>
              <a:rPr lang="en-US" sz="2400" dirty="0">
                <a:solidFill>
                  <a:srgbClr val="0000FF"/>
                </a:solidFill>
                <a:latin typeface="Times New Roman" panose="02020603050405020304" pitchFamily="18" charset="0"/>
                <a:ea typeface="SimSun"/>
                <a:cs typeface="Times New Roman" panose="02020603050405020304" pitchFamily="18" charset="0"/>
              </a:rPr>
              <a:t> </a:t>
            </a:r>
            <a:r>
              <a:rPr lang="en-US" sz="2400" dirty="0">
                <a:solidFill>
                  <a:schemeClr val="tx1"/>
                </a:solidFill>
                <a:latin typeface="Times New Roman" panose="02020603050405020304" pitchFamily="18" charset="0"/>
                <a:ea typeface="SimSun"/>
                <a:cs typeface="Times New Roman" panose="02020603050405020304" pitchFamily="18" charset="0"/>
              </a:rPr>
              <a:t>appears </a:t>
            </a:r>
            <a:r>
              <a:rPr lang="en-US" sz="2400" dirty="0">
                <a:solidFill>
                  <a:srgbClr val="0000FF"/>
                </a:solidFill>
                <a:latin typeface="Times New Roman" panose="02020603050405020304" pitchFamily="18" charset="0"/>
                <a:ea typeface="SimSun"/>
                <a:cs typeface="Times New Roman" panose="02020603050405020304" pitchFamily="18" charset="0"/>
              </a:rPr>
              <a:t>in </a:t>
            </a:r>
            <a:r>
              <a:rPr lang="en-US" sz="2400" dirty="0">
                <a:solidFill>
                  <a:srgbClr val="0000FF"/>
                </a:solidFill>
                <a:effectLst/>
                <a:latin typeface="Times New Roman" panose="02020603050405020304" pitchFamily="18" charset="0"/>
                <a:ea typeface="SimSun"/>
                <a:cs typeface="Times New Roman" panose="02020603050405020304" pitchFamily="18" charset="0"/>
              </a:rPr>
              <a:t>two </a:t>
            </a:r>
            <a:r>
              <a:rPr lang="en-US" sz="2400" dirty="0">
                <a:solidFill>
                  <a:schemeClr val="tx1"/>
                </a:solidFill>
                <a:effectLst/>
                <a:latin typeface="Times New Roman" panose="02020603050405020304" pitchFamily="18" charset="0"/>
                <a:ea typeface="SimSun"/>
                <a:cs typeface="Times New Roman" panose="02020603050405020304" pitchFamily="18" charset="0"/>
              </a:rPr>
              <a:t>of the lists. </a:t>
            </a:r>
          </a:p>
          <a:p>
            <a:pPr marL="800100" lvl="1" indent="-342900">
              <a:spcAft>
                <a:spcPts val="1200"/>
              </a:spcAft>
              <a:buFont typeface="Arial" panose="020B0604020202020204" pitchFamily="34" charset="0"/>
              <a:buChar char="•"/>
            </a:pPr>
            <a:r>
              <a:rPr lang="en-US" sz="2400" i="1" dirty="0">
                <a:solidFill>
                  <a:schemeClr val="tx1"/>
                </a:solidFill>
                <a:latin typeface="Times New Roman" panose="02020603050405020304" pitchFamily="18" charset="0"/>
                <a:ea typeface="SimSun"/>
                <a:cs typeface="Times New Roman" panose="02020603050405020304" pitchFamily="18" charset="0"/>
              </a:rPr>
              <a:t>v is in u’s adjacency list if and only if u is in v’s adjacency list.</a:t>
            </a:r>
            <a:endParaRPr lang="en-US" sz="2400" i="1" dirty="0">
              <a:solidFill>
                <a:schemeClr val="tx1"/>
              </a:solidFill>
              <a:effectLst/>
              <a:latin typeface="Times New Roman" panose="02020603050405020304" pitchFamily="18" charset="0"/>
              <a:ea typeface="SimSun"/>
              <a:cs typeface="Times New Roman" panose="02020603050405020304" pitchFamily="18" charset="0"/>
            </a:endParaRPr>
          </a:p>
          <a:p>
            <a:pPr marL="342900" marR="0" indent="-342900">
              <a:spcBef>
                <a:spcPts val="0"/>
              </a:spcBef>
              <a:spcAft>
                <a:spcPts val="1200"/>
              </a:spcAft>
              <a:buFont typeface="Arial" panose="020B0604020202020204" pitchFamily="34" charset="0"/>
              <a:buChar char="•"/>
            </a:pPr>
            <a:r>
              <a:rPr lang="en-US" sz="2400" dirty="0">
                <a:solidFill>
                  <a:srgbClr val="0000FF"/>
                </a:solidFill>
                <a:effectLst/>
                <a:latin typeface="Times New Roman" panose="02020603050405020304" pitchFamily="18" charset="0"/>
                <a:ea typeface="SimSun"/>
                <a:cs typeface="Times New Roman" panose="02020603050405020304" pitchFamily="18" charset="0"/>
              </a:rPr>
              <a:t>The total size of the data structure for the linked lists is O(|E|), vs the matrix takes up</a:t>
            </a:r>
            <a:r>
              <a:rPr lang="en-US" sz="2400" dirty="0">
                <a:solidFill>
                  <a:srgbClr val="0000FF"/>
                </a:solidFill>
                <a:latin typeface="Times New Roman" panose="02020603050405020304" pitchFamily="18" charset="0"/>
                <a:ea typeface="SimSun" panose="02010600030101010101" pitchFamily="2" charset="-122"/>
              </a:rPr>
              <a:t> O(n</a:t>
            </a:r>
            <a:r>
              <a:rPr lang="en-US" sz="2400" baseline="30000" dirty="0">
                <a:solidFill>
                  <a:srgbClr val="0000FF"/>
                </a:solidFill>
                <a:latin typeface="Times New Roman" panose="02020603050405020304" pitchFamily="18" charset="0"/>
                <a:ea typeface="SimSun" panose="02010600030101010101" pitchFamily="2" charset="-122"/>
              </a:rPr>
              <a:t>2</a:t>
            </a:r>
            <a:r>
              <a:rPr lang="en-US" sz="2400" dirty="0">
                <a:solidFill>
                  <a:srgbClr val="0000FF"/>
                </a:solidFill>
                <a:latin typeface="Times New Roman" panose="02020603050405020304" pitchFamily="18" charset="0"/>
                <a:ea typeface="SimSun" panose="02010600030101010101" pitchFamily="2" charset="-122"/>
              </a:rPr>
              <a:t>) space.</a:t>
            </a:r>
            <a:endParaRPr lang="en-US" sz="2400" dirty="0">
              <a:solidFill>
                <a:srgbClr val="0000FF"/>
              </a:solidFill>
              <a:effectLst/>
              <a:latin typeface="Times New Roman" panose="02020603050405020304" pitchFamily="18" charset="0"/>
              <a:ea typeface="SimSun"/>
              <a:cs typeface="Times New Roman" panose="02020603050405020304" pitchFamily="18" charset="0"/>
            </a:endParaRPr>
          </a:p>
          <a:p>
            <a:pPr marL="342900" marR="0" indent="-342900">
              <a:spcBef>
                <a:spcPts val="0"/>
              </a:spcBef>
              <a:spcAft>
                <a:spcPts val="1200"/>
              </a:spcAft>
              <a:buFont typeface="Arial" panose="020B0604020202020204" pitchFamily="34" charset="0"/>
              <a:buChar char="•"/>
            </a:pPr>
            <a:r>
              <a:rPr lang="en-US" sz="2400" dirty="0">
                <a:solidFill>
                  <a:srgbClr val="0000FF"/>
                </a:solidFill>
                <a:effectLst/>
                <a:latin typeface="Times New Roman" panose="02020603050405020304" pitchFamily="18" charset="0"/>
                <a:ea typeface="SimSun"/>
                <a:cs typeface="Times New Roman" panose="02020603050405020304" pitchFamily="18" charset="0"/>
              </a:rPr>
              <a:t>Checking for a particular edge (u, v) </a:t>
            </a:r>
            <a:r>
              <a:rPr lang="en-US" sz="2400" dirty="0">
                <a:latin typeface="Times New Roman" panose="02020603050405020304" pitchFamily="18" charset="0"/>
                <a:ea typeface="SimSun"/>
                <a:cs typeface="Times New Roman" panose="02020603050405020304" pitchFamily="18" charset="0"/>
              </a:rPr>
              <a:t>for</a:t>
            </a:r>
            <a:r>
              <a:rPr lang="en-US" sz="2400" dirty="0">
                <a:effectLst/>
                <a:latin typeface="Times New Roman" panose="02020603050405020304" pitchFamily="18" charset="0"/>
                <a:ea typeface="SimSun"/>
                <a:cs typeface="Times New Roman" panose="02020603050405020304" pitchFamily="18" charset="0"/>
              </a:rPr>
              <a:t> a digraph is </a:t>
            </a:r>
            <a:r>
              <a:rPr lang="en-US" sz="2400" dirty="0">
                <a:solidFill>
                  <a:srgbClr val="0000FF"/>
                </a:solidFill>
                <a:latin typeface="Times New Roman" panose="02020603050405020304" pitchFamily="18" charset="0"/>
                <a:ea typeface="SimSun"/>
                <a:cs typeface="Times New Roman" panose="02020603050405020304" pitchFamily="18" charset="0"/>
              </a:rPr>
              <a:t>O(|V|), </a:t>
            </a:r>
            <a:r>
              <a:rPr lang="en-US" sz="2400" dirty="0">
                <a:solidFill>
                  <a:srgbClr val="0000FF"/>
                </a:solidFill>
                <a:effectLst/>
                <a:latin typeface="Times New Roman" panose="02020603050405020304" pitchFamily="18" charset="0"/>
                <a:ea typeface="SimSun"/>
                <a:cs typeface="Times New Roman" panose="02020603050405020304" pitchFamily="18" charset="0"/>
              </a:rPr>
              <a:t>no longer constant time</a:t>
            </a:r>
            <a:r>
              <a:rPr lang="el-GR" sz="2400" dirty="0">
                <a:solidFill>
                  <a:srgbClr val="0000FF"/>
                </a:solidFill>
                <a:latin typeface="Times New Roman" panose="02020603050405020304" pitchFamily="18" charset="0"/>
                <a:ea typeface="SimSun" panose="02010600030101010101" pitchFamily="2" charset="-122"/>
              </a:rPr>
              <a:t> Θ</a:t>
            </a:r>
            <a:r>
              <a:rPr lang="en-US" sz="2400" dirty="0">
                <a:solidFill>
                  <a:srgbClr val="0000FF"/>
                </a:solidFill>
                <a:latin typeface="Times New Roman" panose="02020603050405020304" pitchFamily="18" charset="0"/>
                <a:ea typeface="SimSun" panose="02010600030101010101" pitchFamily="2" charset="-122"/>
              </a:rPr>
              <a:t>(1).</a:t>
            </a:r>
            <a:r>
              <a:rPr lang="en-US" sz="2400" dirty="0">
                <a:solidFill>
                  <a:srgbClr val="0000FF"/>
                </a:solidFill>
                <a:effectLst/>
                <a:latin typeface="Times New Roman" panose="02020603050405020304" pitchFamily="18" charset="0"/>
                <a:ea typeface="SimSun"/>
                <a:cs typeface="Times New Roman" panose="02020603050405020304" pitchFamily="18" charset="0"/>
              </a:rPr>
              <a:t> </a:t>
            </a:r>
          </a:p>
          <a:p>
            <a:pPr marL="800100" lvl="1" indent="-342900">
              <a:spcAft>
                <a:spcPts val="1200"/>
              </a:spcAft>
              <a:buFont typeface="Arial" panose="020B0604020202020204" pitchFamily="34" charset="0"/>
              <a:buChar char="•"/>
            </a:pPr>
            <a:r>
              <a:rPr lang="en-US" sz="2400" i="1" dirty="0">
                <a:solidFill>
                  <a:srgbClr val="0000FF"/>
                </a:solidFill>
                <a:effectLst/>
                <a:latin typeface="Times New Roman" panose="02020603050405020304" pitchFamily="18" charset="0"/>
                <a:ea typeface="SimSun"/>
                <a:cs typeface="Times New Roman" panose="02020603050405020304" pitchFamily="18" charset="0"/>
              </a:rPr>
              <a:t>it requires sifting through u’s adjacency list</a:t>
            </a:r>
            <a:r>
              <a:rPr lang="en-US" sz="2400" dirty="0">
                <a:effectLst/>
                <a:latin typeface="Times New Roman" panose="02020603050405020304" pitchFamily="18" charset="0"/>
                <a:ea typeface="SimSun"/>
                <a:cs typeface="Times New Roman" panose="02020603050405020304" pitchFamily="18" charset="0"/>
              </a:rPr>
              <a:t>. </a:t>
            </a:r>
          </a:p>
          <a:p>
            <a:pPr marL="800100" lvl="1" indent="-342900">
              <a:spcAft>
                <a:spcPts val="1200"/>
              </a:spcAft>
              <a:buFont typeface="Arial" panose="020B0604020202020204" pitchFamily="34" charset="0"/>
              <a:buChar char="•"/>
            </a:pPr>
            <a:r>
              <a:rPr lang="en-US" sz="2400" dirty="0">
                <a:effectLst/>
                <a:latin typeface="Times New Roman" panose="02020603050405020304" pitchFamily="18" charset="0"/>
                <a:ea typeface="SimSun"/>
                <a:cs typeface="Times New Roman" panose="02020603050405020304" pitchFamily="18" charset="0"/>
              </a:rPr>
              <a:t>It requires to iterate through all neighbors of a vertex </a:t>
            </a:r>
            <a:r>
              <a:rPr lang="en-US" sz="2400" dirty="0">
                <a:solidFill>
                  <a:schemeClr val="tx1"/>
                </a:solidFill>
                <a:effectLst/>
                <a:latin typeface="Times New Roman" panose="02020603050405020304" pitchFamily="18" charset="0"/>
                <a:ea typeface="SimSun"/>
                <a:cs typeface="Times New Roman" panose="02020603050405020304" pitchFamily="18" charset="0"/>
              </a:rPr>
              <a:t>(by </a:t>
            </a:r>
            <a:r>
              <a:rPr lang="en-US" sz="2400" dirty="0">
                <a:solidFill>
                  <a:srgbClr val="0000FF"/>
                </a:solidFill>
                <a:effectLst/>
                <a:latin typeface="Times New Roman" panose="02020603050405020304" pitchFamily="18" charset="0"/>
                <a:ea typeface="SimSun"/>
                <a:cs typeface="Times New Roman" panose="02020603050405020304" pitchFamily="18" charset="0"/>
              </a:rPr>
              <a:t>running down the corresponding linked list</a:t>
            </a:r>
            <a:r>
              <a:rPr lang="en-US" sz="2400" dirty="0">
                <a:solidFill>
                  <a:schemeClr val="tx1"/>
                </a:solidFill>
                <a:effectLst/>
                <a:latin typeface="Times New Roman" panose="02020603050405020304" pitchFamily="18" charset="0"/>
                <a:ea typeface="SimSun"/>
                <a:cs typeface="Times New Roman" panose="02020603050405020304" pitchFamily="18" charset="0"/>
              </a:rPr>
              <a:t>).  </a:t>
            </a:r>
          </a:p>
        </p:txBody>
      </p:sp>
      <p:sp>
        <p:nvSpPr>
          <p:cNvPr id="6" name="Thought Bubble: Cloud 5">
            <a:extLst>
              <a:ext uri="{FF2B5EF4-FFF2-40B4-BE49-F238E27FC236}">
                <a16:creationId xmlns:a16="http://schemas.microsoft.com/office/drawing/2014/main" id="{CECFFBA7-6044-4AE8-95A0-C3DEDAFC4753}"/>
              </a:ext>
            </a:extLst>
          </p:cNvPr>
          <p:cNvSpPr/>
          <p:nvPr/>
        </p:nvSpPr>
        <p:spPr>
          <a:xfrm flipH="1">
            <a:off x="494044" y="3459745"/>
            <a:ext cx="557349" cy="330926"/>
          </a:xfrm>
          <a:prstGeom prst="cloudCallout">
            <a:avLst>
              <a:gd name="adj1" fmla="val -36252"/>
              <a:gd name="adj2" fmla="val 13201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descr="Image result for smiley face images">
            <a:extLst>
              <a:ext uri="{FF2B5EF4-FFF2-40B4-BE49-F238E27FC236}">
                <a16:creationId xmlns:a16="http://schemas.microsoft.com/office/drawing/2014/main" id="{032BB243-3734-4711-A1B9-A80E708ACD97}"/>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927549">
            <a:off x="352258" y="3317176"/>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91B0D582-5BB8-4FCB-9F69-5E53115FA57E}"/>
              </a:ext>
            </a:extLst>
          </p:cNvPr>
          <p:cNvSpPr/>
          <p:nvPr/>
        </p:nvSpPr>
        <p:spPr>
          <a:xfrm>
            <a:off x="1335955" y="495342"/>
            <a:ext cx="5550750"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Undirected and Directed Graphs</a:t>
            </a:r>
            <a:endParaRPr lang="en-US" sz="3200" dirty="0">
              <a:ea typeface="SimSun" panose="02010600030101010101" pitchFamily="2" charset="-122"/>
            </a:endParaRPr>
          </a:p>
        </p:txBody>
      </p:sp>
    </p:spTree>
    <p:extLst>
      <p:ext uri="{BB962C8B-B14F-4D97-AF65-F5344CB8AC3E}">
        <p14:creationId xmlns:p14="http://schemas.microsoft.com/office/powerpoint/2010/main" val="25601016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48449" y="1448805"/>
            <a:ext cx="8895102" cy="4730334"/>
          </a:xfrm>
          <a:prstGeom prst="rect">
            <a:avLst/>
          </a:prstGeom>
        </p:spPr>
        <p:txBody>
          <a:bodyPr wrap="square">
            <a:spAutoFit/>
          </a:bodyPr>
          <a:lstStyle/>
          <a:p>
            <a:pPr marL="342900"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A weighted graph  (or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weighted digraph</a:t>
            </a:r>
            <a:r>
              <a:rPr lang="en-US" sz="2400" dirty="0">
                <a:latin typeface="Times New Roman" panose="02020603050405020304" pitchFamily="18" charset="0"/>
                <a:ea typeface="SimSun" panose="02010600030101010101" pitchFamily="2" charset="-122"/>
                <a:cs typeface="Times New Roman" panose="02020603050405020304" pitchFamily="18" charset="0"/>
              </a:rPr>
              <a:t>)  is </a:t>
            </a:r>
          </a:p>
          <a:p>
            <a:pPr marL="800100" lvl="1"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an undirected graph  (or digraph) with numbers (called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weights</a:t>
            </a:r>
            <a:r>
              <a:rPr lang="en-US" sz="2400" dirty="0">
                <a:latin typeface="Times New Roman" panose="02020603050405020304" pitchFamily="18" charset="0"/>
                <a:ea typeface="SimSun" panose="02010600030101010101" pitchFamily="2" charset="-122"/>
                <a:cs typeface="Times New Roman" panose="02020603050405020304" pitchFamily="18" charset="0"/>
              </a:rPr>
              <a:t> or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costs</a:t>
            </a:r>
            <a:r>
              <a:rPr lang="en-US" sz="2400" dirty="0">
                <a:latin typeface="Times New Roman" panose="02020603050405020304" pitchFamily="18" charset="0"/>
                <a:ea typeface="SimSun" panose="02010600030101010101" pitchFamily="2" charset="-122"/>
                <a:cs typeface="Times New Roman" panose="02020603050405020304" pitchFamily="18" charset="0"/>
              </a:rPr>
              <a:t>) assigned to its edges.</a:t>
            </a:r>
          </a:p>
          <a:p>
            <a:pPr marL="342900"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Extend both adjacency-list and adjacency-matrix representations of a graph to accommodate weighted graphs. </a:t>
            </a:r>
          </a:p>
          <a:p>
            <a:pPr marL="800100" lvl="1"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For an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adjacency-matrix of a </a:t>
            </a:r>
            <a:r>
              <a:rPr lang="en-US" sz="2400" dirty="0">
                <a:latin typeface="Times New Roman" panose="02020603050405020304" pitchFamily="18" charset="0"/>
                <a:ea typeface="SimSun" panose="02010600030101010101" pitchFamily="2" charset="-122"/>
                <a:cs typeface="Times New Roman" panose="02020603050405020304" pitchFamily="18" charset="0"/>
              </a:rPr>
              <a:t>weighted graph (called the </a:t>
            </a:r>
            <a:r>
              <a:rPr lang="en-US" sz="2400" i="1"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weight matrix</a:t>
            </a:r>
            <a:r>
              <a:rPr lang="en-US" sz="2400" i="1" dirty="0">
                <a:latin typeface="Times New Roman" panose="02020603050405020304" pitchFamily="18" charset="0"/>
                <a:ea typeface="SimSun" panose="02010600030101010101" pitchFamily="2" charset="-122"/>
                <a:cs typeface="Times New Roman" panose="02020603050405020304" pitchFamily="18" charset="0"/>
              </a:rPr>
              <a:t> or </a:t>
            </a:r>
            <a:r>
              <a:rPr lang="en-US" sz="2400" i="1"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cost matrix</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its element A[</a:t>
            </a:r>
            <a:r>
              <a:rPr lang="en-US" sz="2400" dirty="0" err="1">
                <a:solidFill>
                  <a:srgbClr val="0000FF"/>
                </a:solidFill>
                <a:latin typeface="Times New Roman" panose="02020603050405020304" pitchFamily="18" charset="0"/>
                <a:ea typeface="SimSun" panose="02010600030101010101" pitchFamily="2" charset="-122"/>
                <a:cs typeface="Times New Roman" panose="02020603050405020304" pitchFamily="18" charset="0"/>
              </a:rPr>
              <a:t>i</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 j] contains</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p>
          <a:p>
            <a:pPr marL="1257300" lvl="2"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the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weight</a:t>
            </a:r>
            <a:r>
              <a:rPr lang="en-US" sz="2400" dirty="0">
                <a:latin typeface="Times New Roman" panose="02020603050405020304" pitchFamily="18" charset="0"/>
                <a:ea typeface="SimSun" panose="02010600030101010101" pitchFamily="2" charset="-122"/>
                <a:cs typeface="Times New Roman" panose="02020603050405020304" pitchFamily="18" charset="0"/>
              </a:rPr>
              <a:t> of the edge from the </a:t>
            </a:r>
            <a:r>
              <a:rPr lang="en-US" sz="2400" dirty="0" err="1">
                <a:latin typeface="Times New Roman" panose="02020603050405020304" pitchFamily="18" charset="0"/>
                <a:ea typeface="SimSun" panose="02010600030101010101" pitchFamily="2" charset="-122"/>
                <a:cs typeface="Times New Roman" panose="02020603050405020304" pitchFamily="18" charset="0"/>
              </a:rPr>
              <a:t>i</a:t>
            </a:r>
            <a:r>
              <a:rPr lang="en-US" sz="2400" baseline="30000" dirty="0" err="1">
                <a:latin typeface="Times New Roman" panose="02020603050405020304" pitchFamily="18" charset="0"/>
                <a:ea typeface="SimSun" panose="02010600030101010101" pitchFamily="2" charset="-122"/>
                <a:cs typeface="Times New Roman" panose="02020603050405020304" pitchFamily="18" charset="0"/>
              </a:rPr>
              <a:t>th</a:t>
            </a:r>
            <a:r>
              <a:rPr lang="en-US" sz="2400" dirty="0">
                <a:latin typeface="Times New Roman" panose="02020603050405020304" pitchFamily="18" charset="0"/>
                <a:ea typeface="SimSun" panose="02010600030101010101" pitchFamily="2" charset="-122"/>
                <a:cs typeface="Times New Roman" panose="02020603050405020304" pitchFamily="18" charset="0"/>
              </a:rPr>
              <a:t> vertex to the  </a:t>
            </a:r>
            <a:r>
              <a:rPr lang="en-US" sz="2400" dirty="0" err="1">
                <a:latin typeface="Times New Roman" panose="02020603050405020304" pitchFamily="18" charset="0"/>
                <a:ea typeface="SimSun" panose="02010600030101010101" pitchFamily="2" charset="-122"/>
                <a:cs typeface="Times New Roman" panose="02020603050405020304" pitchFamily="18" charset="0"/>
              </a:rPr>
              <a:t>j</a:t>
            </a:r>
            <a:r>
              <a:rPr lang="en-US" sz="2400" baseline="30000" dirty="0" err="1">
                <a:latin typeface="Times New Roman" panose="02020603050405020304" pitchFamily="18" charset="0"/>
                <a:ea typeface="SimSun" panose="02010600030101010101" pitchFamily="2" charset="-122"/>
                <a:cs typeface="Times New Roman" panose="02020603050405020304" pitchFamily="18" charset="0"/>
              </a:rPr>
              <a:t>th</a:t>
            </a:r>
            <a:r>
              <a:rPr lang="en-US" sz="2400" dirty="0">
                <a:latin typeface="Times New Roman" panose="02020603050405020304" pitchFamily="18" charset="0"/>
                <a:ea typeface="SimSun" panose="02010600030101010101" pitchFamily="2" charset="-122"/>
                <a:cs typeface="Times New Roman" panose="02020603050405020304" pitchFamily="18" charset="0"/>
              </a:rPr>
              <a:t> vertex if there is such an edge and </a:t>
            </a:r>
          </a:p>
          <a:p>
            <a:pPr marL="1257300" lvl="2" indent="-342900">
              <a:lnSpc>
                <a:spcPct val="115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a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special symbol</a:t>
            </a:r>
            <a:r>
              <a:rPr lang="en-US" sz="2400" dirty="0">
                <a:latin typeface="Times New Roman" panose="02020603050405020304" pitchFamily="18" charset="0"/>
                <a:ea typeface="SimSun" panose="02010600030101010101" pitchFamily="2" charset="-122"/>
                <a:cs typeface="Times New Roman" panose="02020603050405020304" pitchFamily="18" charset="0"/>
              </a:rPr>
              <a:t>, e.g., ∞, there is no such edge.  </a:t>
            </a:r>
          </a:p>
          <a:p>
            <a:pPr marL="800100" lvl="1" indent="-342900">
              <a:lnSpc>
                <a:spcPct val="115000"/>
              </a:lnSpc>
              <a:buFont typeface="Arial" panose="020B0604020202020204" pitchFamily="34" charset="0"/>
              <a:buChar char="•"/>
            </a:pPr>
            <a:r>
              <a:rPr lang="en-US" sz="2400" dirty="0">
                <a:effectLst/>
                <a:latin typeface="Times New Roman" panose="02020603050405020304" pitchFamily="18" charset="0"/>
                <a:ea typeface="SimSun" panose="02010600030101010101" pitchFamily="2" charset="-122"/>
                <a:cs typeface="Times New Roman" panose="02020603050405020304" pitchFamily="18" charset="0"/>
              </a:rPr>
              <a:t>Likewise, define an adjacency lists for a weighted graph.</a:t>
            </a:r>
          </a:p>
        </p:txBody>
      </p:sp>
      <p:sp>
        <p:nvSpPr>
          <p:cNvPr id="4" name="Thought Bubble: Cloud 3">
            <a:extLst>
              <a:ext uri="{FF2B5EF4-FFF2-40B4-BE49-F238E27FC236}">
                <a16:creationId xmlns:a16="http://schemas.microsoft.com/office/drawing/2014/main" id="{FA94812F-353E-4C36-ABB8-42D35D03CCDB}"/>
              </a:ext>
            </a:extLst>
          </p:cNvPr>
          <p:cNvSpPr/>
          <p:nvPr/>
        </p:nvSpPr>
        <p:spPr>
          <a:xfrm>
            <a:off x="787920" y="1687814"/>
            <a:ext cx="663624" cy="478223"/>
          </a:xfrm>
          <a:prstGeom prst="cloudCallout">
            <a:avLst>
              <a:gd name="adj1" fmla="val 63958"/>
              <a:gd name="adj2" fmla="val 11849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c</a:t>
            </a:r>
          </a:p>
        </p:txBody>
      </p:sp>
      <p:pic>
        <p:nvPicPr>
          <p:cNvPr id="5" name="Picture 4" descr="Image result for smiley face images">
            <a:extLst>
              <a:ext uri="{FF2B5EF4-FFF2-40B4-BE49-F238E27FC236}">
                <a16:creationId xmlns:a16="http://schemas.microsoft.com/office/drawing/2014/main" id="{C88D4C14-C4C3-4CF1-8CA2-99E00D61F9F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7920" y="1687814"/>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FA4DABA-B412-48D8-8D68-1F0E9CC9B9C3}"/>
              </a:ext>
            </a:extLst>
          </p:cNvPr>
          <p:cNvSpPr/>
          <p:nvPr/>
        </p:nvSpPr>
        <p:spPr>
          <a:xfrm>
            <a:off x="1607127" y="576136"/>
            <a:ext cx="4592989" cy="625428"/>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 - </a:t>
            </a:r>
            <a:r>
              <a:rPr lang="en-US" sz="3200" dirty="0">
                <a:ea typeface="SimSun" panose="02010600030101010101" pitchFamily="2" charset="-122"/>
                <a:cs typeface="Times New Roman" panose="02020603050405020304" pitchFamily="18" charset="0"/>
              </a:rPr>
              <a:t>Weighted graphs </a:t>
            </a:r>
          </a:p>
        </p:txBody>
      </p:sp>
    </p:spTree>
    <p:extLst>
      <p:ext uri="{BB962C8B-B14F-4D97-AF65-F5344CB8AC3E}">
        <p14:creationId xmlns:p14="http://schemas.microsoft.com/office/powerpoint/2010/main" val="19698875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51728" y="1291472"/>
            <a:ext cx="8135332" cy="452431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Example 3.6</a:t>
            </a:r>
            <a:r>
              <a:rPr lang="en-US" sz="2400" strike="dblStrike" dirty="0">
                <a:latin typeface="Times New Roman" panose="02020603050405020304" pitchFamily="18" charset="0"/>
                <a:cs typeface="Times New Roman" panose="02020603050405020304" pitchFamily="18" charset="0"/>
              </a:rPr>
              <a:t>5a</a:t>
            </a:r>
            <a:r>
              <a:rPr lang="en-US" sz="2400" dirty="0">
                <a:latin typeface="Times New Roman" panose="02020603050405020304" pitchFamily="18" charset="0"/>
                <a:cs typeface="Times New Roman" panose="02020603050405020304" pitchFamily="18" charset="0"/>
              </a:rPr>
              <a:t> of a weighted graph</a:t>
            </a:r>
          </a:p>
          <a:p>
            <a:endParaRPr lang="en-US" sz="2400" dirty="0">
              <a:latin typeface="Times New Roman" panose="02020603050405020304" pitchFamily="18" charset="0"/>
              <a:cs typeface="Times New Roman" panose="02020603050405020304" pitchFamily="18" charset="0"/>
            </a:endParaRPr>
          </a:p>
          <a:p>
            <a:r>
              <a:rPr lang="en-US" sz="2400" b="1" dirty="0"/>
              <a:t> </a:t>
            </a:r>
            <a:r>
              <a:rPr lang="en-US" sz="2400" b="1" dirty="0">
                <a:latin typeface="Times New Roman" panose="02020603050405020304" pitchFamily="18" charset="0"/>
                <a:cs typeface="Times New Roman" panose="02020603050405020304" pitchFamily="18" charset="0"/>
              </a:rPr>
              <a:t>a	5	b</a:t>
            </a:r>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1                        4</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 c	2	d</a:t>
            </a:r>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3" name="Rectangle 2"/>
          <p:cNvSpPr/>
          <p:nvPr/>
        </p:nvSpPr>
        <p:spPr>
          <a:xfrm>
            <a:off x="1706253" y="2526383"/>
            <a:ext cx="1687396" cy="1649691"/>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7</a:t>
            </a:r>
            <a:endParaRPr lang="en-US"/>
          </a:p>
        </p:txBody>
      </p:sp>
      <p:cxnSp>
        <p:nvCxnSpPr>
          <p:cNvPr id="5" name="Straight Connector 4"/>
          <p:cNvCxnSpPr/>
          <p:nvPr/>
        </p:nvCxnSpPr>
        <p:spPr>
          <a:xfrm flipH="1">
            <a:off x="1706253" y="2526383"/>
            <a:ext cx="1687396" cy="1649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007909" y="3223967"/>
            <a:ext cx="433633" cy="461665"/>
          </a:xfrm>
          <a:prstGeom prst="rect">
            <a:avLst/>
          </a:prstGeom>
          <a:noFill/>
        </p:spPr>
        <p:txBody>
          <a:bodyPr wrap="square" rtlCol="0">
            <a:spAutoFit/>
          </a:bodyPr>
          <a:lstStyle/>
          <a:p>
            <a:pPr algn="r"/>
            <a:r>
              <a:rPr lang="en-US" sz="2400" dirty="0">
                <a:latin typeface="Times New Roman" panose="02020603050405020304" pitchFamily="18" charset="0"/>
                <a:cs typeface="Times New Roman" panose="02020603050405020304" pitchFamily="18" charset="0"/>
              </a:rPr>
              <a:t>7</a:t>
            </a:r>
          </a:p>
        </p:txBody>
      </p:sp>
      <p:graphicFrame>
        <p:nvGraphicFramePr>
          <p:cNvPr id="7" name="Table 6"/>
          <p:cNvGraphicFramePr>
            <a:graphicFrameLocks noGrp="1"/>
          </p:cNvGraphicFramePr>
          <p:nvPr>
            <p:extLst>
              <p:ext uri="{D42A27DB-BD31-4B8C-83A1-F6EECF244321}">
                <p14:modId xmlns:p14="http://schemas.microsoft.com/office/powerpoint/2010/main" val="3601595919"/>
              </p:ext>
            </p:extLst>
          </p:nvPr>
        </p:nvGraphicFramePr>
        <p:xfrm>
          <a:off x="6096000" y="906906"/>
          <a:ext cx="4006390" cy="2004824"/>
        </p:xfrm>
        <a:graphic>
          <a:graphicData uri="http://schemas.openxmlformats.org/drawingml/2006/table">
            <a:tbl>
              <a:tblPr firstRow="1" bandRow="1">
                <a:tableStyleId>{5C22544A-7EE6-4342-B048-85BDC9FD1C3A}</a:tableStyleId>
              </a:tblPr>
              <a:tblGrid>
                <a:gridCol w="801278">
                  <a:extLst>
                    <a:ext uri="{9D8B030D-6E8A-4147-A177-3AD203B41FA5}">
                      <a16:colId xmlns:a16="http://schemas.microsoft.com/office/drawing/2014/main" val="20000"/>
                    </a:ext>
                  </a:extLst>
                </a:gridCol>
                <a:gridCol w="801278">
                  <a:extLst>
                    <a:ext uri="{9D8B030D-6E8A-4147-A177-3AD203B41FA5}">
                      <a16:colId xmlns:a16="http://schemas.microsoft.com/office/drawing/2014/main" val="20001"/>
                    </a:ext>
                  </a:extLst>
                </a:gridCol>
                <a:gridCol w="801278">
                  <a:extLst>
                    <a:ext uri="{9D8B030D-6E8A-4147-A177-3AD203B41FA5}">
                      <a16:colId xmlns:a16="http://schemas.microsoft.com/office/drawing/2014/main" val="20002"/>
                    </a:ext>
                  </a:extLst>
                </a:gridCol>
                <a:gridCol w="801278">
                  <a:extLst>
                    <a:ext uri="{9D8B030D-6E8A-4147-A177-3AD203B41FA5}">
                      <a16:colId xmlns:a16="http://schemas.microsoft.com/office/drawing/2014/main" val="20003"/>
                    </a:ext>
                  </a:extLst>
                </a:gridCol>
                <a:gridCol w="801278">
                  <a:extLst>
                    <a:ext uri="{9D8B030D-6E8A-4147-A177-3AD203B41FA5}">
                      <a16:colId xmlns:a16="http://schemas.microsoft.com/office/drawing/2014/main" val="20004"/>
                    </a:ext>
                  </a:extLst>
                </a:gridCol>
              </a:tblGrid>
              <a:tr h="370840">
                <a:tc>
                  <a:txBody>
                    <a:bodyPr/>
                    <a:lstStyle/>
                    <a:p>
                      <a:pPr algn="ctr"/>
                      <a:endParaRPr lang="en-US" sz="24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b</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70840">
                <a:tc>
                  <a:txBody>
                    <a:bodyPr/>
                    <a:lstStyle/>
                    <a:p>
                      <a:pPr marL="0" marR="0" algn="ctr">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0840">
                <a:tc>
                  <a:txBody>
                    <a:bodyPr/>
                    <a:lstStyle/>
                    <a:p>
                      <a:pPr marL="0" marR="0" algn="ctr">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b</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70840">
                <a:tc>
                  <a:txBody>
                    <a:bodyPr/>
                    <a:lstStyle/>
                    <a:p>
                      <a:pPr marL="0" marR="0" algn="ctr">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70840">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mc:AlternateContent xmlns:mc="http://schemas.openxmlformats.org/markup-compatibility/2006" xmlns:a14="http://schemas.microsoft.com/office/drawing/2010/main">
        <mc:Choice Requires="a14">
          <p:graphicFrame>
            <p:nvGraphicFramePr>
              <p:cNvPr id="8" name="Table 7"/>
              <p:cNvGraphicFramePr>
                <a:graphicFrameLocks noGrp="1"/>
              </p:cNvGraphicFramePr>
              <p:nvPr>
                <p:extLst>
                  <p:ext uri="{D42A27DB-BD31-4B8C-83A1-F6EECF244321}">
                    <p14:modId xmlns:p14="http://schemas.microsoft.com/office/powerpoint/2010/main" val="3147537354"/>
                  </p:ext>
                </p:extLst>
              </p:nvPr>
            </p:nvGraphicFramePr>
            <p:xfrm>
              <a:off x="4995418" y="3993228"/>
              <a:ext cx="6207551" cy="1731326"/>
            </p:xfrm>
            <a:graphic>
              <a:graphicData uri="http://schemas.openxmlformats.org/drawingml/2006/table">
                <a:tbl>
                  <a:tblPr firstRow="1" bandRow="1">
                    <a:tableStyleId>{5C22544A-7EE6-4342-B048-85BDC9FD1C3A}</a:tableStyleId>
                  </a:tblPr>
                  <a:tblGrid>
                    <a:gridCol w="886793">
                      <a:extLst>
                        <a:ext uri="{9D8B030D-6E8A-4147-A177-3AD203B41FA5}">
                          <a16:colId xmlns:a16="http://schemas.microsoft.com/office/drawing/2014/main" val="20000"/>
                        </a:ext>
                      </a:extLst>
                    </a:gridCol>
                    <a:gridCol w="886793">
                      <a:extLst>
                        <a:ext uri="{9D8B030D-6E8A-4147-A177-3AD203B41FA5}">
                          <a16:colId xmlns:a16="http://schemas.microsoft.com/office/drawing/2014/main" val="20001"/>
                        </a:ext>
                      </a:extLst>
                    </a:gridCol>
                    <a:gridCol w="886793">
                      <a:extLst>
                        <a:ext uri="{9D8B030D-6E8A-4147-A177-3AD203B41FA5}">
                          <a16:colId xmlns:a16="http://schemas.microsoft.com/office/drawing/2014/main" val="20002"/>
                        </a:ext>
                      </a:extLst>
                    </a:gridCol>
                    <a:gridCol w="886793">
                      <a:extLst>
                        <a:ext uri="{9D8B030D-6E8A-4147-A177-3AD203B41FA5}">
                          <a16:colId xmlns:a16="http://schemas.microsoft.com/office/drawing/2014/main" val="20003"/>
                        </a:ext>
                      </a:extLst>
                    </a:gridCol>
                    <a:gridCol w="886793">
                      <a:extLst>
                        <a:ext uri="{9D8B030D-6E8A-4147-A177-3AD203B41FA5}">
                          <a16:colId xmlns:a16="http://schemas.microsoft.com/office/drawing/2014/main" val="20004"/>
                        </a:ext>
                      </a:extLst>
                    </a:gridCol>
                    <a:gridCol w="886793">
                      <a:extLst>
                        <a:ext uri="{9D8B030D-6E8A-4147-A177-3AD203B41FA5}">
                          <a16:colId xmlns:a16="http://schemas.microsoft.com/office/drawing/2014/main" val="20005"/>
                        </a:ext>
                      </a:extLst>
                    </a:gridCol>
                    <a:gridCol w="886793">
                      <a:extLst>
                        <a:ext uri="{9D8B030D-6E8A-4147-A177-3AD203B41FA5}">
                          <a16:colId xmlns:a16="http://schemas.microsoft.com/office/drawing/2014/main" val="20006"/>
                        </a:ext>
                      </a:extLst>
                    </a:gridCol>
                  </a:tblGrid>
                  <a:tr h="469454">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rPr>
                            <a:t>a</a:t>
                          </a:r>
                          <a:endParaRPr lang="en-US" sz="2400" b="0" dirty="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4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b="0" dirty="0">
                            <a:solidFill>
                              <a:schemeClr val="tx1"/>
                            </a:solidFill>
                            <a:latin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rPr>
                            <a:t>b, 5</a:t>
                          </a:r>
                          <a:endParaRPr lang="en-US" sz="2400" b="0" dirty="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c, 1</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 </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 </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269538">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rPr>
                            <a:t>b</a:t>
                          </a:r>
                          <a:endParaRPr lang="en-US" sz="2400" b="0" dirty="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4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b="0" dirty="0">
                            <a:solidFill>
                              <a:schemeClr val="tx1"/>
                            </a:solidFill>
                            <a:latin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a, 5</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c, 7</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d, 4</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69538">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rPr>
                            <a:t>c</a:t>
                          </a:r>
                          <a:endParaRPr lang="en-US" sz="2400" b="0" dirty="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4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b="0" dirty="0">
                            <a:solidFill>
                              <a:schemeClr val="tx1"/>
                            </a:solidFill>
                            <a:latin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a, 1</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b, 7</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d, 2</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69538">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rPr>
                            <a:t>d</a:t>
                          </a:r>
                          <a:endParaRPr lang="en-US" sz="2400" b="0" dirty="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4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b="0" dirty="0">
                            <a:solidFill>
                              <a:schemeClr val="tx1"/>
                            </a:solidFill>
                            <a:latin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b, 4</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c, 2</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rPr>
                            <a:t> </a:t>
                          </a:r>
                          <a:endParaRPr lang="en-US" sz="2400" b="0" dirty="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rPr>
                            <a:t> </a:t>
                          </a:r>
                          <a:endParaRPr lang="en-US" sz="2400" b="0" dirty="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mc:Choice>
        <mc:Fallback xmlns="">
          <p:graphicFrame>
            <p:nvGraphicFramePr>
              <p:cNvPr id="8" name="Table 7"/>
              <p:cNvGraphicFramePr>
                <a:graphicFrameLocks noGrp="1"/>
              </p:cNvGraphicFramePr>
              <p:nvPr>
                <p:extLst>
                  <p:ext uri="{D42A27DB-BD31-4B8C-83A1-F6EECF244321}">
                    <p14:modId xmlns:p14="http://schemas.microsoft.com/office/powerpoint/2010/main" val="3147537354"/>
                  </p:ext>
                </p:extLst>
              </p:nvPr>
            </p:nvGraphicFramePr>
            <p:xfrm>
              <a:off x="4995418" y="3993228"/>
              <a:ext cx="6207551" cy="1731326"/>
            </p:xfrm>
            <a:graphic>
              <a:graphicData uri="http://schemas.openxmlformats.org/drawingml/2006/table">
                <a:tbl>
                  <a:tblPr firstRow="1" bandRow="1">
                    <a:tableStyleId>{5C22544A-7EE6-4342-B048-85BDC9FD1C3A}</a:tableStyleId>
                  </a:tblPr>
                  <a:tblGrid>
                    <a:gridCol w="886793">
                      <a:extLst>
                        <a:ext uri="{9D8B030D-6E8A-4147-A177-3AD203B41FA5}">
                          <a16:colId xmlns:a16="http://schemas.microsoft.com/office/drawing/2014/main" val="20000"/>
                        </a:ext>
                      </a:extLst>
                    </a:gridCol>
                    <a:gridCol w="886793">
                      <a:extLst>
                        <a:ext uri="{9D8B030D-6E8A-4147-A177-3AD203B41FA5}">
                          <a16:colId xmlns:a16="http://schemas.microsoft.com/office/drawing/2014/main" val="20001"/>
                        </a:ext>
                      </a:extLst>
                    </a:gridCol>
                    <a:gridCol w="886793">
                      <a:extLst>
                        <a:ext uri="{9D8B030D-6E8A-4147-A177-3AD203B41FA5}">
                          <a16:colId xmlns:a16="http://schemas.microsoft.com/office/drawing/2014/main" val="20002"/>
                        </a:ext>
                      </a:extLst>
                    </a:gridCol>
                    <a:gridCol w="886793">
                      <a:extLst>
                        <a:ext uri="{9D8B030D-6E8A-4147-A177-3AD203B41FA5}">
                          <a16:colId xmlns:a16="http://schemas.microsoft.com/office/drawing/2014/main" val="20003"/>
                        </a:ext>
                      </a:extLst>
                    </a:gridCol>
                    <a:gridCol w="886793">
                      <a:extLst>
                        <a:ext uri="{9D8B030D-6E8A-4147-A177-3AD203B41FA5}">
                          <a16:colId xmlns:a16="http://schemas.microsoft.com/office/drawing/2014/main" val="20004"/>
                        </a:ext>
                      </a:extLst>
                    </a:gridCol>
                    <a:gridCol w="886793">
                      <a:extLst>
                        <a:ext uri="{9D8B030D-6E8A-4147-A177-3AD203B41FA5}">
                          <a16:colId xmlns:a16="http://schemas.microsoft.com/office/drawing/2014/main" val="20005"/>
                        </a:ext>
                      </a:extLst>
                    </a:gridCol>
                    <a:gridCol w="886793">
                      <a:extLst>
                        <a:ext uri="{9D8B030D-6E8A-4147-A177-3AD203B41FA5}">
                          <a16:colId xmlns:a16="http://schemas.microsoft.com/office/drawing/2014/main" val="20006"/>
                        </a:ext>
                      </a:extLst>
                    </a:gridCol>
                  </a:tblGrid>
                  <a:tr h="469454">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rPr>
                            <a:t>a</a:t>
                          </a:r>
                          <a:endParaRPr lang="en-US" sz="2400" b="0" dirty="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101379" t="-14286" r="-503448" b="-302597"/>
                          </a:stretch>
                        </a:blipFill>
                      </a:tcPr>
                    </a:tc>
                    <a:tc>
                      <a:txBody>
                        <a:bodyPr/>
                        <a:lstStyle/>
                        <a:p>
                          <a:pPr marL="0" marR="0">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rPr>
                            <a:t>b, 5</a:t>
                          </a:r>
                          <a:endParaRPr lang="en-US" sz="2400" b="0" dirty="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302069" t="-14286" r="-302759" b="-302597"/>
                          </a:stretch>
                        </a:blip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c, 1</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 </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 </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20624">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rPr>
                            <a:t>b</a:t>
                          </a:r>
                          <a:endParaRPr lang="en-US" sz="2400" b="0" dirty="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101379" t="-125714" r="-503448" b="-232857"/>
                          </a:stretch>
                        </a:blip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a, 5</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302069" t="-125714" r="-302759" b="-232857"/>
                          </a:stretch>
                        </a:blip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c, 7</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502759" t="-125714" r="-102069" b="-232857"/>
                          </a:stretch>
                        </a:blip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d, 4</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20624">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rPr>
                            <a:t>c</a:t>
                          </a:r>
                          <a:endParaRPr lang="en-US" sz="2400" b="0" dirty="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101379" t="-228986" r="-503448" b="-136232"/>
                          </a:stretch>
                        </a:blip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a, 1</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302069" t="-228986" r="-302759" b="-136232"/>
                          </a:stretch>
                        </a:blip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b, 7</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502759" t="-228986" r="-102069" b="-136232"/>
                          </a:stretch>
                        </a:blip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d, 2</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20624">
                    <a:tc>
                      <a:txBody>
                        <a:bodyPr/>
                        <a:lstStyle/>
                        <a:p>
                          <a:pPr marL="0" marR="0" algn="ctr">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rPr>
                            <a:t>d</a:t>
                          </a:r>
                          <a:endParaRPr lang="en-US" sz="2400" b="0" dirty="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101379" t="-328986" r="-503448" b="-36232"/>
                          </a:stretch>
                        </a:blip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b, 4</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302069" t="-328986" r="-302759" b="-36232"/>
                          </a:stretch>
                        </a:blipFill>
                      </a:tcPr>
                    </a:tc>
                    <a:tc>
                      <a:txBody>
                        <a:bodyPr/>
                        <a:lstStyle/>
                        <a:p>
                          <a:pPr marL="0" marR="0">
                            <a:lnSpc>
                              <a:spcPct val="115000"/>
                            </a:lnSpc>
                            <a:spcBef>
                              <a:spcPts val="0"/>
                            </a:spcBef>
                            <a:spcAft>
                              <a:spcPts val="0"/>
                            </a:spcAft>
                          </a:pPr>
                          <a:r>
                            <a:rPr lang="en-US" sz="2400" b="0">
                              <a:solidFill>
                                <a:schemeClr val="tx1"/>
                              </a:solidFill>
                              <a:effectLst/>
                              <a:latin typeface="Times New Roman" panose="02020603050405020304" pitchFamily="18" charset="0"/>
                              <a:ea typeface="SimSun" panose="02010600030101010101" pitchFamily="2" charset="-122"/>
                            </a:rPr>
                            <a:t>c, 2</a:t>
                          </a:r>
                          <a:endParaRPr lang="en-US" sz="2400" b="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rPr>
                            <a:t> </a:t>
                          </a:r>
                          <a:endParaRPr lang="en-US" sz="2400" b="0" dirty="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2400" b="0" dirty="0">
                              <a:solidFill>
                                <a:schemeClr val="tx1"/>
                              </a:solidFill>
                              <a:effectLst/>
                              <a:latin typeface="Times New Roman" panose="02020603050405020304" pitchFamily="18" charset="0"/>
                              <a:ea typeface="SimSun" panose="02010600030101010101" pitchFamily="2" charset="-122"/>
                            </a:rPr>
                            <a:t> </a:t>
                          </a:r>
                          <a:endParaRPr lang="en-US" sz="2400" b="0" dirty="0">
                            <a:solidFill>
                              <a:schemeClr val="tx1"/>
                            </a:solidFill>
                            <a:effectLst/>
                            <a:latin typeface="Courier New" panose="02070309020205020404" pitchFamily="49"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mc:Fallback>
      </mc:AlternateContent>
      <p:sp>
        <p:nvSpPr>
          <p:cNvPr id="4" name="Rectangle 3">
            <a:extLst>
              <a:ext uri="{FF2B5EF4-FFF2-40B4-BE49-F238E27FC236}">
                <a16:creationId xmlns:a16="http://schemas.microsoft.com/office/drawing/2014/main" id="{6819D708-51D8-4275-A60E-8E8A52644850}"/>
              </a:ext>
            </a:extLst>
          </p:cNvPr>
          <p:cNvSpPr/>
          <p:nvPr/>
        </p:nvSpPr>
        <p:spPr>
          <a:xfrm>
            <a:off x="6180239" y="2960530"/>
            <a:ext cx="3837910" cy="830997"/>
          </a:xfrm>
          <a:prstGeom prst="rect">
            <a:avLst/>
          </a:prstGeom>
        </p:spPr>
        <p:txBody>
          <a:bodyPr wrap="none">
            <a:spAutoFit/>
          </a:bodyPr>
          <a:lstStyle/>
          <a:p>
            <a:r>
              <a:rPr lang="en-US" sz="2400" dirty="0">
                <a:latin typeface="Times New Roman" panose="02020603050405020304" pitchFamily="18" charset="0"/>
                <a:ea typeface="SimSun" panose="02010600030101010101" pitchFamily="2" charset="-122"/>
                <a:cs typeface="Times New Roman" panose="02020603050405020304" pitchFamily="18" charset="0"/>
              </a:rPr>
              <a:t>The </a:t>
            </a:r>
            <a:r>
              <a:rPr lang="en-US" sz="2400" i="1"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weight adjacency-matrix</a:t>
            </a:r>
            <a:r>
              <a:rPr lang="en-US" sz="2400" i="1" dirty="0">
                <a:latin typeface="Times New Roman" panose="02020603050405020304" pitchFamily="18" charset="0"/>
                <a:ea typeface="SimSun" panose="02010600030101010101" pitchFamily="2" charset="-122"/>
                <a:cs typeface="Times New Roman" panose="02020603050405020304" pitchFamily="18" charset="0"/>
              </a:rPr>
              <a:t> </a:t>
            </a:r>
          </a:p>
          <a:p>
            <a:r>
              <a:rPr lang="en-US" sz="2400" i="1" dirty="0">
                <a:latin typeface="Times New Roman" panose="02020603050405020304" pitchFamily="18" charset="0"/>
                <a:ea typeface="SimSun" panose="02010600030101010101" pitchFamily="2" charset="-122"/>
                <a:cs typeface="Times New Roman" panose="02020603050405020304" pitchFamily="18" charset="0"/>
              </a:rPr>
              <a:t>or </a:t>
            </a:r>
            <a:r>
              <a:rPr lang="en-US" sz="2400" i="1"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cost adjacency-matrix.</a:t>
            </a:r>
            <a:endParaRPr lang="en-US" sz="2400" dirty="0"/>
          </a:p>
        </p:txBody>
      </p:sp>
      <p:sp>
        <p:nvSpPr>
          <p:cNvPr id="20" name="Thought Bubble: Cloud 19">
            <a:extLst>
              <a:ext uri="{FF2B5EF4-FFF2-40B4-BE49-F238E27FC236}">
                <a16:creationId xmlns:a16="http://schemas.microsoft.com/office/drawing/2014/main" id="{29ACC8A8-B948-4DF2-8773-00071DF94635}"/>
              </a:ext>
            </a:extLst>
          </p:cNvPr>
          <p:cNvSpPr/>
          <p:nvPr/>
        </p:nvSpPr>
        <p:spPr>
          <a:xfrm flipH="1">
            <a:off x="589693" y="962650"/>
            <a:ext cx="727382" cy="478223"/>
          </a:xfrm>
          <a:prstGeom prst="cloudCallout">
            <a:avLst>
              <a:gd name="adj1" fmla="val -36252"/>
              <a:gd name="adj2" fmla="val 13201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c</a:t>
            </a:r>
          </a:p>
        </p:txBody>
      </p:sp>
      <p:pic>
        <p:nvPicPr>
          <p:cNvPr id="21" name="Picture 20" descr="Image result for smiley face images">
            <a:extLst>
              <a:ext uri="{FF2B5EF4-FFF2-40B4-BE49-F238E27FC236}">
                <a16:creationId xmlns:a16="http://schemas.microsoft.com/office/drawing/2014/main" id="{0DB2011E-8F20-4931-9E56-6EDA25B63E8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3816" y="962650"/>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1FC33114-99E6-4FD3-A2DF-1D4951971FD7}"/>
              </a:ext>
            </a:extLst>
          </p:cNvPr>
          <p:cNvSpPr/>
          <p:nvPr/>
        </p:nvSpPr>
        <p:spPr>
          <a:xfrm>
            <a:off x="4995419" y="5738688"/>
            <a:ext cx="6356072" cy="461665"/>
          </a:xfrm>
          <a:prstGeom prst="rect">
            <a:avLst/>
          </a:prstGeom>
        </p:spPr>
        <p:txBody>
          <a:bodyPr wrap="square">
            <a:spAutoFit/>
          </a:bodyPr>
          <a:lstStyle/>
          <a:p>
            <a:r>
              <a:rPr lang="en-US" sz="2400" dirty="0">
                <a:latin typeface="Times New Roman" panose="02020603050405020304" pitchFamily="18" charset="0"/>
                <a:ea typeface="SimSun" panose="02010600030101010101" pitchFamily="2" charset="-122"/>
                <a:cs typeface="Times New Roman" panose="02020603050405020304" pitchFamily="18" charset="0"/>
              </a:rPr>
              <a:t>The </a:t>
            </a:r>
            <a:r>
              <a:rPr lang="en-US" sz="2400" i="1"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weight adjacency-lists</a:t>
            </a:r>
            <a:r>
              <a:rPr lang="en-US" sz="2400" i="1" dirty="0">
                <a:latin typeface="Times New Roman" panose="02020603050405020304" pitchFamily="18" charset="0"/>
                <a:ea typeface="SimSun" panose="02010600030101010101" pitchFamily="2" charset="-122"/>
                <a:cs typeface="Times New Roman" panose="02020603050405020304" pitchFamily="18" charset="0"/>
              </a:rPr>
              <a:t> or </a:t>
            </a:r>
            <a:r>
              <a:rPr lang="en-US" sz="2400" i="1"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cost adjacency-lists.</a:t>
            </a:r>
            <a:endParaRPr lang="en-US" sz="2400" dirty="0"/>
          </a:p>
        </p:txBody>
      </p:sp>
      <p:sp>
        <p:nvSpPr>
          <p:cNvPr id="22" name="Rectangle 21">
            <a:extLst>
              <a:ext uri="{FF2B5EF4-FFF2-40B4-BE49-F238E27FC236}">
                <a16:creationId xmlns:a16="http://schemas.microsoft.com/office/drawing/2014/main" id="{5862A6EE-749C-40BA-8F99-5542EF69471B}"/>
              </a:ext>
            </a:extLst>
          </p:cNvPr>
          <p:cNvSpPr/>
          <p:nvPr/>
        </p:nvSpPr>
        <p:spPr>
          <a:xfrm>
            <a:off x="1368358" y="629966"/>
            <a:ext cx="4592989" cy="625428"/>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 - </a:t>
            </a:r>
            <a:r>
              <a:rPr lang="en-US" sz="3200" dirty="0">
                <a:ea typeface="SimSun" panose="02010600030101010101" pitchFamily="2" charset="-122"/>
                <a:cs typeface="Times New Roman" panose="02020603050405020304" pitchFamily="18" charset="0"/>
              </a:rPr>
              <a:t>Weighted graphs </a:t>
            </a:r>
          </a:p>
        </p:txBody>
      </p:sp>
    </p:spTree>
    <p:extLst>
      <p:ext uri="{BB962C8B-B14F-4D97-AF65-F5344CB8AC3E}">
        <p14:creationId xmlns:p14="http://schemas.microsoft.com/office/powerpoint/2010/main" val="14565694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8974" y="1299288"/>
            <a:ext cx="8908329" cy="2677656"/>
          </a:xfrm>
          <a:prstGeom prst="rect">
            <a:avLst/>
          </a:prstGeom>
        </p:spPr>
        <p:txBody>
          <a:bodyPr wrap="square">
            <a:spAutoFit/>
          </a:bodyPr>
          <a:lstStyle/>
          <a:p>
            <a:pPr marL="342900" indent="-342900">
              <a:buFont typeface="Arial" panose="020B0604020202020204" pitchFamily="34" charset="0"/>
              <a:buChar char="•"/>
            </a:pPr>
            <a:r>
              <a:rPr lang="en-US" sz="2400" dirty="0">
                <a:solidFill>
                  <a:srgbClr val="0000FF"/>
                </a:solidFill>
                <a:latin typeface="Times New Roman" panose="02020603050405020304" pitchFamily="18" charset="0"/>
                <a:cs typeface="Times New Roman" panose="02020603050405020304" pitchFamily="18" charset="0"/>
              </a:rPr>
              <a:t>An undirected graph </a:t>
            </a:r>
            <a:r>
              <a:rPr lang="en-US" sz="2400" dirty="0">
                <a:latin typeface="Times New Roman" panose="02020603050405020304" pitchFamily="18" charset="0"/>
                <a:cs typeface="Times New Roman" panose="02020603050405020304" pitchFamily="18" charset="0"/>
              </a:rPr>
              <a:t>is connected if it has exactly one connected component.</a:t>
            </a:r>
          </a:p>
          <a:p>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graph has </a:t>
            </a:r>
            <a:r>
              <a:rPr lang="en-US" sz="2400" dirty="0">
                <a:solidFill>
                  <a:srgbClr val="0000FF"/>
                </a:solidFill>
                <a:latin typeface="Times New Roman" panose="02020603050405020304" pitchFamily="18" charset="0"/>
                <a:cs typeface="Times New Roman" panose="02020603050405020304" pitchFamily="18" charset="0"/>
              </a:rPr>
              <a:t>three connected components</a:t>
            </a:r>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	{1, 2, 5},  {3, 6} and { 4 } </a:t>
            </a:r>
          </a:p>
          <a:p>
            <a:pPr marL="342900" indent="-342900">
              <a:buFont typeface="Arial" panose="020B0604020202020204" pitchFamily="34" charset="0"/>
              <a:buChar char="•"/>
            </a:pPr>
            <a:endParaRPr lang="en-US" sz="2400" dirty="0">
              <a:latin typeface="Times New Roman" panose="02020603050405020304" pitchFamily="18" charset="0"/>
              <a:cs typeface="Times New Roman" panose="02020603050405020304" pitchFamily="18" charset="0"/>
            </a:endParaRPr>
          </a:p>
          <a:p>
            <a:pPr marL="800100" lvl="1" indent="-342900">
              <a:buFont typeface="Courier New" panose="02070309020205020404" pitchFamily="49" charset="0"/>
              <a:buChar char="o"/>
            </a:pPr>
            <a:r>
              <a:rPr lang="en-US" sz="2400" dirty="0">
                <a:latin typeface="Times New Roman" panose="02020603050405020304" pitchFamily="18" charset="0"/>
                <a:cs typeface="Times New Roman" panose="02020603050405020304" pitchFamily="18" charset="0"/>
              </a:rPr>
              <a:t>Therefore, </a:t>
            </a:r>
            <a:r>
              <a:rPr lang="en-US" sz="2400" dirty="0">
                <a:solidFill>
                  <a:srgbClr val="0000FF"/>
                </a:solidFill>
                <a:latin typeface="Times New Roman" panose="02020603050405020304" pitchFamily="18" charset="0"/>
                <a:cs typeface="Times New Roman" panose="02020603050405020304" pitchFamily="18" charset="0"/>
              </a:rPr>
              <a:t>the given graph is disconnected</a:t>
            </a:r>
            <a:r>
              <a:rPr lang="en-US" sz="2400" dirty="0">
                <a:latin typeface="Times New Roman" panose="02020603050405020304" pitchFamily="18" charset="0"/>
                <a:cs typeface="Times New Roman" panose="02020603050405020304" pitchFamily="18" charset="0"/>
              </a:rPr>
              <a:t>.</a:t>
            </a:r>
          </a:p>
        </p:txBody>
      </p:sp>
      <p:sp>
        <p:nvSpPr>
          <p:cNvPr id="3" name="Oval 2"/>
          <p:cNvSpPr>
            <a:spLocks noChangeArrowheads="1"/>
          </p:cNvSpPr>
          <p:nvPr/>
        </p:nvSpPr>
        <p:spPr bwMode="auto">
          <a:xfrm>
            <a:off x="3469064" y="4154706"/>
            <a:ext cx="556181" cy="558695"/>
          </a:xfrm>
          <a:prstGeom prst="ellipse">
            <a:avLst/>
          </a:prstGeom>
          <a:solidFill>
            <a:srgbClr val="FFFFFF"/>
          </a:solidFill>
          <a:ln w="28575">
            <a:solidFill>
              <a:schemeClr val="tx1"/>
            </a:solidFill>
            <a:round/>
            <a:headEnd/>
            <a:tailEnd/>
          </a:ln>
        </p:spPr>
        <p:txBody>
          <a:bodyPr rot="0" vert="horz" wrap="square" lIns="91440" tIns="45720" rIns="91440" bIns="45720" anchor="t" anchorCtr="0" upright="1">
            <a:noAutofit/>
          </a:bodyPr>
          <a:lstStyle/>
          <a:p>
            <a:pPr marL="0" marR="0" algn="ctr">
              <a:lnSpc>
                <a:spcPct val="115000"/>
              </a:lnSpc>
              <a:spcBef>
                <a:spcPts val="0"/>
              </a:spcBef>
              <a:spcAft>
                <a:spcPts val="1000"/>
              </a:spcAft>
            </a:pPr>
            <a:r>
              <a:rPr lang="en-US" sz="2400" dirty="0">
                <a:effectLst/>
                <a:latin typeface="Times New Roman" panose="02020603050405020304" pitchFamily="18" charset="0"/>
                <a:ea typeface="SimSun" panose="02010600030101010101" pitchFamily="2" charset="-122"/>
              </a:rPr>
              <a:t>4</a:t>
            </a:r>
            <a:endParaRPr lang="en-US" sz="2400" dirty="0">
              <a:effectLst/>
              <a:latin typeface="Courier New" panose="02070309020205020404" pitchFamily="49" charset="0"/>
              <a:ea typeface="SimSun" panose="02010600030101010101" pitchFamily="2" charset="-122"/>
            </a:endParaRPr>
          </a:p>
        </p:txBody>
      </p:sp>
      <p:sp>
        <p:nvSpPr>
          <p:cNvPr id="4" name="Oval 3"/>
          <p:cNvSpPr>
            <a:spLocks noChangeArrowheads="1"/>
          </p:cNvSpPr>
          <p:nvPr/>
        </p:nvSpPr>
        <p:spPr bwMode="auto">
          <a:xfrm>
            <a:off x="5054338" y="4154704"/>
            <a:ext cx="556181" cy="558695"/>
          </a:xfrm>
          <a:prstGeom prst="ellipse">
            <a:avLst/>
          </a:prstGeom>
          <a:solidFill>
            <a:srgbClr val="FFFFFF"/>
          </a:solidFill>
          <a:ln w="28575">
            <a:solidFill>
              <a:schemeClr val="tx1"/>
            </a:solidFill>
            <a:round/>
            <a:headEnd/>
            <a:tailEnd/>
          </a:ln>
        </p:spPr>
        <p:txBody>
          <a:bodyPr rot="0" vert="horz" wrap="square" lIns="91440" tIns="45720" rIns="91440" bIns="45720" anchor="t" anchorCtr="0" upright="1">
            <a:noAutofit/>
          </a:bodyPr>
          <a:lstStyle/>
          <a:p>
            <a:pPr marL="0" marR="0" algn="ctr">
              <a:lnSpc>
                <a:spcPct val="115000"/>
              </a:lnSpc>
              <a:spcBef>
                <a:spcPts val="0"/>
              </a:spcBef>
              <a:spcAft>
                <a:spcPts val="1000"/>
              </a:spcAft>
            </a:pPr>
            <a:r>
              <a:rPr lang="en-US" sz="2400" dirty="0">
                <a:effectLst/>
                <a:latin typeface="Times New Roman" panose="02020603050405020304" pitchFamily="18" charset="0"/>
                <a:ea typeface="SimSun" panose="02010600030101010101" pitchFamily="2" charset="-122"/>
              </a:rPr>
              <a:t>5</a:t>
            </a:r>
            <a:endParaRPr lang="en-US" sz="2400" dirty="0">
              <a:effectLst/>
              <a:latin typeface="Courier New" panose="02070309020205020404" pitchFamily="49" charset="0"/>
              <a:ea typeface="SimSun" panose="02010600030101010101" pitchFamily="2" charset="-122"/>
            </a:endParaRPr>
          </a:p>
        </p:txBody>
      </p:sp>
      <p:sp>
        <p:nvSpPr>
          <p:cNvPr id="6" name="Oval 5"/>
          <p:cNvSpPr>
            <a:spLocks noChangeArrowheads="1"/>
          </p:cNvSpPr>
          <p:nvPr/>
        </p:nvSpPr>
        <p:spPr bwMode="auto">
          <a:xfrm>
            <a:off x="6639612" y="4154703"/>
            <a:ext cx="556181" cy="558695"/>
          </a:xfrm>
          <a:prstGeom prst="ellipse">
            <a:avLst/>
          </a:prstGeom>
          <a:solidFill>
            <a:srgbClr val="FFFFFF"/>
          </a:solidFill>
          <a:ln w="28575">
            <a:solidFill>
              <a:schemeClr val="tx1"/>
            </a:solidFill>
            <a:round/>
            <a:headEnd/>
            <a:tailEnd/>
          </a:ln>
        </p:spPr>
        <p:txBody>
          <a:bodyPr rot="0" vert="horz" wrap="square" lIns="91440" tIns="45720" rIns="91440" bIns="45720" anchor="t" anchorCtr="0" upright="1">
            <a:noAutofit/>
          </a:bodyPr>
          <a:lstStyle/>
          <a:p>
            <a:pPr marL="0" marR="0" algn="ctr">
              <a:lnSpc>
                <a:spcPct val="115000"/>
              </a:lnSpc>
              <a:spcBef>
                <a:spcPts val="0"/>
              </a:spcBef>
              <a:spcAft>
                <a:spcPts val="1000"/>
              </a:spcAft>
            </a:pPr>
            <a:r>
              <a:rPr lang="en-US" sz="2400" dirty="0">
                <a:effectLst/>
                <a:latin typeface="Times New Roman" panose="02020603050405020304" pitchFamily="18" charset="0"/>
                <a:ea typeface="SimSun" panose="02010600030101010101" pitchFamily="2" charset="-122"/>
              </a:rPr>
              <a:t>6</a:t>
            </a:r>
            <a:endParaRPr lang="en-US" sz="2400" dirty="0">
              <a:effectLst/>
              <a:latin typeface="Courier New" panose="02070309020205020404" pitchFamily="49" charset="0"/>
              <a:ea typeface="SimSun" panose="02010600030101010101" pitchFamily="2" charset="-122"/>
            </a:endParaRPr>
          </a:p>
        </p:txBody>
      </p:sp>
      <p:sp>
        <p:nvSpPr>
          <p:cNvPr id="7" name="Oval 6"/>
          <p:cNvSpPr>
            <a:spLocks noChangeArrowheads="1"/>
          </p:cNvSpPr>
          <p:nvPr/>
        </p:nvSpPr>
        <p:spPr bwMode="auto">
          <a:xfrm>
            <a:off x="3469063" y="5315774"/>
            <a:ext cx="556181" cy="558695"/>
          </a:xfrm>
          <a:prstGeom prst="ellipse">
            <a:avLst/>
          </a:prstGeom>
          <a:solidFill>
            <a:srgbClr val="FFFFFF"/>
          </a:solidFill>
          <a:ln w="28575">
            <a:solidFill>
              <a:schemeClr val="tx1"/>
            </a:solidFill>
            <a:round/>
            <a:headEnd/>
            <a:tailEnd/>
          </a:ln>
        </p:spPr>
        <p:txBody>
          <a:bodyPr rot="0" vert="horz" wrap="square" lIns="91440" tIns="45720" rIns="91440" bIns="45720" anchor="t" anchorCtr="0" upright="1">
            <a:noAutofit/>
          </a:bodyPr>
          <a:lstStyle/>
          <a:p>
            <a:pPr marL="0" marR="0" algn="ctr">
              <a:lnSpc>
                <a:spcPct val="115000"/>
              </a:lnSpc>
              <a:spcBef>
                <a:spcPts val="0"/>
              </a:spcBef>
              <a:spcAft>
                <a:spcPts val="1000"/>
              </a:spcAft>
            </a:pPr>
            <a:r>
              <a:rPr lang="en-US" sz="2400" dirty="0">
                <a:effectLst/>
                <a:latin typeface="Times New Roman" panose="02020603050405020304" pitchFamily="18" charset="0"/>
                <a:ea typeface="SimSun" panose="02010600030101010101" pitchFamily="2" charset="-122"/>
              </a:rPr>
              <a:t>1</a:t>
            </a:r>
            <a:endParaRPr lang="en-US" sz="2400" dirty="0">
              <a:effectLst/>
              <a:latin typeface="Courier New" panose="02070309020205020404" pitchFamily="49" charset="0"/>
              <a:ea typeface="SimSun" panose="02010600030101010101" pitchFamily="2" charset="-122"/>
            </a:endParaRPr>
          </a:p>
        </p:txBody>
      </p:sp>
      <p:sp>
        <p:nvSpPr>
          <p:cNvPr id="8" name="Oval 7"/>
          <p:cNvSpPr>
            <a:spLocks noChangeArrowheads="1"/>
          </p:cNvSpPr>
          <p:nvPr/>
        </p:nvSpPr>
        <p:spPr bwMode="auto">
          <a:xfrm>
            <a:off x="5054337" y="5315773"/>
            <a:ext cx="556181" cy="558695"/>
          </a:xfrm>
          <a:prstGeom prst="ellipse">
            <a:avLst/>
          </a:prstGeom>
          <a:solidFill>
            <a:srgbClr val="FFFFFF"/>
          </a:solidFill>
          <a:ln w="28575">
            <a:solidFill>
              <a:schemeClr val="tx1"/>
            </a:solidFill>
            <a:round/>
            <a:headEnd/>
            <a:tailEnd/>
          </a:ln>
        </p:spPr>
        <p:txBody>
          <a:bodyPr rot="0" vert="horz" wrap="square" lIns="91440" tIns="45720" rIns="91440" bIns="45720" anchor="t" anchorCtr="0" upright="1">
            <a:noAutofit/>
          </a:bodyPr>
          <a:lstStyle/>
          <a:p>
            <a:pPr marL="0" marR="0" algn="ctr">
              <a:lnSpc>
                <a:spcPct val="115000"/>
              </a:lnSpc>
              <a:spcBef>
                <a:spcPts val="0"/>
              </a:spcBef>
              <a:spcAft>
                <a:spcPts val="1000"/>
              </a:spcAft>
            </a:pPr>
            <a:r>
              <a:rPr lang="en-US" sz="2400" dirty="0">
                <a:effectLst/>
                <a:latin typeface="Times New Roman" panose="02020603050405020304" pitchFamily="18" charset="0"/>
                <a:ea typeface="SimSun" panose="02010600030101010101" pitchFamily="2" charset="-122"/>
              </a:rPr>
              <a:t>2</a:t>
            </a:r>
            <a:endParaRPr lang="en-US" sz="2400" dirty="0">
              <a:effectLst/>
              <a:latin typeface="Courier New" panose="02070309020205020404" pitchFamily="49" charset="0"/>
              <a:ea typeface="SimSun" panose="02010600030101010101" pitchFamily="2" charset="-122"/>
            </a:endParaRPr>
          </a:p>
        </p:txBody>
      </p:sp>
      <p:sp>
        <p:nvSpPr>
          <p:cNvPr id="9" name="Oval 8"/>
          <p:cNvSpPr>
            <a:spLocks noChangeArrowheads="1"/>
          </p:cNvSpPr>
          <p:nvPr/>
        </p:nvSpPr>
        <p:spPr bwMode="auto">
          <a:xfrm>
            <a:off x="6639611" y="5315772"/>
            <a:ext cx="556181" cy="558695"/>
          </a:xfrm>
          <a:prstGeom prst="ellipse">
            <a:avLst/>
          </a:prstGeom>
          <a:solidFill>
            <a:srgbClr val="FFFFFF"/>
          </a:solidFill>
          <a:ln w="28575">
            <a:solidFill>
              <a:schemeClr val="tx1"/>
            </a:solidFill>
            <a:round/>
            <a:headEnd/>
            <a:tailEnd/>
          </a:ln>
        </p:spPr>
        <p:txBody>
          <a:bodyPr rot="0" vert="horz" wrap="square" lIns="91440" tIns="45720" rIns="91440" bIns="45720" anchor="t" anchorCtr="0" upright="1">
            <a:noAutofit/>
          </a:bodyPr>
          <a:lstStyle/>
          <a:p>
            <a:pPr marL="0" marR="0" algn="ctr">
              <a:lnSpc>
                <a:spcPct val="115000"/>
              </a:lnSpc>
              <a:spcBef>
                <a:spcPts val="0"/>
              </a:spcBef>
              <a:spcAft>
                <a:spcPts val="1000"/>
              </a:spcAft>
            </a:pPr>
            <a:r>
              <a:rPr lang="en-US" sz="2400" dirty="0">
                <a:effectLst/>
                <a:latin typeface="Times New Roman" panose="02020603050405020304" pitchFamily="18" charset="0"/>
                <a:ea typeface="SimSun" panose="02010600030101010101" pitchFamily="2" charset="-122"/>
              </a:rPr>
              <a:t>3</a:t>
            </a:r>
            <a:endParaRPr lang="en-US" sz="2400" dirty="0">
              <a:effectLst/>
              <a:latin typeface="Courier New" panose="02070309020205020404" pitchFamily="49" charset="0"/>
              <a:ea typeface="SimSun" panose="02010600030101010101" pitchFamily="2" charset="-122"/>
            </a:endParaRPr>
          </a:p>
        </p:txBody>
      </p:sp>
      <p:cxnSp>
        <p:nvCxnSpPr>
          <p:cNvPr id="11" name="Straight Connector 10"/>
          <p:cNvCxnSpPr>
            <a:stCxn id="6" idx="4"/>
            <a:endCxn id="9" idx="0"/>
          </p:cNvCxnSpPr>
          <p:nvPr/>
        </p:nvCxnSpPr>
        <p:spPr>
          <a:xfrm flipH="1">
            <a:off x="6917702" y="4713398"/>
            <a:ext cx="1" cy="6023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5332427" y="4713398"/>
            <a:ext cx="1" cy="6023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a:stCxn id="4" idx="4"/>
          </p:cNvCxnSpPr>
          <p:nvPr/>
        </p:nvCxnSpPr>
        <p:spPr>
          <a:xfrm flipH="1">
            <a:off x="3943793" y="4713399"/>
            <a:ext cx="1388636" cy="6690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8" idx="2"/>
          </p:cNvCxnSpPr>
          <p:nvPr/>
        </p:nvCxnSpPr>
        <p:spPr>
          <a:xfrm flipH="1">
            <a:off x="4034793" y="5595121"/>
            <a:ext cx="1019544" cy="12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Picture 13" descr="Image result for smiley face images">
            <a:extLst>
              <a:ext uri="{FF2B5EF4-FFF2-40B4-BE49-F238E27FC236}">
                <a16:creationId xmlns:a16="http://schemas.microsoft.com/office/drawing/2014/main" id="{722AB862-6F20-4959-B8DF-A2BF6F19593F}"/>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324124">
            <a:off x="785728" y="1907751"/>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14FDA811-F9A8-44A3-960C-1C2C5D50BA47}"/>
              </a:ext>
            </a:extLst>
          </p:cNvPr>
          <p:cNvSpPr/>
          <p:nvPr/>
        </p:nvSpPr>
        <p:spPr>
          <a:xfrm>
            <a:off x="1484863" y="646026"/>
            <a:ext cx="1368901" cy="625428"/>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a:t>
            </a:r>
            <a:endParaRPr lang="en-US" sz="3200" dirty="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424323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319989E-DD97-497B-98EC-2B6DF200F863}"/>
              </a:ext>
            </a:extLst>
          </p:cNvPr>
          <p:cNvSpPr txBox="1"/>
          <p:nvPr/>
        </p:nvSpPr>
        <p:spPr>
          <a:xfrm>
            <a:off x="0" y="3258327"/>
            <a:ext cx="12192000" cy="639086"/>
          </a:xfrm>
          <a:prstGeom prst="rect">
            <a:avLst/>
          </a:prstGeom>
          <a:solidFill>
            <a:srgbClr val="FFFF00"/>
          </a:solidFill>
        </p:spPr>
        <p:txBody>
          <a:bodyPr wrap="square" rtlCol="0">
            <a:spAutoFit/>
          </a:bodyPr>
          <a:lstStyle/>
          <a:p>
            <a:endParaRPr lang="en-US" dirty="0"/>
          </a:p>
        </p:txBody>
      </p:sp>
      <p:sp>
        <p:nvSpPr>
          <p:cNvPr id="5" name="TextBox 4">
            <a:extLst>
              <a:ext uri="{FF2B5EF4-FFF2-40B4-BE49-F238E27FC236}">
                <a16:creationId xmlns:a16="http://schemas.microsoft.com/office/drawing/2014/main" id="{A721D9AC-841E-4FF4-B111-CE97D3D041AE}"/>
              </a:ext>
            </a:extLst>
          </p:cNvPr>
          <p:cNvSpPr txBox="1"/>
          <p:nvPr/>
        </p:nvSpPr>
        <p:spPr>
          <a:xfrm>
            <a:off x="0" y="1671406"/>
            <a:ext cx="12192000" cy="639086"/>
          </a:xfrm>
          <a:prstGeom prst="rect">
            <a:avLst/>
          </a:prstGeom>
          <a:solidFill>
            <a:srgbClr val="FFFF00"/>
          </a:solidFill>
        </p:spPr>
        <p:txBody>
          <a:bodyPr wrap="square" rtlCol="0">
            <a:spAutoFit/>
          </a:bodyPr>
          <a:lstStyle/>
          <a:p>
            <a:endParaRPr lang="en-US" dirty="0"/>
          </a:p>
        </p:txBody>
      </p:sp>
      <p:sp>
        <p:nvSpPr>
          <p:cNvPr id="2" name="Rectangle 1"/>
          <p:cNvSpPr/>
          <p:nvPr/>
        </p:nvSpPr>
        <p:spPr>
          <a:xfrm>
            <a:off x="1678826" y="1815849"/>
            <a:ext cx="8127641" cy="3524042"/>
          </a:xfrm>
          <a:prstGeom prst="rect">
            <a:avLst/>
          </a:prstGeom>
        </p:spPr>
        <p:txBody>
          <a:bodyPr wrap="square">
            <a:spAutoFit/>
          </a:bodyPr>
          <a:lstStyle/>
          <a:p>
            <a:pPr marL="342900" indent="-342900">
              <a:spcBef>
                <a:spcPts val="1200"/>
              </a:spcBef>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A </a:t>
            </a:r>
            <a:r>
              <a:rPr lang="en-US" sz="2400" b="1" i="1" dirty="0">
                <a:solidFill>
                  <a:srgbClr val="0000FF"/>
                </a:solidFill>
                <a:latin typeface="Times New Roman" panose="02020603050405020304" pitchFamily="18" charset="0"/>
                <a:ea typeface="SimSun" panose="02010600030101010101" pitchFamily="2" charset="-122"/>
              </a:rPr>
              <a:t>free tree</a:t>
            </a:r>
            <a:r>
              <a:rPr lang="en-US" sz="2400" dirty="0">
                <a:solidFill>
                  <a:srgbClr val="0000FF"/>
                </a:solidFill>
                <a:latin typeface="Times New Roman" panose="02020603050405020304" pitchFamily="18" charset="0"/>
                <a:ea typeface="SimSun" panose="02010600030101010101" pitchFamily="2" charset="-122"/>
              </a:rPr>
              <a:t> is a connected, acyclic, undirected graph.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When we say that a graph is a tree, we often omit the adjective “free”  </a:t>
            </a:r>
          </a:p>
          <a:p>
            <a:pPr marL="342900" indent="-342900">
              <a:spcBef>
                <a:spcPts val="1200"/>
              </a:spcBef>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An undirected graph is a </a:t>
            </a:r>
            <a:r>
              <a:rPr lang="en-US" sz="2400" b="1" dirty="0">
                <a:solidFill>
                  <a:srgbClr val="0000FF"/>
                </a:solidFill>
                <a:latin typeface="Times New Roman" panose="02020603050405020304" pitchFamily="18" charset="0"/>
                <a:ea typeface="SimSun" panose="02010600030101010101" pitchFamily="2" charset="-122"/>
              </a:rPr>
              <a:t>forest,</a:t>
            </a:r>
            <a:r>
              <a:rPr lang="en-US" sz="2400" dirty="0">
                <a:solidFill>
                  <a:srgbClr val="0000FF"/>
                </a:solidFill>
                <a:latin typeface="Times New Roman" panose="02020603050405020304" pitchFamily="18" charset="0"/>
                <a:ea typeface="SimSun" panose="02010600030101010101" pitchFamily="2" charset="-122"/>
              </a:rPr>
              <a:t> </a:t>
            </a:r>
            <a:endParaRPr lang="en-US" sz="2400" dirty="0">
              <a:latin typeface="Times New Roman" panose="02020603050405020304" pitchFamily="18" charset="0"/>
              <a:ea typeface="SimSun" panose="02010600030101010101" pitchFamily="2" charset="-122"/>
            </a:endParaRPr>
          </a:p>
          <a:p>
            <a:pPr marL="800100" lvl="1" indent="-342900">
              <a:spcBef>
                <a:spcPts val="600"/>
              </a:spcBef>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if the graph is acyclic but possibly disconnected, and</a:t>
            </a:r>
          </a:p>
          <a:p>
            <a:pPr marL="800100" lvl="1" indent="-342900">
              <a:spcBef>
                <a:spcPts val="600"/>
              </a:spcBef>
              <a:spcAft>
                <a:spcPts val="6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each of its connected components is a tree,</a:t>
            </a:r>
            <a:r>
              <a:rPr lang="en-US" sz="2400" dirty="0">
                <a:latin typeface="Times New Roman" panose="02020603050405020304" pitchFamily="18" charset="0"/>
                <a:ea typeface="SimSun" panose="02010600030101010101" pitchFamily="2" charset="-122"/>
              </a:rPr>
              <a:t> </a:t>
            </a:r>
            <a:endParaRPr lang="en-US" sz="2400" dirty="0">
              <a:solidFill>
                <a:srgbClr val="0000FF"/>
              </a:solidFill>
              <a:latin typeface="Times New Roman" panose="02020603050405020304" pitchFamily="18" charset="0"/>
              <a:ea typeface="SimSun" panose="02010600030101010101" pitchFamily="2" charset="-122"/>
            </a:endParaRP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Many algorithms that work for trees also work for forests.  </a:t>
            </a:r>
            <a:endParaRPr lang="en-US" sz="2400" dirty="0">
              <a:effectLst/>
              <a:latin typeface="Courier New" panose="02070309020205020404" pitchFamily="49" charset="0"/>
              <a:ea typeface="SimSun" panose="02010600030101010101" pitchFamily="2" charset="-122"/>
            </a:endParaRPr>
          </a:p>
        </p:txBody>
      </p:sp>
      <p:pic>
        <p:nvPicPr>
          <p:cNvPr id="3" name="Picture 2" descr="Image result for smiley face images">
            <a:extLst>
              <a:ext uri="{FF2B5EF4-FFF2-40B4-BE49-F238E27FC236}">
                <a16:creationId xmlns:a16="http://schemas.microsoft.com/office/drawing/2014/main" id="{9D854D52-576E-4E00-A55E-15EA298AF643}"/>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6320" y="3341123"/>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2E84C094-0154-4D98-B96E-714EC351C727}"/>
              </a:ext>
            </a:extLst>
          </p:cNvPr>
          <p:cNvSpPr/>
          <p:nvPr/>
        </p:nvSpPr>
        <p:spPr>
          <a:xfrm>
            <a:off x="1678826" y="590608"/>
            <a:ext cx="3216137" cy="639086"/>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a:t>
            </a:r>
            <a:r>
              <a:rPr lang="en-US" sz="3200" dirty="0">
                <a:latin typeface="Times New Roman" panose="02020603050405020304" pitchFamily="18" charset="0"/>
                <a:ea typeface="SimSun" panose="02010600030101010101" pitchFamily="2" charset="-122"/>
              </a:rPr>
              <a:t>Free Trees</a:t>
            </a:r>
            <a:endParaRPr lang="en-US" sz="2800" dirty="0">
              <a:latin typeface="Courier New" panose="02070309020205020404" pitchFamily="49" charset="0"/>
              <a:ea typeface="SimSun" panose="02010600030101010101" pitchFamily="2" charset="-122"/>
            </a:endParaRPr>
          </a:p>
        </p:txBody>
      </p:sp>
    </p:spTree>
    <p:extLst>
      <p:ext uri="{BB962C8B-B14F-4D97-AF65-F5344CB8AC3E}">
        <p14:creationId xmlns:p14="http://schemas.microsoft.com/office/powerpoint/2010/main" val="35398533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Rectangle 6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7" name="Rectangle 64"/>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9" name="Rectangle 66"/>
          <p:cNvSpPr>
            <a:spLocks noChangeArrowheads="1"/>
          </p:cNvSpPr>
          <p:nvPr/>
        </p:nvSpPr>
        <p:spPr bwMode="auto">
          <a:xfrm>
            <a:off x="0" y="4572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3" name="Oval 152"/>
          <p:cNvSpPr/>
          <p:nvPr/>
        </p:nvSpPr>
        <p:spPr>
          <a:xfrm flipH="1">
            <a:off x="2596196" y="1473693"/>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4" name="Oval 153"/>
          <p:cNvSpPr/>
          <p:nvPr/>
        </p:nvSpPr>
        <p:spPr>
          <a:xfrm flipH="1">
            <a:off x="1781807" y="2086684"/>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5" name="Oval 154"/>
          <p:cNvSpPr/>
          <p:nvPr/>
        </p:nvSpPr>
        <p:spPr>
          <a:xfrm flipH="1">
            <a:off x="2542855" y="2192504"/>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6" name="Oval 155"/>
          <p:cNvSpPr/>
          <p:nvPr/>
        </p:nvSpPr>
        <p:spPr>
          <a:xfrm flipH="1">
            <a:off x="3567699" y="2086684"/>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7" name="Oval 156"/>
          <p:cNvSpPr/>
          <p:nvPr/>
        </p:nvSpPr>
        <p:spPr>
          <a:xfrm flipH="1">
            <a:off x="2702877" y="2891284"/>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8" name="Oval 157"/>
          <p:cNvSpPr/>
          <p:nvPr/>
        </p:nvSpPr>
        <p:spPr>
          <a:xfrm flipH="1">
            <a:off x="1994143" y="3549712"/>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9" name="Oval 158"/>
          <p:cNvSpPr/>
          <p:nvPr/>
        </p:nvSpPr>
        <p:spPr>
          <a:xfrm flipH="1">
            <a:off x="3299161" y="3274504"/>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0" name="Oval 159"/>
          <p:cNvSpPr/>
          <p:nvPr/>
        </p:nvSpPr>
        <p:spPr>
          <a:xfrm flipH="1">
            <a:off x="4550912" y="2796711"/>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1" name="Oval 160"/>
          <p:cNvSpPr/>
          <p:nvPr/>
        </p:nvSpPr>
        <p:spPr>
          <a:xfrm flipH="1">
            <a:off x="4144018" y="3426903"/>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2" name="Oval 161"/>
          <p:cNvSpPr/>
          <p:nvPr/>
        </p:nvSpPr>
        <p:spPr>
          <a:xfrm flipH="1">
            <a:off x="4550912" y="3978921"/>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3" name="Oval 162"/>
          <p:cNvSpPr/>
          <p:nvPr/>
        </p:nvSpPr>
        <p:spPr>
          <a:xfrm flipH="1">
            <a:off x="5289238" y="4165352"/>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4" name="Oval 163"/>
          <p:cNvSpPr/>
          <p:nvPr/>
        </p:nvSpPr>
        <p:spPr>
          <a:xfrm flipH="1">
            <a:off x="3299160" y="3956849"/>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5" name="Oval 164"/>
          <p:cNvSpPr/>
          <p:nvPr/>
        </p:nvSpPr>
        <p:spPr>
          <a:xfrm flipH="1">
            <a:off x="2702876" y="4308875"/>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6" name="Oval 165"/>
          <p:cNvSpPr/>
          <p:nvPr/>
        </p:nvSpPr>
        <p:spPr>
          <a:xfrm flipH="1">
            <a:off x="2100824" y="4843014"/>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7" name="Oval 166"/>
          <p:cNvSpPr/>
          <p:nvPr/>
        </p:nvSpPr>
        <p:spPr>
          <a:xfrm flipH="1">
            <a:off x="3096602" y="4843014"/>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169" name="Straight Connector 168"/>
          <p:cNvCxnSpPr>
            <a:stCxn id="153" idx="4"/>
            <a:endCxn id="155" idx="4"/>
          </p:cNvCxnSpPr>
          <p:nvPr/>
        </p:nvCxnSpPr>
        <p:spPr>
          <a:xfrm flipH="1">
            <a:off x="2596195" y="1553592"/>
            <a:ext cx="53341" cy="71881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2596194" y="2263147"/>
            <a:ext cx="148975" cy="63058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a:cxnSpLocks/>
            <a:stCxn id="157" idx="3"/>
            <a:endCxn id="159" idx="2"/>
          </p:cNvCxnSpPr>
          <p:nvPr/>
        </p:nvCxnSpPr>
        <p:spPr>
          <a:xfrm>
            <a:off x="2793935" y="2959482"/>
            <a:ext cx="611907" cy="35497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a:endCxn id="161" idx="2"/>
          </p:cNvCxnSpPr>
          <p:nvPr/>
        </p:nvCxnSpPr>
        <p:spPr>
          <a:xfrm>
            <a:off x="3352500" y="3291579"/>
            <a:ext cx="898199" cy="17527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a:endCxn id="156" idx="3"/>
          </p:cNvCxnSpPr>
          <p:nvPr/>
        </p:nvCxnSpPr>
        <p:spPr>
          <a:xfrm flipV="1">
            <a:off x="2596194" y="2154882"/>
            <a:ext cx="1062563" cy="7667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a:stCxn id="154" idx="5"/>
            <a:endCxn id="155" idx="7"/>
          </p:cNvCxnSpPr>
          <p:nvPr/>
        </p:nvCxnSpPr>
        <p:spPr>
          <a:xfrm>
            <a:off x="1797430" y="2154882"/>
            <a:ext cx="761048" cy="4932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a:stCxn id="158" idx="0"/>
          </p:cNvCxnSpPr>
          <p:nvPr/>
        </p:nvCxnSpPr>
        <p:spPr>
          <a:xfrm flipV="1">
            <a:off x="2047483" y="3310802"/>
            <a:ext cx="1331688" cy="23891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a:stCxn id="161" idx="1"/>
            <a:endCxn id="160" idx="4"/>
          </p:cNvCxnSpPr>
          <p:nvPr/>
        </p:nvCxnSpPr>
        <p:spPr>
          <a:xfrm flipV="1">
            <a:off x="4235076" y="2876610"/>
            <a:ext cx="369176" cy="5619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a:stCxn id="162" idx="3"/>
          </p:cNvCxnSpPr>
          <p:nvPr/>
        </p:nvCxnSpPr>
        <p:spPr>
          <a:xfrm flipH="1" flipV="1">
            <a:off x="4202903" y="3496826"/>
            <a:ext cx="439067" cy="55029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a:stCxn id="163" idx="3"/>
          </p:cNvCxnSpPr>
          <p:nvPr/>
        </p:nvCxnSpPr>
        <p:spPr>
          <a:xfrm flipH="1" flipV="1">
            <a:off x="4604253" y="4022851"/>
            <a:ext cx="776043" cy="2106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p:cNvCxnSpPr>
            <a:stCxn id="161" idx="4"/>
          </p:cNvCxnSpPr>
          <p:nvPr/>
        </p:nvCxnSpPr>
        <p:spPr>
          <a:xfrm flipH="1">
            <a:off x="3314785" y="3506802"/>
            <a:ext cx="882573" cy="50561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p:cNvCxnSpPr/>
          <p:nvPr/>
        </p:nvCxnSpPr>
        <p:spPr>
          <a:xfrm flipH="1">
            <a:off x="2718499" y="4020717"/>
            <a:ext cx="623419" cy="35635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7" name="Straight Connector 196"/>
          <p:cNvCxnSpPr>
            <a:endCxn id="166" idx="4"/>
          </p:cNvCxnSpPr>
          <p:nvPr/>
        </p:nvCxnSpPr>
        <p:spPr>
          <a:xfrm flipH="1">
            <a:off x="2154164" y="4348824"/>
            <a:ext cx="602053" cy="57408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p:cNvCxnSpPr>
            <a:stCxn id="165" idx="4"/>
            <a:endCxn id="167" idx="4"/>
          </p:cNvCxnSpPr>
          <p:nvPr/>
        </p:nvCxnSpPr>
        <p:spPr>
          <a:xfrm>
            <a:off x="2756216" y="4388774"/>
            <a:ext cx="393726" cy="53413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04" name="Rectangle 203"/>
          <p:cNvSpPr/>
          <p:nvPr/>
        </p:nvSpPr>
        <p:spPr>
          <a:xfrm>
            <a:off x="1638071" y="5383059"/>
            <a:ext cx="3025893" cy="434030"/>
          </a:xfrm>
          <a:prstGeom prst="rect">
            <a:avLst/>
          </a:prstGeom>
        </p:spPr>
        <p:txBody>
          <a:bodyPr wrap="none">
            <a:spAutoFit/>
          </a:bodyPr>
          <a:lstStyle/>
          <a:p>
            <a:pPr>
              <a:lnSpc>
                <a:spcPct val="115000"/>
              </a:lnSpc>
            </a:pPr>
            <a:r>
              <a:rPr lang="en-US" sz="2000" b="1" dirty="0">
                <a:latin typeface="Times New Roman" panose="02020603050405020304" pitchFamily="18" charset="0"/>
                <a:ea typeface="SimSun" panose="02010600030101010101" pitchFamily="2" charset="-122"/>
              </a:rPr>
              <a:t>Figure 3.8</a:t>
            </a:r>
            <a:r>
              <a:rPr lang="en-US" sz="2000" b="1" strike="dblStrike" dirty="0">
                <a:latin typeface="Times New Roman" panose="02020603050405020304" pitchFamily="18" charset="0"/>
                <a:ea typeface="SimSun" panose="02010600030101010101" pitchFamily="2" charset="-122"/>
              </a:rPr>
              <a:t>7</a:t>
            </a:r>
            <a:r>
              <a:rPr lang="en-US" sz="2000" dirty="0">
                <a:latin typeface="Times New Roman" panose="02020603050405020304" pitchFamily="18" charset="0"/>
                <a:ea typeface="SimSun" panose="02010600030101010101" pitchFamily="2" charset="-122"/>
              </a:rPr>
              <a:t>(a) A free tree.  </a:t>
            </a:r>
            <a:endParaRPr lang="en-US" sz="2000" dirty="0">
              <a:effectLst/>
              <a:latin typeface="Courier New" panose="02070309020205020404" pitchFamily="49" charset="0"/>
              <a:ea typeface="SimSun" panose="02010600030101010101" pitchFamily="2" charset="-122"/>
            </a:endParaRPr>
          </a:p>
        </p:txBody>
      </p:sp>
      <p:sp>
        <p:nvSpPr>
          <p:cNvPr id="205" name="Oval 204"/>
          <p:cNvSpPr/>
          <p:nvPr/>
        </p:nvSpPr>
        <p:spPr>
          <a:xfrm flipH="1">
            <a:off x="7675703" y="1310331"/>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06" name="Oval 205"/>
          <p:cNvSpPr/>
          <p:nvPr/>
        </p:nvSpPr>
        <p:spPr>
          <a:xfrm flipH="1">
            <a:off x="6861314" y="1923322"/>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07" name="Oval 206"/>
          <p:cNvSpPr/>
          <p:nvPr/>
        </p:nvSpPr>
        <p:spPr>
          <a:xfrm flipH="1">
            <a:off x="7622362" y="2029142"/>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08" name="Oval 207"/>
          <p:cNvSpPr/>
          <p:nvPr/>
        </p:nvSpPr>
        <p:spPr>
          <a:xfrm flipH="1">
            <a:off x="8647206" y="1923322"/>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09" name="Oval 208"/>
          <p:cNvSpPr/>
          <p:nvPr/>
        </p:nvSpPr>
        <p:spPr>
          <a:xfrm flipH="1">
            <a:off x="7782384" y="2727922"/>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10" name="Oval 209"/>
          <p:cNvSpPr/>
          <p:nvPr/>
        </p:nvSpPr>
        <p:spPr>
          <a:xfrm flipH="1">
            <a:off x="7073650" y="3386350"/>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11" name="Oval 210"/>
          <p:cNvSpPr/>
          <p:nvPr/>
        </p:nvSpPr>
        <p:spPr>
          <a:xfrm flipH="1">
            <a:off x="8378668" y="3111142"/>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12" name="Oval 211"/>
          <p:cNvSpPr/>
          <p:nvPr/>
        </p:nvSpPr>
        <p:spPr>
          <a:xfrm flipH="1">
            <a:off x="9630419" y="2633349"/>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13" name="Oval 212"/>
          <p:cNvSpPr/>
          <p:nvPr/>
        </p:nvSpPr>
        <p:spPr>
          <a:xfrm flipH="1">
            <a:off x="9223525" y="3263541"/>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14" name="Oval 213"/>
          <p:cNvSpPr/>
          <p:nvPr/>
        </p:nvSpPr>
        <p:spPr>
          <a:xfrm flipH="1">
            <a:off x="9630419" y="3815559"/>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15" name="Oval 214"/>
          <p:cNvSpPr/>
          <p:nvPr/>
        </p:nvSpPr>
        <p:spPr>
          <a:xfrm flipH="1">
            <a:off x="10368745" y="4001990"/>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16" name="Oval 215"/>
          <p:cNvSpPr/>
          <p:nvPr/>
        </p:nvSpPr>
        <p:spPr>
          <a:xfrm flipH="1">
            <a:off x="8378667" y="3793487"/>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17" name="Oval 216"/>
          <p:cNvSpPr/>
          <p:nvPr/>
        </p:nvSpPr>
        <p:spPr>
          <a:xfrm flipH="1">
            <a:off x="7782383" y="4145513"/>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18" name="Oval 217"/>
          <p:cNvSpPr/>
          <p:nvPr/>
        </p:nvSpPr>
        <p:spPr>
          <a:xfrm flipH="1">
            <a:off x="7180331" y="4679652"/>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19" name="Oval 218"/>
          <p:cNvSpPr/>
          <p:nvPr/>
        </p:nvSpPr>
        <p:spPr>
          <a:xfrm flipH="1">
            <a:off x="8176109" y="4679652"/>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220" name="Straight Connector 219"/>
          <p:cNvCxnSpPr>
            <a:stCxn id="205" idx="4"/>
            <a:endCxn id="207" idx="4"/>
          </p:cNvCxnSpPr>
          <p:nvPr/>
        </p:nvCxnSpPr>
        <p:spPr>
          <a:xfrm flipH="1">
            <a:off x="7675702" y="1390230"/>
            <a:ext cx="53341" cy="71881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a:off x="7675701" y="2099785"/>
            <a:ext cx="148975" cy="63058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p:cNvCxnSpPr>
            <a:stCxn id="209" idx="3"/>
            <a:endCxn id="211" idx="7"/>
          </p:cNvCxnSpPr>
          <p:nvPr/>
        </p:nvCxnSpPr>
        <p:spPr>
          <a:xfrm>
            <a:off x="7873442" y="2796120"/>
            <a:ext cx="520849" cy="32672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a:off x="9181319" y="4615461"/>
            <a:ext cx="898199" cy="17527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a:endCxn id="208" idx="3"/>
          </p:cNvCxnSpPr>
          <p:nvPr/>
        </p:nvCxnSpPr>
        <p:spPr>
          <a:xfrm flipV="1">
            <a:off x="7675701" y="1991520"/>
            <a:ext cx="1062563" cy="7667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a:stCxn id="206" idx="5"/>
            <a:endCxn id="207" idx="7"/>
          </p:cNvCxnSpPr>
          <p:nvPr/>
        </p:nvCxnSpPr>
        <p:spPr>
          <a:xfrm>
            <a:off x="6876937" y="1991520"/>
            <a:ext cx="761048" cy="4932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a:stCxn id="210" idx="0"/>
          </p:cNvCxnSpPr>
          <p:nvPr/>
        </p:nvCxnSpPr>
        <p:spPr>
          <a:xfrm flipV="1">
            <a:off x="7126990" y="2796712"/>
            <a:ext cx="694237" cy="5896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a:stCxn id="213" idx="1"/>
            <a:endCxn id="212" idx="4"/>
          </p:cNvCxnSpPr>
          <p:nvPr/>
        </p:nvCxnSpPr>
        <p:spPr>
          <a:xfrm flipV="1">
            <a:off x="9314583" y="2713248"/>
            <a:ext cx="369176" cy="5619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8" name="Straight Connector 227"/>
          <p:cNvCxnSpPr>
            <a:stCxn id="214" idx="3"/>
          </p:cNvCxnSpPr>
          <p:nvPr/>
        </p:nvCxnSpPr>
        <p:spPr>
          <a:xfrm flipH="1" flipV="1">
            <a:off x="9282411" y="3333465"/>
            <a:ext cx="439066" cy="5502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a:stCxn id="215" idx="3"/>
          </p:cNvCxnSpPr>
          <p:nvPr/>
        </p:nvCxnSpPr>
        <p:spPr>
          <a:xfrm flipH="1" flipV="1">
            <a:off x="9683761" y="3859490"/>
            <a:ext cx="776042" cy="21069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a:stCxn id="213" idx="4"/>
          </p:cNvCxnSpPr>
          <p:nvPr/>
        </p:nvCxnSpPr>
        <p:spPr>
          <a:xfrm flipH="1">
            <a:off x="8394293" y="3343440"/>
            <a:ext cx="882572" cy="50561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a:endCxn id="218" idx="4"/>
          </p:cNvCxnSpPr>
          <p:nvPr/>
        </p:nvCxnSpPr>
        <p:spPr>
          <a:xfrm flipH="1">
            <a:off x="7233671" y="4185462"/>
            <a:ext cx="602054" cy="57408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a:stCxn id="217" idx="4"/>
            <a:endCxn id="219" idx="4"/>
          </p:cNvCxnSpPr>
          <p:nvPr/>
        </p:nvCxnSpPr>
        <p:spPr>
          <a:xfrm>
            <a:off x="7835723" y="4225412"/>
            <a:ext cx="393726" cy="53413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41" name="Oval 240"/>
          <p:cNvSpPr/>
          <p:nvPr/>
        </p:nvSpPr>
        <p:spPr>
          <a:xfrm flipH="1">
            <a:off x="9330206" y="1595450"/>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42" name="Oval 241"/>
          <p:cNvSpPr/>
          <p:nvPr/>
        </p:nvSpPr>
        <p:spPr>
          <a:xfrm flipH="1">
            <a:off x="9127978" y="4579099"/>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44" name="Oval 243"/>
          <p:cNvSpPr/>
          <p:nvPr/>
        </p:nvSpPr>
        <p:spPr>
          <a:xfrm flipH="1">
            <a:off x="10026177" y="4750241"/>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46" name="Rectangle 245"/>
          <p:cNvSpPr/>
          <p:nvPr/>
        </p:nvSpPr>
        <p:spPr>
          <a:xfrm>
            <a:off x="5659214" y="567042"/>
            <a:ext cx="5395882" cy="707886"/>
          </a:xfrm>
          <a:prstGeom prst="rect">
            <a:avLst/>
          </a:prstGeom>
        </p:spPr>
        <p:txBody>
          <a:bodyPr wrap="square">
            <a:spAutoFit/>
          </a:bodyPr>
          <a:lstStyle/>
          <a:p>
            <a:r>
              <a:rPr lang="en-US" sz="2000" b="1" dirty="0">
                <a:latin typeface="Times New Roman" panose="02020603050405020304" pitchFamily="18" charset="0"/>
                <a:ea typeface="SimSun" panose="02010600030101010101" pitchFamily="2" charset="-122"/>
              </a:rPr>
              <a:t>Figure  3..8</a:t>
            </a:r>
            <a:r>
              <a:rPr lang="en-US" sz="2000" b="1" strike="dblStrike" dirty="0">
                <a:latin typeface="Times New Roman" panose="02020603050405020304" pitchFamily="18" charset="0"/>
                <a:ea typeface="SimSun" panose="02010600030101010101" pitchFamily="2" charset="-122"/>
              </a:rPr>
              <a:t>7</a:t>
            </a:r>
            <a:r>
              <a:rPr lang="en-US" sz="2000" dirty="0">
                <a:latin typeface="Times New Roman" panose="02020603050405020304" pitchFamily="18" charset="0"/>
                <a:ea typeface="SimSun" panose="02010600030101010101" pitchFamily="2" charset="-122"/>
              </a:rPr>
              <a:t>(b)  A forest containing five free trees.</a:t>
            </a:r>
            <a:endParaRPr lang="en-US" sz="2000" dirty="0">
              <a:latin typeface="Courier New" panose="02070309020205020404" pitchFamily="49" charset="0"/>
              <a:ea typeface="SimSun" panose="02010600030101010101" pitchFamily="2" charset="-122"/>
            </a:endParaRPr>
          </a:p>
        </p:txBody>
      </p:sp>
      <p:pic>
        <p:nvPicPr>
          <p:cNvPr id="68" name="Picture 67" descr="Image result for smiley face images">
            <a:extLst>
              <a:ext uri="{FF2B5EF4-FFF2-40B4-BE49-F238E27FC236}">
                <a16:creationId xmlns:a16="http://schemas.microsoft.com/office/drawing/2014/main" id="{2A157FA6-FD69-4DBC-8374-D3EE24F8C9D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7920" y="1687814"/>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69" name="Rectangle 68">
            <a:extLst>
              <a:ext uri="{FF2B5EF4-FFF2-40B4-BE49-F238E27FC236}">
                <a16:creationId xmlns:a16="http://schemas.microsoft.com/office/drawing/2014/main" id="{6BC21582-0829-4A2D-86AC-24B6A11F70AB}"/>
              </a:ext>
            </a:extLst>
          </p:cNvPr>
          <p:cNvSpPr/>
          <p:nvPr/>
        </p:nvSpPr>
        <p:spPr>
          <a:xfrm>
            <a:off x="1523054" y="528289"/>
            <a:ext cx="3216137" cy="639086"/>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a:t>
            </a:r>
            <a:r>
              <a:rPr lang="en-US" sz="3200" dirty="0">
                <a:latin typeface="Times New Roman" panose="02020603050405020304" pitchFamily="18" charset="0"/>
                <a:ea typeface="SimSun" panose="02010600030101010101" pitchFamily="2" charset="-122"/>
              </a:rPr>
              <a:t>Free Trees</a:t>
            </a:r>
            <a:endParaRPr lang="en-US" sz="2800" dirty="0">
              <a:latin typeface="Courier New" panose="02070309020205020404" pitchFamily="49" charset="0"/>
              <a:ea typeface="SimSun" panose="02010600030101010101" pitchFamily="2" charset="-122"/>
            </a:endParaRPr>
          </a:p>
        </p:txBody>
      </p:sp>
    </p:spTree>
    <p:extLst>
      <p:ext uri="{BB962C8B-B14F-4D97-AF65-F5344CB8AC3E}">
        <p14:creationId xmlns:p14="http://schemas.microsoft.com/office/powerpoint/2010/main" val="36591586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flipH="1">
            <a:off x="4612907" y="1333413"/>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Oval 2"/>
          <p:cNvSpPr/>
          <p:nvPr/>
        </p:nvSpPr>
        <p:spPr>
          <a:xfrm flipH="1">
            <a:off x="3798518" y="1946404"/>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Oval 3"/>
          <p:cNvSpPr/>
          <p:nvPr/>
        </p:nvSpPr>
        <p:spPr>
          <a:xfrm flipH="1">
            <a:off x="4559566" y="2052224"/>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Oval 4"/>
          <p:cNvSpPr/>
          <p:nvPr/>
        </p:nvSpPr>
        <p:spPr>
          <a:xfrm flipH="1">
            <a:off x="5584410" y="1946404"/>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Oval 5"/>
          <p:cNvSpPr/>
          <p:nvPr/>
        </p:nvSpPr>
        <p:spPr>
          <a:xfrm flipH="1">
            <a:off x="4719588" y="2751004"/>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 name="Oval 6"/>
          <p:cNvSpPr/>
          <p:nvPr/>
        </p:nvSpPr>
        <p:spPr>
          <a:xfrm flipH="1">
            <a:off x="4010854" y="3409432"/>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Oval 7"/>
          <p:cNvSpPr/>
          <p:nvPr/>
        </p:nvSpPr>
        <p:spPr>
          <a:xfrm flipH="1">
            <a:off x="5315872" y="3134224"/>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Oval 8"/>
          <p:cNvSpPr/>
          <p:nvPr/>
        </p:nvSpPr>
        <p:spPr>
          <a:xfrm flipH="1">
            <a:off x="6567623" y="2656431"/>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Oval 9"/>
          <p:cNvSpPr/>
          <p:nvPr/>
        </p:nvSpPr>
        <p:spPr>
          <a:xfrm flipH="1">
            <a:off x="6160729" y="3286623"/>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Oval 10"/>
          <p:cNvSpPr/>
          <p:nvPr/>
        </p:nvSpPr>
        <p:spPr>
          <a:xfrm flipH="1">
            <a:off x="6567623" y="3838641"/>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Oval 11"/>
          <p:cNvSpPr/>
          <p:nvPr/>
        </p:nvSpPr>
        <p:spPr>
          <a:xfrm flipH="1">
            <a:off x="7305949" y="4025072"/>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Oval 12"/>
          <p:cNvSpPr/>
          <p:nvPr/>
        </p:nvSpPr>
        <p:spPr>
          <a:xfrm flipH="1">
            <a:off x="5315871" y="3816569"/>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Oval 13"/>
          <p:cNvSpPr/>
          <p:nvPr/>
        </p:nvSpPr>
        <p:spPr>
          <a:xfrm flipH="1">
            <a:off x="4719587" y="4168595"/>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 name="Oval 14"/>
          <p:cNvSpPr/>
          <p:nvPr/>
        </p:nvSpPr>
        <p:spPr>
          <a:xfrm flipH="1">
            <a:off x="4117535" y="4702734"/>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 name="Oval 15"/>
          <p:cNvSpPr/>
          <p:nvPr/>
        </p:nvSpPr>
        <p:spPr>
          <a:xfrm flipH="1">
            <a:off x="5113313" y="4702734"/>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17" name="Straight Connector 16"/>
          <p:cNvCxnSpPr>
            <a:stCxn id="2" idx="4"/>
            <a:endCxn id="4" idx="4"/>
          </p:cNvCxnSpPr>
          <p:nvPr/>
        </p:nvCxnSpPr>
        <p:spPr>
          <a:xfrm flipH="1">
            <a:off x="4612906" y="1413312"/>
            <a:ext cx="53341" cy="71881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612905" y="2122867"/>
            <a:ext cx="148975" cy="63058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6" idx="3"/>
            <a:endCxn id="8" idx="7"/>
          </p:cNvCxnSpPr>
          <p:nvPr/>
        </p:nvCxnSpPr>
        <p:spPr>
          <a:xfrm>
            <a:off x="4810646" y="2819202"/>
            <a:ext cx="520849" cy="32672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endCxn id="10" idx="2"/>
          </p:cNvCxnSpPr>
          <p:nvPr/>
        </p:nvCxnSpPr>
        <p:spPr>
          <a:xfrm>
            <a:off x="5369211" y="3151299"/>
            <a:ext cx="898199" cy="17527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endCxn id="5" idx="3"/>
          </p:cNvCxnSpPr>
          <p:nvPr/>
        </p:nvCxnSpPr>
        <p:spPr>
          <a:xfrm flipV="1">
            <a:off x="4612905" y="2014602"/>
            <a:ext cx="1062563" cy="7667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3" idx="5"/>
            <a:endCxn id="4" idx="7"/>
          </p:cNvCxnSpPr>
          <p:nvPr/>
        </p:nvCxnSpPr>
        <p:spPr>
          <a:xfrm>
            <a:off x="3814141" y="2014602"/>
            <a:ext cx="761048" cy="4932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7" idx="0"/>
          </p:cNvCxnSpPr>
          <p:nvPr/>
        </p:nvCxnSpPr>
        <p:spPr>
          <a:xfrm flipV="1">
            <a:off x="4064194" y="2819794"/>
            <a:ext cx="694237" cy="5896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0" idx="1"/>
            <a:endCxn id="9" idx="4"/>
          </p:cNvCxnSpPr>
          <p:nvPr/>
        </p:nvCxnSpPr>
        <p:spPr>
          <a:xfrm flipV="1">
            <a:off x="6251787" y="2736330"/>
            <a:ext cx="369176" cy="5619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1" idx="3"/>
          </p:cNvCxnSpPr>
          <p:nvPr/>
        </p:nvCxnSpPr>
        <p:spPr>
          <a:xfrm flipH="1" flipV="1">
            <a:off x="6219615" y="3356547"/>
            <a:ext cx="439066" cy="5502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12" idx="3"/>
          </p:cNvCxnSpPr>
          <p:nvPr/>
        </p:nvCxnSpPr>
        <p:spPr>
          <a:xfrm flipH="1" flipV="1">
            <a:off x="6620965" y="3882572"/>
            <a:ext cx="776042" cy="21069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8" idx="3"/>
            <a:endCxn id="13" idx="1"/>
          </p:cNvCxnSpPr>
          <p:nvPr/>
        </p:nvCxnSpPr>
        <p:spPr>
          <a:xfrm flipH="1">
            <a:off x="5406929" y="3202422"/>
            <a:ext cx="1" cy="6258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4735210" y="3880437"/>
            <a:ext cx="623420" cy="35635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endCxn id="15" idx="4"/>
          </p:cNvCxnSpPr>
          <p:nvPr/>
        </p:nvCxnSpPr>
        <p:spPr>
          <a:xfrm flipH="1">
            <a:off x="4170875" y="4208544"/>
            <a:ext cx="602054" cy="57408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14" idx="4"/>
            <a:endCxn id="16" idx="4"/>
          </p:cNvCxnSpPr>
          <p:nvPr/>
        </p:nvCxnSpPr>
        <p:spPr>
          <a:xfrm>
            <a:off x="4772927" y="4248494"/>
            <a:ext cx="393726" cy="53413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endCxn id="13" idx="3"/>
          </p:cNvCxnSpPr>
          <p:nvPr/>
        </p:nvCxnSpPr>
        <p:spPr>
          <a:xfrm>
            <a:off x="4075009" y="3434439"/>
            <a:ext cx="1331920" cy="45032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2950345" y="5065694"/>
            <a:ext cx="6717437" cy="941796"/>
          </a:xfrm>
          <a:prstGeom prst="rect">
            <a:avLst/>
          </a:prstGeom>
        </p:spPr>
        <p:txBody>
          <a:bodyPr wrap="square">
            <a:spAutoFit/>
          </a:bodyPr>
          <a:lstStyle/>
          <a:p>
            <a:pPr>
              <a:lnSpc>
                <a:spcPct val="115000"/>
              </a:lnSpc>
            </a:pPr>
            <a:r>
              <a:rPr lang="en-US" sz="2400" dirty="0">
                <a:latin typeface="Times New Roman" panose="02020603050405020304" pitchFamily="18" charset="0"/>
                <a:ea typeface="SimSun" panose="02010600030101010101" pitchFamily="2" charset="-122"/>
              </a:rPr>
              <a:t>Figure 3.8</a:t>
            </a:r>
            <a:r>
              <a:rPr lang="en-US" sz="2400" strike="dblStrike" dirty="0">
                <a:latin typeface="Times New Roman" panose="02020603050405020304" pitchFamily="18" charset="0"/>
                <a:ea typeface="SimSun" panose="02010600030101010101" pitchFamily="2" charset="-122"/>
              </a:rPr>
              <a:t>7</a:t>
            </a:r>
            <a:r>
              <a:rPr lang="en-US" sz="2400" dirty="0">
                <a:latin typeface="Times New Roman" panose="02020603050405020304" pitchFamily="18" charset="0"/>
                <a:ea typeface="SimSun" panose="02010600030101010101" pitchFamily="2" charset="-122"/>
              </a:rPr>
              <a:t>(c) A graph that contains a cycle and is therefore neither a tree nor a forest.</a:t>
            </a:r>
            <a:endParaRPr lang="en-US" sz="2400" dirty="0">
              <a:effectLst/>
              <a:latin typeface="Courier New" panose="02070309020205020404" pitchFamily="49" charset="0"/>
              <a:ea typeface="SimSun" panose="02010600030101010101" pitchFamily="2" charset="-122"/>
            </a:endParaRPr>
          </a:p>
        </p:txBody>
      </p:sp>
      <p:cxnSp>
        <p:nvCxnSpPr>
          <p:cNvPr id="37" name="Straight Connector 36"/>
          <p:cNvCxnSpPr/>
          <p:nvPr/>
        </p:nvCxnSpPr>
        <p:spPr>
          <a:xfrm flipV="1">
            <a:off x="7926282" y="2375434"/>
            <a:ext cx="369176" cy="5619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Oval 37"/>
          <p:cNvSpPr/>
          <p:nvPr/>
        </p:nvSpPr>
        <p:spPr>
          <a:xfrm flipH="1">
            <a:off x="8242117" y="2351859"/>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9" name="Oval 38"/>
          <p:cNvSpPr/>
          <p:nvPr/>
        </p:nvSpPr>
        <p:spPr>
          <a:xfrm flipH="1">
            <a:off x="7872941" y="2881104"/>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36" name="Picture 35" descr="Image result for smiley face images">
            <a:extLst>
              <a:ext uri="{FF2B5EF4-FFF2-40B4-BE49-F238E27FC236}">
                <a16:creationId xmlns:a16="http://schemas.microsoft.com/office/drawing/2014/main" id="{22A61078-0A12-4CF6-8803-4C78B6E88BB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7920" y="1687814"/>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9">
            <a:extLst>
              <a:ext uri="{FF2B5EF4-FFF2-40B4-BE49-F238E27FC236}">
                <a16:creationId xmlns:a16="http://schemas.microsoft.com/office/drawing/2014/main" id="{C4F1F774-7DDA-433D-AD97-18CD4857C769}"/>
              </a:ext>
            </a:extLst>
          </p:cNvPr>
          <p:cNvSpPr/>
          <p:nvPr/>
        </p:nvSpPr>
        <p:spPr>
          <a:xfrm>
            <a:off x="1542294" y="434023"/>
            <a:ext cx="3216137" cy="639086"/>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a:t>
            </a:r>
            <a:r>
              <a:rPr lang="en-US" sz="3200" dirty="0">
                <a:latin typeface="Times New Roman" panose="02020603050405020304" pitchFamily="18" charset="0"/>
                <a:ea typeface="SimSun" panose="02010600030101010101" pitchFamily="2" charset="-122"/>
              </a:rPr>
              <a:t>Free Trees</a:t>
            </a:r>
            <a:endParaRPr lang="en-US" sz="2800" dirty="0">
              <a:latin typeface="Courier New" panose="02070309020205020404" pitchFamily="49" charset="0"/>
              <a:ea typeface="SimSun" panose="02010600030101010101" pitchFamily="2" charset="-122"/>
            </a:endParaRPr>
          </a:p>
        </p:txBody>
      </p:sp>
    </p:spTree>
    <p:extLst>
      <p:ext uri="{BB962C8B-B14F-4D97-AF65-F5344CB8AC3E}">
        <p14:creationId xmlns:p14="http://schemas.microsoft.com/office/powerpoint/2010/main" val="747077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92A0BE-A1D8-431B-AA2A-97285471A816}"/>
              </a:ext>
            </a:extLst>
          </p:cNvPr>
          <p:cNvSpPr txBox="1"/>
          <p:nvPr/>
        </p:nvSpPr>
        <p:spPr>
          <a:xfrm>
            <a:off x="0" y="164146"/>
            <a:ext cx="12192000" cy="639086"/>
          </a:xfrm>
          <a:prstGeom prst="rect">
            <a:avLst/>
          </a:prstGeom>
          <a:solidFill>
            <a:srgbClr val="FFFF00"/>
          </a:solidFill>
        </p:spPr>
        <p:txBody>
          <a:bodyPr wrap="square" rtlCol="0">
            <a:spAutoFit/>
          </a:bodyPr>
          <a:lstStyle/>
          <a:p>
            <a:endParaRPr lang="en-US" dirty="0"/>
          </a:p>
        </p:txBody>
      </p:sp>
      <p:sp>
        <p:nvSpPr>
          <p:cNvPr id="2" name="Rectangle 1"/>
          <p:cNvSpPr/>
          <p:nvPr/>
        </p:nvSpPr>
        <p:spPr>
          <a:xfrm>
            <a:off x="1567715" y="948690"/>
            <a:ext cx="9056569" cy="5909310"/>
          </a:xfrm>
          <a:prstGeom prst="rect">
            <a:avLst/>
          </a:prstGeom>
        </p:spPr>
        <p:txBody>
          <a:bodyPr wrap="square">
            <a:spAutoFit/>
          </a:bodyPr>
          <a:lstStyle/>
          <a:p>
            <a:pPr>
              <a:spcAft>
                <a:spcPts val="1200"/>
              </a:spcAft>
            </a:pPr>
            <a:r>
              <a:rPr lang="en-US" sz="2400" dirty="0">
                <a:latin typeface="Times New Roman" panose="02020603050405020304" pitchFamily="18" charset="0"/>
                <a:ea typeface="SimSun" panose="02010600030101010101" pitchFamily="2" charset="-122"/>
              </a:rPr>
              <a:t>The following theorem captures important facts about free trees.</a:t>
            </a:r>
            <a:endParaRPr lang="en-US" sz="1000" dirty="0">
              <a:latin typeface="Courier New" panose="02070309020205020404" pitchFamily="49" charset="0"/>
              <a:ea typeface="SimSun" panose="02010600030101010101" pitchFamily="2" charset="-122"/>
            </a:endParaRPr>
          </a:p>
          <a:p>
            <a:pPr>
              <a:spcAft>
                <a:spcPts val="1200"/>
              </a:spcAft>
            </a:pPr>
            <a:r>
              <a:rPr lang="en-US" sz="2400" dirty="0">
                <a:solidFill>
                  <a:srgbClr val="0000FF"/>
                </a:solidFill>
                <a:latin typeface="Times New Roman" panose="02020603050405020304" pitchFamily="18" charset="0"/>
                <a:ea typeface="SimSun" panose="02010600030101010101" pitchFamily="2" charset="-122"/>
              </a:rPr>
              <a:t>Theorem 3.6 (Properties of free trees)</a:t>
            </a:r>
            <a:endParaRPr lang="en-US" sz="1200" dirty="0">
              <a:solidFill>
                <a:srgbClr val="0000FF"/>
              </a:solidFill>
              <a:latin typeface="Courier New" panose="02070309020205020404" pitchFamily="49" charset="0"/>
              <a:ea typeface="SimSun" panose="02010600030101010101" pitchFamily="2" charset="-122"/>
            </a:endParaRPr>
          </a:p>
          <a:p>
            <a:pPr>
              <a:spcAft>
                <a:spcPts val="1000"/>
              </a:spcAft>
            </a:pPr>
            <a:r>
              <a:rPr lang="en-US" sz="2400" dirty="0">
                <a:latin typeface="Times New Roman" panose="02020603050405020304" pitchFamily="18" charset="0"/>
                <a:ea typeface="SimSun" panose="02010600030101010101" pitchFamily="2" charset="-122"/>
              </a:rPr>
              <a:t>Let G = (V, E) be an undirected graph. </a:t>
            </a:r>
          </a:p>
          <a:p>
            <a:pPr>
              <a:spcAft>
                <a:spcPts val="1000"/>
              </a:spcAft>
            </a:pPr>
            <a:r>
              <a:rPr lang="en-US" sz="2400" dirty="0">
                <a:latin typeface="Times New Roman" panose="02020603050405020304" pitchFamily="18" charset="0"/>
                <a:ea typeface="SimSun" panose="02010600030101010101" pitchFamily="2" charset="-122"/>
              </a:rPr>
              <a:t>The following statements are equivalent.</a:t>
            </a:r>
            <a:endParaRPr lang="en-US" sz="2400" dirty="0">
              <a:latin typeface="Courier New" panose="02070309020205020404" pitchFamily="49" charset="0"/>
              <a:ea typeface="SimSun" panose="02010600030101010101" pitchFamily="2" charset="-122"/>
            </a:endParaRPr>
          </a:p>
          <a:p>
            <a:pPr marL="461963" marR="0" lvl="0" indent="-461963">
              <a:spcBef>
                <a:spcPts val="0"/>
              </a:spcBef>
              <a:spcAft>
                <a:spcPts val="1000"/>
              </a:spcAft>
              <a:buFont typeface="+mj-lt"/>
              <a:buAutoNum type="arabicPeriod"/>
            </a:pPr>
            <a:r>
              <a:rPr lang="en-US" sz="2400" dirty="0">
                <a:latin typeface="Times New Roman" panose="02020603050405020304" pitchFamily="18" charset="0"/>
                <a:ea typeface="SimSun" panose="02010600030101010101" pitchFamily="2" charset="-122"/>
              </a:rPr>
              <a:t>G is a free tree.</a:t>
            </a:r>
            <a:endParaRPr lang="en-US" sz="2400" dirty="0">
              <a:latin typeface="Courier New" panose="02070309020205020404" pitchFamily="49" charset="0"/>
              <a:ea typeface="SimSun" panose="02010600030101010101" pitchFamily="2" charset="-122"/>
            </a:endParaRPr>
          </a:p>
          <a:p>
            <a:pPr marL="461963" marR="0" lvl="0" indent="-461963">
              <a:spcBef>
                <a:spcPts val="0"/>
              </a:spcBef>
              <a:spcAft>
                <a:spcPts val="1000"/>
              </a:spcAft>
              <a:buFont typeface="+mj-lt"/>
              <a:buAutoNum type="arabicPeriod"/>
            </a:pPr>
            <a:r>
              <a:rPr lang="en-US" sz="2400" dirty="0">
                <a:latin typeface="Times New Roman" panose="02020603050405020304" pitchFamily="18" charset="0"/>
                <a:ea typeface="SimSun" panose="02010600030101010101" pitchFamily="2" charset="-122"/>
              </a:rPr>
              <a:t>Any two vertices in G are connected by a unique simple path.</a:t>
            </a:r>
            <a:endParaRPr lang="en-US" sz="2400" dirty="0">
              <a:latin typeface="Courier New" panose="02070309020205020404" pitchFamily="49" charset="0"/>
              <a:ea typeface="SimSun" panose="02010600030101010101" pitchFamily="2" charset="-122"/>
            </a:endParaRPr>
          </a:p>
          <a:p>
            <a:pPr marL="461963" marR="0" lvl="0" indent="-461963">
              <a:spcBef>
                <a:spcPts val="0"/>
              </a:spcBef>
              <a:spcAft>
                <a:spcPts val="1000"/>
              </a:spcAft>
              <a:buFont typeface="+mj-lt"/>
              <a:buAutoNum type="arabicPeriod"/>
            </a:pPr>
            <a:r>
              <a:rPr lang="en-US" sz="2400" dirty="0">
                <a:latin typeface="Times New Roman" panose="02020603050405020304" pitchFamily="18" charset="0"/>
                <a:ea typeface="SimSun" panose="02010600030101010101" pitchFamily="2" charset="-122"/>
              </a:rPr>
              <a:t>G is connected, but if any edge is removed from E, the result graph is disconnected.</a:t>
            </a:r>
            <a:endParaRPr lang="en-US" sz="2400" dirty="0">
              <a:latin typeface="Courier New" panose="02070309020205020404" pitchFamily="49" charset="0"/>
              <a:ea typeface="SimSun" panose="02010600030101010101" pitchFamily="2" charset="-122"/>
            </a:endParaRPr>
          </a:p>
          <a:p>
            <a:pPr marL="461963" marR="0" lvl="0" indent="-461963">
              <a:spcBef>
                <a:spcPts val="0"/>
              </a:spcBef>
              <a:spcAft>
                <a:spcPts val="1000"/>
              </a:spcAft>
              <a:buFont typeface="+mj-lt"/>
              <a:buAutoNum type="arabicPeriod"/>
            </a:pPr>
            <a:r>
              <a:rPr lang="en-US" sz="2400" dirty="0">
                <a:latin typeface="Times New Roman" panose="02020603050405020304" pitchFamily="18" charset="0"/>
                <a:ea typeface="SimSun" panose="02010600030101010101" pitchFamily="2" charset="-122"/>
              </a:rPr>
              <a:t>G is connected, and | E | = | V | - 1.</a:t>
            </a:r>
            <a:endParaRPr lang="en-US" sz="2400" dirty="0">
              <a:latin typeface="Courier New" panose="02070309020205020404" pitchFamily="49" charset="0"/>
              <a:ea typeface="SimSun" panose="02010600030101010101" pitchFamily="2" charset="-122"/>
            </a:endParaRPr>
          </a:p>
          <a:p>
            <a:pPr marL="461963" marR="0" lvl="0" indent="-461963">
              <a:spcBef>
                <a:spcPts val="0"/>
              </a:spcBef>
              <a:spcAft>
                <a:spcPts val="1000"/>
              </a:spcAft>
              <a:buFont typeface="+mj-lt"/>
              <a:buAutoNum type="arabicPeriod"/>
            </a:pPr>
            <a:r>
              <a:rPr lang="en-US" sz="2400" dirty="0">
                <a:latin typeface="Times New Roman" panose="02020603050405020304" pitchFamily="18" charset="0"/>
                <a:ea typeface="SimSun" panose="02010600030101010101" pitchFamily="2" charset="-122"/>
              </a:rPr>
              <a:t>G is acyclic, and | E | = | V | - 1.</a:t>
            </a:r>
            <a:endParaRPr lang="en-US" sz="2400" dirty="0">
              <a:latin typeface="Courier New" panose="02070309020205020404" pitchFamily="49" charset="0"/>
              <a:ea typeface="SimSun" panose="02010600030101010101" pitchFamily="2" charset="-122"/>
            </a:endParaRPr>
          </a:p>
          <a:p>
            <a:pPr marL="461963" marR="0" lvl="0" indent="-461963">
              <a:spcBef>
                <a:spcPts val="0"/>
              </a:spcBef>
              <a:spcAft>
                <a:spcPts val="1000"/>
              </a:spcAft>
              <a:buFont typeface="+mj-lt"/>
              <a:buAutoNum type="arabicPeriod"/>
            </a:pPr>
            <a:r>
              <a:rPr lang="en-US" sz="2400" dirty="0">
                <a:latin typeface="Times New Roman" panose="02020603050405020304" pitchFamily="18" charset="0"/>
                <a:ea typeface="SimSun" panose="02010600030101010101" pitchFamily="2" charset="-122"/>
              </a:rPr>
              <a:t>G is acyclic, but if any edge is added to E, the result graph contains a cycle.</a:t>
            </a:r>
            <a:endParaRPr lang="en-US" sz="2400" dirty="0">
              <a:effectLst/>
              <a:latin typeface="Courier New" panose="02070309020205020404" pitchFamily="49" charset="0"/>
              <a:ea typeface="SimSun" panose="02010600030101010101" pitchFamily="2" charset="-122"/>
            </a:endParaRPr>
          </a:p>
        </p:txBody>
      </p:sp>
      <p:pic>
        <p:nvPicPr>
          <p:cNvPr id="3" name="Picture 2" descr="Image result for smiley face images">
            <a:extLst>
              <a:ext uri="{FF2B5EF4-FFF2-40B4-BE49-F238E27FC236}">
                <a16:creationId xmlns:a16="http://schemas.microsoft.com/office/drawing/2014/main" id="{F2C29849-DB57-4027-BD72-045F5D1F0A3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3811" y="246942"/>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36F85517-5234-40DF-A129-A453A8DBB7A0}"/>
              </a:ext>
            </a:extLst>
          </p:cNvPr>
          <p:cNvSpPr/>
          <p:nvPr/>
        </p:nvSpPr>
        <p:spPr>
          <a:xfrm>
            <a:off x="1567715" y="308187"/>
            <a:ext cx="3216137" cy="639086"/>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a:t>
            </a:r>
            <a:r>
              <a:rPr lang="en-US" sz="3200" dirty="0">
                <a:latin typeface="Times New Roman" panose="02020603050405020304" pitchFamily="18" charset="0"/>
                <a:ea typeface="SimSun" panose="02010600030101010101" pitchFamily="2" charset="-122"/>
              </a:rPr>
              <a:t>Free Trees</a:t>
            </a:r>
            <a:endParaRPr lang="en-US" sz="2800" dirty="0">
              <a:latin typeface="Courier New" panose="02070309020205020404" pitchFamily="49" charset="0"/>
              <a:ea typeface="SimSun" panose="02010600030101010101" pitchFamily="2" charset="-122"/>
            </a:endParaRPr>
          </a:p>
        </p:txBody>
      </p:sp>
    </p:spTree>
    <p:extLst>
      <p:ext uri="{BB962C8B-B14F-4D97-AF65-F5344CB8AC3E}">
        <p14:creationId xmlns:p14="http://schemas.microsoft.com/office/powerpoint/2010/main" val="3843392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4AF0988-4946-4A99-8ED6-39C8D90D788F}"/>
              </a:ext>
            </a:extLst>
          </p:cNvPr>
          <p:cNvSpPr/>
          <p:nvPr/>
        </p:nvSpPr>
        <p:spPr>
          <a:xfrm>
            <a:off x="3209544"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3" name="Oval 2">
            <a:extLst>
              <a:ext uri="{FF2B5EF4-FFF2-40B4-BE49-F238E27FC236}">
                <a16:creationId xmlns:a16="http://schemas.microsoft.com/office/drawing/2014/main" id="{F0D9BA07-9541-4D29-9094-E34FD9B7528C}"/>
              </a:ext>
            </a:extLst>
          </p:cNvPr>
          <p:cNvSpPr/>
          <p:nvPr/>
        </p:nvSpPr>
        <p:spPr>
          <a:xfrm>
            <a:off x="3209544"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4" name="Oval 3">
            <a:extLst>
              <a:ext uri="{FF2B5EF4-FFF2-40B4-BE49-F238E27FC236}">
                <a16:creationId xmlns:a16="http://schemas.microsoft.com/office/drawing/2014/main" id="{499A7862-6F8D-4AE3-825A-4EAE2AC82967}"/>
              </a:ext>
            </a:extLst>
          </p:cNvPr>
          <p:cNvSpPr/>
          <p:nvPr/>
        </p:nvSpPr>
        <p:spPr>
          <a:xfrm>
            <a:off x="6217920"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5" name="Oval 4">
            <a:extLst>
              <a:ext uri="{FF2B5EF4-FFF2-40B4-BE49-F238E27FC236}">
                <a16:creationId xmlns:a16="http://schemas.microsoft.com/office/drawing/2014/main" id="{D97F4CBD-9183-478F-85A3-0466F82ECE8E}"/>
              </a:ext>
            </a:extLst>
          </p:cNvPr>
          <p:cNvSpPr/>
          <p:nvPr/>
        </p:nvSpPr>
        <p:spPr>
          <a:xfrm>
            <a:off x="4983480"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sp>
        <p:nvSpPr>
          <p:cNvPr id="6" name="Oval 5">
            <a:extLst>
              <a:ext uri="{FF2B5EF4-FFF2-40B4-BE49-F238E27FC236}">
                <a16:creationId xmlns:a16="http://schemas.microsoft.com/office/drawing/2014/main" id="{197C57C7-E588-4E9F-8036-93BFA94070D9}"/>
              </a:ext>
            </a:extLst>
          </p:cNvPr>
          <p:cNvSpPr/>
          <p:nvPr/>
        </p:nvSpPr>
        <p:spPr>
          <a:xfrm>
            <a:off x="4983480"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7" name="Oval 6">
            <a:extLst>
              <a:ext uri="{FF2B5EF4-FFF2-40B4-BE49-F238E27FC236}">
                <a16:creationId xmlns:a16="http://schemas.microsoft.com/office/drawing/2014/main" id="{5BFC7BE7-CB56-4C6D-A7B7-406404C63050}"/>
              </a:ext>
            </a:extLst>
          </p:cNvPr>
          <p:cNvSpPr/>
          <p:nvPr/>
        </p:nvSpPr>
        <p:spPr>
          <a:xfrm>
            <a:off x="6217920"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Times New Roman" panose="02020603050405020304" pitchFamily="18" charset="0"/>
                <a:cs typeface="Times New Roman" panose="02020603050405020304" pitchFamily="18" charset="0"/>
              </a:rPr>
              <a:t>6</a:t>
            </a:r>
            <a:endParaRPr lang="en-US" dirty="0">
              <a:solidFill>
                <a:schemeClr val="tx1"/>
              </a:solidFill>
              <a:latin typeface="Times New Roman" panose="02020603050405020304" pitchFamily="18" charset="0"/>
              <a:cs typeface="Times New Roman" panose="02020603050405020304" pitchFamily="18" charset="0"/>
            </a:endParaRPr>
          </a:p>
        </p:txBody>
      </p:sp>
      <p:cxnSp>
        <p:nvCxnSpPr>
          <p:cNvPr id="9" name="Straight Arrow Connector 8">
            <a:extLst>
              <a:ext uri="{FF2B5EF4-FFF2-40B4-BE49-F238E27FC236}">
                <a16:creationId xmlns:a16="http://schemas.microsoft.com/office/drawing/2014/main" id="{5CB9B5F4-9624-406A-9431-7B22F724346D}"/>
              </a:ext>
            </a:extLst>
          </p:cNvPr>
          <p:cNvCxnSpPr>
            <a:cxnSpLocks/>
            <a:stCxn id="2" idx="6"/>
            <a:endCxn id="5" idx="2"/>
          </p:cNvCxnSpPr>
          <p:nvPr/>
        </p:nvCxnSpPr>
        <p:spPr>
          <a:xfrm>
            <a:off x="3749040" y="2061972"/>
            <a:ext cx="123444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091F3A8-503B-4C98-BB82-424887DD4767}"/>
              </a:ext>
            </a:extLst>
          </p:cNvPr>
          <p:cNvCxnSpPr>
            <a:cxnSpLocks/>
            <a:stCxn id="3" idx="0"/>
            <a:endCxn id="2" idx="4"/>
          </p:cNvCxnSpPr>
          <p:nvPr/>
        </p:nvCxnSpPr>
        <p:spPr>
          <a:xfrm flipV="1">
            <a:off x="3479292" y="2322576"/>
            <a:ext cx="0" cy="10210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8626E34-A19B-4101-B608-D67E386EBE9E}"/>
              </a:ext>
            </a:extLst>
          </p:cNvPr>
          <p:cNvCxnSpPr>
            <a:cxnSpLocks/>
            <a:stCxn id="5" idx="3"/>
            <a:endCxn id="3" idx="7"/>
          </p:cNvCxnSpPr>
          <p:nvPr/>
        </p:nvCxnSpPr>
        <p:spPr>
          <a:xfrm flipH="1">
            <a:off x="3670033" y="2246247"/>
            <a:ext cx="1392454" cy="117373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187A1F9B-7CE6-4E3D-B074-EA40AC8BB0C0}"/>
              </a:ext>
            </a:extLst>
          </p:cNvPr>
          <p:cNvCxnSpPr>
            <a:cxnSpLocks/>
            <a:stCxn id="5" idx="4"/>
            <a:endCxn id="6" idx="0"/>
          </p:cNvCxnSpPr>
          <p:nvPr/>
        </p:nvCxnSpPr>
        <p:spPr>
          <a:xfrm>
            <a:off x="5253228" y="2322576"/>
            <a:ext cx="0" cy="10210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6F0613F-A964-4ECD-AE03-BA736F0D3D48}"/>
              </a:ext>
            </a:extLst>
          </p:cNvPr>
          <p:cNvCxnSpPr>
            <a:cxnSpLocks/>
            <a:stCxn id="7" idx="0"/>
          </p:cNvCxnSpPr>
          <p:nvPr/>
        </p:nvCxnSpPr>
        <p:spPr>
          <a:xfrm flipV="1">
            <a:off x="6487668" y="2290572"/>
            <a:ext cx="13716" cy="105308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DC6FB543-D4D6-426E-9FEE-C9FAF56932CC}"/>
              </a:ext>
            </a:extLst>
          </p:cNvPr>
          <p:cNvCxnSpPr>
            <a:cxnSpLocks/>
            <a:stCxn id="3" idx="7"/>
            <a:endCxn id="6" idx="1"/>
          </p:cNvCxnSpPr>
          <p:nvPr/>
        </p:nvCxnSpPr>
        <p:spPr>
          <a:xfrm>
            <a:off x="3670033" y="3419985"/>
            <a:ext cx="139245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49BB0B8-D49E-41BD-98CC-8604A4894BB0}"/>
              </a:ext>
            </a:extLst>
          </p:cNvPr>
          <p:cNvCxnSpPr>
            <a:cxnSpLocks/>
            <a:stCxn id="6" idx="3"/>
            <a:endCxn id="3" idx="5"/>
          </p:cNvCxnSpPr>
          <p:nvPr/>
        </p:nvCxnSpPr>
        <p:spPr>
          <a:xfrm flipH="1">
            <a:off x="3670033" y="3788535"/>
            <a:ext cx="139245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ctor: Curved 31">
            <a:extLst>
              <a:ext uri="{FF2B5EF4-FFF2-40B4-BE49-F238E27FC236}">
                <a16:creationId xmlns:a16="http://schemas.microsoft.com/office/drawing/2014/main" id="{0F6683DB-E655-464D-A82E-68073184072D}"/>
              </a:ext>
            </a:extLst>
          </p:cNvPr>
          <p:cNvCxnSpPr>
            <a:stCxn id="5" idx="1"/>
            <a:endCxn id="5" idx="7"/>
          </p:cNvCxnSpPr>
          <p:nvPr/>
        </p:nvCxnSpPr>
        <p:spPr>
          <a:xfrm rot="5400000" flipH="1" flipV="1">
            <a:off x="5253228" y="1686956"/>
            <a:ext cx="12700" cy="381482"/>
          </a:xfrm>
          <a:prstGeom prst="curvedConnector3">
            <a:avLst>
              <a:gd name="adj1" fmla="val 2401016"/>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35E898E8-8A81-42E4-A9A1-B0BC328F894D}"/>
              </a:ext>
            </a:extLst>
          </p:cNvPr>
          <p:cNvSpPr txBox="1"/>
          <p:nvPr/>
        </p:nvSpPr>
        <p:spPr>
          <a:xfrm>
            <a:off x="1847088" y="4416552"/>
            <a:ext cx="7068312" cy="923330"/>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Figure 5.2a   A directed graph G = (V, E), where V = {1, 2, 3, 4, 5, 6} and  E = {(1, 2), (2, 2), (2, 4), (2, 5), (4, 1), (4, 5), (5, 4), (6, 3)}. The edge (2, 2) is a self-loop.</a:t>
            </a:r>
          </a:p>
        </p:txBody>
      </p:sp>
    </p:spTree>
    <p:extLst>
      <p:ext uri="{BB962C8B-B14F-4D97-AF65-F5344CB8AC3E}">
        <p14:creationId xmlns:p14="http://schemas.microsoft.com/office/powerpoint/2010/main" val="7718213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CB5BC52-7760-4F09-BCC0-43605CAA1A03}"/>
              </a:ext>
            </a:extLst>
          </p:cNvPr>
          <p:cNvSpPr txBox="1"/>
          <p:nvPr/>
        </p:nvSpPr>
        <p:spPr>
          <a:xfrm>
            <a:off x="0" y="4013652"/>
            <a:ext cx="12192000" cy="1736369"/>
          </a:xfrm>
          <a:prstGeom prst="rect">
            <a:avLst/>
          </a:prstGeom>
          <a:solidFill>
            <a:srgbClr val="FFFF00"/>
          </a:solidFill>
        </p:spPr>
        <p:txBody>
          <a:bodyPr wrap="square" rtlCol="0">
            <a:spAutoFit/>
          </a:bodyPr>
          <a:lstStyle/>
          <a:p>
            <a:endParaRPr lang="en-US" dirty="0"/>
          </a:p>
        </p:txBody>
      </p:sp>
      <p:sp>
        <p:nvSpPr>
          <p:cNvPr id="2" name="TextBox 1">
            <a:extLst>
              <a:ext uri="{FF2B5EF4-FFF2-40B4-BE49-F238E27FC236}">
                <a16:creationId xmlns:a16="http://schemas.microsoft.com/office/drawing/2014/main" id="{92771F8C-3818-4357-9F96-32F838A66974}"/>
              </a:ext>
            </a:extLst>
          </p:cNvPr>
          <p:cNvSpPr txBox="1"/>
          <p:nvPr/>
        </p:nvSpPr>
        <p:spPr>
          <a:xfrm>
            <a:off x="1449163" y="1718149"/>
            <a:ext cx="8691417" cy="4031873"/>
          </a:xfrm>
          <a:prstGeom prst="rect">
            <a:avLst/>
          </a:prstGeom>
          <a:noFill/>
        </p:spPr>
        <p:txBody>
          <a:bodyPr wrap="square" rtlCol="0">
            <a:spAutoFit/>
          </a:bodyPr>
          <a:lstStyle/>
          <a:p>
            <a:pPr>
              <a:spcBef>
                <a:spcPts val="600"/>
              </a:spcBef>
              <a:spcAft>
                <a:spcPts val="600"/>
              </a:spcAft>
            </a:pPr>
            <a:r>
              <a:rPr lang="en-US" sz="2400" dirty="0">
                <a:latin typeface="Times New Roman" panose="02020603050405020304" pitchFamily="18" charset="0"/>
                <a:cs typeface="Times New Roman" panose="02020603050405020304" pitchFamily="18" charset="0"/>
              </a:rPr>
              <a:t>The Theorem 3.6 states the following facts:</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For </a:t>
            </a:r>
            <a:r>
              <a:rPr lang="en-US" sz="2400" dirty="0">
                <a:solidFill>
                  <a:srgbClr val="0000FF"/>
                </a:solidFill>
                <a:latin typeface="Times New Roman" panose="02020603050405020304" pitchFamily="18" charset="0"/>
                <a:cs typeface="Times New Roman" panose="02020603050405020304" pitchFamily="18" charset="0"/>
              </a:rPr>
              <a:t>every two vertices </a:t>
            </a:r>
            <a:r>
              <a:rPr lang="en-US" sz="2400" dirty="0">
                <a:latin typeface="Times New Roman" panose="02020603050405020304" pitchFamily="18" charset="0"/>
                <a:cs typeface="Times New Roman" panose="02020603050405020304" pitchFamily="18" charset="0"/>
              </a:rPr>
              <a:t>in a free tree, there always </a:t>
            </a:r>
            <a:r>
              <a:rPr lang="en-US" sz="2400" dirty="0">
                <a:solidFill>
                  <a:srgbClr val="0000FF"/>
                </a:solidFill>
                <a:latin typeface="Times New Roman" panose="02020603050405020304" pitchFamily="18" charset="0"/>
                <a:cs typeface="Times New Roman" panose="02020603050405020304" pitchFamily="18" charset="0"/>
              </a:rPr>
              <a:t>exists exactly one simple path </a:t>
            </a:r>
            <a:r>
              <a:rPr lang="en-US" sz="2400" dirty="0">
                <a:latin typeface="Times New Roman" panose="02020603050405020304" pitchFamily="18" charset="0"/>
                <a:cs typeface="Times New Roman" panose="02020603050405020304" pitchFamily="18" charset="0"/>
              </a:rPr>
              <a:t>from one of these vertices to the other. </a:t>
            </a:r>
          </a:p>
          <a:p>
            <a:pPr marL="342900" indent="-342900">
              <a:spcBef>
                <a:spcPts val="600"/>
              </a:spcBef>
              <a:spcAft>
                <a:spcPts val="600"/>
              </a:spcAft>
              <a:buFont typeface="Arial" panose="020B0604020202020204" pitchFamily="34" charset="0"/>
              <a:buChar char="•"/>
            </a:pPr>
            <a:r>
              <a:rPr lang="en-US" sz="2400" dirty="0">
                <a:solidFill>
                  <a:srgbClr val="0000FF"/>
                </a:solidFill>
                <a:latin typeface="Times New Roman" panose="02020603050405020304" pitchFamily="18" charset="0"/>
                <a:cs typeface="Times New Roman" panose="02020603050405020304" pitchFamily="18" charset="0"/>
              </a:rPr>
              <a:t>This property makes it possible to choose </a:t>
            </a:r>
            <a:r>
              <a:rPr lang="en-US" sz="2400" dirty="0">
                <a:latin typeface="Times New Roman" panose="02020603050405020304" pitchFamily="18" charset="0"/>
                <a:cs typeface="Times New Roman" panose="02020603050405020304" pitchFamily="18" charset="0"/>
              </a:rPr>
              <a:t>an arbitrary vertex in a free tree to be </a:t>
            </a:r>
            <a:r>
              <a:rPr lang="en-US" sz="2400" dirty="0">
                <a:solidFill>
                  <a:srgbClr val="0000FF"/>
                </a:solidFill>
                <a:latin typeface="Times New Roman" panose="02020603050405020304" pitchFamily="18" charset="0"/>
                <a:cs typeface="Times New Roman" panose="02020603050405020304" pitchFamily="18" charset="0"/>
              </a:rPr>
              <a:t>the </a:t>
            </a:r>
            <a:r>
              <a:rPr lang="en-US" sz="2400" b="1" dirty="0">
                <a:solidFill>
                  <a:srgbClr val="0000FF"/>
                </a:solidFill>
                <a:latin typeface="Times New Roman" panose="02020603050405020304" pitchFamily="18" charset="0"/>
                <a:cs typeface="Times New Roman" panose="02020603050405020304" pitchFamily="18" charset="0"/>
              </a:rPr>
              <a:t>root </a:t>
            </a:r>
            <a:r>
              <a:rPr lang="en-US" sz="2400" dirty="0">
                <a:latin typeface="Times New Roman" panose="02020603050405020304" pitchFamily="18" charset="0"/>
                <a:cs typeface="Times New Roman" panose="02020603050405020304" pitchFamily="18" charset="0"/>
              </a:rPr>
              <a:t>of the </a:t>
            </a:r>
            <a:r>
              <a:rPr lang="en-US" sz="2400" b="1" dirty="0">
                <a:latin typeface="Times New Roman" panose="02020603050405020304" pitchFamily="18" charset="0"/>
                <a:cs typeface="Times New Roman" panose="02020603050405020304" pitchFamily="18" charset="0"/>
              </a:rPr>
              <a:t>rooted tree</a:t>
            </a:r>
            <a:r>
              <a:rPr lang="en-US" sz="2400" dirty="0">
                <a:latin typeface="Times New Roman" panose="02020603050405020304" pitchFamily="18" charset="0"/>
                <a:cs typeface="Times New Roman" panose="02020603050405020304" pitchFamily="18" charset="0"/>
              </a:rPr>
              <a:t>.</a:t>
            </a:r>
          </a:p>
          <a:p>
            <a:pPr>
              <a:spcBef>
                <a:spcPts val="600"/>
              </a:spcBef>
              <a:spcAft>
                <a:spcPts val="600"/>
              </a:spcAft>
            </a:pPr>
            <a:r>
              <a:rPr lang="en-US" sz="2400" b="1" i="1" dirty="0">
                <a:latin typeface="Times New Roman" panose="02020603050405020304" pitchFamily="18" charset="0"/>
                <a:cs typeface="Times New Roman" panose="02020603050405020304" pitchFamily="18" charset="0"/>
              </a:rPr>
              <a:t>Definition of a rooted tree:</a:t>
            </a:r>
          </a:p>
          <a:p>
            <a:pPr marL="347663">
              <a:spcBef>
                <a:spcPts val="600"/>
              </a:spcBef>
              <a:spcAft>
                <a:spcPts val="600"/>
              </a:spcAft>
            </a:pPr>
            <a:r>
              <a:rPr lang="en-US" sz="2400" dirty="0">
                <a:latin typeface="Times New Roman" panose="02020603050405020304" pitchFamily="18" charset="0"/>
                <a:cs typeface="Times New Roman" panose="02020603050405020304" pitchFamily="18" charset="0"/>
              </a:rPr>
              <a:t>A </a:t>
            </a:r>
            <a:r>
              <a:rPr lang="en-US" sz="2400" dirty="0">
                <a:solidFill>
                  <a:srgbClr val="0033CC"/>
                </a:solidFill>
                <a:latin typeface="Times New Roman" panose="02020603050405020304" pitchFamily="18" charset="0"/>
                <a:cs typeface="Times New Roman" panose="02020603050405020304" pitchFamily="18" charset="0"/>
              </a:rPr>
              <a:t>rooted tree </a:t>
            </a:r>
            <a:r>
              <a:rPr lang="en-US" sz="2400" dirty="0">
                <a:latin typeface="Times New Roman" panose="02020603050405020304" pitchFamily="18" charset="0"/>
                <a:cs typeface="Times New Roman" panose="02020603050405020304" pitchFamily="18" charset="0"/>
              </a:rPr>
              <a:t>is a free tree in which one of the vertices (also referred as </a:t>
            </a:r>
            <a:r>
              <a:rPr lang="en-US" sz="2400" dirty="0">
                <a:solidFill>
                  <a:srgbClr val="0033CC"/>
                </a:solidFill>
                <a:latin typeface="Times New Roman" panose="02020603050405020304" pitchFamily="18" charset="0"/>
                <a:cs typeface="Times New Roman" panose="02020603050405020304" pitchFamily="18" charset="0"/>
              </a:rPr>
              <a:t>nodes of the tree</a:t>
            </a:r>
            <a:r>
              <a:rPr lang="en-US" sz="2400" dirty="0">
                <a:latin typeface="Times New Roman" panose="02020603050405020304" pitchFamily="18" charset="0"/>
                <a:cs typeface="Times New Roman" panose="02020603050405020304" pitchFamily="18" charset="0"/>
              </a:rPr>
              <a:t>) is distinguished from the others. The distinguished vertex is called the root of the tree.</a:t>
            </a:r>
          </a:p>
        </p:txBody>
      </p:sp>
      <p:pic>
        <p:nvPicPr>
          <p:cNvPr id="3" name="Picture 2" descr="Image result for smiley face images">
            <a:extLst>
              <a:ext uri="{FF2B5EF4-FFF2-40B4-BE49-F238E27FC236}">
                <a16:creationId xmlns:a16="http://schemas.microsoft.com/office/drawing/2014/main" id="{81099C90-9997-4549-A2CA-96833F1192C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1666" y="3429000"/>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16BD0CDD-5662-4BA0-9611-A7026B5281EA}"/>
              </a:ext>
            </a:extLst>
          </p:cNvPr>
          <p:cNvSpPr/>
          <p:nvPr/>
        </p:nvSpPr>
        <p:spPr>
          <a:xfrm>
            <a:off x="1449163" y="648362"/>
            <a:ext cx="3672993" cy="639086"/>
          </a:xfrm>
          <a:prstGeom prst="rect">
            <a:avLst/>
          </a:prstGeom>
        </p:spPr>
        <p:txBody>
          <a:bodyPr wrap="none">
            <a:spAutoFit/>
          </a:bodyPr>
          <a:lstStyle/>
          <a:p>
            <a:pPr marL="457200" indent="-457200">
              <a:lnSpc>
                <a:spcPct val="115000"/>
              </a:lnSpc>
            </a:pPr>
            <a:r>
              <a:rPr lang="en-US" sz="3200" dirty="0">
                <a:solidFill>
                  <a:srgbClr val="0000FF"/>
                </a:solidFill>
                <a:ea typeface="SimSun" panose="02010600030101010101" pitchFamily="2" charset="-122"/>
              </a:rPr>
              <a:t>Graphs-</a:t>
            </a:r>
            <a:r>
              <a:rPr lang="en-US" sz="3200" dirty="0">
                <a:latin typeface="Times New Roman" panose="02020603050405020304" pitchFamily="18" charset="0"/>
                <a:ea typeface="SimSun" panose="02010600030101010101" pitchFamily="2" charset="-122"/>
              </a:rPr>
              <a:t>Rooted Trees</a:t>
            </a:r>
            <a:endParaRPr lang="en-US" sz="2800" dirty="0">
              <a:latin typeface="Courier New" panose="02070309020205020404" pitchFamily="49" charset="0"/>
              <a:ea typeface="SimSun" panose="02010600030101010101" pitchFamily="2" charset="-122"/>
            </a:endParaRPr>
          </a:p>
        </p:txBody>
      </p:sp>
    </p:spTree>
    <p:extLst>
      <p:ext uri="{BB962C8B-B14F-4D97-AF65-F5344CB8AC3E}">
        <p14:creationId xmlns:p14="http://schemas.microsoft.com/office/powerpoint/2010/main" val="31357015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92771F8C-3818-4357-9F96-32F838A66974}"/>
                  </a:ext>
                </a:extLst>
              </p:cNvPr>
              <p:cNvSpPr txBox="1"/>
              <p:nvPr/>
            </p:nvSpPr>
            <p:spPr>
              <a:xfrm>
                <a:off x="1440019" y="730383"/>
                <a:ext cx="8892701" cy="5647700"/>
              </a:xfrm>
              <a:prstGeom prst="rect">
                <a:avLst/>
              </a:prstGeom>
              <a:noFill/>
            </p:spPr>
            <p:txBody>
              <a:bodyPr wrap="square" rtlCol="0">
                <a:spAutoFit/>
              </a:bodyPr>
              <a:lstStyle/>
              <a:p>
                <a:r>
                  <a:rPr lang="en-US" sz="3200" dirty="0">
                    <a:solidFill>
                      <a:srgbClr val="0000FF"/>
                    </a:solidFill>
                    <a:ea typeface="SimSun" panose="02010600030101010101" pitchFamily="2" charset="-122"/>
                  </a:rPr>
                  <a:t>Graphs</a:t>
                </a:r>
                <a:r>
                  <a:rPr lang="en-US" sz="2400" dirty="0">
                    <a:solidFill>
                      <a:srgbClr val="0000FF"/>
                    </a:solidFill>
                    <a:ea typeface="SimSun" panose="02010600030101010101" pitchFamily="2" charset="-122"/>
                    <a:cs typeface="Times New Roman" panose="02020603050405020304" pitchFamily="18" charset="0"/>
                  </a:rPr>
                  <a:t> - </a:t>
                </a:r>
                <a:r>
                  <a:rPr lang="en-US" sz="2400" b="1" dirty="0">
                    <a:latin typeface="Times New Roman" panose="02020603050405020304" pitchFamily="18" charset="0"/>
                    <a:cs typeface="Times New Roman" panose="02020603050405020304" pitchFamily="18" charset="0"/>
                  </a:rPr>
                  <a:t>Rooted Trees</a:t>
                </a:r>
              </a:p>
              <a:p>
                <a:endParaRPr lang="en-US" sz="2400" dirty="0">
                  <a:latin typeface="Times New Roman" panose="02020603050405020304" pitchFamily="18" charset="0"/>
                  <a:cs typeface="Times New Roman" panose="02020603050405020304" pitchFamily="18" charset="0"/>
                </a:endParaRPr>
              </a:p>
              <a:p>
                <a:pPr>
                  <a:spcBef>
                    <a:spcPts val="600"/>
                  </a:spcBef>
                  <a:spcAft>
                    <a:spcPts val="600"/>
                  </a:spcAft>
                </a:pPr>
                <a:r>
                  <a:rPr lang="en-US" sz="2400" dirty="0">
                    <a:latin typeface="Times New Roman" panose="02020603050405020304" pitchFamily="18" charset="0"/>
                    <a:cs typeface="Times New Roman" panose="02020603050405020304" pitchFamily="18" charset="0"/>
                  </a:rPr>
                  <a:t>Let x be a node in a rooted tree T with root r.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Any node y on the unique path from r to x is called an </a:t>
                </a:r>
                <a:r>
                  <a:rPr lang="en-US" sz="2400" dirty="0">
                    <a:solidFill>
                      <a:srgbClr val="0033CC"/>
                    </a:solidFill>
                    <a:latin typeface="Times New Roman" panose="02020603050405020304" pitchFamily="18" charset="0"/>
                    <a:cs typeface="Times New Roman" panose="02020603050405020304" pitchFamily="18" charset="0"/>
                  </a:rPr>
                  <a:t>ancestor</a:t>
                </a:r>
                <a:r>
                  <a:rPr lang="en-US" sz="2400" dirty="0">
                    <a:latin typeface="Times New Roman" panose="02020603050405020304" pitchFamily="18" charset="0"/>
                    <a:cs typeface="Times New Roman" panose="02020603050405020304" pitchFamily="18" charset="0"/>
                  </a:rPr>
                  <a:t> of x.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If y is an ancestor of x, then x is a </a:t>
                </a:r>
                <a:r>
                  <a:rPr lang="en-US" sz="2400" dirty="0">
                    <a:solidFill>
                      <a:srgbClr val="0033CC"/>
                    </a:solidFill>
                    <a:latin typeface="Times New Roman" panose="02020603050405020304" pitchFamily="18" charset="0"/>
                    <a:cs typeface="Times New Roman" panose="02020603050405020304" pitchFamily="18" charset="0"/>
                  </a:rPr>
                  <a:t>descendant</a:t>
                </a:r>
                <a:r>
                  <a:rPr lang="en-US" sz="2400" dirty="0">
                    <a:latin typeface="Times New Roman" panose="02020603050405020304" pitchFamily="18" charset="0"/>
                    <a:cs typeface="Times New Roman" panose="02020603050405020304" pitchFamily="18" charset="0"/>
                  </a:rPr>
                  <a:t> of y.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Every node is both an ancestor and a descendant of itself.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If y is an ancestor of x and x </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dirty="0">
                    <a:latin typeface="Times New Roman" panose="02020603050405020304" pitchFamily="18" charset="0"/>
                    <a:cs typeface="Times New Roman" panose="02020603050405020304" pitchFamily="18" charset="0"/>
                  </a:rPr>
                  <a:t> y, then y is a </a:t>
                </a:r>
                <a:r>
                  <a:rPr lang="en-US" sz="2400" dirty="0">
                    <a:solidFill>
                      <a:srgbClr val="0033CC"/>
                    </a:solidFill>
                    <a:latin typeface="Times New Roman" panose="02020603050405020304" pitchFamily="18" charset="0"/>
                    <a:cs typeface="Times New Roman" panose="02020603050405020304" pitchFamily="18" charset="0"/>
                  </a:rPr>
                  <a:t>proper ancestor </a:t>
                </a:r>
                <a:r>
                  <a:rPr lang="en-US" sz="2400" dirty="0">
                    <a:latin typeface="Times New Roman" panose="02020603050405020304" pitchFamily="18" charset="0"/>
                    <a:cs typeface="Times New Roman" panose="02020603050405020304" pitchFamily="18" charset="0"/>
                  </a:rPr>
                  <a:t>of x and x is a </a:t>
                </a:r>
                <a:r>
                  <a:rPr lang="en-US" sz="2400" dirty="0">
                    <a:solidFill>
                      <a:srgbClr val="0033CC"/>
                    </a:solidFill>
                    <a:latin typeface="Times New Roman" panose="02020603050405020304" pitchFamily="18" charset="0"/>
                    <a:cs typeface="Times New Roman" panose="02020603050405020304" pitchFamily="18" charset="0"/>
                  </a:rPr>
                  <a:t>proper descendant </a:t>
                </a:r>
                <a:r>
                  <a:rPr lang="en-US" sz="2400" dirty="0">
                    <a:latin typeface="Times New Roman" panose="02020603050405020304" pitchFamily="18" charset="0"/>
                    <a:cs typeface="Times New Roman" panose="02020603050405020304" pitchFamily="18" charset="0"/>
                  </a:rPr>
                  <a:t>of y.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t>
                </a:r>
                <a:r>
                  <a:rPr lang="en-US" sz="2400" dirty="0">
                    <a:solidFill>
                      <a:srgbClr val="0033CC"/>
                    </a:solidFill>
                    <a:latin typeface="Times New Roman" panose="02020603050405020304" pitchFamily="18" charset="0"/>
                    <a:cs typeface="Times New Roman" panose="02020603050405020304" pitchFamily="18" charset="0"/>
                  </a:rPr>
                  <a:t>subtree rooted at x </a:t>
                </a:r>
                <a:r>
                  <a:rPr lang="en-US" sz="2400" dirty="0">
                    <a:latin typeface="Times New Roman" panose="02020603050405020304" pitchFamily="18" charset="0"/>
                    <a:cs typeface="Times New Roman" panose="02020603050405020304" pitchFamily="18" charset="0"/>
                  </a:rPr>
                  <a:t>is the tree induced by descendants of x, rooted at x.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For example, the subtree rooted at node 8 in Figure 5.6a contains nodes 8, 6, 5 and 9.</a:t>
                </a:r>
              </a:p>
            </p:txBody>
          </p:sp>
        </mc:Choice>
        <mc:Fallback xmlns="">
          <p:sp>
            <p:nvSpPr>
              <p:cNvPr id="2" name="TextBox 1">
                <a:extLst>
                  <a:ext uri="{FF2B5EF4-FFF2-40B4-BE49-F238E27FC236}">
                    <a16:creationId xmlns:a16="http://schemas.microsoft.com/office/drawing/2014/main" id="{92771F8C-3818-4357-9F96-32F838A66974}"/>
                  </a:ext>
                </a:extLst>
              </p:cNvPr>
              <p:cNvSpPr txBox="1">
                <a:spLocks noRot="1" noChangeAspect="1" noMove="1" noResize="1" noEditPoints="1" noAdjustHandles="1" noChangeArrowheads="1" noChangeShapeType="1" noTextEdit="1"/>
              </p:cNvSpPr>
              <p:nvPr/>
            </p:nvSpPr>
            <p:spPr>
              <a:xfrm>
                <a:off x="1440019" y="730383"/>
                <a:ext cx="8892701" cy="5647700"/>
              </a:xfrm>
              <a:prstGeom prst="rect">
                <a:avLst/>
              </a:prstGeom>
              <a:blipFill>
                <a:blip r:embed="rId2"/>
                <a:stretch>
                  <a:fillRect l="-1714" t="-1404" r="-1302" b="-1620"/>
                </a:stretch>
              </a:blipFill>
            </p:spPr>
            <p:txBody>
              <a:bodyPr/>
              <a:lstStyle/>
              <a:p>
                <a:r>
                  <a:rPr lang="en-US">
                    <a:noFill/>
                  </a:rPr>
                  <a:t> </a:t>
                </a:r>
              </a:p>
            </p:txBody>
          </p:sp>
        </mc:Fallback>
      </mc:AlternateContent>
      <p:pic>
        <p:nvPicPr>
          <p:cNvPr id="3" name="Picture 2" descr="Image result for smiley face images">
            <a:extLst>
              <a:ext uri="{FF2B5EF4-FFF2-40B4-BE49-F238E27FC236}">
                <a16:creationId xmlns:a16="http://schemas.microsoft.com/office/drawing/2014/main" id="{81099C90-9997-4549-A2CA-96833F1192C4}"/>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1666" y="3429000"/>
            <a:ext cx="699135" cy="473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99626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771F8C-3818-4357-9F96-32F838A66974}"/>
              </a:ext>
            </a:extLst>
          </p:cNvPr>
          <p:cNvSpPr txBox="1"/>
          <p:nvPr/>
        </p:nvSpPr>
        <p:spPr>
          <a:xfrm>
            <a:off x="1540603" y="986415"/>
            <a:ext cx="8892701" cy="4385816"/>
          </a:xfrm>
          <a:prstGeom prst="rect">
            <a:avLst/>
          </a:prstGeom>
          <a:noFill/>
        </p:spPr>
        <p:txBody>
          <a:bodyPr wrap="square" rtlCol="0">
            <a:spAutoFit/>
          </a:bodyPr>
          <a:lstStyle/>
          <a:p>
            <a:r>
              <a:rPr lang="en-US" sz="3200" dirty="0">
                <a:solidFill>
                  <a:srgbClr val="0000FF"/>
                </a:solidFill>
                <a:ea typeface="SimSun" panose="02010600030101010101" pitchFamily="2" charset="-122"/>
              </a:rPr>
              <a:t>Graphs</a:t>
            </a:r>
            <a:r>
              <a:rPr lang="en-US" sz="2400" dirty="0">
                <a:solidFill>
                  <a:srgbClr val="0000FF"/>
                </a:solidFill>
                <a:ea typeface="SimSun" panose="02010600030101010101" pitchFamily="2" charset="-122"/>
                <a:cs typeface="Times New Roman" panose="02020603050405020304" pitchFamily="18" charset="0"/>
              </a:rPr>
              <a:t> - </a:t>
            </a:r>
            <a:r>
              <a:rPr lang="en-US" sz="2400" b="1" dirty="0">
                <a:latin typeface="Times New Roman" panose="02020603050405020304" pitchFamily="18" charset="0"/>
                <a:cs typeface="Times New Roman" panose="02020603050405020304" pitchFamily="18" charset="0"/>
              </a:rPr>
              <a:t>Rooted Trees</a:t>
            </a:r>
          </a:p>
          <a:p>
            <a:endParaRPr lang="en-US" sz="2400" dirty="0">
              <a:latin typeface="Times New Roman" panose="02020603050405020304" pitchFamily="18" charset="0"/>
              <a:cs typeface="Times New Roman" panose="02020603050405020304" pitchFamily="18" charset="0"/>
            </a:endParaRPr>
          </a:p>
          <a:p>
            <a:pPr>
              <a:spcBef>
                <a:spcPts val="600"/>
              </a:spcBef>
              <a:spcAft>
                <a:spcPts val="600"/>
              </a:spcAft>
            </a:pPr>
            <a:r>
              <a:rPr lang="en-US" sz="2400" dirty="0">
                <a:latin typeface="Times New Roman" panose="02020603050405020304" pitchFamily="18" charset="0"/>
                <a:cs typeface="Times New Roman" panose="02020603050405020304" pitchFamily="18" charset="0"/>
              </a:rPr>
              <a:t>Let x be a node in a rooted tree T with root r.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If the last edge on the path from the root r of a tree T to a node x is (y, x), then y is the </a:t>
            </a:r>
            <a:r>
              <a:rPr lang="en-US" sz="2400" dirty="0">
                <a:solidFill>
                  <a:srgbClr val="0033CC"/>
                </a:solidFill>
                <a:latin typeface="Times New Roman" panose="02020603050405020304" pitchFamily="18" charset="0"/>
                <a:cs typeface="Times New Roman" panose="02020603050405020304" pitchFamily="18" charset="0"/>
              </a:rPr>
              <a:t>parent</a:t>
            </a:r>
            <a:r>
              <a:rPr lang="en-US" sz="2400" dirty="0">
                <a:latin typeface="Times New Roman" panose="02020603050405020304" pitchFamily="18" charset="0"/>
                <a:cs typeface="Times New Roman" panose="02020603050405020304" pitchFamily="18" charset="0"/>
              </a:rPr>
              <a:t> of x, and x is a </a:t>
            </a:r>
            <a:r>
              <a:rPr lang="en-US" sz="2400" dirty="0">
                <a:solidFill>
                  <a:srgbClr val="0033CC"/>
                </a:solidFill>
                <a:latin typeface="Times New Roman" panose="02020603050405020304" pitchFamily="18" charset="0"/>
                <a:cs typeface="Times New Roman" panose="02020603050405020304" pitchFamily="18" charset="0"/>
              </a:rPr>
              <a:t>child</a:t>
            </a:r>
            <a:r>
              <a:rPr lang="en-US" sz="2400" dirty="0">
                <a:latin typeface="Times New Roman" panose="02020603050405020304" pitchFamily="18" charset="0"/>
                <a:cs typeface="Times New Roman" panose="02020603050405020304" pitchFamily="18" charset="0"/>
              </a:rPr>
              <a:t> of y.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root is the only node in T with no parent.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If two nodes have the same parent, they are </a:t>
            </a:r>
            <a:r>
              <a:rPr lang="en-US" sz="2400" dirty="0">
                <a:solidFill>
                  <a:srgbClr val="0033CC"/>
                </a:solidFill>
                <a:latin typeface="Times New Roman" panose="02020603050405020304" pitchFamily="18" charset="0"/>
                <a:cs typeface="Times New Roman" panose="02020603050405020304" pitchFamily="18" charset="0"/>
              </a:rPr>
              <a:t>siblings</a:t>
            </a:r>
            <a:r>
              <a:rPr lang="en-US" sz="2400" dirty="0">
                <a:latin typeface="Times New Roman" panose="02020603050405020304" pitchFamily="18" charset="0"/>
                <a:cs typeface="Times New Roman" panose="02020603050405020304" pitchFamily="18" charset="0"/>
              </a:rPr>
              <a:t>.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 node with no children is an </a:t>
            </a:r>
            <a:r>
              <a:rPr lang="en-US" sz="2400" dirty="0">
                <a:solidFill>
                  <a:srgbClr val="0033CC"/>
                </a:solidFill>
                <a:latin typeface="Times New Roman" panose="02020603050405020304" pitchFamily="18" charset="0"/>
                <a:cs typeface="Times New Roman" panose="02020603050405020304" pitchFamily="18" charset="0"/>
              </a:rPr>
              <a:t>external</a:t>
            </a:r>
            <a:r>
              <a:rPr lang="en-US" sz="2400" dirty="0">
                <a:latin typeface="Times New Roman" panose="02020603050405020304" pitchFamily="18" charset="0"/>
                <a:cs typeface="Times New Roman" panose="02020603050405020304" pitchFamily="18" charset="0"/>
              </a:rPr>
              <a:t> </a:t>
            </a:r>
            <a:r>
              <a:rPr lang="en-US" sz="2400" dirty="0">
                <a:solidFill>
                  <a:srgbClr val="0033CC"/>
                </a:solidFill>
                <a:latin typeface="Times New Roman" panose="02020603050405020304" pitchFamily="18" charset="0"/>
                <a:cs typeface="Times New Roman" panose="02020603050405020304" pitchFamily="18" charset="0"/>
              </a:rPr>
              <a:t>node or leaf</a:t>
            </a:r>
            <a:r>
              <a:rPr lang="en-US" sz="2400" dirty="0">
                <a:latin typeface="Times New Roman" panose="02020603050405020304" pitchFamily="18" charset="0"/>
                <a:cs typeface="Times New Roman" panose="02020603050405020304" pitchFamily="18" charset="0"/>
              </a:rPr>
              <a:t>.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 </a:t>
            </a:r>
            <a:r>
              <a:rPr lang="en-US" sz="2400" dirty="0" err="1">
                <a:latin typeface="Times New Roman" panose="02020603050405020304" pitchFamily="18" charset="0"/>
                <a:cs typeface="Times New Roman" panose="02020603050405020304" pitchFamily="18" charset="0"/>
              </a:rPr>
              <a:t>nonleaf</a:t>
            </a:r>
            <a:r>
              <a:rPr lang="en-US" sz="2400" dirty="0">
                <a:latin typeface="Times New Roman" panose="02020603050405020304" pitchFamily="18" charset="0"/>
                <a:cs typeface="Times New Roman" panose="02020603050405020304" pitchFamily="18" charset="0"/>
              </a:rPr>
              <a:t> node is an </a:t>
            </a:r>
            <a:r>
              <a:rPr lang="en-US" sz="2400" dirty="0">
                <a:solidFill>
                  <a:srgbClr val="0033CC"/>
                </a:solidFill>
                <a:latin typeface="Times New Roman" panose="02020603050405020304" pitchFamily="18" charset="0"/>
                <a:cs typeface="Times New Roman" panose="02020603050405020304" pitchFamily="18" charset="0"/>
              </a:rPr>
              <a:t>internal node</a:t>
            </a:r>
            <a:r>
              <a:rPr lang="en-US" sz="2400" dirty="0">
                <a:latin typeface="Times New Roman" panose="02020603050405020304" pitchFamily="18" charset="0"/>
                <a:cs typeface="Times New Roman" panose="02020603050405020304" pitchFamily="18" charset="0"/>
              </a:rPr>
              <a:t>. </a:t>
            </a:r>
          </a:p>
        </p:txBody>
      </p:sp>
      <p:pic>
        <p:nvPicPr>
          <p:cNvPr id="3" name="Picture 2" descr="Image result for smiley face images">
            <a:extLst>
              <a:ext uri="{FF2B5EF4-FFF2-40B4-BE49-F238E27FC236}">
                <a16:creationId xmlns:a16="http://schemas.microsoft.com/office/drawing/2014/main" id="{81099C90-9997-4549-A2CA-96833F1192C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1666" y="3429000"/>
            <a:ext cx="699135" cy="473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663336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4AF0988-4946-4A99-8ED6-39C8D90D788F}"/>
              </a:ext>
            </a:extLst>
          </p:cNvPr>
          <p:cNvSpPr/>
          <p:nvPr/>
        </p:nvSpPr>
        <p:spPr>
          <a:xfrm>
            <a:off x="2805805" y="81051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7</a:t>
            </a:r>
          </a:p>
        </p:txBody>
      </p:sp>
      <p:sp>
        <p:nvSpPr>
          <p:cNvPr id="3" name="Oval 2">
            <a:extLst>
              <a:ext uri="{FF2B5EF4-FFF2-40B4-BE49-F238E27FC236}">
                <a16:creationId xmlns:a16="http://schemas.microsoft.com/office/drawing/2014/main" id="{F0D9BA07-9541-4D29-9094-E34FD9B7528C}"/>
              </a:ext>
            </a:extLst>
          </p:cNvPr>
          <p:cNvSpPr/>
          <p:nvPr/>
        </p:nvSpPr>
        <p:spPr>
          <a:xfrm>
            <a:off x="1159164" y="2446601"/>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8</a:t>
            </a:r>
          </a:p>
        </p:txBody>
      </p:sp>
      <p:sp>
        <p:nvSpPr>
          <p:cNvPr id="4" name="Oval 3">
            <a:extLst>
              <a:ext uri="{FF2B5EF4-FFF2-40B4-BE49-F238E27FC236}">
                <a16:creationId xmlns:a16="http://schemas.microsoft.com/office/drawing/2014/main" id="{499A7862-6F8D-4AE3-825A-4EAE2AC82967}"/>
              </a:ext>
            </a:extLst>
          </p:cNvPr>
          <p:cNvSpPr/>
          <p:nvPr/>
        </p:nvSpPr>
        <p:spPr>
          <a:xfrm>
            <a:off x="3905822" y="165413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5" name="Oval 4">
            <a:extLst>
              <a:ext uri="{FF2B5EF4-FFF2-40B4-BE49-F238E27FC236}">
                <a16:creationId xmlns:a16="http://schemas.microsoft.com/office/drawing/2014/main" id="{D97F4CBD-9183-478F-85A3-0466F82ECE8E}"/>
              </a:ext>
            </a:extLst>
          </p:cNvPr>
          <p:cNvSpPr/>
          <p:nvPr/>
        </p:nvSpPr>
        <p:spPr>
          <a:xfrm>
            <a:off x="2729456" y="1659239"/>
            <a:ext cx="633633" cy="52796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10</a:t>
            </a:r>
          </a:p>
        </p:txBody>
      </p:sp>
      <p:sp>
        <p:nvSpPr>
          <p:cNvPr id="6" name="Oval 5">
            <a:extLst>
              <a:ext uri="{FF2B5EF4-FFF2-40B4-BE49-F238E27FC236}">
                <a16:creationId xmlns:a16="http://schemas.microsoft.com/office/drawing/2014/main" id="{197C57C7-E588-4E9F-8036-93BFA94070D9}"/>
              </a:ext>
            </a:extLst>
          </p:cNvPr>
          <p:cNvSpPr/>
          <p:nvPr/>
        </p:nvSpPr>
        <p:spPr>
          <a:xfrm>
            <a:off x="1768386" y="165924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7" name="Oval 6">
            <a:extLst>
              <a:ext uri="{FF2B5EF4-FFF2-40B4-BE49-F238E27FC236}">
                <a16:creationId xmlns:a16="http://schemas.microsoft.com/office/drawing/2014/main" id="{5BFC7BE7-CB56-4C6D-A7B7-406404C63050}"/>
              </a:ext>
            </a:extLst>
          </p:cNvPr>
          <p:cNvSpPr/>
          <p:nvPr/>
        </p:nvSpPr>
        <p:spPr>
          <a:xfrm>
            <a:off x="2321611" y="2445028"/>
            <a:ext cx="633632" cy="49298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12</a:t>
            </a:r>
          </a:p>
        </p:txBody>
      </p:sp>
      <p:cxnSp>
        <p:nvCxnSpPr>
          <p:cNvPr id="9" name="Straight Connector 8">
            <a:extLst>
              <a:ext uri="{FF2B5EF4-FFF2-40B4-BE49-F238E27FC236}">
                <a16:creationId xmlns:a16="http://schemas.microsoft.com/office/drawing/2014/main" id="{FD1A960D-923B-4C69-A152-220C5C27307C}"/>
              </a:ext>
            </a:extLst>
          </p:cNvPr>
          <p:cNvCxnSpPr>
            <a:cxnSpLocks/>
            <a:stCxn id="3" idx="0"/>
            <a:endCxn id="6" idx="3"/>
          </p:cNvCxnSpPr>
          <p:nvPr/>
        </p:nvCxnSpPr>
        <p:spPr>
          <a:xfrm flipV="1">
            <a:off x="1428912" y="2104119"/>
            <a:ext cx="418481" cy="3424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8299EA9-D4E8-4C80-8B2B-54C39313688D}"/>
              </a:ext>
            </a:extLst>
          </p:cNvPr>
          <p:cNvCxnSpPr>
            <a:cxnSpLocks/>
            <a:stCxn id="2" idx="5"/>
            <a:endCxn id="4" idx="0"/>
          </p:cNvCxnSpPr>
          <p:nvPr/>
        </p:nvCxnSpPr>
        <p:spPr>
          <a:xfrm>
            <a:off x="3266294" y="1255391"/>
            <a:ext cx="909276" cy="39874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3A5B11B-26C5-4FFA-8784-E87396A5570F}"/>
              </a:ext>
            </a:extLst>
          </p:cNvPr>
          <p:cNvCxnSpPr>
            <a:cxnSpLocks/>
            <a:stCxn id="5" idx="0"/>
            <a:endCxn id="2" idx="4"/>
          </p:cNvCxnSpPr>
          <p:nvPr/>
        </p:nvCxnSpPr>
        <p:spPr>
          <a:xfrm flipV="1">
            <a:off x="3046273" y="1331720"/>
            <a:ext cx="29280" cy="3275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93BA064-1A89-476E-8BA4-F3B74877F029}"/>
              </a:ext>
            </a:extLst>
          </p:cNvPr>
          <p:cNvCxnSpPr>
            <a:cxnSpLocks/>
            <a:stCxn id="2" idx="3"/>
            <a:endCxn id="6" idx="0"/>
          </p:cNvCxnSpPr>
          <p:nvPr/>
        </p:nvCxnSpPr>
        <p:spPr>
          <a:xfrm flipH="1">
            <a:off x="2038134" y="1255391"/>
            <a:ext cx="846678" cy="4038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CB6648A-F2CD-4636-8107-10FD0BDBBDD6}"/>
              </a:ext>
            </a:extLst>
          </p:cNvPr>
          <p:cNvCxnSpPr>
            <a:cxnSpLocks/>
            <a:stCxn id="25" idx="0"/>
            <a:endCxn id="4" idx="3"/>
          </p:cNvCxnSpPr>
          <p:nvPr/>
        </p:nvCxnSpPr>
        <p:spPr>
          <a:xfrm flipV="1">
            <a:off x="3722057" y="2099011"/>
            <a:ext cx="262772" cy="3460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89AEA52-CC76-49FA-8126-1258843813A1}"/>
              </a:ext>
            </a:extLst>
          </p:cNvPr>
          <p:cNvCxnSpPr>
            <a:cxnSpLocks/>
            <a:stCxn id="7" idx="0"/>
            <a:endCxn id="6" idx="5"/>
          </p:cNvCxnSpPr>
          <p:nvPr/>
        </p:nvCxnSpPr>
        <p:spPr>
          <a:xfrm flipH="1" flipV="1">
            <a:off x="2228875" y="2104119"/>
            <a:ext cx="409552" cy="3409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52731AB3-762F-4BF7-8644-E1CCD7C68C92}"/>
              </a:ext>
            </a:extLst>
          </p:cNvPr>
          <p:cNvSpPr txBox="1"/>
          <p:nvPr/>
        </p:nvSpPr>
        <p:spPr>
          <a:xfrm>
            <a:off x="1204801" y="4742456"/>
            <a:ext cx="9987454" cy="1898790"/>
          </a:xfrm>
          <a:prstGeom prst="rect">
            <a:avLst/>
          </a:prstGeom>
          <a:noFill/>
        </p:spPr>
        <p:txBody>
          <a:bodyPr wrap="square">
            <a:spAutoFit/>
          </a:bodyPr>
          <a:lstStyle/>
          <a:p>
            <a:pPr>
              <a:lnSpc>
                <a:spcPct val="115000"/>
              </a:lnSpc>
            </a:pPr>
            <a:r>
              <a:rPr lang="en-US" sz="2000" dirty="0">
                <a:latin typeface="Times New Roman" panose="02020603050405020304" pitchFamily="18" charset="0"/>
                <a:ea typeface="SimSun" panose="02010600030101010101" pitchFamily="2" charset="-122"/>
              </a:rPr>
              <a:t>Figure 5.6a:   Rooted and ordered trees. (a) A rooted tree with height 4. The root (node 7) is at the top, its children (nodes with depth 1) are beneath it, their children (nodes with depth 2) are beneath them, etc. If the tree is ordered, the relative left-to-right order of the children of a node matter, otherwise it doesn’t. (b) Another rooted tree. As a rooted tree, it is identical to the tree in (a), but as an ordered tree it is different, since the children of node 3 appear in a different order.</a:t>
            </a:r>
            <a:r>
              <a:rPr lang="en-US" sz="2400" dirty="0">
                <a:latin typeface="Times New Roman" panose="02020603050405020304" pitchFamily="18" charset="0"/>
                <a:ea typeface="SimSun" panose="02010600030101010101" pitchFamily="2" charset="-122"/>
              </a:rPr>
              <a:t> </a:t>
            </a:r>
          </a:p>
        </p:txBody>
      </p:sp>
      <p:pic>
        <p:nvPicPr>
          <p:cNvPr id="41" name="Picture 40" descr="Image result for smiley face images">
            <a:extLst>
              <a:ext uri="{FF2B5EF4-FFF2-40B4-BE49-F238E27FC236}">
                <a16:creationId xmlns:a16="http://schemas.microsoft.com/office/drawing/2014/main" id="{FFDDF936-4B5D-4C4F-AF40-244B0F56775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68679">
            <a:off x="404439" y="561443"/>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25" name="Oval 24">
            <a:extLst>
              <a:ext uri="{FF2B5EF4-FFF2-40B4-BE49-F238E27FC236}">
                <a16:creationId xmlns:a16="http://schemas.microsoft.com/office/drawing/2014/main" id="{77FFE4E3-10BE-42E6-AC19-4EE298BFC112}"/>
              </a:ext>
            </a:extLst>
          </p:cNvPr>
          <p:cNvSpPr/>
          <p:nvPr/>
        </p:nvSpPr>
        <p:spPr>
          <a:xfrm>
            <a:off x="3405241" y="2445028"/>
            <a:ext cx="633632"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11</a:t>
            </a:r>
          </a:p>
        </p:txBody>
      </p:sp>
      <p:sp>
        <p:nvSpPr>
          <p:cNvPr id="28" name="Oval 27">
            <a:extLst>
              <a:ext uri="{FF2B5EF4-FFF2-40B4-BE49-F238E27FC236}">
                <a16:creationId xmlns:a16="http://schemas.microsoft.com/office/drawing/2014/main" id="{2EB30B67-AE2E-4292-B430-AF87BE48BC2A}"/>
              </a:ext>
            </a:extLst>
          </p:cNvPr>
          <p:cNvSpPr/>
          <p:nvPr/>
        </p:nvSpPr>
        <p:spPr>
          <a:xfrm>
            <a:off x="4489860" y="2447744"/>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cxnSp>
        <p:nvCxnSpPr>
          <p:cNvPr id="32" name="Straight Connector 31">
            <a:extLst>
              <a:ext uri="{FF2B5EF4-FFF2-40B4-BE49-F238E27FC236}">
                <a16:creationId xmlns:a16="http://schemas.microsoft.com/office/drawing/2014/main" id="{466EB54F-279B-4A08-A03A-C3C065295168}"/>
              </a:ext>
            </a:extLst>
          </p:cNvPr>
          <p:cNvCxnSpPr>
            <a:cxnSpLocks/>
            <a:stCxn id="4" idx="5"/>
            <a:endCxn id="28" idx="0"/>
          </p:cNvCxnSpPr>
          <p:nvPr/>
        </p:nvCxnSpPr>
        <p:spPr>
          <a:xfrm>
            <a:off x="4366311" y="2099011"/>
            <a:ext cx="393297" cy="3487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Oval 61">
            <a:extLst>
              <a:ext uri="{FF2B5EF4-FFF2-40B4-BE49-F238E27FC236}">
                <a16:creationId xmlns:a16="http://schemas.microsoft.com/office/drawing/2014/main" id="{0AB0BA64-9478-432A-8432-B70DC5D0A998}"/>
              </a:ext>
            </a:extLst>
          </p:cNvPr>
          <p:cNvSpPr/>
          <p:nvPr/>
        </p:nvSpPr>
        <p:spPr>
          <a:xfrm>
            <a:off x="665305" y="3263187"/>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6</a:t>
            </a:r>
          </a:p>
        </p:txBody>
      </p:sp>
      <p:sp>
        <p:nvSpPr>
          <p:cNvPr id="63" name="Oval 62">
            <a:extLst>
              <a:ext uri="{FF2B5EF4-FFF2-40B4-BE49-F238E27FC236}">
                <a16:creationId xmlns:a16="http://schemas.microsoft.com/office/drawing/2014/main" id="{C96EADA9-F159-46EF-AE16-926AEB50D71B}"/>
              </a:ext>
            </a:extLst>
          </p:cNvPr>
          <p:cNvSpPr/>
          <p:nvPr/>
        </p:nvSpPr>
        <p:spPr>
          <a:xfrm>
            <a:off x="1605949" y="3280033"/>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64" name="Oval 63">
            <a:extLst>
              <a:ext uri="{FF2B5EF4-FFF2-40B4-BE49-F238E27FC236}">
                <a16:creationId xmlns:a16="http://schemas.microsoft.com/office/drawing/2014/main" id="{9C60C519-CEBD-4DD7-A51C-23A1E8F8E004}"/>
              </a:ext>
            </a:extLst>
          </p:cNvPr>
          <p:cNvSpPr/>
          <p:nvPr/>
        </p:nvSpPr>
        <p:spPr>
          <a:xfrm>
            <a:off x="1139898" y="4134729"/>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9</a:t>
            </a:r>
          </a:p>
        </p:txBody>
      </p:sp>
      <p:cxnSp>
        <p:nvCxnSpPr>
          <p:cNvPr id="88" name="Straight Connector 87">
            <a:extLst>
              <a:ext uri="{FF2B5EF4-FFF2-40B4-BE49-F238E27FC236}">
                <a16:creationId xmlns:a16="http://schemas.microsoft.com/office/drawing/2014/main" id="{ECC92A36-65D1-4F80-AED8-76EB378C1562}"/>
              </a:ext>
            </a:extLst>
          </p:cNvPr>
          <p:cNvCxnSpPr>
            <a:cxnSpLocks/>
          </p:cNvCxnSpPr>
          <p:nvPr/>
        </p:nvCxnSpPr>
        <p:spPr>
          <a:xfrm flipV="1">
            <a:off x="894334" y="2938011"/>
            <a:ext cx="418481" cy="3424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1C0783B8-60E0-4D65-96CA-2BC840C928CA}"/>
              </a:ext>
            </a:extLst>
          </p:cNvPr>
          <p:cNvCxnSpPr>
            <a:cxnSpLocks/>
            <a:stCxn id="63" idx="0"/>
            <a:endCxn id="3" idx="5"/>
          </p:cNvCxnSpPr>
          <p:nvPr/>
        </p:nvCxnSpPr>
        <p:spPr>
          <a:xfrm flipH="1" flipV="1">
            <a:off x="1619653" y="2891480"/>
            <a:ext cx="256044" cy="3885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E92D1518-D009-473C-B027-7DA4F38074B9}"/>
              </a:ext>
            </a:extLst>
          </p:cNvPr>
          <p:cNvCxnSpPr>
            <a:cxnSpLocks/>
            <a:stCxn id="64" idx="0"/>
            <a:endCxn id="63" idx="3"/>
          </p:cNvCxnSpPr>
          <p:nvPr/>
        </p:nvCxnSpPr>
        <p:spPr>
          <a:xfrm flipV="1">
            <a:off x="1409646" y="3724912"/>
            <a:ext cx="275310" cy="4098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1" name="Oval 160">
            <a:extLst>
              <a:ext uri="{FF2B5EF4-FFF2-40B4-BE49-F238E27FC236}">
                <a16:creationId xmlns:a16="http://schemas.microsoft.com/office/drawing/2014/main" id="{E8ECB62F-7EC9-4E6C-AE02-11924354AF75}"/>
              </a:ext>
            </a:extLst>
          </p:cNvPr>
          <p:cNvSpPr/>
          <p:nvPr/>
        </p:nvSpPr>
        <p:spPr>
          <a:xfrm>
            <a:off x="9249277" y="807464"/>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7</a:t>
            </a:r>
          </a:p>
        </p:txBody>
      </p:sp>
      <p:sp>
        <p:nvSpPr>
          <p:cNvPr id="162" name="Oval 161">
            <a:extLst>
              <a:ext uri="{FF2B5EF4-FFF2-40B4-BE49-F238E27FC236}">
                <a16:creationId xmlns:a16="http://schemas.microsoft.com/office/drawing/2014/main" id="{526A0B12-F041-44AF-BDCC-B8CA7359E191}"/>
              </a:ext>
            </a:extLst>
          </p:cNvPr>
          <p:cNvSpPr/>
          <p:nvPr/>
        </p:nvSpPr>
        <p:spPr>
          <a:xfrm>
            <a:off x="7508500" y="2443553"/>
            <a:ext cx="633632"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12</a:t>
            </a:r>
          </a:p>
        </p:txBody>
      </p:sp>
      <p:sp>
        <p:nvSpPr>
          <p:cNvPr id="163" name="Oval 162">
            <a:extLst>
              <a:ext uri="{FF2B5EF4-FFF2-40B4-BE49-F238E27FC236}">
                <a16:creationId xmlns:a16="http://schemas.microsoft.com/office/drawing/2014/main" id="{A2321E41-770B-45FA-BBBE-578C897B90C5}"/>
              </a:ext>
            </a:extLst>
          </p:cNvPr>
          <p:cNvSpPr/>
          <p:nvPr/>
        </p:nvSpPr>
        <p:spPr>
          <a:xfrm>
            <a:off x="10349294" y="1651084"/>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164" name="Oval 163">
            <a:extLst>
              <a:ext uri="{FF2B5EF4-FFF2-40B4-BE49-F238E27FC236}">
                <a16:creationId xmlns:a16="http://schemas.microsoft.com/office/drawing/2014/main" id="{295404B4-B8E6-4F4D-A163-3786FE232369}"/>
              </a:ext>
            </a:extLst>
          </p:cNvPr>
          <p:cNvSpPr/>
          <p:nvPr/>
        </p:nvSpPr>
        <p:spPr>
          <a:xfrm>
            <a:off x="9172928" y="1656191"/>
            <a:ext cx="633633" cy="52796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10</a:t>
            </a:r>
          </a:p>
        </p:txBody>
      </p:sp>
      <p:sp>
        <p:nvSpPr>
          <p:cNvPr id="165" name="Oval 164">
            <a:extLst>
              <a:ext uri="{FF2B5EF4-FFF2-40B4-BE49-F238E27FC236}">
                <a16:creationId xmlns:a16="http://schemas.microsoft.com/office/drawing/2014/main" id="{0DE28F0B-111E-445E-A6AA-30403345DED5}"/>
              </a:ext>
            </a:extLst>
          </p:cNvPr>
          <p:cNvSpPr/>
          <p:nvPr/>
        </p:nvSpPr>
        <p:spPr>
          <a:xfrm>
            <a:off x="8211858" y="165619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166" name="Oval 165">
            <a:extLst>
              <a:ext uri="{FF2B5EF4-FFF2-40B4-BE49-F238E27FC236}">
                <a16:creationId xmlns:a16="http://schemas.microsoft.com/office/drawing/2014/main" id="{362B341F-0940-40F9-9F3A-D343B50DEB2A}"/>
              </a:ext>
            </a:extLst>
          </p:cNvPr>
          <p:cNvSpPr/>
          <p:nvPr/>
        </p:nvSpPr>
        <p:spPr>
          <a:xfrm>
            <a:off x="8765083" y="2441980"/>
            <a:ext cx="633632" cy="49298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8</a:t>
            </a:r>
          </a:p>
        </p:txBody>
      </p:sp>
      <p:cxnSp>
        <p:nvCxnSpPr>
          <p:cNvPr id="167" name="Straight Connector 166">
            <a:extLst>
              <a:ext uri="{FF2B5EF4-FFF2-40B4-BE49-F238E27FC236}">
                <a16:creationId xmlns:a16="http://schemas.microsoft.com/office/drawing/2014/main" id="{24ACA8A7-3367-45B8-AA93-B11A4026FBCC}"/>
              </a:ext>
            </a:extLst>
          </p:cNvPr>
          <p:cNvCxnSpPr>
            <a:cxnSpLocks/>
            <a:stCxn id="162" idx="0"/>
            <a:endCxn id="165" idx="3"/>
          </p:cNvCxnSpPr>
          <p:nvPr/>
        </p:nvCxnSpPr>
        <p:spPr>
          <a:xfrm flipV="1">
            <a:off x="7825316" y="2101071"/>
            <a:ext cx="465549" cy="3424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a16="http://schemas.microsoft.com/office/drawing/2014/main" id="{A857424F-ADE3-4D5B-8B41-CA13ECD37F92}"/>
              </a:ext>
            </a:extLst>
          </p:cNvPr>
          <p:cNvCxnSpPr>
            <a:cxnSpLocks/>
            <a:stCxn id="161" idx="5"/>
            <a:endCxn id="163" idx="0"/>
          </p:cNvCxnSpPr>
          <p:nvPr/>
        </p:nvCxnSpPr>
        <p:spPr>
          <a:xfrm>
            <a:off x="9709766" y="1252343"/>
            <a:ext cx="909276" cy="39874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a:extLst>
              <a:ext uri="{FF2B5EF4-FFF2-40B4-BE49-F238E27FC236}">
                <a16:creationId xmlns:a16="http://schemas.microsoft.com/office/drawing/2014/main" id="{2380175A-ECCC-410E-B45D-4123DA62CCF0}"/>
              </a:ext>
            </a:extLst>
          </p:cNvPr>
          <p:cNvCxnSpPr>
            <a:cxnSpLocks/>
            <a:stCxn id="164" idx="0"/>
            <a:endCxn id="161" idx="4"/>
          </p:cNvCxnSpPr>
          <p:nvPr/>
        </p:nvCxnSpPr>
        <p:spPr>
          <a:xfrm flipV="1">
            <a:off x="9489745" y="1328672"/>
            <a:ext cx="29280" cy="3275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a:extLst>
              <a:ext uri="{FF2B5EF4-FFF2-40B4-BE49-F238E27FC236}">
                <a16:creationId xmlns:a16="http://schemas.microsoft.com/office/drawing/2014/main" id="{6C28C14C-611A-4808-A922-1C106DC5DBE8}"/>
              </a:ext>
            </a:extLst>
          </p:cNvPr>
          <p:cNvCxnSpPr>
            <a:cxnSpLocks/>
            <a:stCxn id="161" idx="3"/>
            <a:endCxn id="165" idx="0"/>
          </p:cNvCxnSpPr>
          <p:nvPr/>
        </p:nvCxnSpPr>
        <p:spPr>
          <a:xfrm flipH="1">
            <a:off x="8481606" y="1252343"/>
            <a:ext cx="846678" cy="4038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a16="http://schemas.microsoft.com/office/drawing/2014/main" id="{58690C3E-C700-400B-B659-DA60F92197D9}"/>
              </a:ext>
            </a:extLst>
          </p:cNvPr>
          <p:cNvCxnSpPr>
            <a:cxnSpLocks/>
            <a:stCxn id="173" idx="0"/>
            <a:endCxn id="163" idx="3"/>
          </p:cNvCxnSpPr>
          <p:nvPr/>
        </p:nvCxnSpPr>
        <p:spPr>
          <a:xfrm flipV="1">
            <a:off x="10165529" y="2095963"/>
            <a:ext cx="262772" cy="3460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B168D17B-3940-4C05-B7A3-30438172461A}"/>
              </a:ext>
            </a:extLst>
          </p:cNvPr>
          <p:cNvCxnSpPr>
            <a:cxnSpLocks/>
            <a:stCxn id="166" idx="0"/>
            <a:endCxn id="165" idx="5"/>
          </p:cNvCxnSpPr>
          <p:nvPr/>
        </p:nvCxnSpPr>
        <p:spPr>
          <a:xfrm flipH="1" flipV="1">
            <a:off x="8672347" y="2101071"/>
            <a:ext cx="409552" cy="3409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3" name="Oval 172">
            <a:extLst>
              <a:ext uri="{FF2B5EF4-FFF2-40B4-BE49-F238E27FC236}">
                <a16:creationId xmlns:a16="http://schemas.microsoft.com/office/drawing/2014/main" id="{80D9F171-22B6-4A59-A10D-4C5D2231A49C}"/>
              </a:ext>
            </a:extLst>
          </p:cNvPr>
          <p:cNvSpPr/>
          <p:nvPr/>
        </p:nvSpPr>
        <p:spPr>
          <a:xfrm>
            <a:off x="9848713" y="2441980"/>
            <a:ext cx="633632"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11</a:t>
            </a:r>
          </a:p>
        </p:txBody>
      </p:sp>
      <p:sp>
        <p:nvSpPr>
          <p:cNvPr id="174" name="Oval 173">
            <a:extLst>
              <a:ext uri="{FF2B5EF4-FFF2-40B4-BE49-F238E27FC236}">
                <a16:creationId xmlns:a16="http://schemas.microsoft.com/office/drawing/2014/main" id="{05412B93-D4AA-4400-A0AC-BA034E68454B}"/>
              </a:ext>
            </a:extLst>
          </p:cNvPr>
          <p:cNvSpPr/>
          <p:nvPr/>
        </p:nvSpPr>
        <p:spPr>
          <a:xfrm>
            <a:off x="10933332" y="244469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cxnSp>
        <p:nvCxnSpPr>
          <p:cNvPr id="175" name="Straight Connector 174">
            <a:extLst>
              <a:ext uri="{FF2B5EF4-FFF2-40B4-BE49-F238E27FC236}">
                <a16:creationId xmlns:a16="http://schemas.microsoft.com/office/drawing/2014/main" id="{E8642D20-EE55-44DB-9BA2-53A465B06FC1}"/>
              </a:ext>
            </a:extLst>
          </p:cNvPr>
          <p:cNvCxnSpPr>
            <a:cxnSpLocks/>
            <a:stCxn id="163" idx="5"/>
            <a:endCxn id="174" idx="0"/>
          </p:cNvCxnSpPr>
          <p:nvPr/>
        </p:nvCxnSpPr>
        <p:spPr>
          <a:xfrm>
            <a:off x="10809783" y="2095963"/>
            <a:ext cx="393297" cy="3487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6" name="Oval 175">
            <a:extLst>
              <a:ext uri="{FF2B5EF4-FFF2-40B4-BE49-F238E27FC236}">
                <a16:creationId xmlns:a16="http://schemas.microsoft.com/office/drawing/2014/main" id="{04F1F0AA-1D9F-4E06-8560-65C6A05A60A9}"/>
              </a:ext>
            </a:extLst>
          </p:cNvPr>
          <p:cNvSpPr/>
          <p:nvPr/>
        </p:nvSpPr>
        <p:spPr>
          <a:xfrm>
            <a:off x="7108777" y="3260139"/>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177" name="Oval 176">
            <a:extLst>
              <a:ext uri="{FF2B5EF4-FFF2-40B4-BE49-F238E27FC236}">
                <a16:creationId xmlns:a16="http://schemas.microsoft.com/office/drawing/2014/main" id="{88E4E127-B4E1-4A49-A6D4-30F3B61EEB3D}"/>
              </a:ext>
            </a:extLst>
          </p:cNvPr>
          <p:cNvSpPr/>
          <p:nvPr/>
        </p:nvSpPr>
        <p:spPr>
          <a:xfrm>
            <a:off x="9219996" y="328180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178" name="Oval 177">
            <a:extLst>
              <a:ext uri="{FF2B5EF4-FFF2-40B4-BE49-F238E27FC236}">
                <a16:creationId xmlns:a16="http://schemas.microsoft.com/office/drawing/2014/main" id="{A13E2540-FC05-4C56-9400-82F27CBFF069}"/>
              </a:ext>
            </a:extLst>
          </p:cNvPr>
          <p:cNvSpPr/>
          <p:nvPr/>
        </p:nvSpPr>
        <p:spPr>
          <a:xfrm>
            <a:off x="8607375" y="404394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9</a:t>
            </a:r>
          </a:p>
        </p:txBody>
      </p:sp>
      <p:cxnSp>
        <p:nvCxnSpPr>
          <p:cNvPr id="179" name="Straight Connector 178">
            <a:extLst>
              <a:ext uri="{FF2B5EF4-FFF2-40B4-BE49-F238E27FC236}">
                <a16:creationId xmlns:a16="http://schemas.microsoft.com/office/drawing/2014/main" id="{4C432ED8-543D-489E-A1EB-DC5B2A6819FE}"/>
              </a:ext>
            </a:extLst>
          </p:cNvPr>
          <p:cNvCxnSpPr>
            <a:cxnSpLocks/>
            <a:stCxn id="176" idx="0"/>
            <a:endCxn id="162" idx="3"/>
          </p:cNvCxnSpPr>
          <p:nvPr/>
        </p:nvCxnSpPr>
        <p:spPr>
          <a:xfrm flipV="1">
            <a:off x="7378525" y="2888432"/>
            <a:ext cx="222768" cy="3717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7D306A6B-5637-420A-815D-69469A32F6AF}"/>
              </a:ext>
            </a:extLst>
          </p:cNvPr>
          <p:cNvCxnSpPr>
            <a:cxnSpLocks/>
          </p:cNvCxnSpPr>
          <p:nvPr/>
        </p:nvCxnSpPr>
        <p:spPr>
          <a:xfrm flipH="1" flipV="1">
            <a:off x="9209894" y="2910986"/>
            <a:ext cx="269830" cy="3885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EF2022B7-7330-4FD5-8044-AF2DB7163F9F}"/>
              </a:ext>
            </a:extLst>
          </p:cNvPr>
          <p:cNvCxnSpPr>
            <a:cxnSpLocks/>
            <a:stCxn id="178" idx="0"/>
            <a:endCxn id="177" idx="3"/>
          </p:cNvCxnSpPr>
          <p:nvPr/>
        </p:nvCxnSpPr>
        <p:spPr>
          <a:xfrm flipV="1">
            <a:off x="8877123" y="3726681"/>
            <a:ext cx="421880" cy="3172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8" name="Oval 187">
            <a:extLst>
              <a:ext uri="{FF2B5EF4-FFF2-40B4-BE49-F238E27FC236}">
                <a16:creationId xmlns:a16="http://schemas.microsoft.com/office/drawing/2014/main" id="{D340931F-AD01-4037-B913-25DF6B0B375C}"/>
              </a:ext>
            </a:extLst>
          </p:cNvPr>
          <p:cNvSpPr/>
          <p:nvPr/>
        </p:nvSpPr>
        <p:spPr>
          <a:xfrm>
            <a:off x="8294328" y="326830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6</a:t>
            </a:r>
          </a:p>
        </p:txBody>
      </p:sp>
      <p:cxnSp>
        <p:nvCxnSpPr>
          <p:cNvPr id="192" name="Straight Connector 191">
            <a:extLst>
              <a:ext uri="{FF2B5EF4-FFF2-40B4-BE49-F238E27FC236}">
                <a16:creationId xmlns:a16="http://schemas.microsoft.com/office/drawing/2014/main" id="{C54A5A3E-D838-4027-B173-D4908DDA8B33}"/>
              </a:ext>
            </a:extLst>
          </p:cNvPr>
          <p:cNvCxnSpPr>
            <a:cxnSpLocks/>
            <a:stCxn id="188" idx="0"/>
            <a:endCxn id="166" idx="3"/>
          </p:cNvCxnSpPr>
          <p:nvPr/>
        </p:nvCxnSpPr>
        <p:spPr>
          <a:xfrm flipV="1">
            <a:off x="8564076" y="2862767"/>
            <a:ext cx="293800" cy="405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96" name="Table 196">
            <a:extLst>
              <a:ext uri="{FF2B5EF4-FFF2-40B4-BE49-F238E27FC236}">
                <a16:creationId xmlns:a16="http://schemas.microsoft.com/office/drawing/2014/main" id="{F42145B8-41FA-4321-BE29-E245B651B022}"/>
              </a:ext>
            </a:extLst>
          </p:cNvPr>
          <p:cNvGraphicFramePr>
            <a:graphicFrameLocks noGrp="1"/>
          </p:cNvGraphicFramePr>
          <p:nvPr>
            <p:extLst>
              <p:ext uri="{D42A27DB-BD31-4B8C-83A1-F6EECF244321}">
                <p14:modId xmlns:p14="http://schemas.microsoft.com/office/powerpoint/2010/main" val="3940945330"/>
              </p:ext>
            </p:extLst>
          </p:nvPr>
        </p:nvGraphicFramePr>
        <p:xfrm>
          <a:off x="5102481" y="857131"/>
          <a:ext cx="1809221" cy="3693160"/>
        </p:xfrm>
        <a:graphic>
          <a:graphicData uri="http://schemas.openxmlformats.org/drawingml/2006/table">
            <a:tbl>
              <a:tblPr firstRow="1" bandRow="1">
                <a:tableStyleId>{5C22544A-7EE6-4342-B048-85BDC9FD1C3A}</a:tableStyleId>
              </a:tblPr>
              <a:tblGrid>
                <a:gridCol w="813687">
                  <a:extLst>
                    <a:ext uri="{9D8B030D-6E8A-4147-A177-3AD203B41FA5}">
                      <a16:colId xmlns:a16="http://schemas.microsoft.com/office/drawing/2014/main" val="2895839378"/>
                    </a:ext>
                  </a:extLst>
                </a:gridCol>
                <a:gridCol w="995534">
                  <a:extLst>
                    <a:ext uri="{9D8B030D-6E8A-4147-A177-3AD203B41FA5}">
                      <a16:colId xmlns:a16="http://schemas.microsoft.com/office/drawing/2014/main" val="682567332"/>
                    </a:ext>
                  </a:extLst>
                </a:gridCol>
              </a:tblGrid>
              <a:tr h="370840">
                <a:tc>
                  <a:txBody>
                    <a:bodyPr/>
                    <a:lstStyle/>
                    <a:p>
                      <a:endParaRPr lang="en-US" b="0" dirty="0">
                        <a:solidFill>
                          <a:schemeClr val="tx1"/>
                        </a:solidFill>
                      </a:endParaRPr>
                    </a:p>
                  </a:txBody>
                  <a:tcPr>
                    <a:solidFill>
                      <a:schemeClr val="bg1"/>
                    </a:solidFill>
                  </a:tcPr>
                </a:tc>
                <a:tc>
                  <a:txBody>
                    <a:bodyPr/>
                    <a:lstStyle/>
                    <a:p>
                      <a:pPr>
                        <a:spcAft>
                          <a:spcPts val="1500"/>
                        </a:spcAft>
                      </a:pPr>
                      <a:r>
                        <a:rPr lang="en-US" b="0" dirty="0">
                          <a:solidFill>
                            <a:schemeClr val="tx1"/>
                          </a:solidFill>
                        </a:rPr>
                        <a:t>depth 0</a:t>
                      </a:r>
                    </a:p>
                  </a:txBody>
                  <a:tcPr>
                    <a:solidFill>
                      <a:schemeClr val="bg1"/>
                    </a:solidFill>
                  </a:tcPr>
                </a:tc>
                <a:extLst>
                  <a:ext uri="{0D108BD9-81ED-4DB2-BD59-A6C34878D82A}">
                    <a16:rowId xmlns:a16="http://schemas.microsoft.com/office/drawing/2014/main" val="4023193358"/>
                  </a:ext>
                </a:extLst>
              </a:tr>
              <a:tr h="370840">
                <a:tc>
                  <a:txBody>
                    <a:bodyPr/>
                    <a:lstStyle/>
                    <a:p>
                      <a:endParaRPr lang="en-US"/>
                    </a:p>
                  </a:txBody>
                  <a:tcPr>
                    <a:solidFill>
                      <a:schemeClr val="bg1"/>
                    </a:solidFill>
                  </a:tcPr>
                </a:tc>
                <a:tc>
                  <a:txBody>
                    <a:bodyPr/>
                    <a:lstStyle/>
                    <a:p>
                      <a:pPr>
                        <a:spcAft>
                          <a:spcPts val="1500"/>
                        </a:spcAft>
                      </a:pPr>
                      <a:endParaRPr lang="en-US" dirty="0"/>
                    </a:p>
                    <a:p>
                      <a:pPr>
                        <a:spcAft>
                          <a:spcPts val="1500"/>
                        </a:spcAft>
                      </a:pPr>
                      <a:r>
                        <a:rPr lang="en-US" dirty="0"/>
                        <a:t>depth 1</a:t>
                      </a:r>
                    </a:p>
                  </a:txBody>
                  <a:tcPr>
                    <a:solidFill>
                      <a:schemeClr val="bg1"/>
                    </a:solidFill>
                  </a:tcPr>
                </a:tc>
                <a:extLst>
                  <a:ext uri="{0D108BD9-81ED-4DB2-BD59-A6C34878D82A}">
                    <a16:rowId xmlns:a16="http://schemas.microsoft.com/office/drawing/2014/main" val="94523810"/>
                  </a:ext>
                </a:extLst>
              </a:tr>
              <a:tr h="370840">
                <a:tc>
                  <a:txBody>
                    <a:bodyPr/>
                    <a:lstStyle/>
                    <a:p>
                      <a:r>
                        <a:rPr lang="en-US" dirty="0"/>
                        <a:t>height = 4</a:t>
                      </a:r>
                    </a:p>
                  </a:txBody>
                  <a:tcPr>
                    <a:solidFill>
                      <a:schemeClr val="bg1"/>
                    </a:solidFill>
                  </a:tcPr>
                </a:tc>
                <a:tc>
                  <a:txBody>
                    <a:bodyPr/>
                    <a:lstStyle/>
                    <a:p>
                      <a:pPr>
                        <a:spcAft>
                          <a:spcPts val="1500"/>
                        </a:spcAft>
                      </a:pPr>
                      <a:endParaRPr lang="en-US" dirty="0"/>
                    </a:p>
                    <a:p>
                      <a:pPr>
                        <a:spcAft>
                          <a:spcPts val="1500"/>
                        </a:spcAft>
                      </a:pPr>
                      <a:r>
                        <a:rPr lang="en-US" dirty="0"/>
                        <a:t>depth 2</a:t>
                      </a:r>
                    </a:p>
                  </a:txBody>
                  <a:tcPr>
                    <a:solidFill>
                      <a:schemeClr val="bg1"/>
                    </a:solidFill>
                  </a:tcPr>
                </a:tc>
                <a:extLst>
                  <a:ext uri="{0D108BD9-81ED-4DB2-BD59-A6C34878D82A}">
                    <a16:rowId xmlns:a16="http://schemas.microsoft.com/office/drawing/2014/main" val="3636885957"/>
                  </a:ext>
                </a:extLst>
              </a:tr>
              <a:tr h="370840">
                <a:tc>
                  <a:txBody>
                    <a:bodyPr/>
                    <a:lstStyle/>
                    <a:p>
                      <a:endParaRPr lang="en-US"/>
                    </a:p>
                  </a:txBody>
                  <a:tcPr>
                    <a:solidFill>
                      <a:schemeClr val="bg1"/>
                    </a:solidFill>
                  </a:tcPr>
                </a:tc>
                <a:tc>
                  <a:txBody>
                    <a:bodyPr/>
                    <a:lstStyle/>
                    <a:p>
                      <a:pPr>
                        <a:spcAft>
                          <a:spcPts val="1500"/>
                        </a:spcAft>
                      </a:pPr>
                      <a:endParaRPr lang="en-US" dirty="0"/>
                    </a:p>
                    <a:p>
                      <a:pPr>
                        <a:spcAft>
                          <a:spcPts val="1500"/>
                        </a:spcAft>
                      </a:pPr>
                      <a:r>
                        <a:rPr lang="en-US" dirty="0"/>
                        <a:t>depth 3</a:t>
                      </a:r>
                    </a:p>
                  </a:txBody>
                  <a:tcPr>
                    <a:solidFill>
                      <a:schemeClr val="bg1"/>
                    </a:solidFill>
                  </a:tcPr>
                </a:tc>
                <a:extLst>
                  <a:ext uri="{0D108BD9-81ED-4DB2-BD59-A6C34878D82A}">
                    <a16:rowId xmlns:a16="http://schemas.microsoft.com/office/drawing/2014/main" val="1972126454"/>
                  </a:ext>
                </a:extLst>
              </a:tr>
              <a:tr h="370840">
                <a:tc>
                  <a:txBody>
                    <a:bodyPr/>
                    <a:lstStyle/>
                    <a:p>
                      <a:endParaRPr lang="en-US"/>
                    </a:p>
                  </a:txBody>
                  <a:tcPr>
                    <a:solidFill>
                      <a:schemeClr val="bg1"/>
                    </a:solidFill>
                  </a:tcPr>
                </a:tc>
                <a:tc>
                  <a:txBody>
                    <a:bodyPr/>
                    <a:lstStyle/>
                    <a:p>
                      <a:pPr>
                        <a:spcAft>
                          <a:spcPts val="1500"/>
                        </a:spcAft>
                      </a:pPr>
                      <a:endParaRPr lang="en-US" dirty="0"/>
                    </a:p>
                    <a:p>
                      <a:pPr>
                        <a:spcAft>
                          <a:spcPts val="1500"/>
                        </a:spcAft>
                      </a:pPr>
                      <a:r>
                        <a:rPr lang="en-US" dirty="0"/>
                        <a:t>depth 4</a:t>
                      </a:r>
                    </a:p>
                  </a:txBody>
                  <a:tcPr>
                    <a:solidFill>
                      <a:schemeClr val="bg1"/>
                    </a:solidFill>
                  </a:tcPr>
                </a:tc>
                <a:extLst>
                  <a:ext uri="{0D108BD9-81ED-4DB2-BD59-A6C34878D82A}">
                    <a16:rowId xmlns:a16="http://schemas.microsoft.com/office/drawing/2014/main" val="1459339197"/>
                  </a:ext>
                </a:extLst>
              </a:tr>
            </a:tbl>
          </a:graphicData>
        </a:graphic>
      </p:graphicFrame>
      <p:cxnSp>
        <p:nvCxnSpPr>
          <p:cNvPr id="198" name="Straight Arrow Connector 197">
            <a:extLst>
              <a:ext uri="{FF2B5EF4-FFF2-40B4-BE49-F238E27FC236}">
                <a16:creationId xmlns:a16="http://schemas.microsoft.com/office/drawing/2014/main" id="{7ADAE6A6-FB9D-47A5-95D6-7C13C2FC2B9F}"/>
              </a:ext>
            </a:extLst>
          </p:cNvPr>
          <p:cNvCxnSpPr/>
          <p:nvPr/>
        </p:nvCxnSpPr>
        <p:spPr>
          <a:xfrm>
            <a:off x="5102481" y="834896"/>
            <a:ext cx="0" cy="3599944"/>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201" name="TextBox 200">
            <a:extLst>
              <a:ext uri="{FF2B5EF4-FFF2-40B4-BE49-F238E27FC236}">
                <a16:creationId xmlns:a16="http://schemas.microsoft.com/office/drawing/2014/main" id="{16FFF059-3FC5-471F-A6B1-A8240F8DDBA8}"/>
              </a:ext>
            </a:extLst>
          </p:cNvPr>
          <p:cNvSpPr txBox="1"/>
          <p:nvPr/>
        </p:nvSpPr>
        <p:spPr>
          <a:xfrm>
            <a:off x="3145536" y="3593592"/>
            <a:ext cx="633632"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(a)</a:t>
            </a:r>
          </a:p>
        </p:txBody>
      </p:sp>
      <p:sp>
        <p:nvSpPr>
          <p:cNvPr id="202" name="TextBox 201">
            <a:extLst>
              <a:ext uri="{FF2B5EF4-FFF2-40B4-BE49-F238E27FC236}">
                <a16:creationId xmlns:a16="http://schemas.microsoft.com/office/drawing/2014/main" id="{9D830E57-6B4B-4976-8DE2-407EF875EF6F}"/>
              </a:ext>
            </a:extLst>
          </p:cNvPr>
          <p:cNvSpPr txBox="1"/>
          <p:nvPr/>
        </p:nvSpPr>
        <p:spPr>
          <a:xfrm>
            <a:off x="10390333" y="3593592"/>
            <a:ext cx="633632"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(b)</a:t>
            </a:r>
          </a:p>
        </p:txBody>
      </p:sp>
    </p:spTree>
    <p:extLst>
      <p:ext uri="{BB962C8B-B14F-4D97-AF65-F5344CB8AC3E}">
        <p14:creationId xmlns:p14="http://schemas.microsoft.com/office/powerpoint/2010/main" val="31031669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771F8C-3818-4357-9F96-32F838A66974}"/>
              </a:ext>
            </a:extLst>
          </p:cNvPr>
          <p:cNvSpPr txBox="1"/>
          <p:nvPr/>
        </p:nvSpPr>
        <p:spPr>
          <a:xfrm>
            <a:off x="1540603" y="520071"/>
            <a:ext cx="9843677" cy="5709255"/>
          </a:xfrm>
          <a:prstGeom prst="rect">
            <a:avLst/>
          </a:prstGeom>
          <a:noFill/>
        </p:spPr>
        <p:txBody>
          <a:bodyPr wrap="square" rtlCol="0">
            <a:spAutoFit/>
          </a:bodyPr>
          <a:lstStyle/>
          <a:p>
            <a:r>
              <a:rPr lang="en-US" sz="3200" dirty="0">
                <a:solidFill>
                  <a:srgbClr val="0000FF"/>
                </a:solidFill>
                <a:ea typeface="SimSun" panose="02010600030101010101" pitchFamily="2" charset="-122"/>
              </a:rPr>
              <a:t>Graphs</a:t>
            </a:r>
            <a:r>
              <a:rPr lang="en-US" sz="2400" dirty="0">
                <a:solidFill>
                  <a:srgbClr val="0000FF"/>
                </a:solidFill>
                <a:ea typeface="SimSun" panose="02010600030101010101" pitchFamily="2" charset="-122"/>
                <a:cs typeface="Times New Roman" panose="02020603050405020304" pitchFamily="18" charset="0"/>
              </a:rPr>
              <a:t> - </a:t>
            </a:r>
            <a:r>
              <a:rPr lang="en-US" sz="2400" b="1" dirty="0">
                <a:latin typeface="Times New Roman" panose="02020603050405020304" pitchFamily="18" charset="0"/>
                <a:cs typeface="Times New Roman" panose="02020603050405020304" pitchFamily="18" charset="0"/>
              </a:rPr>
              <a:t>Rooted and Ordered Trees</a:t>
            </a:r>
          </a:p>
          <a:p>
            <a:endParaRPr lang="en-US" sz="2400" dirty="0">
              <a:latin typeface="Times New Roman" panose="02020603050405020304" pitchFamily="18" charset="0"/>
              <a:cs typeface="Times New Roman" panose="02020603050405020304" pitchFamily="18" charset="0"/>
            </a:endParaRPr>
          </a:p>
          <a:p>
            <a:pPr>
              <a:spcBef>
                <a:spcPts val="600"/>
              </a:spcBef>
              <a:spcAft>
                <a:spcPts val="600"/>
              </a:spcAft>
            </a:pPr>
            <a:r>
              <a:rPr lang="en-US" sz="2400" dirty="0">
                <a:latin typeface="Times New Roman" panose="02020603050405020304" pitchFamily="18" charset="0"/>
                <a:cs typeface="Times New Roman" panose="02020603050405020304" pitchFamily="18" charset="0"/>
              </a:rPr>
              <a:t>Let x be a node in a rooted tree T with root r.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t>
            </a:r>
            <a:r>
              <a:rPr lang="en-US" sz="2400" dirty="0">
                <a:solidFill>
                  <a:srgbClr val="0033CC"/>
                </a:solidFill>
                <a:latin typeface="Times New Roman" panose="02020603050405020304" pitchFamily="18" charset="0"/>
                <a:cs typeface="Times New Roman" panose="02020603050405020304" pitchFamily="18" charset="0"/>
              </a:rPr>
              <a:t>degree</a:t>
            </a:r>
            <a:r>
              <a:rPr lang="en-US" sz="2400" dirty="0">
                <a:latin typeface="Times New Roman" panose="02020603050405020304" pitchFamily="18" charset="0"/>
                <a:cs typeface="Times New Roman" panose="02020603050405020304" pitchFamily="18" charset="0"/>
              </a:rPr>
              <a:t> of a node x is the number of children of the node x in a rooted tree T .</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t>
            </a:r>
            <a:r>
              <a:rPr lang="en-US" sz="2400" i="1" dirty="0">
                <a:solidFill>
                  <a:srgbClr val="0000FF"/>
                </a:solidFill>
                <a:latin typeface="Times New Roman" panose="02020603050405020304" pitchFamily="18" charset="0"/>
                <a:cs typeface="Times New Roman" panose="02020603050405020304" pitchFamily="18" charset="0"/>
              </a:rPr>
              <a:t>level</a:t>
            </a:r>
            <a:r>
              <a:rPr lang="en-US" sz="2400" dirty="0">
                <a:latin typeface="Times New Roman" panose="02020603050405020304" pitchFamily="18" charset="0"/>
                <a:cs typeface="Times New Roman" panose="02020603050405020304" pitchFamily="18" charset="0"/>
              </a:rPr>
              <a:t> of a</a:t>
            </a:r>
            <a:r>
              <a:rPr lang="en-US" sz="2400" i="1"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node x is the number of the nodes (edges) along unique path between </a:t>
            </a:r>
            <a:r>
              <a:rPr lang="en-US" sz="2400" i="1" dirty="0">
                <a:latin typeface="Times New Roman" panose="02020603050405020304" pitchFamily="18" charset="0"/>
                <a:cs typeface="Times New Roman" panose="02020603050405020304" pitchFamily="18" charset="0"/>
              </a:rPr>
              <a:t>it</a:t>
            </a:r>
            <a:r>
              <a:rPr lang="en-US" sz="2400" dirty="0">
                <a:latin typeface="Times New Roman" panose="02020603050405020304" pitchFamily="18" charset="0"/>
                <a:cs typeface="Times New Roman" panose="02020603050405020304" pitchFamily="18" charset="0"/>
              </a:rPr>
              <a:t> and the root. (e.g., the root is at level 0; its immediate children nodes are at level 1.)</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t>
            </a:r>
            <a:r>
              <a:rPr lang="en-US" sz="2400" dirty="0">
                <a:solidFill>
                  <a:srgbClr val="0033CC"/>
                </a:solidFill>
                <a:latin typeface="Times New Roman" panose="02020603050405020304" pitchFamily="18" charset="0"/>
                <a:cs typeface="Times New Roman" panose="02020603050405020304" pitchFamily="18" charset="0"/>
              </a:rPr>
              <a:t>depth</a:t>
            </a:r>
            <a:r>
              <a:rPr lang="en-US" sz="2400" dirty="0">
                <a:latin typeface="Times New Roman" panose="02020603050405020304" pitchFamily="18" charset="0"/>
                <a:cs typeface="Times New Roman" panose="02020603050405020304" pitchFamily="18" charset="0"/>
              </a:rPr>
              <a:t> of a node x in T is the length of the simple path from the root r to a node x. (e.g., the root has the depth 0; its immediate children are at depth 1. Then the depth of a node is simply its level in the tree.)</a:t>
            </a:r>
          </a:p>
          <a:p>
            <a:pPr marL="3429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t>
            </a:r>
            <a:r>
              <a:rPr lang="en-US" sz="2400" dirty="0">
                <a:solidFill>
                  <a:srgbClr val="0033CC"/>
                </a:solidFill>
                <a:latin typeface="Times New Roman" panose="02020603050405020304" pitchFamily="18" charset="0"/>
                <a:cs typeface="Times New Roman" panose="02020603050405020304" pitchFamily="18" charset="0"/>
              </a:rPr>
              <a:t>height </a:t>
            </a:r>
            <a:r>
              <a:rPr lang="en-US" sz="2400" dirty="0">
                <a:latin typeface="Times New Roman" panose="02020603050405020304" pitchFamily="18" charset="0"/>
                <a:cs typeface="Times New Roman" panose="02020603050405020304" pitchFamily="18" charset="0"/>
              </a:rPr>
              <a:t>of a rooted tree T is the longest simple path from the root to a leaf of the tree (i.e., the largest depth of any node in T).</a:t>
            </a:r>
          </a:p>
        </p:txBody>
      </p:sp>
      <p:pic>
        <p:nvPicPr>
          <p:cNvPr id="3" name="Picture 2" descr="Image result for smiley face images">
            <a:extLst>
              <a:ext uri="{FF2B5EF4-FFF2-40B4-BE49-F238E27FC236}">
                <a16:creationId xmlns:a16="http://schemas.microsoft.com/office/drawing/2014/main" id="{81099C90-9997-4549-A2CA-96833F1192C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1666" y="3429000"/>
            <a:ext cx="699135" cy="473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73541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771F8C-3818-4357-9F96-32F838A66974}"/>
              </a:ext>
            </a:extLst>
          </p:cNvPr>
          <p:cNvSpPr txBox="1"/>
          <p:nvPr/>
        </p:nvSpPr>
        <p:spPr>
          <a:xfrm>
            <a:off x="1622899" y="993566"/>
            <a:ext cx="9176165" cy="4078039"/>
          </a:xfrm>
          <a:prstGeom prst="rect">
            <a:avLst/>
          </a:prstGeom>
          <a:noFill/>
        </p:spPr>
        <p:txBody>
          <a:bodyPr wrap="square" rtlCol="0">
            <a:spAutoFit/>
          </a:bodyPr>
          <a:lstStyle/>
          <a:p>
            <a:r>
              <a:rPr lang="en-US" sz="3200" dirty="0">
                <a:solidFill>
                  <a:srgbClr val="0000FF"/>
                </a:solidFill>
                <a:ea typeface="SimSun" panose="02010600030101010101" pitchFamily="2" charset="-122"/>
              </a:rPr>
              <a:t>Graphs</a:t>
            </a:r>
            <a:r>
              <a:rPr lang="en-US" sz="2400" dirty="0">
                <a:solidFill>
                  <a:srgbClr val="0000FF"/>
                </a:solidFill>
                <a:ea typeface="SimSun" panose="02010600030101010101" pitchFamily="2" charset="-122"/>
                <a:cs typeface="Times New Roman" panose="02020603050405020304" pitchFamily="18" charset="0"/>
              </a:rPr>
              <a:t> - </a:t>
            </a:r>
            <a:r>
              <a:rPr lang="en-US" sz="2400" b="1" dirty="0">
                <a:latin typeface="Times New Roman" panose="02020603050405020304" pitchFamily="18" charset="0"/>
                <a:cs typeface="Times New Roman" panose="02020603050405020304" pitchFamily="18" charset="0"/>
              </a:rPr>
              <a:t>Rooted and Ordered Trees</a:t>
            </a:r>
          </a:p>
          <a:p>
            <a:endParaRPr lang="en-US" sz="2400" dirty="0">
              <a:latin typeface="Times New Roman" panose="02020603050405020304" pitchFamily="18" charset="0"/>
              <a:cs typeface="Times New Roman" panose="02020603050405020304" pitchFamily="18" charset="0"/>
            </a:endParaRPr>
          </a:p>
          <a:p>
            <a:pPr>
              <a:spcBef>
                <a:spcPts val="600"/>
              </a:spcBef>
              <a:spcAft>
                <a:spcPts val="600"/>
              </a:spcAft>
            </a:pPr>
            <a:r>
              <a:rPr lang="en-US" sz="2400" dirty="0">
                <a:latin typeface="Times New Roman" panose="02020603050405020304" pitchFamily="18" charset="0"/>
                <a:cs typeface="Times New Roman" panose="02020603050405020304" pitchFamily="18" charset="0"/>
              </a:rPr>
              <a:t>Let x be a node in a rooted tree T with root r. </a:t>
            </a:r>
          </a:p>
          <a:p>
            <a:pPr>
              <a:spcBef>
                <a:spcPts val="600"/>
              </a:spcBef>
              <a:spcAft>
                <a:spcPts val="600"/>
              </a:spcAft>
            </a:pPr>
            <a:r>
              <a:rPr lang="en-US" sz="2400" dirty="0">
                <a:latin typeface="Times New Roman" panose="02020603050405020304" pitchFamily="18" charset="0"/>
                <a:cs typeface="Times New Roman" panose="02020603050405020304" pitchFamily="18" charset="0"/>
              </a:rPr>
              <a:t>An </a:t>
            </a:r>
            <a:r>
              <a:rPr lang="en-US" sz="2400" dirty="0">
                <a:solidFill>
                  <a:srgbClr val="0033CC"/>
                </a:solidFill>
                <a:latin typeface="Times New Roman" panose="02020603050405020304" pitchFamily="18" charset="0"/>
                <a:cs typeface="Times New Roman" panose="02020603050405020304" pitchFamily="18" charset="0"/>
              </a:rPr>
              <a:t>ordered tree </a:t>
            </a:r>
            <a:r>
              <a:rPr lang="en-US" sz="2400" dirty="0">
                <a:latin typeface="Times New Roman" panose="02020603050405020304" pitchFamily="18" charset="0"/>
                <a:cs typeface="Times New Roman" panose="02020603050405020304" pitchFamily="18" charset="0"/>
              </a:rPr>
              <a:t>is a rooted tree in which the children of each node are ordered. </a:t>
            </a:r>
          </a:p>
          <a:p>
            <a:pPr marL="6858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i.e., if a node has k children, then there is a 1st child, a 2nd child, …, and a kth child. </a:t>
            </a:r>
          </a:p>
          <a:p>
            <a:pPr marL="685800" indent="-342900">
              <a:spcBef>
                <a:spcPts val="600"/>
              </a:spcBef>
              <a:spcAft>
                <a:spcPts val="6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two trees in Figure 5.6 are different when considered to be ordered trees, but the same when considered to be just rooted trees. </a:t>
            </a:r>
          </a:p>
        </p:txBody>
      </p:sp>
      <p:pic>
        <p:nvPicPr>
          <p:cNvPr id="3" name="Picture 2" descr="Image result for smiley face images">
            <a:extLst>
              <a:ext uri="{FF2B5EF4-FFF2-40B4-BE49-F238E27FC236}">
                <a16:creationId xmlns:a16="http://schemas.microsoft.com/office/drawing/2014/main" id="{81099C90-9997-4549-A2CA-96833F1192C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1666" y="3429000"/>
            <a:ext cx="699135" cy="473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04369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771F8C-3818-4357-9F96-32F838A66974}"/>
              </a:ext>
            </a:extLst>
          </p:cNvPr>
          <p:cNvSpPr txBox="1"/>
          <p:nvPr/>
        </p:nvSpPr>
        <p:spPr>
          <a:xfrm>
            <a:off x="1514763" y="721888"/>
            <a:ext cx="3971637" cy="830997"/>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Rooted Trees</a:t>
            </a:r>
          </a:p>
          <a:p>
            <a:endParaRPr lang="en-US" sz="2400" dirty="0">
              <a:latin typeface="Times New Roman" panose="02020603050405020304" pitchFamily="18" charset="0"/>
              <a:cs typeface="Times New Roman" panose="02020603050405020304" pitchFamily="18" charset="0"/>
            </a:endParaRPr>
          </a:p>
        </p:txBody>
      </p:sp>
      <p:sp>
        <p:nvSpPr>
          <p:cNvPr id="3" name="Oval 2">
            <a:extLst>
              <a:ext uri="{FF2B5EF4-FFF2-40B4-BE49-F238E27FC236}">
                <a16:creationId xmlns:a16="http://schemas.microsoft.com/office/drawing/2014/main" id="{308589F5-D5CC-4B14-A5A0-58BB9BC5BB95}"/>
              </a:ext>
            </a:extLst>
          </p:cNvPr>
          <p:cNvSpPr/>
          <p:nvPr/>
        </p:nvSpPr>
        <p:spPr>
          <a:xfrm flipH="1">
            <a:off x="2596196" y="2018640"/>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65DC1D06-9F50-4D6C-8B90-E2B138B7946D}"/>
              </a:ext>
            </a:extLst>
          </p:cNvPr>
          <p:cNvSpPr/>
          <p:nvPr/>
        </p:nvSpPr>
        <p:spPr>
          <a:xfrm flipH="1">
            <a:off x="1781807" y="2631631"/>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5E390890-84AA-45ED-A7F2-8740F1893CC7}"/>
              </a:ext>
            </a:extLst>
          </p:cNvPr>
          <p:cNvSpPr/>
          <p:nvPr/>
        </p:nvSpPr>
        <p:spPr>
          <a:xfrm flipH="1">
            <a:off x="2542855" y="2737451"/>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ADA06F39-815D-4446-A419-2AAB6EFE7B13}"/>
              </a:ext>
            </a:extLst>
          </p:cNvPr>
          <p:cNvSpPr/>
          <p:nvPr/>
        </p:nvSpPr>
        <p:spPr>
          <a:xfrm flipH="1">
            <a:off x="3567699" y="2631631"/>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BDF96DC-84F5-4909-A88E-D73D000581ED}"/>
              </a:ext>
            </a:extLst>
          </p:cNvPr>
          <p:cNvSpPr/>
          <p:nvPr/>
        </p:nvSpPr>
        <p:spPr>
          <a:xfrm flipH="1">
            <a:off x="2702877" y="3436231"/>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7E620AA-ABE4-42B6-80B7-1B9DDCC1AEB1}"/>
              </a:ext>
            </a:extLst>
          </p:cNvPr>
          <p:cNvSpPr/>
          <p:nvPr/>
        </p:nvSpPr>
        <p:spPr>
          <a:xfrm flipH="1">
            <a:off x="1994142" y="4094659"/>
            <a:ext cx="106682" cy="9703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72259179-C0FE-4D0D-998E-38BFF7DB2860}"/>
              </a:ext>
            </a:extLst>
          </p:cNvPr>
          <p:cNvSpPr/>
          <p:nvPr/>
        </p:nvSpPr>
        <p:spPr>
          <a:xfrm flipH="1">
            <a:off x="3299161" y="3819451"/>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78F1B42-1E6D-4F88-A0EF-59C67B7BCADA}"/>
              </a:ext>
            </a:extLst>
          </p:cNvPr>
          <p:cNvSpPr/>
          <p:nvPr/>
        </p:nvSpPr>
        <p:spPr>
          <a:xfrm flipH="1">
            <a:off x="4550912" y="3341658"/>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66614EC9-D0D0-484A-97CA-55880CA2051D}"/>
              </a:ext>
            </a:extLst>
          </p:cNvPr>
          <p:cNvSpPr/>
          <p:nvPr/>
        </p:nvSpPr>
        <p:spPr>
          <a:xfrm flipH="1">
            <a:off x="4144018" y="3971850"/>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EEBA9D0B-34CE-4443-A7C0-6E85FECA6A12}"/>
              </a:ext>
            </a:extLst>
          </p:cNvPr>
          <p:cNvSpPr/>
          <p:nvPr/>
        </p:nvSpPr>
        <p:spPr>
          <a:xfrm flipH="1">
            <a:off x="4550912" y="4523868"/>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9EDEB3EF-16B2-4C04-9C08-08DEA926F196}"/>
              </a:ext>
            </a:extLst>
          </p:cNvPr>
          <p:cNvSpPr/>
          <p:nvPr/>
        </p:nvSpPr>
        <p:spPr>
          <a:xfrm flipH="1">
            <a:off x="5289238" y="4710299"/>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638B65D-3C64-4A43-96A7-A0E7B4D38F87}"/>
              </a:ext>
            </a:extLst>
          </p:cNvPr>
          <p:cNvSpPr/>
          <p:nvPr/>
        </p:nvSpPr>
        <p:spPr>
          <a:xfrm flipH="1">
            <a:off x="3299160" y="4501796"/>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A258789B-72E2-4320-84EE-A39B537BE83B}"/>
              </a:ext>
            </a:extLst>
          </p:cNvPr>
          <p:cNvSpPr/>
          <p:nvPr/>
        </p:nvSpPr>
        <p:spPr>
          <a:xfrm flipH="1">
            <a:off x="2702876" y="4853822"/>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3C7EEB4D-506F-4BA9-BDF9-BD77999E5D10}"/>
              </a:ext>
            </a:extLst>
          </p:cNvPr>
          <p:cNvSpPr/>
          <p:nvPr/>
        </p:nvSpPr>
        <p:spPr>
          <a:xfrm flipH="1">
            <a:off x="2100824" y="5387961"/>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CB064069-C316-4DF8-B937-C3C2320C19B9}"/>
              </a:ext>
            </a:extLst>
          </p:cNvPr>
          <p:cNvSpPr/>
          <p:nvPr/>
        </p:nvSpPr>
        <p:spPr>
          <a:xfrm flipH="1">
            <a:off x="3096602" y="5387961"/>
            <a:ext cx="106681" cy="7989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2AA63F4D-0D6D-4CF8-9B41-76092F283395}"/>
              </a:ext>
            </a:extLst>
          </p:cNvPr>
          <p:cNvCxnSpPr>
            <a:stCxn id="3" idx="4"/>
            <a:endCxn id="5" idx="4"/>
          </p:cNvCxnSpPr>
          <p:nvPr/>
        </p:nvCxnSpPr>
        <p:spPr>
          <a:xfrm flipH="1">
            <a:off x="2596195" y="2098539"/>
            <a:ext cx="53341" cy="71881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C68B17BC-B1FB-42D3-9719-157A5F7195F1}"/>
              </a:ext>
            </a:extLst>
          </p:cNvPr>
          <p:cNvCxnSpPr/>
          <p:nvPr/>
        </p:nvCxnSpPr>
        <p:spPr>
          <a:xfrm>
            <a:off x="2596194" y="2808094"/>
            <a:ext cx="148975" cy="63058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F51BB17-2D9C-4358-987B-B2D471ECAE65}"/>
              </a:ext>
            </a:extLst>
          </p:cNvPr>
          <p:cNvCxnSpPr>
            <a:stCxn id="7" idx="3"/>
            <a:endCxn id="9" idx="7"/>
          </p:cNvCxnSpPr>
          <p:nvPr/>
        </p:nvCxnSpPr>
        <p:spPr>
          <a:xfrm>
            <a:off x="2793935" y="3504429"/>
            <a:ext cx="520849" cy="32672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A9209B2-C077-401C-9AB7-8E1ECBB880FD}"/>
              </a:ext>
            </a:extLst>
          </p:cNvPr>
          <p:cNvCxnSpPr>
            <a:endCxn id="11" idx="2"/>
          </p:cNvCxnSpPr>
          <p:nvPr/>
        </p:nvCxnSpPr>
        <p:spPr>
          <a:xfrm>
            <a:off x="3352500" y="3836526"/>
            <a:ext cx="898199" cy="17527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A0EF49B-FA59-487C-B070-422FAC2CFA0A}"/>
              </a:ext>
            </a:extLst>
          </p:cNvPr>
          <p:cNvCxnSpPr>
            <a:endCxn id="6" idx="3"/>
          </p:cNvCxnSpPr>
          <p:nvPr/>
        </p:nvCxnSpPr>
        <p:spPr>
          <a:xfrm flipV="1">
            <a:off x="2596194" y="2699829"/>
            <a:ext cx="1062563" cy="7667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462E4B5-5EBB-4C99-B35C-725ECD71C435}"/>
              </a:ext>
            </a:extLst>
          </p:cNvPr>
          <p:cNvCxnSpPr>
            <a:stCxn id="4" idx="5"/>
            <a:endCxn id="5" idx="7"/>
          </p:cNvCxnSpPr>
          <p:nvPr/>
        </p:nvCxnSpPr>
        <p:spPr>
          <a:xfrm>
            <a:off x="1797430" y="2699829"/>
            <a:ext cx="761048" cy="4932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BECA92E-595C-4FD1-AC33-E15710A04CCA}"/>
              </a:ext>
            </a:extLst>
          </p:cNvPr>
          <p:cNvCxnSpPr>
            <a:cxnSpLocks/>
            <a:stCxn id="8" idx="4"/>
          </p:cNvCxnSpPr>
          <p:nvPr/>
        </p:nvCxnSpPr>
        <p:spPr>
          <a:xfrm flipV="1">
            <a:off x="2047483" y="3855750"/>
            <a:ext cx="1331688" cy="3359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70765E3-E229-404D-A262-AADDC71E962C}"/>
              </a:ext>
            </a:extLst>
          </p:cNvPr>
          <p:cNvCxnSpPr>
            <a:stCxn id="11" idx="1"/>
            <a:endCxn id="10" idx="4"/>
          </p:cNvCxnSpPr>
          <p:nvPr/>
        </p:nvCxnSpPr>
        <p:spPr>
          <a:xfrm flipV="1">
            <a:off x="4235076" y="3421557"/>
            <a:ext cx="369176" cy="5619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266DC32-058B-4DA3-B6E9-35A930067D38}"/>
              </a:ext>
            </a:extLst>
          </p:cNvPr>
          <p:cNvCxnSpPr>
            <a:stCxn id="12" idx="3"/>
          </p:cNvCxnSpPr>
          <p:nvPr/>
        </p:nvCxnSpPr>
        <p:spPr>
          <a:xfrm flipH="1" flipV="1">
            <a:off x="4202903" y="4041773"/>
            <a:ext cx="439067" cy="55029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AE8B33D-10C8-4975-AEBD-E59EC5B873EB}"/>
              </a:ext>
            </a:extLst>
          </p:cNvPr>
          <p:cNvCxnSpPr>
            <a:stCxn id="13" idx="3"/>
          </p:cNvCxnSpPr>
          <p:nvPr/>
        </p:nvCxnSpPr>
        <p:spPr>
          <a:xfrm flipH="1" flipV="1">
            <a:off x="4604253" y="4567798"/>
            <a:ext cx="776043" cy="2106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0C7B01C8-3163-4511-B4BC-A1BC28E8691D}"/>
              </a:ext>
            </a:extLst>
          </p:cNvPr>
          <p:cNvCxnSpPr>
            <a:stCxn id="11" idx="4"/>
          </p:cNvCxnSpPr>
          <p:nvPr/>
        </p:nvCxnSpPr>
        <p:spPr>
          <a:xfrm flipH="1">
            <a:off x="3314785" y="4051749"/>
            <a:ext cx="882573" cy="50561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CB6BE55-B14D-4769-BBF1-7DA94AC93F9D}"/>
              </a:ext>
            </a:extLst>
          </p:cNvPr>
          <p:cNvCxnSpPr/>
          <p:nvPr/>
        </p:nvCxnSpPr>
        <p:spPr>
          <a:xfrm flipH="1">
            <a:off x="2718499" y="4565664"/>
            <a:ext cx="623419" cy="35635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74E9B48-68DD-4CF4-B62C-E92E761C799D}"/>
              </a:ext>
            </a:extLst>
          </p:cNvPr>
          <p:cNvCxnSpPr>
            <a:endCxn id="16" idx="4"/>
          </p:cNvCxnSpPr>
          <p:nvPr/>
        </p:nvCxnSpPr>
        <p:spPr>
          <a:xfrm flipH="1">
            <a:off x="2154164" y="4893771"/>
            <a:ext cx="602053" cy="57408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CB3FA1B-393B-4DE0-B1FD-2A9A1ADC5DDC}"/>
              </a:ext>
            </a:extLst>
          </p:cNvPr>
          <p:cNvCxnSpPr>
            <a:stCxn id="15" idx="4"/>
            <a:endCxn id="17" idx="4"/>
          </p:cNvCxnSpPr>
          <p:nvPr/>
        </p:nvCxnSpPr>
        <p:spPr>
          <a:xfrm>
            <a:off x="2756216" y="4933721"/>
            <a:ext cx="393726" cy="53413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29B5E964-3C7E-46A1-A76C-9B500775FD19}"/>
              </a:ext>
            </a:extLst>
          </p:cNvPr>
          <p:cNvSpPr/>
          <p:nvPr/>
        </p:nvSpPr>
        <p:spPr>
          <a:xfrm>
            <a:off x="1638071" y="5928006"/>
            <a:ext cx="3025893" cy="434030"/>
          </a:xfrm>
          <a:prstGeom prst="rect">
            <a:avLst/>
          </a:prstGeom>
        </p:spPr>
        <p:txBody>
          <a:bodyPr wrap="none">
            <a:spAutoFit/>
          </a:bodyPr>
          <a:lstStyle/>
          <a:p>
            <a:pPr>
              <a:lnSpc>
                <a:spcPct val="115000"/>
              </a:lnSpc>
            </a:pPr>
            <a:r>
              <a:rPr lang="en-US" sz="2000" b="1" dirty="0">
                <a:latin typeface="Times New Roman" panose="02020603050405020304" pitchFamily="18" charset="0"/>
                <a:ea typeface="SimSun" panose="02010600030101010101" pitchFamily="2" charset="-122"/>
              </a:rPr>
              <a:t>Figure 3.8</a:t>
            </a:r>
            <a:r>
              <a:rPr lang="en-US" sz="2000" b="1" strike="dblStrike" dirty="0">
                <a:latin typeface="Times New Roman" panose="02020603050405020304" pitchFamily="18" charset="0"/>
                <a:ea typeface="SimSun" panose="02010600030101010101" pitchFamily="2" charset="-122"/>
              </a:rPr>
              <a:t>7</a:t>
            </a:r>
            <a:r>
              <a:rPr lang="en-US" sz="2000" dirty="0">
                <a:latin typeface="Times New Roman" panose="02020603050405020304" pitchFamily="18" charset="0"/>
                <a:ea typeface="SimSun" panose="02010600030101010101" pitchFamily="2" charset="-122"/>
              </a:rPr>
              <a:t>(a) A free tree.  </a:t>
            </a:r>
            <a:endParaRPr lang="en-US" sz="2000" dirty="0">
              <a:effectLst/>
              <a:latin typeface="Courier New" panose="02070309020205020404" pitchFamily="49" charset="0"/>
              <a:ea typeface="SimSun" panose="02010600030101010101" pitchFamily="2" charset="-122"/>
            </a:endParaRPr>
          </a:p>
        </p:txBody>
      </p:sp>
      <p:cxnSp>
        <p:nvCxnSpPr>
          <p:cNvPr id="34" name="Straight Arrow Connector 33">
            <a:extLst>
              <a:ext uri="{FF2B5EF4-FFF2-40B4-BE49-F238E27FC236}">
                <a16:creationId xmlns:a16="http://schemas.microsoft.com/office/drawing/2014/main" id="{05D53432-6FBE-4C6F-8BD8-30A36FF8EF53}"/>
              </a:ext>
            </a:extLst>
          </p:cNvPr>
          <p:cNvCxnSpPr/>
          <p:nvPr/>
        </p:nvCxnSpPr>
        <p:spPr>
          <a:xfrm flipH="1">
            <a:off x="3405841" y="3429389"/>
            <a:ext cx="252916" cy="33178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4BD190ED-0E9F-4B3D-92CB-D9EE322F18C4}"/>
              </a:ext>
            </a:extLst>
          </p:cNvPr>
          <p:cNvSpPr/>
          <p:nvPr/>
        </p:nvSpPr>
        <p:spPr>
          <a:xfrm>
            <a:off x="8580582" y="1145309"/>
            <a:ext cx="129309" cy="1108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F0C9AE42-3647-469E-9E42-0D3681657688}"/>
              </a:ext>
            </a:extLst>
          </p:cNvPr>
          <p:cNvSpPr/>
          <p:nvPr/>
        </p:nvSpPr>
        <p:spPr>
          <a:xfrm>
            <a:off x="7227458" y="2036615"/>
            <a:ext cx="129309" cy="1108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B8CD383F-729A-475C-9BF2-C339B1893AAB}"/>
              </a:ext>
            </a:extLst>
          </p:cNvPr>
          <p:cNvSpPr/>
          <p:nvPr/>
        </p:nvSpPr>
        <p:spPr>
          <a:xfrm>
            <a:off x="7213605" y="2927922"/>
            <a:ext cx="129309" cy="1108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685D00EF-0C0D-47DE-A1D0-5C85E8A73235}"/>
              </a:ext>
            </a:extLst>
          </p:cNvPr>
          <p:cNvSpPr/>
          <p:nvPr/>
        </p:nvSpPr>
        <p:spPr>
          <a:xfrm>
            <a:off x="7208992" y="3643734"/>
            <a:ext cx="129309" cy="1108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AC7D1AA6-0541-4405-9814-0317EFAEEC5D}"/>
              </a:ext>
            </a:extLst>
          </p:cNvPr>
          <p:cNvSpPr/>
          <p:nvPr/>
        </p:nvSpPr>
        <p:spPr>
          <a:xfrm>
            <a:off x="7629243" y="3639118"/>
            <a:ext cx="138539" cy="1200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CV</a:t>
            </a:r>
          </a:p>
        </p:txBody>
      </p:sp>
      <p:sp>
        <p:nvSpPr>
          <p:cNvPr id="41" name="Oval 40">
            <a:extLst>
              <a:ext uri="{FF2B5EF4-FFF2-40B4-BE49-F238E27FC236}">
                <a16:creationId xmlns:a16="http://schemas.microsoft.com/office/drawing/2014/main" id="{707A5242-0ED2-49A0-80D9-6DD1A1180ADD}"/>
              </a:ext>
            </a:extLst>
          </p:cNvPr>
          <p:cNvSpPr/>
          <p:nvPr/>
        </p:nvSpPr>
        <p:spPr>
          <a:xfrm>
            <a:off x="6816449" y="3639118"/>
            <a:ext cx="129309" cy="1108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C1783631-1BF4-4090-8C68-A5114FE49F6F}"/>
              </a:ext>
            </a:extLst>
          </p:cNvPr>
          <p:cNvSpPr/>
          <p:nvPr/>
        </p:nvSpPr>
        <p:spPr>
          <a:xfrm>
            <a:off x="8137232" y="2031998"/>
            <a:ext cx="129309" cy="1108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0CEF70CC-85C3-46D1-BEC5-0D71DE491E7A}"/>
              </a:ext>
            </a:extLst>
          </p:cNvPr>
          <p:cNvSpPr/>
          <p:nvPr/>
        </p:nvSpPr>
        <p:spPr>
          <a:xfrm>
            <a:off x="9416462" y="2045853"/>
            <a:ext cx="129309" cy="1108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11</a:t>
            </a:r>
          </a:p>
        </p:txBody>
      </p:sp>
      <p:sp>
        <p:nvSpPr>
          <p:cNvPr id="44" name="Oval 43">
            <a:extLst>
              <a:ext uri="{FF2B5EF4-FFF2-40B4-BE49-F238E27FC236}">
                <a16:creationId xmlns:a16="http://schemas.microsoft.com/office/drawing/2014/main" id="{291DA831-6B65-45AE-B0BD-B68ECD8F0E6B}"/>
              </a:ext>
            </a:extLst>
          </p:cNvPr>
          <p:cNvSpPr/>
          <p:nvPr/>
        </p:nvSpPr>
        <p:spPr>
          <a:xfrm>
            <a:off x="9421083" y="2909449"/>
            <a:ext cx="129309" cy="1108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11</a:t>
            </a:r>
          </a:p>
        </p:txBody>
      </p:sp>
      <p:sp>
        <p:nvSpPr>
          <p:cNvPr id="45" name="Oval 44">
            <a:extLst>
              <a:ext uri="{FF2B5EF4-FFF2-40B4-BE49-F238E27FC236}">
                <a16:creationId xmlns:a16="http://schemas.microsoft.com/office/drawing/2014/main" id="{8E5444A8-D664-4EB9-90C4-9134CFB1A9E2}"/>
              </a:ext>
            </a:extLst>
          </p:cNvPr>
          <p:cNvSpPr/>
          <p:nvPr/>
        </p:nvSpPr>
        <p:spPr>
          <a:xfrm>
            <a:off x="10099956" y="2914070"/>
            <a:ext cx="129309" cy="1108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11</a:t>
            </a:r>
          </a:p>
        </p:txBody>
      </p:sp>
      <p:sp>
        <p:nvSpPr>
          <p:cNvPr id="46" name="Oval 45">
            <a:extLst>
              <a:ext uri="{FF2B5EF4-FFF2-40B4-BE49-F238E27FC236}">
                <a16:creationId xmlns:a16="http://schemas.microsoft.com/office/drawing/2014/main" id="{0A23740A-9D1C-46E8-BCAE-CB62E217C994}"/>
              </a:ext>
            </a:extLst>
          </p:cNvPr>
          <p:cNvSpPr/>
          <p:nvPr/>
        </p:nvSpPr>
        <p:spPr>
          <a:xfrm>
            <a:off x="8659089" y="2923308"/>
            <a:ext cx="129309" cy="1108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11</a:t>
            </a:r>
          </a:p>
        </p:txBody>
      </p:sp>
      <p:sp>
        <p:nvSpPr>
          <p:cNvPr id="47" name="Oval 46">
            <a:extLst>
              <a:ext uri="{FF2B5EF4-FFF2-40B4-BE49-F238E27FC236}">
                <a16:creationId xmlns:a16="http://schemas.microsoft.com/office/drawing/2014/main" id="{D3B15FBB-8D57-4E9E-9744-04E7143B6F9A}"/>
              </a:ext>
            </a:extLst>
          </p:cNvPr>
          <p:cNvSpPr/>
          <p:nvPr/>
        </p:nvSpPr>
        <p:spPr>
          <a:xfrm>
            <a:off x="8649851" y="3620645"/>
            <a:ext cx="138539"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CV</a:t>
            </a:r>
          </a:p>
        </p:txBody>
      </p:sp>
      <p:sp>
        <p:nvSpPr>
          <p:cNvPr id="48" name="Oval 47">
            <a:extLst>
              <a:ext uri="{FF2B5EF4-FFF2-40B4-BE49-F238E27FC236}">
                <a16:creationId xmlns:a16="http://schemas.microsoft.com/office/drawing/2014/main" id="{B97DA6B7-CD7A-484E-931E-3D3374E4DE1B}"/>
              </a:ext>
            </a:extLst>
          </p:cNvPr>
          <p:cNvSpPr/>
          <p:nvPr/>
        </p:nvSpPr>
        <p:spPr>
          <a:xfrm>
            <a:off x="8248072" y="4290276"/>
            <a:ext cx="138539"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CV</a:t>
            </a:r>
          </a:p>
        </p:txBody>
      </p:sp>
      <p:sp>
        <p:nvSpPr>
          <p:cNvPr id="49" name="Oval 48">
            <a:extLst>
              <a:ext uri="{FF2B5EF4-FFF2-40B4-BE49-F238E27FC236}">
                <a16:creationId xmlns:a16="http://schemas.microsoft.com/office/drawing/2014/main" id="{CF14858D-8475-4BCE-8FE8-AEE0818CE0E6}"/>
              </a:ext>
            </a:extLst>
          </p:cNvPr>
          <p:cNvSpPr/>
          <p:nvPr/>
        </p:nvSpPr>
        <p:spPr>
          <a:xfrm>
            <a:off x="8991593" y="4285663"/>
            <a:ext cx="138539"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CV</a:t>
            </a:r>
          </a:p>
        </p:txBody>
      </p:sp>
      <p:cxnSp>
        <p:nvCxnSpPr>
          <p:cNvPr id="50" name="Straight Connector 49">
            <a:extLst>
              <a:ext uri="{FF2B5EF4-FFF2-40B4-BE49-F238E27FC236}">
                <a16:creationId xmlns:a16="http://schemas.microsoft.com/office/drawing/2014/main" id="{AB5B3556-2B4A-44AD-9571-80A6060A8489}"/>
              </a:ext>
            </a:extLst>
          </p:cNvPr>
          <p:cNvCxnSpPr>
            <a:cxnSpLocks/>
            <a:stCxn id="37" idx="7"/>
          </p:cNvCxnSpPr>
          <p:nvPr/>
        </p:nvCxnSpPr>
        <p:spPr>
          <a:xfrm flipV="1">
            <a:off x="7337830" y="1231773"/>
            <a:ext cx="1330683" cy="82107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40876C88-247B-4361-9C27-2F361C7B0406}"/>
              </a:ext>
            </a:extLst>
          </p:cNvPr>
          <p:cNvCxnSpPr>
            <a:cxnSpLocks/>
            <a:stCxn id="42" idx="7"/>
          </p:cNvCxnSpPr>
          <p:nvPr/>
        </p:nvCxnSpPr>
        <p:spPr>
          <a:xfrm flipV="1">
            <a:off x="8247604" y="1255610"/>
            <a:ext cx="397632" cy="79262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32F01E2-E254-4362-B21E-43DBE45BE1FA}"/>
              </a:ext>
            </a:extLst>
          </p:cNvPr>
          <p:cNvCxnSpPr>
            <a:cxnSpLocks/>
            <a:stCxn id="43" idx="0"/>
            <a:endCxn id="36" idx="4"/>
          </p:cNvCxnSpPr>
          <p:nvPr/>
        </p:nvCxnSpPr>
        <p:spPr>
          <a:xfrm flipH="1" flipV="1">
            <a:off x="8645237" y="1256145"/>
            <a:ext cx="835880" cy="78970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BECF9450-9FA9-4A51-9AF8-5BCE4A773B40}"/>
              </a:ext>
            </a:extLst>
          </p:cNvPr>
          <p:cNvCxnSpPr>
            <a:cxnSpLocks/>
            <a:stCxn id="45" idx="0"/>
          </p:cNvCxnSpPr>
          <p:nvPr/>
        </p:nvCxnSpPr>
        <p:spPr>
          <a:xfrm flipH="1" flipV="1">
            <a:off x="9481117" y="2086232"/>
            <a:ext cx="683494" cy="8278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050AC1C-C3EA-4A65-873F-EF7662F13B74}"/>
              </a:ext>
            </a:extLst>
          </p:cNvPr>
          <p:cNvCxnSpPr>
            <a:cxnSpLocks/>
            <a:stCxn id="44" idx="0"/>
          </p:cNvCxnSpPr>
          <p:nvPr/>
        </p:nvCxnSpPr>
        <p:spPr>
          <a:xfrm flipV="1">
            <a:off x="9485738" y="2130863"/>
            <a:ext cx="19826" cy="77858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6909D210-C8D6-457A-A30C-2B2C996BC91F}"/>
              </a:ext>
            </a:extLst>
          </p:cNvPr>
          <p:cNvCxnSpPr>
            <a:cxnSpLocks/>
            <a:endCxn id="46" idx="0"/>
          </p:cNvCxnSpPr>
          <p:nvPr/>
        </p:nvCxnSpPr>
        <p:spPr>
          <a:xfrm flipH="1">
            <a:off x="8723744" y="2133600"/>
            <a:ext cx="766220" cy="78970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51DB0901-992C-4C13-BB9B-154D51B1D8BA}"/>
              </a:ext>
            </a:extLst>
          </p:cNvPr>
          <p:cNvCxnSpPr>
            <a:cxnSpLocks/>
            <a:stCxn id="46" idx="4"/>
            <a:endCxn id="47" idx="0"/>
          </p:cNvCxnSpPr>
          <p:nvPr/>
        </p:nvCxnSpPr>
        <p:spPr>
          <a:xfrm flipH="1">
            <a:off x="8719121" y="3034144"/>
            <a:ext cx="4623" cy="5865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Oval 64">
            <a:extLst>
              <a:ext uri="{FF2B5EF4-FFF2-40B4-BE49-F238E27FC236}">
                <a16:creationId xmlns:a16="http://schemas.microsoft.com/office/drawing/2014/main" id="{1ED924AE-8320-4FAC-A64E-7F5429F7492E}"/>
              </a:ext>
            </a:extLst>
          </p:cNvPr>
          <p:cNvSpPr/>
          <p:nvPr/>
        </p:nvSpPr>
        <p:spPr>
          <a:xfrm>
            <a:off x="9402612" y="3634501"/>
            <a:ext cx="129313" cy="1339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CV</a:t>
            </a:r>
          </a:p>
        </p:txBody>
      </p:sp>
      <p:cxnSp>
        <p:nvCxnSpPr>
          <p:cNvPr id="68" name="Straight Connector 67">
            <a:extLst>
              <a:ext uri="{FF2B5EF4-FFF2-40B4-BE49-F238E27FC236}">
                <a16:creationId xmlns:a16="http://schemas.microsoft.com/office/drawing/2014/main" id="{E0F50249-B9CF-49DC-9A92-50BB9803825C}"/>
              </a:ext>
            </a:extLst>
          </p:cNvPr>
          <p:cNvCxnSpPr>
            <a:cxnSpLocks/>
            <a:endCxn id="65" idx="0"/>
          </p:cNvCxnSpPr>
          <p:nvPr/>
        </p:nvCxnSpPr>
        <p:spPr>
          <a:xfrm flipH="1">
            <a:off x="9467269" y="2991692"/>
            <a:ext cx="28370" cy="64280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E8997690-1245-484F-A06E-2B2DD802EE6E}"/>
              </a:ext>
            </a:extLst>
          </p:cNvPr>
          <p:cNvCxnSpPr>
            <a:cxnSpLocks/>
            <a:endCxn id="49" idx="0"/>
          </p:cNvCxnSpPr>
          <p:nvPr/>
        </p:nvCxnSpPr>
        <p:spPr>
          <a:xfrm>
            <a:off x="8733305" y="3713016"/>
            <a:ext cx="327558" cy="57264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BE9F5EDD-5150-4AC4-B41E-BBD8DDBC9781}"/>
              </a:ext>
            </a:extLst>
          </p:cNvPr>
          <p:cNvCxnSpPr>
            <a:cxnSpLocks/>
            <a:endCxn id="48" idx="0"/>
          </p:cNvCxnSpPr>
          <p:nvPr/>
        </p:nvCxnSpPr>
        <p:spPr>
          <a:xfrm flipH="1">
            <a:off x="8317342" y="3715700"/>
            <a:ext cx="401778" cy="57457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86E66901-C71D-41B3-BBC6-52B1FE5F4851}"/>
              </a:ext>
            </a:extLst>
          </p:cNvPr>
          <p:cNvCxnSpPr>
            <a:cxnSpLocks/>
            <a:endCxn id="41" idx="0"/>
          </p:cNvCxnSpPr>
          <p:nvPr/>
        </p:nvCxnSpPr>
        <p:spPr>
          <a:xfrm flipH="1">
            <a:off x="6881104" y="3015571"/>
            <a:ext cx="376674" cy="62354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3C6E0E5B-673A-416C-B31F-82DAB7098AA5}"/>
              </a:ext>
            </a:extLst>
          </p:cNvPr>
          <p:cNvCxnSpPr>
            <a:cxnSpLocks/>
            <a:endCxn id="39" idx="0"/>
          </p:cNvCxnSpPr>
          <p:nvPr/>
        </p:nvCxnSpPr>
        <p:spPr>
          <a:xfrm>
            <a:off x="7263712" y="3010954"/>
            <a:ext cx="9935" cy="63278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8B3E0426-EC87-43EF-AFCA-74A56AFADC3B}"/>
              </a:ext>
            </a:extLst>
          </p:cNvPr>
          <p:cNvCxnSpPr>
            <a:cxnSpLocks/>
            <a:endCxn id="40" idx="1"/>
          </p:cNvCxnSpPr>
          <p:nvPr/>
        </p:nvCxnSpPr>
        <p:spPr>
          <a:xfrm>
            <a:off x="7259121" y="3025268"/>
            <a:ext cx="390411" cy="63143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9E25E887-CD7A-4C0E-89EA-C700C1C56EE0}"/>
              </a:ext>
            </a:extLst>
          </p:cNvPr>
          <p:cNvCxnSpPr>
            <a:cxnSpLocks/>
            <a:endCxn id="38" idx="4"/>
          </p:cNvCxnSpPr>
          <p:nvPr/>
        </p:nvCxnSpPr>
        <p:spPr>
          <a:xfrm flipH="1">
            <a:off x="7278260" y="2088541"/>
            <a:ext cx="21046" cy="95021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B5469DE0-8391-4E92-B619-EB61E951058D}"/>
              </a:ext>
            </a:extLst>
          </p:cNvPr>
          <p:cNvSpPr txBox="1"/>
          <p:nvPr/>
        </p:nvSpPr>
        <p:spPr>
          <a:xfrm>
            <a:off x="1636806" y="3897505"/>
            <a:ext cx="284358" cy="369332"/>
          </a:xfrm>
          <a:prstGeom prst="rect">
            <a:avLst/>
          </a:prstGeom>
          <a:noFill/>
        </p:spPr>
        <p:txBody>
          <a:bodyPr wrap="square" rtlCol="0">
            <a:spAutoFit/>
          </a:bodyPr>
          <a:lstStyle/>
          <a:p>
            <a:r>
              <a:rPr lang="en-US" dirty="0"/>
              <a:t>b</a:t>
            </a:r>
          </a:p>
        </p:txBody>
      </p:sp>
      <p:sp>
        <p:nvSpPr>
          <p:cNvPr id="83" name="TextBox 82">
            <a:extLst>
              <a:ext uri="{FF2B5EF4-FFF2-40B4-BE49-F238E27FC236}">
                <a16:creationId xmlns:a16="http://schemas.microsoft.com/office/drawing/2014/main" id="{AF2F506C-0F40-470D-BD89-AE104F241AB3}"/>
              </a:ext>
            </a:extLst>
          </p:cNvPr>
          <p:cNvSpPr txBox="1"/>
          <p:nvPr/>
        </p:nvSpPr>
        <p:spPr>
          <a:xfrm>
            <a:off x="8758857" y="1000076"/>
            <a:ext cx="243414" cy="369332"/>
          </a:xfrm>
          <a:prstGeom prst="rect">
            <a:avLst/>
          </a:prstGeom>
          <a:noFill/>
        </p:spPr>
        <p:txBody>
          <a:bodyPr wrap="square" rtlCol="0">
            <a:spAutoFit/>
          </a:bodyPr>
          <a:lstStyle/>
          <a:p>
            <a:r>
              <a:rPr lang="en-US" dirty="0"/>
              <a:t>r</a:t>
            </a:r>
          </a:p>
        </p:txBody>
      </p:sp>
      <p:sp>
        <p:nvSpPr>
          <p:cNvPr id="87" name="TextBox 86">
            <a:extLst>
              <a:ext uri="{FF2B5EF4-FFF2-40B4-BE49-F238E27FC236}">
                <a16:creationId xmlns:a16="http://schemas.microsoft.com/office/drawing/2014/main" id="{534AF4F1-3D69-4351-9C92-AC127C6FADB3}"/>
              </a:ext>
            </a:extLst>
          </p:cNvPr>
          <p:cNvSpPr txBox="1"/>
          <p:nvPr/>
        </p:nvSpPr>
        <p:spPr>
          <a:xfrm>
            <a:off x="3196158" y="3927761"/>
            <a:ext cx="243414" cy="369332"/>
          </a:xfrm>
          <a:prstGeom prst="rect">
            <a:avLst/>
          </a:prstGeom>
          <a:noFill/>
        </p:spPr>
        <p:txBody>
          <a:bodyPr wrap="square" rtlCol="0">
            <a:spAutoFit/>
          </a:bodyPr>
          <a:lstStyle/>
          <a:p>
            <a:r>
              <a:rPr lang="en-US" dirty="0"/>
              <a:t>r</a:t>
            </a:r>
          </a:p>
        </p:txBody>
      </p:sp>
      <p:sp>
        <p:nvSpPr>
          <p:cNvPr id="88" name="TextBox 87">
            <a:extLst>
              <a:ext uri="{FF2B5EF4-FFF2-40B4-BE49-F238E27FC236}">
                <a16:creationId xmlns:a16="http://schemas.microsoft.com/office/drawing/2014/main" id="{5E7BDC87-624B-4C0B-A3DD-69EC6FCD1001}"/>
              </a:ext>
            </a:extLst>
          </p:cNvPr>
          <p:cNvSpPr txBox="1"/>
          <p:nvPr/>
        </p:nvSpPr>
        <p:spPr>
          <a:xfrm>
            <a:off x="8274457" y="1943556"/>
            <a:ext cx="284358" cy="369332"/>
          </a:xfrm>
          <a:prstGeom prst="rect">
            <a:avLst/>
          </a:prstGeom>
          <a:noFill/>
        </p:spPr>
        <p:txBody>
          <a:bodyPr wrap="square" rtlCol="0">
            <a:spAutoFit/>
          </a:bodyPr>
          <a:lstStyle/>
          <a:p>
            <a:r>
              <a:rPr lang="en-US" dirty="0"/>
              <a:t>b</a:t>
            </a:r>
          </a:p>
        </p:txBody>
      </p:sp>
      <p:sp>
        <p:nvSpPr>
          <p:cNvPr id="89" name="TextBox 88">
            <a:extLst>
              <a:ext uri="{FF2B5EF4-FFF2-40B4-BE49-F238E27FC236}">
                <a16:creationId xmlns:a16="http://schemas.microsoft.com/office/drawing/2014/main" id="{DC43A928-3D49-46F8-A054-011739438865}"/>
              </a:ext>
            </a:extLst>
          </p:cNvPr>
          <p:cNvSpPr txBox="1"/>
          <p:nvPr/>
        </p:nvSpPr>
        <p:spPr>
          <a:xfrm>
            <a:off x="6957303" y="1901566"/>
            <a:ext cx="284358" cy="369332"/>
          </a:xfrm>
          <a:prstGeom prst="rect">
            <a:avLst/>
          </a:prstGeom>
          <a:noFill/>
        </p:spPr>
        <p:txBody>
          <a:bodyPr wrap="square" rtlCol="0">
            <a:spAutoFit/>
          </a:bodyPr>
          <a:lstStyle/>
          <a:p>
            <a:r>
              <a:rPr lang="en-US" dirty="0"/>
              <a:t>u</a:t>
            </a:r>
          </a:p>
        </p:txBody>
      </p:sp>
      <p:sp>
        <p:nvSpPr>
          <p:cNvPr id="91" name="TextBox 90">
            <a:extLst>
              <a:ext uri="{FF2B5EF4-FFF2-40B4-BE49-F238E27FC236}">
                <a16:creationId xmlns:a16="http://schemas.microsoft.com/office/drawing/2014/main" id="{3FB9E848-38BA-4B96-9CD4-2EE70C592482}"/>
              </a:ext>
            </a:extLst>
          </p:cNvPr>
          <p:cNvSpPr txBox="1"/>
          <p:nvPr/>
        </p:nvSpPr>
        <p:spPr>
          <a:xfrm>
            <a:off x="2805201" y="3116126"/>
            <a:ext cx="284358" cy="369332"/>
          </a:xfrm>
          <a:prstGeom prst="rect">
            <a:avLst/>
          </a:prstGeom>
          <a:noFill/>
        </p:spPr>
        <p:txBody>
          <a:bodyPr wrap="square" rtlCol="0">
            <a:spAutoFit/>
          </a:bodyPr>
          <a:lstStyle/>
          <a:p>
            <a:r>
              <a:rPr lang="en-US" dirty="0"/>
              <a:t>u</a:t>
            </a:r>
          </a:p>
        </p:txBody>
      </p:sp>
      <p:sp>
        <p:nvSpPr>
          <p:cNvPr id="92" name="TextBox 91">
            <a:extLst>
              <a:ext uri="{FF2B5EF4-FFF2-40B4-BE49-F238E27FC236}">
                <a16:creationId xmlns:a16="http://schemas.microsoft.com/office/drawing/2014/main" id="{D02D5CAE-5C67-4F12-BF2A-3EBE5AFCCCB5}"/>
              </a:ext>
            </a:extLst>
          </p:cNvPr>
          <p:cNvSpPr txBox="1"/>
          <p:nvPr/>
        </p:nvSpPr>
        <p:spPr>
          <a:xfrm>
            <a:off x="9538181" y="1868181"/>
            <a:ext cx="284358" cy="369332"/>
          </a:xfrm>
          <a:prstGeom prst="rect">
            <a:avLst/>
          </a:prstGeom>
          <a:noFill/>
        </p:spPr>
        <p:txBody>
          <a:bodyPr wrap="square" rtlCol="0">
            <a:spAutoFit/>
          </a:bodyPr>
          <a:lstStyle/>
          <a:p>
            <a:r>
              <a:rPr lang="en-US" dirty="0"/>
              <a:t>c</a:t>
            </a:r>
          </a:p>
        </p:txBody>
      </p:sp>
      <p:sp>
        <p:nvSpPr>
          <p:cNvPr id="93" name="TextBox 92">
            <a:extLst>
              <a:ext uri="{FF2B5EF4-FFF2-40B4-BE49-F238E27FC236}">
                <a16:creationId xmlns:a16="http://schemas.microsoft.com/office/drawing/2014/main" id="{281B19B7-AA1B-4E41-BD06-A5F9A47C0FEC}"/>
              </a:ext>
            </a:extLst>
          </p:cNvPr>
          <p:cNvSpPr txBox="1"/>
          <p:nvPr/>
        </p:nvSpPr>
        <p:spPr>
          <a:xfrm>
            <a:off x="4053576" y="3511455"/>
            <a:ext cx="284358" cy="369332"/>
          </a:xfrm>
          <a:prstGeom prst="rect">
            <a:avLst/>
          </a:prstGeom>
          <a:noFill/>
        </p:spPr>
        <p:txBody>
          <a:bodyPr wrap="square" rtlCol="0">
            <a:spAutoFit/>
          </a:bodyPr>
          <a:lstStyle/>
          <a:p>
            <a:r>
              <a:rPr lang="en-US" dirty="0"/>
              <a:t>c</a:t>
            </a:r>
          </a:p>
        </p:txBody>
      </p:sp>
      <p:sp>
        <p:nvSpPr>
          <p:cNvPr id="94" name="TextBox 93">
            <a:extLst>
              <a:ext uri="{FF2B5EF4-FFF2-40B4-BE49-F238E27FC236}">
                <a16:creationId xmlns:a16="http://schemas.microsoft.com/office/drawing/2014/main" id="{94581A8C-7AE4-4E16-A56D-3C0D7DF5661C}"/>
              </a:ext>
            </a:extLst>
          </p:cNvPr>
          <p:cNvSpPr txBox="1"/>
          <p:nvPr/>
        </p:nvSpPr>
        <p:spPr>
          <a:xfrm>
            <a:off x="10066309" y="1036308"/>
            <a:ext cx="1085233" cy="369332"/>
          </a:xfrm>
          <a:prstGeom prst="rect">
            <a:avLst/>
          </a:prstGeom>
          <a:noFill/>
        </p:spPr>
        <p:txBody>
          <a:bodyPr wrap="square" rtlCol="0">
            <a:spAutoFit/>
          </a:bodyPr>
          <a:lstStyle/>
          <a:p>
            <a:r>
              <a:rPr lang="en-US" dirty="0"/>
              <a:t>Level 0 </a:t>
            </a:r>
          </a:p>
        </p:txBody>
      </p:sp>
      <p:sp>
        <p:nvSpPr>
          <p:cNvPr id="95" name="TextBox 94">
            <a:extLst>
              <a:ext uri="{FF2B5EF4-FFF2-40B4-BE49-F238E27FC236}">
                <a16:creationId xmlns:a16="http://schemas.microsoft.com/office/drawing/2014/main" id="{C37AEC08-1BAF-4840-A255-7246FBBC3BD5}"/>
              </a:ext>
            </a:extLst>
          </p:cNvPr>
          <p:cNvSpPr txBox="1"/>
          <p:nvPr/>
        </p:nvSpPr>
        <p:spPr>
          <a:xfrm>
            <a:off x="2251408" y="2746677"/>
            <a:ext cx="284358" cy="369332"/>
          </a:xfrm>
          <a:prstGeom prst="rect">
            <a:avLst/>
          </a:prstGeom>
          <a:noFill/>
        </p:spPr>
        <p:txBody>
          <a:bodyPr wrap="square" rtlCol="0">
            <a:spAutoFit/>
          </a:bodyPr>
          <a:lstStyle/>
          <a:p>
            <a:r>
              <a:rPr lang="en-US" dirty="0"/>
              <a:t>d</a:t>
            </a:r>
          </a:p>
        </p:txBody>
      </p:sp>
      <p:sp>
        <p:nvSpPr>
          <p:cNvPr id="96" name="TextBox 95">
            <a:extLst>
              <a:ext uri="{FF2B5EF4-FFF2-40B4-BE49-F238E27FC236}">
                <a16:creationId xmlns:a16="http://schemas.microsoft.com/office/drawing/2014/main" id="{BB4BCAB7-A2E1-4B33-9612-732E3FB9D21C}"/>
              </a:ext>
            </a:extLst>
          </p:cNvPr>
          <p:cNvSpPr txBox="1"/>
          <p:nvPr/>
        </p:nvSpPr>
        <p:spPr>
          <a:xfrm>
            <a:off x="6850469" y="2826232"/>
            <a:ext cx="284358" cy="369332"/>
          </a:xfrm>
          <a:prstGeom prst="rect">
            <a:avLst/>
          </a:prstGeom>
          <a:noFill/>
        </p:spPr>
        <p:txBody>
          <a:bodyPr wrap="square" rtlCol="0">
            <a:spAutoFit/>
          </a:bodyPr>
          <a:lstStyle/>
          <a:p>
            <a:r>
              <a:rPr lang="en-US" dirty="0"/>
              <a:t>d</a:t>
            </a:r>
          </a:p>
        </p:txBody>
      </p:sp>
      <p:sp>
        <p:nvSpPr>
          <p:cNvPr id="97" name="TextBox 96">
            <a:extLst>
              <a:ext uri="{FF2B5EF4-FFF2-40B4-BE49-F238E27FC236}">
                <a16:creationId xmlns:a16="http://schemas.microsoft.com/office/drawing/2014/main" id="{ECB537C6-9429-46B7-AEAB-CC6B7FD51413}"/>
              </a:ext>
            </a:extLst>
          </p:cNvPr>
          <p:cNvSpPr txBox="1"/>
          <p:nvPr/>
        </p:nvSpPr>
        <p:spPr>
          <a:xfrm>
            <a:off x="6705455" y="3814673"/>
            <a:ext cx="297193" cy="369332"/>
          </a:xfrm>
          <a:prstGeom prst="rect">
            <a:avLst/>
          </a:prstGeom>
          <a:noFill/>
        </p:spPr>
        <p:txBody>
          <a:bodyPr wrap="square" rtlCol="0">
            <a:spAutoFit/>
          </a:bodyPr>
          <a:lstStyle/>
          <a:p>
            <a:r>
              <a:rPr lang="en-US" dirty="0"/>
              <a:t>e</a:t>
            </a:r>
          </a:p>
        </p:txBody>
      </p:sp>
      <p:sp>
        <p:nvSpPr>
          <p:cNvPr id="98" name="TextBox 97">
            <a:extLst>
              <a:ext uri="{FF2B5EF4-FFF2-40B4-BE49-F238E27FC236}">
                <a16:creationId xmlns:a16="http://schemas.microsoft.com/office/drawing/2014/main" id="{443DB959-10FC-4CDE-9A3F-D91D73CF1948}"/>
              </a:ext>
            </a:extLst>
          </p:cNvPr>
          <p:cNvSpPr txBox="1"/>
          <p:nvPr/>
        </p:nvSpPr>
        <p:spPr>
          <a:xfrm>
            <a:off x="1441171" y="2406779"/>
            <a:ext cx="297193" cy="369332"/>
          </a:xfrm>
          <a:prstGeom prst="rect">
            <a:avLst/>
          </a:prstGeom>
          <a:noFill/>
        </p:spPr>
        <p:txBody>
          <a:bodyPr wrap="square" rtlCol="0">
            <a:spAutoFit/>
          </a:bodyPr>
          <a:lstStyle/>
          <a:p>
            <a:r>
              <a:rPr lang="en-US" dirty="0"/>
              <a:t>e</a:t>
            </a:r>
          </a:p>
        </p:txBody>
      </p:sp>
      <p:sp>
        <p:nvSpPr>
          <p:cNvPr id="99" name="TextBox 98">
            <a:extLst>
              <a:ext uri="{FF2B5EF4-FFF2-40B4-BE49-F238E27FC236}">
                <a16:creationId xmlns:a16="http://schemas.microsoft.com/office/drawing/2014/main" id="{592752FE-9F5F-4B2C-869F-977004AFEC0D}"/>
              </a:ext>
            </a:extLst>
          </p:cNvPr>
          <p:cNvSpPr txBox="1"/>
          <p:nvPr/>
        </p:nvSpPr>
        <p:spPr>
          <a:xfrm>
            <a:off x="3718550" y="2514275"/>
            <a:ext cx="336214" cy="369332"/>
          </a:xfrm>
          <a:prstGeom prst="rect">
            <a:avLst/>
          </a:prstGeom>
          <a:noFill/>
        </p:spPr>
        <p:txBody>
          <a:bodyPr wrap="square" rtlCol="0">
            <a:spAutoFit/>
          </a:bodyPr>
          <a:lstStyle/>
          <a:p>
            <a:r>
              <a:rPr lang="en-US" dirty="0"/>
              <a:t>g</a:t>
            </a:r>
          </a:p>
        </p:txBody>
      </p:sp>
      <p:sp>
        <p:nvSpPr>
          <p:cNvPr id="100" name="TextBox 99">
            <a:extLst>
              <a:ext uri="{FF2B5EF4-FFF2-40B4-BE49-F238E27FC236}">
                <a16:creationId xmlns:a16="http://schemas.microsoft.com/office/drawing/2014/main" id="{8ED532AB-4F39-4CF7-A4E9-3E2D5C075034}"/>
              </a:ext>
            </a:extLst>
          </p:cNvPr>
          <p:cNvSpPr txBox="1"/>
          <p:nvPr/>
        </p:nvSpPr>
        <p:spPr>
          <a:xfrm>
            <a:off x="7131199" y="3810722"/>
            <a:ext cx="336214" cy="369332"/>
          </a:xfrm>
          <a:prstGeom prst="rect">
            <a:avLst/>
          </a:prstGeom>
          <a:noFill/>
        </p:spPr>
        <p:txBody>
          <a:bodyPr wrap="square" rtlCol="0">
            <a:spAutoFit/>
          </a:bodyPr>
          <a:lstStyle/>
          <a:p>
            <a:r>
              <a:rPr lang="en-US" dirty="0"/>
              <a:t>f</a:t>
            </a:r>
          </a:p>
        </p:txBody>
      </p:sp>
      <p:sp>
        <p:nvSpPr>
          <p:cNvPr id="101" name="TextBox 100">
            <a:extLst>
              <a:ext uri="{FF2B5EF4-FFF2-40B4-BE49-F238E27FC236}">
                <a16:creationId xmlns:a16="http://schemas.microsoft.com/office/drawing/2014/main" id="{144D16E6-5789-406F-AC12-5A357DF78574}"/>
              </a:ext>
            </a:extLst>
          </p:cNvPr>
          <p:cNvSpPr txBox="1"/>
          <p:nvPr/>
        </p:nvSpPr>
        <p:spPr>
          <a:xfrm>
            <a:off x="10393454" y="1870790"/>
            <a:ext cx="1085233" cy="369332"/>
          </a:xfrm>
          <a:prstGeom prst="rect">
            <a:avLst/>
          </a:prstGeom>
          <a:noFill/>
        </p:spPr>
        <p:txBody>
          <a:bodyPr wrap="square" rtlCol="0">
            <a:spAutoFit/>
          </a:bodyPr>
          <a:lstStyle/>
          <a:p>
            <a:r>
              <a:rPr lang="en-US" dirty="0"/>
              <a:t>Level 1</a:t>
            </a:r>
          </a:p>
        </p:txBody>
      </p:sp>
      <p:sp>
        <p:nvSpPr>
          <p:cNvPr id="105" name="TextBox 104">
            <a:extLst>
              <a:ext uri="{FF2B5EF4-FFF2-40B4-BE49-F238E27FC236}">
                <a16:creationId xmlns:a16="http://schemas.microsoft.com/office/drawing/2014/main" id="{3D1BB795-BA01-4021-ACAE-780D48B4D926}"/>
              </a:ext>
            </a:extLst>
          </p:cNvPr>
          <p:cNvSpPr txBox="1"/>
          <p:nvPr/>
        </p:nvSpPr>
        <p:spPr>
          <a:xfrm>
            <a:off x="7310031" y="4900895"/>
            <a:ext cx="2897652" cy="923330"/>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Nodes in the enclosed region are descendants of c, which is an ancestor of each.</a:t>
            </a:r>
          </a:p>
        </p:txBody>
      </p:sp>
      <p:sp>
        <p:nvSpPr>
          <p:cNvPr id="107" name="TextBox 106">
            <a:extLst>
              <a:ext uri="{FF2B5EF4-FFF2-40B4-BE49-F238E27FC236}">
                <a16:creationId xmlns:a16="http://schemas.microsoft.com/office/drawing/2014/main" id="{C2FE94DC-4569-4B5B-8AB0-CEEAC5FF4FDA}"/>
              </a:ext>
            </a:extLst>
          </p:cNvPr>
          <p:cNvSpPr txBox="1"/>
          <p:nvPr/>
        </p:nvSpPr>
        <p:spPr>
          <a:xfrm>
            <a:off x="10597484" y="2724783"/>
            <a:ext cx="1085233" cy="369332"/>
          </a:xfrm>
          <a:prstGeom prst="rect">
            <a:avLst/>
          </a:prstGeom>
          <a:noFill/>
        </p:spPr>
        <p:txBody>
          <a:bodyPr wrap="square" rtlCol="0">
            <a:spAutoFit/>
          </a:bodyPr>
          <a:lstStyle/>
          <a:p>
            <a:r>
              <a:rPr lang="en-US" dirty="0"/>
              <a:t>Level 2</a:t>
            </a:r>
          </a:p>
        </p:txBody>
      </p:sp>
      <p:sp>
        <p:nvSpPr>
          <p:cNvPr id="108" name="TextBox 107">
            <a:extLst>
              <a:ext uri="{FF2B5EF4-FFF2-40B4-BE49-F238E27FC236}">
                <a16:creationId xmlns:a16="http://schemas.microsoft.com/office/drawing/2014/main" id="{983DE867-49DC-494E-9181-E847DDDED67F}"/>
              </a:ext>
            </a:extLst>
          </p:cNvPr>
          <p:cNvSpPr txBox="1"/>
          <p:nvPr/>
        </p:nvSpPr>
        <p:spPr>
          <a:xfrm>
            <a:off x="10610700" y="3528350"/>
            <a:ext cx="1085233" cy="369332"/>
          </a:xfrm>
          <a:prstGeom prst="rect">
            <a:avLst/>
          </a:prstGeom>
          <a:noFill/>
        </p:spPr>
        <p:txBody>
          <a:bodyPr wrap="square" rtlCol="0">
            <a:spAutoFit/>
          </a:bodyPr>
          <a:lstStyle/>
          <a:p>
            <a:r>
              <a:rPr lang="en-US" dirty="0"/>
              <a:t>Level 3</a:t>
            </a:r>
          </a:p>
        </p:txBody>
      </p:sp>
      <p:sp>
        <p:nvSpPr>
          <p:cNvPr id="109" name="TextBox 108">
            <a:extLst>
              <a:ext uri="{FF2B5EF4-FFF2-40B4-BE49-F238E27FC236}">
                <a16:creationId xmlns:a16="http://schemas.microsoft.com/office/drawing/2014/main" id="{108E013B-5569-4344-8B35-3DE003959A4A}"/>
              </a:ext>
            </a:extLst>
          </p:cNvPr>
          <p:cNvSpPr txBox="1"/>
          <p:nvPr/>
        </p:nvSpPr>
        <p:spPr>
          <a:xfrm>
            <a:off x="10658573" y="4186770"/>
            <a:ext cx="1085233" cy="369332"/>
          </a:xfrm>
          <a:prstGeom prst="rect">
            <a:avLst/>
          </a:prstGeom>
          <a:noFill/>
        </p:spPr>
        <p:txBody>
          <a:bodyPr wrap="square" rtlCol="0">
            <a:spAutoFit/>
          </a:bodyPr>
          <a:lstStyle/>
          <a:p>
            <a:r>
              <a:rPr lang="en-US" dirty="0"/>
              <a:t>Level 4</a:t>
            </a:r>
          </a:p>
        </p:txBody>
      </p:sp>
      <p:sp>
        <p:nvSpPr>
          <p:cNvPr id="110" name="TextBox 109">
            <a:extLst>
              <a:ext uri="{FF2B5EF4-FFF2-40B4-BE49-F238E27FC236}">
                <a16:creationId xmlns:a16="http://schemas.microsoft.com/office/drawing/2014/main" id="{325BDEEA-DBFD-4233-981B-1AC54688322B}"/>
              </a:ext>
            </a:extLst>
          </p:cNvPr>
          <p:cNvSpPr txBox="1"/>
          <p:nvPr/>
        </p:nvSpPr>
        <p:spPr>
          <a:xfrm>
            <a:off x="2550392" y="1678876"/>
            <a:ext cx="336214" cy="369332"/>
          </a:xfrm>
          <a:prstGeom prst="rect">
            <a:avLst/>
          </a:prstGeom>
          <a:noFill/>
        </p:spPr>
        <p:txBody>
          <a:bodyPr wrap="square" rtlCol="0">
            <a:spAutoFit/>
          </a:bodyPr>
          <a:lstStyle/>
          <a:p>
            <a:r>
              <a:rPr lang="en-US" dirty="0"/>
              <a:t>f</a:t>
            </a:r>
          </a:p>
        </p:txBody>
      </p:sp>
      <p:sp>
        <p:nvSpPr>
          <p:cNvPr id="111" name="TextBox 110">
            <a:extLst>
              <a:ext uri="{FF2B5EF4-FFF2-40B4-BE49-F238E27FC236}">
                <a16:creationId xmlns:a16="http://schemas.microsoft.com/office/drawing/2014/main" id="{272C377D-71C0-4687-B2CE-18E0A4FB19CD}"/>
              </a:ext>
            </a:extLst>
          </p:cNvPr>
          <p:cNvSpPr txBox="1"/>
          <p:nvPr/>
        </p:nvSpPr>
        <p:spPr>
          <a:xfrm>
            <a:off x="7556182" y="3764472"/>
            <a:ext cx="336214" cy="369332"/>
          </a:xfrm>
          <a:prstGeom prst="rect">
            <a:avLst/>
          </a:prstGeom>
          <a:noFill/>
        </p:spPr>
        <p:txBody>
          <a:bodyPr wrap="square" rtlCol="0">
            <a:spAutoFit/>
          </a:bodyPr>
          <a:lstStyle/>
          <a:p>
            <a:r>
              <a:rPr lang="en-US" dirty="0"/>
              <a:t>g</a:t>
            </a:r>
          </a:p>
        </p:txBody>
      </p:sp>
      <p:cxnSp>
        <p:nvCxnSpPr>
          <p:cNvPr id="113" name="Connector: Curved 112">
            <a:extLst>
              <a:ext uri="{FF2B5EF4-FFF2-40B4-BE49-F238E27FC236}">
                <a16:creationId xmlns:a16="http://schemas.microsoft.com/office/drawing/2014/main" id="{913BF5BD-1BE5-47D1-962A-F624228FF2E5}"/>
              </a:ext>
            </a:extLst>
          </p:cNvPr>
          <p:cNvCxnSpPr>
            <a:cxnSpLocks/>
          </p:cNvCxnSpPr>
          <p:nvPr/>
        </p:nvCxnSpPr>
        <p:spPr>
          <a:xfrm rot="10800000" flipV="1">
            <a:off x="8386611" y="2631629"/>
            <a:ext cx="1842658" cy="18028"/>
          </a:xfrm>
          <a:prstGeom prst="curvedConnector3">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17" name="Connector: Curved 116">
            <a:extLst>
              <a:ext uri="{FF2B5EF4-FFF2-40B4-BE49-F238E27FC236}">
                <a16:creationId xmlns:a16="http://schemas.microsoft.com/office/drawing/2014/main" id="{D73DEA58-11A2-4A00-B94C-CFC26D59F27B}"/>
              </a:ext>
            </a:extLst>
          </p:cNvPr>
          <p:cNvCxnSpPr/>
          <p:nvPr/>
        </p:nvCxnSpPr>
        <p:spPr>
          <a:xfrm rot="5400000">
            <a:off x="7312655" y="3421281"/>
            <a:ext cx="1842044" cy="305869"/>
          </a:xfrm>
          <a:prstGeom prst="curvedConnector3">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19" name="Connector: Curved 118">
            <a:extLst>
              <a:ext uri="{FF2B5EF4-FFF2-40B4-BE49-F238E27FC236}">
                <a16:creationId xmlns:a16="http://schemas.microsoft.com/office/drawing/2014/main" id="{D455C029-C28E-49C3-9452-E77D5938E58B}"/>
              </a:ext>
            </a:extLst>
          </p:cNvPr>
          <p:cNvCxnSpPr/>
          <p:nvPr/>
        </p:nvCxnSpPr>
        <p:spPr>
          <a:xfrm flipV="1">
            <a:off x="8041619" y="4489330"/>
            <a:ext cx="2487748" cy="12466"/>
          </a:xfrm>
          <a:prstGeom prst="curvedConnector3">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22" name="Connector: Curved 121">
            <a:extLst>
              <a:ext uri="{FF2B5EF4-FFF2-40B4-BE49-F238E27FC236}">
                <a16:creationId xmlns:a16="http://schemas.microsoft.com/office/drawing/2014/main" id="{FF89ED3A-DA6E-435B-A9D0-B40EF61A2CDA}"/>
              </a:ext>
            </a:extLst>
          </p:cNvPr>
          <p:cNvCxnSpPr/>
          <p:nvPr/>
        </p:nvCxnSpPr>
        <p:spPr>
          <a:xfrm rot="16200000" flipH="1">
            <a:off x="9446635" y="3412417"/>
            <a:ext cx="1865450" cy="300190"/>
          </a:xfrm>
          <a:prstGeom prst="curvedConnector3">
            <a:avLst>
              <a:gd name="adj1" fmla="val 15836"/>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5" name="Straight Arrow Connector 124">
            <a:extLst>
              <a:ext uri="{FF2B5EF4-FFF2-40B4-BE49-F238E27FC236}">
                <a16:creationId xmlns:a16="http://schemas.microsoft.com/office/drawing/2014/main" id="{66469BA1-4BE8-4F09-9861-7CA88FAEED30}"/>
              </a:ext>
            </a:extLst>
          </p:cNvPr>
          <p:cNvCxnSpPr/>
          <p:nvPr/>
        </p:nvCxnSpPr>
        <p:spPr>
          <a:xfrm flipV="1">
            <a:off x="8080742" y="4541745"/>
            <a:ext cx="335894" cy="3919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2448245C-37C1-4758-9FAC-75BB54154D7C}"/>
              </a:ext>
            </a:extLst>
          </p:cNvPr>
          <p:cNvSpPr txBox="1"/>
          <p:nvPr/>
        </p:nvSpPr>
        <p:spPr>
          <a:xfrm>
            <a:off x="4395754" y="1766040"/>
            <a:ext cx="2897652" cy="923330"/>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e, f and g are siblings.</a:t>
            </a:r>
          </a:p>
          <a:p>
            <a:r>
              <a:rPr lang="en-US" dirty="0">
                <a:latin typeface="Times New Roman" panose="02020603050405020304" pitchFamily="18" charset="0"/>
                <a:cs typeface="Times New Roman" panose="02020603050405020304" pitchFamily="18" charset="0"/>
              </a:rPr>
              <a:t>e, f and g are children of d.</a:t>
            </a:r>
          </a:p>
          <a:p>
            <a:r>
              <a:rPr lang="en-US" dirty="0">
                <a:latin typeface="Times New Roman" panose="02020603050405020304" pitchFamily="18" charset="0"/>
                <a:cs typeface="Times New Roman" panose="02020603050405020304" pitchFamily="18" charset="0"/>
              </a:rPr>
              <a:t>d is the parents of e, f and g</a:t>
            </a:r>
            <a:r>
              <a:rPr lang="en-US" dirty="0"/>
              <a:t>.</a:t>
            </a:r>
          </a:p>
        </p:txBody>
      </p:sp>
      <p:sp>
        <p:nvSpPr>
          <p:cNvPr id="127" name="Rectangle 126">
            <a:extLst>
              <a:ext uri="{FF2B5EF4-FFF2-40B4-BE49-F238E27FC236}">
                <a16:creationId xmlns:a16="http://schemas.microsoft.com/office/drawing/2014/main" id="{FBAE22B5-96D2-4C4A-AC3D-010AD7DEE496}"/>
              </a:ext>
            </a:extLst>
          </p:cNvPr>
          <p:cNvSpPr/>
          <p:nvPr/>
        </p:nvSpPr>
        <p:spPr>
          <a:xfrm>
            <a:off x="7161885" y="5909183"/>
            <a:ext cx="3410614" cy="434030"/>
          </a:xfrm>
          <a:prstGeom prst="rect">
            <a:avLst/>
          </a:prstGeom>
        </p:spPr>
        <p:txBody>
          <a:bodyPr wrap="none">
            <a:spAutoFit/>
          </a:bodyPr>
          <a:lstStyle/>
          <a:p>
            <a:pPr>
              <a:lnSpc>
                <a:spcPct val="115000"/>
              </a:lnSpc>
            </a:pPr>
            <a:r>
              <a:rPr lang="en-US" sz="2000" b="1" dirty="0">
                <a:latin typeface="Times New Roman" panose="02020603050405020304" pitchFamily="18" charset="0"/>
                <a:ea typeface="SimSun" panose="02010600030101010101" pitchFamily="2" charset="-122"/>
              </a:rPr>
              <a:t>Figure 3.8</a:t>
            </a:r>
            <a:r>
              <a:rPr lang="en-US" sz="2000" b="1" strike="dblStrike" dirty="0">
                <a:latin typeface="Times New Roman" panose="02020603050405020304" pitchFamily="18" charset="0"/>
                <a:ea typeface="SimSun" panose="02010600030101010101" pitchFamily="2" charset="-122"/>
              </a:rPr>
              <a:t>7</a:t>
            </a:r>
            <a:r>
              <a:rPr lang="en-US" sz="2000" dirty="0">
                <a:latin typeface="Times New Roman" panose="02020603050405020304" pitchFamily="18" charset="0"/>
                <a:ea typeface="SimSun" panose="02010600030101010101" pitchFamily="2" charset="-122"/>
              </a:rPr>
              <a:t>(d</a:t>
            </a:r>
            <a:r>
              <a:rPr lang="en-US" sz="2000" strike="dblStrike" dirty="0">
                <a:latin typeface="Times New Roman" panose="02020603050405020304" pitchFamily="18" charset="0"/>
                <a:ea typeface="SimSun" panose="02010600030101010101" pitchFamily="2" charset="-122"/>
              </a:rPr>
              <a:t>c</a:t>
            </a:r>
            <a:r>
              <a:rPr lang="en-US" sz="2000" dirty="0">
                <a:latin typeface="Times New Roman" panose="02020603050405020304" pitchFamily="18" charset="0"/>
                <a:ea typeface="SimSun" panose="02010600030101010101" pitchFamily="2" charset="-122"/>
              </a:rPr>
              <a:t>) A rooted tree.  </a:t>
            </a:r>
            <a:endParaRPr lang="en-US" sz="2000" dirty="0">
              <a:effectLst/>
              <a:latin typeface="Courier New" panose="02070309020205020404" pitchFamily="49" charset="0"/>
              <a:ea typeface="SimSun" panose="02010600030101010101" pitchFamily="2" charset="-122"/>
            </a:endParaRPr>
          </a:p>
        </p:txBody>
      </p:sp>
      <p:cxnSp>
        <p:nvCxnSpPr>
          <p:cNvPr id="129" name="Straight Connector 128">
            <a:extLst>
              <a:ext uri="{FF2B5EF4-FFF2-40B4-BE49-F238E27FC236}">
                <a16:creationId xmlns:a16="http://schemas.microsoft.com/office/drawing/2014/main" id="{6E384FA2-CFDE-45FF-869A-EA03B6A1ADD3}"/>
              </a:ext>
            </a:extLst>
          </p:cNvPr>
          <p:cNvCxnSpPr>
            <a:endCxn id="101" idx="1"/>
          </p:cNvCxnSpPr>
          <p:nvPr/>
        </p:nvCxnSpPr>
        <p:spPr>
          <a:xfrm flipV="1">
            <a:off x="7208992" y="2055456"/>
            <a:ext cx="3184462" cy="2277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B591486A-FBA9-415A-BD81-230903ACB086}"/>
              </a:ext>
            </a:extLst>
          </p:cNvPr>
          <p:cNvCxnSpPr/>
          <p:nvPr/>
        </p:nvCxnSpPr>
        <p:spPr>
          <a:xfrm flipV="1">
            <a:off x="7365050" y="2946716"/>
            <a:ext cx="3184462" cy="2277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C3CBC99E-9F9F-4518-9C08-DB27DE22E356}"/>
              </a:ext>
            </a:extLst>
          </p:cNvPr>
          <p:cNvCxnSpPr>
            <a:cxnSpLocks/>
            <a:endCxn id="108" idx="1"/>
          </p:cNvCxnSpPr>
          <p:nvPr/>
        </p:nvCxnSpPr>
        <p:spPr>
          <a:xfrm>
            <a:off x="6957303" y="3704350"/>
            <a:ext cx="3653397" cy="866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C5600D81-E55F-404C-B98A-885C5CCD444D}"/>
              </a:ext>
            </a:extLst>
          </p:cNvPr>
          <p:cNvCxnSpPr>
            <a:cxnSpLocks/>
          </p:cNvCxnSpPr>
          <p:nvPr/>
        </p:nvCxnSpPr>
        <p:spPr>
          <a:xfrm flipV="1">
            <a:off x="8366322" y="4399144"/>
            <a:ext cx="2292251" cy="1197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9243910D-890B-40DC-A461-BCD2BC08430E}"/>
              </a:ext>
            </a:extLst>
          </p:cNvPr>
          <p:cNvCxnSpPr>
            <a:cxnSpLocks/>
            <a:endCxn id="94" idx="1"/>
          </p:cNvCxnSpPr>
          <p:nvPr/>
        </p:nvCxnSpPr>
        <p:spPr>
          <a:xfrm>
            <a:off x="9077097" y="1210528"/>
            <a:ext cx="989212" cy="10446"/>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102" name="Picture 101" descr="Image result for smiley face images">
            <a:extLst>
              <a:ext uri="{FF2B5EF4-FFF2-40B4-BE49-F238E27FC236}">
                <a16:creationId xmlns:a16="http://schemas.microsoft.com/office/drawing/2014/main" id="{F218E4FD-E1BA-4D7C-AE89-D258871572A0}"/>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7920" y="1687814"/>
            <a:ext cx="699135" cy="473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678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29321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1D3463-1664-7A80-14A8-E38E56CEC9C1}"/>
              </a:ext>
            </a:extLst>
          </p:cNvPr>
          <p:cNvSpPr/>
          <p:nvPr/>
        </p:nvSpPr>
        <p:spPr>
          <a:xfrm>
            <a:off x="764770" y="917390"/>
            <a:ext cx="9657312" cy="2760992"/>
          </a:xfrm>
          <a:prstGeom prst="rect">
            <a:avLst/>
          </a:prstGeom>
          <a:solidFill>
            <a:srgbClr val="FFFF00"/>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5000"/>
              </a:lnSpc>
              <a:spcAft>
                <a:spcPts val="600"/>
              </a:spcAft>
            </a:pPr>
            <a:endParaRPr lang="en-US" sz="3200" dirty="0">
              <a:ea typeface="SimSun" panose="02010600030101010101" pitchFamily="2" charset="-122"/>
              <a:cs typeface="Times New Roman" panose="02020603050405020304" pitchFamily="18" charset="0"/>
            </a:endParaRPr>
          </a:p>
        </p:txBody>
      </p:sp>
      <p:sp>
        <p:nvSpPr>
          <p:cNvPr id="2" name="TextBox 1">
            <a:extLst>
              <a:ext uri="{FF2B5EF4-FFF2-40B4-BE49-F238E27FC236}">
                <a16:creationId xmlns:a16="http://schemas.microsoft.com/office/drawing/2014/main" id="{92771F8C-3818-4357-9F96-32F838A66974}"/>
              </a:ext>
            </a:extLst>
          </p:cNvPr>
          <p:cNvSpPr txBox="1"/>
          <p:nvPr/>
        </p:nvSpPr>
        <p:spPr>
          <a:xfrm>
            <a:off x="1579417" y="985666"/>
            <a:ext cx="8661864" cy="5262979"/>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Define binary tree recursively:</a:t>
            </a:r>
          </a:p>
          <a:p>
            <a:pPr marL="800100" lvl="1"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 </a:t>
            </a:r>
            <a:r>
              <a:rPr lang="en-US" sz="2400" dirty="0">
                <a:solidFill>
                  <a:srgbClr val="0033CC"/>
                </a:solidFill>
                <a:latin typeface="Times New Roman" panose="02020603050405020304" pitchFamily="18" charset="0"/>
                <a:cs typeface="Times New Roman" panose="02020603050405020304" pitchFamily="18" charset="0"/>
              </a:rPr>
              <a:t>binary tree </a:t>
            </a:r>
            <a:r>
              <a:rPr lang="en-US" sz="2400" dirty="0">
                <a:latin typeface="Times New Roman" panose="02020603050405020304" pitchFamily="18" charset="0"/>
                <a:cs typeface="Times New Roman" panose="02020603050405020304" pitchFamily="18" charset="0"/>
              </a:rPr>
              <a:t>T is a structure defined on a finite set of nodes that either </a:t>
            </a:r>
          </a:p>
          <a:p>
            <a:pPr marL="1257300" lvl="2"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contains no nodes, or </a:t>
            </a:r>
          </a:p>
          <a:p>
            <a:pPr marL="1257300" lvl="2"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is comprised of three disjoint sets of nodes: a </a:t>
            </a:r>
            <a:r>
              <a:rPr lang="en-US" sz="2400" dirty="0">
                <a:solidFill>
                  <a:srgbClr val="0033CC"/>
                </a:solidFill>
                <a:latin typeface="Times New Roman" panose="02020603050405020304" pitchFamily="18" charset="0"/>
                <a:cs typeface="Times New Roman" panose="02020603050405020304" pitchFamily="18" charset="0"/>
              </a:rPr>
              <a:t>root</a:t>
            </a:r>
            <a:r>
              <a:rPr lang="en-US" sz="2400" dirty="0">
                <a:latin typeface="Times New Roman" panose="02020603050405020304" pitchFamily="18" charset="0"/>
                <a:cs typeface="Times New Roman" panose="02020603050405020304" pitchFamily="18" charset="0"/>
              </a:rPr>
              <a:t> node, a binary tree called its </a:t>
            </a:r>
            <a:r>
              <a:rPr lang="en-US" sz="2400" dirty="0">
                <a:solidFill>
                  <a:srgbClr val="0033CC"/>
                </a:solidFill>
                <a:latin typeface="Times New Roman" panose="02020603050405020304" pitchFamily="18" charset="0"/>
                <a:cs typeface="Times New Roman" panose="02020603050405020304" pitchFamily="18" charset="0"/>
              </a:rPr>
              <a:t>left subtree</a:t>
            </a:r>
            <a:r>
              <a:rPr lang="en-US" sz="2400" dirty="0">
                <a:latin typeface="Times New Roman" panose="02020603050405020304" pitchFamily="18" charset="0"/>
                <a:cs typeface="Times New Roman" panose="02020603050405020304" pitchFamily="18" charset="0"/>
              </a:rPr>
              <a:t>, and a binary tree called its </a:t>
            </a:r>
            <a:r>
              <a:rPr lang="en-US" sz="2400" dirty="0">
                <a:solidFill>
                  <a:srgbClr val="0033CC"/>
                </a:solidFill>
                <a:latin typeface="Times New Roman" panose="02020603050405020304" pitchFamily="18" charset="0"/>
                <a:cs typeface="Times New Roman" panose="02020603050405020304" pitchFamily="18" charset="0"/>
              </a:rPr>
              <a:t>right subtree</a:t>
            </a:r>
            <a:r>
              <a:rPr lang="en-US" sz="2400" dirty="0">
                <a:latin typeface="Times New Roman" panose="02020603050405020304" pitchFamily="18" charset="0"/>
                <a:cs typeface="Times New Roman" panose="02020603050405020304" pitchFamily="18" charset="0"/>
              </a:rPr>
              <a:t>.</a:t>
            </a:r>
          </a:p>
          <a:p>
            <a:pPr marL="461963" indent="-461963">
              <a:buFont typeface="Arial" panose="020B0604020202020204" pitchFamily="34" charset="0"/>
              <a:buChar char="•"/>
            </a:pPr>
            <a:endParaRPr lang="en-US" sz="1200" dirty="0">
              <a:solidFill>
                <a:srgbClr val="0000FF"/>
              </a:solidFill>
              <a:latin typeface="Times New Roman" panose="02020603050405020304" pitchFamily="18" charset="0"/>
              <a:cs typeface="Times New Roman" panose="02020603050405020304" pitchFamily="18" charset="0"/>
            </a:endParaRPr>
          </a:p>
          <a:p>
            <a:pPr marL="461963"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binary tree that contains no nodes is called the </a:t>
            </a:r>
            <a:r>
              <a:rPr lang="en-US" sz="2400" dirty="0">
                <a:solidFill>
                  <a:srgbClr val="0033CC"/>
                </a:solidFill>
                <a:latin typeface="Times New Roman" panose="02020603050405020304" pitchFamily="18" charset="0"/>
                <a:cs typeface="Times New Roman" panose="02020603050405020304" pitchFamily="18" charset="0"/>
              </a:rPr>
              <a:t>empty tree </a:t>
            </a:r>
            <a:r>
              <a:rPr lang="en-US" sz="2400" dirty="0">
                <a:latin typeface="Times New Roman" panose="02020603050405020304" pitchFamily="18" charset="0"/>
                <a:cs typeface="Times New Roman" panose="02020603050405020304" pitchFamily="18" charset="0"/>
              </a:rPr>
              <a:t>or </a:t>
            </a:r>
            <a:r>
              <a:rPr lang="en-US" sz="2400" dirty="0">
                <a:solidFill>
                  <a:srgbClr val="0033CC"/>
                </a:solidFill>
                <a:latin typeface="Times New Roman" panose="02020603050405020304" pitchFamily="18" charset="0"/>
                <a:cs typeface="Times New Roman" panose="02020603050405020304" pitchFamily="18" charset="0"/>
              </a:rPr>
              <a:t>null tree</a:t>
            </a:r>
            <a:r>
              <a:rPr lang="en-US" sz="2400" dirty="0">
                <a:latin typeface="Times New Roman" panose="02020603050405020304" pitchFamily="18" charset="0"/>
                <a:cs typeface="Times New Roman" panose="02020603050405020304" pitchFamily="18" charset="0"/>
              </a:rPr>
              <a:t>, sometimes denoted NIL.</a:t>
            </a:r>
          </a:p>
          <a:p>
            <a:pPr marL="461963"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If the left subtree is nonempty, its root is called the </a:t>
            </a:r>
            <a:r>
              <a:rPr lang="en-US" sz="2400" dirty="0">
                <a:solidFill>
                  <a:srgbClr val="0033CC"/>
                </a:solidFill>
                <a:latin typeface="Times New Roman" panose="02020603050405020304" pitchFamily="18" charset="0"/>
                <a:cs typeface="Times New Roman" panose="02020603050405020304" pitchFamily="18" charset="0"/>
              </a:rPr>
              <a:t>left child </a:t>
            </a:r>
            <a:r>
              <a:rPr lang="en-US" sz="2400" dirty="0">
                <a:latin typeface="Times New Roman" panose="02020603050405020304" pitchFamily="18" charset="0"/>
                <a:cs typeface="Times New Roman" panose="02020603050405020304" pitchFamily="18" charset="0"/>
              </a:rPr>
              <a:t>of the root of the entire tree.  Likewise, the root of a nonnull right subtree is the </a:t>
            </a:r>
            <a:r>
              <a:rPr lang="en-US" sz="2400" dirty="0">
                <a:solidFill>
                  <a:srgbClr val="0033CC"/>
                </a:solidFill>
                <a:latin typeface="Times New Roman" panose="02020603050405020304" pitchFamily="18" charset="0"/>
                <a:cs typeface="Times New Roman" panose="02020603050405020304" pitchFamily="18" charset="0"/>
              </a:rPr>
              <a:t>right child </a:t>
            </a:r>
            <a:r>
              <a:rPr lang="en-US" sz="2400" dirty="0">
                <a:latin typeface="Times New Roman" panose="02020603050405020304" pitchFamily="18" charset="0"/>
                <a:cs typeface="Times New Roman" panose="02020603050405020304" pitchFamily="18" charset="0"/>
              </a:rPr>
              <a:t>of the root of the entire tree.</a:t>
            </a:r>
          </a:p>
          <a:p>
            <a:pPr marL="461963"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child is </a:t>
            </a:r>
            <a:r>
              <a:rPr lang="en-US" sz="2400" dirty="0">
                <a:solidFill>
                  <a:srgbClr val="0033CC"/>
                </a:solidFill>
                <a:latin typeface="Times New Roman" panose="02020603050405020304" pitchFamily="18" charset="0"/>
                <a:cs typeface="Times New Roman" panose="02020603050405020304" pitchFamily="18" charset="0"/>
              </a:rPr>
              <a:t>absent</a:t>
            </a:r>
            <a:r>
              <a:rPr lang="en-US" sz="2400" dirty="0">
                <a:latin typeface="Times New Roman" panose="02020603050405020304" pitchFamily="18" charset="0"/>
                <a:cs typeface="Times New Roman" panose="02020603050405020304" pitchFamily="18" charset="0"/>
              </a:rPr>
              <a:t> or </a:t>
            </a:r>
            <a:r>
              <a:rPr lang="en-US" sz="2400" dirty="0">
                <a:solidFill>
                  <a:srgbClr val="0033CC"/>
                </a:solidFill>
                <a:latin typeface="Times New Roman" panose="02020603050405020304" pitchFamily="18" charset="0"/>
                <a:cs typeface="Times New Roman" panose="02020603050405020304" pitchFamily="18" charset="0"/>
              </a:rPr>
              <a:t>missing</a:t>
            </a:r>
            <a:r>
              <a:rPr lang="en-US" sz="2400" dirty="0">
                <a:latin typeface="Times New Roman" panose="02020603050405020304" pitchFamily="18" charset="0"/>
                <a:cs typeface="Times New Roman" panose="02020603050405020304" pitchFamily="18" charset="0"/>
              </a:rPr>
              <a:t>, if a subtree is the null tree NIL.</a:t>
            </a:r>
          </a:p>
          <a:p>
            <a:pPr marL="461963" indent="-461963">
              <a:buFont typeface="Arial" panose="020B0604020202020204" pitchFamily="34" charset="0"/>
              <a:buChar char="•"/>
            </a:pPr>
            <a:endParaRPr lang="en-US" sz="1200" dirty="0">
              <a:latin typeface="Times New Roman" panose="02020603050405020304" pitchFamily="18" charset="0"/>
              <a:cs typeface="Times New Roman" panose="02020603050405020304" pitchFamily="18" charset="0"/>
            </a:endParaRPr>
          </a:p>
        </p:txBody>
      </p:sp>
      <p:pic>
        <p:nvPicPr>
          <p:cNvPr id="3" name="Picture 2" descr="Image result for smiley face images">
            <a:extLst>
              <a:ext uri="{FF2B5EF4-FFF2-40B4-BE49-F238E27FC236}">
                <a16:creationId xmlns:a16="http://schemas.microsoft.com/office/drawing/2014/main" id="{137CCBAF-ACFF-4107-8B74-F3D2BC2E091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4770" y="1722538"/>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D066130-B1CF-4A52-B552-0503950E76B8}"/>
              </a:ext>
            </a:extLst>
          </p:cNvPr>
          <p:cNvSpPr/>
          <p:nvPr/>
        </p:nvSpPr>
        <p:spPr>
          <a:xfrm>
            <a:off x="1463905" y="141638"/>
            <a:ext cx="4666470" cy="584775"/>
          </a:xfrm>
          <a:prstGeom prst="rect">
            <a:avLst/>
          </a:prstGeom>
        </p:spPr>
        <p:txBody>
          <a:bodyPr wrap="none">
            <a:spAutoFit/>
          </a:bodyPr>
          <a:lstStyle/>
          <a:p>
            <a:r>
              <a:rPr lang="en-US" sz="3200" dirty="0">
                <a:cs typeface="Times New Roman" panose="02020603050405020304" pitchFamily="18" charset="0"/>
              </a:rPr>
              <a:t>Binary and Positional Trees</a:t>
            </a:r>
          </a:p>
        </p:txBody>
      </p:sp>
    </p:spTree>
    <p:extLst>
      <p:ext uri="{BB962C8B-B14F-4D97-AF65-F5344CB8AC3E}">
        <p14:creationId xmlns:p14="http://schemas.microsoft.com/office/powerpoint/2010/main" val="32838962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1D3463-1664-7A80-14A8-E38E56CEC9C1}"/>
              </a:ext>
            </a:extLst>
          </p:cNvPr>
          <p:cNvSpPr/>
          <p:nvPr/>
        </p:nvSpPr>
        <p:spPr>
          <a:xfrm>
            <a:off x="862445" y="1039091"/>
            <a:ext cx="9455728" cy="966354"/>
          </a:xfrm>
          <a:prstGeom prst="rect">
            <a:avLst/>
          </a:prstGeom>
          <a:solidFill>
            <a:srgbClr val="FFFF00"/>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5000"/>
              </a:lnSpc>
              <a:spcAft>
                <a:spcPts val="600"/>
              </a:spcAft>
            </a:pPr>
            <a:endParaRPr lang="en-US" sz="3200" dirty="0">
              <a:ea typeface="SimSun" panose="02010600030101010101" pitchFamily="2" charset="-122"/>
              <a:cs typeface="Times New Roman" panose="02020603050405020304" pitchFamily="18" charset="0"/>
            </a:endParaRPr>
          </a:p>
        </p:txBody>
      </p:sp>
      <p:sp>
        <p:nvSpPr>
          <p:cNvPr id="2" name="TextBox 1">
            <a:extLst>
              <a:ext uri="{FF2B5EF4-FFF2-40B4-BE49-F238E27FC236}">
                <a16:creationId xmlns:a16="http://schemas.microsoft.com/office/drawing/2014/main" id="{92771F8C-3818-4357-9F96-32F838A66974}"/>
              </a:ext>
            </a:extLst>
          </p:cNvPr>
          <p:cNvSpPr txBox="1"/>
          <p:nvPr/>
        </p:nvSpPr>
        <p:spPr>
          <a:xfrm>
            <a:off x="1570273" y="1166842"/>
            <a:ext cx="8661864" cy="489364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An </a:t>
            </a:r>
            <a:r>
              <a:rPr lang="en-US" sz="2400" i="1" dirty="0">
                <a:solidFill>
                  <a:srgbClr val="0000FF"/>
                </a:solidFill>
                <a:latin typeface="Times New Roman" panose="02020603050405020304" pitchFamily="18" charset="0"/>
                <a:cs typeface="Times New Roman" panose="02020603050405020304" pitchFamily="18" charset="0"/>
              </a:rPr>
              <a:t>ordered tree </a:t>
            </a:r>
            <a:r>
              <a:rPr lang="en-US" sz="2400" dirty="0">
                <a:latin typeface="Times New Roman" panose="02020603050405020304" pitchFamily="18" charset="0"/>
                <a:cs typeface="Times New Roman" panose="02020603050405020304" pitchFamily="18" charset="0"/>
              </a:rPr>
              <a:t>is a rooted tree in which all the children of each node are ordered.</a:t>
            </a: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In an ordered tree, there is no distinguishing a sole child as being wither left or right.</a:t>
            </a:r>
          </a:p>
          <a:p>
            <a:pPr marL="342900" indent="-342900">
              <a:buFont typeface="Arial" panose="020B0604020202020204" pitchFamily="34" charset="0"/>
              <a:buChar char="•"/>
            </a:pPr>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 binary tree is not simply an ordered tree in which each node has degree at most 2.</a:t>
            </a: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For example, in a binary tree, if a node has only one child, the position of the child - whether it is the </a:t>
            </a:r>
            <a:r>
              <a:rPr lang="en-US" sz="2400" dirty="0">
                <a:solidFill>
                  <a:srgbClr val="0033CC"/>
                </a:solidFill>
                <a:latin typeface="Times New Roman" panose="02020603050405020304" pitchFamily="18" charset="0"/>
                <a:cs typeface="Times New Roman" panose="02020603050405020304" pitchFamily="18" charset="0"/>
              </a:rPr>
              <a:t>left child </a:t>
            </a:r>
            <a:r>
              <a:rPr lang="en-US" sz="2400" dirty="0">
                <a:latin typeface="Times New Roman" panose="02020603050405020304" pitchFamily="18" charset="0"/>
                <a:cs typeface="Times New Roman" panose="02020603050405020304" pitchFamily="18" charset="0"/>
              </a:rPr>
              <a:t>or the </a:t>
            </a:r>
            <a:r>
              <a:rPr lang="en-US" sz="2400" dirty="0">
                <a:solidFill>
                  <a:srgbClr val="0033CC"/>
                </a:solidFill>
                <a:latin typeface="Times New Roman" panose="02020603050405020304" pitchFamily="18" charset="0"/>
                <a:cs typeface="Times New Roman" panose="02020603050405020304" pitchFamily="18" charset="0"/>
              </a:rPr>
              <a:t>right child </a:t>
            </a:r>
            <a:r>
              <a:rPr lang="en-US" sz="2400" dirty="0">
                <a:latin typeface="Times New Roman" panose="02020603050405020304" pitchFamily="18" charset="0"/>
                <a:cs typeface="Times New Roman" panose="02020603050405020304" pitchFamily="18" charset="0"/>
              </a:rPr>
              <a:t>-matters.</a:t>
            </a:r>
            <a:endParaRPr lang="en-US" sz="2400" dirty="0">
              <a:solidFill>
                <a:srgbClr val="0000FF"/>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Figure5.7b shows a binary tree that differs from the tree in Figure 5.7a, because of the position of one node. Considered as ordered trees, the two trees are identical.</a:t>
            </a:r>
          </a:p>
        </p:txBody>
      </p:sp>
      <p:pic>
        <p:nvPicPr>
          <p:cNvPr id="3" name="Picture 2" descr="Image result for smiley face images">
            <a:extLst>
              <a:ext uri="{FF2B5EF4-FFF2-40B4-BE49-F238E27FC236}">
                <a16:creationId xmlns:a16="http://schemas.microsoft.com/office/drawing/2014/main" id="{137CCBAF-ACFF-4107-8B74-F3D2BC2E091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4770" y="1722538"/>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D066130-B1CF-4A52-B552-0503950E76B8}"/>
              </a:ext>
            </a:extLst>
          </p:cNvPr>
          <p:cNvSpPr/>
          <p:nvPr/>
        </p:nvSpPr>
        <p:spPr>
          <a:xfrm>
            <a:off x="1463905" y="141638"/>
            <a:ext cx="4666470" cy="584775"/>
          </a:xfrm>
          <a:prstGeom prst="rect">
            <a:avLst/>
          </a:prstGeom>
        </p:spPr>
        <p:txBody>
          <a:bodyPr wrap="none">
            <a:spAutoFit/>
          </a:bodyPr>
          <a:lstStyle/>
          <a:p>
            <a:r>
              <a:rPr lang="en-US" sz="3200" dirty="0">
                <a:cs typeface="Times New Roman" panose="02020603050405020304" pitchFamily="18" charset="0"/>
              </a:rPr>
              <a:t>Binary and Positional Trees</a:t>
            </a:r>
          </a:p>
        </p:txBody>
      </p:sp>
    </p:spTree>
    <p:extLst>
      <p:ext uri="{BB962C8B-B14F-4D97-AF65-F5344CB8AC3E}">
        <p14:creationId xmlns:p14="http://schemas.microsoft.com/office/powerpoint/2010/main" val="1436602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1712876" y="1032872"/>
                <a:ext cx="8904303" cy="5755422"/>
              </a:xfrm>
              <a:prstGeom prst="rect">
                <a:avLst/>
              </a:prstGeom>
            </p:spPr>
            <p:txBody>
              <a:bodyPr wrap="square">
                <a:spAutoFit/>
              </a:bodyPr>
              <a:lstStyle/>
              <a:p>
                <a:pPr marL="457200" marR="0" indent="-457200">
                  <a:spcBef>
                    <a:spcPts val="0"/>
                  </a:spcBef>
                  <a:spcAft>
                    <a:spcPts val="1200"/>
                  </a:spcAft>
                </a:pPr>
                <a:r>
                  <a:rPr lang="en-US" sz="2400" dirty="0">
                    <a:solidFill>
                      <a:srgbClr val="0000FF"/>
                    </a:solidFill>
                    <a:latin typeface="Times New Roman" panose="02020603050405020304" pitchFamily="18" charset="0"/>
                    <a:ea typeface="SimSun" panose="02010600030101010101" pitchFamily="2" charset="-122"/>
                  </a:rPr>
                  <a:t>An undirected graph </a:t>
                </a:r>
                <a:r>
                  <a:rPr lang="en-US" sz="2400" dirty="0">
                    <a:latin typeface="Times New Roman" panose="02020603050405020304" pitchFamily="18" charset="0"/>
                    <a:ea typeface="SimSun" panose="02010600030101010101" pitchFamily="2" charset="-122"/>
                  </a:rPr>
                  <a:t>G  =  (V, E) is defined by a pair of two sets: </a:t>
                </a:r>
                <a:endParaRPr lang="en-US" sz="2400" dirty="0">
                  <a:latin typeface="Courier New" panose="02070309020205020404" pitchFamily="49" charset="0"/>
                  <a:ea typeface="SimSun" panose="02010600030101010101" pitchFamily="2" charset="-122"/>
                </a:endParaRPr>
              </a:p>
              <a:p>
                <a:pPr marL="914400" lvl="1" indent="-4572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V  is a finite set of vertices (nodes) and </a:t>
                </a:r>
                <a:endParaRPr lang="en-US" sz="2400" dirty="0">
                  <a:latin typeface="Courier New" panose="02070309020205020404" pitchFamily="49" charset="0"/>
                  <a:ea typeface="SimSun" panose="02010600030101010101" pitchFamily="2" charset="-122"/>
                </a:endParaRPr>
              </a:p>
              <a:p>
                <a:pPr marL="914400" lvl="1" indent="-4572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E  is a set of unordered pairs of vertices, called</a:t>
                </a:r>
                <a:r>
                  <a:rPr lang="en-US" sz="2400" i="1" dirty="0">
                    <a:solidFill>
                      <a:srgbClr val="0000FF"/>
                    </a:solidFill>
                    <a:latin typeface="Times New Roman" panose="02020603050405020304" pitchFamily="18" charset="0"/>
                    <a:ea typeface="SimSun" panose="02010600030101010101" pitchFamily="2" charset="-122"/>
                  </a:rPr>
                  <a:t> undirected </a:t>
                </a:r>
                <a:r>
                  <a:rPr lang="en-US" sz="2400" dirty="0">
                    <a:solidFill>
                      <a:srgbClr val="0000FF"/>
                    </a:solidFill>
                    <a:latin typeface="Times New Roman" panose="02020603050405020304" pitchFamily="18" charset="0"/>
                    <a:ea typeface="SimSun" panose="02010600030101010101" pitchFamily="2" charset="-122"/>
                  </a:rPr>
                  <a:t>edges. </a:t>
                </a:r>
                <a:endParaRPr lang="en-US" sz="2400" dirty="0">
                  <a:latin typeface="Courier New" panose="02070309020205020404" pitchFamily="49" charset="0"/>
                  <a:ea typeface="SimSun" panose="02010600030101010101" pitchFamily="2" charset="-122"/>
                </a:endParaRPr>
              </a:p>
              <a:p>
                <a:pPr>
                  <a:spcAft>
                    <a:spcPts val="1200"/>
                  </a:spcAft>
                </a:pPr>
                <a:r>
                  <a:rPr lang="en-US" sz="2400" dirty="0">
                    <a:latin typeface="Times New Roman" panose="02020603050405020304" pitchFamily="18" charset="0"/>
                    <a:ea typeface="SimSun" panose="02010600030101010101" pitchFamily="2" charset="-122"/>
                  </a:rPr>
                  <a:t>This definition of </a:t>
                </a:r>
                <a:r>
                  <a:rPr lang="en-US" sz="2400" dirty="0">
                    <a:solidFill>
                      <a:srgbClr val="0000FF"/>
                    </a:solidFill>
                    <a:latin typeface="Times New Roman" panose="02020603050405020304" pitchFamily="18" charset="0"/>
                    <a:ea typeface="SimSun" panose="02010600030101010101" pitchFamily="2" charset="-122"/>
                  </a:rPr>
                  <a:t>an undirected graph:</a:t>
                </a:r>
                <a:endParaRPr lang="en-US" sz="2400" dirty="0">
                  <a:latin typeface="Times New Roman" panose="02020603050405020304" pitchFamily="18" charset="0"/>
                  <a:ea typeface="SimSun" panose="02010600030101010101" pitchFamily="2" charset="-122"/>
                </a:endParaRPr>
              </a:p>
              <a:p>
                <a:pPr marL="800100" lvl="1" indent="-342900">
                  <a:spcAft>
                    <a:spcPts val="1200"/>
                  </a:spcAft>
                  <a:buFont typeface="Arial" panose="020B0604020202020204" pitchFamily="34" charset="0"/>
                  <a:buChar char="•"/>
                </a:pPr>
                <a:r>
                  <a:rPr lang="en-US" sz="2400" dirty="0">
                    <a:solidFill>
                      <a:srgbClr val="0000FF"/>
                    </a:solidFill>
                    <a:latin typeface="Times New Roman" panose="02020603050405020304" pitchFamily="18" charset="0"/>
                    <a:ea typeface="SimSun" panose="02010600030101010101" pitchFamily="2" charset="-122"/>
                  </a:rPr>
                  <a:t>An edge is a set {u, v}, where u, v </a:t>
                </a:r>
                <a14:m>
                  <m:oMath xmlns:m="http://schemas.openxmlformats.org/officeDocument/2006/math">
                    <m:r>
                      <a:rPr lang="en-US" sz="2400" i="1">
                        <a:solidFill>
                          <a:srgbClr val="0000FF"/>
                        </a:solidFill>
                        <a:latin typeface="Cambria Math" panose="02040503050406030204" pitchFamily="18" charset="0"/>
                        <a:ea typeface="Cambria Math" panose="02040503050406030204" pitchFamily="18" charset="0"/>
                      </a:rPr>
                      <m:t>∈</m:t>
                    </m:r>
                  </m:oMath>
                </a14:m>
                <a:r>
                  <a:rPr lang="en-US" sz="2400" dirty="0">
                    <a:solidFill>
                      <a:srgbClr val="0000FF"/>
                    </a:solidFill>
                    <a:latin typeface="Times New Roman" panose="02020603050405020304" pitchFamily="18" charset="0"/>
                    <a:ea typeface="SimSun" panose="02010600030101010101" pitchFamily="2" charset="-122"/>
                  </a:rPr>
                  <a:t> V and u </a:t>
                </a:r>
                <a14:m>
                  <m:oMath xmlns:m="http://schemas.openxmlformats.org/officeDocument/2006/math">
                    <m:r>
                      <a:rPr lang="en-US" sz="2400" i="1">
                        <a:solidFill>
                          <a:srgbClr val="0000FF"/>
                        </a:solidFill>
                        <a:latin typeface="Cambria Math" panose="02040503050406030204" pitchFamily="18" charset="0"/>
                        <a:ea typeface="Cambria Math" panose="02040503050406030204" pitchFamily="18" charset="0"/>
                      </a:rPr>
                      <m:t>≠</m:t>
                    </m:r>
                  </m:oMath>
                </a14:m>
                <a:r>
                  <a:rPr lang="en-US" sz="2400" dirty="0">
                    <a:solidFill>
                      <a:srgbClr val="0000FF"/>
                    </a:solidFill>
                    <a:latin typeface="Times New Roman" panose="02020603050405020304" pitchFamily="18" charset="0"/>
                    <a:ea typeface="SimSun" panose="02010600030101010101" pitchFamily="2" charset="-122"/>
                  </a:rPr>
                  <a:t>  v.  No self-loops are forbidden.</a:t>
                </a:r>
              </a:p>
              <a:p>
                <a:pPr marL="800100" lvl="1" indent="-342900">
                  <a:spcAft>
                    <a:spcPts val="1200"/>
                  </a:spcAft>
                  <a:buFont typeface="Arial" panose="020B0604020202020204" pitchFamily="34" charset="0"/>
                  <a:buChar char="•"/>
                </a:pPr>
                <a:r>
                  <a:rPr lang="en-US" sz="2400" i="1" dirty="0">
                    <a:solidFill>
                      <a:srgbClr val="0000FF"/>
                    </a:solidFill>
                    <a:latin typeface="Times New Roman" panose="02020603050405020304" pitchFamily="18" charset="0"/>
                    <a:ea typeface="SimSun" panose="02010600030101010101" pitchFamily="2" charset="-122"/>
                  </a:rPr>
                  <a:t>Disallows multiple edges between the same vertices. </a:t>
                </a:r>
                <a:endParaRPr lang="en-US" sz="2400" dirty="0">
                  <a:solidFill>
                    <a:srgbClr val="0000FF"/>
                  </a:solidFill>
                  <a:latin typeface="Courier New" panose="02070309020205020404" pitchFamily="49" charset="0"/>
                  <a:ea typeface="SimSun" panose="02010600030101010101" pitchFamily="2" charset="-122"/>
                </a:endParaRPr>
              </a:p>
              <a:p>
                <a:pPr marL="804863" lvl="2" indent="-3429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Use the notation (u, v) for an edge instead of {u, v}. </a:t>
                </a:r>
              </a:p>
              <a:p>
                <a:pPr marL="804863" lvl="2" indent="-3429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A pair of vertices (u, v)  and the pair  (v, u) are the </a:t>
                </a:r>
                <a:r>
                  <a:rPr lang="en-US" sz="2400" dirty="0">
                    <a:solidFill>
                      <a:srgbClr val="0000FF"/>
                    </a:solidFill>
                    <a:latin typeface="Times New Roman" panose="02020603050405020304" pitchFamily="18" charset="0"/>
                    <a:ea typeface="SimSun" panose="02010600030101010101" pitchFamily="2" charset="-122"/>
                  </a:rPr>
                  <a:t>same</a:t>
                </a:r>
                <a:r>
                  <a:rPr lang="en-US" sz="2400" dirty="0">
                    <a:latin typeface="Times New Roman" panose="02020603050405020304" pitchFamily="18" charset="0"/>
                    <a:ea typeface="SimSun" panose="02010600030101010101" pitchFamily="2" charset="-122"/>
                  </a:rPr>
                  <a:t> edge. </a:t>
                </a:r>
                <a:endParaRPr lang="en-US" sz="2400" dirty="0">
                  <a:latin typeface="Courier New" panose="02070309020205020404" pitchFamily="49" charset="0"/>
                  <a:ea typeface="SimSun" panose="02010600030101010101" pitchFamily="2" charset="-122"/>
                </a:endParaRPr>
              </a:p>
              <a:p>
                <a:pPr marL="804863" lvl="2" indent="-342900">
                  <a:spcAft>
                    <a:spcPts val="1200"/>
                  </a:spcAft>
                  <a:buFont typeface="Arial" panose="020B0604020202020204" pitchFamily="34" charset="0"/>
                  <a:buChar char="•"/>
                </a:pPr>
                <a:r>
                  <a:rPr lang="en-US" sz="2400" dirty="0">
                    <a:latin typeface="Times New Roman" panose="02020603050405020304" pitchFamily="18" charset="0"/>
                    <a:ea typeface="SimSun" panose="02010600030101010101" pitchFamily="2" charset="-122"/>
                  </a:rPr>
                  <a:t>The edge (u, v) is </a:t>
                </a:r>
                <a:r>
                  <a:rPr lang="en-US" sz="2400" dirty="0">
                    <a:solidFill>
                      <a:srgbClr val="0033CC"/>
                    </a:solidFill>
                    <a:latin typeface="Times New Roman" panose="02020603050405020304" pitchFamily="18" charset="0"/>
                    <a:ea typeface="SimSun" panose="02010600030101010101" pitchFamily="2" charset="-122"/>
                  </a:rPr>
                  <a:t>incident on </a:t>
                </a:r>
                <a:r>
                  <a:rPr lang="en-US" sz="2400" dirty="0">
                    <a:latin typeface="Times New Roman" panose="02020603050405020304" pitchFamily="18" charset="0"/>
                    <a:ea typeface="SimSun" panose="02010600030101010101" pitchFamily="2" charset="-122"/>
                  </a:rPr>
                  <a:t>vertices u and v. For example, the edges incident on vertex 2 are (1, 2) and (2, 5)</a:t>
                </a:r>
              </a:p>
            </p:txBody>
          </p:sp>
        </mc:Choice>
        <mc:Fallback xmlns="">
          <p:sp>
            <p:nvSpPr>
              <p:cNvPr id="2" name="Rectangle 1"/>
              <p:cNvSpPr>
                <a:spLocks noRot="1" noChangeAspect="1" noMove="1" noResize="1" noEditPoints="1" noAdjustHandles="1" noChangeArrowheads="1" noChangeShapeType="1" noTextEdit="1"/>
              </p:cNvSpPr>
              <p:nvPr/>
            </p:nvSpPr>
            <p:spPr>
              <a:xfrm>
                <a:off x="1712876" y="1032872"/>
                <a:ext cx="8904303" cy="5755422"/>
              </a:xfrm>
              <a:prstGeom prst="rect">
                <a:avLst/>
              </a:prstGeom>
              <a:blipFill>
                <a:blip r:embed="rId2"/>
                <a:stretch>
                  <a:fillRect l="-1095" t="-1164" r="-68" b="-1376"/>
                </a:stretch>
              </a:blipFill>
            </p:spPr>
            <p:txBody>
              <a:bodyPr/>
              <a:lstStyle/>
              <a:p>
                <a:r>
                  <a:rPr lang="en-US">
                    <a:noFill/>
                  </a:rPr>
                  <a:t> </a:t>
                </a:r>
              </a:p>
            </p:txBody>
          </p:sp>
        </mc:Fallback>
      </mc:AlternateContent>
      <p:pic>
        <p:nvPicPr>
          <p:cNvPr id="4" name="Picture 3" descr="Image result for smiley face images">
            <a:extLst>
              <a:ext uri="{FF2B5EF4-FFF2-40B4-BE49-F238E27FC236}">
                <a16:creationId xmlns:a16="http://schemas.microsoft.com/office/drawing/2014/main" id="{081252CB-60B0-43BF-96B0-B13FC2A76AE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2532" y="2837584"/>
            <a:ext cx="586105" cy="425450"/>
          </a:xfrm>
          <a:prstGeom prst="rect">
            <a:avLst/>
          </a:prstGeom>
          <a:noFill/>
        </p:spPr>
      </p:pic>
      <p:sp>
        <p:nvSpPr>
          <p:cNvPr id="3" name="Rectangle 2">
            <a:extLst>
              <a:ext uri="{FF2B5EF4-FFF2-40B4-BE49-F238E27FC236}">
                <a16:creationId xmlns:a16="http://schemas.microsoft.com/office/drawing/2014/main" id="{A12C6416-04BE-4A2C-8884-F2A3736BFC5E}"/>
              </a:ext>
            </a:extLst>
          </p:cNvPr>
          <p:cNvSpPr/>
          <p:nvPr/>
        </p:nvSpPr>
        <p:spPr>
          <a:xfrm>
            <a:off x="1712876" y="306860"/>
            <a:ext cx="3319563" cy="625428"/>
          </a:xfrm>
          <a:prstGeom prst="rect">
            <a:avLst/>
          </a:prstGeom>
        </p:spPr>
        <p:txBody>
          <a:bodyPr wrap="none">
            <a:spAutoFit/>
          </a:bodyPr>
          <a:lstStyle/>
          <a:p>
            <a:pPr marL="457200" marR="0" indent="-457200">
              <a:lnSpc>
                <a:spcPct val="115000"/>
              </a:lnSpc>
              <a:spcBef>
                <a:spcPts val="0"/>
              </a:spcBef>
              <a:spcAft>
                <a:spcPts val="0"/>
              </a:spcAft>
            </a:pPr>
            <a:r>
              <a:rPr lang="en-US" sz="3200" dirty="0">
                <a:solidFill>
                  <a:srgbClr val="0000FF"/>
                </a:solidFill>
                <a:ea typeface="SimSun" panose="02010600030101010101" pitchFamily="2" charset="-122"/>
              </a:rPr>
              <a:t>Undirected Graphs</a:t>
            </a:r>
            <a:endParaRPr lang="en-US" sz="3200" dirty="0">
              <a:ea typeface="SimSun" panose="02010600030101010101" pitchFamily="2" charset="-122"/>
            </a:endParaRPr>
          </a:p>
        </p:txBody>
      </p:sp>
    </p:spTree>
    <p:extLst>
      <p:ext uri="{BB962C8B-B14F-4D97-AF65-F5344CB8AC3E}">
        <p14:creationId xmlns:p14="http://schemas.microsoft.com/office/powerpoint/2010/main" val="10110348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1D3463-1664-7A80-14A8-E38E56CEC9C1}"/>
              </a:ext>
            </a:extLst>
          </p:cNvPr>
          <p:cNvSpPr/>
          <p:nvPr/>
        </p:nvSpPr>
        <p:spPr>
          <a:xfrm>
            <a:off x="727363" y="5901709"/>
            <a:ext cx="11000401" cy="631827"/>
          </a:xfrm>
          <a:prstGeom prst="rect">
            <a:avLst/>
          </a:prstGeom>
          <a:solidFill>
            <a:srgbClr val="FFFF00"/>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5000"/>
              </a:lnSpc>
              <a:spcAft>
                <a:spcPts val="600"/>
              </a:spcAft>
            </a:pPr>
            <a:endParaRPr lang="en-US" sz="3200" dirty="0">
              <a:ea typeface="SimSun" panose="02010600030101010101" pitchFamily="2" charset="-122"/>
              <a:cs typeface="Times New Roman" panose="02020603050405020304" pitchFamily="18" charset="0"/>
            </a:endParaRPr>
          </a:p>
        </p:txBody>
      </p:sp>
      <p:sp>
        <p:nvSpPr>
          <p:cNvPr id="2" name="Oval 1">
            <a:extLst>
              <a:ext uri="{FF2B5EF4-FFF2-40B4-BE49-F238E27FC236}">
                <a16:creationId xmlns:a16="http://schemas.microsoft.com/office/drawing/2014/main" id="{ADBDF5AB-FFEB-40C2-A22E-39F9C2E7C043}"/>
              </a:ext>
            </a:extLst>
          </p:cNvPr>
          <p:cNvSpPr/>
          <p:nvPr/>
        </p:nvSpPr>
        <p:spPr>
          <a:xfrm>
            <a:off x="2702173" y="807464"/>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4" name="Oval 3">
            <a:extLst>
              <a:ext uri="{FF2B5EF4-FFF2-40B4-BE49-F238E27FC236}">
                <a16:creationId xmlns:a16="http://schemas.microsoft.com/office/drawing/2014/main" id="{9FC899D4-24F7-401E-B327-C903BA0EBF19}"/>
              </a:ext>
            </a:extLst>
          </p:cNvPr>
          <p:cNvSpPr/>
          <p:nvPr/>
        </p:nvSpPr>
        <p:spPr>
          <a:xfrm>
            <a:off x="3665011" y="1651084"/>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7</a:t>
            </a:r>
          </a:p>
        </p:txBody>
      </p:sp>
      <p:sp>
        <p:nvSpPr>
          <p:cNvPr id="6" name="Oval 5">
            <a:extLst>
              <a:ext uri="{FF2B5EF4-FFF2-40B4-BE49-F238E27FC236}">
                <a16:creationId xmlns:a16="http://schemas.microsoft.com/office/drawing/2014/main" id="{317488E0-330C-455B-B212-184534AAE145}"/>
              </a:ext>
            </a:extLst>
          </p:cNvPr>
          <p:cNvSpPr/>
          <p:nvPr/>
        </p:nvSpPr>
        <p:spPr>
          <a:xfrm>
            <a:off x="1664754" y="165619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cxnSp>
        <p:nvCxnSpPr>
          <p:cNvPr id="8" name="Straight Connector 7">
            <a:extLst>
              <a:ext uri="{FF2B5EF4-FFF2-40B4-BE49-F238E27FC236}">
                <a16:creationId xmlns:a16="http://schemas.microsoft.com/office/drawing/2014/main" id="{0FA9CF49-C168-4F00-AAB3-F35E727C8D3B}"/>
              </a:ext>
            </a:extLst>
          </p:cNvPr>
          <p:cNvCxnSpPr>
            <a:cxnSpLocks/>
            <a:stCxn id="75" idx="0"/>
          </p:cNvCxnSpPr>
          <p:nvPr/>
        </p:nvCxnSpPr>
        <p:spPr>
          <a:xfrm flipV="1">
            <a:off x="1220692" y="2098796"/>
            <a:ext cx="579201" cy="3240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DE1D2D1-4CC0-4215-A73A-E9FBC5827951}"/>
              </a:ext>
            </a:extLst>
          </p:cNvPr>
          <p:cNvCxnSpPr>
            <a:cxnSpLocks/>
            <a:stCxn id="2" idx="5"/>
            <a:endCxn id="4" idx="0"/>
          </p:cNvCxnSpPr>
          <p:nvPr/>
        </p:nvCxnSpPr>
        <p:spPr>
          <a:xfrm>
            <a:off x="3162662" y="1252343"/>
            <a:ext cx="772097" cy="39874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FFA83A9-2CAE-4C31-8AC9-189C95E6E84B}"/>
              </a:ext>
            </a:extLst>
          </p:cNvPr>
          <p:cNvCxnSpPr>
            <a:cxnSpLocks/>
            <a:stCxn id="2" idx="3"/>
            <a:endCxn id="6" idx="0"/>
          </p:cNvCxnSpPr>
          <p:nvPr/>
        </p:nvCxnSpPr>
        <p:spPr>
          <a:xfrm flipH="1">
            <a:off x="1934502" y="1252343"/>
            <a:ext cx="846678" cy="4038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D54679C-FA68-40E0-8CE3-F261DDE128BA}"/>
              </a:ext>
            </a:extLst>
          </p:cNvPr>
          <p:cNvCxnSpPr>
            <a:cxnSpLocks/>
            <a:stCxn id="82" idx="0"/>
            <a:endCxn id="4" idx="3"/>
          </p:cNvCxnSpPr>
          <p:nvPr/>
        </p:nvCxnSpPr>
        <p:spPr>
          <a:xfrm flipV="1">
            <a:off x="3417052" y="2095963"/>
            <a:ext cx="326966" cy="3268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DDF0BBD-17CA-4FDC-8BC0-0C1A89051C96}"/>
              </a:ext>
            </a:extLst>
          </p:cNvPr>
          <p:cNvCxnSpPr>
            <a:cxnSpLocks/>
            <a:endCxn id="6" idx="5"/>
          </p:cNvCxnSpPr>
          <p:nvPr/>
        </p:nvCxnSpPr>
        <p:spPr>
          <a:xfrm flipH="1" flipV="1">
            <a:off x="2125243" y="2101071"/>
            <a:ext cx="409552" cy="3409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Oval 22">
            <a:extLst>
              <a:ext uri="{FF2B5EF4-FFF2-40B4-BE49-F238E27FC236}">
                <a16:creationId xmlns:a16="http://schemas.microsoft.com/office/drawing/2014/main" id="{8E1A54FE-AC1B-44D9-A3C6-797302A8EDF3}"/>
              </a:ext>
            </a:extLst>
          </p:cNvPr>
          <p:cNvSpPr/>
          <p:nvPr/>
        </p:nvSpPr>
        <p:spPr>
          <a:xfrm>
            <a:off x="1747224" y="326830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6</a:t>
            </a:r>
          </a:p>
        </p:txBody>
      </p:sp>
      <p:cxnSp>
        <p:nvCxnSpPr>
          <p:cNvPr id="24" name="Straight Connector 23">
            <a:extLst>
              <a:ext uri="{FF2B5EF4-FFF2-40B4-BE49-F238E27FC236}">
                <a16:creationId xmlns:a16="http://schemas.microsoft.com/office/drawing/2014/main" id="{5EB6A45D-23D3-4C29-BCEC-A335205991B4}"/>
              </a:ext>
            </a:extLst>
          </p:cNvPr>
          <p:cNvCxnSpPr>
            <a:cxnSpLocks/>
            <a:stCxn id="23" idx="0"/>
          </p:cNvCxnSpPr>
          <p:nvPr/>
        </p:nvCxnSpPr>
        <p:spPr>
          <a:xfrm flipV="1">
            <a:off x="2016972" y="2862767"/>
            <a:ext cx="293800" cy="405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D89F531F-0CB2-4C16-BDA4-D5E55CC7E8D3}"/>
              </a:ext>
            </a:extLst>
          </p:cNvPr>
          <p:cNvCxnSpPr>
            <a:cxnSpLocks/>
          </p:cNvCxnSpPr>
          <p:nvPr/>
        </p:nvCxnSpPr>
        <p:spPr>
          <a:xfrm flipV="1">
            <a:off x="10490292" y="3059839"/>
            <a:ext cx="241727" cy="398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4FAA544D-D7CB-4FA2-BA3E-917B2B1A9CE7}"/>
              </a:ext>
            </a:extLst>
          </p:cNvPr>
          <p:cNvCxnSpPr>
            <a:cxnSpLocks/>
          </p:cNvCxnSpPr>
          <p:nvPr/>
        </p:nvCxnSpPr>
        <p:spPr>
          <a:xfrm flipH="1" flipV="1">
            <a:off x="8523261" y="3027265"/>
            <a:ext cx="314310" cy="4309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588C3D49-E0F4-434F-841D-238C20E0D1DE}"/>
              </a:ext>
            </a:extLst>
          </p:cNvPr>
          <p:cNvCxnSpPr>
            <a:cxnSpLocks/>
            <a:stCxn id="133" idx="4"/>
          </p:cNvCxnSpPr>
          <p:nvPr/>
        </p:nvCxnSpPr>
        <p:spPr>
          <a:xfrm>
            <a:off x="10750404" y="3059838"/>
            <a:ext cx="326170" cy="3691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68A8E837-5E13-4A56-A85F-255B99A39E9B}"/>
              </a:ext>
            </a:extLst>
          </p:cNvPr>
          <p:cNvCxnSpPr>
            <a:cxnSpLocks/>
            <a:endCxn id="131" idx="4"/>
          </p:cNvCxnSpPr>
          <p:nvPr/>
        </p:nvCxnSpPr>
        <p:spPr>
          <a:xfrm flipV="1">
            <a:off x="8288972" y="3059838"/>
            <a:ext cx="253642" cy="3691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2E1A2459-12EA-4CBB-9A05-55FA9EF17FFD}"/>
              </a:ext>
            </a:extLst>
          </p:cNvPr>
          <p:cNvCxnSpPr>
            <a:cxnSpLocks/>
          </p:cNvCxnSpPr>
          <p:nvPr/>
        </p:nvCxnSpPr>
        <p:spPr>
          <a:xfrm flipH="1" flipV="1">
            <a:off x="9414261" y="3911769"/>
            <a:ext cx="269830" cy="3885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07D2EB87-0222-4943-B8A4-196EA4472ED9}"/>
              </a:ext>
            </a:extLst>
          </p:cNvPr>
          <p:cNvCxnSpPr>
            <a:cxnSpLocks/>
          </p:cNvCxnSpPr>
          <p:nvPr/>
        </p:nvCxnSpPr>
        <p:spPr>
          <a:xfrm flipV="1">
            <a:off x="9121815" y="3886048"/>
            <a:ext cx="275738" cy="4142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966991C8-A09C-437F-90B4-7A936867E9BA}"/>
              </a:ext>
            </a:extLst>
          </p:cNvPr>
          <p:cNvCxnSpPr>
            <a:cxnSpLocks/>
            <a:endCxn id="132" idx="5"/>
          </p:cNvCxnSpPr>
          <p:nvPr/>
        </p:nvCxnSpPr>
        <p:spPr>
          <a:xfrm flipH="1" flipV="1">
            <a:off x="10067067" y="2984750"/>
            <a:ext cx="243090" cy="4442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Oval 74">
            <a:extLst>
              <a:ext uri="{FF2B5EF4-FFF2-40B4-BE49-F238E27FC236}">
                <a16:creationId xmlns:a16="http://schemas.microsoft.com/office/drawing/2014/main" id="{21DFCB58-BD3C-4AB9-BBAB-9B088E24AF1B}"/>
              </a:ext>
            </a:extLst>
          </p:cNvPr>
          <p:cNvSpPr/>
          <p:nvPr/>
        </p:nvSpPr>
        <p:spPr>
          <a:xfrm>
            <a:off x="950944" y="242280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79" name="Oval 78">
            <a:extLst>
              <a:ext uri="{FF2B5EF4-FFF2-40B4-BE49-F238E27FC236}">
                <a16:creationId xmlns:a16="http://schemas.microsoft.com/office/drawing/2014/main" id="{EE06B276-F661-4006-84E0-1BABF2CA9AC4}"/>
              </a:ext>
            </a:extLst>
          </p:cNvPr>
          <p:cNvSpPr/>
          <p:nvPr/>
        </p:nvSpPr>
        <p:spPr>
          <a:xfrm>
            <a:off x="2221274" y="2424047"/>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82" name="Oval 81">
            <a:extLst>
              <a:ext uri="{FF2B5EF4-FFF2-40B4-BE49-F238E27FC236}">
                <a16:creationId xmlns:a16="http://schemas.microsoft.com/office/drawing/2014/main" id="{B51BA3F7-D95F-4104-B7D2-5FFFA1063FB1}"/>
              </a:ext>
            </a:extLst>
          </p:cNvPr>
          <p:cNvSpPr/>
          <p:nvPr/>
        </p:nvSpPr>
        <p:spPr>
          <a:xfrm>
            <a:off x="3147304" y="242280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86" name="Oval 85">
            <a:extLst>
              <a:ext uri="{FF2B5EF4-FFF2-40B4-BE49-F238E27FC236}">
                <a16:creationId xmlns:a16="http://schemas.microsoft.com/office/drawing/2014/main" id="{733E3436-9DA4-4491-9A87-05531CE652DF}"/>
              </a:ext>
            </a:extLst>
          </p:cNvPr>
          <p:cNvSpPr/>
          <p:nvPr/>
        </p:nvSpPr>
        <p:spPr>
          <a:xfrm>
            <a:off x="5990064" y="807464"/>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87" name="Oval 86">
            <a:extLst>
              <a:ext uri="{FF2B5EF4-FFF2-40B4-BE49-F238E27FC236}">
                <a16:creationId xmlns:a16="http://schemas.microsoft.com/office/drawing/2014/main" id="{D90F8A5A-A690-4EC4-845D-45EBCF18540A}"/>
              </a:ext>
            </a:extLst>
          </p:cNvPr>
          <p:cNvSpPr/>
          <p:nvPr/>
        </p:nvSpPr>
        <p:spPr>
          <a:xfrm>
            <a:off x="6795338" y="1651084"/>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7</a:t>
            </a:r>
          </a:p>
        </p:txBody>
      </p:sp>
      <p:sp>
        <p:nvSpPr>
          <p:cNvPr id="88" name="Oval 87">
            <a:extLst>
              <a:ext uri="{FF2B5EF4-FFF2-40B4-BE49-F238E27FC236}">
                <a16:creationId xmlns:a16="http://schemas.microsoft.com/office/drawing/2014/main" id="{A36B6396-7D19-468F-B4D2-881AB459FDAB}"/>
              </a:ext>
            </a:extLst>
          </p:cNvPr>
          <p:cNvSpPr/>
          <p:nvPr/>
        </p:nvSpPr>
        <p:spPr>
          <a:xfrm>
            <a:off x="5090582" y="1651084"/>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cxnSp>
        <p:nvCxnSpPr>
          <p:cNvPr id="89" name="Straight Connector 88">
            <a:extLst>
              <a:ext uri="{FF2B5EF4-FFF2-40B4-BE49-F238E27FC236}">
                <a16:creationId xmlns:a16="http://schemas.microsoft.com/office/drawing/2014/main" id="{1D0F595A-128B-4D5C-AF34-D9F24A2F2238}"/>
              </a:ext>
            </a:extLst>
          </p:cNvPr>
          <p:cNvCxnSpPr>
            <a:cxnSpLocks/>
            <a:stCxn id="96" idx="0"/>
            <a:endCxn id="88" idx="3"/>
          </p:cNvCxnSpPr>
          <p:nvPr/>
        </p:nvCxnSpPr>
        <p:spPr>
          <a:xfrm flipV="1">
            <a:off x="4737181" y="2095963"/>
            <a:ext cx="432408" cy="3489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3CCF90C8-C103-4377-8FB3-CA7906D4775F}"/>
              </a:ext>
            </a:extLst>
          </p:cNvPr>
          <p:cNvCxnSpPr>
            <a:cxnSpLocks/>
            <a:stCxn id="86" idx="5"/>
            <a:endCxn id="87" idx="0"/>
          </p:cNvCxnSpPr>
          <p:nvPr/>
        </p:nvCxnSpPr>
        <p:spPr>
          <a:xfrm>
            <a:off x="6450553" y="1252343"/>
            <a:ext cx="614533" cy="39874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F4E00126-FFE8-43FC-B670-8F58CB3A9D87}"/>
              </a:ext>
            </a:extLst>
          </p:cNvPr>
          <p:cNvCxnSpPr>
            <a:cxnSpLocks/>
            <a:stCxn id="86" idx="3"/>
            <a:endCxn id="88" idx="0"/>
          </p:cNvCxnSpPr>
          <p:nvPr/>
        </p:nvCxnSpPr>
        <p:spPr>
          <a:xfrm flipH="1">
            <a:off x="5360330" y="1252343"/>
            <a:ext cx="708741" cy="39874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32214AFE-587B-4F6B-88B9-0B977FE0FAFD}"/>
              </a:ext>
            </a:extLst>
          </p:cNvPr>
          <p:cNvCxnSpPr>
            <a:cxnSpLocks/>
            <a:stCxn id="98" idx="0"/>
            <a:endCxn id="87" idx="5"/>
          </p:cNvCxnSpPr>
          <p:nvPr/>
        </p:nvCxnSpPr>
        <p:spPr>
          <a:xfrm flipH="1" flipV="1">
            <a:off x="7255827" y="2095963"/>
            <a:ext cx="427125" cy="379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53AD0920-8FCC-4000-B80E-77A8320956ED}"/>
              </a:ext>
            </a:extLst>
          </p:cNvPr>
          <p:cNvCxnSpPr>
            <a:cxnSpLocks/>
            <a:stCxn id="97" idx="0"/>
            <a:endCxn id="88" idx="5"/>
          </p:cNvCxnSpPr>
          <p:nvPr/>
        </p:nvCxnSpPr>
        <p:spPr>
          <a:xfrm flipH="1" flipV="1">
            <a:off x="5551071" y="2095963"/>
            <a:ext cx="384191" cy="379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Oval 93">
            <a:extLst>
              <a:ext uri="{FF2B5EF4-FFF2-40B4-BE49-F238E27FC236}">
                <a16:creationId xmlns:a16="http://schemas.microsoft.com/office/drawing/2014/main" id="{6417A7A0-D365-45E1-93E2-D4F2788CDCBB}"/>
              </a:ext>
            </a:extLst>
          </p:cNvPr>
          <p:cNvSpPr/>
          <p:nvPr/>
        </p:nvSpPr>
        <p:spPr>
          <a:xfrm>
            <a:off x="5191464" y="332012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6</a:t>
            </a:r>
          </a:p>
        </p:txBody>
      </p:sp>
      <p:cxnSp>
        <p:nvCxnSpPr>
          <p:cNvPr id="95" name="Straight Connector 94">
            <a:extLst>
              <a:ext uri="{FF2B5EF4-FFF2-40B4-BE49-F238E27FC236}">
                <a16:creationId xmlns:a16="http://schemas.microsoft.com/office/drawing/2014/main" id="{8A308823-45C7-4935-9AD6-E75F2E6C509F}"/>
              </a:ext>
            </a:extLst>
          </p:cNvPr>
          <p:cNvCxnSpPr>
            <a:cxnSpLocks/>
            <a:stCxn id="94" idx="0"/>
          </p:cNvCxnSpPr>
          <p:nvPr/>
        </p:nvCxnSpPr>
        <p:spPr>
          <a:xfrm flipV="1">
            <a:off x="5461212" y="2914583"/>
            <a:ext cx="293800" cy="405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6" name="Oval 95">
            <a:extLst>
              <a:ext uri="{FF2B5EF4-FFF2-40B4-BE49-F238E27FC236}">
                <a16:creationId xmlns:a16="http://schemas.microsoft.com/office/drawing/2014/main" id="{9026A0D4-0B5C-41E3-90EC-3A9C9712E3F7}"/>
              </a:ext>
            </a:extLst>
          </p:cNvPr>
          <p:cNvSpPr/>
          <p:nvPr/>
        </p:nvSpPr>
        <p:spPr>
          <a:xfrm>
            <a:off x="4467433" y="2444894"/>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97" name="Oval 96">
            <a:extLst>
              <a:ext uri="{FF2B5EF4-FFF2-40B4-BE49-F238E27FC236}">
                <a16:creationId xmlns:a16="http://schemas.microsoft.com/office/drawing/2014/main" id="{92E5E526-2507-4647-918E-55D478EC15ED}"/>
              </a:ext>
            </a:extLst>
          </p:cNvPr>
          <p:cNvSpPr/>
          <p:nvPr/>
        </p:nvSpPr>
        <p:spPr>
          <a:xfrm>
            <a:off x="5665514" y="2475863"/>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98" name="Oval 97">
            <a:extLst>
              <a:ext uri="{FF2B5EF4-FFF2-40B4-BE49-F238E27FC236}">
                <a16:creationId xmlns:a16="http://schemas.microsoft.com/office/drawing/2014/main" id="{4E97EC8F-2C49-49E3-9FAD-41131F4A5D02}"/>
              </a:ext>
            </a:extLst>
          </p:cNvPr>
          <p:cNvSpPr/>
          <p:nvPr/>
        </p:nvSpPr>
        <p:spPr>
          <a:xfrm>
            <a:off x="7426152" y="2475863"/>
            <a:ext cx="513599"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119" name="TextBox 118">
            <a:extLst>
              <a:ext uri="{FF2B5EF4-FFF2-40B4-BE49-F238E27FC236}">
                <a16:creationId xmlns:a16="http://schemas.microsoft.com/office/drawing/2014/main" id="{0B32CEC0-2644-4B29-A3C6-827B09B075D0}"/>
              </a:ext>
            </a:extLst>
          </p:cNvPr>
          <p:cNvSpPr txBox="1"/>
          <p:nvPr/>
        </p:nvSpPr>
        <p:spPr>
          <a:xfrm>
            <a:off x="2608037" y="3481036"/>
            <a:ext cx="633632"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(a)</a:t>
            </a:r>
          </a:p>
        </p:txBody>
      </p:sp>
      <p:sp>
        <p:nvSpPr>
          <p:cNvPr id="120" name="TextBox 119">
            <a:extLst>
              <a:ext uri="{FF2B5EF4-FFF2-40B4-BE49-F238E27FC236}">
                <a16:creationId xmlns:a16="http://schemas.microsoft.com/office/drawing/2014/main" id="{00DF90C2-7482-4EE1-AF1F-261CEA687BC0}"/>
              </a:ext>
            </a:extLst>
          </p:cNvPr>
          <p:cNvSpPr txBox="1"/>
          <p:nvPr/>
        </p:nvSpPr>
        <p:spPr>
          <a:xfrm>
            <a:off x="6052277" y="3434937"/>
            <a:ext cx="633632"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(b)</a:t>
            </a:r>
          </a:p>
        </p:txBody>
      </p:sp>
      <p:sp>
        <p:nvSpPr>
          <p:cNvPr id="121" name="Oval 120">
            <a:extLst>
              <a:ext uri="{FF2B5EF4-FFF2-40B4-BE49-F238E27FC236}">
                <a16:creationId xmlns:a16="http://schemas.microsoft.com/office/drawing/2014/main" id="{ED8992F9-07F4-4C9B-9788-CEDEF367F7D2}"/>
              </a:ext>
            </a:extLst>
          </p:cNvPr>
          <p:cNvSpPr/>
          <p:nvPr/>
        </p:nvSpPr>
        <p:spPr>
          <a:xfrm>
            <a:off x="9929751" y="861943"/>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122" name="Oval 121">
            <a:extLst>
              <a:ext uri="{FF2B5EF4-FFF2-40B4-BE49-F238E27FC236}">
                <a16:creationId xmlns:a16="http://schemas.microsoft.com/office/drawing/2014/main" id="{8E51FC36-0E64-4C25-9EE2-0AA3854262A4}"/>
              </a:ext>
            </a:extLst>
          </p:cNvPr>
          <p:cNvSpPr/>
          <p:nvPr/>
        </p:nvSpPr>
        <p:spPr>
          <a:xfrm>
            <a:off x="10855724" y="176445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7</a:t>
            </a:r>
          </a:p>
        </p:txBody>
      </p:sp>
      <p:sp>
        <p:nvSpPr>
          <p:cNvPr id="123" name="Oval 122">
            <a:extLst>
              <a:ext uri="{FF2B5EF4-FFF2-40B4-BE49-F238E27FC236}">
                <a16:creationId xmlns:a16="http://schemas.microsoft.com/office/drawing/2014/main" id="{7DF5B3BB-3701-428C-A554-209D9F7F4E5D}"/>
              </a:ext>
            </a:extLst>
          </p:cNvPr>
          <p:cNvSpPr/>
          <p:nvPr/>
        </p:nvSpPr>
        <p:spPr>
          <a:xfrm>
            <a:off x="9047803" y="174922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cxnSp>
        <p:nvCxnSpPr>
          <p:cNvPr id="124" name="Straight Connector 123">
            <a:extLst>
              <a:ext uri="{FF2B5EF4-FFF2-40B4-BE49-F238E27FC236}">
                <a16:creationId xmlns:a16="http://schemas.microsoft.com/office/drawing/2014/main" id="{258D80BF-A8E9-4611-AB9B-3DD4BFE2EAD6}"/>
              </a:ext>
            </a:extLst>
          </p:cNvPr>
          <p:cNvCxnSpPr>
            <a:cxnSpLocks/>
            <a:stCxn id="131" idx="0"/>
            <a:endCxn id="123" idx="3"/>
          </p:cNvCxnSpPr>
          <p:nvPr/>
        </p:nvCxnSpPr>
        <p:spPr>
          <a:xfrm flipV="1">
            <a:off x="8542614" y="2194099"/>
            <a:ext cx="584196" cy="3445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5C21200C-9D7C-4117-B6A1-EE57490AA130}"/>
              </a:ext>
            </a:extLst>
          </p:cNvPr>
          <p:cNvCxnSpPr>
            <a:cxnSpLocks/>
            <a:stCxn id="121" idx="5"/>
            <a:endCxn id="122" idx="0"/>
          </p:cNvCxnSpPr>
          <p:nvPr/>
        </p:nvCxnSpPr>
        <p:spPr>
          <a:xfrm>
            <a:off x="10390240" y="1306822"/>
            <a:ext cx="735232" cy="4576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735DEF94-5268-488B-BF5F-84803C37F246}"/>
              </a:ext>
            </a:extLst>
          </p:cNvPr>
          <p:cNvCxnSpPr>
            <a:cxnSpLocks/>
            <a:stCxn id="121" idx="3"/>
            <a:endCxn id="123" idx="0"/>
          </p:cNvCxnSpPr>
          <p:nvPr/>
        </p:nvCxnSpPr>
        <p:spPr>
          <a:xfrm flipH="1">
            <a:off x="9317551" y="1306822"/>
            <a:ext cx="691207" cy="4423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21489B46-155C-4B57-9090-128F0423D707}"/>
              </a:ext>
            </a:extLst>
          </p:cNvPr>
          <p:cNvCxnSpPr>
            <a:cxnSpLocks/>
            <a:stCxn id="133" idx="0"/>
            <a:endCxn id="122" idx="3"/>
          </p:cNvCxnSpPr>
          <p:nvPr/>
        </p:nvCxnSpPr>
        <p:spPr>
          <a:xfrm flipV="1">
            <a:off x="10750404" y="2209331"/>
            <a:ext cx="184327" cy="3292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28148573-04CB-4528-9FF0-0132EB3B5BE8}"/>
              </a:ext>
            </a:extLst>
          </p:cNvPr>
          <p:cNvCxnSpPr>
            <a:cxnSpLocks/>
            <a:endCxn id="123" idx="5"/>
          </p:cNvCxnSpPr>
          <p:nvPr/>
        </p:nvCxnSpPr>
        <p:spPr>
          <a:xfrm flipH="1" flipV="1">
            <a:off x="9508292" y="2194099"/>
            <a:ext cx="409552" cy="3409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9" name="Oval 128">
            <a:extLst>
              <a:ext uri="{FF2B5EF4-FFF2-40B4-BE49-F238E27FC236}">
                <a16:creationId xmlns:a16="http://schemas.microsoft.com/office/drawing/2014/main" id="{5F6E1614-B571-4C3E-87B2-F1AA47311A56}"/>
              </a:ext>
            </a:extLst>
          </p:cNvPr>
          <p:cNvSpPr/>
          <p:nvPr/>
        </p:nvSpPr>
        <p:spPr>
          <a:xfrm>
            <a:off x="9132528" y="338413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6</a:t>
            </a:r>
          </a:p>
        </p:txBody>
      </p:sp>
      <p:cxnSp>
        <p:nvCxnSpPr>
          <p:cNvPr id="130" name="Straight Connector 129">
            <a:extLst>
              <a:ext uri="{FF2B5EF4-FFF2-40B4-BE49-F238E27FC236}">
                <a16:creationId xmlns:a16="http://schemas.microsoft.com/office/drawing/2014/main" id="{A14BCD63-3739-4951-B34A-72F61E2EF90E}"/>
              </a:ext>
            </a:extLst>
          </p:cNvPr>
          <p:cNvCxnSpPr>
            <a:cxnSpLocks/>
            <a:stCxn id="129" idx="0"/>
          </p:cNvCxnSpPr>
          <p:nvPr/>
        </p:nvCxnSpPr>
        <p:spPr>
          <a:xfrm flipV="1">
            <a:off x="9402276" y="2978591"/>
            <a:ext cx="293800" cy="405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1" name="Oval 130">
            <a:extLst>
              <a:ext uri="{FF2B5EF4-FFF2-40B4-BE49-F238E27FC236}">
                <a16:creationId xmlns:a16="http://schemas.microsoft.com/office/drawing/2014/main" id="{5120F4F2-FF7D-4CE0-A73C-F67C7DB5BC6F}"/>
              </a:ext>
            </a:extLst>
          </p:cNvPr>
          <p:cNvSpPr/>
          <p:nvPr/>
        </p:nvSpPr>
        <p:spPr>
          <a:xfrm>
            <a:off x="8272866" y="253863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132" name="Oval 131">
            <a:extLst>
              <a:ext uri="{FF2B5EF4-FFF2-40B4-BE49-F238E27FC236}">
                <a16:creationId xmlns:a16="http://schemas.microsoft.com/office/drawing/2014/main" id="{DD632F78-0364-44C4-93E0-C7B62D01AF3E}"/>
              </a:ext>
            </a:extLst>
          </p:cNvPr>
          <p:cNvSpPr/>
          <p:nvPr/>
        </p:nvSpPr>
        <p:spPr>
          <a:xfrm>
            <a:off x="9606578" y="2539871"/>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133" name="Oval 132">
            <a:extLst>
              <a:ext uri="{FF2B5EF4-FFF2-40B4-BE49-F238E27FC236}">
                <a16:creationId xmlns:a16="http://schemas.microsoft.com/office/drawing/2014/main" id="{412A9BA4-918E-406E-BCA4-D41398F11F2E}"/>
              </a:ext>
            </a:extLst>
          </p:cNvPr>
          <p:cNvSpPr/>
          <p:nvPr/>
        </p:nvSpPr>
        <p:spPr>
          <a:xfrm>
            <a:off x="10480656" y="253863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134" name="TextBox 133">
            <a:extLst>
              <a:ext uri="{FF2B5EF4-FFF2-40B4-BE49-F238E27FC236}">
                <a16:creationId xmlns:a16="http://schemas.microsoft.com/office/drawing/2014/main" id="{51FC57A8-9809-4FA3-A423-6F87700F52B8}"/>
              </a:ext>
            </a:extLst>
          </p:cNvPr>
          <p:cNvSpPr txBox="1"/>
          <p:nvPr/>
        </p:nvSpPr>
        <p:spPr>
          <a:xfrm>
            <a:off x="10008758" y="3789514"/>
            <a:ext cx="633632"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(c)</a:t>
            </a:r>
          </a:p>
        </p:txBody>
      </p:sp>
      <p:cxnSp>
        <p:nvCxnSpPr>
          <p:cNvPr id="174" name="Straight Connector 173">
            <a:extLst>
              <a:ext uri="{FF2B5EF4-FFF2-40B4-BE49-F238E27FC236}">
                <a16:creationId xmlns:a16="http://schemas.microsoft.com/office/drawing/2014/main" id="{3502AF53-62B0-473D-BF0E-1EEDB0FD34A3}"/>
              </a:ext>
            </a:extLst>
          </p:cNvPr>
          <p:cNvCxnSpPr>
            <a:cxnSpLocks/>
            <a:stCxn id="122" idx="5"/>
          </p:cNvCxnSpPr>
          <p:nvPr/>
        </p:nvCxnSpPr>
        <p:spPr>
          <a:xfrm>
            <a:off x="11316213" y="2209331"/>
            <a:ext cx="332508" cy="387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7" name="Rectangle: Rounded Corners 176">
            <a:extLst>
              <a:ext uri="{FF2B5EF4-FFF2-40B4-BE49-F238E27FC236}">
                <a16:creationId xmlns:a16="http://schemas.microsoft.com/office/drawing/2014/main" id="{21181CC8-A214-4A00-8320-68225BAC6E05}"/>
              </a:ext>
            </a:extLst>
          </p:cNvPr>
          <p:cNvSpPr/>
          <p:nvPr/>
        </p:nvSpPr>
        <p:spPr>
          <a:xfrm>
            <a:off x="8205979" y="3407884"/>
            <a:ext cx="169925" cy="1948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8" name="Rectangle: Rounded Corners 177">
            <a:extLst>
              <a:ext uri="{FF2B5EF4-FFF2-40B4-BE49-F238E27FC236}">
                <a16:creationId xmlns:a16="http://schemas.microsoft.com/office/drawing/2014/main" id="{8AEFAA2C-324D-4F1A-8656-62EB40631223}"/>
              </a:ext>
            </a:extLst>
          </p:cNvPr>
          <p:cNvSpPr/>
          <p:nvPr/>
        </p:nvSpPr>
        <p:spPr>
          <a:xfrm>
            <a:off x="8745453" y="3423979"/>
            <a:ext cx="169925" cy="1948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Rectangle: Rounded Corners 178">
            <a:extLst>
              <a:ext uri="{FF2B5EF4-FFF2-40B4-BE49-F238E27FC236}">
                <a16:creationId xmlns:a16="http://schemas.microsoft.com/office/drawing/2014/main" id="{0ABC7DE8-1CC0-4871-9F58-8B4E18743AD4}"/>
              </a:ext>
            </a:extLst>
          </p:cNvPr>
          <p:cNvSpPr/>
          <p:nvPr/>
        </p:nvSpPr>
        <p:spPr>
          <a:xfrm>
            <a:off x="9058055" y="4251179"/>
            <a:ext cx="169925" cy="1948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0" name="Rectangle: Rounded Corners 179">
            <a:extLst>
              <a:ext uri="{FF2B5EF4-FFF2-40B4-BE49-F238E27FC236}">
                <a16:creationId xmlns:a16="http://schemas.microsoft.com/office/drawing/2014/main" id="{BE33276C-1A06-45C6-AFD1-1232EE3822A7}"/>
              </a:ext>
            </a:extLst>
          </p:cNvPr>
          <p:cNvSpPr/>
          <p:nvPr/>
        </p:nvSpPr>
        <p:spPr>
          <a:xfrm>
            <a:off x="9606578" y="4286644"/>
            <a:ext cx="169925" cy="1948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1" name="Rectangle: Rounded Corners 180">
            <a:extLst>
              <a:ext uri="{FF2B5EF4-FFF2-40B4-BE49-F238E27FC236}">
                <a16:creationId xmlns:a16="http://schemas.microsoft.com/office/drawing/2014/main" id="{290C994A-A3F7-42A9-A072-6B10381F33F7}"/>
              </a:ext>
            </a:extLst>
          </p:cNvPr>
          <p:cNvSpPr/>
          <p:nvPr/>
        </p:nvSpPr>
        <p:spPr>
          <a:xfrm>
            <a:off x="10243579" y="3414405"/>
            <a:ext cx="169925" cy="1948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2" name="Rectangle: Rounded Corners 181">
            <a:extLst>
              <a:ext uri="{FF2B5EF4-FFF2-40B4-BE49-F238E27FC236}">
                <a16:creationId xmlns:a16="http://schemas.microsoft.com/office/drawing/2014/main" id="{33BA8AF1-6045-4C8D-9797-CFBFB1C5878E}"/>
              </a:ext>
            </a:extLst>
          </p:cNvPr>
          <p:cNvSpPr/>
          <p:nvPr/>
        </p:nvSpPr>
        <p:spPr>
          <a:xfrm>
            <a:off x="10453083" y="3423979"/>
            <a:ext cx="172245" cy="1879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Rectangle: Rounded Corners 182">
            <a:extLst>
              <a:ext uri="{FF2B5EF4-FFF2-40B4-BE49-F238E27FC236}">
                <a16:creationId xmlns:a16="http://schemas.microsoft.com/office/drawing/2014/main" id="{E92E12B1-F06C-499F-83EC-9ACCDB8A3E83}"/>
              </a:ext>
            </a:extLst>
          </p:cNvPr>
          <p:cNvSpPr/>
          <p:nvPr/>
        </p:nvSpPr>
        <p:spPr>
          <a:xfrm>
            <a:off x="10974922" y="3407884"/>
            <a:ext cx="169925" cy="1948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Rectangle: Rounded Corners 183">
            <a:extLst>
              <a:ext uri="{FF2B5EF4-FFF2-40B4-BE49-F238E27FC236}">
                <a16:creationId xmlns:a16="http://schemas.microsoft.com/office/drawing/2014/main" id="{61002FCC-AF39-4461-8454-D748538C6C2D}"/>
              </a:ext>
            </a:extLst>
          </p:cNvPr>
          <p:cNvSpPr/>
          <p:nvPr/>
        </p:nvSpPr>
        <p:spPr>
          <a:xfrm>
            <a:off x="11557839" y="2585389"/>
            <a:ext cx="169925" cy="1948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TextBox 185">
            <a:extLst>
              <a:ext uri="{FF2B5EF4-FFF2-40B4-BE49-F238E27FC236}">
                <a16:creationId xmlns:a16="http://schemas.microsoft.com/office/drawing/2014/main" id="{FC8B9570-3F51-4235-A68C-510F631DD565}"/>
              </a:ext>
            </a:extLst>
          </p:cNvPr>
          <p:cNvSpPr txBox="1"/>
          <p:nvPr/>
        </p:nvSpPr>
        <p:spPr>
          <a:xfrm>
            <a:off x="1134241" y="4594544"/>
            <a:ext cx="10469703" cy="1938992"/>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Figure 5.7 Binary trees. (a) A binary tree. The left child of a node is drawn beneath the node and to the left. The right child is drawn beneath and to the right. (b) A binary tree different from the one in (a). In (a), the left child of node 7 is 5 and right child is absent. In (b), the left child of node 7 is absent and the right child is 5. As ordered trees, these trees are the same, but as binary trees, they are distinct. (c) The binary tree in (a) represented by the internal nodes of a full binary tree: an ordered tree in which each internal node has degree 2. The leaves in the tree are shown as squares.</a:t>
            </a:r>
          </a:p>
        </p:txBody>
      </p:sp>
    </p:spTree>
    <p:extLst>
      <p:ext uri="{BB962C8B-B14F-4D97-AF65-F5344CB8AC3E}">
        <p14:creationId xmlns:p14="http://schemas.microsoft.com/office/powerpoint/2010/main" val="179325498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1D3463-1664-7A80-14A8-E38E56CEC9C1}"/>
              </a:ext>
            </a:extLst>
          </p:cNvPr>
          <p:cNvSpPr/>
          <p:nvPr/>
        </p:nvSpPr>
        <p:spPr>
          <a:xfrm>
            <a:off x="862445" y="1839191"/>
            <a:ext cx="10255828" cy="3451857"/>
          </a:xfrm>
          <a:prstGeom prst="rect">
            <a:avLst/>
          </a:prstGeom>
          <a:solidFill>
            <a:srgbClr val="FFFF00"/>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5000"/>
              </a:lnSpc>
              <a:spcAft>
                <a:spcPts val="600"/>
              </a:spcAft>
            </a:pPr>
            <a:endParaRPr lang="en-US" sz="3200" dirty="0">
              <a:ea typeface="SimSun"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92771F8C-3818-4357-9F96-32F838A66974}"/>
                  </a:ext>
                </a:extLst>
              </p:cNvPr>
              <p:cNvSpPr txBox="1"/>
              <p:nvPr/>
            </p:nvSpPr>
            <p:spPr>
              <a:xfrm>
                <a:off x="1551985" y="1628507"/>
                <a:ext cx="8780736" cy="3662541"/>
              </a:xfrm>
              <a:prstGeom prst="rect">
                <a:avLst/>
              </a:prstGeom>
              <a:noFill/>
            </p:spPr>
            <p:txBody>
              <a:bodyPr wrap="square" rtlCol="0">
                <a:spAutoFit/>
              </a:bodyPr>
              <a:lstStyle/>
              <a:p>
                <a:pPr marL="461963" indent="-461963">
                  <a:buFont typeface="Arial" panose="020B0604020202020204" pitchFamily="34" charset="0"/>
                  <a:buChar char="•"/>
                </a:pPr>
                <a:endParaRPr lang="en-US" sz="1200" dirty="0">
                  <a:latin typeface="Times New Roman" panose="02020603050405020304" pitchFamily="18" charset="0"/>
                  <a:cs typeface="Times New Roman" panose="02020603050405020304" pitchFamily="18" charset="0"/>
                </a:endParaRPr>
              </a:p>
              <a:p>
                <a:pPr marL="461963"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 </a:t>
                </a:r>
                <a:r>
                  <a:rPr lang="en-US" sz="2400" i="1" dirty="0">
                    <a:solidFill>
                      <a:srgbClr val="0000FF"/>
                    </a:solidFill>
                    <a:latin typeface="Times New Roman" panose="02020603050405020304" pitchFamily="18" charset="0"/>
                    <a:cs typeface="Times New Roman" panose="02020603050405020304" pitchFamily="18" charset="0"/>
                  </a:rPr>
                  <a:t>full binary tree </a:t>
                </a:r>
                <a:r>
                  <a:rPr lang="en-US" sz="2400" dirty="0">
                    <a:latin typeface="Times New Roman" panose="02020603050405020304" pitchFamily="18" charset="0"/>
                    <a:cs typeface="Times New Roman" panose="02020603050405020304" pitchFamily="18" charset="0"/>
                  </a:rPr>
                  <a:t>is a binary tree in which each node is either a leaf or has degree exactly 2 (i.e., </a:t>
                </a:r>
                <a:r>
                  <a:rPr lang="en-US" sz="2400" dirty="0">
                    <a:solidFill>
                      <a:srgbClr val="0000FF"/>
                    </a:solidFill>
                    <a:latin typeface="Times New Roman" panose="02020603050405020304" pitchFamily="18" charset="0"/>
                    <a:cs typeface="Times New Roman" panose="02020603050405020304" pitchFamily="18" charset="0"/>
                  </a:rPr>
                  <a:t>each parent has exactly two children).</a:t>
                </a:r>
              </a:p>
              <a:p>
                <a:pPr marL="461963" indent="-461963">
                  <a:buFont typeface="Arial" panose="020B0604020202020204" pitchFamily="34" charset="0"/>
                  <a:buChar char="•"/>
                </a:pPr>
                <a:endParaRPr lang="en-US" sz="1200" dirty="0">
                  <a:latin typeface="Times New Roman" panose="02020603050405020304" pitchFamily="18" charset="0"/>
                  <a:cs typeface="Times New Roman" panose="02020603050405020304" pitchFamily="18" charset="0"/>
                </a:endParaRPr>
              </a:p>
              <a:p>
                <a:pPr marL="461963"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When a number assigned to each parental node is larger than all the numbers in its left subtree and smaller than all the numbers in it right subtree. Such trees are called </a:t>
                </a:r>
                <a:r>
                  <a:rPr lang="en-US" sz="2400" i="1" dirty="0">
                    <a:solidFill>
                      <a:srgbClr val="0000FF"/>
                    </a:solidFill>
                    <a:latin typeface="Times New Roman" panose="02020603050405020304" pitchFamily="18" charset="0"/>
                    <a:cs typeface="Times New Roman" panose="02020603050405020304" pitchFamily="18" charset="0"/>
                  </a:rPr>
                  <a:t>binary search trees</a:t>
                </a:r>
                <a:r>
                  <a:rPr lang="en-US" sz="2400" dirty="0">
                    <a:latin typeface="Times New Roman" panose="02020603050405020304" pitchFamily="18" charset="0"/>
                    <a:cs typeface="Times New Roman" panose="02020603050405020304" pitchFamily="18" charset="0"/>
                  </a:rPr>
                  <a:t>.</a:t>
                </a:r>
              </a:p>
              <a:p>
                <a:pPr marL="461963" indent="-461963">
                  <a:buFont typeface="Arial" panose="020B0604020202020204" pitchFamily="34" charset="0"/>
                  <a:buChar char="•"/>
                </a:pPr>
                <a:endParaRPr lang="en-US" sz="1200" dirty="0">
                  <a:latin typeface="Times New Roman" panose="02020603050405020304" pitchFamily="18" charset="0"/>
                  <a:cs typeface="Times New Roman" panose="02020603050405020304" pitchFamily="18" charset="0"/>
                </a:endParaRPr>
              </a:p>
              <a:p>
                <a:pPr marL="461963"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height h of a binary tree with n nodes is:</a:t>
                </a:r>
              </a:p>
              <a:p>
                <a:r>
                  <a:rPr lang="en-US" sz="2400" dirty="0">
                    <a:latin typeface="Times New Roman" panose="02020603050405020304" pitchFamily="18" charset="0"/>
                    <a:cs typeface="Times New Roman" panose="02020603050405020304" pitchFamily="18" charset="0"/>
                  </a:rPr>
                  <a:t>                      </a:t>
                </a:r>
                <a:r>
                  <a:rPr lang="en-US" sz="2400" baseline="-25000" dirty="0">
                    <a:latin typeface="Cambria Math" panose="02040503050406030204" pitchFamily="18" charset="0"/>
                    <a:ea typeface="Cambria Math" panose="020405030504060302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a:t>
                </a:r>
                <a14:m>
                  <m:oMath xmlns:m="http://schemas.openxmlformats.org/officeDocument/2006/math">
                    <m:func>
                      <m:funcPr>
                        <m:ctrlPr>
                          <a:rPr lang="en-US" sz="2800" i="1" smtClean="0">
                            <a:latin typeface="Cambria Math" panose="02040503050406030204" pitchFamily="18" charset="0"/>
                            <a:cs typeface="Times New Roman" panose="02020603050405020304" pitchFamily="18" charset="0"/>
                          </a:rPr>
                        </m:ctrlPr>
                      </m:funcPr>
                      <m:fName>
                        <m:sSub>
                          <m:sSubPr>
                            <m:ctrlPr>
                              <a:rPr lang="en-US" sz="2800" i="1" smtClean="0">
                                <a:latin typeface="Cambria Math" panose="02040503050406030204" pitchFamily="18" charset="0"/>
                                <a:cs typeface="Times New Roman" panose="02020603050405020304" pitchFamily="18" charset="0"/>
                              </a:rPr>
                            </m:ctrlPr>
                          </m:sSubPr>
                          <m:e>
                            <m:r>
                              <m:rPr>
                                <m:sty m:val="p"/>
                              </m:rPr>
                              <a:rPr lang="en-US" sz="2800" i="0" smtClean="0">
                                <a:latin typeface="Cambria Math" panose="02040503050406030204" pitchFamily="18" charset="0"/>
                                <a:cs typeface="Times New Roman" panose="02020603050405020304" pitchFamily="18" charset="0"/>
                              </a:rPr>
                              <m:t>log</m:t>
                            </m:r>
                          </m:e>
                          <m:sub>
                            <m:r>
                              <a:rPr lang="en-US" sz="2800" b="0" i="1" smtClean="0">
                                <a:latin typeface="Cambria Math" panose="02040503050406030204" pitchFamily="18" charset="0"/>
                                <a:cs typeface="Times New Roman" panose="02020603050405020304" pitchFamily="18" charset="0"/>
                              </a:rPr>
                              <m:t>2</m:t>
                            </m:r>
                          </m:sub>
                        </m:sSub>
                      </m:fName>
                      <m:e>
                        <m:r>
                          <a:rPr lang="en-US" sz="2800" b="0" i="1" smtClean="0">
                            <a:latin typeface="Cambria Math" panose="02040503050406030204" pitchFamily="18" charset="0"/>
                            <a:cs typeface="Times New Roman" panose="02020603050405020304" pitchFamily="18" charset="0"/>
                          </a:rPr>
                          <m:t>𝑛</m:t>
                        </m:r>
                        <m:r>
                          <a:rPr lang="en-US" sz="2800" b="0" i="1" smtClean="0">
                            <a:latin typeface="Cambria Math" panose="02040503050406030204" pitchFamily="18" charset="0"/>
                            <a:cs typeface="Times New Roman" panose="02020603050405020304" pitchFamily="18" charset="0"/>
                          </a:rPr>
                          <m:t>) ┘</m:t>
                        </m:r>
                      </m:e>
                    </m:func>
                    <m:r>
                      <a:rPr lang="en-US" sz="2800" b="0" i="1" smtClean="0">
                        <a:latin typeface="Cambria Math" panose="02040503050406030204" pitchFamily="18" charset="0"/>
                        <a:cs typeface="Times New Roman" panose="02020603050405020304" pitchFamily="18" charset="0"/>
                      </a:rPr>
                      <m:t>  </m:t>
                    </m:r>
                    <m:r>
                      <a:rPr lang="en-US" sz="28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sz="2800" b="0" i="1" smtClean="0">
                        <a:latin typeface="Cambria Math" panose="02040503050406030204" pitchFamily="18" charset="0"/>
                        <a:ea typeface="Cambria Math" panose="02040503050406030204" pitchFamily="18" charset="0"/>
                        <a:cs typeface="Times New Roman" panose="02020603050405020304" pitchFamily="18" charset="0"/>
                      </a:rPr>
                      <m:t>h</m:t>
                    </m:r>
                    <m:r>
                      <a:rPr lang="en-US" sz="2800" b="0" i="1" smtClean="0">
                        <a:latin typeface="Cambria Math" panose="02040503050406030204" pitchFamily="18" charset="0"/>
                        <a:ea typeface="Cambria Math" panose="02040503050406030204" pitchFamily="18" charset="0"/>
                        <a:cs typeface="Times New Roman" panose="02020603050405020304" pitchFamily="18" charset="0"/>
                      </a:rPr>
                      <m:t> ≤</m:t>
                    </m:r>
                    <m:r>
                      <a:rPr lang="en-US" sz="2800" b="0" i="1" smtClean="0">
                        <a:latin typeface="Cambria Math" panose="02040503050406030204" pitchFamily="18" charset="0"/>
                        <a:ea typeface="Cambria Math" panose="02040503050406030204" pitchFamily="18" charset="0"/>
                        <a:cs typeface="Times New Roman" panose="02020603050405020304" pitchFamily="18" charset="0"/>
                      </a:rPr>
                      <m:t>𝑛</m:t>
                    </m:r>
                    <m:r>
                      <a:rPr lang="en-US" sz="2800" b="0" i="1" smtClean="0">
                        <a:latin typeface="Cambria Math" panose="02040503050406030204" pitchFamily="18" charset="0"/>
                        <a:ea typeface="Cambria Math" panose="02040503050406030204" pitchFamily="18" charset="0"/>
                        <a:cs typeface="Times New Roman" panose="02020603050405020304" pitchFamily="18" charset="0"/>
                      </a:rPr>
                      <m:t>−1</m:t>
                    </m:r>
                  </m:oMath>
                </a14:m>
                <a:endParaRPr lang="en-US" sz="2800" dirty="0">
                  <a:latin typeface="Times New Roman" panose="02020603050405020304" pitchFamily="18" charset="0"/>
                  <a:cs typeface="Times New Roman" panose="02020603050405020304" pitchFamily="18" charset="0"/>
                </a:endParaRPr>
              </a:p>
            </p:txBody>
          </p:sp>
        </mc:Choice>
        <mc:Fallback>
          <p:sp>
            <p:nvSpPr>
              <p:cNvPr id="2" name="TextBox 1">
                <a:extLst>
                  <a:ext uri="{FF2B5EF4-FFF2-40B4-BE49-F238E27FC236}">
                    <a16:creationId xmlns:a16="http://schemas.microsoft.com/office/drawing/2014/main" id="{92771F8C-3818-4357-9F96-32F838A66974}"/>
                  </a:ext>
                </a:extLst>
              </p:cNvPr>
              <p:cNvSpPr txBox="1">
                <a:spLocks noRot="1" noChangeAspect="1" noMove="1" noResize="1" noEditPoints="1" noAdjustHandles="1" noChangeArrowheads="1" noChangeShapeType="1" noTextEdit="1"/>
              </p:cNvSpPr>
              <p:nvPr/>
            </p:nvSpPr>
            <p:spPr>
              <a:xfrm>
                <a:off x="1551985" y="1628507"/>
                <a:ext cx="8780736" cy="3662541"/>
              </a:xfrm>
              <a:prstGeom prst="rect">
                <a:avLst/>
              </a:prstGeom>
              <a:blipFill>
                <a:blip r:embed="rId2"/>
                <a:stretch>
                  <a:fillRect l="-972" b="-2496"/>
                </a:stretch>
              </a:blipFill>
            </p:spPr>
            <p:txBody>
              <a:bodyPr/>
              <a:lstStyle/>
              <a:p>
                <a:r>
                  <a:rPr lang="en-US">
                    <a:noFill/>
                  </a:rPr>
                  <a:t> </a:t>
                </a:r>
              </a:p>
            </p:txBody>
          </p:sp>
        </mc:Fallback>
      </mc:AlternateContent>
      <p:pic>
        <p:nvPicPr>
          <p:cNvPr id="3" name="Picture 2" descr="Image result for smiley face images">
            <a:extLst>
              <a:ext uri="{FF2B5EF4-FFF2-40B4-BE49-F238E27FC236}">
                <a16:creationId xmlns:a16="http://schemas.microsoft.com/office/drawing/2014/main" id="{137CCBAF-ACFF-4107-8B74-F3D2BC2E091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770" y="1722538"/>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D066130-B1CF-4A52-B552-0503950E76B8}"/>
              </a:ext>
            </a:extLst>
          </p:cNvPr>
          <p:cNvSpPr/>
          <p:nvPr/>
        </p:nvSpPr>
        <p:spPr>
          <a:xfrm>
            <a:off x="1463905" y="525686"/>
            <a:ext cx="4666470" cy="584775"/>
          </a:xfrm>
          <a:prstGeom prst="rect">
            <a:avLst/>
          </a:prstGeom>
        </p:spPr>
        <p:txBody>
          <a:bodyPr wrap="none">
            <a:spAutoFit/>
          </a:bodyPr>
          <a:lstStyle/>
          <a:p>
            <a:r>
              <a:rPr lang="en-US" sz="3200" dirty="0">
                <a:cs typeface="Times New Roman" panose="02020603050405020304" pitchFamily="18" charset="0"/>
              </a:rPr>
              <a:t>Binary and Positional Trees</a:t>
            </a:r>
          </a:p>
        </p:txBody>
      </p:sp>
    </p:spTree>
    <p:extLst>
      <p:ext uri="{BB962C8B-B14F-4D97-AF65-F5344CB8AC3E}">
        <p14:creationId xmlns:p14="http://schemas.microsoft.com/office/powerpoint/2010/main" val="8993582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1F16386-712C-05AA-4F2C-F3BF162BEB5E}"/>
              </a:ext>
            </a:extLst>
          </p:cNvPr>
          <p:cNvSpPr/>
          <p:nvPr/>
        </p:nvSpPr>
        <p:spPr>
          <a:xfrm>
            <a:off x="1274618" y="4918984"/>
            <a:ext cx="9187783" cy="701239"/>
          </a:xfrm>
          <a:prstGeom prst="rect">
            <a:avLst/>
          </a:prstGeom>
          <a:solidFill>
            <a:srgbClr val="FFFF00"/>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5000"/>
              </a:lnSpc>
              <a:spcAft>
                <a:spcPts val="600"/>
              </a:spcAft>
            </a:pPr>
            <a:endParaRPr lang="en-US" sz="3200" dirty="0">
              <a:ea typeface="SimSun" panose="02010600030101010101" pitchFamily="2" charset="-122"/>
              <a:cs typeface="Times New Roman" panose="02020603050405020304" pitchFamily="18" charset="0"/>
            </a:endParaRPr>
          </a:p>
        </p:txBody>
      </p:sp>
      <p:sp>
        <p:nvSpPr>
          <p:cNvPr id="5" name="Rectangle 4">
            <a:extLst>
              <a:ext uri="{FF2B5EF4-FFF2-40B4-BE49-F238E27FC236}">
                <a16:creationId xmlns:a16="http://schemas.microsoft.com/office/drawing/2014/main" id="{FC1D3463-1664-7A80-14A8-E38E56CEC9C1}"/>
              </a:ext>
            </a:extLst>
          </p:cNvPr>
          <p:cNvSpPr/>
          <p:nvPr/>
        </p:nvSpPr>
        <p:spPr>
          <a:xfrm>
            <a:off x="1433945" y="2717370"/>
            <a:ext cx="9187783" cy="701239"/>
          </a:xfrm>
          <a:prstGeom prst="rect">
            <a:avLst/>
          </a:prstGeom>
          <a:solidFill>
            <a:srgbClr val="FFFF00"/>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5000"/>
              </a:lnSpc>
              <a:spcAft>
                <a:spcPts val="600"/>
              </a:spcAft>
            </a:pPr>
            <a:endParaRPr lang="en-US" sz="3200" dirty="0">
              <a:ea typeface="SimSun" panose="02010600030101010101" pitchFamily="2" charset="-122"/>
              <a:cs typeface="Times New Roman" panose="02020603050405020304" pitchFamily="18" charset="0"/>
            </a:endParaRPr>
          </a:p>
        </p:txBody>
      </p:sp>
      <p:sp>
        <p:nvSpPr>
          <p:cNvPr id="2" name="TextBox 1">
            <a:extLst>
              <a:ext uri="{FF2B5EF4-FFF2-40B4-BE49-F238E27FC236}">
                <a16:creationId xmlns:a16="http://schemas.microsoft.com/office/drawing/2014/main" id="{92771F8C-3818-4357-9F96-32F838A66974}"/>
              </a:ext>
            </a:extLst>
          </p:cNvPr>
          <p:cNvSpPr txBox="1"/>
          <p:nvPr/>
        </p:nvSpPr>
        <p:spPr>
          <a:xfrm>
            <a:off x="1570272" y="1722538"/>
            <a:ext cx="8808167" cy="3970318"/>
          </a:xfrm>
          <a:prstGeom prst="rect">
            <a:avLst/>
          </a:prstGeom>
          <a:noFill/>
        </p:spPr>
        <p:txBody>
          <a:bodyPr wrap="square" rtlCol="0">
            <a:spAutoFit/>
          </a:bodyPr>
          <a:lstStyle/>
          <a:p>
            <a:pPr marL="461963" indent="-461963">
              <a:buFont typeface="Arial" panose="020B0604020202020204" pitchFamily="34" charset="0"/>
              <a:buChar char="•"/>
            </a:pPr>
            <a:endParaRPr lang="en-US" sz="1200" dirty="0">
              <a:latin typeface="Times New Roman" panose="02020603050405020304" pitchFamily="18" charset="0"/>
              <a:cs typeface="Times New Roman" panose="02020603050405020304" pitchFamily="18" charset="0"/>
            </a:endParaRPr>
          </a:p>
          <a:p>
            <a:pPr marL="461963" indent="-461963">
              <a:buFont typeface="Arial" panose="020B0604020202020204" pitchFamily="34" charset="0"/>
              <a:buChar char="•"/>
            </a:pPr>
            <a:r>
              <a:rPr lang="en-US" sz="2400" i="1" dirty="0">
                <a:latin typeface="Times New Roman" panose="02020603050405020304" pitchFamily="18" charset="0"/>
                <a:cs typeface="Times New Roman" panose="02020603050405020304" pitchFamily="18" charset="0"/>
              </a:rPr>
              <a:t>Extend the positioning information </a:t>
            </a:r>
            <a:r>
              <a:rPr lang="en-US" sz="2400" dirty="0">
                <a:latin typeface="Times New Roman" panose="02020603050405020304" pitchFamily="18" charset="0"/>
                <a:cs typeface="Times New Roman" panose="02020603050405020304" pitchFamily="18" charset="0"/>
              </a:rPr>
              <a:t>that distinguishes binary trees from ordered trees </a:t>
            </a:r>
            <a:r>
              <a:rPr lang="en-US" sz="2400" i="1" dirty="0">
                <a:latin typeface="Times New Roman" panose="02020603050405020304" pitchFamily="18" charset="0"/>
                <a:cs typeface="Times New Roman" panose="02020603050405020304" pitchFamily="18" charset="0"/>
              </a:rPr>
              <a:t>to</a:t>
            </a:r>
            <a:r>
              <a:rPr lang="en-US" sz="2400" dirty="0">
                <a:latin typeface="Times New Roman" panose="02020603050405020304" pitchFamily="18" charset="0"/>
                <a:cs typeface="Times New Roman" panose="02020603050405020304" pitchFamily="18" charset="0"/>
              </a:rPr>
              <a:t> trees with more than 2 children per node.</a:t>
            </a:r>
          </a:p>
          <a:p>
            <a:pPr marL="461963" indent="-461963">
              <a:buFont typeface="Arial" panose="020B0604020202020204" pitchFamily="34" charset="0"/>
              <a:buChar char="•"/>
            </a:pPr>
            <a:r>
              <a:rPr lang="en-US" sz="2400" dirty="0">
                <a:solidFill>
                  <a:srgbClr val="0000FF"/>
                </a:solidFill>
                <a:latin typeface="Times New Roman" panose="02020603050405020304" pitchFamily="18" charset="0"/>
                <a:cs typeface="Times New Roman" panose="02020603050405020304" pitchFamily="18" charset="0"/>
              </a:rPr>
              <a:t>In a positional tree, </a:t>
            </a:r>
            <a:r>
              <a:rPr lang="en-US" sz="2400" dirty="0">
                <a:latin typeface="Times New Roman" panose="02020603050405020304" pitchFamily="18" charset="0"/>
                <a:cs typeface="Times New Roman" panose="02020603050405020304" pitchFamily="18" charset="0"/>
              </a:rPr>
              <a:t>the children of a node are labeled with distinct positive integers.</a:t>
            </a:r>
          </a:p>
          <a:p>
            <a:pPr marL="461963"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t>
            </a:r>
            <a:r>
              <a:rPr lang="en-US" sz="2400" dirty="0" err="1">
                <a:latin typeface="Times New Roman" panose="02020603050405020304" pitchFamily="18" charset="0"/>
                <a:cs typeface="Times New Roman" panose="02020603050405020304" pitchFamily="18" charset="0"/>
              </a:rPr>
              <a:t>i</a:t>
            </a:r>
            <a:r>
              <a:rPr lang="en-US" sz="2400" baseline="30000" dirty="0" err="1">
                <a:latin typeface="Times New Roman" panose="02020603050405020304" pitchFamily="18" charset="0"/>
                <a:cs typeface="Times New Roman" panose="02020603050405020304" pitchFamily="18" charset="0"/>
              </a:rPr>
              <a:t>th</a:t>
            </a:r>
            <a:r>
              <a:rPr lang="en-US" sz="2400" dirty="0">
                <a:latin typeface="Times New Roman" panose="02020603050405020304" pitchFamily="18" charset="0"/>
                <a:cs typeface="Times New Roman" panose="02020603050405020304" pitchFamily="18" charset="0"/>
              </a:rPr>
              <a:t> child of a node is </a:t>
            </a:r>
            <a:r>
              <a:rPr lang="en-US" sz="2400" dirty="0">
                <a:solidFill>
                  <a:srgbClr val="0000FF"/>
                </a:solidFill>
                <a:latin typeface="Times New Roman" panose="02020603050405020304" pitchFamily="18" charset="0"/>
                <a:cs typeface="Times New Roman" panose="02020603050405020304" pitchFamily="18" charset="0"/>
              </a:rPr>
              <a:t>absent </a:t>
            </a:r>
            <a:r>
              <a:rPr lang="en-US" sz="2400" dirty="0">
                <a:latin typeface="Times New Roman" panose="02020603050405020304" pitchFamily="18" charset="0"/>
                <a:cs typeface="Times New Roman" panose="02020603050405020304" pitchFamily="18" charset="0"/>
              </a:rPr>
              <a:t>if no child is labeled with integer </a:t>
            </a:r>
            <a:r>
              <a:rPr lang="en-US" sz="2400" dirty="0" err="1">
                <a:latin typeface="Times New Roman" panose="02020603050405020304" pitchFamily="18" charset="0"/>
                <a:cs typeface="Times New Roman" panose="02020603050405020304" pitchFamily="18" charset="0"/>
              </a:rPr>
              <a:t>i</a:t>
            </a:r>
            <a:r>
              <a:rPr lang="en-US" sz="2400" dirty="0">
                <a:latin typeface="Times New Roman" panose="02020603050405020304" pitchFamily="18" charset="0"/>
                <a:cs typeface="Times New Roman" panose="02020603050405020304" pitchFamily="18" charset="0"/>
              </a:rPr>
              <a:t>.</a:t>
            </a:r>
          </a:p>
          <a:p>
            <a:pPr marL="461963"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a:t>
            </a:r>
            <a:r>
              <a:rPr lang="en-US" sz="2400" dirty="0">
                <a:solidFill>
                  <a:srgbClr val="0000FF"/>
                </a:solidFill>
                <a:latin typeface="Times New Roman" panose="02020603050405020304" pitchFamily="18" charset="0"/>
                <a:cs typeface="Times New Roman" panose="02020603050405020304" pitchFamily="18" charset="0"/>
              </a:rPr>
              <a:t> k-</a:t>
            </a:r>
            <a:r>
              <a:rPr lang="en-US" sz="2400" dirty="0" err="1">
                <a:solidFill>
                  <a:srgbClr val="0000FF"/>
                </a:solidFill>
                <a:latin typeface="Times New Roman" panose="02020603050405020304" pitchFamily="18" charset="0"/>
                <a:cs typeface="Times New Roman" panose="02020603050405020304" pitchFamily="18" charset="0"/>
              </a:rPr>
              <a:t>ary</a:t>
            </a:r>
            <a:r>
              <a:rPr lang="en-US" sz="2400" dirty="0">
                <a:solidFill>
                  <a:srgbClr val="0000FF"/>
                </a:solidFill>
                <a:latin typeface="Times New Roman" panose="02020603050405020304" pitchFamily="18" charset="0"/>
                <a:cs typeface="Times New Roman" panose="02020603050405020304" pitchFamily="18" charset="0"/>
              </a:rPr>
              <a:t> tree </a:t>
            </a:r>
            <a:r>
              <a:rPr lang="en-US" sz="2400" dirty="0">
                <a:latin typeface="Times New Roman" panose="02020603050405020304" pitchFamily="18" charset="0"/>
                <a:cs typeface="Times New Roman" panose="02020603050405020304" pitchFamily="18" charset="0"/>
              </a:rPr>
              <a:t>is a positional tree in which for every node, all children with labels greater than k are missing. </a:t>
            </a:r>
          </a:p>
          <a:p>
            <a:pPr marL="461963"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e.g., A binary tree is a k-</a:t>
            </a:r>
            <a:r>
              <a:rPr lang="en-US" sz="2400" dirty="0" err="1">
                <a:latin typeface="Times New Roman" panose="02020603050405020304" pitchFamily="18" charset="0"/>
                <a:cs typeface="Times New Roman" panose="02020603050405020304" pitchFamily="18" charset="0"/>
              </a:rPr>
              <a:t>ary</a:t>
            </a:r>
            <a:r>
              <a:rPr lang="en-US" sz="2400" dirty="0">
                <a:latin typeface="Times New Roman" panose="02020603050405020304" pitchFamily="18" charset="0"/>
                <a:cs typeface="Times New Roman" panose="02020603050405020304" pitchFamily="18" charset="0"/>
              </a:rPr>
              <a:t> tree with k =2.</a:t>
            </a:r>
          </a:p>
          <a:p>
            <a:pPr marL="461963"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a:t>
            </a:r>
            <a:r>
              <a:rPr lang="en-US" sz="2400" dirty="0">
                <a:solidFill>
                  <a:srgbClr val="0000FF"/>
                </a:solidFill>
                <a:latin typeface="Times New Roman" panose="02020603050405020304" pitchFamily="18" charset="0"/>
                <a:cs typeface="Times New Roman" panose="02020603050405020304" pitchFamily="18" charset="0"/>
              </a:rPr>
              <a:t> complete k-</a:t>
            </a:r>
            <a:r>
              <a:rPr lang="en-US" sz="2400" dirty="0" err="1">
                <a:solidFill>
                  <a:srgbClr val="0000FF"/>
                </a:solidFill>
                <a:latin typeface="Times New Roman" panose="02020603050405020304" pitchFamily="18" charset="0"/>
                <a:cs typeface="Times New Roman" panose="02020603050405020304" pitchFamily="18" charset="0"/>
              </a:rPr>
              <a:t>ary</a:t>
            </a:r>
            <a:r>
              <a:rPr lang="en-US" sz="2400" dirty="0">
                <a:solidFill>
                  <a:srgbClr val="0000FF"/>
                </a:solidFill>
                <a:latin typeface="Times New Roman" panose="02020603050405020304" pitchFamily="18" charset="0"/>
                <a:cs typeface="Times New Roman" panose="02020603050405020304" pitchFamily="18" charset="0"/>
              </a:rPr>
              <a:t> tree </a:t>
            </a:r>
            <a:r>
              <a:rPr lang="en-US" sz="2400" dirty="0">
                <a:latin typeface="Times New Roman" panose="02020603050405020304" pitchFamily="18" charset="0"/>
                <a:cs typeface="Times New Roman" panose="02020603050405020304" pitchFamily="18" charset="0"/>
              </a:rPr>
              <a:t>is a k-</a:t>
            </a:r>
            <a:r>
              <a:rPr lang="en-US" sz="2400" dirty="0" err="1">
                <a:latin typeface="Times New Roman" panose="02020603050405020304" pitchFamily="18" charset="0"/>
                <a:cs typeface="Times New Roman" panose="02020603050405020304" pitchFamily="18" charset="0"/>
              </a:rPr>
              <a:t>ary</a:t>
            </a:r>
            <a:r>
              <a:rPr lang="en-US" sz="2400" dirty="0">
                <a:latin typeface="Times New Roman" panose="02020603050405020304" pitchFamily="18" charset="0"/>
                <a:cs typeface="Times New Roman" panose="02020603050405020304" pitchFamily="18" charset="0"/>
              </a:rPr>
              <a:t> tree in which all leaves have the same depth and all internal nodes have degree k.</a:t>
            </a:r>
            <a:endParaRPr lang="en-US" sz="1200" dirty="0">
              <a:latin typeface="Times New Roman" panose="02020603050405020304" pitchFamily="18" charset="0"/>
              <a:cs typeface="Times New Roman" panose="02020603050405020304" pitchFamily="18" charset="0"/>
            </a:endParaRPr>
          </a:p>
        </p:txBody>
      </p:sp>
      <p:pic>
        <p:nvPicPr>
          <p:cNvPr id="3" name="Picture 2" descr="Image result for smiley face images">
            <a:extLst>
              <a:ext uri="{FF2B5EF4-FFF2-40B4-BE49-F238E27FC236}">
                <a16:creationId xmlns:a16="http://schemas.microsoft.com/office/drawing/2014/main" id="{137CCBAF-ACFF-4107-8B74-F3D2BC2E091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4770" y="1722538"/>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D066130-B1CF-4A52-B552-0503950E76B8}"/>
              </a:ext>
            </a:extLst>
          </p:cNvPr>
          <p:cNvSpPr/>
          <p:nvPr/>
        </p:nvSpPr>
        <p:spPr>
          <a:xfrm>
            <a:off x="1463905" y="425102"/>
            <a:ext cx="4666470" cy="584775"/>
          </a:xfrm>
          <a:prstGeom prst="rect">
            <a:avLst/>
          </a:prstGeom>
        </p:spPr>
        <p:txBody>
          <a:bodyPr wrap="none">
            <a:spAutoFit/>
          </a:bodyPr>
          <a:lstStyle/>
          <a:p>
            <a:r>
              <a:rPr lang="en-US" sz="3200" dirty="0">
                <a:cs typeface="Times New Roman" panose="02020603050405020304" pitchFamily="18" charset="0"/>
              </a:rPr>
              <a:t>Binary and Positional Trees</a:t>
            </a:r>
          </a:p>
        </p:txBody>
      </p:sp>
    </p:spTree>
    <p:extLst>
      <p:ext uri="{BB962C8B-B14F-4D97-AF65-F5344CB8AC3E}">
        <p14:creationId xmlns:p14="http://schemas.microsoft.com/office/powerpoint/2010/main" val="157886213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08468-6177-2D9E-1CDE-FC3EA812C62E}"/>
              </a:ext>
            </a:extLst>
          </p:cNvPr>
          <p:cNvSpPr/>
          <p:nvPr/>
        </p:nvSpPr>
        <p:spPr>
          <a:xfrm>
            <a:off x="1502108" y="4047406"/>
            <a:ext cx="9657728" cy="2488476"/>
          </a:xfrm>
          <a:prstGeom prst="rect">
            <a:avLst/>
          </a:prstGeom>
          <a:solidFill>
            <a:srgbClr val="FFFF00"/>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5000"/>
              </a:lnSpc>
              <a:spcAft>
                <a:spcPts val="600"/>
              </a:spcAft>
            </a:pPr>
            <a:endParaRPr lang="en-US" sz="3200" dirty="0">
              <a:ea typeface="SimSun" panose="02010600030101010101" pitchFamily="2" charset="-122"/>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92771F8C-3818-4357-9F96-32F838A66974}"/>
                  </a:ext>
                </a:extLst>
              </p:cNvPr>
              <p:cNvSpPr txBox="1"/>
              <p:nvPr/>
            </p:nvSpPr>
            <p:spPr>
              <a:xfrm>
                <a:off x="1463905" y="1009877"/>
                <a:ext cx="8808167" cy="5333383"/>
              </a:xfrm>
              <a:prstGeom prst="rect">
                <a:avLst/>
              </a:prstGeom>
              <a:noFill/>
            </p:spPr>
            <p:txBody>
              <a:bodyPr wrap="square" rtlCol="0">
                <a:spAutoFit/>
              </a:bodyPr>
              <a:lstStyle/>
              <a:p>
                <a:pPr marL="461963" indent="-461963">
                  <a:buFont typeface="Arial" panose="020B0604020202020204" pitchFamily="34" charset="0"/>
                  <a:buChar char="•"/>
                </a:pPr>
                <a:endParaRPr lang="en-US" sz="1200" dirty="0">
                  <a:latin typeface="Times New Roman" panose="02020603050405020304" pitchFamily="18" charset="0"/>
                  <a:cs typeface="Times New Roman" panose="02020603050405020304" pitchFamily="18" charset="0"/>
                </a:endParaRPr>
              </a:p>
              <a:p>
                <a:pPr marL="461963"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a:t>
                </a:r>
                <a:r>
                  <a:rPr lang="en-US" sz="2400" dirty="0">
                    <a:solidFill>
                      <a:srgbClr val="0000FF"/>
                    </a:solidFill>
                    <a:latin typeface="Times New Roman" panose="02020603050405020304" pitchFamily="18" charset="0"/>
                    <a:cs typeface="Times New Roman" panose="02020603050405020304" pitchFamily="18" charset="0"/>
                  </a:rPr>
                  <a:t> complete k-</a:t>
                </a:r>
                <a:r>
                  <a:rPr lang="en-US" sz="2400" dirty="0" err="1">
                    <a:solidFill>
                      <a:srgbClr val="0000FF"/>
                    </a:solidFill>
                    <a:latin typeface="Times New Roman" panose="02020603050405020304" pitchFamily="18" charset="0"/>
                    <a:cs typeface="Times New Roman" panose="02020603050405020304" pitchFamily="18" charset="0"/>
                  </a:rPr>
                  <a:t>ary</a:t>
                </a:r>
                <a:r>
                  <a:rPr lang="en-US" sz="2400" dirty="0">
                    <a:solidFill>
                      <a:srgbClr val="0000FF"/>
                    </a:solidFill>
                    <a:latin typeface="Times New Roman" panose="02020603050405020304" pitchFamily="18" charset="0"/>
                    <a:cs typeface="Times New Roman" panose="02020603050405020304" pitchFamily="18" charset="0"/>
                  </a:rPr>
                  <a:t> tree </a:t>
                </a:r>
                <a:r>
                  <a:rPr lang="en-US" sz="2400" dirty="0">
                    <a:latin typeface="Times New Roman" panose="02020603050405020304" pitchFamily="18" charset="0"/>
                    <a:cs typeface="Times New Roman" panose="02020603050405020304" pitchFamily="18" charset="0"/>
                  </a:rPr>
                  <a:t>is a k-</a:t>
                </a:r>
                <a:r>
                  <a:rPr lang="en-US" sz="2400" dirty="0" err="1">
                    <a:latin typeface="Times New Roman" panose="02020603050405020304" pitchFamily="18" charset="0"/>
                    <a:cs typeface="Times New Roman" panose="02020603050405020304" pitchFamily="18" charset="0"/>
                  </a:rPr>
                  <a:t>ary</a:t>
                </a:r>
                <a:r>
                  <a:rPr lang="en-US" sz="2400" dirty="0">
                    <a:latin typeface="Times New Roman" panose="02020603050405020304" pitchFamily="18" charset="0"/>
                    <a:cs typeface="Times New Roman" panose="02020603050405020304" pitchFamily="18" charset="0"/>
                  </a:rPr>
                  <a:t> tree in which all leaves have the same depth and all internal nodes have degree k.</a:t>
                </a:r>
              </a:p>
              <a:p>
                <a:pPr marL="461963"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How many leaves does a complete k-</a:t>
                </a:r>
                <a:r>
                  <a:rPr lang="en-US" sz="2400" dirty="0" err="1">
                    <a:latin typeface="Times New Roman" panose="02020603050405020304" pitchFamily="18" charset="0"/>
                    <a:cs typeface="Times New Roman" panose="02020603050405020304" pitchFamily="18" charset="0"/>
                  </a:rPr>
                  <a:t>ary</a:t>
                </a:r>
                <a:r>
                  <a:rPr lang="en-US" sz="2400" dirty="0">
                    <a:latin typeface="Times New Roman" panose="02020603050405020304" pitchFamily="18" charset="0"/>
                    <a:cs typeface="Times New Roman" panose="02020603050405020304" pitchFamily="18" charset="0"/>
                  </a:rPr>
                  <a:t> tree of height h have?</a:t>
                </a:r>
              </a:p>
              <a:p>
                <a:pPr marL="919163" lvl="1"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root has k children at depth1, each of which has k children at depth 2, etc. </a:t>
                </a:r>
              </a:p>
              <a:p>
                <a:pPr marL="919163" lvl="1"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number of leaves at dept h is </a:t>
                </a:r>
                <a:r>
                  <a:rPr lang="en-US" sz="2400" dirty="0" err="1">
                    <a:latin typeface="Times New Roman" panose="02020603050405020304" pitchFamily="18" charset="0"/>
                    <a:cs typeface="Times New Roman" panose="02020603050405020304" pitchFamily="18" charset="0"/>
                  </a:rPr>
                  <a:t>k</a:t>
                </a:r>
                <a:r>
                  <a:rPr lang="en-US" sz="2400" baseline="30000" dirty="0" err="1">
                    <a:latin typeface="Times New Roman" panose="02020603050405020304" pitchFamily="18" charset="0"/>
                    <a:cs typeface="Times New Roman" panose="02020603050405020304" pitchFamily="18" charset="0"/>
                  </a:rPr>
                  <a:t>h</a:t>
                </a:r>
                <a:r>
                  <a:rPr lang="en-US" sz="2400" dirty="0">
                    <a:latin typeface="Times New Roman" panose="02020603050405020304" pitchFamily="18" charset="0"/>
                    <a:cs typeface="Times New Roman" panose="02020603050405020304" pitchFamily="18" charset="0"/>
                  </a:rPr>
                  <a:t>. </a:t>
                </a:r>
              </a:p>
              <a:p>
                <a:pPr marL="919163" lvl="1"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Therefore, the height of a complete k-</a:t>
                </a:r>
                <a:r>
                  <a:rPr lang="en-US" sz="2400" dirty="0" err="1">
                    <a:latin typeface="Times New Roman" panose="02020603050405020304" pitchFamily="18" charset="0"/>
                    <a:cs typeface="Times New Roman" panose="02020603050405020304" pitchFamily="18" charset="0"/>
                  </a:rPr>
                  <a:t>ary</a:t>
                </a:r>
                <a:r>
                  <a:rPr lang="en-US" sz="2400" dirty="0">
                    <a:latin typeface="Times New Roman" panose="02020603050405020304" pitchFamily="18" charset="0"/>
                    <a:cs typeface="Times New Roman" panose="02020603050405020304" pitchFamily="18" charset="0"/>
                  </a:rPr>
                  <a:t> tree with n leaves is </a:t>
                </a:r>
                <a14:m>
                  <m:oMath xmlns:m="http://schemas.openxmlformats.org/officeDocument/2006/math">
                    <m:func>
                      <m:funcPr>
                        <m:ctrlPr>
                          <a:rPr lang="en-US" sz="2400" i="1" smtClean="0">
                            <a:latin typeface="Cambria Math" panose="02040503050406030204" pitchFamily="18" charset="0"/>
                            <a:cs typeface="Times New Roman" panose="02020603050405020304" pitchFamily="18" charset="0"/>
                          </a:rPr>
                        </m:ctrlPr>
                      </m:funcPr>
                      <m:fName>
                        <m:sSub>
                          <m:sSubPr>
                            <m:ctrlPr>
                              <a:rPr lang="en-US" sz="2400" i="1" smtClean="0">
                                <a:latin typeface="Cambria Math" panose="02040503050406030204" pitchFamily="18" charset="0"/>
                                <a:cs typeface="Times New Roman" panose="02020603050405020304" pitchFamily="18" charset="0"/>
                              </a:rPr>
                            </m:ctrlPr>
                          </m:sSubPr>
                          <m:e>
                            <m:r>
                              <m:rPr>
                                <m:sty m:val="p"/>
                              </m:rPr>
                              <a:rPr lang="en-US" sz="2400" i="0" smtClean="0">
                                <a:latin typeface="Cambria Math" panose="02040503050406030204" pitchFamily="18" charset="0"/>
                                <a:cs typeface="Times New Roman" panose="02020603050405020304" pitchFamily="18" charset="0"/>
                              </a:rPr>
                              <m:t>log</m:t>
                            </m:r>
                          </m:e>
                          <m:sub>
                            <m:r>
                              <a:rPr lang="en-US" sz="2400" b="0" i="1" smtClean="0">
                                <a:latin typeface="Cambria Math" panose="02040503050406030204" pitchFamily="18" charset="0"/>
                                <a:cs typeface="Times New Roman" panose="02020603050405020304" pitchFamily="18" charset="0"/>
                              </a:rPr>
                              <m:t>𝑘</m:t>
                            </m:r>
                          </m:sub>
                        </m:sSub>
                      </m:fName>
                      <m:e>
                        <m:r>
                          <a:rPr lang="en-US" sz="2400" b="0" i="1" smtClean="0">
                            <a:latin typeface="Cambria Math" panose="02040503050406030204" pitchFamily="18" charset="0"/>
                            <a:cs typeface="Times New Roman" panose="02020603050405020304" pitchFamily="18" charset="0"/>
                          </a:rPr>
                          <m:t>𝑛</m:t>
                        </m:r>
                      </m:e>
                    </m:func>
                  </m:oMath>
                </a14:m>
                <a:r>
                  <a:rPr lang="en-US" sz="2400" dirty="0">
                    <a:latin typeface="Times New Roman" panose="02020603050405020304" pitchFamily="18" charset="0"/>
                    <a:cs typeface="Times New Roman" panose="02020603050405020304" pitchFamily="18" charset="0"/>
                  </a:rPr>
                  <a:t>. </a:t>
                </a:r>
              </a:p>
              <a:p>
                <a:pPr marL="919163" lvl="1"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number of internal  nodes of a complete k-</a:t>
                </a:r>
                <a:r>
                  <a:rPr lang="en-US" sz="2400" dirty="0" err="1">
                    <a:latin typeface="Times New Roman" panose="02020603050405020304" pitchFamily="18" charset="0"/>
                    <a:cs typeface="Times New Roman" panose="02020603050405020304" pitchFamily="18" charset="0"/>
                  </a:rPr>
                  <a:t>ary</a:t>
                </a:r>
                <a:r>
                  <a:rPr lang="en-US" sz="2400" dirty="0">
                    <a:latin typeface="Times New Roman" panose="02020603050405020304" pitchFamily="18" charset="0"/>
                    <a:cs typeface="Times New Roman" panose="02020603050405020304" pitchFamily="18" charset="0"/>
                  </a:rPr>
                  <a:t> tree of height h is </a:t>
                </a:r>
              </a:p>
              <a:p>
                <a:pPr marL="1371600" lvl="1">
                  <a:tabLst>
                    <a:tab pos="1087438" algn="l"/>
                  </a:tabLst>
                </a:pPr>
                <a:r>
                  <a:rPr lang="en-US" sz="2400" dirty="0">
                    <a:latin typeface="Times New Roman" panose="02020603050405020304" pitchFamily="18" charset="0"/>
                    <a:cs typeface="Times New Roman" panose="02020603050405020304" pitchFamily="18" charset="0"/>
                  </a:rPr>
                  <a:t>1 + k + k</a:t>
                </a:r>
                <a:r>
                  <a:rPr lang="en-US" sz="2400" baseline="30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 + … + k</a:t>
                </a:r>
                <a:r>
                  <a:rPr lang="en-US" sz="2400" baseline="30000" dirty="0">
                    <a:latin typeface="Times New Roman" panose="02020603050405020304" pitchFamily="18" charset="0"/>
                    <a:cs typeface="Times New Roman" panose="02020603050405020304" pitchFamily="18" charset="0"/>
                  </a:rPr>
                  <a:t>h-1</a:t>
                </a:r>
                <a:r>
                  <a:rPr lang="en-US" sz="2400" dirty="0">
                    <a:latin typeface="Times New Roman" panose="02020603050405020304" pitchFamily="18" charset="0"/>
                    <a:cs typeface="Times New Roman" panose="02020603050405020304" pitchFamily="18" charset="0"/>
                  </a:rPr>
                  <a:t>  = </a:t>
                </a:r>
                <a14:m>
                  <m:oMath xmlns:m="http://schemas.openxmlformats.org/officeDocument/2006/math">
                    <m:nary>
                      <m:naryPr>
                        <m:chr m:val="∑"/>
                        <m:limLoc m:val="subSup"/>
                        <m:ctrlPr>
                          <a:rPr lang="en-US" sz="2400" i="1" smtClean="0">
                            <a:latin typeface="Cambria Math" panose="02040503050406030204" pitchFamily="18" charset="0"/>
                            <a:cs typeface="Times New Roman" panose="02020603050405020304" pitchFamily="18" charset="0"/>
                          </a:rPr>
                        </m:ctrlPr>
                      </m:naryPr>
                      <m:sub>
                        <m:r>
                          <m:rPr>
                            <m:brk m:alnAt="25"/>
                          </m:rPr>
                          <a:rPr lang="en-US" sz="2400" b="0" i="1" smtClean="0">
                            <a:latin typeface="Cambria Math" panose="02040503050406030204" pitchFamily="18" charset="0"/>
                            <a:cs typeface="Times New Roman" panose="02020603050405020304" pitchFamily="18" charset="0"/>
                          </a:rPr>
                          <m:t>𝑖</m:t>
                        </m:r>
                        <m:r>
                          <a:rPr lang="en-US" sz="2400" b="0" i="1" smtClean="0">
                            <a:latin typeface="Cambria Math" panose="02040503050406030204" pitchFamily="18" charset="0"/>
                            <a:cs typeface="Times New Roman" panose="02020603050405020304" pitchFamily="18" charset="0"/>
                          </a:rPr>
                          <m:t>=0</m:t>
                        </m:r>
                      </m:sub>
                      <m:sup>
                        <m:r>
                          <a:rPr lang="en-US" sz="2400" b="0" i="1" smtClean="0">
                            <a:latin typeface="Cambria Math" panose="02040503050406030204" pitchFamily="18" charset="0"/>
                            <a:cs typeface="Times New Roman" panose="02020603050405020304" pitchFamily="18" charset="0"/>
                          </a:rPr>
                          <m:t>h</m:t>
                        </m:r>
                        <m:r>
                          <a:rPr lang="en-US" sz="2400" b="0" i="1" smtClean="0">
                            <a:latin typeface="Cambria Math" panose="02040503050406030204" pitchFamily="18" charset="0"/>
                            <a:cs typeface="Times New Roman" panose="02020603050405020304" pitchFamily="18" charset="0"/>
                          </a:rPr>
                          <m:t>−1</m:t>
                        </m:r>
                      </m:sup>
                      <m:e>
                        <m:sSup>
                          <m:sSupPr>
                            <m:ctrlPr>
                              <a:rPr lang="en-US" sz="2400" i="1" smtClean="0">
                                <a:latin typeface="Cambria Math" panose="02040503050406030204" pitchFamily="18" charset="0"/>
                                <a:cs typeface="Times New Roman" panose="02020603050405020304" pitchFamily="18" charset="0"/>
                              </a:rPr>
                            </m:ctrlPr>
                          </m:sSupPr>
                          <m:e>
                            <m:r>
                              <a:rPr lang="en-US" sz="2400" b="0" i="1" smtClean="0">
                                <a:latin typeface="Cambria Math" panose="02040503050406030204" pitchFamily="18" charset="0"/>
                                <a:cs typeface="Times New Roman" panose="02020603050405020304" pitchFamily="18" charset="0"/>
                              </a:rPr>
                              <m:t>𝑘</m:t>
                            </m:r>
                          </m:e>
                          <m:sup>
                            <m:r>
                              <a:rPr lang="en-US" sz="2400" b="0" i="1" smtClean="0">
                                <a:latin typeface="Cambria Math" panose="02040503050406030204" pitchFamily="18" charset="0"/>
                                <a:cs typeface="Times New Roman" panose="02020603050405020304" pitchFamily="18" charset="0"/>
                              </a:rPr>
                              <m:t>𝑖</m:t>
                            </m:r>
                          </m:sup>
                        </m:sSup>
                      </m:e>
                    </m:nary>
                  </m:oMath>
                </a14:m>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                                                      = </a:t>
                </a:r>
                <a14:m>
                  <m:oMath xmlns:m="http://schemas.openxmlformats.org/officeDocument/2006/math">
                    <m:f>
                      <m:fPr>
                        <m:ctrlPr>
                          <a:rPr lang="en-US" sz="2400" i="1" smtClean="0">
                            <a:latin typeface="Cambria Math" panose="02040503050406030204" pitchFamily="18" charset="0"/>
                            <a:cs typeface="Times New Roman" panose="02020603050405020304" pitchFamily="18" charset="0"/>
                          </a:rPr>
                        </m:ctrlPr>
                      </m:fPr>
                      <m:num>
                        <m:sSup>
                          <m:sSupPr>
                            <m:ctrlPr>
                              <a:rPr lang="en-US" sz="2400" i="1" smtClean="0">
                                <a:latin typeface="Cambria Math" panose="02040503050406030204" pitchFamily="18" charset="0"/>
                                <a:cs typeface="Times New Roman" panose="02020603050405020304" pitchFamily="18" charset="0"/>
                              </a:rPr>
                            </m:ctrlPr>
                          </m:sSupPr>
                          <m:e>
                            <m:r>
                              <a:rPr lang="en-US" sz="2400" b="0" i="1" smtClean="0">
                                <a:latin typeface="Cambria Math" panose="02040503050406030204" pitchFamily="18" charset="0"/>
                                <a:cs typeface="Times New Roman" panose="02020603050405020304" pitchFamily="18" charset="0"/>
                              </a:rPr>
                              <m:t>𝑘</m:t>
                            </m:r>
                          </m:e>
                          <m:sup>
                            <m:r>
                              <a:rPr lang="en-US" sz="2400" b="0" i="1" smtClean="0">
                                <a:latin typeface="Cambria Math" panose="02040503050406030204" pitchFamily="18" charset="0"/>
                                <a:cs typeface="Times New Roman" panose="02020603050405020304" pitchFamily="18" charset="0"/>
                              </a:rPr>
                              <m:t>h</m:t>
                            </m:r>
                          </m:sup>
                        </m:sSup>
                        <m:r>
                          <a:rPr lang="en-US" sz="2400" b="0" i="1" smtClean="0">
                            <a:latin typeface="Cambria Math" panose="02040503050406030204" pitchFamily="18" charset="0"/>
                            <a:cs typeface="Times New Roman" panose="02020603050405020304" pitchFamily="18" charset="0"/>
                          </a:rPr>
                          <m:t> −1</m:t>
                        </m:r>
                      </m:num>
                      <m:den>
                        <m:r>
                          <a:rPr lang="en-US" sz="2400" b="0" i="1" smtClean="0">
                            <a:latin typeface="Cambria Math" panose="02040503050406030204" pitchFamily="18" charset="0"/>
                            <a:cs typeface="Times New Roman" panose="02020603050405020304" pitchFamily="18" charset="0"/>
                          </a:rPr>
                          <m:t>𝑘</m:t>
                        </m:r>
                        <m:r>
                          <a:rPr lang="en-US" sz="2400" b="0" i="1" smtClean="0">
                            <a:latin typeface="Cambria Math" panose="02040503050406030204" pitchFamily="18" charset="0"/>
                            <a:cs typeface="Times New Roman" panose="02020603050405020304" pitchFamily="18" charset="0"/>
                          </a:rPr>
                          <m:t>−1</m:t>
                        </m:r>
                      </m:den>
                    </m:f>
                  </m:oMath>
                </a14:m>
                <a:r>
                  <a:rPr lang="en-US" sz="2400" dirty="0">
                    <a:latin typeface="Times New Roman" panose="02020603050405020304" pitchFamily="18" charset="0"/>
                    <a:cs typeface="Times New Roman" panose="02020603050405020304" pitchFamily="18" charset="0"/>
                  </a:rPr>
                  <a:t> </a:t>
                </a:r>
              </a:p>
              <a:p>
                <a:pPr marL="919163" lvl="1" indent="-46196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Thus, a complete binary tree has 2</a:t>
                </a:r>
                <a:r>
                  <a:rPr lang="en-US" sz="2400" baseline="30000" dirty="0">
                    <a:latin typeface="Times New Roman" panose="02020603050405020304" pitchFamily="18" charset="0"/>
                    <a:cs typeface="Times New Roman" panose="02020603050405020304" pitchFamily="18" charset="0"/>
                  </a:rPr>
                  <a:t>h</a:t>
                </a:r>
                <a:r>
                  <a:rPr lang="en-US" sz="2400" dirty="0">
                    <a:latin typeface="Times New Roman" panose="02020603050405020304" pitchFamily="18" charset="0"/>
                    <a:cs typeface="Times New Roman" panose="02020603050405020304" pitchFamily="18" charset="0"/>
                  </a:rPr>
                  <a:t> – 1 internal nodes. </a:t>
                </a:r>
              </a:p>
            </p:txBody>
          </p:sp>
        </mc:Choice>
        <mc:Fallback xmlns="">
          <p:sp>
            <p:nvSpPr>
              <p:cNvPr id="2" name="TextBox 1">
                <a:extLst>
                  <a:ext uri="{FF2B5EF4-FFF2-40B4-BE49-F238E27FC236}">
                    <a16:creationId xmlns:a16="http://schemas.microsoft.com/office/drawing/2014/main" id="{92771F8C-3818-4357-9F96-32F838A66974}"/>
                  </a:ext>
                </a:extLst>
              </p:cNvPr>
              <p:cNvSpPr txBox="1">
                <a:spLocks noRot="1" noChangeAspect="1" noMove="1" noResize="1" noEditPoints="1" noAdjustHandles="1" noChangeArrowheads="1" noChangeShapeType="1" noTextEdit="1"/>
              </p:cNvSpPr>
              <p:nvPr/>
            </p:nvSpPr>
            <p:spPr>
              <a:xfrm>
                <a:off x="1463905" y="1009877"/>
                <a:ext cx="8808167" cy="5333383"/>
              </a:xfrm>
              <a:prstGeom prst="rect">
                <a:avLst/>
              </a:prstGeom>
              <a:blipFill>
                <a:blip r:embed="rId2"/>
                <a:stretch>
                  <a:fillRect l="-900" r="-1592" b="-1714"/>
                </a:stretch>
              </a:blipFill>
            </p:spPr>
            <p:txBody>
              <a:bodyPr/>
              <a:lstStyle/>
              <a:p>
                <a:r>
                  <a:rPr lang="en-US">
                    <a:noFill/>
                  </a:rPr>
                  <a:t> </a:t>
                </a:r>
              </a:p>
            </p:txBody>
          </p:sp>
        </mc:Fallback>
      </mc:AlternateContent>
      <p:pic>
        <p:nvPicPr>
          <p:cNvPr id="3" name="Picture 2" descr="Image result for smiley face images">
            <a:extLst>
              <a:ext uri="{FF2B5EF4-FFF2-40B4-BE49-F238E27FC236}">
                <a16:creationId xmlns:a16="http://schemas.microsoft.com/office/drawing/2014/main" id="{137CCBAF-ACFF-4107-8B74-F3D2BC2E091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770" y="1722538"/>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D066130-B1CF-4A52-B552-0503950E76B8}"/>
              </a:ext>
            </a:extLst>
          </p:cNvPr>
          <p:cNvSpPr/>
          <p:nvPr/>
        </p:nvSpPr>
        <p:spPr>
          <a:xfrm>
            <a:off x="1463905" y="425102"/>
            <a:ext cx="4666470" cy="584775"/>
          </a:xfrm>
          <a:prstGeom prst="rect">
            <a:avLst/>
          </a:prstGeom>
        </p:spPr>
        <p:txBody>
          <a:bodyPr wrap="none">
            <a:spAutoFit/>
          </a:bodyPr>
          <a:lstStyle/>
          <a:p>
            <a:r>
              <a:rPr lang="en-US" sz="3200" dirty="0">
                <a:cs typeface="Times New Roman" panose="02020603050405020304" pitchFamily="18" charset="0"/>
              </a:rPr>
              <a:t>Binary and Positional Trees</a:t>
            </a:r>
          </a:p>
        </p:txBody>
      </p:sp>
    </p:spTree>
    <p:extLst>
      <p:ext uri="{BB962C8B-B14F-4D97-AF65-F5344CB8AC3E}">
        <p14:creationId xmlns:p14="http://schemas.microsoft.com/office/powerpoint/2010/main" val="195032702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F81CBBA-6809-A6AB-F781-600C83AE6E7F}"/>
              </a:ext>
            </a:extLst>
          </p:cNvPr>
          <p:cNvSpPr/>
          <p:nvPr/>
        </p:nvSpPr>
        <p:spPr>
          <a:xfrm>
            <a:off x="653884" y="608609"/>
            <a:ext cx="10522482" cy="602975"/>
          </a:xfrm>
          <a:prstGeom prst="rect">
            <a:avLst/>
          </a:prstGeom>
          <a:solidFill>
            <a:srgbClr val="FFFF00"/>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5000"/>
              </a:lnSpc>
              <a:spcAft>
                <a:spcPts val="600"/>
              </a:spcAft>
            </a:pPr>
            <a:endParaRPr lang="en-US" sz="3200" dirty="0">
              <a:ea typeface="SimSun" panose="02010600030101010101" pitchFamily="2" charset="-122"/>
              <a:cs typeface="Times New Roman" panose="02020603050405020304" pitchFamily="18" charset="0"/>
            </a:endParaRPr>
          </a:p>
        </p:txBody>
      </p:sp>
      <p:sp>
        <p:nvSpPr>
          <p:cNvPr id="2" name="Oval 1"/>
          <p:cNvSpPr/>
          <p:nvPr/>
        </p:nvSpPr>
        <p:spPr>
          <a:xfrm>
            <a:off x="5430027" y="1696824"/>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30</a:t>
            </a:r>
          </a:p>
        </p:txBody>
      </p:sp>
      <p:sp>
        <p:nvSpPr>
          <p:cNvPr id="3" name="Oval 2"/>
          <p:cNvSpPr/>
          <p:nvPr/>
        </p:nvSpPr>
        <p:spPr>
          <a:xfrm>
            <a:off x="3381269" y="2829612"/>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20</a:t>
            </a:r>
          </a:p>
        </p:txBody>
      </p:sp>
      <p:sp>
        <p:nvSpPr>
          <p:cNvPr id="4" name="Oval 3"/>
          <p:cNvSpPr/>
          <p:nvPr/>
        </p:nvSpPr>
        <p:spPr>
          <a:xfrm>
            <a:off x="7681462" y="2829612"/>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39</a:t>
            </a:r>
          </a:p>
        </p:txBody>
      </p:sp>
      <p:sp>
        <p:nvSpPr>
          <p:cNvPr id="5" name="Oval 4"/>
          <p:cNvSpPr/>
          <p:nvPr/>
        </p:nvSpPr>
        <p:spPr>
          <a:xfrm>
            <a:off x="2319182" y="4160361"/>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13</a:t>
            </a:r>
          </a:p>
        </p:txBody>
      </p:sp>
      <p:sp>
        <p:nvSpPr>
          <p:cNvPr id="6" name="Oval 5"/>
          <p:cNvSpPr/>
          <p:nvPr/>
        </p:nvSpPr>
        <p:spPr>
          <a:xfrm>
            <a:off x="4435500" y="4160360"/>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25</a:t>
            </a:r>
          </a:p>
        </p:txBody>
      </p:sp>
      <p:sp>
        <p:nvSpPr>
          <p:cNvPr id="7" name="Oval 6"/>
          <p:cNvSpPr/>
          <p:nvPr/>
        </p:nvSpPr>
        <p:spPr>
          <a:xfrm>
            <a:off x="1439470" y="5391347"/>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12</a:t>
            </a:r>
          </a:p>
        </p:txBody>
      </p:sp>
      <p:sp>
        <p:nvSpPr>
          <p:cNvPr id="8" name="Oval 7"/>
          <p:cNvSpPr/>
          <p:nvPr/>
        </p:nvSpPr>
        <p:spPr>
          <a:xfrm>
            <a:off x="3018337" y="5368562"/>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17</a:t>
            </a:r>
          </a:p>
        </p:txBody>
      </p:sp>
      <p:sp>
        <p:nvSpPr>
          <p:cNvPr id="9" name="Oval 8"/>
          <p:cNvSpPr/>
          <p:nvPr/>
        </p:nvSpPr>
        <p:spPr>
          <a:xfrm>
            <a:off x="4039574" y="5368562"/>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24</a:t>
            </a:r>
          </a:p>
        </p:txBody>
      </p:sp>
      <p:sp>
        <p:nvSpPr>
          <p:cNvPr id="10" name="Oval 9"/>
          <p:cNvSpPr/>
          <p:nvPr/>
        </p:nvSpPr>
        <p:spPr>
          <a:xfrm>
            <a:off x="5247776" y="5368561"/>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27</a:t>
            </a:r>
          </a:p>
        </p:txBody>
      </p:sp>
      <p:sp>
        <p:nvSpPr>
          <p:cNvPr id="11" name="Oval 10"/>
          <p:cNvSpPr/>
          <p:nvPr/>
        </p:nvSpPr>
        <p:spPr>
          <a:xfrm>
            <a:off x="6144540" y="5380347"/>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33</a:t>
            </a:r>
          </a:p>
        </p:txBody>
      </p:sp>
      <p:sp>
        <p:nvSpPr>
          <p:cNvPr id="12" name="Oval 11"/>
          <p:cNvSpPr/>
          <p:nvPr/>
        </p:nvSpPr>
        <p:spPr>
          <a:xfrm>
            <a:off x="7295354" y="5359130"/>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38</a:t>
            </a:r>
          </a:p>
        </p:txBody>
      </p:sp>
      <p:sp>
        <p:nvSpPr>
          <p:cNvPr id="13" name="Oval 12"/>
          <p:cNvSpPr/>
          <p:nvPr/>
        </p:nvSpPr>
        <p:spPr>
          <a:xfrm>
            <a:off x="8339767" y="5294717"/>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40</a:t>
            </a:r>
          </a:p>
        </p:txBody>
      </p:sp>
      <p:sp>
        <p:nvSpPr>
          <p:cNvPr id="14" name="Oval 13"/>
          <p:cNvSpPr/>
          <p:nvPr/>
        </p:nvSpPr>
        <p:spPr>
          <a:xfrm>
            <a:off x="9444274" y="5220874"/>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51</a:t>
            </a:r>
          </a:p>
        </p:txBody>
      </p:sp>
      <p:sp>
        <p:nvSpPr>
          <p:cNvPr id="15" name="Oval 14"/>
          <p:cNvSpPr/>
          <p:nvPr/>
        </p:nvSpPr>
        <p:spPr>
          <a:xfrm>
            <a:off x="6592666" y="4160360"/>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36</a:t>
            </a:r>
          </a:p>
        </p:txBody>
      </p:sp>
      <p:sp>
        <p:nvSpPr>
          <p:cNvPr id="16" name="Oval 15"/>
          <p:cNvSpPr/>
          <p:nvPr/>
        </p:nvSpPr>
        <p:spPr>
          <a:xfrm>
            <a:off x="8749832" y="4160360"/>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50</a:t>
            </a:r>
          </a:p>
        </p:txBody>
      </p:sp>
      <p:cxnSp>
        <p:nvCxnSpPr>
          <p:cNvPr id="18" name="Straight Connector 17"/>
          <p:cNvCxnSpPr>
            <a:stCxn id="2" idx="3"/>
          </p:cNvCxnSpPr>
          <p:nvPr/>
        </p:nvCxnSpPr>
        <p:spPr>
          <a:xfrm flipH="1">
            <a:off x="4039574" y="2300296"/>
            <a:ext cx="1496753" cy="75398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4" idx="1"/>
          </p:cNvCxnSpPr>
          <p:nvPr/>
        </p:nvCxnSpPr>
        <p:spPr>
          <a:xfrm flipH="1" flipV="1">
            <a:off x="6086761" y="2251435"/>
            <a:ext cx="1701001" cy="68171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5" idx="7"/>
          </p:cNvCxnSpPr>
          <p:nvPr/>
        </p:nvCxnSpPr>
        <p:spPr>
          <a:xfrm flipH="1">
            <a:off x="2938746" y="3421298"/>
            <a:ext cx="781104" cy="84260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3" idx="5"/>
            <a:endCxn id="6" idx="0"/>
          </p:cNvCxnSpPr>
          <p:nvPr/>
        </p:nvCxnSpPr>
        <p:spPr>
          <a:xfrm>
            <a:off x="4000833" y="3433084"/>
            <a:ext cx="797599" cy="72727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828230" y="4824636"/>
            <a:ext cx="553039" cy="55571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6" name="Straight Connector 35"/>
          <p:cNvCxnSpPr>
            <a:endCxn id="7" idx="7"/>
          </p:cNvCxnSpPr>
          <p:nvPr/>
        </p:nvCxnSpPr>
        <p:spPr>
          <a:xfrm flipH="1">
            <a:off x="2059034" y="4847421"/>
            <a:ext cx="451176" cy="64746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971255" y="4790848"/>
            <a:ext cx="493337" cy="60049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077753" y="4801848"/>
            <a:ext cx="481553" cy="58949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9300907" y="4779061"/>
            <a:ext cx="481553" cy="58949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4" name="Straight Connector 43"/>
          <p:cNvCxnSpPr>
            <a:endCxn id="9" idx="0"/>
          </p:cNvCxnSpPr>
          <p:nvPr/>
        </p:nvCxnSpPr>
        <p:spPr>
          <a:xfrm flipH="1">
            <a:off x="4402506" y="4821027"/>
            <a:ext cx="258449" cy="54753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6551818" y="4832812"/>
            <a:ext cx="258449" cy="54753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8784004" y="4817329"/>
            <a:ext cx="258449" cy="54753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8" name="Straight Connector 47"/>
          <p:cNvCxnSpPr>
            <a:endCxn id="15" idx="7"/>
          </p:cNvCxnSpPr>
          <p:nvPr/>
        </p:nvCxnSpPr>
        <p:spPr>
          <a:xfrm flipH="1">
            <a:off x="7212230" y="3467333"/>
            <a:ext cx="621626" cy="79656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8235683" y="3479274"/>
            <a:ext cx="699946" cy="81958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10269008" y="1770909"/>
            <a:ext cx="1275979" cy="4108817"/>
          </a:xfrm>
          <a:prstGeom prst="rect">
            <a:avLst/>
          </a:prstGeom>
          <a:noFill/>
        </p:spPr>
        <p:txBody>
          <a:bodyPr wrap="square" rtlCol="0">
            <a:spAutoFit/>
          </a:bodyPr>
          <a:lstStyle/>
          <a:p>
            <a:pPr>
              <a:spcAft>
                <a:spcPts val="6600"/>
              </a:spcAft>
            </a:pPr>
            <a:r>
              <a:rPr lang="en-US" sz="2400" dirty="0"/>
              <a:t>depth 0</a:t>
            </a:r>
          </a:p>
          <a:p>
            <a:pPr>
              <a:spcAft>
                <a:spcPts val="6600"/>
              </a:spcAft>
            </a:pPr>
            <a:r>
              <a:rPr lang="en-US" sz="2400" dirty="0"/>
              <a:t>depth 1</a:t>
            </a:r>
          </a:p>
          <a:p>
            <a:pPr>
              <a:spcAft>
                <a:spcPts val="6600"/>
              </a:spcAft>
            </a:pPr>
            <a:r>
              <a:rPr lang="en-US" sz="2400" dirty="0"/>
              <a:t>depth 2</a:t>
            </a:r>
          </a:p>
          <a:p>
            <a:pPr>
              <a:spcAft>
                <a:spcPts val="6600"/>
              </a:spcAft>
            </a:pPr>
            <a:r>
              <a:rPr lang="en-US" sz="2400" dirty="0"/>
              <a:t>depth 3</a:t>
            </a:r>
          </a:p>
        </p:txBody>
      </p:sp>
      <p:sp>
        <p:nvSpPr>
          <p:cNvPr id="20" name="Rectangle 19">
            <a:extLst>
              <a:ext uri="{FF2B5EF4-FFF2-40B4-BE49-F238E27FC236}">
                <a16:creationId xmlns:a16="http://schemas.microsoft.com/office/drawing/2014/main" id="{B2418DC9-08CB-416D-8998-8423F4603FAC}"/>
              </a:ext>
            </a:extLst>
          </p:cNvPr>
          <p:cNvSpPr/>
          <p:nvPr/>
        </p:nvSpPr>
        <p:spPr>
          <a:xfrm>
            <a:off x="1112714" y="617848"/>
            <a:ext cx="10063652" cy="461665"/>
          </a:xfrm>
          <a:prstGeom prst="rect">
            <a:avLst/>
          </a:prstGeom>
        </p:spPr>
        <p:txBody>
          <a:bodyPr wrap="none">
            <a:spAutoFit/>
          </a:bodyPr>
          <a:lstStyle/>
          <a:p>
            <a:r>
              <a:rPr lang="en-US" sz="2400" dirty="0">
                <a:solidFill>
                  <a:srgbClr val="0000FF"/>
                </a:solidFill>
                <a:latin typeface="Times New Roman" panose="02020603050405020304" pitchFamily="18" charset="0"/>
                <a:cs typeface="Times New Roman" panose="02020603050405020304" pitchFamily="18" charset="0"/>
              </a:rPr>
              <a:t>Figure 5.8 A complete binary tree of height 3 with 8 leaves and 7 internal nodes.</a:t>
            </a:r>
            <a:endParaRPr lang="en-US" sz="2400" dirty="0">
              <a:solidFill>
                <a:srgbClr val="0000FF"/>
              </a:solidFill>
            </a:endParaRPr>
          </a:p>
        </p:txBody>
      </p:sp>
      <p:pic>
        <p:nvPicPr>
          <p:cNvPr id="40" name="Picture 39" descr="Image result for smiley face images">
            <a:extLst>
              <a:ext uri="{FF2B5EF4-FFF2-40B4-BE49-F238E27FC236}">
                <a16:creationId xmlns:a16="http://schemas.microsoft.com/office/drawing/2014/main" id="{9FDCCF3B-B44D-4435-831B-A7A1199FCD27}"/>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661015">
            <a:off x="483388" y="1658532"/>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a:extLst>
              <a:ext uri="{FF2B5EF4-FFF2-40B4-BE49-F238E27FC236}">
                <a16:creationId xmlns:a16="http://schemas.microsoft.com/office/drawing/2014/main" id="{24692883-B6DC-4C98-BEDF-B5C06EBB1E4B}"/>
              </a:ext>
            </a:extLst>
          </p:cNvPr>
          <p:cNvSpPr txBox="1"/>
          <p:nvPr/>
        </p:nvSpPr>
        <p:spPr>
          <a:xfrm>
            <a:off x="548247" y="3698695"/>
            <a:ext cx="1422283" cy="461665"/>
          </a:xfrm>
          <a:prstGeom prst="rect">
            <a:avLst/>
          </a:prstGeom>
          <a:noFill/>
        </p:spPr>
        <p:txBody>
          <a:bodyPr wrap="square" rtlCol="0">
            <a:spAutoFit/>
          </a:bodyPr>
          <a:lstStyle/>
          <a:p>
            <a:r>
              <a:rPr lang="en-US" sz="2400" dirty="0"/>
              <a:t>height = 3</a:t>
            </a:r>
          </a:p>
        </p:txBody>
      </p:sp>
      <p:cxnSp>
        <p:nvCxnSpPr>
          <p:cNvPr id="22" name="Straight Arrow Connector 21">
            <a:extLst>
              <a:ext uri="{FF2B5EF4-FFF2-40B4-BE49-F238E27FC236}">
                <a16:creationId xmlns:a16="http://schemas.microsoft.com/office/drawing/2014/main" id="{435997BF-9822-46E6-888C-F253751214A7}"/>
              </a:ext>
            </a:extLst>
          </p:cNvPr>
          <p:cNvCxnSpPr/>
          <p:nvPr/>
        </p:nvCxnSpPr>
        <p:spPr>
          <a:xfrm>
            <a:off x="1307592" y="1724950"/>
            <a:ext cx="0" cy="4271126"/>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Freeform: Shape 20">
            <a:extLst>
              <a:ext uri="{FF2B5EF4-FFF2-40B4-BE49-F238E27FC236}">
                <a16:creationId xmlns:a16="http://schemas.microsoft.com/office/drawing/2014/main" id="{388C34A8-86BC-48FF-29D7-DF2DE77F0682}"/>
              </a:ext>
            </a:extLst>
          </p:cNvPr>
          <p:cNvSpPr/>
          <p:nvPr/>
        </p:nvSpPr>
        <p:spPr>
          <a:xfrm>
            <a:off x="1776845" y="1059873"/>
            <a:ext cx="8052955" cy="4000500"/>
          </a:xfrm>
          <a:custGeom>
            <a:avLst/>
            <a:gdLst>
              <a:gd name="connsiteX0" fmla="*/ 3397828 w 8052955"/>
              <a:gd name="connsiteY0" fmla="*/ 561109 h 4000500"/>
              <a:gd name="connsiteX1" fmla="*/ 3283528 w 8052955"/>
              <a:gd name="connsiteY1" fmla="*/ 602672 h 4000500"/>
              <a:gd name="connsiteX2" fmla="*/ 3096491 w 8052955"/>
              <a:gd name="connsiteY2" fmla="*/ 685800 h 4000500"/>
              <a:gd name="connsiteX3" fmla="*/ 2992582 w 8052955"/>
              <a:gd name="connsiteY3" fmla="*/ 706582 h 4000500"/>
              <a:gd name="connsiteX4" fmla="*/ 2888673 w 8052955"/>
              <a:gd name="connsiteY4" fmla="*/ 748145 h 4000500"/>
              <a:gd name="connsiteX5" fmla="*/ 2763982 w 8052955"/>
              <a:gd name="connsiteY5" fmla="*/ 779318 h 4000500"/>
              <a:gd name="connsiteX6" fmla="*/ 2483428 w 8052955"/>
              <a:gd name="connsiteY6" fmla="*/ 883227 h 4000500"/>
              <a:gd name="connsiteX7" fmla="*/ 2296391 w 8052955"/>
              <a:gd name="connsiteY7" fmla="*/ 966354 h 4000500"/>
              <a:gd name="connsiteX8" fmla="*/ 2098964 w 8052955"/>
              <a:gd name="connsiteY8" fmla="*/ 1007918 h 4000500"/>
              <a:gd name="connsiteX9" fmla="*/ 1922319 w 8052955"/>
              <a:gd name="connsiteY9" fmla="*/ 1070263 h 4000500"/>
              <a:gd name="connsiteX10" fmla="*/ 1797628 w 8052955"/>
              <a:gd name="connsiteY10" fmla="*/ 1122218 h 4000500"/>
              <a:gd name="connsiteX11" fmla="*/ 1537855 w 8052955"/>
              <a:gd name="connsiteY11" fmla="*/ 1226127 h 4000500"/>
              <a:gd name="connsiteX12" fmla="*/ 1423555 w 8052955"/>
              <a:gd name="connsiteY12" fmla="*/ 1309254 h 4000500"/>
              <a:gd name="connsiteX13" fmla="*/ 1205346 w 8052955"/>
              <a:gd name="connsiteY13" fmla="*/ 1413163 h 4000500"/>
              <a:gd name="connsiteX14" fmla="*/ 935182 w 8052955"/>
              <a:gd name="connsiteY14" fmla="*/ 1579418 h 4000500"/>
              <a:gd name="connsiteX15" fmla="*/ 820882 w 8052955"/>
              <a:gd name="connsiteY15" fmla="*/ 1620982 h 4000500"/>
              <a:gd name="connsiteX16" fmla="*/ 654628 w 8052955"/>
              <a:gd name="connsiteY16" fmla="*/ 1745672 h 4000500"/>
              <a:gd name="connsiteX17" fmla="*/ 571500 w 8052955"/>
              <a:gd name="connsiteY17" fmla="*/ 1859972 h 4000500"/>
              <a:gd name="connsiteX18" fmla="*/ 436419 w 8052955"/>
              <a:gd name="connsiteY18" fmla="*/ 2036618 h 4000500"/>
              <a:gd name="connsiteX19" fmla="*/ 353291 w 8052955"/>
              <a:gd name="connsiteY19" fmla="*/ 2192482 h 4000500"/>
              <a:gd name="connsiteX20" fmla="*/ 322119 w 8052955"/>
              <a:gd name="connsiteY20" fmla="*/ 2244436 h 4000500"/>
              <a:gd name="connsiteX21" fmla="*/ 249382 w 8052955"/>
              <a:gd name="connsiteY21" fmla="*/ 2358736 h 4000500"/>
              <a:gd name="connsiteX22" fmla="*/ 187037 w 8052955"/>
              <a:gd name="connsiteY22" fmla="*/ 2483427 h 4000500"/>
              <a:gd name="connsiteX23" fmla="*/ 114300 w 8052955"/>
              <a:gd name="connsiteY23" fmla="*/ 2660072 h 4000500"/>
              <a:gd name="connsiteX24" fmla="*/ 93519 w 8052955"/>
              <a:gd name="connsiteY24" fmla="*/ 2701636 h 4000500"/>
              <a:gd name="connsiteX25" fmla="*/ 62346 w 8052955"/>
              <a:gd name="connsiteY25" fmla="*/ 2847109 h 4000500"/>
              <a:gd name="connsiteX26" fmla="*/ 51955 w 8052955"/>
              <a:gd name="connsiteY26" fmla="*/ 2930236 h 4000500"/>
              <a:gd name="connsiteX27" fmla="*/ 20782 w 8052955"/>
              <a:gd name="connsiteY27" fmla="*/ 3034145 h 4000500"/>
              <a:gd name="connsiteX28" fmla="*/ 0 w 8052955"/>
              <a:gd name="connsiteY28" fmla="*/ 3148445 h 4000500"/>
              <a:gd name="connsiteX29" fmla="*/ 10391 w 8052955"/>
              <a:gd name="connsiteY29" fmla="*/ 3429000 h 4000500"/>
              <a:gd name="connsiteX30" fmla="*/ 20782 w 8052955"/>
              <a:gd name="connsiteY30" fmla="*/ 3470563 h 4000500"/>
              <a:gd name="connsiteX31" fmla="*/ 51955 w 8052955"/>
              <a:gd name="connsiteY31" fmla="*/ 3522518 h 4000500"/>
              <a:gd name="connsiteX32" fmla="*/ 62346 w 8052955"/>
              <a:gd name="connsiteY32" fmla="*/ 3564082 h 4000500"/>
              <a:gd name="connsiteX33" fmla="*/ 228600 w 8052955"/>
              <a:gd name="connsiteY33" fmla="*/ 3730336 h 4000500"/>
              <a:gd name="connsiteX34" fmla="*/ 270164 w 8052955"/>
              <a:gd name="connsiteY34" fmla="*/ 3740727 h 4000500"/>
              <a:gd name="connsiteX35" fmla="*/ 332510 w 8052955"/>
              <a:gd name="connsiteY35" fmla="*/ 3782291 h 4000500"/>
              <a:gd name="connsiteX36" fmla="*/ 540328 w 8052955"/>
              <a:gd name="connsiteY36" fmla="*/ 3865418 h 4000500"/>
              <a:gd name="connsiteX37" fmla="*/ 872837 w 8052955"/>
              <a:gd name="connsiteY37" fmla="*/ 3896591 h 4000500"/>
              <a:gd name="connsiteX38" fmla="*/ 1631373 w 8052955"/>
              <a:gd name="connsiteY38" fmla="*/ 3906982 h 4000500"/>
              <a:gd name="connsiteX39" fmla="*/ 2047010 w 8052955"/>
              <a:gd name="connsiteY39" fmla="*/ 3917372 h 4000500"/>
              <a:gd name="connsiteX40" fmla="*/ 2192482 w 8052955"/>
              <a:gd name="connsiteY40" fmla="*/ 3938154 h 4000500"/>
              <a:gd name="connsiteX41" fmla="*/ 2909455 w 8052955"/>
              <a:gd name="connsiteY41" fmla="*/ 3948545 h 4000500"/>
              <a:gd name="connsiteX42" fmla="*/ 3106882 w 8052955"/>
              <a:gd name="connsiteY42" fmla="*/ 3958936 h 4000500"/>
              <a:gd name="connsiteX43" fmla="*/ 4052455 w 8052955"/>
              <a:gd name="connsiteY43" fmla="*/ 3948545 h 4000500"/>
              <a:gd name="connsiteX44" fmla="*/ 4166755 w 8052955"/>
              <a:gd name="connsiteY44" fmla="*/ 3917372 h 4000500"/>
              <a:gd name="connsiteX45" fmla="*/ 4301837 w 8052955"/>
              <a:gd name="connsiteY45" fmla="*/ 3886200 h 4000500"/>
              <a:gd name="connsiteX46" fmla="*/ 4644737 w 8052955"/>
              <a:gd name="connsiteY46" fmla="*/ 3823854 h 4000500"/>
              <a:gd name="connsiteX47" fmla="*/ 4696691 w 8052955"/>
              <a:gd name="connsiteY47" fmla="*/ 3803072 h 4000500"/>
              <a:gd name="connsiteX48" fmla="*/ 4831773 w 8052955"/>
              <a:gd name="connsiteY48" fmla="*/ 3771900 h 4000500"/>
              <a:gd name="connsiteX49" fmla="*/ 4842164 w 8052955"/>
              <a:gd name="connsiteY49" fmla="*/ 3813463 h 4000500"/>
              <a:gd name="connsiteX50" fmla="*/ 4883728 w 8052955"/>
              <a:gd name="connsiteY50" fmla="*/ 3834245 h 4000500"/>
              <a:gd name="connsiteX51" fmla="*/ 5070764 w 8052955"/>
              <a:gd name="connsiteY51" fmla="*/ 3875809 h 4000500"/>
              <a:gd name="connsiteX52" fmla="*/ 5153891 w 8052955"/>
              <a:gd name="connsiteY52" fmla="*/ 3886200 h 4000500"/>
              <a:gd name="connsiteX53" fmla="*/ 5278582 w 8052955"/>
              <a:gd name="connsiteY53" fmla="*/ 3917372 h 4000500"/>
              <a:gd name="connsiteX54" fmla="*/ 6234546 w 8052955"/>
              <a:gd name="connsiteY54" fmla="*/ 3927763 h 4000500"/>
              <a:gd name="connsiteX55" fmla="*/ 6338455 w 8052955"/>
              <a:gd name="connsiteY55" fmla="*/ 3958936 h 4000500"/>
              <a:gd name="connsiteX56" fmla="*/ 6494319 w 8052955"/>
              <a:gd name="connsiteY56" fmla="*/ 3979718 h 4000500"/>
              <a:gd name="connsiteX57" fmla="*/ 7159337 w 8052955"/>
              <a:gd name="connsiteY57" fmla="*/ 4000500 h 4000500"/>
              <a:gd name="connsiteX58" fmla="*/ 7751619 w 8052955"/>
              <a:gd name="connsiteY58" fmla="*/ 3958936 h 4000500"/>
              <a:gd name="connsiteX59" fmla="*/ 7834746 w 8052955"/>
              <a:gd name="connsiteY59" fmla="*/ 3906982 h 4000500"/>
              <a:gd name="connsiteX60" fmla="*/ 7980219 w 8052955"/>
              <a:gd name="connsiteY60" fmla="*/ 3740727 h 4000500"/>
              <a:gd name="connsiteX61" fmla="*/ 8052955 w 8052955"/>
              <a:gd name="connsiteY61" fmla="*/ 3480954 h 4000500"/>
              <a:gd name="connsiteX62" fmla="*/ 8042564 w 8052955"/>
              <a:gd name="connsiteY62" fmla="*/ 2763982 h 4000500"/>
              <a:gd name="connsiteX63" fmla="*/ 8032173 w 8052955"/>
              <a:gd name="connsiteY63" fmla="*/ 2649682 h 4000500"/>
              <a:gd name="connsiteX64" fmla="*/ 8021782 w 8052955"/>
              <a:gd name="connsiteY64" fmla="*/ 2504209 h 4000500"/>
              <a:gd name="connsiteX65" fmla="*/ 8001000 w 8052955"/>
              <a:gd name="connsiteY65" fmla="*/ 2431472 h 4000500"/>
              <a:gd name="connsiteX66" fmla="*/ 7980219 w 8052955"/>
              <a:gd name="connsiteY66" fmla="*/ 2317172 h 4000500"/>
              <a:gd name="connsiteX67" fmla="*/ 7959437 w 8052955"/>
              <a:gd name="connsiteY67" fmla="*/ 2234045 h 4000500"/>
              <a:gd name="connsiteX68" fmla="*/ 7938655 w 8052955"/>
              <a:gd name="connsiteY68" fmla="*/ 2119745 h 4000500"/>
              <a:gd name="connsiteX69" fmla="*/ 7876310 w 8052955"/>
              <a:gd name="connsiteY69" fmla="*/ 1995054 h 4000500"/>
              <a:gd name="connsiteX70" fmla="*/ 7824355 w 8052955"/>
              <a:gd name="connsiteY70" fmla="*/ 1808018 h 4000500"/>
              <a:gd name="connsiteX71" fmla="*/ 7782791 w 8052955"/>
              <a:gd name="connsiteY71" fmla="*/ 1735282 h 4000500"/>
              <a:gd name="connsiteX72" fmla="*/ 7647710 w 8052955"/>
              <a:gd name="connsiteY72" fmla="*/ 1527463 h 4000500"/>
              <a:gd name="connsiteX73" fmla="*/ 7429500 w 8052955"/>
              <a:gd name="connsiteY73" fmla="*/ 1361209 h 4000500"/>
              <a:gd name="connsiteX74" fmla="*/ 7242464 w 8052955"/>
              <a:gd name="connsiteY74" fmla="*/ 1309254 h 4000500"/>
              <a:gd name="connsiteX75" fmla="*/ 7159337 w 8052955"/>
              <a:gd name="connsiteY75" fmla="*/ 1246909 h 4000500"/>
              <a:gd name="connsiteX76" fmla="*/ 6972300 w 8052955"/>
              <a:gd name="connsiteY76" fmla="*/ 1143000 h 4000500"/>
              <a:gd name="connsiteX77" fmla="*/ 6774873 w 8052955"/>
              <a:gd name="connsiteY77" fmla="*/ 1007918 h 4000500"/>
              <a:gd name="connsiteX78" fmla="*/ 6587837 w 8052955"/>
              <a:gd name="connsiteY78" fmla="*/ 893618 h 4000500"/>
              <a:gd name="connsiteX79" fmla="*/ 6400800 w 8052955"/>
              <a:gd name="connsiteY79" fmla="*/ 852054 h 4000500"/>
              <a:gd name="connsiteX80" fmla="*/ 6317673 w 8052955"/>
              <a:gd name="connsiteY80" fmla="*/ 820882 h 4000500"/>
              <a:gd name="connsiteX81" fmla="*/ 6255328 w 8052955"/>
              <a:gd name="connsiteY81" fmla="*/ 800100 h 4000500"/>
              <a:gd name="connsiteX82" fmla="*/ 6161810 w 8052955"/>
              <a:gd name="connsiteY82" fmla="*/ 758536 h 4000500"/>
              <a:gd name="connsiteX83" fmla="*/ 6026728 w 8052955"/>
              <a:gd name="connsiteY83" fmla="*/ 716972 h 4000500"/>
              <a:gd name="connsiteX84" fmla="*/ 5943600 w 8052955"/>
              <a:gd name="connsiteY84" fmla="*/ 685800 h 4000500"/>
              <a:gd name="connsiteX85" fmla="*/ 5715000 w 8052955"/>
              <a:gd name="connsiteY85" fmla="*/ 644236 h 4000500"/>
              <a:gd name="connsiteX86" fmla="*/ 5652655 w 8052955"/>
              <a:gd name="connsiteY86" fmla="*/ 623454 h 4000500"/>
              <a:gd name="connsiteX87" fmla="*/ 5538355 w 8052955"/>
              <a:gd name="connsiteY87" fmla="*/ 592282 h 4000500"/>
              <a:gd name="connsiteX88" fmla="*/ 5496791 w 8052955"/>
              <a:gd name="connsiteY88" fmla="*/ 561109 h 4000500"/>
              <a:gd name="connsiteX89" fmla="*/ 5434446 w 8052955"/>
              <a:gd name="connsiteY89" fmla="*/ 540327 h 4000500"/>
              <a:gd name="connsiteX90" fmla="*/ 5382491 w 8052955"/>
              <a:gd name="connsiteY90" fmla="*/ 519545 h 4000500"/>
              <a:gd name="connsiteX91" fmla="*/ 5320146 w 8052955"/>
              <a:gd name="connsiteY91" fmla="*/ 498763 h 4000500"/>
              <a:gd name="connsiteX92" fmla="*/ 5268191 w 8052955"/>
              <a:gd name="connsiteY92" fmla="*/ 477982 h 4000500"/>
              <a:gd name="connsiteX93" fmla="*/ 5122719 w 8052955"/>
              <a:gd name="connsiteY93" fmla="*/ 446809 h 4000500"/>
              <a:gd name="connsiteX94" fmla="*/ 5070764 w 8052955"/>
              <a:gd name="connsiteY94" fmla="*/ 436418 h 4000500"/>
              <a:gd name="connsiteX95" fmla="*/ 4977246 w 8052955"/>
              <a:gd name="connsiteY95" fmla="*/ 394854 h 4000500"/>
              <a:gd name="connsiteX96" fmla="*/ 4883728 w 8052955"/>
              <a:gd name="connsiteY96" fmla="*/ 353291 h 4000500"/>
              <a:gd name="connsiteX97" fmla="*/ 4790210 w 8052955"/>
              <a:gd name="connsiteY97" fmla="*/ 311727 h 4000500"/>
              <a:gd name="connsiteX98" fmla="*/ 4374573 w 8052955"/>
              <a:gd name="connsiteY98" fmla="*/ 332509 h 4000500"/>
              <a:gd name="connsiteX99" fmla="*/ 4312228 w 8052955"/>
              <a:gd name="connsiteY99" fmla="*/ 342900 h 4000500"/>
              <a:gd name="connsiteX100" fmla="*/ 4166755 w 8052955"/>
              <a:gd name="connsiteY100" fmla="*/ 353291 h 4000500"/>
              <a:gd name="connsiteX101" fmla="*/ 4042064 w 8052955"/>
              <a:gd name="connsiteY101" fmla="*/ 384463 h 4000500"/>
              <a:gd name="connsiteX102" fmla="*/ 3896591 w 8052955"/>
              <a:gd name="connsiteY102" fmla="*/ 415636 h 4000500"/>
              <a:gd name="connsiteX103" fmla="*/ 4021282 w 8052955"/>
              <a:gd name="connsiteY103" fmla="*/ 426027 h 4000500"/>
              <a:gd name="connsiteX104" fmla="*/ 4104410 w 8052955"/>
              <a:gd name="connsiteY104" fmla="*/ 436418 h 4000500"/>
              <a:gd name="connsiteX105" fmla="*/ 4343400 w 8052955"/>
              <a:gd name="connsiteY105" fmla="*/ 457200 h 4000500"/>
              <a:gd name="connsiteX106" fmla="*/ 4655128 w 8052955"/>
              <a:gd name="connsiteY106" fmla="*/ 446809 h 4000500"/>
              <a:gd name="connsiteX107" fmla="*/ 4738255 w 8052955"/>
              <a:gd name="connsiteY107" fmla="*/ 426027 h 4000500"/>
              <a:gd name="connsiteX108" fmla="*/ 4790210 w 8052955"/>
              <a:gd name="connsiteY108" fmla="*/ 415636 h 4000500"/>
              <a:gd name="connsiteX109" fmla="*/ 4998028 w 8052955"/>
              <a:gd name="connsiteY109" fmla="*/ 384463 h 4000500"/>
              <a:gd name="connsiteX110" fmla="*/ 5164282 w 8052955"/>
              <a:gd name="connsiteY110" fmla="*/ 363682 h 4000500"/>
              <a:gd name="connsiteX111" fmla="*/ 5247410 w 8052955"/>
              <a:gd name="connsiteY111" fmla="*/ 342900 h 4000500"/>
              <a:gd name="connsiteX112" fmla="*/ 5434446 w 8052955"/>
              <a:gd name="connsiteY112" fmla="*/ 322118 h 4000500"/>
              <a:gd name="connsiteX113" fmla="*/ 5652655 w 8052955"/>
              <a:gd name="connsiteY113" fmla="*/ 290945 h 4000500"/>
              <a:gd name="connsiteX114" fmla="*/ 5756564 w 8052955"/>
              <a:gd name="connsiteY114" fmla="*/ 280554 h 4000500"/>
              <a:gd name="connsiteX115" fmla="*/ 6858000 w 8052955"/>
              <a:gd name="connsiteY115" fmla="*/ 259772 h 4000500"/>
              <a:gd name="connsiteX116" fmla="*/ 6951519 w 8052955"/>
              <a:gd name="connsiteY116" fmla="*/ 249382 h 4000500"/>
              <a:gd name="connsiteX117" fmla="*/ 7055428 w 8052955"/>
              <a:gd name="connsiteY117" fmla="*/ 218209 h 4000500"/>
              <a:gd name="connsiteX118" fmla="*/ 7107382 w 8052955"/>
              <a:gd name="connsiteY118" fmla="*/ 207818 h 4000500"/>
              <a:gd name="connsiteX119" fmla="*/ 7252855 w 8052955"/>
              <a:gd name="connsiteY119" fmla="*/ 155863 h 4000500"/>
              <a:gd name="connsiteX120" fmla="*/ 7315200 w 8052955"/>
              <a:gd name="connsiteY120" fmla="*/ 135082 h 4000500"/>
              <a:gd name="connsiteX121" fmla="*/ 7387937 w 8052955"/>
              <a:gd name="connsiteY121" fmla="*/ 114300 h 4000500"/>
              <a:gd name="connsiteX122" fmla="*/ 7491846 w 8052955"/>
              <a:gd name="connsiteY122" fmla="*/ 83127 h 4000500"/>
              <a:gd name="connsiteX123" fmla="*/ 7523019 w 8052955"/>
              <a:gd name="connsiteY123" fmla="*/ 62345 h 4000500"/>
              <a:gd name="connsiteX124" fmla="*/ 7554191 w 8052955"/>
              <a:gd name="connsiteY124" fmla="*/ 20782 h 4000500"/>
              <a:gd name="connsiteX125" fmla="*/ 7595755 w 8052955"/>
              <a:gd name="connsiteY125" fmla="*/ 0 h 400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8052955" h="4000500">
                <a:moveTo>
                  <a:pt x="3397828" y="561109"/>
                </a:moveTo>
                <a:cubicBezTo>
                  <a:pt x="3368736" y="570806"/>
                  <a:pt x="3312441" y="588216"/>
                  <a:pt x="3283528" y="602672"/>
                </a:cubicBezTo>
                <a:cubicBezTo>
                  <a:pt x="3174814" y="657029"/>
                  <a:pt x="3238164" y="645322"/>
                  <a:pt x="3096491" y="685800"/>
                </a:cubicBezTo>
                <a:cubicBezTo>
                  <a:pt x="3062528" y="695504"/>
                  <a:pt x="3026415" y="696432"/>
                  <a:pt x="2992582" y="706582"/>
                </a:cubicBezTo>
                <a:cubicBezTo>
                  <a:pt x="2956851" y="717301"/>
                  <a:pt x="2924221" y="736834"/>
                  <a:pt x="2888673" y="748145"/>
                </a:cubicBezTo>
                <a:cubicBezTo>
                  <a:pt x="2847847" y="761135"/>
                  <a:pt x="2804626" y="765770"/>
                  <a:pt x="2763982" y="779318"/>
                </a:cubicBezTo>
                <a:cubicBezTo>
                  <a:pt x="2669374" y="810854"/>
                  <a:pt x="2574559" y="842725"/>
                  <a:pt x="2483428" y="883227"/>
                </a:cubicBezTo>
                <a:cubicBezTo>
                  <a:pt x="2421082" y="910936"/>
                  <a:pt x="2361992" y="947611"/>
                  <a:pt x="2296391" y="966354"/>
                </a:cubicBezTo>
                <a:cubicBezTo>
                  <a:pt x="2183139" y="998712"/>
                  <a:pt x="2248527" y="982991"/>
                  <a:pt x="2098964" y="1007918"/>
                </a:cubicBezTo>
                <a:cubicBezTo>
                  <a:pt x="1900649" y="1092911"/>
                  <a:pt x="2178082" y="977258"/>
                  <a:pt x="1922319" y="1070263"/>
                </a:cubicBezTo>
                <a:cubicBezTo>
                  <a:pt x="1880003" y="1085651"/>
                  <a:pt x="1839788" y="1106408"/>
                  <a:pt x="1797628" y="1122218"/>
                </a:cubicBezTo>
                <a:cubicBezTo>
                  <a:pt x="1681857" y="1165632"/>
                  <a:pt x="1649366" y="1161079"/>
                  <a:pt x="1537855" y="1226127"/>
                </a:cubicBezTo>
                <a:cubicBezTo>
                  <a:pt x="1497162" y="1249865"/>
                  <a:pt x="1462753" y="1283122"/>
                  <a:pt x="1423555" y="1309254"/>
                </a:cubicBezTo>
                <a:cubicBezTo>
                  <a:pt x="1241648" y="1430525"/>
                  <a:pt x="1401000" y="1319590"/>
                  <a:pt x="1205346" y="1413163"/>
                </a:cubicBezTo>
                <a:cubicBezTo>
                  <a:pt x="1013264" y="1505028"/>
                  <a:pt x="1142213" y="1471762"/>
                  <a:pt x="935182" y="1579418"/>
                </a:cubicBezTo>
                <a:cubicBezTo>
                  <a:pt x="899213" y="1598122"/>
                  <a:pt x="856794" y="1602171"/>
                  <a:pt x="820882" y="1620982"/>
                </a:cubicBezTo>
                <a:cubicBezTo>
                  <a:pt x="804793" y="1629409"/>
                  <a:pt x="679082" y="1717725"/>
                  <a:pt x="654628" y="1745672"/>
                </a:cubicBezTo>
                <a:cubicBezTo>
                  <a:pt x="623605" y="1781126"/>
                  <a:pt x="601659" y="1823780"/>
                  <a:pt x="571500" y="1859972"/>
                </a:cubicBezTo>
                <a:cubicBezTo>
                  <a:pt x="516853" y="1925549"/>
                  <a:pt x="487625" y="1957840"/>
                  <a:pt x="436419" y="2036618"/>
                </a:cubicBezTo>
                <a:cubicBezTo>
                  <a:pt x="388393" y="2110504"/>
                  <a:pt x="390500" y="2124266"/>
                  <a:pt x="353291" y="2192482"/>
                </a:cubicBezTo>
                <a:cubicBezTo>
                  <a:pt x="343620" y="2210212"/>
                  <a:pt x="331694" y="2226654"/>
                  <a:pt x="322119" y="2244436"/>
                </a:cubicBezTo>
                <a:cubicBezTo>
                  <a:pt x="265962" y="2348728"/>
                  <a:pt x="306266" y="2301852"/>
                  <a:pt x="249382" y="2358736"/>
                </a:cubicBezTo>
                <a:cubicBezTo>
                  <a:pt x="190081" y="2536640"/>
                  <a:pt x="275664" y="2298117"/>
                  <a:pt x="187037" y="2483427"/>
                </a:cubicBezTo>
                <a:cubicBezTo>
                  <a:pt x="159563" y="2540873"/>
                  <a:pt x="142777" y="2603116"/>
                  <a:pt x="114300" y="2660072"/>
                </a:cubicBezTo>
                <a:lnTo>
                  <a:pt x="93519" y="2701636"/>
                </a:lnTo>
                <a:cubicBezTo>
                  <a:pt x="83128" y="2750127"/>
                  <a:pt x="71217" y="2798317"/>
                  <a:pt x="62346" y="2847109"/>
                </a:cubicBezTo>
                <a:cubicBezTo>
                  <a:pt x="57351" y="2874583"/>
                  <a:pt x="58013" y="2902976"/>
                  <a:pt x="51955" y="2930236"/>
                </a:cubicBezTo>
                <a:cubicBezTo>
                  <a:pt x="44110" y="2965536"/>
                  <a:pt x="30716" y="2999375"/>
                  <a:pt x="20782" y="3034145"/>
                </a:cubicBezTo>
                <a:cubicBezTo>
                  <a:pt x="6784" y="3083137"/>
                  <a:pt x="8409" y="3089580"/>
                  <a:pt x="0" y="3148445"/>
                </a:cubicBezTo>
                <a:cubicBezTo>
                  <a:pt x="3464" y="3241963"/>
                  <a:pt x="4366" y="3335612"/>
                  <a:pt x="10391" y="3429000"/>
                </a:cubicBezTo>
                <a:cubicBezTo>
                  <a:pt x="11310" y="3443251"/>
                  <a:pt x="14982" y="3457513"/>
                  <a:pt x="20782" y="3470563"/>
                </a:cubicBezTo>
                <a:cubicBezTo>
                  <a:pt x="28985" y="3489019"/>
                  <a:pt x="41564" y="3505200"/>
                  <a:pt x="51955" y="3522518"/>
                </a:cubicBezTo>
                <a:cubicBezTo>
                  <a:pt x="55419" y="3536373"/>
                  <a:pt x="54424" y="3552199"/>
                  <a:pt x="62346" y="3564082"/>
                </a:cubicBezTo>
                <a:cubicBezTo>
                  <a:pt x="109066" y="3634162"/>
                  <a:pt x="155550" y="3690491"/>
                  <a:pt x="228600" y="3730336"/>
                </a:cubicBezTo>
                <a:cubicBezTo>
                  <a:pt x="241137" y="3737174"/>
                  <a:pt x="256309" y="3737263"/>
                  <a:pt x="270164" y="3740727"/>
                </a:cubicBezTo>
                <a:cubicBezTo>
                  <a:pt x="290946" y="3754582"/>
                  <a:pt x="309832" y="3771824"/>
                  <a:pt x="332510" y="3782291"/>
                </a:cubicBezTo>
                <a:cubicBezTo>
                  <a:pt x="400252" y="3813556"/>
                  <a:pt x="466374" y="3855557"/>
                  <a:pt x="540328" y="3865418"/>
                </a:cubicBezTo>
                <a:cubicBezTo>
                  <a:pt x="687634" y="3885059"/>
                  <a:pt x="719292" y="3893179"/>
                  <a:pt x="872837" y="3896591"/>
                </a:cubicBezTo>
                <a:lnTo>
                  <a:pt x="1631373" y="3906982"/>
                </a:lnTo>
                <a:lnTo>
                  <a:pt x="2047010" y="3917372"/>
                </a:lnTo>
                <a:cubicBezTo>
                  <a:pt x="2095501" y="3924299"/>
                  <a:pt x="2143531" y="3936385"/>
                  <a:pt x="2192482" y="3938154"/>
                </a:cubicBezTo>
                <a:cubicBezTo>
                  <a:pt x="2431342" y="3946788"/>
                  <a:pt x="2670501" y="3943114"/>
                  <a:pt x="2909455" y="3948545"/>
                </a:cubicBezTo>
                <a:cubicBezTo>
                  <a:pt x="2975338" y="3950042"/>
                  <a:pt x="3041073" y="3955472"/>
                  <a:pt x="3106882" y="3958936"/>
                </a:cubicBezTo>
                <a:lnTo>
                  <a:pt x="4052455" y="3948545"/>
                </a:lnTo>
                <a:cubicBezTo>
                  <a:pt x="4091916" y="3946997"/>
                  <a:pt x="4128443" y="3926950"/>
                  <a:pt x="4166755" y="3917372"/>
                </a:cubicBezTo>
                <a:cubicBezTo>
                  <a:pt x="4211586" y="3906164"/>
                  <a:pt x="4256632" y="3895789"/>
                  <a:pt x="4301837" y="3886200"/>
                </a:cubicBezTo>
                <a:cubicBezTo>
                  <a:pt x="4501820" y="3843780"/>
                  <a:pt x="4473693" y="3850169"/>
                  <a:pt x="4644737" y="3823854"/>
                </a:cubicBezTo>
                <a:cubicBezTo>
                  <a:pt x="4662055" y="3816927"/>
                  <a:pt x="4678864" y="3808557"/>
                  <a:pt x="4696691" y="3803072"/>
                </a:cubicBezTo>
                <a:cubicBezTo>
                  <a:pt x="4743230" y="3788752"/>
                  <a:pt x="4785030" y="3781249"/>
                  <a:pt x="4831773" y="3771900"/>
                </a:cubicBezTo>
                <a:cubicBezTo>
                  <a:pt x="4835237" y="3785754"/>
                  <a:pt x="4833022" y="3802492"/>
                  <a:pt x="4842164" y="3813463"/>
                </a:cubicBezTo>
                <a:cubicBezTo>
                  <a:pt x="4852081" y="3825363"/>
                  <a:pt x="4869033" y="3829347"/>
                  <a:pt x="4883728" y="3834245"/>
                </a:cubicBezTo>
                <a:cubicBezTo>
                  <a:pt x="4921092" y="3846700"/>
                  <a:pt x="5037821" y="3870318"/>
                  <a:pt x="5070764" y="3875809"/>
                </a:cubicBezTo>
                <a:cubicBezTo>
                  <a:pt x="5098309" y="3880400"/>
                  <a:pt x="5126509" y="3880724"/>
                  <a:pt x="5153891" y="3886200"/>
                </a:cubicBezTo>
                <a:cubicBezTo>
                  <a:pt x="5195902" y="3894602"/>
                  <a:pt x="5235742" y="3916906"/>
                  <a:pt x="5278582" y="3917372"/>
                </a:cubicBezTo>
                <a:lnTo>
                  <a:pt x="6234546" y="3927763"/>
                </a:lnTo>
                <a:cubicBezTo>
                  <a:pt x="6488232" y="3970045"/>
                  <a:pt x="6148602" y="3907157"/>
                  <a:pt x="6338455" y="3958936"/>
                </a:cubicBezTo>
                <a:cubicBezTo>
                  <a:pt x="6348898" y="3961784"/>
                  <a:pt x="6489434" y="3979392"/>
                  <a:pt x="6494319" y="3979718"/>
                </a:cubicBezTo>
                <a:cubicBezTo>
                  <a:pt x="6683190" y="3992309"/>
                  <a:pt x="6999756" y="3996700"/>
                  <a:pt x="7159337" y="4000500"/>
                </a:cubicBezTo>
                <a:cubicBezTo>
                  <a:pt x="7356764" y="3986645"/>
                  <a:pt x="7555576" y="3986080"/>
                  <a:pt x="7751619" y="3958936"/>
                </a:cubicBezTo>
                <a:cubicBezTo>
                  <a:pt x="7783986" y="3954454"/>
                  <a:pt x="7809644" y="3927901"/>
                  <a:pt x="7834746" y="3906982"/>
                </a:cubicBezTo>
                <a:cubicBezTo>
                  <a:pt x="7925921" y="3831002"/>
                  <a:pt x="7926982" y="3820581"/>
                  <a:pt x="7980219" y="3740727"/>
                </a:cubicBezTo>
                <a:cubicBezTo>
                  <a:pt x="8050309" y="3530456"/>
                  <a:pt x="8033270" y="3618748"/>
                  <a:pt x="8052955" y="3480954"/>
                </a:cubicBezTo>
                <a:cubicBezTo>
                  <a:pt x="8049491" y="3241963"/>
                  <a:pt x="8048538" y="3002923"/>
                  <a:pt x="8042564" y="2763982"/>
                </a:cubicBezTo>
                <a:cubicBezTo>
                  <a:pt x="8041608" y="2725737"/>
                  <a:pt x="8035224" y="2687817"/>
                  <a:pt x="8032173" y="2649682"/>
                </a:cubicBezTo>
                <a:cubicBezTo>
                  <a:pt x="8028296" y="2601222"/>
                  <a:pt x="8028657" y="2552335"/>
                  <a:pt x="8021782" y="2504209"/>
                </a:cubicBezTo>
                <a:cubicBezTo>
                  <a:pt x="8018216" y="2479247"/>
                  <a:pt x="8006470" y="2456087"/>
                  <a:pt x="8001000" y="2431472"/>
                </a:cubicBezTo>
                <a:cubicBezTo>
                  <a:pt x="7992600" y="2393670"/>
                  <a:pt x="7988197" y="2355066"/>
                  <a:pt x="7980219" y="2317172"/>
                </a:cubicBezTo>
                <a:cubicBezTo>
                  <a:pt x="7974335" y="2289223"/>
                  <a:pt x="7965422" y="2261973"/>
                  <a:pt x="7959437" y="2234045"/>
                </a:cubicBezTo>
                <a:cubicBezTo>
                  <a:pt x="7957952" y="2227113"/>
                  <a:pt x="7943278" y="2131304"/>
                  <a:pt x="7938655" y="2119745"/>
                </a:cubicBezTo>
                <a:cubicBezTo>
                  <a:pt x="7859280" y="1921310"/>
                  <a:pt x="7960668" y="2248131"/>
                  <a:pt x="7876310" y="1995054"/>
                </a:cubicBezTo>
                <a:cubicBezTo>
                  <a:pt x="7844293" y="1899003"/>
                  <a:pt x="7866855" y="1911231"/>
                  <a:pt x="7824355" y="1808018"/>
                </a:cubicBezTo>
                <a:cubicBezTo>
                  <a:pt x="7813723" y="1782197"/>
                  <a:pt x="7795932" y="1759921"/>
                  <a:pt x="7782791" y="1735282"/>
                </a:cubicBezTo>
                <a:cubicBezTo>
                  <a:pt x="7731552" y="1639208"/>
                  <a:pt x="7737078" y="1620717"/>
                  <a:pt x="7647710" y="1527463"/>
                </a:cubicBezTo>
                <a:cubicBezTo>
                  <a:pt x="7618768" y="1497263"/>
                  <a:pt x="7497467" y="1385197"/>
                  <a:pt x="7429500" y="1361209"/>
                </a:cubicBezTo>
                <a:cubicBezTo>
                  <a:pt x="7323655" y="1323852"/>
                  <a:pt x="7335974" y="1361853"/>
                  <a:pt x="7242464" y="1309254"/>
                </a:cubicBezTo>
                <a:cubicBezTo>
                  <a:pt x="7212276" y="1292273"/>
                  <a:pt x="7188835" y="1265062"/>
                  <a:pt x="7159337" y="1246909"/>
                </a:cubicBezTo>
                <a:cubicBezTo>
                  <a:pt x="7098596" y="1209530"/>
                  <a:pt x="7031162" y="1183274"/>
                  <a:pt x="6972300" y="1143000"/>
                </a:cubicBezTo>
                <a:lnTo>
                  <a:pt x="6774873" y="1007918"/>
                </a:lnTo>
                <a:cubicBezTo>
                  <a:pt x="6726662" y="975203"/>
                  <a:pt x="6642739" y="916735"/>
                  <a:pt x="6587837" y="893618"/>
                </a:cubicBezTo>
                <a:cubicBezTo>
                  <a:pt x="6510603" y="861099"/>
                  <a:pt x="6478556" y="861773"/>
                  <a:pt x="6400800" y="852054"/>
                </a:cubicBezTo>
                <a:lnTo>
                  <a:pt x="6317673" y="820882"/>
                </a:lnTo>
                <a:cubicBezTo>
                  <a:pt x="6297043" y="813514"/>
                  <a:pt x="6275667" y="808236"/>
                  <a:pt x="6255328" y="800100"/>
                </a:cubicBezTo>
                <a:cubicBezTo>
                  <a:pt x="6223655" y="787431"/>
                  <a:pt x="6193483" y="771205"/>
                  <a:pt x="6161810" y="758536"/>
                </a:cubicBezTo>
                <a:cubicBezTo>
                  <a:pt x="6103614" y="735258"/>
                  <a:pt x="6088215" y="737467"/>
                  <a:pt x="6026728" y="716972"/>
                </a:cubicBezTo>
                <a:cubicBezTo>
                  <a:pt x="5998653" y="707614"/>
                  <a:pt x="5972151" y="693587"/>
                  <a:pt x="5943600" y="685800"/>
                </a:cubicBezTo>
                <a:cubicBezTo>
                  <a:pt x="5839169" y="657319"/>
                  <a:pt x="5808851" y="655967"/>
                  <a:pt x="5715000" y="644236"/>
                </a:cubicBezTo>
                <a:cubicBezTo>
                  <a:pt x="5694218" y="637309"/>
                  <a:pt x="5673592" y="629896"/>
                  <a:pt x="5652655" y="623454"/>
                </a:cubicBezTo>
                <a:cubicBezTo>
                  <a:pt x="5599112" y="606979"/>
                  <a:pt x="5585735" y="604126"/>
                  <a:pt x="5538355" y="592282"/>
                </a:cubicBezTo>
                <a:cubicBezTo>
                  <a:pt x="5524500" y="581891"/>
                  <a:pt x="5512281" y="568854"/>
                  <a:pt x="5496791" y="561109"/>
                </a:cubicBezTo>
                <a:cubicBezTo>
                  <a:pt x="5477198" y="551312"/>
                  <a:pt x="5455033" y="547813"/>
                  <a:pt x="5434446" y="540327"/>
                </a:cubicBezTo>
                <a:cubicBezTo>
                  <a:pt x="5416917" y="533953"/>
                  <a:pt x="5400020" y="525919"/>
                  <a:pt x="5382491" y="519545"/>
                </a:cubicBezTo>
                <a:cubicBezTo>
                  <a:pt x="5361904" y="512059"/>
                  <a:pt x="5340733" y="506249"/>
                  <a:pt x="5320146" y="498763"/>
                </a:cubicBezTo>
                <a:cubicBezTo>
                  <a:pt x="5302617" y="492389"/>
                  <a:pt x="5286018" y="483467"/>
                  <a:pt x="5268191" y="477982"/>
                </a:cubicBezTo>
                <a:cubicBezTo>
                  <a:pt x="5197318" y="456175"/>
                  <a:pt x="5189122" y="458882"/>
                  <a:pt x="5122719" y="446809"/>
                </a:cubicBezTo>
                <a:cubicBezTo>
                  <a:pt x="5105343" y="443650"/>
                  <a:pt x="5088082" y="439882"/>
                  <a:pt x="5070764" y="436418"/>
                </a:cubicBezTo>
                <a:cubicBezTo>
                  <a:pt x="5010791" y="396436"/>
                  <a:pt x="5069985" y="431949"/>
                  <a:pt x="4977246" y="394854"/>
                </a:cubicBezTo>
                <a:cubicBezTo>
                  <a:pt x="4945573" y="382185"/>
                  <a:pt x="4914239" y="368547"/>
                  <a:pt x="4883728" y="353291"/>
                </a:cubicBezTo>
                <a:cubicBezTo>
                  <a:pt x="4793845" y="308350"/>
                  <a:pt x="4869526" y="331556"/>
                  <a:pt x="4790210" y="311727"/>
                </a:cubicBezTo>
                <a:lnTo>
                  <a:pt x="4374573" y="332509"/>
                </a:lnTo>
                <a:cubicBezTo>
                  <a:pt x="4353549" y="333880"/>
                  <a:pt x="4333192" y="340804"/>
                  <a:pt x="4312228" y="342900"/>
                </a:cubicBezTo>
                <a:cubicBezTo>
                  <a:pt x="4263855" y="347737"/>
                  <a:pt x="4215246" y="349827"/>
                  <a:pt x="4166755" y="353291"/>
                </a:cubicBezTo>
                <a:cubicBezTo>
                  <a:pt x="4125191" y="363682"/>
                  <a:pt x="4084075" y="376061"/>
                  <a:pt x="4042064" y="384463"/>
                </a:cubicBezTo>
                <a:cubicBezTo>
                  <a:pt x="3878219" y="417232"/>
                  <a:pt x="4031698" y="370600"/>
                  <a:pt x="3896591" y="415636"/>
                </a:cubicBezTo>
                <a:lnTo>
                  <a:pt x="4021282" y="426027"/>
                </a:lnTo>
                <a:cubicBezTo>
                  <a:pt x="4049068" y="428806"/>
                  <a:pt x="4076615" y="433728"/>
                  <a:pt x="4104410" y="436418"/>
                </a:cubicBezTo>
                <a:lnTo>
                  <a:pt x="4343400" y="457200"/>
                </a:lnTo>
                <a:cubicBezTo>
                  <a:pt x="4447309" y="453736"/>
                  <a:pt x="4551483" y="454992"/>
                  <a:pt x="4655128" y="446809"/>
                </a:cubicBezTo>
                <a:cubicBezTo>
                  <a:pt x="4683601" y="444561"/>
                  <a:pt x="4710425" y="432449"/>
                  <a:pt x="4738255" y="426027"/>
                </a:cubicBezTo>
                <a:cubicBezTo>
                  <a:pt x="4755464" y="422056"/>
                  <a:pt x="4772771" y="418426"/>
                  <a:pt x="4790210" y="415636"/>
                </a:cubicBezTo>
                <a:cubicBezTo>
                  <a:pt x="4859378" y="404569"/>
                  <a:pt x="4928409" y="392199"/>
                  <a:pt x="4998028" y="384463"/>
                </a:cubicBezTo>
                <a:cubicBezTo>
                  <a:pt x="5030429" y="380863"/>
                  <a:pt x="5127228" y="371093"/>
                  <a:pt x="5164282" y="363682"/>
                </a:cubicBezTo>
                <a:cubicBezTo>
                  <a:pt x="5192289" y="358081"/>
                  <a:pt x="5219482" y="348885"/>
                  <a:pt x="5247410" y="342900"/>
                </a:cubicBezTo>
                <a:cubicBezTo>
                  <a:pt x="5313265" y="328788"/>
                  <a:pt x="5363253" y="328051"/>
                  <a:pt x="5434446" y="322118"/>
                </a:cubicBezTo>
                <a:cubicBezTo>
                  <a:pt x="5581572" y="292692"/>
                  <a:pt x="5497001" y="305769"/>
                  <a:pt x="5652655" y="290945"/>
                </a:cubicBezTo>
                <a:cubicBezTo>
                  <a:pt x="5687307" y="287645"/>
                  <a:pt x="5721767" y="281454"/>
                  <a:pt x="5756564" y="280554"/>
                </a:cubicBezTo>
                <a:lnTo>
                  <a:pt x="6858000" y="259772"/>
                </a:lnTo>
                <a:cubicBezTo>
                  <a:pt x="6889173" y="256309"/>
                  <a:pt x="6920827" y="255843"/>
                  <a:pt x="6951519" y="249382"/>
                </a:cubicBezTo>
                <a:cubicBezTo>
                  <a:pt x="6986905" y="241933"/>
                  <a:pt x="7020488" y="227527"/>
                  <a:pt x="7055428" y="218209"/>
                </a:cubicBezTo>
                <a:cubicBezTo>
                  <a:pt x="7072493" y="213658"/>
                  <a:pt x="7090064" y="211282"/>
                  <a:pt x="7107382" y="207818"/>
                </a:cubicBezTo>
                <a:cubicBezTo>
                  <a:pt x="7230917" y="137226"/>
                  <a:pt x="7126572" y="185005"/>
                  <a:pt x="7252855" y="155863"/>
                </a:cubicBezTo>
                <a:cubicBezTo>
                  <a:pt x="7274200" y="150937"/>
                  <a:pt x="7294263" y="141524"/>
                  <a:pt x="7315200" y="135082"/>
                </a:cubicBezTo>
                <a:cubicBezTo>
                  <a:pt x="7339301" y="127666"/>
                  <a:pt x="7363836" y="121716"/>
                  <a:pt x="7387937" y="114300"/>
                </a:cubicBezTo>
                <a:cubicBezTo>
                  <a:pt x="7497563" y="80569"/>
                  <a:pt x="7407039" y="104329"/>
                  <a:pt x="7491846" y="83127"/>
                </a:cubicBezTo>
                <a:cubicBezTo>
                  <a:pt x="7502237" y="76200"/>
                  <a:pt x="7514188" y="71176"/>
                  <a:pt x="7523019" y="62345"/>
                </a:cubicBezTo>
                <a:cubicBezTo>
                  <a:pt x="7535265" y="50099"/>
                  <a:pt x="7541042" y="32052"/>
                  <a:pt x="7554191" y="20782"/>
                </a:cubicBezTo>
                <a:cubicBezTo>
                  <a:pt x="7565952" y="10701"/>
                  <a:pt x="7595755" y="0"/>
                  <a:pt x="7595755"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96587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A9C83C3-0B81-F14D-EE35-847295DA3BE4}"/>
              </a:ext>
            </a:extLst>
          </p:cNvPr>
          <p:cNvSpPr/>
          <p:nvPr/>
        </p:nvSpPr>
        <p:spPr>
          <a:xfrm>
            <a:off x="1145459" y="451633"/>
            <a:ext cx="7749159" cy="701239"/>
          </a:xfrm>
          <a:prstGeom prst="rect">
            <a:avLst/>
          </a:prstGeom>
          <a:solidFill>
            <a:srgbClr val="FFFF00"/>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5000"/>
              </a:lnSpc>
              <a:spcAft>
                <a:spcPts val="600"/>
              </a:spcAft>
            </a:pPr>
            <a:endParaRPr lang="en-US" sz="3200" dirty="0">
              <a:ea typeface="SimSun" panose="02010600030101010101" pitchFamily="2" charset="-122"/>
              <a:cs typeface="Times New Roman" panose="02020603050405020304" pitchFamily="18" charset="0"/>
            </a:endParaRPr>
          </a:p>
        </p:txBody>
      </p:sp>
      <p:sp>
        <p:nvSpPr>
          <p:cNvPr id="2" name="Oval 1"/>
          <p:cNvSpPr/>
          <p:nvPr/>
        </p:nvSpPr>
        <p:spPr>
          <a:xfrm>
            <a:off x="6198123" y="1696824"/>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30</a:t>
            </a:r>
          </a:p>
        </p:txBody>
      </p:sp>
      <p:sp>
        <p:nvSpPr>
          <p:cNvPr id="3" name="Oval 2"/>
          <p:cNvSpPr/>
          <p:nvPr/>
        </p:nvSpPr>
        <p:spPr>
          <a:xfrm>
            <a:off x="4149365" y="2829612"/>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20</a:t>
            </a:r>
          </a:p>
        </p:txBody>
      </p:sp>
      <p:sp>
        <p:nvSpPr>
          <p:cNvPr id="4" name="Oval 3"/>
          <p:cNvSpPr/>
          <p:nvPr/>
        </p:nvSpPr>
        <p:spPr>
          <a:xfrm>
            <a:off x="8449558" y="2829612"/>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39</a:t>
            </a:r>
          </a:p>
        </p:txBody>
      </p:sp>
      <p:sp>
        <p:nvSpPr>
          <p:cNvPr id="5" name="Oval 4"/>
          <p:cNvSpPr/>
          <p:nvPr/>
        </p:nvSpPr>
        <p:spPr>
          <a:xfrm>
            <a:off x="3087278" y="4160361"/>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13</a:t>
            </a:r>
          </a:p>
        </p:txBody>
      </p:sp>
      <p:sp>
        <p:nvSpPr>
          <p:cNvPr id="6" name="Oval 5"/>
          <p:cNvSpPr/>
          <p:nvPr/>
        </p:nvSpPr>
        <p:spPr>
          <a:xfrm>
            <a:off x="5203596" y="4160360"/>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25</a:t>
            </a:r>
          </a:p>
        </p:txBody>
      </p:sp>
      <p:sp>
        <p:nvSpPr>
          <p:cNvPr id="7" name="Oval 6"/>
          <p:cNvSpPr/>
          <p:nvPr/>
        </p:nvSpPr>
        <p:spPr>
          <a:xfrm>
            <a:off x="2207566" y="5391347"/>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12</a:t>
            </a:r>
          </a:p>
        </p:txBody>
      </p:sp>
      <p:sp>
        <p:nvSpPr>
          <p:cNvPr id="8" name="Oval 7"/>
          <p:cNvSpPr/>
          <p:nvPr/>
        </p:nvSpPr>
        <p:spPr>
          <a:xfrm>
            <a:off x="3786433" y="5368562"/>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17</a:t>
            </a:r>
          </a:p>
        </p:txBody>
      </p:sp>
      <p:sp>
        <p:nvSpPr>
          <p:cNvPr id="9" name="Oval 8"/>
          <p:cNvSpPr/>
          <p:nvPr/>
        </p:nvSpPr>
        <p:spPr>
          <a:xfrm>
            <a:off x="4807670" y="5368562"/>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24</a:t>
            </a:r>
          </a:p>
        </p:txBody>
      </p:sp>
      <p:sp>
        <p:nvSpPr>
          <p:cNvPr id="10" name="Oval 9"/>
          <p:cNvSpPr/>
          <p:nvPr/>
        </p:nvSpPr>
        <p:spPr>
          <a:xfrm>
            <a:off x="6015872" y="5368561"/>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27</a:t>
            </a:r>
          </a:p>
        </p:txBody>
      </p:sp>
      <p:sp>
        <p:nvSpPr>
          <p:cNvPr id="11" name="Oval 10"/>
          <p:cNvSpPr/>
          <p:nvPr/>
        </p:nvSpPr>
        <p:spPr>
          <a:xfrm>
            <a:off x="6912636" y="5380347"/>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33</a:t>
            </a:r>
          </a:p>
        </p:txBody>
      </p:sp>
      <p:sp>
        <p:nvSpPr>
          <p:cNvPr id="12" name="Oval 11"/>
          <p:cNvSpPr/>
          <p:nvPr/>
        </p:nvSpPr>
        <p:spPr>
          <a:xfrm>
            <a:off x="8063450" y="5359130"/>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38</a:t>
            </a:r>
          </a:p>
        </p:txBody>
      </p:sp>
      <p:sp>
        <p:nvSpPr>
          <p:cNvPr id="13" name="Oval 12"/>
          <p:cNvSpPr/>
          <p:nvPr/>
        </p:nvSpPr>
        <p:spPr>
          <a:xfrm>
            <a:off x="9107863" y="5294717"/>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40</a:t>
            </a:r>
          </a:p>
        </p:txBody>
      </p:sp>
      <p:sp>
        <p:nvSpPr>
          <p:cNvPr id="14" name="Oval 13"/>
          <p:cNvSpPr/>
          <p:nvPr/>
        </p:nvSpPr>
        <p:spPr>
          <a:xfrm>
            <a:off x="10212370" y="5220874"/>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51</a:t>
            </a:r>
          </a:p>
        </p:txBody>
      </p:sp>
      <p:sp>
        <p:nvSpPr>
          <p:cNvPr id="15" name="Oval 14"/>
          <p:cNvSpPr/>
          <p:nvPr/>
        </p:nvSpPr>
        <p:spPr>
          <a:xfrm>
            <a:off x="7360762" y="4160360"/>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36</a:t>
            </a:r>
          </a:p>
        </p:txBody>
      </p:sp>
      <p:sp>
        <p:nvSpPr>
          <p:cNvPr id="16" name="Oval 15"/>
          <p:cNvSpPr/>
          <p:nvPr/>
        </p:nvSpPr>
        <p:spPr>
          <a:xfrm>
            <a:off x="9517928" y="4160360"/>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50</a:t>
            </a:r>
          </a:p>
        </p:txBody>
      </p:sp>
      <p:cxnSp>
        <p:nvCxnSpPr>
          <p:cNvPr id="18" name="Straight Connector 17"/>
          <p:cNvCxnSpPr>
            <a:stCxn id="2" idx="3"/>
          </p:cNvCxnSpPr>
          <p:nvPr/>
        </p:nvCxnSpPr>
        <p:spPr>
          <a:xfrm flipH="1">
            <a:off x="4807670" y="2300296"/>
            <a:ext cx="1496753" cy="75398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4" idx="1"/>
          </p:cNvCxnSpPr>
          <p:nvPr/>
        </p:nvCxnSpPr>
        <p:spPr>
          <a:xfrm flipH="1" flipV="1">
            <a:off x="6854857" y="2251435"/>
            <a:ext cx="1701001" cy="68171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5" idx="7"/>
          </p:cNvCxnSpPr>
          <p:nvPr/>
        </p:nvCxnSpPr>
        <p:spPr>
          <a:xfrm flipH="1">
            <a:off x="3706842" y="3421298"/>
            <a:ext cx="781104" cy="84260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3" idx="5"/>
            <a:endCxn id="6" idx="0"/>
          </p:cNvCxnSpPr>
          <p:nvPr/>
        </p:nvCxnSpPr>
        <p:spPr>
          <a:xfrm>
            <a:off x="4768929" y="3433084"/>
            <a:ext cx="797599" cy="72727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3596326" y="4824636"/>
            <a:ext cx="553039" cy="55571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6" name="Straight Connector 35"/>
          <p:cNvCxnSpPr>
            <a:endCxn id="7" idx="7"/>
          </p:cNvCxnSpPr>
          <p:nvPr/>
        </p:nvCxnSpPr>
        <p:spPr>
          <a:xfrm flipH="1">
            <a:off x="2827130" y="4847421"/>
            <a:ext cx="451176" cy="64746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739351" y="4790848"/>
            <a:ext cx="493337" cy="60049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845849" y="4801848"/>
            <a:ext cx="481553" cy="58949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10069003" y="4779061"/>
            <a:ext cx="481553" cy="58949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4" name="Straight Connector 43"/>
          <p:cNvCxnSpPr>
            <a:endCxn id="9" idx="0"/>
          </p:cNvCxnSpPr>
          <p:nvPr/>
        </p:nvCxnSpPr>
        <p:spPr>
          <a:xfrm flipH="1">
            <a:off x="5170602" y="4821027"/>
            <a:ext cx="258449" cy="54753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7319914" y="4832812"/>
            <a:ext cx="258449" cy="54753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9552100" y="4817329"/>
            <a:ext cx="258449" cy="54753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8" name="Straight Connector 47"/>
          <p:cNvCxnSpPr>
            <a:endCxn id="15" idx="7"/>
          </p:cNvCxnSpPr>
          <p:nvPr/>
        </p:nvCxnSpPr>
        <p:spPr>
          <a:xfrm flipH="1">
            <a:off x="7980326" y="3467333"/>
            <a:ext cx="621626" cy="79656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9003779" y="3479274"/>
            <a:ext cx="699946" cy="81958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1825535" y="6301186"/>
            <a:ext cx="2138437" cy="461665"/>
          </a:xfrm>
          <a:prstGeom prst="rect">
            <a:avLst/>
          </a:prstGeom>
          <a:noFill/>
        </p:spPr>
        <p:txBody>
          <a:bodyPr wrap="square" rtlCol="0">
            <a:spAutoFit/>
          </a:bodyPr>
          <a:lstStyle/>
          <a:p>
            <a:r>
              <a:rPr lang="en-US" sz="2400" dirty="0"/>
              <a:t>Predecessor(X)</a:t>
            </a:r>
          </a:p>
        </p:txBody>
      </p:sp>
      <p:sp>
        <p:nvSpPr>
          <p:cNvPr id="57" name="TextBox 56"/>
          <p:cNvSpPr txBox="1"/>
          <p:nvPr/>
        </p:nvSpPr>
        <p:spPr>
          <a:xfrm>
            <a:off x="4300071" y="6288558"/>
            <a:ext cx="1790011" cy="461665"/>
          </a:xfrm>
          <a:prstGeom prst="rect">
            <a:avLst/>
          </a:prstGeom>
          <a:noFill/>
        </p:spPr>
        <p:txBody>
          <a:bodyPr wrap="square" rtlCol="0">
            <a:spAutoFit/>
          </a:bodyPr>
          <a:lstStyle/>
          <a:p>
            <a:r>
              <a:rPr lang="en-US" sz="2400" dirty="0"/>
              <a:t>Successor(X)</a:t>
            </a:r>
          </a:p>
        </p:txBody>
      </p:sp>
      <p:sp>
        <p:nvSpPr>
          <p:cNvPr id="58" name="Up Arrow 57"/>
          <p:cNvSpPr/>
          <p:nvPr/>
        </p:nvSpPr>
        <p:spPr>
          <a:xfrm rot="2788995">
            <a:off x="3319608" y="5670923"/>
            <a:ext cx="405397" cy="79043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ight Arrow 58"/>
          <p:cNvSpPr/>
          <p:nvPr/>
        </p:nvSpPr>
        <p:spPr>
          <a:xfrm rot="19050004">
            <a:off x="4719005" y="6110437"/>
            <a:ext cx="401673" cy="20534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p:cNvSpPr txBox="1"/>
          <p:nvPr/>
        </p:nvSpPr>
        <p:spPr>
          <a:xfrm>
            <a:off x="3616482" y="2714804"/>
            <a:ext cx="515332" cy="461665"/>
          </a:xfrm>
          <a:prstGeom prst="rect">
            <a:avLst/>
          </a:prstGeom>
          <a:noFill/>
        </p:spPr>
        <p:txBody>
          <a:bodyPr wrap="square" rtlCol="0">
            <a:spAutoFit/>
          </a:bodyPr>
          <a:lstStyle/>
          <a:p>
            <a:pPr algn="r"/>
            <a:r>
              <a:rPr lang="en-US" sz="2400" dirty="0"/>
              <a:t>X</a:t>
            </a:r>
          </a:p>
        </p:txBody>
      </p:sp>
      <p:sp>
        <p:nvSpPr>
          <p:cNvPr id="61" name="TextBox 60"/>
          <p:cNvSpPr txBox="1"/>
          <p:nvPr/>
        </p:nvSpPr>
        <p:spPr>
          <a:xfrm>
            <a:off x="1516285" y="670974"/>
            <a:ext cx="9366864" cy="830997"/>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The predecessor and successor of a node X in a binary tree, assuming all keys are distinct?   12, 13, 17, 20, 24, 25, 27 30, 33, 36, 38, 39, 40, 50, 51</a:t>
            </a:r>
          </a:p>
        </p:txBody>
      </p:sp>
      <p:sp>
        <p:nvSpPr>
          <p:cNvPr id="17" name="TextBox 16"/>
          <p:cNvSpPr txBox="1"/>
          <p:nvPr/>
        </p:nvSpPr>
        <p:spPr>
          <a:xfrm>
            <a:off x="1492005" y="1686130"/>
            <a:ext cx="2016096" cy="830997"/>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Inorder</a:t>
            </a:r>
            <a:r>
              <a:rPr lang="en-US" sz="2400" dirty="0">
                <a:latin typeface="Times New Roman" panose="02020603050405020304" pitchFamily="18" charset="0"/>
                <a:cs typeface="Times New Roman" panose="02020603050405020304" pitchFamily="18" charset="0"/>
              </a:rPr>
              <a:t> walks: 20 30 39</a:t>
            </a:r>
          </a:p>
        </p:txBody>
      </p:sp>
      <p:sp>
        <p:nvSpPr>
          <p:cNvPr id="20" name="Rectangle 19">
            <a:extLst>
              <a:ext uri="{FF2B5EF4-FFF2-40B4-BE49-F238E27FC236}">
                <a16:creationId xmlns:a16="http://schemas.microsoft.com/office/drawing/2014/main" id="{B2418DC9-08CB-416D-8998-8423F4603FAC}"/>
              </a:ext>
            </a:extLst>
          </p:cNvPr>
          <p:cNvSpPr/>
          <p:nvPr/>
        </p:nvSpPr>
        <p:spPr>
          <a:xfrm>
            <a:off x="9810549" y="2162755"/>
            <a:ext cx="1839030" cy="646331"/>
          </a:xfrm>
          <a:prstGeom prst="rect">
            <a:avLst/>
          </a:prstGeom>
        </p:spPr>
        <p:txBody>
          <a:bodyPr wrap="none">
            <a:spAutoFit/>
          </a:bodyPr>
          <a:lstStyle/>
          <a:p>
            <a:r>
              <a:rPr lang="en-US" dirty="0">
                <a:solidFill>
                  <a:srgbClr val="0000FF"/>
                </a:solidFill>
                <a:latin typeface="Times New Roman" panose="02020603050405020304" pitchFamily="18" charset="0"/>
                <a:cs typeface="Times New Roman" panose="02020603050405020304" pitchFamily="18" charset="0"/>
              </a:rPr>
              <a:t>A binary tree and </a:t>
            </a:r>
          </a:p>
          <a:p>
            <a:r>
              <a:rPr lang="en-US" dirty="0">
                <a:solidFill>
                  <a:srgbClr val="0000FF"/>
                </a:solidFill>
                <a:latin typeface="Times New Roman" panose="02020603050405020304" pitchFamily="18" charset="0"/>
                <a:cs typeface="Times New Roman" panose="02020603050405020304" pitchFamily="18" charset="0"/>
              </a:rPr>
              <a:t>a </a:t>
            </a:r>
            <a:r>
              <a:rPr lang="en-US" i="1" dirty="0">
                <a:solidFill>
                  <a:srgbClr val="0000FF"/>
                </a:solidFill>
                <a:latin typeface="Times New Roman" panose="02020603050405020304" pitchFamily="18" charset="0"/>
                <a:cs typeface="Times New Roman" panose="02020603050405020304" pitchFamily="18" charset="0"/>
              </a:rPr>
              <a:t>full binary tree </a:t>
            </a:r>
            <a:endParaRPr lang="en-US" dirty="0">
              <a:solidFill>
                <a:srgbClr val="0000FF"/>
              </a:solidFill>
            </a:endParaRPr>
          </a:p>
        </p:txBody>
      </p:sp>
      <p:pic>
        <p:nvPicPr>
          <p:cNvPr id="40" name="Picture 39" descr="Image result for smiley face images">
            <a:extLst>
              <a:ext uri="{FF2B5EF4-FFF2-40B4-BE49-F238E27FC236}">
                <a16:creationId xmlns:a16="http://schemas.microsoft.com/office/drawing/2014/main" id="{9FDCCF3B-B44D-4435-831B-A7A1199FCD27}"/>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661015">
            <a:off x="474244" y="3299875"/>
            <a:ext cx="699135" cy="473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22284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3BB073-1C95-A2CC-0AB4-085608C36473}"/>
              </a:ext>
            </a:extLst>
          </p:cNvPr>
          <p:cNvSpPr/>
          <p:nvPr/>
        </p:nvSpPr>
        <p:spPr>
          <a:xfrm>
            <a:off x="513177" y="296068"/>
            <a:ext cx="8290088" cy="701239"/>
          </a:xfrm>
          <a:prstGeom prst="rect">
            <a:avLst/>
          </a:prstGeom>
          <a:solidFill>
            <a:srgbClr val="FFFF00"/>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5000"/>
              </a:lnSpc>
              <a:spcAft>
                <a:spcPts val="600"/>
              </a:spcAft>
            </a:pPr>
            <a:endParaRPr lang="en-US" sz="3200" dirty="0">
              <a:ea typeface="SimSun" panose="02010600030101010101" pitchFamily="2" charset="-122"/>
              <a:cs typeface="Times New Roman" panose="02020603050405020304" pitchFamily="18" charset="0"/>
            </a:endParaRPr>
          </a:p>
        </p:txBody>
      </p:sp>
      <p:sp>
        <p:nvSpPr>
          <p:cNvPr id="2" name="Oval 1"/>
          <p:cNvSpPr/>
          <p:nvPr/>
        </p:nvSpPr>
        <p:spPr>
          <a:xfrm>
            <a:off x="6854857" y="1463019"/>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30</a:t>
            </a:r>
          </a:p>
        </p:txBody>
      </p:sp>
      <p:sp>
        <p:nvSpPr>
          <p:cNvPr id="3" name="Oval 2"/>
          <p:cNvSpPr/>
          <p:nvPr/>
        </p:nvSpPr>
        <p:spPr>
          <a:xfrm>
            <a:off x="5842791" y="2197623"/>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20</a:t>
            </a:r>
          </a:p>
        </p:txBody>
      </p:sp>
      <p:sp>
        <p:nvSpPr>
          <p:cNvPr id="4" name="Oval 3"/>
          <p:cNvSpPr/>
          <p:nvPr/>
        </p:nvSpPr>
        <p:spPr>
          <a:xfrm>
            <a:off x="8183700" y="2277054"/>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50</a:t>
            </a:r>
          </a:p>
        </p:txBody>
      </p:sp>
      <p:sp>
        <p:nvSpPr>
          <p:cNvPr id="6" name="Oval 5"/>
          <p:cNvSpPr/>
          <p:nvPr/>
        </p:nvSpPr>
        <p:spPr>
          <a:xfrm>
            <a:off x="6911559" y="2969506"/>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28</a:t>
            </a:r>
          </a:p>
        </p:txBody>
      </p:sp>
      <p:sp>
        <p:nvSpPr>
          <p:cNvPr id="8" name="Oval 7"/>
          <p:cNvSpPr/>
          <p:nvPr/>
        </p:nvSpPr>
        <p:spPr>
          <a:xfrm>
            <a:off x="5188771" y="4425555"/>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23</a:t>
            </a:r>
          </a:p>
        </p:txBody>
      </p:sp>
      <p:sp>
        <p:nvSpPr>
          <p:cNvPr id="9" name="Oval 8"/>
          <p:cNvSpPr/>
          <p:nvPr/>
        </p:nvSpPr>
        <p:spPr>
          <a:xfrm>
            <a:off x="5993824" y="3642248"/>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24</a:t>
            </a:r>
          </a:p>
        </p:txBody>
      </p:sp>
      <p:sp>
        <p:nvSpPr>
          <p:cNvPr id="10" name="Oval 9"/>
          <p:cNvSpPr/>
          <p:nvPr/>
        </p:nvSpPr>
        <p:spPr>
          <a:xfrm>
            <a:off x="4381204" y="5255595"/>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21</a:t>
            </a:r>
          </a:p>
        </p:txBody>
      </p:sp>
      <p:sp>
        <p:nvSpPr>
          <p:cNvPr id="11" name="Oval 10"/>
          <p:cNvSpPr/>
          <p:nvPr/>
        </p:nvSpPr>
        <p:spPr>
          <a:xfrm>
            <a:off x="6844448" y="4673336"/>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25</a:t>
            </a:r>
          </a:p>
        </p:txBody>
      </p:sp>
      <p:sp>
        <p:nvSpPr>
          <p:cNvPr id="12" name="Oval 11"/>
          <p:cNvSpPr/>
          <p:nvPr/>
        </p:nvSpPr>
        <p:spPr>
          <a:xfrm>
            <a:off x="5165339" y="6001728"/>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22</a:t>
            </a:r>
          </a:p>
        </p:txBody>
      </p:sp>
      <p:sp>
        <p:nvSpPr>
          <p:cNvPr id="15" name="Oval 14"/>
          <p:cNvSpPr/>
          <p:nvPr/>
        </p:nvSpPr>
        <p:spPr>
          <a:xfrm>
            <a:off x="7471623" y="3728793"/>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48</a:t>
            </a:r>
          </a:p>
        </p:txBody>
      </p:sp>
      <p:sp>
        <p:nvSpPr>
          <p:cNvPr id="16" name="Oval 15"/>
          <p:cNvSpPr/>
          <p:nvPr/>
        </p:nvSpPr>
        <p:spPr>
          <a:xfrm>
            <a:off x="9343139" y="3471644"/>
            <a:ext cx="725864" cy="707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55</a:t>
            </a:r>
          </a:p>
        </p:txBody>
      </p:sp>
      <p:cxnSp>
        <p:nvCxnSpPr>
          <p:cNvPr id="18" name="Straight Connector 17"/>
          <p:cNvCxnSpPr/>
          <p:nvPr/>
        </p:nvCxnSpPr>
        <p:spPr>
          <a:xfrm flipH="1">
            <a:off x="6497620" y="2013070"/>
            <a:ext cx="433967" cy="30014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4" idx="1"/>
          </p:cNvCxnSpPr>
          <p:nvPr/>
        </p:nvCxnSpPr>
        <p:spPr>
          <a:xfrm flipH="1" flipV="1">
            <a:off x="7488245" y="2061532"/>
            <a:ext cx="801755" cy="31906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497620" y="2753226"/>
            <a:ext cx="475051" cy="35700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497620" y="4201349"/>
            <a:ext cx="493337" cy="60049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10" idx="5"/>
            <a:endCxn id="12" idx="1"/>
          </p:cNvCxnSpPr>
          <p:nvPr/>
        </p:nvCxnSpPr>
        <p:spPr>
          <a:xfrm>
            <a:off x="5000768" y="5859067"/>
            <a:ext cx="270871" cy="2462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6541658" y="3452639"/>
            <a:ext cx="443705" cy="40141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5756884" y="4186551"/>
            <a:ext cx="394691" cy="38900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7" name="Straight Connector 46"/>
          <p:cNvCxnSpPr>
            <a:stCxn id="8" idx="3"/>
            <a:endCxn id="10" idx="7"/>
          </p:cNvCxnSpPr>
          <p:nvPr/>
        </p:nvCxnSpPr>
        <p:spPr>
          <a:xfrm flipH="1">
            <a:off x="5000768" y="5029027"/>
            <a:ext cx="294303" cy="33010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7945633" y="2920072"/>
            <a:ext cx="448852" cy="83470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4" idx="5"/>
          </p:cNvCxnSpPr>
          <p:nvPr/>
        </p:nvCxnSpPr>
        <p:spPr>
          <a:xfrm>
            <a:off x="8803264" y="2880526"/>
            <a:ext cx="719119" cy="664346"/>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3504101" y="2236572"/>
            <a:ext cx="2138437" cy="461665"/>
          </a:xfrm>
          <a:prstGeom prst="rect">
            <a:avLst/>
          </a:prstGeom>
          <a:noFill/>
        </p:spPr>
        <p:txBody>
          <a:bodyPr wrap="square" rtlCol="0">
            <a:spAutoFit/>
          </a:bodyPr>
          <a:lstStyle/>
          <a:p>
            <a:r>
              <a:rPr lang="en-US" sz="2400" dirty="0"/>
              <a:t>Predecessor(X)</a:t>
            </a:r>
          </a:p>
        </p:txBody>
      </p:sp>
      <p:sp>
        <p:nvSpPr>
          <p:cNvPr id="59" name="Right Arrow 58"/>
          <p:cNvSpPr/>
          <p:nvPr/>
        </p:nvSpPr>
        <p:spPr>
          <a:xfrm rot="1390185">
            <a:off x="5488765" y="2226878"/>
            <a:ext cx="401673" cy="20534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p:cNvSpPr txBox="1"/>
          <p:nvPr/>
        </p:nvSpPr>
        <p:spPr>
          <a:xfrm>
            <a:off x="3839728" y="5416749"/>
            <a:ext cx="515332" cy="461665"/>
          </a:xfrm>
          <a:prstGeom prst="rect">
            <a:avLst/>
          </a:prstGeom>
          <a:noFill/>
        </p:spPr>
        <p:txBody>
          <a:bodyPr wrap="square" rtlCol="0">
            <a:spAutoFit/>
          </a:bodyPr>
          <a:lstStyle/>
          <a:p>
            <a:pPr algn="r"/>
            <a:r>
              <a:rPr lang="en-US" sz="2400" dirty="0"/>
              <a:t>X</a:t>
            </a:r>
          </a:p>
        </p:txBody>
      </p:sp>
      <p:sp>
        <p:nvSpPr>
          <p:cNvPr id="61" name="TextBox 60"/>
          <p:cNvSpPr txBox="1"/>
          <p:nvPr/>
        </p:nvSpPr>
        <p:spPr>
          <a:xfrm>
            <a:off x="1364806" y="565070"/>
            <a:ext cx="9258036" cy="830997"/>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The predecessor and successor of a node X in a binary tree, assuming all keys are distinct?   20, 21, 22, 23, 24, 25, 28, 30, 48,50, 55</a:t>
            </a:r>
          </a:p>
        </p:txBody>
      </p:sp>
      <p:sp>
        <p:nvSpPr>
          <p:cNvPr id="33" name="TextBox 32"/>
          <p:cNvSpPr txBox="1"/>
          <p:nvPr/>
        </p:nvSpPr>
        <p:spPr>
          <a:xfrm>
            <a:off x="6016553" y="5968799"/>
            <a:ext cx="1790011" cy="461665"/>
          </a:xfrm>
          <a:prstGeom prst="rect">
            <a:avLst/>
          </a:prstGeom>
          <a:noFill/>
        </p:spPr>
        <p:txBody>
          <a:bodyPr wrap="square" rtlCol="0">
            <a:spAutoFit/>
          </a:bodyPr>
          <a:lstStyle/>
          <a:p>
            <a:r>
              <a:rPr lang="en-US" sz="2400" dirty="0"/>
              <a:t>Successor(X)</a:t>
            </a:r>
          </a:p>
        </p:txBody>
      </p:sp>
      <p:sp>
        <p:nvSpPr>
          <p:cNvPr id="34" name="Right Arrow 33"/>
          <p:cNvSpPr/>
          <p:nvPr/>
        </p:nvSpPr>
        <p:spPr>
          <a:xfrm rot="7963551">
            <a:off x="5737486" y="5930171"/>
            <a:ext cx="401673" cy="20534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F1483C2-57B9-4028-AB3C-4F182EB4C610}"/>
              </a:ext>
            </a:extLst>
          </p:cNvPr>
          <p:cNvSpPr/>
          <p:nvPr/>
        </p:nvSpPr>
        <p:spPr>
          <a:xfrm>
            <a:off x="9728564" y="5321994"/>
            <a:ext cx="1997170" cy="923330"/>
          </a:xfrm>
          <a:prstGeom prst="rect">
            <a:avLst/>
          </a:prstGeom>
        </p:spPr>
        <p:txBody>
          <a:bodyPr wrap="square">
            <a:spAutoFit/>
          </a:bodyPr>
          <a:lstStyle/>
          <a:p>
            <a:r>
              <a:rPr lang="en-US" dirty="0">
                <a:solidFill>
                  <a:srgbClr val="0000FF"/>
                </a:solidFill>
                <a:latin typeface="Times New Roman" panose="02020603050405020304" pitchFamily="18" charset="0"/>
                <a:cs typeface="Times New Roman" panose="02020603050405020304" pitchFamily="18" charset="0"/>
              </a:rPr>
              <a:t>A binary tree but not </a:t>
            </a:r>
          </a:p>
          <a:p>
            <a:r>
              <a:rPr lang="en-US" dirty="0">
                <a:solidFill>
                  <a:srgbClr val="0000FF"/>
                </a:solidFill>
                <a:latin typeface="Times New Roman" panose="02020603050405020304" pitchFamily="18" charset="0"/>
                <a:cs typeface="Times New Roman" panose="02020603050405020304" pitchFamily="18" charset="0"/>
              </a:rPr>
              <a:t>a </a:t>
            </a:r>
            <a:r>
              <a:rPr lang="en-US" i="1" dirty="0">
                <a:solidFill>
                  <a:srgbClr val="0000FF"/>
                </a:solidFill>
                <a:latin typeface="Times New Roman" panose="02020603050405020304" pitchFamily="18" charset="0"/>
                <a:cs typeface="Times New Roman" panose="02020603050405020304" pitchFamily="18" charset="0"/>
              </a:rPr>
              <a:t>full binary tree </a:t>
            </a:r>
            <a:endParaRPr lang="en-US" dirty="0">
              <a:solidFill>
                <a:srgbClr val="0000FF"/>
              </a:solidFill>
            </a:endParaRPr>
          </a:p>
        </p:txBody>
      </p:sp>
      <p:pic>
        <p:nvPicPr>
          <p:cNvPr id="31" name="Picture 30" descr="Image result for smiley face images">
            <a:extLst>
              <a:ext uri="{FF2B5EF4-FFF2-40B4-BE49-F238E27FC236}">
                <a16:creationId xmlns:a16="http://schemas.microsoft.com/office/drawing/2014/main" id="{B76A8BF6-EA1A-4AEB-8151-4D04E1078D83}"/>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5620" y="2753226"/>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a:extLst>
              <a:ext uri="{FF2B5EF4-FFF2-40B4-BE49-F238E27FC236}">
                <a16:creationId xmlns:a16="http://schemas.microsoft.com/office/drawing/2014/main" id="{7582852D-415E-4770-B7DF-033139CAE75E}"/>
              </a:ext>
            </a:extLst>
          </p:cNvPr>
          <p:cNvSpPr txBox="1"/>
          <p:nvPr/>
        </p:nvSpPr>
        <p:spPr>
          <a:xfrm>
            <a:off x="975053" y="3604807"/>
            <a:ext cx="2016096" cy="830997"/>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Inorder</a:t>
            </a:r>
            <a:r>
              <a:rPr lang="en-US" sz="2400" dirty="0">
                <a:latin typeface="Times New Roman" panose="02020603050405020304" pitchFamily="18" charset="0"/>
                <a:cs typeface="Times New Roman" panose="02020603050405020304" pitchFamily="18" charset="0"/>
              </a:rPr>
              <a:t> walks: 20 30 50</a:t>
            </a:r>
          </a:p>
        </p:txBody>
      </p:sp>
    </p:spTree>
    <p:extLst>
      <p:ext uri="{BB962C8B-B14F-4D97-AF65-F5344CB8AC3E}">
        <p14:creationId xmlns:p14="http://schemas.microsoft.com/office/powerpoint/2010/main" val="400171363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08422" y="2059574"/>
            <a:ext cx="8390427" cy="2334293"/>
          </a:xfrm>
          <a:prstGeom prst="rect">
            <a:avLst/>
          </a:prstGeom>
        </p:spPr>
        <p:txBody>
          <a:bodyPr wrap="square">
            <a:spAutoFit/>
          </a:bodyPr>
          <a:lstStyle/>
          <a:p>
            <a:pPr>
              <a:lnSpc>
                <a:spcPct val="150000"/>
              </a:lnSpc>
            </a:pPr>
            <a:r>
              <a:rPr lang="en-US" sz="2800" dirty="0">
                <a:ea typeface="SimSun" panose="02010600030101010101" pitchFamily="2" charset="-122"/>
                <a:cs typeface="Times New Roman" panose="02020603050405020304" pitchFamily="18" charset="0"/>
              </a:rPr>
              <a:t>Depth-First Search and Breadth-First Search Algorithms</a:t>
            </a:r>
          </a:p>
          <a:p>
            <a:pPr marL="800100" lvl="1" indent="-342900">
              <a:lnSpc>
                <a:spcPct val="150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Viewed as </a:t>
            </a:r>
            <a:r>
              <a:rPr lang="en-US" sz="2400" dirty="0">
                <a:solidFill>
                  <a:srgbClr val="C00000"/>
                </a:solidFill>
                <a:latin typeface="Times New Roman" panose="02020603050405020304" pitchFamily="18" charset="0"/>
                <a:ea typeface="SimSun" panose="02010600030101010101" pitchFamily="2" charset="-122"/>
                <a:cs typeface="Times New Roman" panose="02020603050405020304" pitchFamily="18" charset="0"/>
              </a:rPr>
              <a:t>applications of the decrease-by-one technique</a:t>
            </a:r>
            <a:r>
              <a:rPr lang="en-US" sz="2400" dirty="0">
                <a:latin typeface="Times New Roman" panose="02020603050405020304" pitchFamily="18" charset="0"/>
                <a:ea typeface="SimSun" panose="02010600030101010101" pitchFamily="2" charset="-122"/>
                <a:cs typeface="Times New Roman" panose="02020603050405020304" pitchFamily="18" charset="0"/>
              </a:rPr>
              <a:t>.</a:t>
            </a:r>
          </a:p>
          <a:p>
            <a:pPr marL="800100" lvl="1" indent="-342900">
              <a:lnSpc>
                <a:spcPct val="150000"/>
              </a:lnSpc>
              <a:buFont typeface="Arial" panose="020B0604020202020204" pitchFamily="34" charset="0"/>
              <a:buChar char="•"/>
            </a:pPr>
            <a:r>
              <a:rPr lang="en-US" sz="2400" dirty="0">
                <a:latin typeface="Times New Roman" panose="02020603050405020304" pitchFamily="18" charset="0"/>
                <a:ea typeface="SimSun" panose="02010600030101010101" pitchFamily="2" charset="-122"/>
                <a:cs typeface="Times New Roman" panose="02020603050405020304" pitchFamily="18" charset="0"/>
              </a:rPr>
              <a:t>Doing their main job of </a:t>
            </a:r>
            <a:r>
              <a:rPr lang="en-US" sz="2400" dirty="0">
                <a:solidFill>
                  <a:srgbClr val="0000FF"/>
                </a:solidFill>
                <a:latin typeface="Times New Roman" panose="02020603050405020304" pitchFamily="18" charset="0"/>
                <a:ea typeface="SimSun" panose="02010600030101010101" pitchFamily="2" charset="-122"/>
                <a:cs typeface="Times New Roman" panose="02020603050405020304" pitchFamily="18" charset="0"/>
              </a:rPr>
              <a:t>visiting vertices and traversing edges of a graph.</a:t>
            </a:r>
            <a:endParaRPr lang="en-US" sz="2400" dirty="0">
              <a:effectLst/>
              <a:latin typeface="Times New Roman" panose="02020603050405020304" pitchFamily="18" charset="0"/>
              <a:ea typeface="SimSun" panose="02010600030101010101" pitchFamily="2" charset="-122"/>
              <a:cs typeface="Times New Roman" panose="02020603050405020304" pitchFamily="18" charset="0"/>
            </a:endParaRPr>
          </a:p>
        </p:txBody>
      </p:sp>
      <p:pic>
        <p:nvPicPr>
          <p:cNvPr id="3" name="Picture 2" descr="Image result for smiley face images">
            <a:extLst>
              <a:ext uri="{FF2B5EF4-FFF2-40B4-BE49-F238E27FC236}">
                <a16:creationId xmlns:a16="http://schemas.microsoft.com/office/drawing/2014/main" id="{F8788442-3462-4C7D-B4F8-57981575A57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5620" y="2753226"/>
            <a:ext cx="699135" cy="47349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B1B9560-5639-40E2-AB75-24E88A3BC5A9}"/>
              </a:ext>
            </a:extLst>
          </p:cNvPr>
          <p:cNvSpPr/>
          <p:nvPr/>
        </p:nvSpPr>
        <p:spPr>
          <a:xfrm>
            <a:off x="1285187" y="894581"/>
            <a:ext cx="5308889" cy="754694"/>
          </a:xfrm>
          <a:prstGeom prst="rect">
            <a:avLst/>
          </a:prstGeom>
        </p:spPr>
        <p:txBody>
          <a:bodyPr wrap="none">
            <a:spAutoFit/>
          </a:bodyPr>
          <a:lstStyle/>
          <a:p>
            <a:pPr lvl="1">
              <a:lnSpc>
                <a:spcPct val="150000"/>
              </a:lnSpc>
            </a:pPr>
            <a:r>
              <a:rPr lang="en-US" sz="3200" dirty="0">
                <a:solidFill>
                  <a:srgbClr val="C00000"/>
                </a:solidFill>
                <a:ea typeface="SimSun" panose="02010600030101010101" pitchFamily="2" charset="-122"/>
                <a:cs typeface="Times New Roman" panose="02020603050405020304" pitchFamily="18" charset="0"/>
              </a:rPr>
              <a:t>Decrease-by-one technique</a:t>
            </a:r>
            <a:r>
              <a:rPr lang="en-US" sz="2400" dirty="0">
                <a:latin typeface="Times New Roman" panose="02020603050405020304" pitchFamily="18" charset="0"/>
                <a:ea typeface="SimSun" panose="02010600030101010101" pitchFamily="2" charset="-122"/>
                <a:cs typeface="Times New Roman" panose="02020603050405020304" pitchFamily="18" charset="0"/>
              </a:rPr>
              <a:t>.</a:t>
            </a:r>
          </a:p>
        </p:txBody>
      </p:sp>
    </p:spTree>
    <p:extLst>
      <p:ext uri="{BB962C8B-B14F-4D97-AF65-F5344CB8AC3E}">
        <p14:creationId xmlns:p14="http://schemas.microsoft.com/office/powerpoint/2010/main" val="19876371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B05978B-AA8C-44FD-9CA2-BBA25CFAE78C}"/>
              </a:ext>
            </a:extLst>
          </p:cNvPr>
          <p:cNvSpPr/>
          <p:nvPr/>
        </p:nvSpPr>
        <p:spPr>
          <a:xfrm>
            <a:off x="3522374" y="2828835"/>
            <a:ext cx="5438861" cy="1200329"/>
          </a:xfrm>
          <a:prstGeom prst="rect">
            <a:avLst/>
          </a:prstGeom>
        </p:spPr>
        <p:txBody>
          <a:bodyPr wrap="none">
            <a:spAutoFit/>
          </a:bodyPr>
          <a:lstStyle/>
          <a:p>
            <a:pPr algn="ctr"/>
            <a:r>
              <a:rPr lang="en-US" sz="3600" dirty="0">
                <a:solidFill>
                  <a:srgbClr val="C00000"/>
                </a:solidFill>
                <a:ea typeface="SimSun" panose="02010600030101010101" pitchFamily="2" charset="-122"/>
                <a:cs typeface="Times New Roman" panose="02020603050405020304" pitchFamily="18" charset="0"/>
              </a:rPr>
              <a:t>Decrease-by-one technique </a:t>
            </a:r>
          </a:p>
          <a:p>
            <a:pPr algn="ctr"/>
            <a:r>
              <a:rPr lang="en-US" sz="3600" dirty="0">
                <a:ea typeface="SimSun" panose="02010600030101010101" pitchFamily="2" charset="-122"/>
                <a:cs typeface="Times New Roman" panose="02020603050405020304" pitchFamily="18" charset="0"/>
              </a:rPr>
              <a:t>Depth-First Search </a:t>
            </a:r>
            <a:endParaRPr lang="en-US" sz="3600" dirty="0"/>
          </a:p>
        </p:txBody>
      </p:sp>
      <p:pic>
        <p:nvPicPr>
          <p:cNvPr id="3" name="Picture 2" descr="Image result for smiley face images">
            <a:extLst>
              <a:ext uri="{FF2B5EF4-FFF2-40B4-BE49-F238E27FC236}">
                <a16:creationId xmlns:a16="http://schemas.microsoft.com/office/drawing/2014/main" id="{CEF4FA34-5AC6-4D2F-980E-6A81394D816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0545" y="1879859"/>
            <a:ext cx="699135" cy="473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2247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4AF0988-4946-4A99-8ED6-39C8D90D788F}"/>
              </a:ext>
            </a:extLst>
          </p:cNvPr>
          <p:cNvSpPr/>
          <p:nvPr/>
        </p:nvSpPr>
        <p:spPr>
          <a:xfrm>
            <a:off x="3209544"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3" name="Oval 2">
            <a:extLst>
              <a:ext uri="{FF2B5EF4-FFF2-40B4-BE49-F238E27FC236}">
                <a16:creationId xmlns:a16="http://schemas.microsoft.com/office/drawing/2014/main" id="{F0D9BA07-9541-4D29-9094-E34FD9B7528C}"/>
              </a:ext>
            </a:extLst>
          </p:cNvPr>
          <p:cNvSpPr/>
          <p:nvPr/>
        </p:nvSpPr>
        <p:spPr>
          <a:xfrm>
            <a:off x="3209544"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4" name="Oval 3">
            <a:extLst>
              <a:ext uri="{FF2B5EF4-FFF2-40B4-BE49-F238E27FC236}">
                <a16:creationId xmlns:a16="http://schemas.microsoft.com/office/drawing/2014/main" id="{499A7862-6F8D-4AE3-825A-4EAE2AC82967}"/>
              </a:ext>
            </a:extLst>
          </p:cNvPr>
          <p:cNvSpPr/>
          <p:nvPr/>
        </p:nvSpPr>
        <p:spPr>
          <a:xfrm>
            <a:off x="6217920"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5" name="Oval 4">
            <a:extLst>
              <a:ext uri="{FF2B5EF4-FFF2-40B4-BE49-F238E27FC236}">
                <a16:creationId xmlns:a16="http://schemas.microsoft.com/office/drawing/2014/main" id="{D97F4CBD-9183-478F-85A3-0466F82ECE8E}"/>
              </a:ext>
            </a:extLst>
          </p:cNvPr>
          <p:cNvSpPr/>
          <p:nvPr/>
        </p:nvSpPr>
        <p:spPr>
          <a:xfrm>
            <a:off x="4983480"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sp>
        <p:nvSpPr>
          <p:cNvPr id="6" name="Oval 5">
            <a:extLst>
              <a:ext uri="{FF2B5EF4-FFF2-40B4-BE49-F238E27FC236}">
                <a16:creationId xmlns:a16="http://schemas.microsoft.com/office/drawing/2014/main" id="{197C57C7-E588-4E9F-8036-93BFA94070D9}"/>
              </a:ext>
            </a:extLst>
          </p:cNvPr>
          <p:cNvSpPr/>
          <p:nvPr/>
        </p:nvSpPr>
        <p:spPr>
          <a:xfrm>
            <a:off x="4983480"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7" name="Oval 6">
            <a:extLst>
              <a:ext uri="{FF2B5EF4-FFF2-40B4-BE49-F238E27FC236}">
                <a16:creationId xmlns:a16="http://schemas.microsoft.com/office/drawing/2014/main" id="{5BFC7BE7-CB56-4C6D-A7B7-406404C63050}"/>
              </a:ext>
            </a:extLst>
          </p:cNvPr>
          <p:cNvSpPr/>
          <p:nvPr/>
        </p:nvSpPr>
        <p:spPr>
          <a:xfrm>
            <a:off x="6217920"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6</a:t>
            </a:r>
          </a:p>
        </p:txBody>
      </p:sp>
      <p:cxnSp>
        <p:nvCxnSpPr>
          <p:cNvPr id="9" name="Straight Connector 8">
            <a:extLst>
              <a:ext uri="{FF2B5EF4-FFF2-40B4-BE49-F238E27FC236}">
                <a16:creationId xmlns:a16="http://schemas.microsoft.com/office/drawing/2014/main" id="{260D1EFE-FB17-47DC-AE2A-73088E1FFFA2}"/>
              </a:ext>
            </a:extLst>
          </p:cNvPr>
          <p:cNvCxnSpPr>
            <a:cxnSpLocks/>
            <a:stCxn id="2" idx="6"/>
            <a:endCxn id="5" idx="2"/>
          </p:cNvCxnSpPr>
          <p:nvPr/>
        </p:nvCxnSpPr>
        <p:spPr>
          <a:xfrm>
            <a:off x="3749040" y="2061972"/>
            <a:ext cx="1234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566A65D-60DE-4FEC-A9C3-A830C6DB052D}"/>
              </a:ext>
            </a:extLst>
          </p:cNvPr>
          <p:cNvCxnSpPr>
            <a:cxnSpLocks/>
            <a:endCxn id="6" idx="1"/>
          </p:cNvCxnSpPr>
          <p:nvPr/>
        </p:nvCxnSpPr>
        <p:spPr>
          <a:xfrm>
            <a:off x="3663696" y="2232660"/>
            <a:ext cx="1398791" cy="11873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5425C93-773D-4167-BF00-3BBA8259CC3E}"/>
              </a:ext>
            </a:extLst>
          </p:cNvPr>
          <p:cNvCxnSpPr>
            <a:cxnSpLocks/>
            <a:endCxn id="6" idx="0"/>
          </p:cNvCxnSpPr>
          <p:nvPr/>
        </p:nvCxnSpPr>
        <p:spPr>
          <a:xfrm>
            <a:off x="5253228" y="2322576"/>
            <a:ext cx="0" cy="10210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4514CB9-78E2-4C10-B6B0-757F518D7BD7}"/>
              </a:ext>
            </a:extLst>
          </p:cNvPr>
          <p:cNvCxnSpPr>
            <a:cxnSpLocks/>
          </p:cNvCxnSpPr>
          <p:nvPr/>
        </p:nvCxnSpPr>
        <p:spPr>
          <a:xfrm>
            <a:off x="6480048" y="2322576"/>
            <a:ext cx="0" cy="10210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5B488CE0-040A-48D3-B037-32B2F1BAAE56}"/>
              </a:ext>
            </a:extLst>
          </p:cNvPr>
          <p:cNvSpPr txBox="1"/>
          <p:nvPr/>
        </p:nvSpPr>
        <p:spPr>
          <a:xfrm>
            <a:off x="2066544" y="4507992"/>
            <a:ext cx="7214616" cy="1200329"/>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Figure 5.2b An undirected graph G = (V, E), where V = {1, 2, 3, 4, 5, 6} and E = {(1, 2), (1, 5), (2, 5), (3, 6)}. The vertex 4 is isolated.</a:t>
            </a:r>
          </a:p>
          <a:p>
            <a:r>
              <a:rPr lang="en-US" dirty="0">
                <a:latin typeface="Times New Roman" panose="02020603050405020304" pitchFamily="18" charset="0"/>
                <a:cs typeface="Times New Roman" panose="02020603050405020304" pitchFamily="18" charset="0"/>
              </a:rPr>
              <a:t>It is a pictorial representation of an undirected graph on the vertex set {1, 2, 3, 4, 5. 6}</a:t>
            </a:r>
          </a:p>
        </p:txBody>
      </p:sp>
    </p:spTree>
    <p:extLst>
      <p:ext uri="{BB962C8B-B14F-4D97-AF65-F5344CB8AC3E}">
        <p14:creationId xmlns:p14="http://schemas.microsoft.com/office/powerpoint/2010/main" val="3960772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4AF0988-4946-4A99-8ED6-39C8D90D788F}"/>
              </a:ext>
            </a:extLst>
          </p:cNvPr>
          <p:cNvSpPr/>
          <p:nvPr/>
        </p:nvSpPr>
        <p:spPr>
          <a:xfrm>
            <a:off x="6309360"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3" name="Oval 2">
            <a:extLst>
              <a:ext uri="{FF2B5EF4-FFF2-40B4-BE49-F238E27FC236}">
                <a16:creationId xmlns:a16="http://schemas.microsoft.com/office/drawing/2014/main" id="{F0D9BA07-9541-4D29-9094-E34FD9B7528C}"/>
              </a:ext>
            </a:extLst>
          </p:cNvPr>
          <p:cNvSpPr/>
          <p:nvPr/>
        </p:nvSpPr>
        <p:spPr>
          <a:xfrm>
            <a:off x="6309360"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4" name="Oval 3">
            <a:extLst>
              <a:ext uri="{FF2B5EF4-FFF2-40B4-BE49-F238E27FC236}">
                <a16:creationId xmlns:a16="http://schemas.microsoft.com/office/drawing/2014/main" id="{499A7862-6F8D-4AE3-825A-4EAE2AC82967}"/>
              </a:ext>
            </a:extLst>
          </p:cNvPr>
          <p:cNvSpPr/>
          <p:nvPr/>
        </p:nvSpPr>
        <p:spPr>
          <a:xfrm>
            <a:off x="9317736"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5" name="Oval 4">
            <a:extLst>
              <a:ext uri="{FF2B5EF4-FFF2-40B4-BE49-F238E27FC236}">
                <a16:creationId xmlns:a16="http://schemas.microsoft.com/office/drawing/2014/main" id="{D97F4CBD-9183-478F-85A3-0466F82ECE8E}"/>
              </a:ext>
            </a:extLst>
          </p:cNvPr>
          <p:cNvSpPr/>
          <p:nvPr/>
        </p:nvSpPr>
        <p:spPr>
          <a:xfrm>
            <a:off x="8083296" y="1801368"/>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sp>
        <p:nvSpPr>
          <p:cNvPr id="6" name="Oval 5">
            <a:extLst>
              <a:ext uri="{FF2B5EF4-FFF2-40B4-BE49-F238E27FC236}">
                <a16:creationId xmlns:a16="http://schemas.microsoft.com/office/drawing/2014/main" id="{197C57C7-E588-4E9F-8036-93BFA94070D9}"/>
              </a:ext>
            </a:extLst>
          </p:cNvPr>
          <p:cNvSpPr/>
          <p:nvPr/>
        </p:nvSpPr>
        <p:spPr>
          <a:xfrm>
            <a:off x="8083296"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7" name="Oval 6">
            <a:extLst>
              <a:ext uri="{FF2B5EF4-FFF2-40B4-BE49-F238E27FC236}">
                <a16:creationId xmlns:a16="http://schemas.microsoft.com/office/drawing/2014/main" id="{5BFC7BE7-CB56-4C6D-A7B7-406404C63050}"/>
              </a:ext>
            </a:extLst>
          </p:cNvPr>
          <p:cNvSpPr/>
          <p:nvPr/>
        </p:nvSpPr>
        <p:spPr>
          <a:xfrm>
            <a:off x="9317736" y="3343656"/>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Times New Roman" panose="02020603050405020304" pitchFamily="18" charset="0"/>
                <a:cs typeface="Times New Roman" panose="02020603050405020304" pitchFamily="18" charset="0"/>
              </a:rPr>
              <a:t>6</a:t>
            </a:r>
            <a:endParaRPr lang="en-US" dirty="0">
              <a:solidFill>
                <a:schemeClr val="tx1"/>
              </a:solidFill>
              <a:latin typeface="Times New Roman" panose="02020603050405020304" pitchFamily="18" charset="0"/>
              <a:cs typeface="Times New Roman" panose="02020603050405020304" pitchFamily="18" charset="0"/>
            </a:endParaRPr>
          </a:p>
        </p:txBody>
      </p:sp>
      <p:cxnSp>
        <p:nvCxnSpPr>
          <p:cNvPr id="9" name="Straight Arrow Connector 8">
            <a:extLst>
              <a:ext uri="{FF2B5EF4-FFF2-40B4-BE49-F238E27FC236}">
                <a16:creationId xmlns:a16="http://schemas.microsoft.com/office/drawing/2014/main" id="{5CB9B5F4-9624-406A-9431-7B22F724346D}"/>
              </a:ext>
            </a:extLst>
          </p:cNvPr>
          <p:cNvCxnSpPr>
            <a:cxnSpLocks/>
            <a:stCxn id="2" idx="6"/>
            <a:endCxn id="5" idx="2"/>
          </p:cNvCxnSpPr>
          <p:nvPr/>
        </p:nvCxnSpPr>
        <p:spPr>
          <a:xfrm>
            <a:off x="6848856" y="2061972"/>
            <a:ext cx="123444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6F0613F-A964-4ECD-AE03-BA736F0D3D48}"/>
              </a:ext>
            </a:extLst>
          </p:cNvPr>
          <p:cNvCxnSpPr>
            <a:cxnSpLocks/>
            <a:stCxn id="7" idx="0"/>
          </p:cNvCxnSpPr>
          <p:nvPr/>
        </p:nvCxnSpPr>
        <p:spPr>
          <a:xfrm flipV="1">
            <a:off x="9587484" y="2290572"/>
            <a:ext cx="13716" cy="105308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ctor: Curved 31">
            <a:extLst>
              <a:ext uri="{FF2B5EF4-FFF2-40B4-BE49-F238E27FC236}">
                <a16:creationId xmlns:a16="http://schemas.microsoft.com/office/drawing/2014/main" id="{0F6683DB-E655-464D-A82E-68073184072D}"/>
              </a:ext>
            </a:extLst>
          </p:cNvPr>
          <p:cNvCxnSpPr>
            <a:stCxn id="5" idx="1"/>
            <a:endCxn id="5" idx="7"/>
          </p:cNvCxnSpPr>
          <p:nvPr/>
        </p:nvCxnSpPr>
        <p:spPr>
          <a:xfrm rot="5400000" flipH="1" flipV="1">
            <a:off x="8353044" y="1686956"/>
            <a:ext cx="12700" cy="381482"/>
          </a:xfrm>
          <a:prstGeom prst="curvedConnector3">
            <a:avLst>
              <a:gd name="adj1" fmla="val 2401016"/>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0426368-ABD1-4FE1-838D-3F527FDFAC0A}"/>
              </a:ext>
            </a:extLst>
          </p:cNvPr>
          <p:cNvSpPr txBox="1"/>
          <p:nvPr/>
        </p:nvSpPr>
        <p:spPr>
          <a:xfrm>
            <a:off x="5213604" y="4762834"/>
            <a:ext cx="5457444" cy="646331"/>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Figure 5.2c   The subgraph of the graph in Figure 5.2a </a:t>
            </a:r>
          </a:p>
          <a:p>
            <a:r>
              <a:rPr lang="en-US" dirty="0">
                <a:latin typeface="Times New Roman" panose="02020603050405020304" pitchFamily="18" charset="0"/>
                <a:cs typeface="Times New Roman" panose="02020603050405020304" pitchFamily="18" charset="0"/>
              </a:rPr>
              <a:t>induced by the vertex set {1, 2, 3, 6}.</a:t>
            </a:r>
          </a:p>
        </p:txBody>
      </p:sp>
      <p:sp>
        <p:nvSpPr>
          <p:cNvPr id="12" name="Oval 11">
            <a:extLst>
              <a:ext uri="{FF2B5EF4-FFF2-40B4-BE49-F238E27FC236}">
                <a16:creationId xmlns:a16="http://schemas.microsoft.com/office/drawing/2014/main" id="{574570E7-A7E2-4281-923F-5855F0734F01}"/>
              </a:ext>
            </a:extLst>
          </p:cNvPr>
          <p:cNvSpPr/>
          <p:nvPr/>
        </p:nvSpPr>
        <p:spPr>
          <a:xfrm>
            <a:off x="1222248" y="100279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a:t>
            </a:r>
          </a:p>
        </p:txBody>
      </p:sp>
      <p:sp>
        <p:nvSpPr>
          <p:cNvPr id="13" name="Oval 12">
            <a:extLst>
              <a:ext uri="{FF2B5EF4-FFF2-40B4-BE49-F238E27FC236}">
                <a16:creationId xmlns:a16="http://schemas.microsoft.com/office/drawing/2014/main" id="{9A798ED1-01F2-4AF1-99BE-9C2C2FE33550}"/>
              </a:ext>
            </a:extLst>
          </p:cNvPr>
          <p:cNvSpPr/>
          <p:nvPr/>
        </p:nvSpPr>
        <p:spPr>
          <a:xfrm>
            <a:off x="1222248" y="254508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p>
        </p:txBody>
      </p:sp>
      <p:sp>
        <p:nvSpPr>
          <p:cNvPr id="14" name="Oval 13">
            <a:extLst>
              <a:ext uri="{FF2B5EF4-FFF2-40B4-BE49-F238E27FC236}">
                <a16:creationId xmlns:a16="http://schemas.microsoft.com/office/drawing/2014/main" id="{A5EAEF39-1950-4106-A770-1318FE061035}"/>
              </a:ext>
            </a:extLst>
          </p:cNvPr>
          <p:cNvSpPr/>
          <p:nvPr/>
        </p:nvSpPr>
        <p:spPr>
          <a:xfrm>
            <a:off x="4230624" y="100279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a:t>
            </a:r>
          </a:p>
        </p:txBody>
      </p:sp>
      <p:sp>
        <p:nvSpPr>
          <p:cNvPr id="15" name="Oval 14">
            <a:extLst>
              <a:ext uri="{FF2B5EF4-FFF2-40B4-BE49-F238E27FC236}">
                <a16:creationId xmlns:a16="http://schemas.microsoft.com/office/drawing/2014/main" id="{4CA47950-49D5-44CB-AED9-F52BF2F7FC2F}"/>
              </a:ext>
            </a:extLst>
          </p:cNvPr>
          <p:cNvSpPr/>
          <p:nvPr/>
        </p:nvSpPr>
        <p:spPr>
          <a:xfrm>
            <a:off x="2996184" y="1002792"/>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p>
        </p:txBody>
      </p:sp>
      <p:sp>
        <p:nvSpPr>
          <p:cNvPr id="17" name="Oval 16">
            <a:extLst>
              <a:ext uri="{FF2B5EF4-FFF2-40B4-BE49-F238E27FC236}">
                <a16:creationId xmlns:a16="http://schemas.microsoft.com/office/drawing/2014/main" id="{C24B9339-393E-4404-B1F8-699AABDB366C}"/>
              </a:ext>
            </a:extLst>
          </p:cNvPr>
          <p:cNvSpPr/>
          <p:nvPr/>
        </p:nvSpPr>
        <p:spPr>
          <a:xfrm>
            <a:off x="2996184" y="254508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5</a:t>
            </a:r>
          </a:p>
        </p:txBody>
      </p:sp>
      <p:sp>
        <p:nvSpPr>
          <p:cNvPr id="18" name="Oval 17">
            <a:extLst>
              <a:ext uri="{FF2B5EF4-FFF2-40B4-BE49-F238E27FC236}">
                <a16:creationId xmlns:a16="http://schemas.microsoft.com/office/drawing/2014/main" id="{501A6900-D66C-4DBF-AA58-3FB4DC2D7FB8}"/>
              </a:ext>
            </a:extLst>
          </p:cNvPr>
          <p:cNvSpPr/>
          <p:nvPr/>
        </p:nvSpPr>
        <p:spPr>
          <a:xfrm>
            <a:off x="4230624" y="2545080"/>
            <a:ext cx="539496" cy="5212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Times New Roman" panose="02020603050405020304" pitchFamily="18" charset="0"/>
                <a:cs typeface="Times New Roman" panose="02020603050405020304" pitchFamily="18" charset="0"/>
              </a:rPr>
              <a:t>6</a:t>
            </a:r>
            <a:endParaRPr lang="en-US" dirty="0">
              <a:solidFill>
                <a:schemeClr val="tx1"/>
              </a:solidFill>
              <a:latin typeface="Times New Roman" panose="02020603050405020304" pitchFamily="18" charset="0"/>
              <a:cs typeface="Times New Roman" panose="02020603050405020304" pitchFamily="18" charset="0"/>
            </a:endParaRPr>
          </a:p>
        </p:txBody>
      </p:sp>
      <p:cxnSp>
        <p:nvCxnSpPr>
          <p:cNvPr id="19" name="Straight Arrow Connector 18">
            <a:extLst>
              <a:ext uri="{FF2B5EF4-FFF2-40B4-BE49-F238E27FC236}">
                <a16:creationId xmlns:a16="http://schemas.microsoft.com/office/drawing/2014/main" id="{02109602-7D68-4723-BF01-3C192560F5BF}"/>
              </a:ext>
            </a:extLst>
          </p:cNvPr>
          <p:cNvCxnSpPr>
            <a:cxnSpLocks/>
            <a:stCxn id="12" idx="6"/>
            <a:endCxn id="15" idx="2"/>
          </p:cNvCxnSpPr>
          <p:nvPr/>
        </p:nvCxnSpPr>
        <p:spPr>
          <a:xfrm>
            <a:off x="1761744" y="1263396"/>
            <a:ext cx="123444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E4A01216-2469-4ADB-B93B-5CEE840BA76A}"/>
              </a:ext>
            </a:extLst>
          </p:cNvPr>
          <p:cNvCxnSpPr>
            <a:cxnSpLocks/>
            <a:stCxn id="13" idx="0"/>
            <a:endCxn id="12" idx="4"/>
          </p:cNvCxnSpPr>
          <p:nvPr/>
        </p:nvCxnSpPr>
        <p:spPr>
          <a:xfrm flipV="1">
            <a:off x="1491996" y="1524000"/>
            <a:ext cx="0" cy="10210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41E0803-64C9-4693-9BC0-C711DAB471F8}"/>
              </a:ext>
            </a:extLst>
          </p:cNvPr>
          <p:cNvCxnSpPr>
            <a:cxnSpLocks/>
            <a:stCxn id="15" idx="3"/>
            <a:endCxn id="13" idx="7"/>
          </p:cNvCxnSpPr>
          <p:nvPr/>
        </p:nvCxnSpPr>
        <p:spPr>
          <a:xfrm flipH="1">
            <a:off x="1682737" y="1447671"/>
            <a:ext cx="1392454" cy="117373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AA8BA5F1-2382-4DCE-8974-52BBD37C75B0}"/>
              </a:ext>
            </a:extLst>
          </p:cNvPr>
          <p:cNvCxnSpPr>
            <a:cxnSpLocks/>
            <a:stCxn id="15" idx="4"/>
            <a:endCxn id="17" idx="0"/>
          </p:cNvCxnSpPr>
          <p:nvPr/>
        </p:nvCxnSpPr>
        <p:spPr>
          <a:xfrm>
            <a:off x="3265932" y="1524000"/>
            <a:ext cx="0" cy="10210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DAD6C74B-2E35-4DA0-AA6B-155BF138C900}"/>
              </a:ext>
            </a:extLst>
          </p:cNvPr>
          <p:cNvCxnSpPr>
            <a:cxnSpLocks/>
            <a:stCxn id="18" idx="0"/>
          </p:cNvCxnSpPr>
          <p:nvPr/>
        </p:nvCxnSpPr>
        <p:spPr>
          <a:xfrm flipV="1">
            <a:off x="4500372" y="1491996"/>
            <a:ext cx="13716" cy="105308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47E672BB-F906-4370-AB8D-D5F8A03F6B4B}"/>
              </a:ext>
            </a:extLst>
          </p:cNvPr>
          <p:cNvCxnSpPr>
            <a:cxnSpLocks/>
            <a:stCxn id="13" idx="7"/>
            <a:endCxn id="17" idx="1"/>
          </p:cNvCxnSpPr>
          <p:nvPr/>
        </p:nvCxnSpPr>
        <p:spPr>
          <a:xfrm>
            <a:off x="1682737" y="2621409"/>
            <a:ext cx="139245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FF09BF87-529B-43AE-A5D9-B811E66AC921}"/>
              </a:ext>
            </a:extLst>
          </p:cNvPr>
          <p:cNvCxnSpPr>
            <a:cxnSpLocks/>
            <a:stCxn id="17" idx="3"/>
            <a:endCxn id="13" idx="5"/>
          </p:cNvCxnSpPr>
          <p:nvPr/>
        </p:nvCxnSpPr>
        <p:spPr>
          <a:xfrm flipH="1">
            <a:off x="1682737" y="2989959"/>
            <a:ext cx="139245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nector: Curved 26">
            <a:extLst>
              <a:ext uri="{FF2B5EF4-FFF2-40B4-BE49-F238E27FC236}">
                <a16:creationId xmlns:a16="http://schemas.microsoft.com/office/drawing/2014/main" id="{DF128D4D-7D96-4379-8152-F957A96C043E}"/>
              </a:ext>
            </a:extLst>
          </p:cNvPr>
          <p:cNvCxnSpPr>
            <a:stCxn id="15" idx="1"/>
            <a:endCxn id="15" idx="7"/>
          </p:cNvCxnSpPr>
          <p:nvPr/>
        </p:nvCxnSpPr>
        <p:spPr>
          <a:xfrm rot="5400000" flipH="1" flipV="1">
            <a:off x="3265932" y="888380"/>
            <a:ext cx="12700" cy="381482"/>
          </a:xfrm>
          <a:prstGeom prst="curvedConnector3">
            <a:avLst>
              <a:gd name="adj1" fmla="val 2401016"/>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4BC14CE-FCE3-4A1A-A846-77794E48665A}"/>
              </a:ext>
            </a:extLst>
          </p:cNvPr>
          <p:cNvSpPr txBox="1"/>
          <p:nvPr/>
        </p:nvSpPr>
        <p:spPr>
          <a:xfrm>
            <a:off x="2334768" y="3593592"/>
            <a:ext cx="1149096"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(5.2a)</a:t>
            </a:r>
          </a:p>
        </p:txBody>
      </p:sp>
      <p:sp>
        <p:nvSpPr>
          <p:cNvPr id="28" name="TextBox 27">
            <a:extLst>
              <a:ext uri="{FF2B5EF4-FFF2-40B4-BE49-F238E27FC236}">
                <a16:creationId xmlns:a16="http://schemas.microsoft.com/office/drawing/2014/main" id="{14363132-AC01-4911-ACE6-ED75A5E3E72A}"/>
              </a:ext>
            </a:extLst>
          </p:cNvPr>
          <p:cNvSpPr txBox="1"/>
          <p:nvPr/>
        </p:nvSpPr>
        <p:spPr>
          <a:xfrm>
            <a:off x="7203948" y="3895834"/>
            <a:ext cx="1149096"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(5.2c)</a:t>
            </a:r>
          </a:p>
        </p:txBody>
      </p:sp>
    </p:spTree>
    <p:extLst>
      <p:ext uri="{BB962C8B-B14F-4D97-AF65-F5344CB8AC3E}">
        <p14:creationId xmlns:p14="http://schemas.microsoft.com/office/powerpoint/2010/main" val="35201799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4C9E6F-6E6B-4F5F-93D1-A962F0C52458}"/>
              </a:ext>
            </a:extLst>
          </p:cNvPr>
          <p:cNvSpPr txBox="1"/>
          <p:nvPr/>
        </p:nvSpPr>
        <p:spPr>
          <a:xfrm>
            <a:off x="1792224" y="786384"/>
            <a:ext cx="8805672" cy="5632311"/>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Given a graph G = (V, E),  the vertex is </a:t>
            </a:r>
            <a:r>
              <a:rPr lang="en-US" sz="2400" dirty="0">
                <a:solidFill>
                  <a:srgbClr val="0033CC"/>
                </a:solidFill>
                <a:latin typeface="Times New Roman" panose="02020603050405020304" pitchFamily="18" charset="0"/>
                <a:cs typeface="Times New Roman" panose="02020603050405020304" pitchFamily="18" charset="0"/>
              </a:rPr>
              <a:t>adjacent</a:t>
            </a:r>
            <a:r>
              <a:rPr lang="en-US" sz="2400" dirty="0">
                <a:latin typeface="Times New Roman" panose="02020603050405020304" pitchFamily="18" charset="0"/>
                <a:cs typeface="Times New Roman" panose="02020603050405020304" pitchFamily="18" charset="0"/>
              </a:rPr>
              <a:t> to vertex u if (u, v) is an edge.</a:t>
            </a: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adjacency relation is symmetric for undirected graph.</a:t>
            </a: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adjacency relation is not necessarily symmetric for directed graph.</a:t>
            </a:r>
          </a:p>
          <a:p>
            <a:pPr marL="342900" indent="-342900">
              <a:buFont typeface="Arial" panose="020B0604020202020204" pitchFamily="34" charset="0"/>
              <a:buChar char="•"/>
            </a:pPr>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t>
            </a:r>
            <a:r>
              <a:rPr lang="en-US" sz="2400" dirty="0">
                <a:solidFill>
                  <a:srgbClr val="0033CC"/>
                </a:solidFill>
                <a:latin typeface="Times New Roman" panose="02020603050405020304" pitchFamily="18" charset="0"/>
                <a:cs typeface="Times New Roman" panose="02020603050405020304" pitchFamily="18" charset="0"/>
              </a:rPr>
              <a:t>degree</a:t>
            </a:r>
            <a:r>
              <a:rPr lang="en-US" sz="2400" dirty="0">
                <a:latin typeface="Times New Roman" panose="02020603050405020304" pitchFamily="18" charset="0"/>
                <a:cs typeface="Times New Roman" panose="02020603050405020304" pitchFamily="18" charset="0"/>
              </a:rPr>
              <a:t> of a vertex in an undirected graph is the number of edges incident on it.  For example, vertex 2 in Figure 5.2b has degree 2.</a:t>
            </a: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t>
            </a:r>
            <a:r>
              <a:rPr lang="en-US" sz="2400" dirty="0">
                <a:solidFill>
                  <a:srgbClr val="0033CC"/>
                </a:solidFill>
                <a:latin typeface="Times New Roman" panose="02020603050405020304" pitchFamily="18" charset="0"/>
                <a:cs typeface="Times New Roman" panose="02020603050405020304" pitchFamily="18" charset="0"/>
              </a:rPr>
              <a:t>out-degree</a:t>
            </a:r>
            <a:r>
              <a:rPr lang="en-US" sz="2400" dirty="0">
                <a:latin typeface="Times New Roman" panose="02020603050405020304" pitchFamily="18" charset="0"/>
                <a:cs typeface="Times New Roman" panose="02020603050405020304" pitchFamily="18" charset="0"/>
              </a:rPr>
              <a:t> of a vertex in a directed graph is the number of edges leaving it, and the </a:t>
            </a:r>
            <a:r>
              <a:rPr lang="en-US" sz="2400" dirty="0">
                <a:solidFill>
                  <a:srgbClr val="0033CC"/>
                </a:solidFill>
                <a:latin typeface="Times New Roman" panose="02020603050405020304" pitchFamily="18" charset="0"/>
                <a:cs typeface="Times New Roman" panose="02020603050405020304" pitchFamily="18" charset="0"/>
              </a:rPr>
              <a:t>in-degree</a:t>
            </a:r>
            <a:r>
              <a:rPr lang="en-US" sz="2400" dirty="0">
                <a:latin typeface="Times New Roman" panose="02020603050405020304" pitchFamily="18" charset="0"/>
                <a:cs typeface="Times New Roman" panose="02020603050405020304" pitchFamily="18" charset="0"/>
              </a:rPr>
              <a:t> of a vertex is the number of edges entering it.</a:t>
            </a: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a:t>
            </a:r>
            <a:r>
              <a:rPr lang="en-US" sz="2400" dirty="0">
                <a:solidFill>
                  <a:srgbClr val="0033CC"/>
                </a:solidFill>
                <a:latin typeface="Times New Roman" panose="02020603050405020304" pitchFamily="18" charset="0"/>
                <a:cs typeface="Times New Roman" panose="02020603050405020304" pitchFamily="18" charset="0"/>
              </a:rPr>
              <a:t>degree</a:t>
            </a:r>
            <a:r>
              <a:rPr lang="en-US" sz="2400" dirty="0">
                <a:latin typeface="Times New Roman" panose="02020603050405020304" pitchFamily="18" charset="0"/>
                <a:cs typeface="Times New Roman" panose="02020603050405020304" pitchFamily="18" charset="0"/>
              </a:rPr>
              <a:t> of a vertex in a directed graph is its in-degree plus its out-degree. Vertex 2 in Figure 5.2a has in-degree 2, out-degree 3, and therefore degree 5.</a:t>
            </a:r>
          </a:p>
        </p:txBody>
      </p:sp>
      <p:pic>
        <p:nvPicPr>
          <p:cNvPr id="3" name="Picture 2" descr="Image result for smiley face images">
            <a:extLst>
              <a:ext uri="{FF2B5EF4-FFF2-40B4-BE49-F238E27FC236}">
                <a16:creationId xmlns:a16="http://schemas.microsoft.com/office/drawing/2014/main" id="{A7238F96-F696-4A27-AADC-97471CB9A9F0}"/>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83059">
            <a:off x="721049" y="2899897"/>
            <a:ext cx="699135" cy="473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84513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23797</TotalTime>
  <Words>6663</Words>
  <Application>Microsoft Office PowerPoint</Application>
  <PresentationFormat>Widescreen</PresentationFormat>
  <Paragraphs>791</Paragraphs>
  <Slides>68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68</vt:i4>
      </vt:variant>
    </vt:vector>
  </HeadingPairs>
  <TitlesOfParts>
    <vt:vector size="75" baseType="lpstr">
      <vt:lpstr>Arial</vt:lpstr>
      <vt:lpstr>Calibri</vt:lpstr>
      <vt:lpstr>Calibri Light</vt:lpstr>
      <vt:lpstr>Cambria Math</vt:lpstr>
      <vt:lpstr>Courier New</vt:lpstr>
      <vt:lpstr>Times New Roman</vt:lpstr>
      <vt:lpstr>Office Theme</vt:lpstr>
      <vt:lpstr>Introduction to Graphs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HannaEdwin</dc:creator>
  <cp:lastModifiedBy>Peter Ng</cp:lastModifiedBy>
  <cp:revision>843</cp:revision>
  <dcterms:created xsi:type="dcterms:W3CDTF">2016-10-13T00:10:31Z</dcterms:created>
  <dcterms:modified xsi:type="dcterms:W3CDTF">2022-11-10T02:42:21Z</dcterms:modified>
</cp:coreProperties>
</file>