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38" r:id="rId42"/>
    <p:sldId id="297" r:id="rId43"/>
    <p:sldId id="299" r:id="rId44"/>
    <p:sldId id="298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39" r:id="rId54"/>
    <p:sldId id="308" r:id="rId55"/>
    <p:sldId id="340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37" r:id="rId74"/>
    <p:sldId id="326" r:id="rId75"/>
    <p:sldId id="327" r:id="rId76"/>
    <p:sldId id="328" r:id="rId77"/>
    <p:sldId id="329" r:id="rId78"/>
    <p:sldId id="330" r:id="rId79"/>
    <p:sldId id="333" r:id="rId80"/>
    <p:sldId id="331" r:id="rId81"/>
    <p:sldId id="332" r:id="rId82"/>
    <p:sldId id="334" r:id="rId83"/>
    <p:sldId id="335" r:id="rId84"/>
    <p:sldId id="336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4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0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1 108,'0'-1,"0"-1,1 1,-1-1,1 1,0-1,-1 1,1 0,0-1,0 1,0 0,0 0,0 0,0 0,0 0,0 0,0 0,1 0,-1 0,0 0,2 0,29-14,-10 9,34-6,2 1,-7-1,0 2,0 3,1 1,67 3,65 2,135 5,-290-1,0 2,0 2,-1 0,43 18,39 10,-52-20,1-2,0-3,88 3,-119-13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4.0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1,'0'0,"0"1,0-1,0 1,1-1,-1 1,0-1,0 1,1-1,-1 1,0-1,1 1,-1-1,1 1,-1-1,0 1,1-1,-1 0,1 1,-1-1,1 0,-1 1,1-1,0 0,-1 0,2 1,17 3,-17-3,63 7,-1-4,91-3,-69-2,4424-1,-4334 15,-7 1,601-14,-366-1,-390 2,0 1,1 0,-1 1,0 1,22 9,-17-7,0 0,23 4,76 0,-19-2,8 8,41 4,-32-10,267 12,750-23,-1116 2,0 1,-1 1,1 0,0 2,19 7,-13-5,39 9,62 7,-101-19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7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0,'34'2,"47"8,12 1,480-6,-327-7,-65 0,239 6,-303 8,140 32,-14 0,-186-39,101-4,-100-2,-28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13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1,'970'0,"-786"13,-47 0,-118-11,0 1,0 1,0 0,18 8,-14-4,42 7,-21-10,63-2,-64-4,71 10,-28 0,157-2,-229-7,31 2,54 9,32 2,74-13,-174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08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31,'4'0,"-1"-1,1 0,0 1,-1-1,1-1,5-2,14-3,25 0,0 2,1 2,64 5,-35 0,72-4,128 5,-159 10,24 1,-92-13,15 0,84 11,65 10,57 10,-235-28,-1 2,52 15,-13-2,1-3,123 9,-129-17,62 4,-57-7,0 4,115 28,-157-27,1-2,0-2,0-1,0-1,41-1,434-6,-462 5,48 9,15 0,230 28,-297-33,45 0,8 1,-60-1,37 12,-41-10,63 9,216-14,-163-5,356 2,-410 4,98 18,-50-5,248 39,-299-41,0-4,1-5,98-4,-166-2,-1-1,45-8,-60 7,0 0,-1 0,1-1,-1 0,0-1,0 0,0 0,0 0,0-1,-1 0,0 0,7-9,2-3,0-1,-2 0,0-2,14-27,-23 39,1 0,0 0,8-8,2-1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10.6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0 161,'1'-1,"0"-1,-1 1,1 0,0 0,0-1,0 1,0 0,1 0,-1 0,0 0,0 0,1 1,-1-1,0 0,1 1,-1-1,0 0,3 0,3-2,16-7,1 0,0 1,0 2,1 0,0 2,45-5,158 7,-141 5,427-17,-338 6,97-9,38 11,-64 4,-126-9,19-1,412 10,-286 5,-244-2,128 4,-123-2,-1 2,1 1,39 13,-41-10,15 6,56 11,-45-12,-32-7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24.8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1 136,'0'1,"0"0,0-1,0 1,1 0,-1 0,0-1,1 1,-1 0,0-1,1 1,-1 0,1-1,-1 1,1-1,-1 1,1 0,0-1,-1 0,1 1,0-1,-1 1,2-1,18 9,-14-7,15 5,1-1,0-1,0 0,42 1,97-5,-87-2,1298-1,-840 2,-499-2,-1-2,1-2,-1-1,0-1,41-16,-26 8,59-12,-62 20,15-4,99-5,-139 15,0-1,-1 0,0-1,25-9,-20 5,46-8,14 10,131 5,-92 4,892-4,-932 6,-1 3,119 27,-86-14,46 10,-53-9,1-4,125 4,254-22,-190-2,159 2,-411 2,-1 2,68 16,16 2,13 6,-99-18,79 10,185-18,-154-4,1176 2,-1302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28.0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0 162,'1863'0,"-1780"-2,-1-4,135-27,-49 4,188-9,-295 32,94-22,-131 23,25-2,0 2,0 2,71 5,-26 1,324-4,-398 3,1 0,-1 2,0 0,28 9,-20-4,38 5,3-8,118-5,-96-3,-63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33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29,'0'-1,"0"0,0 0,1 0,-1 0,0 0,1 0,-1 0,1 0,-1 0,1 1,0-1,-1 0,1 0,0 1,0-1,-1 0,1 1,0-1,0 1,0-1,0 1,0-1,0 1,-1 0,1 0,0-1,2 1,30-6,-29 6,34-2,1 1,0 2,42 6,113 27,-144-24,71 20,135 52,-45-13,-41-21,1-8,295 29,-253-32,-110-16,-83-18,36 8,-1-3,58 1,-54-8,309-4,-337 1,1-2,-1-1,-1-1,1-1,-1-2,0-1,-1-1,38-21,-35 16,42-13,-43 18,57-29,-31 7,-10 8,-1-3,-1-1,41-36,-59 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59:40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0 240,'70'0,"119"16,-106-7,1-4,95-6,-55-1,381 2,-455-2,52-10,40-2,562 13,-338 3,5623-2,-5923-3,0-2,126-29,213-28,-326 54,254-13,-158 21,275-10,-340 4,49-6,-37-10,18-2,262 17,-235 10,3910-3,-3877-15,-4 1,288 32,-350-9,-85-7,0 1,0 3,89 22,-66-4,2-3,1-3,146 14,-141-30,67 7,39 5,199-11,-199-4,-53-1,146 4,-264 0,-1 1,1 0,-1 1,22 9,-20-7,1 0,32 6,52 2,117 19,-188-29,46 0,17 3,-81-5,-1 0,0 1,0 0,-1 1,1 0,12 8,-9-5,-1-1,0 0,1-1,0 0,1-1,16 2,-2-2,0-2,34-1,655-4,-459 3,-75-14,-6 0,46-1,-21 8,-49 4,-141 1,1-1,0 0,-1-1,24-10,-9 4,-4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5.1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59:45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49,'153'0,"410"11,413 6,-667-19,2008 2,-2278 2,55 10,17 0,145-10,-136-3,-88-1,57-10,-55 6,45-2,42-4,2-1,-78 9,0-1,51-13,-10 1,-54 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4:21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1,'3989'0,"-3836"14,-10 0,-94-14,13 1,95 13,27 13,152 9,106-34,-224-3,-112-1,116 4,-209 0,1 1,-1 0,0 1,18 7,-14-5,31 8,-30-11,0-1,0 0,0-2,0 0,30-5,88-24,-87 17,-17 3,39-17,20-6,-53 25,1 1,0 2,0 1,60 5,-53-1,1-1,73-11,-64 3,1 3,76 1,-105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2:57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0,'581'0,"-544"2,-1 0,52 12,70 23,-102-22,28 6,118 15,2-11,-76-8,136 1,-212-18,172 9,-50 12,205 22,-13-37,-212-8,3714 2,-3839-1,-1-2,1-1,-1-1,0-1,27-11,-26 10,0 2,39-4,0 1,58-10,224-5,810 25,-653-2,-477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3:06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1 294,'0'-1,"0"0,1 0,-1 0,0 0,1 0,-1 1,1-1,-1 0,1 0,-1 0,1 1,0-1,-1 0,1 1,0-1,0 0,0 1,-1-1,1 1,0-1,0 1,0 0,0-1,0 1,0 0,0 0,1-1,32-4,-31 5,94-4,-54 3,50-8,416-59,-322 47,147-9,-241 28,130-8,-223 10,515-45,-142 45,-255 1,-80-3,0-2,-1-1,0-2,46-16,-45 12,0 2,0 1,73-4,-74 11,210 5,-142 9,28 1,-21-14,-90-1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3:31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1 127,'12170'0,"-11965"-14,-18 0,-92 14,-25 1,91-11,-20-3,221 9,-201 6,-105-2,-16 2,0-3,0 0,0-3,61-13,-67 7,0 3,1 0,0 2,68 0,472 7,-388-2,-164-1,0-1,31-7,-33 5,6-1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39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1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2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2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4.3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6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5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5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7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0,'4'0,"2"5,-1 5,0 7,-2 3,-1 4,4 7,0 7,0 1,-1-1,-2 2,-2-2,0-2,4-8,1-3,0-7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8.1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9.3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5:20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1,'1206'-1,"-1012"15,-15 0,436-13,-292-2,-293 2,1 3,-1 0,35 11,-46-11,151 42,-153-41,0 1,-1 1,30 15,-34-14,1-2,0 0,0 0,0-1,1-1,26 5,37-4,91-7,-49-1,26 3,-117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6:23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1 108,'2965'0,"-2948"-2,0 0,0-1,0-1,0-1,-1 0,1-1,20-11,9-2,-21 9,1 2,0 1,0 1,1 1,-1 1,47 0,79 5,-128-1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6:56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0 241,'3'-2,"0"0,0 0,0 0,0 0,0 0,1 1,-1 0,0 0,1 0,-1 0,5-1,44-3,-40 5,94-5,-1 5,185 24,-86 7,475 48,-437-78,-231 1,0 0,1 0,-1 1,0 1,16 7,-13-5,1-1,17 4,7-3,-1-2,45-2,47 5,3 6,217-9,-188-6,-72-2,162-30,-227 29,32-7,-2-3,65-26,30-9,-122 42,0 2,1 1,43-2,32 9,-68 0,-1-2,1-1,50-9,25-15,-55 11,0 2,1 3,71-3,-30 14,43-1,-116-2,0-2,0 0,37-11,-17 2,53-6,-71 14,13-5,0-2,55-22,32-10,-110 40,-1 0,1 1,-1 0,1 1,0 1,-1 1,28 4,6 5,56 20,24 5,-77-22,68 26,10 4,-105-37,0-1,1-2,31 1,82-7,-44 1,78 1,-146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9:57.1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0,'22'9,"1"0,1-2,30 6,-17-4,50 12,56 15,-72-17,105 13,75-7,-69-7,-173-17,259 40,-226-32,1-1,0-3,84 1,-73-4,0 2,66 15,-57-8,69 3,56 4,-130-10,-14-1,0 3,72 26,-73-22,0 0,70 10,-50-19,107-6,-62-2,512 3,-586-2,-1-2,0-1,0-2,48-15,-47 11,1 2,1 1,60-5,274 13,-167 2,145-3,-326 0,-1-2,1-1,0 0,-1-2,40-16,33-9,-29 19,1 2,0 4,88 1,-38 2,16-9,20-1,202 13,-160 1,-174-3,1-1,-1 0,0-2,0 0,35-14,-29 9,1 1,42-7,29 7,192 7,-131 5,972-3,-974-13,-12 0,619 12,-362 3,1535-2,-1910-2,0-1,31-6,30-4,-65 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8.xml"/><Relationship Id="rId18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2.xml"/><Relationship Id="rId7" Type="http://schemas.openxmlformats.org/officeDocument/2006/relationships/customXml" Target="../ink/ink4.xml"/><Relationship Id="rId12" Type="http://schemas.openxmlformats.org/officeDocument/2006/relationships/image" Target="../media/image11.png"/><Relationship Id="rId17" Type="http://schemas.openxmlformats.org/officeDocument/2006/relationships/customXml" Target="../ink/ink10.xml"/><Relationship Id="rId2" Type="http://schemas.openxmlformats.org/officeDocument/2006/relationships/image" Target="../media/image7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0.png"/><Relationship Id="rId19" Type="http://schemas.openxmlformats.org/officeDocument/2006/relationships/customXml" Target="../ink/ink11.xml"/><Relationship Id="rId4" Type="http://schemas.openxmlformats.org/officeDocument/2006/relationships/image" Target="../media/image9.png"/><Relationship Id="rId9" Type="http://schemas.openxmlformats.org/officeDocument/2006/relationships/customXml" Target="../ink/ink6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customXml" Target="../ink/ink16.xml"/><Relationship Id="rId12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20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2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customXml" Target="../ink/ink25.xml"/><Relationship Id="rId7" Type="http://schemas.openxmlformats.org/officeDocument/2006/relationships/customXml" Target="../ink/ink28.xml"/><Relationship Id="rId12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customXml" Target="../ink/ink32.xml"/><Relationship Id="rId5" Type="http://schemas.openxmlformats.org/officeDocument/2006/relationships/customXml" Target="../ink/ink26.xml"/><Relationship Id="rId10" Type="http://schemas.openxmlformats.org/officeDocument/2006/relationships/customXml" Target="../ink/ink31.xml"/><Relationship Id="rId4" Type="http://schemas.openxmlformats.org/officeDocument/2006/relationships/image" Target="../media/image9.png"/><Relationship Id="rId9" Type="http://schemas.openxmlformats.org/officeDocument/2006/relationships/customXml" Target="../ink/ink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Algorithm and its Efficiency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49418"/>
              </p:ext>
            </p:extLst>
          </p:nvPr>
        </p:nvGraphicFramePr>
        <p:xfrm>
          <a:off x="1926336" y="3855415"/>
          <a:ext cx="8485632" cy="3943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5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3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3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=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189" y="916657"/>
            <a:ext cx="96932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7950" lvl="2" indent="-463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  Finally,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the scanning indices (pointers),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stop  while pointing to the same element (</a:t>
            </a:r>
            <a:r>
              <a:rPr lang="en-US" altLang="zh-CN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=  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 </a:t>
            </a:r>
          </a:p>
          <a:p>
            <a:pPr marL="18288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value they are pointing to must be equal to p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(why?). </a:t>
            </a:r>
          </a:p>
          <a:p>
            <a:pPr marL="18288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Thus the array partitioned with the split position                         s  =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=  j: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→ </a:t>
            </a:r>
            <a:r>
              <a:rPr kumimoji="0" lang="en-US" altLang="zh-CN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j ←</a:t>
            </a:r>
            <a:endParaRPr kumimoji="0" lang="en-US" altLang="zh-CN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0411" y="4465240"/>
            <a:ext cx="1523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</a:t>
            </a:r>
          </a:p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A[j] ≤ x;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91F03-FE65-4EAF-95FA-FF21E19562E9}"/>
              </a:ext>
            </a:extLst>
          </p:cNvPr>
          <p:cNvSpPr/>
          <p:nvPr/>
        </p:nvSpPr>
        <p:spPr>
          <a:xfrm>
            <a:off x="2140305" y="3435923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8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432" y="2312870"/>
            <a:ext cx="9034272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7163" marR="0" lvl="2" indent="-5127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 startAt="4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ombine the last case (c) of indices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j)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the case (b)  of crossed-over indices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&gt;  j)  by </a:t>
            </a:r>
            <a:r>
              <a:rPr lang="en-US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exchanging the pivot A[p] with  A[j]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</a:t>
            </a:r>
            <a:r>
              <a:rPr lang="en-US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≥  j.</a:t>
            </a:r>
          </a:p>
        </p:txBody>
      </p:sp>
    </p:spTree>
    <p:extLst>
      <p:ext uri="{BB962C8B-B14F-4D97-AF65-F5344CB8AC3E}">
        <p14:creationId xmlns:p14="http://schemas.microsoft.com/office/powerpoint/2010/main" val="343497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936" y="313242"/>
            <a:ext cx="95097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Needs n + 1 key comparisons: 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→								    ←j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   	8   	9 	….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	1	…		4   	8   	9 	….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8	9 	…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j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8	9 	…	20  	4≤5? 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	1	…	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	9	…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0239994-DACE-499A-BDD6-18B1E4A022BA}"/>
              </a:ext>
            </a:extLst>
          </p:cNvPr>
          <p:cNvSpPr/>
          <p:nvPr/>
        </p:nvSpPr>
        <p:spPr>
          <a:xfrm flipH="1">
            <a:off x="214345" y="4025191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204A114-9AF6-B94C-7849-03BCD84993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605">
            <a:off x="214345" y="3880013"/>
            <a:ext cx="675812" cy="4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8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272" y="2427188"/>
            <a:ext cx="960729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Needs n key comparison:</a:t>
            </a:r>
          </a:p>
          <a:p>
            <a:pPr>
              <a:lnSpc>
                <a:spcPct val="115000"/>
              </a:lnSpc>
            </a:pP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5	9 	…	20	5≥5?i 	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				5≤5?j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D1AA190-1810-4C88-AEE2-6D6902660A2D}"/>
              </a:ext>
            </a:extLst>
          </p:cNvPr>
          <p:cNvSpPr/>
          <p:nvPr/>
        </p:nvSpPr>
        <p:spPr>
          <a:xfrm flipH="1">
            <a:off x="752964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555" y="2344088"/>
            <a:ext cx="752386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/>
                <a:ea typeface="SimSun" panose="02010600030101010101" pitchFamily="2" charset="-122"/>
              </a:rPr>
              <a:t>Analysis of Algorithms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number of key comparisons made before a partition is achieved is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n+1  if the scanning indices cross over, 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 if they coincide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(why?).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Justification for n + 1 and n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864" y="1713390"/>
            <a:ext cx="724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6</a:t>
            </a:r>
            <a:r>
              <a:rPr lang="en-US" sz="2400" dirty="0"/>
              <a:t> 1 2 3 4 5 6 7 8 9 10 11 12 13        - - 14 elements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99458" y="1229559"/>
            <a:ext cx="156406" cy="5637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555864" y="1265063"/>
            <a:ext cx="217146" cy="5903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60628" y="820730"/>
            <a:ext cx="514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 comparisons: </a:t>
            </a:r>
            <a:r>
              <a:rPr lang="en-US" sz="2400" b="1" dirty="0" err="1"/>
              <a:t>i</a:t>
            </a:r>
            <a:r>
              <a:rPr lang="en-US" sz="2400" b="1" dirty="0"/>
              <a:t>      </a:t>
            </a:r>
            <a:r>
              <a:rPr lang="en-US" sz="2400" b="1" dirty="0">
                <a:solidFill>
                  <a:srgbClr val="C00000"/>
                </a:solidFill>
              </a:rPr>
              <a:t>j  8 comparisons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60628" y="2344088"/>
            <a:ext cx="9259411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0C55E01-692F-4FA9-8B16-62885746F698}"/>
              </a:ext>
            </a:extLst>
          </p:cNvPr>
          <p:cNvSpPr/>
          <p:nvPr/>
        </p:nvSpPr>
        <p:spPr>
          <a:xfrm flipH="1">
            <a:off x="729110" y="310677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Image result for smiley face images">
            <a:extLst>
              <a:ext uri="{FF2B5EF4-FFF2-40B4-BE49-F238E27FC236}">
                <a16:creationId xmlns:a16="http://schemas.microsoft.com/office/drawing/2014/main" id="{822C93EC-2231-482D-8069-3359D08972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9" y="2944116"/>
            <a:ext cx="693479" cy="4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2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8851EC-91D9-4083-8B0C-7582588B5315}"/>
              </a:ext>
            </a:extLst>
          </p:cNvPr>
          <p:cNvSpPr txBox="1"/>
          <p:nvPr/>
        </p:nvSpPr>
        <p:spPr>
          <a:xfrm>
            <a:off x="1259305" y="420075"/>
            <a:ext cx="4668253" cy="4812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57427" y="901338"/>
            <a:ext cx="9484059" cy="558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 Case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best case occurs if all the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splits happen in the middle of corresponding subarrays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Let n be the number of comparisons needed.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number of key comparisons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will satisfy the recurrence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(n/2) + n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for  n &gt; 1	         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C[n]</a:t>
            </a:r>
            <a:endParaRPr lang="en-US" sz="22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(1) = 0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According to the Master Theorem,		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C[n/2]               C[n/2]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ε  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Θ(n log</a:t>
            </a:r>
            <a:r>
              <a:rPr lang="de-DE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n);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					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C[n/4]      C[n/4] C[n/4]     C[n/4]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So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lving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it exactly for  n = 2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yields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(n)= nlog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309502" y="3790171"/>
            <a:ext cx="630313" cy="61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8938178" y="3790171"/>
            <a:ext cx="759158" cy="61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11022123" y="3577023"/>
            <a:ext cx="38726" cy="2379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95332" y="3936026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H= log</a:t>
            </a:r>
            <a:r>
              <a:rPr lang="en-US" baseline="-25000" dirty="0"/>
              <a:t>2</a:t>
            </a:r>
            <a:r>
              <a:rPr lang="en-US" dirty="0"/>
              <a:t>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22258" y="4937971"/>
            <a:ext cx="140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 = log</a:t>
            </a:r>
            <a:r>
              <a:rPr lang="en-US" baseline="-25000" dirty="0"/>
              <a:t>2</a:t>
            </a:r>
            <a:r>
              <a:rPr lang="en-US" dirty="0"/>
              <a:t>n + 1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92003AF-3440-40C1-A72E-0BF79F702E38}"/>
              </a:ext>
            </a:extLst>
          </p:cNvPr>
          <p:cNvSpPr/>
          <p:nvPr/>
        </p:nvSpPr>
        <p:spPr>
          <a:xfrm flipH="1">
            <a:off x="425250" y="297401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Image result for smiley face images">
            <a:extLst>
              <a:ext uri="{FF2B5EF4-FFF2-40B4-BE49-F238E27FC236}">
                <a16:creationId xmlns:a16="http://schemas.microsoft.com/office/drawing/2014/main" id="{97912BF1-186C-4ACA-966D-14ED4D0A54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335">
            <a:off x="504512" y="2799559"/>
            <a:ext cx="661308" cy="4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151D69-6AD2-4929-AFBC-5BBBF35C1CFC}"/>
              </a:ext>
            </a:extLst>
          </p:cNvPr>
          <p:cNvSpPr/>
          <p:nvPr/>
        </p:nvSpPr>
        <p:spPr>
          <a:xfrm>
            <a:off x="1461198" y="146644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44BA0E-5E26-4523-837C-4D75F15A8B95}"/>
              </a:ext>
            </a:extLst>
          </p:cNvPr>
          <p:cNvCxnSpPr>
            <a:cxnSpLocks/>
          </p:cNvCxnSpPr>
          <p:nvPr/>
        </p:nvCxnSpPr>
        <p:spPr>
          <a:xfrm flipH="1">
            <a:off x="7603244" y="4885549"/>
            <a:ext cx="532441" cy="6365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E953DC-5FBA-4E7B-9EF7-8107D2200E28}"/>
              </a:ext>
            </a:extLst>
          </p:cNvPr>
          <p:cNvCxnSpPr>
            <a:cxnSpLocks/>
          </p:cNvCxnSpPr>
          <p:nvPr/>
        </p:nvCxnSpPr>
        <p:spPr>
          <a:xfrm flipH="1">
            <a:off x="9383453" y="4937971"/>
            <a:ext cx="561406" cy="710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49EEBB-B9CF-4D95-BB5F-D4A506CF9A4A}"/>
              </a:ext>
            </a:extLst>
          </p:cNvPr>
          <p:cNvCxnSpPr>
            <a:cxnSpLocks/>
          </p:cNvCxnSpPr>
          <p:nvPr/>
        </p:nvCxnSpPr>
        <p:spPr>
          <a:xfrm>
            <a:off x="8130299" y="4900685"/>
            <a:ext cx="546923" cy="650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ED935D-5919-41D8-805D-CE424596D886}"/>
              </a:ext>
            </a:extLst>
          </p:cNvPr>
          <p:cNvCxnSpPr>
            <a:cxnSpLocks/>
          </p:cNvCxnSpPr>
          <p:nvPr/>
        </p:nvCxnSpPr>
        <p:spPr>
          <a:xfrm>
            <a:off x="9924991" y="4937971"/>
            <a:ext cx="546923" cy="650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43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967919" y="944078"/>
                <a:ext cx="8447750" cy="4584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Master Theorem 2.3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 Bold" panose="020208030705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…  T(n)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aT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(n/b) +  f(n),  for  n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 k = 1, 2, ….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T(1) = c,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 a  ≥  1,  b  ≥  2 and  c  &gt;  0.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 f(n) ε Θ(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 [or assume that  f(n)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zh-CN" sz="2400" i="0" u="none" strike="noStrike" cap="none" normalizeH="0" baseline="3000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],  where  d  ≥  0,  then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			if a  &lt;  b</a:t>
                </a:r>
                <a:r>
                  <a:rPr lang="en-US" altLang="zh-CN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T(n)  </a:t>
                </a:r>
                <a:r>
                  <a:rPr lang="en-US" altLang="zh-CN" sz="2400" i="1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	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		if a  =  b</a:t>
                </a:r>
                <a:r>
                  <a:rPr lang="en-US" altLang="zh-CN" sz="24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zh-CN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		if a  &gt;  b</a:t>
                </a:r>
                <a:r>
                  <a:rPr lang="en-US" altLang="zh-CN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   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7919" y="944078"/>
                <a:ext cx="8447750" cy="4584588"/>
              </a:xfrm>
              <a:prstGeom prst="rect">
                <a:avLst/>
              </a:prstGeom>
              <a:blipFill>
                <a:blip r:embed="rId2"/>
                <a:stretch>
                  <a:fillRect l="-1154" t="-5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4380085" y="3973565"/>
            <a:ext cx="292608" cy="11030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EA1E35-5F65-45DB-AC7B-34EDF516EC43}"/>
              </a:ext>
            </a:extLst>
          </p:cNvPr>
          <p:cNvSpPr txBox="1"/>
          <p:nvPr/>
        </p:nvSpPr>
        <p:spPr>
          <a:xfrm>
            <a:off x="1427747" y="569494"/>
            <a:ext cx="4668253" cy="4812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2081" y="1031694"/>
            <a:ext cx="92310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Worst Case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In the worst case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all the splits will be skewed to the extreme: </a:t>
            </a:r>
          </a:p>
          <a:p>
            <a:pPr marL="914400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one of the two subarrays will be empty,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</a:p>
          <a:p>
            <a:pPr marL="914400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size of the other will be just </a:t>
            </a:r>
            <a:r>
              <a:rPr lang="en-US" sz="2400" i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one less than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size of the subarray being partitioned. 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This 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situation will happen,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as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 increasing arrays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i.e.,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 inputs are in increasing order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if  A[0..n-1]  is a strictly increasing array and A[0] is used as the pivot, the split is at position 0, because: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left-to-right scan will stop on A[1], and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right-to-left scan will go all the way to reach A[0].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4E22432-1520-4B4F-BF99-F16B25E968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7" y="2377439"/>
            <a:ext cx="661308" cy="4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32B45E-C307-4A87-B44C-EF49C907A8B9}"/>
              </a:ext>
            </a:extLst>
          </p:cNvPr>
          <p:cNvSpPr/>
          <p:nvPr/>
        </p:nvSpPr>
        <p:spPr>
          <a:xfrm>
            <a:off x="1403684" y="276999"/>
            <a:ext cx="387298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47055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88"/>
              <p:cNvSpPr txBox="1">
                <a:spLocks/>
              </p:cNvSpPr>
              <p:nvPr/>
            </p:nvSpPr>
            <p:spPr bwMode="auto">
              <a:xfrm>
                <a:off x="1207008" y="2793747"/>
                <a:ext cx="10692384" cy="363285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 A[0..4] contains 1, 2, 3, 4, 5, we want to arrange it in ascending order.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 </m:t>
                    </m:r>
                  </m:oMath>
                </a14:m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2, 4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2, 3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2, 2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2;)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2 3 4 5 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1 2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3 4 5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dirty="0">
                    <a:solidFill>
                      <a:srgbClr val="0000FF"/>
                    </a:solidFill>
                  </a:rPr>
                  <a:t>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5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i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1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                                   j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4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i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1</a:t>
                </a: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	    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4, 4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4;)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1 2 3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4 5 	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1  2  3  4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5</a:t>
                </a: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</a:t>
                </a:r>
                <a:r>
                  <a:rPr kumimoji="0" lang="en-US" altLang="zh-CN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i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1   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                                 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 i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1</a:t>
                </a:r>
                <a:endParaRPr lang="en-US" altLang="zh-CN" sz="2400" dirty="0">
                  <a:solidFill>
                    <a:srgbClr val="0000FF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C(n) = (5+1) + 5 + 4 + 3,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(5+1) is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2</a:t>
                </a:r>
                <a:r>
                  <a:rPr lang="en-US" altLang="zh-CN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 </m:t>
                    </m:r>
                  </m:oMath>
                </a14:m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1, 4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1, 3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1, 2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1, 1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1;)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key comparisons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2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008" y="2793747"/>
                <a:ext cx="10692384" cy="3632851"/>
              </a:xfrm>
              <a:prstGeom prst="rect">
                <a:avLst/>
              </a:prstGeom>
              <a:blipFill>
                <a:blip r:embed="rId2"/>
                <a:stretch>
                  <a:fillRect l="-855" t="-1340" b="-6700"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02081" y="973289"/>
            <a:ext cx="93024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total number of key comparisons made will be equal to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  =  (n+1) + n + … + 3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=  [ (n + 1)(n + 2) / 2 ] – 3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ε  Θ(n</a:t>
            </a:r>
            <a:r>
              <a:rPr lang="en-US" altLang="zh-CN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406381" y="4068920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493520" y="5212080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919728" y="5187696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CFD6B02-F74D-4B58-BCAC-BDB7666201FF}"/>
              </a:ext>
            </a:extLst>
          </p:cNvPr>
          <p:cNvSpPr/>
          <p:nvPr/>
        </p:nvSpPr>
        <p:spPr>
          <a:xfrm flipH="1">
            <a:off x="432942" y="152822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E292586A-84BD-47BD-AAA0-33F5A56D31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710">
            <a:off x="407716" y="1349416"/>
            <a:ext cx="711760" cy="4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17330-133C-49A9-8D41-2ACDA7CF75DF}"/>
              </a:ext>
            </a:extLst>
          </p:cNvPr>
          <p:cNvSpPr/>
          <p:nvPr/>
        </p:nvSpPr>
        <p:spPr>
          <a:xfrm>
            <a:off x="1402081" y="277000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FF8BF-7BC7-4962-BED3-2B5784DA841E}"/>
              </a:ext>
            </a:extLst>
          </p:cNvPr>
          <p:cNvSpPr/>
          <p:nvPr/>
        </p:nvSpPr>
        <p:spPr>
          <a:xfrm>
            <a:off x="1403684" y="276999"/>
            <a:ext cx="3872984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75637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7840" y="862160"/>
            <a:ext cx="8987246" cy="549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Average Case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Let  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(n)  be the average number of key comparisons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made by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quicksort on a randomly ordered array of size n.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partition split 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can happen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in any position s 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0 ≤ s ≤ n -1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r>
              <a:rPr lang="en-US" sz="2400" i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after n+1 comparisons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 made.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After the partition,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left and right subarrays will have s and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n-1-s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elements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respectively.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2 3 4 5 s 7 8 9   where n = 10.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Assume that the partition split can happen in each position s where (0 ≤ s ≤ n -1) with the same probability 1/n . 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189" y="4775342"/>
            <a:ext cx="29828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 = 6 and n – 1- s =10-1-6 =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73C2E-2131-4909-8419-1724A063C274}"/>
              </a:ext>
            </a:extLst>
          </p:cNvPr>
          <p:cNvSpPr/>
          <p:nvPr/>
        </p:nvSpPr>
        <p:spPr>
          <a:xfrm>
            <a:off x="1780358" y="285709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3181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743" y="1398735"/>
            <a:ext cx="386836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vs Quicksort</a:t>
            </a:r>
            <a:r>
              <a:rPr lang="en-US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7649" y="2312391"/>
            <a:ext cx="7303008" cy="281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Based on divide-and-conquer approach.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divides its input’s elements according to their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position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the array.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Quicksort divides its input’s elements according to their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value.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085">
            <a:off x="1143544" y="2525486"/>
            <a:ext cx="661309" cy="4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1120" y="944536"/>
                <a:ext cx="9509760" cy="4633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recurrence relation can be obtained: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[ (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(s) +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(n-1-s)] for n&gt;1,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(0)= 0, 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(1)= 0.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Its solution, which is much trickier than the worst- and best-case analyses, turns out to be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≈  2n ln n  ≈  1.39n log</a:t>
                </a:r>
                <a:r>
                  <a:rPr lang="en-US" sz="24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n.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" y="944536"/>
                <a:ext cx="9509760" cy="4633128"/>
              </a:xfrm>
              <a:prstGeom prst="rect">
                <a:avLst/>
              </a:prstGeom>
              <a:blipFill>
                <a:blip r:embed="rId2"/>
                <a:stretch>
                  <a:fillRect l="-962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18128" y="2937934"/>
            <a:ext cx="4204697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n =0 (no element) and if n = 1 (one element) then no arrangement is needed.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74E5C07-CB57-48E5-B803-2CD059FD8416}"/>
              </a:ext>
            </a:extLst>
          </p:cNvPr>
          <p:cNvSpPr/>
          <p:nvPr/>
        </p:nvSpPr>
        <p:spPr>
          <a:xfrm flipH="1">
            <a:off x="750993" y="2615709"/>
            <a:ext cx="611204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0CB07-8FB6-4A00-8F22-F6773AA82C2D}"/>
              </a:ext>
            </a:extLst>
          </p:cNvPr>
          <p:cNvSpPr txBox="1"/>
          <p:nvPr/>
        </p:nvSpPr>
        <p:spPr>
          <a:xfrm>
            <a:off x="3119162" y="1678077"/>
            <a:ext cx="252056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 falls n possible positions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C544E-96A8-4321-B689-91AD4B7C7B2D}"/>
              </a:ext>
            </a:extLst>
          </p:cNvPr>
          <p:cNvSpPr txBox="1"/>
          <p:nvPr/>
        </p:nvSpPr>
        <p:spPr>
          <a:xfrm>
            <a:off x="5639725" y="1554966"/>
            <a:ext cx="476150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For the first time, it needs n+1 comparisons, and s partitions/relocates at the position from 0 through n-1.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546" y="2576339"/>
            <a:ext cx="324497" cy="322225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50F61E-0E6B-4A3C-A7E5-4C62A926A8DF}"/>
              </a:ext>
            </a:extLst>
          </p:cNvPr>
          <p:cNvSpPr/>
          <p:nvPr/>
        </p:nvSpPr>
        <p:spPr>
          <a:xfrm>
            <a:off x="1297578" y="302751"/>
            <a:ext cx="39181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69151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175" y="1773423"/>
            <a:ext cx="8574025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Thus, on the average, quicksort makes only 39%  more comparisons than in the best case. 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quicksort algorithm has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worst-case running time of  Θ(n</a:t>
            </a:r>
            <a:r>
              <a:rPr lang="en-US" sz="24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on an input array of n numbers.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average running time is 1.39n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n, i.e.,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n), and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best case running time is </a:t>
            </a:r>
            <a:r>
              <a:rPr lang="de-DE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 log</a:t>
            </a:r>
            <a:r>
              <a:rPr lang="de-DE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A230239-FBBA-4AFF-A930-47BB6A42F6F6}"/>
              </a:ext>
            </a:extLst>
          </p:cNvPr>
          <p:cNvSpPr/>
          <p:nvPr/>
        </p:nvSpPr>
        <p:spPr>
          <a:xfrm flipH="1">
            <a:off x="934373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A7189C8-CBA6-4C29-8AD5-22B46C30A0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130">
            <a:off x="1008953" y="3205426"/>
            <a:ext cx="575288" cy="3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D5748B-8968-4C08-A40A-FA7C849776EF}"/>
              </a:ext>
            </a:extLst>
          </p:cNvPr>
          <p:cNvSpPr/>
          <p:nvPr/>
        </p:nvSpPr>
        <p:spPr>
          <a:xfrm>
            <a:off x="2170175" y="755597"/>
            <a:ext cx="39181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593935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026" y="472166"/>
            <a:ext cx="9905397" cy="602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quicksort algorithm has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Despite this slow worst-case running time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quicksort is often the best practical choice for sorting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because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average running time is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which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1.39n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n, and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constant factors hidden in the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 notation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 quite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small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 sort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has a running time Θ(n log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n), with the slightly, comparative,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large constant factors hidden in the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 is c and n, since T(n) = c*n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 + n (i.e., time spent for copy and merge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02_01 slide 30]</a:t>
            </a:r>
            <a:endParaRPr lang="en-US" sz="1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 also has the advantage of sorting in place: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 arranges the numbers within the array 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with at most a 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constant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number of them stored outside the array at any time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 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principal shortcoming of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is its 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required linear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extra space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the quicksort algorithm,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 work is needed to combine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09CDA08-D937-4ED0-95E7-826D9D750DCB}"/>
              </a:ext>
            </a:extLst>
          </p:cNvPr>
          <p:cNvSpPr/>
          <p:nvPr/>
        </p:nvSpPr>
        <p:spPr>
          <a:xfrm flipH="1">
            <a:off x="399396" y="258827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8B350553-61D4-4EDF-B579-F21C5182C0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473" y="2588276"/>
            <a:ext cx="381936" cy="322226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2E3224-2D1C-43B1-8469-93EFD7F47897}"/>
              </a:ext>
            </a:extLst>
          </p:cNvPr>
          <p:cNvSpPr/>
          <p:nvPr/>
        </p:nvSpPr>
        <p:spPr>
          <a:xfrm>
            <a:off x="7142769" y="162999"/>
            <a:ext cx="39181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DF8F39-642C-4BB0-A467-EDA637BBBC3E}"/>
                  </a:ext>
                </a:extLst>
              </p14:cNvPr>
              <p14:cNvContentPartPr/>
              <p14:nvPr/>
            </p14:nvContentPartPr>
            <p14:xfrm>
              <a:off x="8400675" y="207574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DF8F39-642C-4BB0-A467-EDA637BBB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703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86C0E3-2A25-4502-BF0F-B5CD20B044A1}"/>
                  </a:ext>
                </a:extLst>
              </p14:cNvPr>
              <p14:cNvContentPartPr/>
              <p14:nvPr/>
            </p14:nvContentPartPr>
            <p14:xfrm>
              <a:off x="8429475" y="207574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86C0E3-2A25-4502-BF0F-B5CD20B04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25F49-588A-4B58-83F1-B04A017E4ABD}"/>
                  </a:ext>
                </a:extLst>
              </p14:cNvPr>
              <p14:cNvContentPartPr/>
              <p14:nvPr/>
            </p14:nvContentPartPr>
            <p14:xfrm>
              <a:off x="8429475" y="207574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25F49-588A-4B58-83F1-B04A017E4A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7CE0B4-020A-49D9-825B-93B2B97BBB99}"/>
                  </a:ext>
                </a:extLst>
              </p14:cNvPr>
              <p14:cNvContentPartPr/>
              <p14:nvPr/>
            </p14:nvContentPartPr>
            <p14:xfrm>
              <a:off x="8429475" y="202822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7CE0B4-020A-49D9-825B-93B2B97BB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205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74B99E-FD29-4C40-B5C6-7245F3B6F7AA}"/>
                  </a:ext>
                </a:extLst>
              </p14:cNvPr>
              <p14:cNvContentPartPr/>
              <p14:nvPr/>
            </p14:nvContentPartPr>
            <p14:xfrm>
              <a:off x="8429475" y="202822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74B99E-FD29-4C40-B5C6-7245F3B6F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205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F6198B-D417-4FA6-A0A0-6FAE1504F846}"/>
                  </a:ext>
                </a:extLst>
              </p14:cNvPr>
              <p14:cNvContentPartPr/>
              <p14:nvPr/>
            </p14:nvContentPartPr>
            <p14:xfrm>
              <a:off x="5314755" y="1990065"/>
              <a:ext cx="1300680" cy="68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F6198B-D417-4FA6-A0A0-6FAE1504F8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0755" y="1882065"/>
                <a:ext cx="14083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2079B9-E59D-4E65-9018-A5D4BE8543C8}"/>
                  </a:ext>
                </a:extLst>
              </p14:cNvPr>
              <p14:cNvContentPartPr/>
              <p14:nvPr/>
            </p14:nvContentPartPr>
            <p14:xfrm>
              <a:off x="7934115" y="2056305"/>
              <a:ext cx="1285920" cy="3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2079B9-E59D-4E65-9018-A5D4BE8543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80475" y="1948665"/>
                <a:ext cx="13935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1F1D80-867A-46EC-8B57-ABF1B70DEC43}"/>
                  </a:ext>
                </a:extLst>
              </p14:cNvPr>
              <p14:cNvContentPartPr/>
              <p14:nvPr/>
            </p14:nvContentPartPr>
            <p14:xfrm>
              <a:off x="2781075" y="3684945"/>
              <a:ext cx="2375280" cy="15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1F1D80-867A-46EC-8B57-ABF1B70DEC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7075" y="3576945"/>
                <a:ext cx="24829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A92EC8E-69C9-46CE-9761-2C9790D64B12}"/>
                  </a:ext>
                </a:extLst>
              </p14:cNvPr>
              <p14:cNvContentPartPr/>
              <p14:nvPr/>
            </p14:nvContentPartPr>
            <p14:xfrm>
              <a:off x="6124035" y="5390625"/>
              <a:ext cx="4362480" cy="163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A92EC8E-69C9-46CE-9761-2C9790D64B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70395" y="5282625"/>
                <a:ext cx="44701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407DDA-A539-43D0-90E0-6EA92E52D538}"/>
                  </a:ext>
                </a:extLst>
              </p14:cNvPr>
              <p14:cNvContentPartPr/>
              <p14:nvPr/>
            </p14:nvContentPartPr>
            <p14:xfrm>
              <a:off x="2542755" y="5837745"/>
              <a:ext cx="598680" cy="49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407DDA-A539-43D0-90E0-6EA92E52D5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9115" y="5729745"/>
                <a:ext cx="7063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1FE3DD1-1864-4182-AEAE-8932151BCB8D}"/>
                  </a:ext>
                </a:extLst>
              </p14:cNvPr>
              <p14:cNvContentPartPr/>
              <p14:nvPr/>
            </p14:nvContentPartPr>
            <p14:xfrm>
              <a:off x="6133755" y="6276585"/>
              <a:ext cx="3267000" cy="9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1FE3DD1-1864-4182-AEAE-8932151BCB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80115" y="6168945"/>
                <a:ext cx="33746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FDFB79-B73B-4E1F-8C46-7D9390F22A30}"/>
                  </a:ext>
                </a:extLst>
              </p14:cNvPr>
              <p14:cNvContentPartPr/>
              <p14:nvPr/>
            </p14:nvContentPartPr>
            <p14:xfrm>
              <a:off x="9467715" y="4619505"/>
              <a:ext cx="917640" cy="48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FDFB79-B73B-4E1F-8C46-7D9390F22A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14075" y="4511505"/>
                <a:ext cx="10252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48CB67-7493-47AF-9AD0-E108A860FBAE}"/>
                  </a:ext>
                </a:extLst>
              </p14:cNvPr>
              <p14:cNvContentPartPr/>
              <p14:nvPr/>
            </p14:nvContentPartPr>
            <p14:xfrm>
              <a:off x="2609715" y="5057265"/>
              <a:ext cx="955800" cy="4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48CB67-7493-47AF-9AD0-E108A860FB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56075" y="4949625"/>
                <a:ext cx="106344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8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2896" y="2304288"/>
            <a:ext cx="7339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16"/>
          <p:cNvSpPr>
            <a:spLocks noChangeArrowheads="1"/>
          </p:cNvSpPr>
          <p:nvPr/>
        </p:nvSpPr>
        <p:spPr bwMode="auto">
          <a:xfrm>
            <a:off x="1386295" y="4508805"/>
            <a:ext cx="5981156" cy="12931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recurrence relation for the quicksort is: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= T(n-1) + Θ(n)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T(0) = Θ(1)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6295" y="1548490"/>
            <a:ext cx="828990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Worst-case partitioning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the recursive call on an array of size 0 just returns,  	     	T(0) = Θ(1),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the recurrence for the running time is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de-DE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  =  T(n-1) + T(0) + Θ(n)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=  T(n-1) + Θ(n).</a:t>
            </a:r>
            <a:endParaRPr kumimoji="0" lang="de-DE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792" y="3701820"/>
            <a:ext cx="24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Comparisons/</a:t>
            </a:r>
            <a:r>
              <a:rPr lang="en-US" strike="sngStrike" dirty="0" err="1"/>
              <a:t>swappings</a:t>
            </a:r>
            <a:endParaRPr lang="en-US" strike="sngStrike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6096000" y="3690736"/>
            <a:ext cx="621792" cy="22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6AD7D3-F278-429E-9E89-5FA7C9809596}"/>
              </a:ext>
            </a:extLst>
          </p:cNvPr>
          <p:cNvSpPr txBox="1"/>
          <p:nvPr/>
        </p:nvSpPr>
        <p:spPr>
          <a:xfrm>
            <a:off x="978568" y="818147"/>
            <a:ext cx="542223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6E1A-1F2E-491A-B84B-FA96B88BE749}"/>
              </a:ext>
            </a:extLst>
          </p:cNvPr>
          <p:cNvSpPr/>
          <p:nvPr/>
        </p:nvSpPr>
        <p:spPr>
          <a:xfrm>
            <a:off x="1393370" y="620345"/>
            <a:ext cx="391105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DB5B63-F2BD-4601-8826-CCE38A2E0924}"/>
                  </a:ext>
                </a:extLst>
              </p14:cNvPr>
              <p14:cNvContentPartPr/>
              <p14:nvPr/>
            </p14:nvContentPartPr>
            <p14:xfrm>
              <a:off x="2457075" y="5141865"/>
              <a:ext cx="2620440" cy="20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DB5B63-F2BD-4601-8826-CCE38A2E09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3075" y="5033865"/>
                <a:ext cx="27280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680F30-67FC-42B1-936D-928F0E214FCA}"/>
                  </a:ext>
                </a:extLst>
              </p14:cNvPr>
              <p14:cNvContentPartPr/>
              <p14:nvPr/>
            </p14:nvContentPartPr>
            <p14:xfrm>
              <a:off x="2466795" y="5504385"/>
              <a:ext cx="1335960" cy="58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680F30-67FC-42B1-936D-928F0E214F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2795" y="5396385"/>
                <a:ext cx="14436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33C606-3CC5-47D3-9653-1DE3366A6132}"/>
                  </a:ext>
                </a:extLst>
              </p14:cNvPr>
              <p14:cNvContentPartPr/>
              <p14:nvPr/>
            </p14:nvContentPartPr>
            <p14:xfrm>
              <a:off x="2485515" y="3570465"/>
              <a:ext cx="3380040" cy="9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33C606-3CC5-47D3-9653-1DE3366A61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1875" y="3462465"/>
                <a:ext cx="34876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F072171-B70E-4B11-B095-E2DE83CFFC89}"/>
                  </a:ext>
                </a:extLst>
              </p14:cNvPr>
              <p14:cNvContentPartPr/>
              <p14:nvPr/>
            </p14:nvContentPartPr>
            <p14:xfrm>
              <a:off x="3466875" y="3960705"/>
              <a:ext cx="1579320" cy="5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F072171-B70E-4B11-B095-E2DE83CFFC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2875" y="3852705"/>
                <a:ext cx="16869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BA4E20-B3B2-4B51-A53B-42542458D27D}"/>
                  </a:ext>
                </a:extLst>
              </p14:cNvPr>
              <p14:cNvContentPartPr/>
              <p14:nvPr/>
            </p14:nvContentPartPr>
            <p14:xfrm>
              <a:off x="2437995" y="2837505"/>
              <a:ext cx="1341360" cy="17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BA4E20-B3B2-4B51-A53B-42542458D2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84355" y="2729865"/>
                <a:ext cx="144900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839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5920" y="879900"/>
                <a:ext cx="8887968" cy="551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T(n-1) + Θ(n)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T(n-1) + c(n)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(T(n-2) + c(n-1)) + 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cn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T(n-2) +c(n-1) + 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cn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T(n-3) + c(n-2) + c(n-1) + c(n)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c(n-(i-1) + n – (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-2) + … + (n-2) + (n-1) + 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n. Then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T(n-n) + c(1+2 + 3 + … + n-1 + n)  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T(0) + c[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T(0) + c(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</a:t>
                </a:r>
                <a:r>
                  <a:rPr lang="en-US" sz="24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=  Θ(n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          For the worse case.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879900"/>
                <a:ext cx="8887968" cy="5517793"/>
              </a:xfrm>
              <a:prstGeom prst="rect">
                <a:avLst/>
              </a:prstGeom>
              <a:blipFill>
                <a:blip r:embed="rId2"/>
                <a:stretch>
                  <a:fillRect l="-1029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78768" y="1221549"/>
            <a:ext cx="22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0, 1, 2, 3, 4, 5, …,  n-1</a:t>
            </a:r>
          </a:p>
          <a:p>
            <a:r>
              <a:rPr lang="en-US" dirty="0"/>
              <a:t> 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07413" y="1065319"/>
            <a:ext cx="8877" cy="958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2BA2FD-BB47-4A71-AB2C-97771A4A30E6}"/>
              </a:ext>
            </a:extLst>
          </p:cNvPr>
          <p:cNvSpPr txBox="1"/>
          <p:nvPr/>
        </p:nvSpPr>
        <p:spPr>
          <a:xfrm>
            <a:off x="1106194" y="365663"/>
            <a:ext cx="542223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574362-F47D-4E06-BCA0-DBE25FDEFDC1}"/>
              </a:ext>
            </a:extLst>
          </p:cNvPr>
          <p:cNvSpPr/>
          <p:nvPr/>
        </p:nvSpPr>
        <p:spPr>
          <a:xfrm>
            <a:off x="1658112" y="198552"/>
            <a:ext cx="391105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0866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F6B8B4-CEED-4225-B9E6-727509F4D5D1}"/>
              </a:ext>
            </a:extLst>
          </p:cNvPr>
          <p:cNvSpPr txBox="1"/>
          <p:nvPr/>
        </p:nvSpPr>
        <p:spPr>
          <a:xfrm>
            <a:off x="811908" y="3429000"/>
            <a:ext cx="5522855" cy="494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A21CD-67ED-4860-AB99-ECDA0BFC37CA}"/>
              </a:ext>
            </a:extLst>
          </p:cNvPr>
          <p:cNvSpPr txBox="1"/>
          <p:nvPr/>
        </p:nvSpPr>
        <p:spPr>
          <a:xfrm>
            <a:off x="1000763" y="1148177"/>
            <a:ext cx="542223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2080" y="229050"/>
            <a:ext cx="9701349" cy="651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Use the substitution method to prove that the recurrence T(n) = T(n - 1) + Θ(n)  has the solution  T(n) = Θ(n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 ]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[Hint: We guess  T(n) ≤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  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Then  T(n)  	≤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+ Θ(n)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	=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c(2n - 1)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+ Θ(n)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≤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  since we can pick the constant c large enough so that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c(2n – 1)  			 term dominates the  Θ(n)  term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 Thus   T(n) = O(n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Now we guess that   T(n)  ≥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Then  T(n) 	=  T(n - 1) + Θ(n)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≥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=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=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c(2n - 1)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≥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since we can pick the constant  c  small enough so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133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that the term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Θ(n)  dominates  c(2n-1).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Thus, T(n) = Ω(n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) .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2439" y="1713390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83550" y="2015231"/>
            <a:ext cx="941033" cy="30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3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44353-FC5B-4225-B674-9044FE59F900}"/>
              </a:ext>
            </a:extLst>
          </p:cNvPr>
          <p:cNvSpPr txBox="1"/>
          <p:nvPr/>
        </p:nvSpPr>
        <p:spPr>
          <a:xfrm>
            <a:off x="1011936" y="4741609"/>
            <a:ext cx="9514686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38656" y="1170489"/>
            <a:ext cx="9514687" cy="526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Worst-case Analysis </a:t>
            </a:r>
            <a:endParaRPr lang="en-US" sz="26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 worst-case running time of the algorithm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for a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worst-case split at every level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recursion in quicksort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We now prove this assertion.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Let T(n)  be the worst-case time for the procedure QUICKSORT on an input of size n.  We have the recurrence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T(n)  =  max 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0 ≤ s ≤ n-1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(T(s) + T(n - s -1)) + Θ(n)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…………………. (2.7.1)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the parameter s  ranges from  0  to n – 1  because the procedure PARTITION produces two subproblems with total size  n -1.  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D020F0F-1429-4B0A-A0B9-2230A3A47BF5}"/>
              </a:ext>
            </a:extLst>
          </p:cNvPr>
          <p:cNvSpPr/>
          <p:nvPr/>
        </p:nvSpPr>
        <p:spPr>
          <a:xfrm flipH="1">
            <a:off x="350628" y="399253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158346B-A1E4-4491-80C5-D6DBB5538D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27">
            <a:off x="431658" y="3910529"/>
            <a:ext cx="499248" cy="3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C92C2-A8B3-45C2-9403-1813D36AD082}"/>
              </a:ext>
            </a:extLst>
          </p:cNvPr>
          <p:cNvSpPr/>
          <p:nvPr/>
        </p:nvSpPr>
        <p:spPr>
          <a:xfrm>
            <a:off x="1338656" y="345879"/>
            <a:ext cx="39181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18582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122" y="497428"/>
            <a:ext cx="9523756" cy="5863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Best-case Partitioning</a:t>
            </a:r>
            <a:endParaRPr lang="en-US" sz="26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balancing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two sides of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 at every level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recursion produces an asymptotically faster algorithm.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most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even possible split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PARTITION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produces two subproblems, each size no more than n/2: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sizes is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┘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sizes is 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┌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┐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- 1.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1313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this case, quicksort runs much faster.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recurrence for the running time is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≤ 2T(n/2) + Θ(n),    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by case 2 of the Master Theorem, the solution is T(n) = O(n lg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n).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F568EAD-E4BC-4508-BE23-F800F60EBB2A}"/>
              </a:ext>
            </a:extLst>
          </p:cNvPr>
          <p:cNvSpPr/>
          <p:nvPr/>
        </p:nvSpPr>
        <p:spPr>
          <a:xfrm flipH="1">
            <a:off x="474227" y="374869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0840F8B-AFF4-4005-8921-37B84B09BF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7" y="3710959"/>
            <a:ext cx="661308" cy="3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511" y="1097592"/>
            <a:ext cx="95689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Balanced Partitioning </a:t>
            </a:r>
            <a:endParaRPr lang="en-US" sz="26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average-case running time of quicksort is closer to the best case than to the worst case.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key to understanding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“why”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is 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 understand how the balance of the partitioning is reflected in the recurrence that describes the running time.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Suppose that the partitioning algorithm always produces a 9-to-1 proportional split, then the recurrence is obtained: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T(n)  ≤  T(9n / 10) + T(n / 10) +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 the running time of  quicksort, where we have explicitly included the constant c hidden in the  Θ(n)  term. </a:t>
            </a:r>
            <a:endParaRPr lang="en-US" sz="240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C6375FB-6836-4DDE-B91F-864C8E318C26}"/>
              </a:ext>
            </a:extLst>
          </p:cNvPr>
          <p:cNvSpPr/>
          <p:nvPr/>
        </p:nvSpPr>
        <p:spPr>
          <a:xfrm flipH="1">
            <a:off x="387365" y="501307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099CE96-794D-4D82-AC2D-FCF19C322F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5" y="4836694"/>
            <a:ext cx="703899" cy="4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234D10-A180-41C9-99F4-5425A9025269}"/>
                  </a:ext>
                </a:extLst>
              </p14:cNvPr>
              <p14:cNvContentPartPr/>
              <p14:nvPr/>
            </p14:nvContentPartPr>
            <p14:xfrm>
              <a:off x="1399755" y="3685305"/>
              <a:ext cx="7829280" cy="13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234D10-A180-41C9-99F4-5425A9025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5755" y="3577305"/>
                <a:ext cx="7936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F0A52A-AB41-42CC-8572-4DA1D47EC180}"/>
                  </a:ext>
                </a:extLst>
              </p14:cNvPr>
              <p14:cNvContentPartPr/>
              <p14:nvPr/>
            </p14:nvContentPartPr>
            <p14:xfrm>
              <a:off x="1419195" y="4106505"/>
              <a:ext cx="2059560" cy="3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F0A52A-AB41-42CC-8572-4DA1D47EC1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5195" y="3998505"/>
                <a:ext cx="216720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832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066" y="1190342"/>
            <a:ext cx="9546336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Thus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with a 9-to-1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proportional split at every level of recursion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which seems quite unbalanced split,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quicksort runs in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O(n log</a:t>
            </a:r>
            <a:r>
              <a:rPr lang="en-US" sz="2400" b="1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time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– asymptotically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same as if the split were right down the middle. 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fact, even a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99-to-1 split yields an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O(n log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running time.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reason is that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any split of constant proportionality yields a recursion tree of depth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Θ(log</a:t>
            </a:r>
            <a:r>
              <a:rPr lang="en-US" sz="2400" b="1" baseline="-25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n),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where the cost at each level is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O(n).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running time is therefore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O(n log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whenever the split has constant proportionality.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2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8955AE54-5F46-452C-A7F2-DFA7D1ABC0F2}"/>
              </a:ext>
            </a:extLst>
          </p:cNvPr>
          <p:cNvSpPr txBox="1"/>
          <p:nvPr/>
        </p:nvSpPr>
        <p:spPr>
          <a:xfrm>
            <a:off x="0" y="3815294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AutoShape 326"/>
          <p:cNvSpPr>
            <a:spLocks/>
          </p:cNvSpPr>
          <p:nvPr/>
        </p:nvSpPr>
        <p:spPr bwMode="auto">
          <a:xfrm rot="16200000">
            <a:off x="2828078" y="2688902"/>
            <a:ext cx="236067" cy="3669795"/>
          </a:xfrm>
          <a:prstGeom prst="leftBrace">
            <a:avLst>
              <a:gd name="adj1" fmla="val 651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400"/>
          </a:p>
        </p:txBody>
      </p:sp>
      <p:sp>
        <p:nvSpPr>
          <p:cNvPr id="3" name="AutoShape 327"/>
          <p:cNvSpPr>
            <a:spLocks/>
          </p:cNvSpPr>
          <p:nvPr/>
        </p:nvSpPr>
        <p:spPr bwMode="auto">
          <a:xfrm rot="16200000">
            <a:off x="8263780" y="2579104"/>
            <a:ext cx="242418" cy="3932047"/>
          </a:xfrm>
          <a:prstGeom prst="leftBrace">
            <a:avLst>
              <a:gd name="adj1" fmla="val 651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1065" y="853474"/>
            <a:ext cx="9822398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Quicksort  (Decrease and Conquer – decrease by one)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Re-arranges elements of a given array A[0..n-1]  to achieve its partition, where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the elements before some positive s are smaller than or equal to A[s] and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the elements after position  s  are greater than or equal to  A[s].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A[0]  A[1]  …  A[s-1]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A[s] 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A[s+1]  A[s+2] … A[n-1]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0900" y="4523799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endParaRPr lang="en-US" altLang="zh-CN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all are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≤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A[s]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			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are  ≥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A[s]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240900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0" y="3135086"/>
            <a:ext cx="683079" cy="49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AF637D-528B-4618-87DC-39A44EC2DC20}"/>
              </a:ext>
            </a:extLst>
          </p:cNvPr>
          <p:cNvSpPr/>
          <p:nvPr/>
        </p:nvSpPr>
        <p:spPr>
          <a:xfrm>
            <a:off x="4711341" y="3391775"/>
            <a:ext cx="1903085" cy="472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 is a split position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137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921" y="2957371"/>
            <a:ext cx="6934086" cy="16684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a typeface="SimSun" panose="02010600030101010101" pitchFamily="2" charset="-122"/>
              </a:rPr>
              <a:t>Decrease-by-a-Constant-Factor Algorithms </a:t>
            </a:r>
            <a:endParaRPr lang="en-US" sz="36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021" y="796720"/>
            <a:ext cx="9211112" cy="521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Decrease-by-a-Constant-Factor Algorithms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ighlight>
                  <a:srgbClr val="FFFF00"/>
                </a:highlight>
                <a:ea typeface="SimSun" panose="02010600030101010101" pitchFamily="2" charset="-12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 techniques is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 by a constant factor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Decrease-by-a-constant factor algorithms usually run in logarithmic time 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binary search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an example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very efficient but does not happen often.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reduction by a factor other than two is especially rare.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FC8AF9-D29F-4B84-8C42-594CA702E7CF}"/>
              </a:ext>
            </a:extLst>
          </p:cNvPr>
          <p:cNvSpPr txBox="1"/>
          <p:nvPr/>
        </p:nvSpPr>
        <p:spPr>
          <a:xfrm>
            <a:off x="995120" y="486071"/>
            <a:ext cx="7974795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9131" y="486071"/>
                <a:ext cx="7654835" cy="611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SimSun" panose="02010600030101010101" pitchFamily="2" charset="-122"/>
                  </a:rPr>
                  <a:t>Algorithm </a:t>
                </a:r>
                <a:r>
                  <a:rPr lang="en-US" sz="2800" dirty="0" err="1">
                    <a:effectLst/>
                    <a:ea typeface="SimSun" panose="02010600030101010101" pitchFamily="2" charset="-122"/>
                  </a:rPr>
                  <a:t>BinarySearch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(A[0 .. n-1], K)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//Implements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nonrecursive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binary search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    An array A[0 .. n-1] sorted in ascending order and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search key K.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 An index of the array’s element that is equal to  K</a:t>
                </a: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tabLst>
                    <a:tab pos="687388" algn="l"/>
                  </a:tabLst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or  -1  if there is no such element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p ← 0; r ←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;  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while (p ≤ r) do {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m ← </a:t>
                </a:r>
                <a:r>
                  <a:rPr lang="en-US" sz="2400" b="1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(p + r)/2 </a:t>
                </a:r>
                <a:r>
                  <a:rPr lang="en-US" sz="2400" b="1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┘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; 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 x – 1 &lt;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x; 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if (K = A[m]) 	</a:t>
                </a:r>
              </a:p>
              <a:p>
                <a:pPr indent="457200"/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then return m;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else 	if  (K &lt; A[m]) 	</a:t>
                </a:r>
              </a:p>
              <a:p>
                <a:pPr indent="457200"/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	then r ← m – 1;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	else p ← m + 1;}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return -1;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486071"/>
                <a:ext cx="7654835" cy="6118598"/>
              </a:xfrm>
              <a:prstGeom prst="rect">
                <a:avLst/>
              </a:prstGeom>
              <a:blipFill>
                <a:blip r:embed="rId2"/>
                <a:stretch>
                  <a:fillRect l="-1673" t="-997" b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4A9666F-388F-41BD-BBE6-0B64482575A5}"/>
              </a:ext>
            </a:extLst>
          </p:cNvPr>
          <p:cNvSpPr/>
          <p:nvPr/>
        </p:nvSpPr>
        <p:spPr>
          <a:xfrm flipH="1">
            <a:off x="426010" y="264880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1F8BEA2-C4BD-44AB-831C-533BC7637E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904">
            <a:off x="426009" y="2516777"/>
            <a:ext cx="730489" cy="4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7A9E29-0A64-404A-9622-8B9F7E5BA66C}"/>
                  </a:ext>
                </a:extLst>
              </p14:cNvPr>
              <p14:cNvContentPartPr/>
              <p14:nvPr/>
            </p14:nvContentPartPr>
            <p14:xfrm>
              <a:off x="2761995" y="4190385"/>
              <a:ext cx="268884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7A9E29-0A64-404A-9622-8B9F7E5BA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8355" y="4082385"/>
                <a:ext cx="279648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056" y="820601"/>
            <a:ext cx="2505482" cy="625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4138" y="1603625"/>
            <a:ext cx="93579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worst-case inputs include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arrays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do not contain a given search key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cases of successful searches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Find the number of key comparisons in the worst case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recurrence is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…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………………….(2.6)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where a = 1 and b = 2, for this case.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this case, a = 1, b = 2 and d = 0 (for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30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= 1).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Applying Master Theorem,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Θ(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solidFill>
                <a:srgbClr val="C0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CD3127-9EF3-44EF-950C-9B7379D3BF3E}"/>
              </a:ext>
            </a:extLst>
          </p:cNvPr>
          <p:cNvSpPr/>
          <p:nvPr/>
        </p:nvSpPr>
        <p:spPr>
          <a:xfrm flipH="1">
            <a:off x="577515" y="3429000"/>
            <a:ext cx="409139" cy="359449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4E5D4-426A-42BB-91BE-7B077882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538" y="117243"/>
            <a:ext cx="7120447" cy="12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			if a  &lt;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T(n)  </a:t>
            </a:r>
            <a:r>
              <a:rPr kumimoji="0" lang="en-US" altLang="zh-CN" sz="2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∈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</a:t>
            </a:r>
            <a:r>
              <a:rPr kumimoji="0" lang="en-US" altLang="zh-CN" sz="2600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		if a  =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Θ(  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</a:t>
            </a:r>
            <a:r>
              <a:rPr kumimoji="0" lang="en-US" altLang="zh-CN" sz="2600" i="0" u="none" strike="noStrike" cap="none" normalizeH="0" baseline="-25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)		if a  &gt;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   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03A8700-B2BF-4A5E-B97F-CEEF351641AA}"/>
              </a:ext>
            </a:extLst>
          </p:cNvPr>
          <p:cNvSpPr/>
          <p:nvPr/>
        </p:nvSpPr>
        <p:spPr>
          <a:xfrm>
            <a:off x="5700516" y="126099"/>
            <a:ext cx="292608" cy="1103085"/>
          </a:xfrm>
          <a:prstGeom prst="leftBrace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7E57BC6B-A3C6-427F-9C53-42BBDE11B7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055">
            <a:off x="476665" y="3466813"/>
            <a:ext cx="453007" cy="2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456A8F-0ADD-40D6-A69F-00E5F658FB8C}"/>
                  </a:ext>
                </a:extLst>
              </p14:cNvPr>
              <p14:cNvContentPartPr/>
              <p14:nvPr/>
            </p14:nvContentPartPr>
            <p14:xfrm>
              <a:off x="4343115" y="3847665"/>
              <a:ext cx="346320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456A8F-0ADD-40D6-A69F-00E5F658FB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9475" y="3739665"/>
                <a:ext cx="357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E2F193-07B6-4E6F-B4CE-6B8C22703FF7}"/>
                  </a:ext>
                </a:extLst>
              </p14:cNvPr>
              <p14:cNvContentPartPr/>
              <p14:nvPr/>
            </p14:nvContentPartPr>
            <p14:xfrm>
              <a:off x="4380915" y="4389465"/>
              <a:ext cx="1352880" cy="10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E2F193-07B6-4E6F-B4CE-6B8C22703F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7275" y="4281465"/>
                <a:ext cx="1460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490AB6-B035-4AB0-A92E-51E6A997BDCB}"/>
                  </a:ext>
                </a:extLst>
              </p14:cNvPr>
              <p14:cNvContentPartPr/>
              <p14:nvPr/>
            </p14:nvContentPartPr>
            <p14:xfrm>
              <a:off x="2552475" y="5935665"/>
              <a:ext cx="54075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490AB6-B035-4AB0-A92E-51E6A997BD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8835" y="5828025"/>
                <a:ext cx="551520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A56FF7-84C9-49CE-AC25-069B8072F2A9}"/>
              </a:ext>
            </a:extLst>
          </p:cNvPr>
          <p:cNvSpPr txBox="1"/>
          <p:nvPr/>
        </p:nvSpPr>
        <p:spPr>
          <a:xfrm>
            <a:off x="590429" y="2313335"/>
            <a:ext cx="9009649" cy="4233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3771" y="454740"/>
            <a:ext cx="105796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Solve the recurrence relation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…………………….(2.6)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assuming that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     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└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/2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+ 1 , for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is always divisible by 2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 + 1           …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k,  by letting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1 )+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1 +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+ 1,   where {n =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= 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k 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 = k.}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8AE95C-34D5-4632-B6E8-ED4D090BAD74}"/>
              </a:ext>
            </a:extLst>
          </p:cNvPr>
          <p:cNvSpPr txBox="1"/>
          <p:nvPr/>
        </p:nvSpPr>
        <p:spPr>
          <a:xfrm>
            <a:off x="999839" y="3429000"/>
            <a:ext cx="10029108" cy="13355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5291" y="1265725"/>
            <a:ext cx="931817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Given the recurrence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…………….(2.6)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When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 the recurrence relation (2.6) has the solution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=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+ 1   for  n =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.	  ……………(2.7)</a:t>
            </a:r>
          </a:p>
          <a:p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(2.7) 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tweaked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making small change to improve …) to get a solution valid for an arbitrary positive integer n (i.e., n  ≥  1):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	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┌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┐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……………(2.8)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verify by substitution that (2.8) indeed satisfies equation (2.6) for any n ≥ 1.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E346ACB7-E095-463C-B256-ABF2FB80B6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6" y="4900863"/>
            <a:ext cx="444585" cy="3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07129A-6BD7-4CC0-8230-104C71EB947B}"/>
              </a:ext>
            </a:extLst>
          </p:cNvPr>
          <p:cNvSpPr/>
          <p:nvPr/>
        </p:nvSpPr>
        <p:spPr>
          <a:xfrm>
            <a:off x="1388964" y="414930"/>
            <a:ext cx="9570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 Binary Search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538730-464C-4A40-BE79-28B4D7BB63C4}"/>
                  </a:ext>
                </a:extLst>
              </p14:cNvPr>
              <p14:cNvContentPartPr/>
              <p14:nvPr/>
            </p14:nvContentPartPr>
            <p14:xfrm>
              <a:off x="1314435" y="412414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538730-464C-4A40-BE79-28B4D7BB63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435" y="40161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341B91-C9AF-4B5B-8A42-464AB8013433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341B91-C9AF-4B5B-8A42-464AB80134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C0EEE4-82A8-486A-8F85-A5B3857E57EE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C0EEE4-82A8-486A-8F85-A5B3857E57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CE4259-9117-4F51-AD6B-D8F301A2226C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CE4259-9117-4F51-AD6B-D8F301A22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A169CB-2392-4F7D-B59F-9C16F8F7797C}"/>
                  </a:ext>
                </a:extLst>
              </p14:cNvPr>
              <p14:cNvContentPartPr/>
              <p14:nvPr/>
            </p14:nvContentPartPr>
            <p14:xfrm>
              <a:off x="11020395" y="445750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A169CB-2392-4F7D-B59F-9C16F8F779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6755" y="43495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53224B-9B7C-4E94-B93F-65C48AC46D17}"/>
                  </a:ext>
                </a:extLst>
              </p14:cNvPr>
              <p14:cNvContentPartPr/>
              <p14:nvPr/>
            </p14:nvContentPartPr>
            <p14:xfrm>
              <a:off x="10801155" y="455218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53224B-9B7C-4E94-B93F-65C48AC46D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7515" y="44445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791F6A-3B0F-414C-B651-AD8C673FD186}"/>
                  </a:ext>
                </a:extLst>
              </p14:cNvPr>
              <p14:cNvContentPartPr/>
              <p14:nvPr/>
            </p14:nvContentPartPr>
            <p14:xfrm>
              <a:off x="10801155" y="455218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791F6A-3B0F-414C-B651-AD8C673FD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7515" y="44445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CE9BAC-B998-4BBA-A1B1-37FBADE4330A}"/>
                  </a:ext>
                </a:extLst>
              </p14:cNvPr>
              <p14:cNvContentPartPr/>
              <p14:nvPr/>
            </p14:nvContentPartPr>
            <p14:xfrm>
              <a:off x="8200875" y="4657305"/>
              <a:ext cx="25560" cy="146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CE9BAC-B998-4BBA-A1B1-37FBADE433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7235" y="4549305"/>
                <a:ext cx="133200" cy="3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7663A-8DD2-4C0E-A232-BA15933ADC49}"/>
              </a:ext>
            </a:extLst>
          </p:cNvPr>
          <p:cNvSpPr txBox="1"/>
          <p:nvPr/>
        </p:nvSpPr>
        <p:spPr>
          <a:xfrm>
            <a:off x="1094423" y="474681"/>
            <a:ext cx="359292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8143" y="1114359"/>
                <a:ext cx="9639458" cy="4958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 the equality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 =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┌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+ 1)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┐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≥ 1.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where k is a positive integer.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400" baseline="-25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b="0" i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so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But k and k + 1 are consecutive integers and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so it must follow that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an integer.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43" y="1114359"/>
                <a:ext cx="9639458" cy="4958922"/>
              </a:xfrm>
              <a:prstGeom prst="rect">
                <a:avLst/>
              </a:prstGeom>
              <a:blipFill>
                <a:blip r:embed="rId2"/>
                <a:stretch>
                  <a:fillRect l="-1012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517A6FA-95BC-405E-83FE-0D677508ECE7}"/>
              </a:ext>
            </a:extLst>
          </p:cNvPr>
          <p:cNvSpPr/>
          <p:nvPr/>
        </p:nvSpPr>
        <p:spPr>
          <a:xfrm>
            <a:off x="1638143" y="454998"/>
            <a:ext cx="250548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C75902-E0F5-47CE-86FA-A2354FF24B68}"/>
              </a:ext>
            </a:extLst>
          </p:cNvPr>
          <p:cNvSpPr txBox="1"/>
          <p:nvPr/>
        </p:nvSpPr>
        <p:spPr>
          <a:xfrm>
            <a:off x="1062338" y="327154"/>
            <a:ext cx="359292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3488" y="890425"/>
                <a:ext cx="10644326" cy="549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Likewise, also write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k is a positive integer.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400" b="0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≤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k + 1 is an integer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  <m:r>
                          <a:rPr lang="en-US" sz="2400" b="0" i="1" baseline="-250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≤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So,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But k and k + 1 are consecutive integer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 it must follow that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 substituting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from above, we have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QED.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88" y="890425"/>
                <a:ext cx="10644326" cy="5495159"/>
              </a:xfrm>
              <a:prstGeom prst="rect">
                <a:avLst/>
              </a:prstGeom>
              <a:blipFill>
                <a:blip r:embed="rId2"/>
                <a:stretch>
                  <a:fillRect l="-859" t="-333" b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D531F25-C831-4EAA-97E9-E5137EC62E07}"/>
              </a:ext>
            </a:extLst>
          </p:cNvPr>
          <p:cNvSpPr/>
          <p:nvPr/>
        </p:nvSpPr>
        <p:spPr>
          <a:xfrm>
            <a:off x="1453488" y="264997"/>
            <a:ext cx="250548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1243" y="1580253"/>
            <a:ext cx="8491787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average-case efficiency of binary search?  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sophisticated analysis shows that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average number of key comparisons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made by binary search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is only slightly smaller than that in the worst case: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[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(1 + 2 + … +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 / 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		= [½ 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(log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+ 1)] /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=  ½ (log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+ 1)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≈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]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EBBB011-B747-4092-9726-3D58E2065D32}"/>
              </a:ext>
            </a:extLst>
          </p:cNvPr>
          <p:cNvSpPr/>
          <p:nvPr/>
        </p:nvSpPr>
        <p:spPr>
          <a:xfrm flipH="1">
            <a:off x="699935" y="365779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274AD5F-9730-49EF-BED6-7DB4448AA4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894">
            <a:off x="595403" y="3500846"/>
            <a:ext cx="661308" cy="4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1BBC5A-FF04-45B8-AF0F-E56B6EC1E96D}"/>
              </a:ext>
            </a:extLst>
          </p:cNvPr>
          <p:cNvSpPr/>
          <p:nvPr/>
        </p:nvSpPr>
        <p:spPr>
          <a:xfrm>
            <a:off x="1361243" y="563237"/>
            <a:ext cx="72072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</a:t>
            </a:r>
          </a:p>
          <a:p>
            <a:r>
              <a:rPr lang="en-US" sz="3200" dirty="0">
                <a:ea typeface="SimSun" panose="02010600030101010101" pitchFamily="2" charset="-122"/>
              </a:rPr>
              <a:t>Binary Search </a:t>
            </a: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816" y="2344088"/>
            <a:ext cx="8393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More accurate formulas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average number of comparisons in a successful and an unsuccessful search are: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yesAvg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noAvg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 + 1),  respectively.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8F31BB9-2B6E-4E04-8F1B-E7E193300E1F}"/>
              </a:ext>
            </a:extLst>
          </p:cNvPr>
          <p:cNvSpPr/>
          <p:nvPr/>
        </p:nvSpPr>
        <p:spPr>
          <a:xfrm flipH="1">
            <a:off x="566980" y="2898520"/>
            <a:ext cx="661308" cy="301880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14494FF-271E-4C26-A37E-1A100568F8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" y="2799347"/>
            <a:ext cx="602645" cy="4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3F6F04-742F-4D12-A7A3-7829AF5293D5}"/>
              </a:ext>
            </a:extLst>
          </p:cNvPr>
          <p:cNvSpPr/>
          <p:nvPr/>
        </p:nvSpPr>
        <p:spPr>
          <a:xfrm>
            <a:off x="1535475" y="762055"/>
            <a:ext cx="72072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</a:t>
            </a:r>
          </a:p>
          <a:p>
            <a:r>
              <a:rPr lang="en-US" sz="3200" dirty="0">
                <a:ea typeface="SimSun" panose="02010600030101010101" pitchFamily="2" charset="-122"/>
              </a:rPr>
              <a:t>Binary Search </a:t>
            </a:r>
          </a:p>
        </p:txBody>
      </p:sp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55AE54-5F46-452C-A7F2-DFA7D1ABC0F2}"/>
              </a:ext>
            </a:extLst>
          </p:cNvPr>
          <p:cNvSpPr txBox="1"/>
          <p:nvPr/>
        </p:nvSpPr>
        <p:spPr>
          <a:xfrm>
            <a:off x="0" y="4941984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2130" y="1577247"/>
            <a:ext cx="8648156" cy="393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After a partition A[s] has been achieved,  [Divide]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element at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A[s]  will be in its final position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the sorted array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ontinue sorting the two subarrays of the elements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[Conquer] </a:t>
            </a:r>
          </a:p>
          <a:p>
            <a:pPr lvl="2"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A[0] A[1]  … A[s-1]  </a:t>
            </a:r>
          </a:p>
          <a:p>
            <a:pPr lvl="2"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A[s+1] A[s+2]  … A[n-1]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lvl="2" indent="-461963">
              <a:lnSpc>
                <a:spcPct val="115000"/>
              </a:lnSpc>
              <a:spcAft>
                <a:spcPts val="600"/>
              </a:spcAft>
              <a:tabLst>
                <a:tab pos="339725" algn="l"/>
                <a:tab pos="461963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independently (e.g., by the same method).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[Combine: No work is needed]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842282" y="152996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278">
            <a:off x="842282" y="1399565"/>
            <a:ext cx="661308" cy="4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B52D69-894C-4EC3-BB5E-156BE319D644}"/>
              </a:ext>
            </a:extLst>
          </p:cNvPr>
          <p:cNvSpPr/>
          <p:nvPr/>
        </p:nvSpPr>
        <p:spPr>
          <a:xfrm>
            <a:off x="1802130" y="814790"/>
            <a:ext cx="1876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ea typeface="SimSun" panose="02010600030101010101" pitchFamily="2" charset="-122"/>
                <a:cs typeface="Times New Roman" panose="02020603050405020304" pitchFamily="18" charset="0"/>
              </a:rPr>
              <a:t>Quicksort </a:t>
            </a:r>
          </a:p>
        </p:txBody>
      </p:sp>
    </p:spTree>
    <p:extLst>
      <p:ext uri="{BB962C8B-B14F-4D97-AF65-F5344CB8AC3E}">
        <p14:creationId xmlns:p14="http://schemas.microsoft.com/office/powerpoint/2010/main" val="254800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789" y="1831959"/>
            <a:ext cx="7847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the Decrease and Conquer approach, other examples such as: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Fake-Coin Problem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Multipliction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à la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russe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(or called Russian Peasant Multiplication) and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Josephus Problem.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BC12D-AB4E-47B0-92DD-C9F8FCA40FC0}"/>
              </a:ext>
            </a:extLst>
          </p:cNvPr>
          <p:cNvSpPr txBox="1"/>
          <p:nvPr/>
        </p:nvSpPr>
        <p:spPr>
          <a:xfrm>
            <a:off x="2368732" y="2613392"/>
            <a:ext cx="6505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Binary Tree Traversals: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divide-and-conquer technique’s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1320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4429" y="1209732"/>
            <a:ext cx="8381388" cy="458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Apply the divide-and-conquer technique to binary trees.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binary tree 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finite set of nodes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empty,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consists of </a:t>
            </a: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root and </a:t>
            </a: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disjoint binary trees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left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right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subtree of the root. 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2FE6E74-C621-4CC2-88D2-D812F800628B}"/>
              </a:ext>
            </a:extLst>
          </p:cNvPr>
          <p:cNvSpPr txBox="1"/>
          <p:nvPr/>
        </p:nvSpPr>
        <p:spPr>
          <a:xfrm>
            <a:off x="873611" y="1018903"/>
            <a:ext cx="7652768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83190" y="1018903"/>
            <a:ext cx="9760617" cy="55322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a binary tree as a special case of an ordered tree [see Figure 2.5].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 + 1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 = 0, (leaf)</a:t>
            </a: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2.5:   Standard representation of a binary tree.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3" name="Line 51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3153477" y="2184859"/>
            <a:ext cx="862500" cy="104870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50"/>
          <p:cNvCxnSpPr>
            <a:cxnSpLocks noChangeShapeType="1"/>
            <a:endCxn id="15" idx="0"/>
          </p:cNvCxnSpPr>
          <p:nvPr/>
        </p:nvCxnSpPr>
        <p:spPr bwMode="auto">
          <a:xfrm>
            <a:off x="4014707" y="2158502"/>
            <a:ext cx="952263" cy="110933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15"/>
          <p:cNvCxnSpPr>
            <a:cxnSpLocks noChangeShapeType="1"/>
            <a:endCxn id="15" idx="0"/>
          </p:cNvCxnSpPr>
          <p:nvPr/>
        </p:nvCxnSpPr>
        <p:spPr bwMode="auto">
          <a:xfrm flipH="1" flipV="1">
            <a:off x="4966970" y="3267841"/>
            <a:ext cx="952263" cy="936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2567031" y="3233568"/>
            <a:ext cx="2514501" cy="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6BFDE66-41D8-4C5E-A0D8-FD4B4F0DEF36}"/>
              </a:ext>
            </a:extLst>
          </p:cNvPr>
          <p:cNvSpPr/>
          <p:nvPr/>
        </p:nvSpPr>
        <p:spPr>
          <a:xfrm>
            <a:off x="3907120" y="1984562"/>
            <a:ext cx="217714" cy="2002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4B94183-2D68-4A7C-B62F-8452B44665CB}"/>
              </a:ext>
            </a:extLst>
          </p:cNvPr>
          <p:cNvSpPr/>
          <p:nvPr/>
        </p:nvSpPr>
        <p:spPr>
          <a:xfrm>
            <a:off x="2514396" y="3233568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488E380-8002-4CA5-A15D-55B0E68FF94F}"/>
              </a:ext>
            </a:extLst>
          </p:cNvPr>
          <p:cNvSpPr/>
          <p:nvPr/>
        </p:nvSpPr>
        <p:spPr>
          <a:xfrm>
            <a:off x="4327889" y="3267841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2385BB7-AAAA-435B-A45A-1CAC7792A0C9}"/>
              </a:ext>
            </a:extLst>
          </p:cNvPr>
          <p:cNvSpPr/>
          <p:nvPr/>
        </p:nvSpPr>
        <p:spPr>
          <a:xfrm>
            <a:off x="4329159" y="3272488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908" y="1012508"/>
            <a:ext cx="9161755" cy="503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a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recursive algorithm 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for computing the height of a binary tree.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Define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height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length of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longest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path from the root to a leaf.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 the height as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maximum of the heights of the root’s left and right subtrees plus 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(Add 1 to account for the extra level of the root.)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Define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height of the empty tree as   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261" y="1601302"/>
            <a:ext cx="9275317" cy="395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recursive algorithm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Computes recursively the height of a binary tree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Consolas" panose="020B0609020204030204" pitchFamily="49" charset="0"/>
                <a:ea typeface="SimSun" panose="02010600030101010101" pitchFamily="2" charset="-122"/>
              </a:rPr>
              <a:t>Algorithm Height(T)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    A binary tree 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 The height of 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if  (T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Ø) return -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1;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//define the height of an empty tree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else return max{Height(T</a:t>
            </a:r>
            <a:r>
              <a:rPr lang="en-US" sz="2400" baseline="-25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L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), Height(T</a:t>
            </a:r>
            <a:r>
              <a:rPr lang="en-US" sz="2400" baseline="-25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R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)}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1;</a:t>
            </a:r>
            <a:endParaRPr lang="en-US" sz="2400" dirty="0">
              <a:effectLst/>
              <a:highlight>
                <a:srgbClr val="FFFF00"/>
              </a:highlight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28800" y="900262"/>
                <a:ext cx="8943704" cy="5057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Analysis of Algorithm: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Measure the problem’s instance size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number of nodes n(T)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in a given binary tree  T.    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number of (if 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Ø) comparisons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made to compute the maximum of two numbers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same as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number of additions A(n(T))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made by the algorithm. 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recurrence relation for A(n(T)):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A(n(T)) = A(n(T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)) +  A(n(T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R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)) + 1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for  n(T) &gt; 0,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A(0) = 0.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900262"/>
                <a:ext cx="8943704" cy="5057475"/>
              </a:xfrm>
              <a:prstGeom prst="rect">
                <a:avLst/>
              </a:prstGeom>
              <a:blipFill>
                <a:blip r:embed="rId2"/>
                <a:stretch>
                  <a:fillRect l="-1704" t="-724" b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EE4554F-B66B-4C50-B6B4-2D05782DF055}"/>
              </a:ext>
            </a:extLst>
          </p:cNvPr>
          <p:cNvSpPr/>
          <p:nvPr/>
        </p:nvSpPr>
        <p:spPr>
          <a:xfrm flipH="1">
            <a:off x="492789" y="525799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F8F2BA1-99A8-44B8-B81E-1462F9BC56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2" y="5085805"/>
            <a:ext cx="661308" cy="4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759" y="2540711"/>
            <a:ext cx="7004482" cy="2626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Thus, to ascertain the algorithm’s efficiency, we need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know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how many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external nodes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an extended binary tree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with n internal nodes can have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(i.e., for an extended binary tree 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ith n internal nodes, how many external nodes can have?)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2D537-D4B6-4D5A-A418-97546A915233}"/>
              </a:ext>
            </a:extLst>
          </p:cNvPr>
          <p:cNvSpPr/>
          <p:nvPr/>
        </p:nvSpPr>
        <p:spPr>
          <a:xfrm>
            <a:off x="2673436" y="1482498"/>
            <a:ext cx="3824893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Algorithm:</a:t>
            </a: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55"/>
          <p:cNvCxnSpPr>
            <a:cxnSpLocks noChangeShapeType="1"/>
          </p:cNvCxnSpPr>
          <p:nvPr/>
        </p:nvCxnSpPr>
        <p:spPr bwMode="auto">
          <a:xfrm flipH="1">
            <a:off x="1546225" y="2954337"/>
            <a:ext cx="50165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63"/>
          <p:cNvCxnSpPr>
            <a:cxnSpLocks noChangeShapeType="1"/>
          </p:cNvCxnSpPr>
          <p:nvPr/>
        </p:nvCxnSpPr>
        <p:spPr bwMode="auto">
          <a:xfrm>
            <a:off x="1546225" y="3342640"/>
            <a:ext cx="34290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54"/>
          <p:cNvCxnSpPr>
            <a:cxnSpLocks noChangeShapeType="1"/>
          </p:cNvCxnSpPr>
          <p:nvPr/>
        </p:nvCxnSpPr>
        <p:spPr bwMode="auto">
          <a:xfrm>
            <a:off x="2019540" y="2959791"/>
            <a:ext cx="56515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3"/>
          <p:cNvCxnSpPr>
            <a:cxnSpLocks noChangeShapeType="1"/>
          </p:cNvCxnSpPr>
          <p:nvPr/>
        </p:nvCxnSpPr>
        <p:spPr bwMode="auto">
          <a:xfrm flipH="1">
            <a:off x="6298735" y="2557250"/>
            <a:ext cx="695325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52"/>
          <p:cNvCxnSpPr>
            <a:cxnSpLocks noChangeShapeType="1"/>
          </p:cNvCxnSpPr>
          <p:nvPr/>
        </p:nvCxnSpPr>
        <p:spPr bwMode="auto">
          <a:xfrm>
            <a:off x="7049565" y="2587977"/>
            <a:ext cx="6096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2"/>
          <p:cNvCxnSpPr>
            <a:cxnSpLocks noChangeShapeType="1"/>
          </p:cNvCxnSpPr>
          <p:nvPr/>
        </p:nvCxnSpPr>
        <p:spPr bwMode="auto">
          <a:xfrm flipH="1">
            <a:off x="4105275" y="6057265"/>
            <a:ext cx="2857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1"/>
          <p:cNvCxnSpPr>
            <a:cxnSpLocks noChangeShapeType="1"/>
          </p:cNvCxnSpPr>
          <p:nvPr/>
        </p:nvCxnSpPr>
        <p:spPr bwMode="auto">
          <a:xfrm flipH="1">
            <a:off x="4105275" y="6056630"/>
            <a:ext cx="285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67"/>
          <p:cNvCxnSpPr>
            <a:cxnSpLocks noChangeShapeType="1"/>
          </p:cNvCxnSpPr>
          <p:nvPr/>
        </p:nvCxnSpPr>
        <p:spPr bwMode="auto">
          <a:xfrm flipV="1">
            <a:off x="3781425" y="6552565"/>
            <a:ext cx="3810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0"/>
          <p:cNvCxnSpPr>
            <a:cxnSpLocks noChangeShapeType="1"/>
          </p:cNvCxnSpPr>
          <p:nvPr/>
        </p:nvCxnSpPr>
        <p:spPr bwMode="auto">
          <a:xfrm>
            <a:off x="4181475" y="6057265"/>
            <a:ext cx="66675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59"/>
          <p:cNvCxnSpPr>
            <a:cxnSpLocks noChangeShapeType="1"/>
          </p:cNvCxnSpPr>
          <p:nvPr/>
        </p:nvCxnSpPr>
        <p:spPr bwMode="auto">
          <a:xfrm>
            <a:off x="7694277" y="3039341"/>
            <a:ext cx="428625" cy="49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8"/>
          <p:cNvCxnSpPr>
            <a:cxnSpLocks noChangeShapeType="1"/>
          </p:cNvCxnSpPr>
          <p:nvPr/>
        </p:nvCxnSpPr>
        <p:spPr bwMode="auto">
          <a:xfrm flipH="1" flipV="1">
            <a:off x="6254957" y="3029186"/>
            <a:ext cx="428617" cy="4614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57"/>
          <p:cNvCxnSpPr>
            <a:cxnSpLocks noChangeShapeType="1"/>
          </p:cNvCxnSpPr>
          <p:nvPr/>
        </p:nvCxnSpPr>
        <p:spPr bwMode="auto">
          <a:xfrm flipV="1">
            <a:off x="5824145" y="3013854"/>
            <a:ext cx="419265" cy="5014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6"/>
          <p:cNvCxnSpPr>
            <a:cxnSpLocks noChangeShapeType="1"/>
          </p:cNvCxnSpPr>
          <p:nvPr/>
        </p:nvCxnSpPr>
        <p:spPr bwMode="auto">
          <a:xfrm>
            <a:off x="5067300" y="6551930"/>
            <a:ext cx="38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56"/>
          <p:cNvCxnSpPr>
            <a:cxnSpLocks noChangeShapeType="1"/>
          </p:cNvCxnSpPr>
          <p:nvPr/>
        </p:nvCxnSpPr>
        <p:spPr bwMode="auto">
          <a:xfrm flipV="1">
            <a:off x="7246418" y="3025558"/>
            <a:ext cx="428625" cy="49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65"/>
          <p:cNvCxnSpPr>
            <a:cxnSpLocks noChangeShapeType="1"/>
          </p:cNvCxnSpPr>
          <p:nvPr/>
        </p:nvCxnSpPr>
        <p:spPr bwMode="auto">
          <a:xfrm flipV="1">
            <a:off x="6427944" y="3571162"/>
            <a:ext cx="225084" cy="53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64"/>
          <p:cNvCxnSpPr>
            <a:cxnSpLocks noChangeShapeType="1"/>
          </p:cNvCxnSpPr>
          <p:nvPr/>
        </p:nvCxnSpPr>
        <p:spPr bwMode="auto">
          <a:xfrm flipH="1" flipV="1">
            <a:off x="6716980" y="3550386"/>
            <a:ext cx="342900" cy="561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66043" y="3351706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43722" y="3943369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01611" y="3519993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382542" y="408909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047069" y="411034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051349" y="3516129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15535" y="7148830"/>
            <a:ext cx="90805" cy="90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30962" y="3500984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7200" y="5473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7200" y="1004500"/>
            <a:ext cx="4635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172071" y="590171"/>
            <a:ext cx="97130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observing Figure 2.6 it is easy to hypothesize that the number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nodes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)is always one more than the number of internal nodes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400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     (or 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 (2.11)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        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213945" y="4252586"/>
            <a:ext cx="897532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	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number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leaves and the number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internal nodes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are: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x=5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n=4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which implies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x=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This leads to 2n+1 = x +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2.6:  (a) Binary tree.   (b) Its extension. Internal nodes are shown as circles; 	            external nodes are shown as squares.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89124" y="275481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 H=2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402980" y="316388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87922" y="280191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520120" y="3330665"/>
            <a:ext cx="32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23398" y="280677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60551" y="233648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108410" y="238138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H=3</a:t>
            </a:r>
            <a:endParaRPr lang="en-US" altLang="zh-CN" sz="105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34019" y="114180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D57335-EE4B-437B-85AA-CEDB0CE462EA}"/>
              </a:ext>
            </a:extLst>
          </p:cNvPr>
          <p:cNvSpPr txBox="1"/>
          <p:nvPr/>
        </p:nvSpPr>
        <p:spPr>
          <a:xfrm>
            <a:off x="8638083" y="3063212"/>
            <a:ext cx="237408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number of internal nodes is n = 4; the number of external nodes x = 5, one more than n.</a:t>
            </a: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3269" y="1223444"/>
            <a:ext cx="8334103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Prove this formula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 </a:t>
            </a:r>
            <a:r>
              <a:rPr lang="en-US" sz="24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(2.11):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total number of nodes, both internal n and external x.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Except the root, every node is one of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children of an internal node.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we have the equation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+ 1 = x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(x and n denote number of leaf 				    and parental nodes)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which immediately implies equation </a:t>
            </a:r>
            <a:r>
              <a:rPr lang="en-US" sz="24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(2.11)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43E10-E2FE-4651-90D6-ED4167383A2A}"/>
              </a:ext>
            </a:extLst>
          </p:cNvPr>
          <p:cNvSpPr txBox="1"/>
          <p:nvPr/>
        </p:nvSpPr>
        <p:spPr>
          <a:xfrm>
            <a:off x="2615301" y="4231891"/>
            <a:ext cx="293403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total number of nodes of a rooted tree is 2n + 1</a:t>
            </a:r>
          </a:p>
        </p:txBody>
      </p: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43A151-4C29-4B18-A551-F1EB13FEFFD2}"/>
              </a:ext>
            </a:extLst>
          </p:cNvPr>
          <p:cNvSpPr txBox="1"/>
          <p:nvPr/>
        </p:nvSpPr>
        <p:spPr>
          <a:xfrm>
            <a:off x="0" y="4231155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5AE54-5F46-452C-A7F2-DFA7D1ABC0F2}"/>
              </a:ext>
            </a:extLst>
          </p:cNvPr>
          <p:cNvSpPr txBox="1"/>
          <p:nvPr/>
        </p:nvSpPr>
        <p:spPr>
          <a:xfrm>
            <a:off x="0" y="471867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2228" y="471867"/>
            <a:ext cx="10186416" cy="5510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Algorithm  </a:t>
            </a:r>
            <a:r>
              <a:rPr lang="en-US" sz="26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Quicksort(A[p .. r])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//Sorts a subarray by quicksort.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//Quicksort(A[0 .. n - 1]) is the initial call for sorting an entire array A.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Input:   A subarray  A[p .. r] of  A[0 .. n-1],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	defined by its left and right indices  p  and  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Output: Subarray  A[p .. r]  sorted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nondecreasing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order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541145" algn="l"/>
              </a:tabLst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p &lt; r )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{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 ← Partition(A[p .. r]);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 ← j is a split position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Quicksort(A[p .. s-1]); 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//there is s - p elements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Quicksort(A[s+1 .. r]);}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//there is 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 elements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5D896-72B1-494C-8F2E-7F8F82324D54}"/>
              </a:ext>
            </a:extLst>
          </p:cNvPr>
          <p:cNvSpPr/>
          <p:nvPr/>
        </p:nvSpPr>
        <p:spPr>
          <a:xfrm>
            <a:off x="1957233" y="6201467"/>
            <a:ext cx="827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A[p=0]  A[1]  …  A[s-1]</a:t>
            </a:r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A[s]  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A[s+1]  A[s+2] … A[r = n-1]</a:t>
            </a:r>
            <a:endParaRPr lang="en-US" altLang="zh-CN" dirty="0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4450079"/>
            <a:ext cx="692331" cy="4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53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81984" y="302359"/>
                <a:ext cx="8586652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Returning to algorithm Height, 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Algorithm Height(T)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//Computes recursively the height of a binary tree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	A binary tree T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	The height of T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if (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ea typeface="SimSun" panose="02010600030101010101" pitchFamily="2" charset="-122"/>
                  </a:rPr>
                  <a:t>T = Ø) 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return  -1;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//empty tree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else return max{Height(T</a:t>
                </a:r>
                <a:r>
                  <a:rPr lang="en-US" sz="2000" baseline="-25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L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), Height(T</a:t>
                </a:r>
                <a:r>
                  <a:rPr lang="en-US" sz="2000" baseline="-25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R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)} + 1;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number of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(if 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Ø )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comparisons to 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check whether the tree is empty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C(n)  =  n + x  =  2n + 1, where n is parental nodes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number of additions is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A(n) = 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84" y="302359"/>
                <a:ext cx="8586652" cy="6555641"/>
              </a:xfrm>
              <a:prstGeom prst="rect">
                <a:avLst/>
              </a:prstGeom>
              <a:blipFill>
                <a:blip r:embed="rId2"/>
                <a:stretch>
                  <a:fillRect l="-1419" t="-279" r="-568" b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05BE49F-E191-452A-B76F-ECFD1B7871FB}"/>
              </a:ext>
            </a:extLst>
          </p:cNvPr>
          <p:cNvSpPr txBox="1"/>
          <p:nvPr/>
        </p:nvSpPr>
        <p:spPr>
          <a:xfrm>
            <a:off x="2914694" y="5088600"/>
            <a:ext cx="8314780" cy="1568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" name="AutoShape 75"/>
          <p:cNvCxnSpPr>
            <a:cxnSpLocks noChangeShapeType="1"/>
          </p:cNvCxnSpPr>
          <p:nvPr/>
        </p:nvCxnSpPr>
        <p:spPr bwMode="auto">
          <a:xfrm flipV="1">
            <a:off x="1790700" y="4607560"/>
            <a:ext cx="63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74"/>
          <p:cNvCxnSpPr>
            <a:cxnSpLocks noChangeShapeType="1"/>
          </p:cNvCxnSpPr>
          <p:nvPr/>
        </p:nvCxnSpPr>
        <p:spPr bwMode="auto">
          <a:xfrm>
            <a:off x="1903250" y="4003040"/>
            <a:ext cx="375227" cy="66709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345"/>
          <p:cNvCxnSpPr>
            <a:cxnSpLocks noChangeShapeType="1"/>
          </p:cNvCxnSpPr>
          <p:nvPr/>
        </p:nvCxnSpPr>
        <p:spPr bwMode="auto">
          <a:xfrm flipH="1">
            <a:off x="1916123" y="3415665"/>
            <a:ext cx="443537" cy="56206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46"/>
          <p:cNvCxnSpPr>
            <a:cxnSpLocks noChangeShapeType="1"/>
          </p:cNvCxnSpPr>
          <p:nvPr/>
        </p:nvCxnSpPr>
        <p:spPr bwMode="auto">
          <a:xfrm>
            <a:off x="2359660" y="3408045"/>
            <a:ext cx="459105" cy="56207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47"/>
          <p:cNvCxnSpPr>
            <a:cxnSpLocks noChangeShapeType="1"/>
          </p:cNvCxnSpPr>
          <p:nvPr/>
        </p:nvCxnSpPr>
        <p:spPr bwMode="auto">
          <a:xfrm flipV="1">
            <a:off x="3667760" y="3415666"/>
            <a:ext cx="459105" cy="54241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352"/>
          <p:cNvCxnSpPr>
            <a:cxnSpLocks noChangeShapeType="1"/>
          </p:cNvCxnSpPr>
          <p:nvPr/>
        </p:nvCxnSpPr>
        <p:spPr bwMode="auto">
          <a:xfrm flipH="1">
            <a:off x="1514882" y="3986851"/>
            <a:ext cx="401241" cy="68350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353"/>
          <p:cNvCxnSpPr>
            <a:cxnSpLocks noChangeShapeType="1"/>
          </p:cNvCxnSpPr>
          <p:nvPr/>
        </p:nvCxnSpPr>
        <p:spPr bwMode="auto">
          <a:xfrm flipH="1">
            <a:off x="1919013" y="4690362"/>
            <a:ext cx="340169" cy="65125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54"/>
          <p:cNvCxnSpPr>
            <a:cxnSpLocks noChangeShapeType="1"/>
          </p:cNvCxnSpPr>
          <p:nvPr/>
        </p:nvCxnSpPr>
        <p:spPr bwMode="auto">
          <a:xfrm>
            <a:off x="2270270" y="4678297"/>
            <a:ext cx="338631" cy="66331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355"/>
          <p:cNvCxnSpPr>
            <a:cxnSpLocks noChangeShapeType="1"/>
          </p:cNvCxnSpPr>
          <p:nvPr/>
        </p:nvCxnSpPr>
        <p:spPr bwMode="auto">
          <a:xfrm flipH="1">
            <a:off x="2567711" y="3958084"/>
            <a:ext cx="269508" cy="72021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356"/>
          <p:cNvCxnSpPr>
            <a:cxnSpLocks noChangeShapeType="1"/>
          </p:cNvCxnSpPr>
          <p:nvPr/>
        </p:nvCxnSpPr>
        <p:spPr bwMode="auto">
          <a:xfrm>
            <a:off x="2831102" y="3978910"/>
            <a:ext cx="275674" cy="699387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357"/>
          <p:cNvCxnSpPr>
            <a:cxnSpLocks noChangeShapeType="1"/>
          </p:cNvCxnSpPr>
          <p:nvPr/>
        </p:nvCxnSpPr>
        <p:spPr bwMode="auto">
          <a:xfrm flipH="1">
            <a:off x="3459950" y="3960297"/>
            <a:ext cx="202248" cy="642937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358"/>
          <p:cNvCxnSpPr>
            <a:cxnSpLocks noChangeShapeType="1"/>
          </p:cNvCxnSpPr>
          <p:nvPr/>
        </p:nvCxnSpPr>
        <p:spPr bwMode="auto">
          <a:xfrm>
            <a:off x="3662198" y="3946009"/>
            <a:ext cx="335284" cy="65722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59"/>
          <p:cNvCxnSpPr>
            <a:cxnSpLocks noChangeShapeType="1"/>
          </p:cNvCxnSpPr>
          <p:nvPr/>
        </p:nvCxnSpPr>
        <p:spPr bwMode="auto">
          <a:xfrm>
            <a:off x="4126865" y="3415665"/>
            <a:ext cx="494772" cy="570372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6543" y="2420831"/>
            <a:ext cx="428079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   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 3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2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altLang="zh-CN" sz="1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	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  2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1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1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         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0      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   1   0       0    0      0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0           0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54244" y="681335"/>
            <a:ext cx="76377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15502" y="5124969"/>
            <a:ext cx="958788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Preorder:  	 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b,  (d,  g),  e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c,  f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…. (a  b..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Inorder:	 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(d,  g),  b,  e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a,  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......(b.. a 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Postorder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(g,  d),  e,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c),  a)     …..(b.. c.. a)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357"/>
          <p:cNvCxnSpPr>
            <a:cxnSpLocks noChangeShapeType="1"/>
          </p:cNvCxnSpPr>
          <p:nvPr/>
        </p:nvCxnSpPr>
        <p:spPr bwMode="auto">
          <a:xfrm flipH="1">
            <a:off x="2359662" y="2846387"/>
            <a:ext cx="862932" cy="54832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358"/>
          <p:cNvCxnSpPr>
            <a:cxnSpLocks noChangeShapeType="1"/>
          </p:cNvCxnSpPr>
          <p:nvPr/>
        </p:nvCxnSpPr>
        <p:spPr bwMode="auto">
          <a:xfrm>
            <a:off x="3222594" y="2846387"/>
            <a:ext cx="894846" cy="541326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4957315" y="1071013"/>
            <a:ext cx="5980651" cy="3265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computing the height of a given a binary tree such as in Figure 2.6,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number of comparisons to check whether the tree is empty: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C(7) = 2*7 + 1 </a:t>
            </a:r>
          </a:p>
          <a:p>
            <a:pPr indent="457200"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= 15 comparisons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(including empty leave).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the number of additions: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A(7) = 7 additions.</a:t>
            </a:r>
            <a:endParaRPr lang="en-US" sz="20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4496" y="1651892"/>
            <a:ext cx="442781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2.6:   Binary tree and its traversals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1" name="Thought Bubble: Cloud 70">
            <a:extLst>
              <a:ext uri="{FF2B5EF4-FFF2-40B4-BE49-F238E27FC236}">
                <a16:creationId xmlns:a16="http://schemas.microsoft.com/office/drawing/2014/main" id="{D77C780C-E272-4A22-8EDE-0A153777EA6A}"/>
              </a:ext>
            </a:extLst>
          </p:cNvPr>
          <p:cNvSpPr/>
          <p:nvPr/>
        </p:nvSpPr>
        <p:spPr>
          <a:xfrm flipH="1">
            <a:off x="4237557" y="2186002"/>
            <a:ext cx="59089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 descr="Image result for smiley face images">
            <a:extLst>
              <a:ext uri="{FF2B5EF4-FFF2-40B4-BE49-F238E27FC236}">
                <a16:creationId xmlns:a16="http://schemas.microsoft.com/office/drawing/2014/main" id="{10941557-8FC9-439B-90BD-6D7CC07988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77" y="2221438"/>
            <a:ext cx="529583" cy="2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D5FB5D-630F-4B28-ADB1-6FE9E61835B9}"/>
              </a:ext>
            </a:extLst>
          </p:cNvPr>
          <p:cNvSpPr/>
          <p:nvPr/>
        </p:nvSpPr>
        <p:spPr>
          <a:xfrm>
            <a:off x="967077" y="733493"/>
            <a:ext cx="389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Binary Tree Traversals:</a:t>
            </a:r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AFCB730-C547-4016-861D-E2B9A466C63E}"/>
              </a:ext>
            </a:extLst>
          </p:cNvPr>
          <p:cNvSpPr txBox="1"/>
          <p:nvPr/>
        </p:nvSpPr>
        <p:spPr>
          <a:xfrm>
            <a:off x="4722068" y="3028466"/>
            <a:ext cx="7330771" cy="21865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" name="AutoShape 75"/>
          <p:cNvCxnSpPr>
            <a:cxnSpLocks noChangeShapeType="1"/>
          </p:cNvCxnSpPr>
          <p:nvPr/>
        </p:nvCxnSpPr>
        <p:spPr bwMode="auto">
          <a:xfrm flipV="1">
            <a:off x="1790700" y="4607560"/>
            <a:ext cx="63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73588" y="2480104"/>
            <a:ext cx="466077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a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altLang="zh-CN" sz="1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	e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g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33750" y="5134927"/>
            <a:ext cx="958788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Preorder:  	 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b,  (d,  g),  e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c,  f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…. (a  b..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Inorder:	 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(d,  g),  b,  e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a,  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......(b.. a 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Postorder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(g,  d),  e,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c),  a)     …..(b.. c.. a)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357"/>
          <p:cNvCxnSpPr>
            <a:cxnSpLocks noChangeShapeType="1"/>
          </p:cNvCxnSpPr>
          <p:nvPr/>
        </p:nvCxnSpPr>
        <p:spPr bwMode="auto">
          <a:xfrm flipH="1">
            <a:off x="2359662" y="2867438"/>
            <a:ext cx="862932" cy="5272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4994984" y="813859"/>
            <a:ext cx="6462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divide-and-conquer algorithms for binary trees are the three classic traversals: preorder,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traversals visit nodes of a binary tree recursively, i.e., by visiting the tree’s root and its left and right subtrees.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just by the timing of the root’s visit: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preorder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before the left and right subtrees are visited (in that order).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inorder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after visiting its left subtree but before visiting the right subtree.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postorder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after visiting the left and right subtrees (in that order).</a:t>
            </a:r>
          </a:p>
        </p:txBody>
      </p:sp>
      <p:cxnSp>
        <p:nvCxnSpPr>
          <p:cNvPr id="26" name="AutoShape 357">
            <a:extLst>
              <a:ext uri="{FF2B5EF4-FFF2-40B4-BE49-F238E27FC236}">
                <a16:creationId xmlns:a16="http://schemas.microsoft.com/office/drawing/2014/main" id="{CE2A5BB0-E474-4479-A5FF-AD0CBD6FEA7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34991" y="3394710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57">
            <a:extLst>
              <a:ext uri="{FF2B5EF4-FFF2-40B4-BE49-F238E27FC236}">
                <a16:creationId xmlns:a16="http://schemas.microsoft.com/office/drawing/2014/main" id="{FF503DBA-D46D-45AA-A2F2-A34D279F69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02065" y="4147454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57">
            <a:extLst>
              <a:ext uri="{FF2B5EF4-FFF2-40B4-BE49-F238E27FC236}">
                <a16:creationId xmlns:a16="http://schemas.microsoft.com/office/drawing/2014/main" id="{A57BD246-1922-4081-97E3-9BB12B01D8B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17882" y="2867438"/>
            <a:ext cx="929966" cy="5615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357">
            <a:extLst>
              <a:ext uri="{FF2B5EF4-FFF2-40B4-BE49-F238E27FC236}">
                <a16:creationId xmlns:a16="http://schemas.microsoft.com/office/drawing/2014/main" id="{07376A30-1FD7-4685-8778-0CEC42CBC7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69236" y="3402308"/>
            <a:ext cx="463817" cy="8251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57">
            <a:extLst>
              <a:ext uri="{FF2B5EF4-FFF2-40B4-BE49-F238E27FC236}">
                <a16:creationId xmlns:a16="http://schemas.microsoft.com/office/drawing/2014/main" id="{A5A97763-15EA-4488-BB37-885131292DB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48767" y="4150427"/>
            <a:ext cx="470782" cy="7539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57">
            <a:extLst>
              <a:ext uri="{FF2B5EF4-FFF2-40B4-BE49-F238E27FC236}">
                <a16:creationId xmlns:a16="http://schemas.microsoft.com/office/drawing/2014/main" id="{4E296D1C-25A8-4DC3-A5AD-8BD6331FB40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06389" y="4895988"/>
            <a:ext cx="333682" cy="725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57">
            <a:extLst>
              <a:ext uri="{FF2B5EF4-FFF2-40B4-BE49-F238E27FC236}">
                <a16:creationId xmlns:a16="http://schemas.microsoft.com/office/drawing/2014/main" id="{53D8F77E-648F-4669-B511-343F386E10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92303" y="4867263"/>
            <a:ext cx="314087" cy="7121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57">
            <a:extLst>
              <a:ext uri="{FF2B5EF4-FFF2-40B4-BE49-F238E27FC236}">
                <a16:creationId xmlns:a16="http://schemas.microsoft.com/office/drawing/2014/main" id="{3A76E663-1AA9-4846-80D7-79CC80BC0CB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9850" y="4245145"/>
            <a:ext cx="307990" cy="6592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57">
            <a:extLst>
              <a:ext uri="{FF2B5EF4-FFF2-40B4-BE49-F238E27FC236}">
                <a16:creationId xmlns:a16="http://schemas.microsoft.com/office/drawing/2014/main" id="{E2A221D3-5F5E-40D2-91E5-04470300586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15686" y="4204552"/>
            <a:ext cx="255094" cy="7202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357">
            <a:extLst>
              <a:ext uri="{FF2B5EF4-FFF2-40B4-BE49-F238E27FC236}">
                <a16:creationId xmlns:a16="http://schemas.microsoft.com/office/drawing/2014/main" id="{2F078F98-CEC9-4B7A-AD19-8E12A8D61F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46533" y="4147250"/>
            <a:ext cx="307990" cy="6592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357">
            <a:extLst>
              <a:ext uri="{FF2B5EF4-FFF2-40B4-BE49-F238E27FC236}">
                <a16:creationId xmlns:a16="http://schemas.microsoft.com/office/drawing/2014/main" id="{D8E7E3DF-29DA-4C21-ADAB-50206401B36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66917" y="4132787"/>
            <a:ext cx="255094" cy="7202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357">
            <a:extLst>
              <a:ext uri="{FF2B5EF4-FFF2-40B4-BE49-F238E27FC236}">
                <a16:creationId xmlns:a16="http://schemas.microsoft.com/office/drawing/2014/main" id="{03E0540A-FE43-4655-8BFA-6380093E84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74234" y="3409377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357">
            <a:extLst>
              <a:ext uri="{FF2B5EF4-FFF2-40B4-BE49-F238E27FC236}">
                <a16:creationId xmlns:a16="http://schemas.microsoft.com/office/drawing/2014/main" id="{847D439D-1A2D-491F-BEB8-ECBE0928A05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22651" y="3399709"/>
            <a:ext cx="463817" cy="8251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3932D15-6DAC-41F1-8C31-CD95BA30352D}"/>
              </a:ext>
            </a:extLst>
          </p:cNvPr>
          <p:cNvSpPr/>
          <p:nvPr/>
        </p:nvSpPr>
        <p:spPr>
          <a:xfrm>
            <a:off x="885436" y="1203911"/>
            <a:ext cx="389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Binary Tree Traversals:</a:t>
            </a:r>
          </a:p>
        </p:txBody>
      </p:sp>
    </p:spTree>
    <p:extLst>
      <p:ext uri="{BB962C8B-B14F-4D97-AF65-F5344CB8AC3E}">
        <p14:creationId xmlns:p14="http://schemas.microsoft.com/office/powerpoint/2010/main" val="1239880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CC8C8-B722-4546-BEE5-305865EF29D3}"/>
              </a:ext>
            </a:extLst>
          </p:cNvPr>
          <p:cNvSpPr/>
          <p:nvPr/>
        </p:nvSpPr>
        <p:spPr>
          <a:xfrm>
            <a:off x="3276044" y="3149234"/>
            <a:ext cx="6014019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2855591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96" y="1682464"/>
            <a:ext cx="9727228" cy="34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of Two Large Integers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basic idea of the algorithm, let multiply 23 by 14.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23  =  2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14  =  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+ 4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 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* 14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(2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+ 3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)*( 1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	  = (2 * 1)10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(3 * 4)10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  = 322  	{4 multiplications, 3 Additions}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59A73E2-150F-449C-A5A3-8D2CDE2CF056}"/>
              </a:ext>
            </a:extLst>
          </p:cNvPr>
          <p:cNvSpPr/>
          <p:nvPr/>
        </p:nvSpPr>
        <p:spPr>
          <a:xfrm flipH="1">
            <a:off x="9532099" y="3147662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pic>
        <p:nvPicPr>
          <p:cNvPr id="11" name="Picture 10" descr="Image result for smiley face images">
            <a:extLst>
              <a:ext uri="{FF2B5EF4-FFF2-40B4-BE49-F238E27FC236}">
                <a16:creationId xmlns:a16="http://schemas.microsoft.com/office/drawing/2014/main" id="{6485DBA1-7379-4209-B5AD-F54E13C0E5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26" y="1558834"/>
            <a:ext cx="681437" cy="5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B7D481-2F7F-4DB7-B738-7C3F71A68C67}"/>
              </a:ext>
            </a:extLst>
          </p:cNvPr>
          <p:cNvSpPr/>
          <p:nvPr/>
        </p:nvSpPr>
        <p:spPr>
          <a:xfrm>
            <a:off x="1520896" y="682507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32257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19C1D-EBDC-4893-965E-A6D48F473CF2}"/>
              </a:ext>
            </a:extLst>
          </p:cNvPr>
          <p:cNvSpPr txBox="1"/>
          <p:nvPr/>
        </p:nvSpPr>
        <p:spPr>
          <a:xfrm>
            <a:off x="1306094" y="2524694"/>
            <a:ext cx="9025022" cy="13173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7353" y="1337710"/>
            <a:ext cx="9727228" cy="454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of Two Large Integers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WLOG, consider multiplying two integers, each integer has 2 digits: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ab * cd = (a*10 + b) *(c*10 + d)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This requires four 4 multiplications and three (3) additions.  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a           b             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e.g.,</a:t>
            </a:r>
            <a:r>
              <a:rPr lang="en-US" sz="2200" dirty="0"/>
              <a:t> 2135 = 21 * 10</a:t>
            </a:r>
            <a:r>
              <a:rPr lang="en-US" sz="2200" baseline="30000" dirty="0"/>
              <a:t>2</a:t>
            </a:r>
            <a:r>
              <a:rPr lang="en-US" sz="2200" dirty="0"/>
              <a:t> + 35 	2135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</a:t>
            </a:r>
            <a:r>
              <a:rPr lang="en-US" sz="2200" dirty="0"/>
              <a:t>5673 = 56 * 10</a:t>
            </a:r>
            <a:r>
              <a:rPr lang="en-US" sz="2200" baseline="30000" dirty="0"/>
              <a:t>2</a:t>
            </a:r>
            <a:r>
              <a:rPr lang="en-US" sz="2200" dirty="0"/>
              <a:t> + 73	5673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c            d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200" dirty="0"/>
              <a:t>2135 * 5673 = (21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56)* 10</a:t>
            </a:r>
            <a:r>
              <a:rPr lang="en-US" sz="2200" baseline="30000" dirty="0"/>
              <a:t>4</a:t>
            </a:r>
            <a:r>
              <a:rPr lang="en-US" sz="2200" dirty="0"/>
              <a:t> + (21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73 + 56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35)* 10</a:t>
            </a:r>
            <a:r>
              <a:rPr lang="en-US" sz="2200" baseline="30000" dirty="0"/>
              <a:t>2</a:t>
            </a:r>
            <a:r>
              <a:rPr lang="en-US" sz="2200" dirty="0"/>
              <a:t> + (35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73)* 10</a:t>
            </a:r>
            <a:r>
              <a:rPr lang="en-US" sz="2200" baseline="30000" dirty="0"/>
              <a:t>0</a:t>
            </a:r>
            <a:r>
              <a:rPr lang="en-US" sz="2200" dirty="0"/>
              <a:t>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238183" y="4893359"/>
            <a:ext cx="752640" cy="735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59A73E2-150F-449C-A5A3-8D2CDE2CF056}"/>
              </a:ext>
            </a:extLst>
          </p:cNvPr>
          <p:cNvSpPr/>
          <p:nvPr/>
        </p:nvSpPr>
        <p:spPr>
          <a:xfrm flipH="1">
            <a:off x="9192456" y="3084525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7D481-2F7F-4DB7-B738-7C3F71A68C67}"/>
              </a:ext>
            </a:extLst>
          </p:cNvPr>
          <p:cNvSpPr/>
          <p:nvPr/>
        </p:nvSpPr>
        <p:spPr>
          <a:xfrm>
            <a:off x="1394993" y="564543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27A080-7B8E-46BF-BD4F-483613C214E9}"/>
              </a:ext>
            </a:extLst>
          </p:cNvPr>
          <p:cNvCxnSpPr>
            <a:cxnSpLocks/>
          </p:cNvCxnSpPr>
          <p:nvPr/>
        </p:nvCxnSpPr>
        <p:spPr>
          <a:xfrm flipH="1">
            <a:off x="2151017" y="4893359"/>
            <a:ext cx="839806" cy="735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42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60F04EE-101C-407D-BF76-CC06B2878000}"/>
              </a:ext>
            </a:extLst>
          </p:cNvPr>
          <p:cNvSpPr txBox="1"/>
          <p:nvPr/>
        </p:nvSpPr>
        <p:spPr>
          <a:xfrm>
            <a:off x="3044314" y="4903169"/>
            <a:ext cx="8193181" cy="119966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8460B-A31A-45C2-B44B-EB14E759AED2}"/>
              </a:ext>
            </a:extLst>
          </p:cNvPr>
          <p:cNvSpPr txBox="1"/>
          <p:nvPr/>
        </p:nvSpPr>
        <p:spPr>
          <a:xfrm>
            <a:off x="4339388" y="3429299"/>
            <a:ext cx="2486527" cy="10143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D37EE-14BA-4A15-A369-9DD548FC0253}"/>
              </a:ext>
            </a:extLst>
          </p:cNvPr>
          <p:cNvSpPr txBox="1"/>
          <p:nvPr/>
        </p:nvSpPr>
        <p:spPr>
          <a:xfrm>
            <a:off x="4339388" y="909773"/>
            <a:ext cx="1900991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F7A17-A45C-473C-B863-4B639E205B3B}"/>
              </a:ext>
            </a:extLst>
          </p:cNvPr>
          <p:cNvSpPr txBox="1"/>
          <p:nvPr/>
        </p:nvSpPr>
        <p:spPr>
          <a:xfrm>
            <a:off x="2703093" y="2838160"/>
            <a:ext cx="5076673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F76FD-AF06-4DC5-8E9A-D0EC08A2DCA1}"/>
              </a:ext>
            </a:extLst>
          </p:cNvPr>
          <p:cNvSpPr txBox="1"/>
          <p:nvPr/>
        </p:nvSpPr>
        <p:spPr>
          <a:xfrm>
            <a:off x="6015788" y="2203961"/>
            <a:ext cx="5076673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1574" y="909773"/>
            <a:ext cx="10008355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* 14  =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* 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* 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 the middle term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* 4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* 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can be reduced to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one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digit multiplication, by taking advantage of the products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+ 3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+ 3 * 1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	3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2 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+ 3(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4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( 2 + 3 ) * (1 + 4)  – (2 * 1 + 3 * 4).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23 * 14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(2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+ 3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)*( 1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+ 4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=  (2 * 1)10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(3 * 4)10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=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(2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1)10</a:t>
            </a:r>
            <a:r>
              <a:rPr lang="en-US" sz="24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( 2 + 3 )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(1 + 4)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(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+ 3 * 4)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(3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4)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711978" y="3247054"/>
            <a:ext cx="788565" cy="777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8AC9AF4-12F6-4BD3-9896-0562BE4F1E6C}"/>
              </a:ext>
            </a:extLst>
          </p:cNvPr>
          <p:cNvSpPr/>
          <p:nvPr/>
        </p:nvSpPr>
        <p:spPr>
          <a:xfrm flipH="1">
            <a:off x="1711978" y="5270670"/>
            <a:ext cx="900875" cy="401869"/>
          </a:xfrm>
          <a:prstGeom prst="cloudCallout">
            <a:avLst>
              <a:gd name="adj1" fmla="val -54808"/>
              <a:gd name="adj2" fmla="val 81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3M 5A 1S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01E1246-37D8-4AE2-BE51-07A994E3DA5C}"/>
              </a:ext>
            </a:extLst>
          </p:cNvPr>
          <p:cNvSpPr/>
          <p:nvPr/>
        </p:nvSpPr>
        <p:spPr>
          <a:xfrm flipH="1">
            <a:off x="8652154" y="4868801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1702F097-C5E8-4D24-A58D-2AE97A99ED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1" y="5077612"/>
            <a:ext cx="677428" cy="3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8A184-95E7-4A76-B144-F6E3F97DD8A5}"/>
              </a:ext>
            </a:extLst>
          </p:cNvPr>
          <p:cNvCxnSpPr>
            <a:cxnSpLocks/>
          </p:cNvCxnSpPr>
          <p:nvPr/>
        </p:nvCxnSpPr>
        <p:spPr>
          <a:xfrm flipH="1">
            <a:off x="1649954" y="3247054"/>
            <a:ext cx="772774" cy="777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34338-DA6E-474E-9000-86B07E6D49DE}"/>
              </a:ext>
            </a:extLst>
          </p:cNvPr>
          <p:cNvSpPr/>
          <p:nvPr/>
        </p:nvSpPr>
        <p:spPr>
          <a:xfrm>
            <a:off x="1342741" y="284345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511696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9A7987C-D111-4EC3-805E-330CC0C91052}"/>
              </a:ext>
            </a:extLst>
          </p:cNvPr>
          <p:cNvSpPr txBox="1"/>
          <p:nvPr/>
        </p:nvSpPr>
        <p:spPr>
          <a:xfrm>
            <a:off x="2167011" y="3236732"/>
            <a:ext cx="7105326" cy="18363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1CC93-F672-4D10-9E33-4942CD664D89}"/>
              </a:ext>
            </a:extLst>
          </p:cNvPr>
          <p:cNvSpPr txBox="1"/>
          <p:nvPr/>
        </p:nvSpPr>
        <p:spPr>
          <a:xfrm>
            <a:off x="4589369" y="1857112"/>
            <a:ext cx="5220378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1BA5D-CC3A-4005-91CE-8272C5B3ABAC}"/>
              </a:ext>
            </a:extLst>
          </p:cNvPr>
          <p:cNvSpPr txBox="1"/>
          <p:nvPr/>
        </p:nvSpPr>
        <p:spPr>
          <a:xfrm>
            <a:off x="4589369" y="1194057"/>
            <a:ext cx="2479684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90208" y="1241078"/>
            <a:ext cx="100140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* 14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(2 * 1)10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(3 * 4)10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=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(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( 2 + 3 )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(1 + 4)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(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+ 3 * 4) 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(3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4)10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	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Rewrite 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mid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where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      =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)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(c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where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192785" y="1565026"/>
            <a:ext cx="755009" cy="40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44998" y="1570978"/>
            <a:ext cx="151002" cy="42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957591" y="5704114"/>
            <a:ext cx="855278" cy="448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8622D-A9D2-42AC-A855-E4BEEFA754C0}"/>
              </a:ext>
            </a:extLst>
          </p:cNvPr>
          <p:cNvSpPr/>
          <p:nvPr/>
        </p:nvSpPr>
        <p:spPr>
          <a:xfrm>
            <a:off x="1690208" y="461934"/>
            <a:ext cx="537884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2AC3FC-AF9E-4CCA-9F4C-A924E56FC263}"/>
              </a:ext>
            </a:extLst>
          </p:cNvPr>
          <p:cNvCxnSpPr>
            <a:cxnSpLocks/>
          </p:cNvCxnSpPr>
          <p:nvPr/>
        </p:nvCxnSpPr>
        <p:spPr>
          <a:xfrm flipH="1" flipV="1">
            <a:off x="1957591" y="5704114"/>
            <a:ext cx="794318" cy="448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60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096" y="951281"/>
            <a:ext cx="9703293" cy="548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any pair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two-digit integers  a  =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and  b  = 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 their product  p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be computed by the formula: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  =  a * b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+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)*(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	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=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,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is the product of their first digits,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is the product of their second digits,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– (c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 sum of the a’s 					digits and the sum of the b’s  							digits minus the sum of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and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{3 multiplications and 5/1 addition/subtractions instead of 4 “*” and 3 “+”}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780016" y="2663301"/>
            <a:ext cx="727968" cy="6747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80016" y="2663301"/>
            <a:ext cx="674702" cy="7102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2CCDC68-B579-4317-99F9-E2B07EF11149}"/>
              </a:ext>
            </a:extLst>
          </p:cNvPr>
          <p:cNvSpPr/>
          <p:nvPr/>
        </p:nvSpPr>
        <p:spPr>
          <a:xfrm>
            <a:off x="6478971" y="6296293"/>
            <a:ext cx="5051383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ab * cd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754E48-41F1-422D-B20B-926CEC95C74B}"/>
              </a:ext>
            </a:extLst>
          </p:cNvPr>
          <p:cNvSpPr/>
          <p:nvPr/>
        </p:nvSpPr>
        <p:spPr>
          <a:xfrm>
            <a:off x="1100126" y="403674"/>
            <a:ext cx="537884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257538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2776" y="874579"/>
            <a:ext cx="92682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Consider multiplying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 n-digit integers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and b where n is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positive even number: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* b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* 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Applying divide-and-conquer technique, divide both numbers in the middle.</a:t>
            </a:r>
          </a:p>
          <a:p>
            <a:pPr marL="9144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=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implies that a =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   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 =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implies that b =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 2135 = 21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+ 35 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5673 = 56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+ 73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2135 * 5673 = (21*56)*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(21*73 + 56*35)*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(35*73)*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5335" y="182815"/>
            <a:ext cx="704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 2135 = 21 * 10</a:t>
            </a:r>
            <a:r>
              <a:rPr lang="en-US" baseline="30000" dirty="0"/>
              <a:t>2</a:t>
            </a:r>
            <a:r>
              <a:rPr lang="en-US" dirty="0"/>
              <a:t> + 35 	2135</a:t>
            </a:r>
          </a:p>
          <a:p>
            <a:r>
              <a:rPr lang="en-US" dirty="0"/>
              <a:t>          5673 = 56 * 10</a:t>
            </a:r>
            <a:r>
              <a:rPr lang="en-US" baseline="30000" dirty="0"/>
              <a:t>2</a:t>
            </a:r>
            <a:r>
              <a:rPr lang="en-US" dirty="0"/>
              <a:t> + 73	5673</a:t>
            </a:r>
          </a:p>
          <a:p>
            <a:r>
              <a:rPr lang="en-US" dirty="0"/>
              <a:t>         2135 * 5673 = (21*56)* 10</a:t>
            </a:r>
            <a:r>
              <a:rPr lang="en-US" baseline="30000" dirty="0"/>
              <a:t>4</a:t>
            </a:r>
            <a:r>
              <a:rPr lang="en-US" dirty="0"/>
              <a:t> + (21*73 + 56*35)* 10</a:t>
            </a:r>
            <a:r>
              <a:rPr lang="en-US" baseline="30000" dirty="0"/>
              <a:t>2</a:t>
            </a:r>
            <a:r>
              <a:rPr lang="en-US" dirty="0"/>
              <a:t> + (35*73)* 10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89E31F-6A47-4AEC-8A15-EF03FDA1A8A4}"/>
              </a:ext>
            </a:extLst>
          </p:cNvPr>
          <p:cNvSpPr/>
          <p:nvPr/>
        </p:nvSpPr>
        <p:spPr>
          <a:xfrm>
            <a:off x="1354336" y="289804"/>
            <a:ext cx="37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Divide-and-Conquer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01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225" y="1227610"/>
            <a:ext cx="9302496" cy="386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Algorithm </a:t>
            </a:r>
            <a:r>
              <a:rPr lang="en-US" sz="26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Partition(A[p .. r])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//Partitions a subarray by using its first element as a pivot.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Input:    A subarray A[p ..  r] of A[0 .. n-1], defined by its 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left and right indices  p and  r  (p &lt; r).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Output:  A partition of A[p .. r], with the split position 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	    returned as this function’s value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6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…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605517" y="106649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C3F764F-148C-4056-AAEF-4B9F991BCC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7" y="940526"/>
            <a:ext cx="611995" cy="4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67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68" y="1469763"/>
            <a:ext cx="9658905" cy="503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Then,	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  =  a * b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* 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	       =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-250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their first halves,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742950" marR="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-250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their second halves,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8288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sum of the  a’s  halves and the sum of the b’s  halves minus the sum of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and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231" y="5692108"/>
            <a:ext cx="1402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3*, 5+,  1-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EA2F7-F0C6-48BC-9CDE-957E4498F7AB}"/>
              </a:ext>
            </a:extLst>
          </p:cNvPr>
          <p:cNvSpPr/>
          <p:nvPr/>
        </p:nvSpPr>
        <p:spPr>
          <a:xfrm>
            <a:off x="1329768" y="638168"/>
            <a:ext cx="37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Divide-and-Conquer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502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551" y="682094"/>
            <a:ext cx="961037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2.13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:  7891 x 1234 = ?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7891 = 78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+ 91*10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1234 = 12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+ 34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7891 x 1234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(78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 91*10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*  (12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+ 34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(78*34 + (91*12)*10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[(78+91)*(12 + 34) – (78*12 + 91*34) 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[(0169)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(46) – (78*12 + 91*34) 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{(7 *1)*10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[(7+8)*(1+2)-(7*1)-(8*2)]*10 + (8*2)}*10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 (0169*46)-(936+3094)]*10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{(9*3)*10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[(9+1)*(3+4)-(9*3+1*4)]*10 + (1*4)}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{700+[45-7-16]10 +16}*10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 [(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169*46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– 4030]*10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{2700+[70-(27+4)]*10+4}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{700+220+16}*10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[7774 - 4030]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{2700+390+4}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936*10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+ 3744*10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3094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 9,737,494</a:t>
            </a:r>
            <a:endParaRPr lang="en-US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8732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681" y="1019867"/>
            <a:ext cx="8814174" cy="49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Analysis of this algorithm: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digit multiplications does this algorithm make? 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multiplication of n-digit numbers requires three multiplication of n/2-digit numbers, the recurrence for the number of multiplications  M(n)  will be </a:t>
            </a: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M(n)  =  3M(n/2)   for  n  &gt;  1,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M(1)  =  1. </a:t>
            </a:r>
            <a:endParaRPr lang="en-US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3451" y="4764096"/>
            <a:ext cx="21306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 * 4 (where n = 1) requires 1 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8E99E-23B1-419A-A4DD-79C86955EC94}"/>
              </a:ext>
            </a:extLst>
          </p:cNvPr>
          <p:cNvSpPr txBox="1"/>
          <p:nvPr/>
        </p:nvSpPr>
        <p:spPr>
          <a:xfrm>
            <a:off x="7152767" y="3771753"/>
            <a:ext cx="2957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of input size for this algorithm is n number of digits. Not the values of n.</a:t>
            </a:r>
          </a:p>
        </p:txBody>
      </p:sp>
    </p:spTree>
    <p:extLst>
      <p:ext uri="{BB962C8B-B14F-4D97-AF65-F5344CB8AC3E}">
        <p14:creationId xmlns:p14="http://schemas.microsoft.com/office/powerpoint/2010/main" val="31078541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40784" y="573844"/>
                <a:ext cx="8966447" cy="6284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Solving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M(n)  =  3M(n/2)   for  n  &gt;  1,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M(1)  =  1.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by backward substitutions for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n = 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yields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=  3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 [3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)]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…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=  …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letting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M(1 )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k = 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M(n)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since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  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≈ n</a:t>
                </a:r>
                <a:r>
                  <a:rPr lang="en-US" sz="24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1.585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84" y="573844"/>
                <a:ext cx="8966447" cy="6284156"/>
              </a:xfrm>
              <a:prstGeom prst="rect">
                <a:avLst/>
              </a:prstGeom>
              <a:blipFill>
                <a:blip r:embed="rId2"/>
                <a:stretch>
                  <a:fillRect l="-1020" t="-776" b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868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/>
          <p:cNvSpPr/>
          <p:nvPr/>
        </p:nvSpPr>
        <p:spPr>
          <a:xfrm rot="16200000">
            <a:off x="2230437" y="7419658"/>
            <a:ext cx="65405" cy="473710"/>
          </a:xfrm>
          <a:prstGeom prst="leftBrace">
            <a:avLst>
              <a:gd name="adj1" fmla="val 8333"/>
              <a:gd name="adj2" fmla="val 52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3455352" y="7401878"/>
            <a:ext cx="65405" cy="473710"/>
          </a:xfrm>
          <a:prstGeom prst="leftBrace">
            <a:avLst>
              <a:gd name="adj1" fmla="val 8333"/>
              <a:gd name="adj2" fmla="val 52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3462337" y="8113713"/>
            <a:ext cx="65405" cy="473710"/>
          </a:xfrm>
          <a:prstGeom prst="leftBrace">
            <a:avLst>
              <a:gd name="adj1" fmla="val 8333"/>
              <a:gd name="adj2" fmla="val 52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173605" y="7988935"/>
            <a:ext cx="52070" cy="730250"/>
          </a:xfrm>
          <a:prstGeom prst="leftBrace">
            <a:avLst>
              <a:gd name="adj1" fmla="val 8333"/>
              <a:gd name="adj2" fmla="val 52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7670" y="1320580"/>
            <a:ext cx="96766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to split an n-digit integer into two integers of approximately n/2 digits. Following are two examples of each splits.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567,842  	=   	567 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832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(6 digits)	        (3 digits)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9,423,723  	=  	9423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+ 723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(7 digits)	         (4 digits)</a:t>
            </a:r>
          </a:p>
          <a:p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or	9,423,723  	=  	942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+ 3723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(7 digits)	         (3 digits)</a:t>
            </a:r>
          </a:p>
          <a:p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805688" y="326051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43D2D8A1-DFCE-450D-BB91-B3BA0B22EC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1" y="3074126"/>
            <a:ext cx="723737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283819-60D1-47AD-988E-EABDC8F0B5CF}"/>
              </a:ext>
            </a:extLst>
          </p:cNvPr>
          <p:cNvSpPr/>
          <p:nvPr/>
        </p:nvSpPr>
        <p:spPr>
          <a:xfrm>
            <a:off x="1206011" y="47861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782535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92609" y="1238126"/>
                <a:ext cx="8874798" cy="5413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general, if the integer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has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number of digits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 split the integer into two integers,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one with 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┌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┐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digits, and the other with 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 follows:</a:t>
                </a:r>
              </a:p>
              <a:p>
                <a:pPr>
                  <a:lnSpc>
                    <a:spcPct val="115000"/>
                  </a:lnSpc>
                </a:pPr>
                <a:endParaRPr lang="en-US" sz="2400" b="1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=      	   x       *  10</a:t>
                </a:r>
                <a:r>
                  <a:rPr lang="en-US" altLang="zh-CN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+ 	 y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100" dirty="0">
                  <a:highlight>
                    <a:srgbClr val="FFFF00"/>
                  </a:highlight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n digits	          </a:t>
                </a:r>
                <a:r>
                  <a:rPr lang="en-US" altLang="zh-CN" sz="36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┌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b="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36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┐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digits	    </a:t>
                </a:r>
                <a:r>
                  <a:rPr lang="en-US" altLang="zh-CN" sz="3600" baseline="-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aseline="-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digits</a:t>
                </a:r>
                <a:endParaRPr lang="en-US" altLang="zh-CN" sz="1100" dirty="0">
                  <a:highlight>
                    <a:srgbClr val="FFFF00"/>
                  </a:highlight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m  =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32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example: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9,423,723  	=  	9423   *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+ 723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 digits)	                   (4 digits)           (3 digits)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09" y="1238126"/>
                <a:ext cx="8874798" cy="5413213"/>
              </a:xfrm>
              <a:prstGeom prst="rect">
                <a:avLst/>
              </a:prstGeom>
              <a:blipFill>
                <a:blip r:embed="rId2"/>
                <a:stretch>
                  <a:fillRect l="-1030" t="-450" r="-962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6DD3FC9-1F4F-46FC-A168-56BD063D61F4}"/>
              </a:ext>
            </a:extLst>
          </p:cNvPr>
          <p:cNvSpPr/>
          <p:nvPr/>
        </p:nvSpPr>
        <p:spPr>
          <a:xfrm>
            <a:off x="1392609" y="48509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584651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74836" y="1628977"/>
                <a:ext cx="8717871" cy="4041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n-digit integers, m =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32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a  =  x *  10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y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b  = w *  10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z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their products are given by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= (x *  10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y) (w *  10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z)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(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xz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wy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* 10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36" y="1628977"/>
                <a:ext cx="8717871" cy="4041619"/>
              </a:xfrm>
              <a:prstGeom prst="rect">
                <a:avLst/>
              </a:prstGeom>
              <a:blipFill>
                <a:blip r:embed="rId2"/>
                <a:stretch>
                  <a:fillRect l="-1119" b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D8C3CC49-5514-4A96-B96E-1B7C4F8532D0}"/>
              </a:ext>
            </a:extLst>
          </p:cNvPr>
          <p:cNvSpPr/>
          <p:nvPr/>
        </p:nvSpPr>
        <p:spPr>
          <a:xfrm flipH="1">
            <a:off x="541346" y="162897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A7C0C23-0445-4031-89D3-46A71EF26D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6" y="13419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EA3EF0-970D-456F-8A4C-0000D039489B}"/>
              </a:ext>
            </a:extLst>
          </p:cNvPr>
          <p:cNvSpPr/>
          <p:nvPr/>
        </p:nvSpPr>
        <p:spPr>
          <a:xfrm>
            <a:off x="1575489" y="56197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558499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0548" y="936978"/>
                <a:ext cx="10306974" cy="5655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Algorithm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ea typeface="SimSun" panose="02010600030101010101" pitchFamily="2" charset="-122"/>
                  </a:rPr>
                  <a:t> prod(a,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//Multiply two large integers a and b.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wy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		large integers a and b;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	prod, the product of a and b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maximum{number of digits of a, number of digits of b};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(a = = 0 or b = = 0) then  return 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if (n &lt;= threshold)  then return a * b in the usual way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else { m =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x =   a 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y = a rem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w =  b 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z = b rem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return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prod(x, w)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(prod(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prod(w, y))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prod(y, z);  </a:t>
                </a:r>
                <a:endParaRPr lang="en-US" sz="24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};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48" y="936978"/>
                <a:ext cx="10306974" cy="5655138"/>
              </a:xfrm>
              <a:prstGeom prst="rect">
                <a:avLst/>
              </a:prstGeom>
              <a:blipFill>
                <a:blip r:embed="rId2"/>
                <a:stretch>
                  <a:fillRect l="-1183" t="-539" r="-1301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7826077" y="1399958"/>
            <a:ext cx="661308" cy="322225"/>
          </a:xfrm>
          <a:prstGeom prst="cloudCallout">
            <a:avLst>
              <a:gd name="adj1" fmla="val 42571"/>
              <a:gd name="adj2" fmla="val 1217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FF"/>
                </a:solidFill>
              </a:rPr>
              <a:t>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C3049-DC78-4B5F-B006-1C5F38CD1393}"/>
              </a:ext>
            </a:extLst>
          </p:cNvPr>
          <p:cNvSpPr txBox="1"/>
          <p:nvPr/>
        </p:nvSpPr>
        <p:spPr>
          <a:xfrm>
            <a:off x="7653119" y="4927597"/>
            <a:ext cx="36767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= 9423723, m = 3, x = 9423 y = 723 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87719FB-369E-4375-9C55-0161EF115B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9479" y="1722183"/>
            <a:ext cx="647906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4CA5F8-C90C-4C77-9B6E-C7A47C81DB5B}"/>
              </a:ext>
            </a:extLst>
          </p:cNvPr>
          <p:cNvSpPr/>
          <p:nvPr/>
        </p:nvSpPr>
        <p:spPr>
          <a:xfrm>
            <a:off x="122545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649563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56857" y="1132077"/>
                <a:ext cx="9960746" cy="525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Worst-Case Time Complexity -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Large Integer Multiplication prod(a,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Input size: n, the number of digits in each of the two integers a and b.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= 4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T(s) = 0.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Master Theorem implies that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57" y="1132077"/>
                <a:ext cx="9960746" cy="5251438"/>
              </a:xfrm>
              <a:prstGeom prst="rect">
                <a:avLst/>
              </a:prstGeom>
              <a:blipFill>
                <a:blip r:embed="rId2"/>
                <a:stretch>
                  <a:fillRect l="-1530" t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5B54E16-080E-40DC-AE2A-C2684A505B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8450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9567A2-75B2-41CC-9086-5BCE5EC3A7A6}"/>
              </a:ext>
            </a:extLst>
          </p:cNvPr>
          <p:cNvSpPr/>
          <p:nvPr/>
        </p:nvSpPr>
        <p:spPr>
          <a:xfrm>
            <a:off x="122545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2859641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834" y="1018902"/>
            <a:ext cx="8906332" cy="5599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* b = (x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y) (w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z), where a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b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…. (normal way)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Improved approach: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instead we set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r = (x + y) (w + z)  =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+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r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  = (x + y) (w + z)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15000"/>
              </a:lnSpc>
            </a:pP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* b = (x * 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y) (w * 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z)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(r –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(x + y) (w + 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–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* 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4">
            <a:extLst>
              <a:ext uri="{FF2B5EF4-FFF2-40B4-BE49-F238E27FC236}">
                <a16:creationId xmlns:a16="http://schemas.microsoft.com/office/drawing/2014/main" id="{54D1F0B8-C12F-4A48-91A0-AACF011932A6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12BD7374-64C5-4973-9412-C4BCB5CC00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3" y="809852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347ABC-20D4-4D35-A9D3-7F2F0FDE98E3}"/>
              </a:ext>
            </a:extLst>
          </p:cNvPr>
          <p:cNvSpPr/>
          <p:nvPr/>
        </p:nvSpPr>
        <p:spPr>
          <a:xfrm>
            <a:off x="159121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97591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3673375-0639-4AE1-9955-7DDE7583C3F5}"/>
              </a:ext>
            </a:extLst>
          </p:cNvPr>
          <p:cNvSpPr txBox="1"/>
          <p:nvPr/>
        </p:nvSpPr>
        <p:spPr>
          <a:xfrm>
            <a:off x="4894217" y="2649539"/>
            <a:ext cx="7219405" cy="9040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59459" y="239500"/>
            <a:ext cx="9740358" cy="649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x ← A[p];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//set x be the leftmost element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of A[p .. r]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← p; j ← r+1;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//set left and right pointers pointing at p and r+1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  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 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← i+1 until A[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 ≥ x;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move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towards right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…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 j ← j-1 until A[j] ≤ x;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move j towards left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…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//this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enable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can continue to move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until 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≥ j;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 </a:t>
            </a:r>
            <a:r>
              <a:rPr lang="en-US" sz="2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cross each other 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both </a:t>
            </a:r>
            <a:r>
              <a:rPr lang="en-US" sz="2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point at the same place</a:t>
            </a:r>
            <a:endParaRPr lang="en-US" sz="22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2400" dirty="0" err="1">
                <a:solidFill>
                  <a:srgbClr val="C0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C0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undo last swap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≥ </a:t>
            </a:r>
            <a:r>
              <a:rPr lang="en-US" sz="2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 --(crossed)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swap(A[p], A[j]);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swap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most element and the element at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partition position j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return j;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80" y="2266589"/>
            <a:ext cx="16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1 2 3 5 7  8 9</a:t>
            </a:r>
          </a:p>
          <a:p>
            <a:r>
              <a:rPr lang="en-US" dirty="0"/>
              <a:t>5 1 2 3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7  8 9</a:t>
            </a:r>
          </a:p>
          <a:p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1501" y="1848615"/>
            <a:ext cx="156406" cy="56373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91862" y="1854472"/>
            <a:ext cx="12604" cy="528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830" y="4279042"/>
            <a:ext cx="1660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1 2 6 3 7  8 9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1 2 3 6 7  8 9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1 2 3 6 7  8 9</a:t>
            </a:r>
          </a:p>
          <a:p>
            <a:endParaRPr lang="en-US" dirty="0"/>
          </a:p>
          <a:p>
            <a:r>
              <a:rPr lang="en-US" dirty="0"/>
              <a:t>3 1 2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6 7 8 9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1172190" y="3989654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88711" y="4020274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119" y="1523932"/>
            <a:ext cx="5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i</a:t>
            </a: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 j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598269" y="76278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067">
            <a:off x="600423" y="594612"/>
            <a:ext cx="619563" cy="4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7D8AEC-A2D7-4B17-8671-B820A3325156}"/>
              </a:ext>
            </a:extLst>
          </p:cNvPr>
          <p:cNvCxnSpPr/>
          <p:nvPr/>
        </p:nvCxnSpPr>
        <p:spPr>
          <a:xfrm flipH="1">
            <a:off x="978978" y="4578575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4DFB6B-357B-41A7-BA7A-B3ACEF3226BA}"/>
              </a:ext>
            </a:extLst>
          </p:cNvPr>
          <p:cNvCxnSpPr/>
          <p:nvPr/>
        </p:nvCxnSpPr>
        <p:spPr>
          <a:xfrm flipH="1">
            <a:off x="1161021" y="5119324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485171-FC1F-49E5-8CDC-2120D41700BD}"/>
              </a:ext>
            </a:extLst>
          </p:cNvPr>
          <p:cNvCxnSpPr/>
          <p:nvPr/>
        </p:nvCxnSpPr>
        <p:spPr>
          <a:xfrm flipH="1">
            <a:off x="1146288" y="4578575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C5F994-EDAC-423F-9F88-8BCA3DAEA36A}"/>
              </a:ext>
            </a:extLst>
          </p:cNvPr>
          <p:cNvCxnSpPr/>
          <p:nvPr/>
        </p:nvCxnSpPr>
        <p:spPr>
          <a:xfrm flipH="1">
            <a:off x="976543" y="5119324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8779" y="3553626"/>
            <a:ext cx="5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i</a:t>
            </a: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 j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1F91CC-F6C3-40C4-A5F6-653C977EC1FA}"/>
              </a:ext>
            </a:extLst>
          </p:cNvPr>
          <p:cNvCxnSpPr>
            <a:cxnSpLocks/>
          </p:cNvCxnSpPr>
          <p:nvPr/>
        </p:nvCxnSpPr>
        <p:spPr>
          <a:xfrm flipV="1">
            <a:off x="957907" y="6224327"/>
            <a:ext cx="10335" cy="47645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18889F-6F11-441C-82CE-9098B81E8F80}"/>
              </a:ext>
            </a:extLst>
          </p:cNvPr>
          <p:cNvCxnSpPr>
            <a:cxnSpLocks/>
          </p:cNvCxnSpPr>
          <p:nvPr/>
        </p:nvCxnSpPr>
        <p:spPr>
          <a:xfrm flipH="1" flipV="1">
            <a:off x="802751" y="6285905"/>
            <a:ext cx="287133" cy="2832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248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20984" y="705591"/>
                <a:ext cx="7896390" cy="6002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Algorithm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 prod2(a,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//Multiply two large integers a and b.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0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000" b="1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0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(x + y) (w + z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– </a:t>
                </a:r>
                <a:r>
                  <a:rPr lang="en-US" sz="20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</a:t>
                </a:r>
                <a:r>
                  <a:rPr lang="en-US" sz="20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*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10</a:t>
                </a:r>
                <a:r>
                  <a:rPr lang="en-US" sz="20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0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endParaRPr lang="en-US" sz="2000" dirty="0"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		large integers a and b;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	prod, the product of a and b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maximum(number of digits of a, number of digits of b);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(a = = 0 or b = = 0) then  return 0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else 	if (n &lt;= threshold)  return a * b in the usual way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else { 	m = 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┘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x =   a 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 y = a rem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w =  b 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 z = b rem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 = prod2(x + y, w + z);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p = prod2(x, w);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q = prod2(y, z);  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return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 * 10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(r - p – q) * 10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q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; 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}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4" y="705591"/>
                <a:ext cx="7896390" cy="6002605"/>
              </a:xfrm>
              <a:prstGeom prst="rect">
                <a:avLst/>
              </a:prstGeom>
              <a:blipFill>
                <a:blip r:embed="rId2"/>
                <a:stretch>
                  <a:fillRect l="-1544" t="-508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improved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2893F6C-0584-450E-AC63-D1AC3CA36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3" y="1419075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C6DB8D-21B0-45C7-BE59-EE94E444B10A}"/>
              </a:ext>
            </a:extLst>
          </p:cNvPr>
          <p:cNvSpPr/>
          <p:nvPr/>
        </p:nvSpPr>
        <p:spPr>
          <a:xfrm>
            <a:off x="5111932" y="305738"/>
            <a:ext cx="6218121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//a * b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(x + y) (w + z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–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258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6831" y="564257"/>
                <a:ext cx="9458270" cy="6062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Worst-Case Time Complexity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(Large Integer Multiplication prod2(a, b))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1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Analyze how long does it takes to multiply two n-digit integers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 prod2.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input sizes for the given function calls: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prod2(x + y, w + z)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input size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prod2(x, w)			input size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prod2(y, z)			input size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2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satisfies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T(n) ≤ 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T(s) = 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s is less than or equal to threshold and is a power of 2.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31" y="564257"/>
                <a:ext cx="9458270" cy="6062429"/>
              </a:xfrm>
              <a:prstGeom prst="rect">
                <a:avLst/>
              </a:prstGeom>
              <a:blipFill>
                <a:blip r:embed="rId2"/>
                <a:stretch>
                  <a:fillRect l="-1676" t="-604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537178" y="281911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72BC3BC-C9FA-4C33-A332-88FA0B8CB377}"/>
              </a:ext>
            </a:extLst>
          </p:cNvPr>
          <p:cNvSpPr/>
          <p:nvPr/>
        </p:nvSpPr>
        <p:spPr>
          <a:xfrm>
            <a:off x="10006227" y="3059265"/>
            <a:ext cx="1852653" cy="739470"/>
          </a:xfrm>
          <a:prstGeom prst="wedgeRoundRectCallout">
            <a:avLst>
              <a:gd name="adj1" fmla="val -68043"/>
              <a:gd name="adj2" fmla="val 16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one more digit for sum of two numbers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CC83D203-6817-4D80-B856-F4BA260C95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339">
            <a:off x="492978" y="2593722"/>
            <a:ext cx="678536" cy="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71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23813" y="1062152"/>
                <a:ext cx="8260714" cy="552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T(n)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T(s) = 0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an induction argument, it can be shown that T(n) is eventually nondecreasing.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owing to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left inequality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this recurrence and Master Theorem, we have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𝛺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our two results, we have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≅ </m:t>
                    </m:r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1.58</m:t>
                        </m:r>
                      </m:sup>
                    </m:sSup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13" y="1062152"/>
                <a:ext cx="8260714" cy="5522281"/>
              </a:xfrm>
              <a:prstGeom prst="rect">
                <a:avLst/>
              </a:prstGeom>
              <a:blipFill>
                <a:blip r:embed="rId2"/>
                <a:stretch>
                  <a:fillRect l="-1107" t="-110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679221" y="224207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70F13A8-DBBF-4A8F-924C-79B2D87D4E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" y="1955072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2152D9-3C8D-44FE-BA43-30158CF25EE5}"/>
              </a:ext>
            </a:extLst>
          </p:cNvPr>
          <p:cNvSpPr/>
          <p:nvPr/>
        </p:nvSpPr>
        <p:spPr>
          <a:xfrm>
            <a:off x="1719309" y="328967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958490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C5355-738A-4936-8292-4299AABFAC19}"/>
              </a:ext>
            </a:extLst>
          </p:cNvPr>
          <p:cNvSpPr/>
          <p:nvPr/>
        </p:nvSpPr>
        <p:spPr>
          <a:xfrm>
            <a:off x="4653278" y="3262445"/>
            <a:ext cx="4130041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5904676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206" y="359462"/>
            <a:ext cx="9171521" cy="576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two matrices  A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find the time efficiency of the definition-based algorithm for computing their product  C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 x B.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Brute-Force Algorithm:  Let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col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denote A[0 .. n-1, 0 .. n-1].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…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i,k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,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i,n-1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k,j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) = ( 	     c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n-1,j.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C[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0]*B[0, j]  +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1]*B[1, j]  +  …   +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	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k]*B[k, j]  +   …  	+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n-1]*B[n-1, j]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pair of indices   0  ≤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j  ≤  n - 1.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7FB48B1-809B-4114-81C0-C98D523377E0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normal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518709A-522F-432B-9D10-0C8ACA66F6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2" y="2116183"/>
            <a:ext cx="661309" cy="4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504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30" y="969591"/>
            <a:ext cx="9326880" cy="560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a typeface="SimSun" panose="02010600030101010101" pitchFamily="2" charset="-122"/>
              </a:rPr>
              <a:t>Algorithm </a:t>
            </a:r>
            <a:r>
              <a:rPr lang="en-US" sz="2600" dirty="0" err="1">
                <a:ea typeface="SimSun" panose="02010600030101010101" pitchFamily="2" charset="-122"/>
              </a:rPr>
              <a:t>MatrixMultiplication</a:t>
            </a:r>
            <a:r>
              <a:rPr lang="en-US" sz="2600" dirty="0">
                <a:ea typeface="SimSun" panose="02010600030101010101" pitchFamily="2" charset="-122"/>
              </a:rPr>
              <a:t>(A[0..n-1, 0..n-1], B[0..n-1, 0..n-1])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Multiple two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n-by-n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matrices </a:t>
            </a:r>
            <a:r>
              <a:rPr lang="en-US" sz="20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000" b="1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row</a:t>
            </a:r>
            <a:r>
              <a:rPr lang="en-US" sz="20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x col</a:t>
            </a: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row x col</a:t>
            </a: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by the definition-based algorithm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//C[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0]*B[0, j]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1]*B[1, j]  +  …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k]*B[k, j]  +  …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n-1]*B[n-1, j]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	Two  n-by-n  matrices  A  and  B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Matrix C  =  A*B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for ← 0 to n –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</a:t>
            </a: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{for j ← 0 to n - 1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  { C[</a:t>
            </a:r>
            <a:r>
              <a:rPr lang="en-US" sz="20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, j] ← 0.0;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	  for k ← 0 to n –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		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{ C[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← C[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+ A[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i,k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]*B[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k,j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];}}}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return C;</a:t>
            </a:r>
            <a:endParaRPr lang="en-US" sz="20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6A6DDDF3-432C-4B83-A886-69A29076A465}"/>
              </a:ext>
            </a:extLst>
          </p:cNvPr>
          <p:cNvSpPr/>
          <p:nvPr/>
        </p:nvSpPr>
        <p:spPr>
          <a:xfrm flipH="1">
            <a:off x="586217" y="510279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CF0E323-3BC8-4BD8-B4F2-EF71D4176C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80">
            <a:off x="586217" y="4921857"/>
            <a:ext cx="661308" cy="4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879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462" y="1225689"/>
            <a:ext cx="74547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total number of multiplications M(n)  is: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Since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 = n -1 – 0 + 1 = n,  we get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M(n)   =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 n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T(n)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M(n)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A(n)  = 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=  (c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BA47B393-1E41-412D-8066-09661E0DF4A6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314370B-17A4-4311-BEBF-16058A4727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905691"/>
            <a:ext cx="661308" cy="5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5C2FB-94FE-4ECD-B19F-AC7B50A398FC}"/>
              </a:ext>
            </a:extLst>
          </p:cNvPr>
          <p:cNvSpPr txBox="1"/>
          <p:nvPr/>
        </p:nvSpPr>
        <p:spPr>
          <a:xfrm>
            <a:off x="1689462" y="597334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23202574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61718" y="1388902"/>
            <a:ext cx="87120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/>
              <a:t>		 2     3             5     7                            </a:t>
            </a:r>
          </a:p>
          <a:p>
            <a:r>
              <a:rPr lang="en-US" sz="2400" dirty="0"/>
              <a:t>		               *	 </a:t>
            </a:r>
          </a:p>
          <a:p>
            <a:r>
              <a:rPr lang="en-US" sz="2400" dirty="0"/>
              <a:t>		 4     1             6     8     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5 + 3 * 6      2 * 7 + 3  * 8               28     38                </a:t>
            </a:r>
            <a:endParaRPr lang="en-US" altLang="zh-CN" sz="2400" dirty="0"/>
          </a:p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		       	 	                 =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4 * 5 + 1 * 6      4 * 7 + 1  * 8               26     36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brute-force algorithm requires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multiplications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additions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/>
          </a:p>
        </p:txBody>
      </p:sp>
      <p:sp>
        <p:nvSpPr>
          <p:cNvPr id="25" name="Left Bracket 24"/>
          <p:cNvSpPr/>
          <p:nvPr/>
        </p:nvSpPr>
        <p:spPr>
          <a:xfrm>
            <a:off x="3272985" y="2284202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ight Bracket 27"/>
          <p:cNvSpPr/>
          <p:nvPr/>
        </p:nvSpPr>
        <p:spPr>
          <a:xfrm>
            <a:off x="5783056" y="2275493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0" y="1597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F82B7747-F175-4F58-A113-8215F92CFA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4581040"/>
            <a:ext cx="696687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Bracket 15">
            <a:extLst>
              <a:ext uri="{FF2B5EF4-FFF2-40B4-BE49-F238E27FC236}">
                <a16:creationId xmlns:a16="http://schemas.microsoft.com/office/drawing/2014/main" id="{5ED4D73E-6002-4171-837A-DDF1F95146BC}"/>
              </a:ext>
            </a:extLst>
          </p:cNvPr>
          <p:cNvSpPr/>
          <p:nvPr/>
        </p:nvSpPr>
        <p:spPr>
          <a:xfrm>
            <a:off x="4776453" y="2291987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3CE63CF8-F2CE-4B39-A0CE-4F3A3ABE9451}"/>
              </a:ext>
            </a:extLst>
          </p:cNvPr>
          <p:cNvSpPr/>
          <p:nvPr/>
        </p:nvSpPr>
        <p:spPr>
          <a:xfrm>
            <a:off x="4211484" y="2291987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712FE0F8-49E6-421F-95AE-581D5D527A70}"/>
              </a:ext>
            </a:extLst>
          </p:cNvPr>
          <p:cNvSpPr/>
          <p:nvPr/>
        </p:nvSpPr>
        <p:spPr>
          <a:xfrm>
            <a:off x="2267145" y="3808699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DAF62F9-E1BD-43EF-BDAB-C5E02627F0F6}"/>
              </a:ext>
            </a:extLst>
          </p:cNvPr>
          <p:cNvSpPr/>
          <p:nvPr/>
        </p:nvSpPr>
        <p:spPr>
          <a:xfrm>
            <a:off x="7066600" y="3810544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ED9BED21-14FF-4D6F-A0EB-083E35ECE23E}"/>
              </a:ext>
            </a:extLst>
          </p:cNvPr>
          <p:cNvSpPr/>
          <p:nvPr/>
        </p:nvSpPr>
        <p:spPr>
          <a:xfrm>
            <a:off x="6202875" y="3792205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7487C7D5-9CBF-43C7-A9D0-9C97978673B9}"/>
              </a:ext>
            </a:extLst>
          </p:cNvPr>
          <p:cNvSpPr/>
          <p:nvPr/>
        </p:nvSpPr>
        <p:spPr>
          <a:xfrm>
            <a:off x="8393081" y="3792205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2AEF2-2D8A-433C-A5A1-766DFBB8181E}"/>
              </a:ext>
            </a:extLst>
          </p:cNvPr>
          <p:cNvSpPr txBox="1"/>
          <p:nvPr/>
        </p:nvSpPr>
        <p:spPr>
          <a:xfrm>
            <a:off x="1576250" y="644329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26802618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153" y="1096850"/>
            <a:ext cx="9523861" cy="523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principal insight of Strassen’s algorithm lies in the discovery that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 C  of two  2 x 2  matrices  A  and  B can be done with just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multiplications 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eighteen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(18)  additions/subtractions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opposed to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 (8) multiplications and four (4) additions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by the brute-force algorithm.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saved one multiplication at the expense of doing 14 additional additions or subtractions. 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369A9F88-6955-4639-AEFF-9CF9F1B6293E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D4425CD-57B6-4CB3-9FC5-85B35509B9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1031713"/>
            <a:ext cx="559542" cy="4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623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2707" y="456669"/>
            <a:ext cx="5724651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72275" y="1082097"/>
            <a:ext cx="10635452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is accomplished by using the following formulas:</a:t>
            </a:r>
            <a:b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	   	             =			 *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=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	   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	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hought Bubble: Cloud 4">
            <a:extLst>
              <a:ext uri="{FF2B5EF4-FFF2-40B4-BE49-F238E27FC236}">
                <a16:creationId xmlns:a16="http://schemas.microsoft.com/office/drawing/2014/main" id="{C12620D0-DD38-4537-9B6F-F43B1003FB75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Image result for smiley face images">
            <a:extLst>
              <a:ext uri="{FF2B5EF4-FFF2-40B4-BE49-F238E27FC236}">
                <a16:creationId xmlns:a16="http://schemas.microsoft.com/office/drawing/2014/main" id="{06CC8D04-37F0-493C-84B1-9EFCE371C6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5" y="8450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1">
            <a:extLst>
              <a:ext uri="{FF2B5EF4-FFF2-40B4-BE49-F238E27FC236}">
                <a16:creationId xmlns:a16="http://schemas.microsoft.com/office/drawing/2014/main" id="{AC5C92F1-2BAE-4158-B890-10233D3FF0AF}"/>
              </a:ext>
            </a:extLst>
          </p:cNvPr>
          <p:cNvSpPr>
            <a:spLocks/>
          </p:cNvSpPr>
          <p:nvPr/>
        </p:nvSpPr>
        <p:spPr bwMode="auto">
          <a:xfrm>
            <a:off x="1184273" y="1974835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AutoShape 80">
            <a:extLst>
              <a:ext uri="{FF2B5EF4-FFF2-40B4-BE49-F238E27FC236}">
                <a16:creationId xmlns:a16="http://schemas.microsoft.com/office/drawing/2014/main" id="{0CFB97A7-F26D-4C26-BE72-810338EEE617}"/>
              </a:ext>
            </a:extLst>
          </p:cNvPr>
          <p:cNvSpPr>
            <a:spLocks/>
          </p:cNvSpPr>
          <p:nvPr/>
        </p:nvSpPr>
        <p:spPr bwMode="auto">
          <a:xfrm>
            <a:off x="2687227" y="1974836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AutoShape 80">
            <a:extLst>
              <a:ext uri="{FF2B5EF4-FFF2-40B4-BE49-F238E27FC236}">
                <a16:creationId xmlns:a16="http://schemas.microsoft.com/office/drawing/2014/main" id="{ED5A0D2D-F491-47C3-8E48-F6D3272BCC07}"/>
              </a:ext>
            </a:extLst>
          </p:cNvPr>
          <p:cNvSpPr>
            <a:spLocks/>
          </p:cNvSpPr>
          <p:nvPr/>
        </p:nvSpPr>
        <p:spPr bwMode="auto">
          <a:xfrm>
            <a:off x="5487033" y="1974835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AutoShape 80">
            <a:extLst>
              <a:ext uri="{FF2B5EF4-FFF2-40B4-BE49-F238E27FC236}">
                <a16:creationId xmlns:a16="http://schemas.microsoft.com/office/drawing/2014/main" id="{B6CC4D47-9EB3-4C09-945D-F9A62DE4DC7A}"/>
              </a:ext>
            </a:extLst>
          </p:cNvPr>
          <p:cNvSpPr>
            <a:spLocks/>
          </p:cNvSpPr>
          <p:nvPr/>
        </p:nvSpPr>
        <p:spPr bwMode="auto">
          <a:xfrm>
            <a:off x="8216989" y="1974834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AutoShape 81">
            <a:extLst>
              <a:ext uri="{FF2B5EF4-FFF2-40B4-BE49-F238E27FC236}">
                <a16:creationId xmlns:a16="http://schemas.microsoft.com/office/drawing/2014/main" id="{64FA3F58-9F01-4580-8388-799534264627}"/>
              </a:ext>
            </a:extLst>
          </p:cNvPr>
          <p:cNvSpPr>
            <a:spLocks/>
          </p:cNvSpPr>
          <p:nvPr/>
        </p:nvSpPr>
        <p:spPr bwMode="auto">
          <a:xfrm>
            <a:off x="3879304" y="1974835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0" name="AutoShape 81">
            <a:extLst>
              <a:ext uri="{FF2B5EF4-FFF2-40B4-BE49-F238E27FC236}">
                <a16:creationId xmlns:a16="http://schemas.microsoft.com/office/drawing/2014/main" id="{51D26A6A-3566-4816-A590-207E7387F3CA}"/>
              </a:ext>
            </a:extLst>
          </p:cNvPr>
          <p:cNvSpPr>
            <a:spLocks/>
          </p:cNvSpPr>
          <p:nvPr/>
        </p:nvSpPr>
        <p:spPr bwMode="auto">
          <a:xfrm>
            <a:off x="6609260" y="1974834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AutoShape 81">
            <a:extLst>
              <a:ext uri="{FF2B5EF4-FFF2-40B4-BE49-F238E27FC236}">
                <a16:creationId xmlns:a16="http://schemas.microsoft.com/office/drawing/2014/main" id="{56FF635C-8FCB-4B63-9489-AD75F34DB70C}"/>
              </a:ext>
            </a:extLst>
          </p:cNvPr>
          <p:cNvSpPr>
            <a:spLocks/>
          </p:cNvSpPr>
          <p:nvPr/>
        </p:nvSpPr>
        <p:spPr bwMode="auto">
          <a:xfrm>
            <a:off x="3852995" y="3443236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AutoShape 80">
            <a:extLst>
              <a:ext uri="{FF2B5EF4-FFF2-40B4-BE49-F238E27FC236}">
                <a16:creationId xmlns:a16="http://schemas.microsoft.com/office/drawing/2014/main" id="{4AEA10E3-01A5-4BBB-992B-CB848C6D4E26}"/>
              </a:ext>
            </a:extLst>
          </p:cNvPr>
          <p:cNvSpPr>
            <a:spLocks/>
          </p:cNvSpPr>
          <p:nvPr/>
        </p:nvSpPr>
        <p:spPr bwMode="auto">
          <a:xfrm>
            <a:off x="9430943" y="3387498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31335"/>
              </p:ext>
            </p:extLst>
          </p:nvPr>
        </p:nvGraphicFramePr>
        <p:xfrm>
          <a:off x="1180279" y="4199443"/>
          <a:ext cx="8827006" cy="8075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9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2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15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  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  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AutoShape 106"/>
          <p:cNvCxnSpPr>
            <a:cxnSpLocks noChangeShapeType="1"/>
          </p:cNvCxnSpPr>
          <p:nvPr/>
        </p:nvCxnSpPr>
        <p:spPr bwMode="auto">
          <a:xfrm flipV="1">
            <a:off x="4969111" y="4774037"/>
            <a:ext cx="0" cy="71005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07"/>
          <p:cNvCxnSpPr>
            <a:cxnSpLocks noChangeShapeType="1"/>
          </p:cNvCxnSpPr>
          <p:nvPr/>
        </p:nvCxnSpPr>
        <p:spPr bwMode="auto">
          <a:xfrm>
            <a:off x="4962144" y="5484096"/>
            <a:ext cx="234086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08"/>
          <p:cNvCxnSpPr>
            <a:cxnSpLocks noChangeShapeType="1"/>
          </p:cNvCxnSpPr>
          <p:nvPr/>
        </p:nvCxnSpPr>
        <p:spPr bwMode="auto">
          <a:xfrm flipV="1">
            <a:off x="7287177" y="4774038"/>
            <a:ext cx="0" cy="71005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272625" y="318222"/>
            <a:ext cx="974589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0325" lvl="2"/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 both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scans stop, three situations may arise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depending on </a:t>
            </a:r>
          </a:p>
          <a:p>
            <a:pPr marL="60325" lvl="2"/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whether the scanning indices (pointers),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have crossed.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490663" lvl="2" indent="-576263">
              <a:buFontTx/>
              <a:buAutoNum type="alphaLcPeriod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 have not crossed (</a:t>
            </a:r>
            <a:r>
              <a:rPr lang="en-US" altLang="zh-CN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&lt;  j) </a:t>
            </a:r>
          </a:p>
          <a:p>
            <a:pPr lvl="2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(i.e., A[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≥ A[p] and A[j] ≤ A[p])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947863" lvl="2" indent="-4572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exchange A[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and  A[j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 Bold" panose="02020803070505020304" pitchFamily="18" charset="0"/>
                <a:ea typeface="SimSun" panose="02010600030101010101" pitchFamily="2" charset="-122"/>
                <a:cs typeface="Times New Roman Bold" panose="02020803070505020304" pitchFamily="18" charset="0"/>
              </a:rPr>
              <a:t>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 Bold" panose="02020803070505020304" pitchFamily="18" charset="0"/>
                <a:ea typeface="SimSun" panose="02010600030101010101" pitchFamily="2" charset="-122"/>
                <a:cs typeface="Times New Roman Bold" panose="02020803070505020304" pitchFamily="18" charset="0"/>
              </a:rPr>
              <a:t>, to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 A[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≤ A[p] and A[j] ≥ A[p])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</a:p>
          <a:p>
            <a:pPr marL="1947863" lvl="2" indent="-4572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resume the scans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incrementing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and decrementing  j, respectively: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→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j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←</a:t>
            </a: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4175125" y="3425063"/>
            <a:ext cx="7521959" cy="121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9F18C-A360-4B5F-94E1-C2F1E828D903}"/>
              </a:ext>
            </a:extLst>
          </p:cNvPr>
          <p:cNvSpPr/>
          <p:nvPr/>
        </p:nvSpPr>
        <p:spPr>
          <a:xfrm>
            <a:off x="1239848" y="50088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C97B8-BD16-4584-8FBA-3A24B476095F}"/>
              </a:ext>
            </a:extLst>
          </p:cNvPr>
          <p:cNvSpPr txBox="1"/>
          <p:nvPr/>
        </p:nvSpPr>
        <p:spPr>
          <a:xfrm>
            <a:off x="3985267" y="5593166"/>
            <a:ext cx="429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                          A[j] ≤ x </a:t>
            </a:r>
            <a:endParaRPr lang="en-US" dirty="0"/>
          </a:p>
          <a:p>
            <a:r>
              <a:rPr lang="en-US" dirty="0"/>
              <a:t>Both pointers I and j cannot move forward, unless swap the two contents A[</a:t>
            </a:r>
            <a:r>
              <a:rPr lang="en-US" dirty="0" err="1"/>
              <a:t>i</a:t>
            </a:r>
            <a:r>
              <a:rPr lang="en-US" dirty="0"/>
              <a:t>] and A[j].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DA112-3E0B-4A32-8672-DBED2CE2BD73}"/>
              </a:ext>
            </a:extLst>
          </p:cNvPr>
          <p:cNvSpPr/>
          <p:nvPr/>
        </p:nvSpPr>
        <p:spPr>
          <a:xfrm>
            <a:off x="5265990" y="5114764"/>
            <a:ext cx="195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swap(A[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],  A[j]);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5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048487" y="1698003"/>
                <a:ext cx="10868504" cy="5344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Using Strassen’s matrix multiplication method:</a:t>
                </a:r>
                <a:endParaRPr lang="en-US" altLang="zh-CN" sz="11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 =	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c00 c01 c02 c03 c04 c05		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c10 c11 c12 c13 c14 c15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    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	       	c20 c21 c22 c23 c24 c25		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c30 c31 c32 c33 c34 c35	=		           *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c40 c41 c42 c43 c44 c45	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</m:t>
                    </m:r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	c50 c51 c52 c53 c54 c55		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/>
                  <a:t> C = 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 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7" y="1698003"/>
                <a:ext cx="10868504" cy="5344155"/>
              </a:xfrm>
              <a:prstGeom prst="rect">
                <a:avLst/>
              </a:prstGeom>
              <a:blipFill>
                <a:blip r:embed="rId2"/>
                <a:stretch>
                  <a:fillRect l="-897" t="-1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hought Bubble: Cloud 4">
            <a:extLst>
              <a:ext uri="{FF2B5EF4-FFF2-40B4-BE49-F238E27FC236}">
                <a16:creationId xmlns:a16="http://schemas.microsoft.com/office/drawing/2014/main" id="{5C517521-341B-4BBB-A940-ED3690FCEB1A}"/>
              </a:ext>
            </a:extLst>
          </p:cNvPr>
          <p:cNvSpPr/>
          <p:nvPr/>
        </p:nvSpPr>
        <p:spPr>
          <a:xfrm flipH="1">
            <a:off x="275009" y="215437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72343" y="2621254"/>
            <a:ext cx="8878" cy="20862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mage result for smiley face images">
            <a:extLst>
              <a:ext uri="{FF2B5EF4-FFF2-40B4-BE49-F238E27FC236}">
                <a16:creationId xmlns:a16="http://schemas.microsoft.com/office/drawing/2014/main" id="{C112E31F-D302-4AC5-850B-C277919CFB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2" y="1867376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0092DA-7076-476D-880E-72F0FC2AC23B}"/>
              </a:ext>
            </a:extLst>
          </p:cNvPr>
          <p:cNvSpPr/>
          <p:nvPr/>
        </p:nvSpPr>
        <p:spPr>
          <a:xfrm>
            <a:off x="719092" y="452819"/>
            <a:ext cx="5724651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</p:txBody>
      </p:sp>
      <p:sp>
        <p:nvSpPr>
          <p:cNvPr id="23" name="AutoShape 154">
            <a:extLst>
              <a:ext uri="{FF2B5EF4-FFF2-40B4-BE49-F238E27FC236}">
                <a16:creationId xmlns:a16="http://schemas.microsoft.com/office/drawing/2014/main" id="{9B218975-4934-4D20-B501-B3622EC27521}"/>
              </a:ext>
            </a:extLst>
          </p:cNvPr>
          <p:cNvSpPr>
            <a:spLocks/>
          </p:cNvSpPr>
          <p:nvPr/>
        </p:nvSpPr>
        <p:spPr bwMode="auto">
          <a:xfrm>
            <a:off x="1783596" y="2652686"/>
            <a:ext cx="140997" cy="2023391"/>
          </a:xfrm>
          <a:prstGeom prst="leftBracket">
            <a:avLst>
              <a:gd name="adj" fmla="val 12622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4" name="AutoShape 157">
            <a:extLst>
              <a:ext uri="{FF2B5EF4-FFF2-40B4-BE49-F238E27FC236}">
                <a16:creationId xmlns:a16="http://schemas.microsoft.com/office/drawing/2014/main" id="{32F9A664-325B-4430-9EC9-7F24BC422F0F}"/>
              </a:ext>
            </a:extLst>
          </p:cNvPr>
          <p:cNvSpPr>
            <a:spLocks/>
          </p:cNvSpPr>
          <p:nvPr/>
        </p:nvSpPr>
        <p:spPr bwMode="auto">
          <a:xfrm>
            <a:off x="5146764" y="2608731"/>
            <a:ext cx="140997" cy="2023391"/>
          </a:xfrm>
          <a:prstGeom prst="rightBracket">
            <a:avLst>
              <a:gd name="adj" fmla="val 12197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5" name="AutoShape 217">
            <a:extLst>
              <a:ext uri="{FF2B5EF4-FFF2-40B4-BE49-F238E27FC236}">
                <a16:creationId xmlns:a16="http://schemas.microsoft.com/office/drawing/2014/main" id="{86F3D507-21E7-46FD-96A8-478616E0C548}"/>
              </a:ext>
            </a:extLst>
          </p:cNvPr>
          <p:cNvSpPr>
            <a:spLocks/>
          </p:cNvSpPr>
          <p:nvPr/>
        </p:nvSpPr>
        <p:spPr bwMode="auto">
          <a:xfrm flipH="1">
            <a:off x="10668957" y="2924163"/>
            <a:ext cx="106723" cy="1519039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AutoShape 217">
            <a:extLst>
              <a:ext uri="{FF2B5EF4-FFF2-40B4-BE49-F238E27FC236}">
                <a16:creationId xmlns:a16="http://schemas.microsoft.com/office/drawing/2014/main" id="{64EE4772-BDC6-40CE-9816-256BE21C0C28}"/>
              </a:ext>
            </a:extLst>
          </p:cNvPr>
          <p:cNvSpPr>
            <a:spLocks/>
          </p:cNvSpPr>
          <p:nvPr/>
        </p:nvSpPr>
        <p:spPr bwMode="auto">
          <a:xfrm flipH="1">
            <a:off x="7982884" y="2870081"/>
            <a:ext cx="106723" cy="1519039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AutoShape 217">
            <a:extLst>
              <a:ext uri="{FF2B5EF4-FFF2-40B4-BE49-F238E27FC236}">
                <a16:creationId xmlns:a16="http://schemas.microsoft.com/office/drawing/2014/main" id="{9DF5983A-5A24-4AAA-895C-98907423080F}"/>
              </a:ext>
            </a:extLst>
          </p:cNvPr>
          <p:cNvSpPr>
            <a:spLocks/>
          </p:cNvSpPr>
          <p:nvPr/>
        </p:nvSpPr>
        <p:spPr bwMode="auto">
          <a:xfrm>
            <a:off x="6172301" y="2885560"/>
            <a:ext cx="140997" cy="1557642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8" name="AutoShape 217">
            <a:extLst>
              <a:ext uri="{FF2B5EF4-FFF2-40B4-BE49-F238E27FC236}">
                <a16:creationId xmlns:a16="http://schemas.microsoft.com/office/drawing/2014/main" id="{26519037-AA41-473F-94E0-87D3F9725F0C}"/>
              </a:ext>
            </a:extLst>
          </p:cNvPr>
          <p:cNvSpPr>
            <a:spLocks/>
          </p:cNvSpPr>
          <p:nvPr/>
        </p:nvSpPr>
        <p:spPr bwMode="auto">
          <a:xfrm>
            <a:off x="8715305" y="2885560"/>
            <a:ext cx="140997" cy="1557642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0" name="AutoShape 217">
            <a:extLst>
              <a:ext uri="{FF2B5EF4-FFF2-40B4-BE49-F238E27FC236}">
                <a16:creationId xmlns:a16="http://schemas.microsoft.com/office/drawing/2014/main" id="{5A8ADE22-5F43-4D27-BFF1-9170A0E698B4}"/>
              </a:ext>
            </a:extLst>
          </p:cNvPr>
          <p:cNvSpPr>
            <a:spLocks/>
          </p:cNvSpPr>
          <p:nvPr/>
        </p:nvSpPr>
        <p:spPr bwMode="auto">
          <a:xfrm>
            <a:off x="1957916" y="5069192"/>
            <a:ext cx="77859" cy="1149805"/>
          </a:xfrm>
          <a:prstGeom prst="leftBracket">
            <a:avLst>
              <a:gd name="adj" fmla="val 8630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2" name="AutoShape 217">
            <a:extLst>
              <a:ext uri="{FF2B5EF4-FFF2-40B4-BE49-F238E27FC236}">
                <a16:creationId xmlns:a16="http://schemas.microsoft.com/office/drawing/2014/main" id="{D3451FD9-F184-45B4-B671-6BB9F62698E7}"/>
              </a:ext>
            </a:extLst>
          </p:cNvPr>
          <p:cNvSpPr>
            <a:spLocks/>
          </p:cNvSpPr>
          <p:nvPr/>
        </p:nvSpPr>
        <p:spPr bwMode="auto">
          <a:xfrm flipH="1">
            <a:off x="7765782" y="5069192"/>
            <a:ext cx="77859" cy="1149805"/>
          </a:xfrm>
          <a:prstGeom prst="leftBracket">
            <a:avLst>
              <a:gd name="adj" fmla="val 8630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A29DAF-626F-4F72-BBCA-61881BD33FE2}"/>
              </a:ext>
            </a:extLst>
          </p:cNvPr>
          <p:cNvCxnSpPr/>
          <p:nvPr/>
        </p:nvCxnSpPr>
        <p:spPr>
          <a:xfrm>
            <a:off x="1924593" y="3650652"/>
            <a:ext cx="316803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AutoShape 166">
            <a:extLst>
              <a:ext uri="{FF2B5EF4-FFF2-40B4-BE49-F238E27FC236}">
                <a16:creationId xmlns:a16="http://schemas.microsoft.com/office/drawing/2014/main" id="{64D6BA6A-C5FA-45C0-93E2-0CDFF0C4B7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42363" y="3015344"/>
            <a:ext cx="0" cy="1336675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67">
            <a:extLst>
              <a:ext uri="{FF2B5EF4-FFF2-40B4-BE49-F238E27FC236}">
                <a16:creationId xmlns:a16="http://schemas.microsoft.com/office/drawing/2014/main" id="{BBCDB75D-2C46-439F-BE86-69E42E05A0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70711" y="3701227"/>
            <a:ext cx="1798246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66">
            <a:extLst>
              <a:ext uri="{FF2B5EF4-FFF2-40B4-BE49-F238E27FC236}">
                <a16:creationId xmlns:a16="http://schemas.microsoft.com/office/drawing/2014/main" id="{72739E66-7AFF-410F-86B4-E340BCD8D5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12374" y="2982314"/>
            <a:ext cx="0" cy="1336675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67">
            <a:extLst>
              <a:ext uri="{FF2B5EF4-FFF2-40B4-BE49-F238E27FC236}">
                <a16:creationId xmlns:a16="http://schemas.microsoft.com/office/drawing/2014/main" id="{1CE93B87-52DD-43F4-B1AE-A7E5C970CC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37999" y="3650651"/>
            <a:ext cx="1798246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63752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189" y="1925468"/>
            <a:ext cx="8730342" cy="370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evaluate the asymptotic efficiency of this algorithm.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M(n) be the number of multiplications made by Strassen’s algorithm in multiplying two n-by-n  matrices (where  n  is a power of  2).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the algorithm has the following recurrence relation: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M(n) = 7M(n/2)    for  n  &gt; 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M(1) = 1.  When  n  = 1,  two numbers are simply multiplied.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F372B9B3-CC50-475C-9B05-9BD6E63DE90D}"/>
              </a:ext>
            </a:extLst>
          </p:cNvPr>
          <p:cNvSpPr/>
          <p:nvPr/>
        </p:nvSpPr>
        <p:spPr>
          <a:xfrm flipH="1">
            <a:off x="365562" y="3563962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D755963-4F64-4855-A891-7CBCC2A829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5" y="3295708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9B6A6-6FC3-4C9A-96CA-2C8EBA25FC0F}"/>
              </a:ext>
            </a:extLst>
          </p:cNvPr>
          <p:cNvSpPr txBox="1"/>
          <p:nvPr/>
        </p:nvSpPr>
        <p:spPr>
          <a:xfrm>
            <a:off x="1375955" y="835917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3195293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5726" y="1085827"/>
                <a:ext cx="8886548" cy="5498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7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	=  7[7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)]  =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…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…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setting 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 k = 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M(n)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≈ 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2.807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which is smaller than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required by the brute-force algorithm.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26" y="1085827"/>
                <a:ext cx="8886548" cy="5498172"/>
              </a:xfrm>
              <a:prstGeom prst="rect">
                <a:avLst/>
              </a:prstGeom>
              <a:blipFill>
                <a:blip r:embed="rId2"/>
                <a:stretch>
                  <a:fillRect l="-1098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B556714-885B-49E9-B844-C413271D6A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4" y="4781354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4B86D-219F-46A0-81F3-DCE13793A1F4}"/>
              </a:ext>
            </a:extLst>
          </p:cNvPr>
          <p:cNvSpPr txBox="1"/>
          <p:nvPr/>
        </p:nvSpPr>
        <p:spPr>
          <a:xfrm>
            <a:off x="1765726" y="409197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6387006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7577" y="1210267"/>
                <a:ext cx="9283337" cy="5171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multiply two matrices of order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&gt;1,  the algorithm needs to multiply seven(7) matrices of order  n/2  and make eighteen(18) additions/subtraction of matrices of size  n/2; 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 n = 1,  no additions are made since two numbers are simply multiplied.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These observations yield the following recurrence relation: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= 7A(n/2) + 18(n/2)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	for  n &gt; 1,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A(1) = 0.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the Master Theorem,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77" y="1210267"/>
                <a:ext cx="9283337" cy="5171865"/>
              </a:xfrm>
              <a:prstGeom prst="rect">
                <a:avLst/>
              </a:prstGeom>
              <a:blipFill>
                <a:blip r:embed="rId2"/>
                <a:stretch>
                  <a:fillRect l="-919" t="-472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E728E8F-EA87-404F-B27F-68727555F900}"/>
              </a:ext>
            </a:extLst>
          </p:cNvPr>
          <p:cNvSpPr/>
          <p:nvPr/>
        </p:nvSpPr>
        <p:spPr>
          <a:xfrm flipH="1">
            <a:off x="316685" y="293353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3FC47AC-FF9F-419A-BB24-C3530A17FB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8" y="2646541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51351-ACF2-4C74-BFAE-AE1F857ED350}"/>
              </a:ext>
            </a:extLst>
          </p:cNvPr>
          <p:cNvSpPr txBox="1"/>
          <p:nvPr/>
        </p:nvSpPr>
        <p:spPr>
          <a:xfrm>
            <a:off x="1351350" y="487574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9109707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269" y="3026621"/>
            <a:ext cx="5998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a typeface="SimSun" panose="02010600030101010101" pitchFamily="2" charset="-122"/>
              </a:rPr>
              <a:t>Polynomials and </a:t>
            </a:r>
          </a:p>
          <a:p>
            <a:pPr algn="ctr"/>
            <a:r>
              <a:rPr lang="en-US" sz="3200" dirty="0">
                <a:ea typeface="SimSun" panose="02010600030101010101" pitchFamily="2" charset="-122"/>
              </a:rPr>
              <a:t>the Fast Fourier Transform (FFT)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15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58570"/>
              </p:ext>
            </p:extLst>
          </p:nvPr>
        </p:nvGraphicFramePr>
        <p:xfrm>
          <a:off x="2915520" y="3991815"/>
          <a:ext cx="7571231" cy="5814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AutoShape 109"/>
          <p:cNvCxnSpPr>
            <a:cxnSpLocks noChangeShapeType="1"/>
          </p:cNvCxnSpPr>
          <p:nvPr/>
        </p:nvCxnSpPr>
        <p:spPr bwMode="auto">
          <a:xfrm>
            <a:off x="3132636" y="5179500"/>
            <a:ext cx="3570732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110"/>
          <p:cNvCxnSpPr>
            <a:cxnSpLocks noChangeShapeType="1"/>
          </p:cNvCxnSpPr>
          <p:nvPr/>
        </p:nvCxnSpPr>
        <p:spPr bwMode="auto">
          <a:xfrm flipV="1">
            <a:off x="6701136" y="4874700"/>
            <a:ext cx="0" cy="3048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111"/>
          <p:cNvCxnSpPr>
            <a:cxnSpLocks noChangeShapeType="1"/>
          </p:cNvCxnSpPr>
          <p:nvPr/>
        </p:nvCxnSpPr>
        <p:spPr bwMode="auto">
          <a:xfrm flipV="1">
            <a:off x="3138896" y="4874700"/>
            <a:ext cx="0" cy="3048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96303" y="1699313"/>
            <a:ext cx="802251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7950" lvl="2" indent="-523875" eaLnBrk="0" fontAlgn="base" hangingPunct="0">
              <a:spcBef>
                <a:spcPct val="0"/>
              </a:spcBef>
              <a:spcAft>
                <a:spcPct val="0"/>
              </a:spcAft>
              <a:buAutoNum type="alphaLcPeriod" startAt="2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have crossed over (</a:t>
            </a:r>
            <a:r>
              <a:rPr lang="en-US" altLang="zh-CN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&gt; 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then</a:t>
            </a:r>
          </a:p>
          <a:p>
            <a:pPr marL="854075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partition the array after exchanging the pivot with</a:t>
            </a:r>
          </a:p>
          <a:p>
            <a:pPr marL="1371600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A[j]. That is, the array partitioned with the split position s = j:</a:t>
            </a:r>
          </a:p>
          <a:p>
            <a:pPr marL="854075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      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j←  →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71975" y="4327525"/>
            <a:ext cx="6332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10209" y="5422612"/>
            <a:ext cx="158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A[j] ≤ x;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9312" y="5419363"/>
            <a:ext cx="149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F0E53-8E55-44C3-A901-11880B2F6B31}"/>
              </a:ext>
            </a:extLst>
          </p:cNvPr>
          <p:cNvSpPr/>
          <p:nvPr/>
        </p:nvSpPr>
        <p:spPr>
          <a:xfrm>
            <a:off x="3766903" y="4836573"/>
            <a:ext cx="195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swap(A[j],  A[p]);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AD2E2-ABC8-4481-8519-A54AEAA17E67}"/>
              </a:ext>
            </a:extLst>
          </p:cNvPr>
          <p:cNvSpPr/>
          <p:nvPr/>
        </p:nvSpPr>
        <p:spPr>
          <a:xfrm>
            <a:off x="2999647" y="4495882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8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10176</Words>
  <Application>Microsoft Office PowerPoint</Application>
  <PresentationFormat>Widescreen</PresentationFormat>
  <Paragraphs>885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6" baseType="lpstr">
      <vt:lpstr>宋体</vt:lpstr>
      <vt:lpstr>宋体</vt:lpstr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Times New Roman Bold</vt:lpstr>
      <vt:lpstr>Office Theme</vt:lpstr>
      <vt:lpstr>Quicksort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290</cp:revision>
  <dcterms:created xsi:type="dcterms:W3CDTF">2016-10-13T00:10:31Z</dcterms:created>
  <dcterms:modified xsi:type="dcterms:W3CDTF">2024-03-11T17:27:11Z</dcterms:modified>
</cp:coreProperties>
</file>