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5" r:id="rId3"/>
    <p:sldId id="643" r:id="rId4"/>
    <p:sldId id="295" r:id="rId5"/>
    <p:sldId id="296" r:id="rId6"/>
    <p:sldId id="651" r:id="rId7"/>
    <p:sldId id="301" r:id="rId8"/>
    <p:sldId id="302" r:id="rId9"/>
    <p:sldId id="579" r:id="rId10"/>
    <p:sldId id="622" r:id="rId11"/>
    <p:sldId id="616" r:id="rId12"/>
    <p:sldId id="304" r:id="rId13"/>
    <p:sldId id="303" r:id="rId14"/>
    <p:sldId id="305" r:id="rId15"/>
    <p:sldId id="306" r:id="rId16"/>
    <p:sldId id="307" r:id="rId17"/>
    <p:sldId id="308" r:id="rId18"/>
    <p:sldId id="471" r:id="rId19"/>
    <p:sldId id="309" r:id="rId20"/>
    <p:sldId id="472" r:id="rId21"/>
    <p:sldId id="310" r:id="rId22"/>
    <p:sldId id="311" r:id="rId23"/>
    <p:sldId id="644" r:id="rId24"/>
    <p:sldId id="576" r:id="rId25"/>
    <p:sldId id="588" r:id="rId26"/>
    <p:sldId id="589" r:id="rId27"/>
    <p:sldId id="604" r:id="rId28"/>
    <p:sldId id="590" r:id="rId29"/>
    <p:sldId id="591" r:id="rId30"/>
    <p:sldId id="605" r:id="rId31"/>
    <p:sldId id="586" r:id="rId32"/>
    <p:sldId id="592" r:id="rId33"/>
    <p:sldId id="594" r:id="rId34"/>
    <p:sldId id="606" r:id="rId35"/>
    <p:sldId id="593" r:id="rId36"/>
    <p:sldId id="607" r:id="rId37"/>
    <p:sldId id="595" r:id="rId38"/>
    <p:sldId id="596" r:id="rId39"/>
    <p:sldId id="608" r:id="rId40"/>
    <p:sldId id="587" r:id="rId41"/>
    <p:sldId id="599" r:id="rId42"/>
    <p:sldId id="609" r:id="rId43"/>
    <p:sldId id="598" r:id="rId44"/>
    <p:sldId id="597" r:id="rId45"/>
    <p:sldId id="600" r:id="rId46"/>
    <p:sldId id="601" r:id="rId47"/>
    <p:sldId id="602" r:id="rId48"/>
    <p:sldId id="603" r:id="rId49"/>
    <p:sldId id="610" r:id="rId50"/>
    <p:sldId id="499" r:id="rId51"/>
    <p:sldId id="504" r:id="rId52"/>
    <p:sldId id="563" r:id="rId53"/>
    <p:sldId id="34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04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12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0" y="2316481"/>
            <a:ext cx="8125097" cy="2926489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Chapter  1</a:t>
            </a:r>
            <a:br>
              <a:rPr lang="en-US" sz="44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3600" dirty="0">
                <a:latin typeface="+mn-lt"/>
              </a:rPr>
              <a:t>Fundamentals of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Analysis of Algorithm Efficiency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22568" y="1110723"/>
            <a:ext cx="10868527" cy="9436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77724" y="1384163"/>
            <a:ext cx="778735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 Efficiency for Algorithm </a:t>
            </a:r>
            <a:r>
              <a:rPr lang="en-US" sz="32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49616"/>
              </p:ext>
            </p:extLst>
          </p:nvPr>
        </p:nvGraphicFramePr>
        <p:xfrm>
          <a:off x="2207401" y="3042242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742433" y="2532888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2468880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55080" y="2720340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5102353" y="3633892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60320" y="3986784"/>
            <a:ext cx="2542033" cy="8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0368" y="3937746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54513"/>
              </p:ext>
            </p:extLst>
          </p:nvPr>
        </p:nvGraphicFramePr>
        <p:xfrm>
          <a:off x="2207401" y="4837715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2400" strike="dblStrike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6751" y="358061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= 8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5861304" y="4246000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453385" y="5404780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2743" y="4399411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3603488" y="2550409"/>
            <a:ext cx="320324" cy="2406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4055669" y="3919469"/>
            <a:ext cx="320324" cy="3290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294" y="356428"/>
            <a:ext cx="9538900" cy="614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Insertion-Sort(A)</a:t>
            </a:r>
            <a:endParaRPr lang="en-US" sz="2200" spc="-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 A sequence of n numbers (a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..., a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A permutation (reordering) (a’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2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2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input sequence such that 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…, ≤ </a:t>
            </a:r>
            <a:r>
              <a:rPr lang="en-US" sz="22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2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  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A[1], …, A[n], the pointer j goes from 2 to length[A]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key ← A[j];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A[j] into the sorted sequence A[1 .. j-1].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&gt; 0 </a:t>
            </a:r>
            <a:r>
              <a:rPr lang="en-US" sz="22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pointer 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goes from j -1 thru 1.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    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 A[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to the right, if A[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  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i="1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while-loop.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current A[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is less than key, then insert A[j] into A[i+1]</a:t>
            </a:r>
            <a:endParaRPr lang="en-US" sz="22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key;}   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200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for </a:t>
            </a: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					</a:t>
            </a:r>
            <a:endParaRPr lang="en-US" sz="2000" spc="-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9430EE8-4F41-4BC8-B60C-F9C139E24BAB}"/>
              </a:ext>
            </a:extLst>
          </p:cNvPr>
          <p:cNvSpPr/>
          <p:nvPr/>
        </p:nvSpPr>
        <p:spPr>
          <a:xfrm>
            <a:off x="541651" y="201032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n</a:t>
            </a:r>
            <a:r>
              <a:rPr lang="en-US" baseline="3000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C4A7D3C3-633E-4DD3-A074-6C726A13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4">
            <a:off x="467386" y="2352339"/>
            <a:ext cx="586352" cy="4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722C8-BE80-46C2-9CF8-DD0610AA6E3C}"/>
              </a:ext>
            </a:extLst>
          </p:cNvPr>
          <p:cNvSpPr txBox="1"/>
          <p:nvPr/>
        </p:nvSpPr>
        <p:spPr>
          <a:xfrm>
            <a:off x="8229600" y="930442"/>
            <a:ext cx="350673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r>
              <a:rPr lang="en-US" dirty="0"/>
              <a:t>        A[0] 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← A[j]; </a:t>
            </a:r>
          </a:p>
          <a:p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</a:t>
            </a:r>
            <a:endParaRPr lang="en-US" dirty="0"/>
          </a:p>
          <a:p>
            <a:r>
              <a:rPr lang="en-US" dirty="0"/>
              <a:t>        while (A[</a:t>
            </a:r>
            <a:r>
              <a:rPr lang="en-US" dirty="0" err="1"/>
              <a:t>i</a:t>
            </a:r>
            <a:r>
              <a:rPr lang="en-US" dirty="0"/>
              <a:t>] &gt; A[0]) do </a:t>
            </a:r>
            <a:r>
              <a:rPr lang="en-US" b="1" dirty="0">
                <a:solidFill>
                  <a:srgbClr val="C00000"/>
                </a:solidFill>
              </a:rPr>
              <a:t>{</a:t>
            </a:r>
          </a:p>
          <a:p>
            <a:r>
              <a:rPr lang="en-US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8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dirty="0"/>
          </a:p>
          <a:p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b="1" dirty="0">
                <a:solidFill>
                  <a:srgbClr val="C00000"/>
                </a:solidFill>
              </a:rPr>
              <a:t>}</a:t>
            </a:r>
          </a:p>
          <a:p>
            <a:r>
              <a:rPr lang="en-US" dirty="0"/>
              <a:t>        A[i+1]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← A[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610" y="2005263"/>
            <a:ext cx="10692064" cy="29276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29189" y="1467629"/>
            <a:ext cx="8177177" cy="394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Analyze the efficiency of this algorithm in terms of time - by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every instruction executed in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times of execution with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estimated cost assumption.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for a statement is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if the statement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steps (or nanoseconds) to execute and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 n times.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38043-E1CA-4724-802A-E6FBEA6E4F5D}"/>
              </a:ext>
            </a:extLst>
          </p:cNvPr>
          <p:cNvSpPr txBox="1"/>
          <p:nvPr/>
        </p:nvSpPr>
        <p:spPr>
          <a:xfrm>
            <a:off x="3108817" y="5067594"/>
            <a:ext cx="3258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- writing each statement in terms of a sequence of statements (steps) in assembler language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DE5A65-FBAB-4394-81BA-FC40A3D9F872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4188823" y="4328160"/>
            <a:ext cx="549047" cy="73943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2546" y="914401"/>
            <a:ext cx="9400675" cy="571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Determine </a:t>
            </a:r>
            <a:r>
              <a:rPr lang="en-US" sz="28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time efficiency for this algorithm </a:t>
            </a:r>
            <a:r>
              <a:rPr lang="en-US" sz="28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28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(A).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INSERTION_SORT procedure with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“cost”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each statement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times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statement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executed.</a:t>
            </a:r>
          </a:p>
          <a:p>
            <a:pPr marL="454025" marR="0" lvl="0" indent="-45402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j ← 2 to length[A]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j = 2, 3, …, n = length[A], let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be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times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and A[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    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 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value of  j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a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loop exits in the usual way,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test is executed one time more than the loop body. 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Comments are not executable statements, and so they take no time.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69241" y="2326105"/>
            <a:ext cx="5093370" cy="40553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0633" y="595692"/>
                <a:ext cx="9350734" cy="5785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Insertion-Sort(A)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sequence of n numbers (a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a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A permutation (reordering) (a’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the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	input sequence such that 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…, ≤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Cost(steps/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nsec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	   times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j ← 2 to length[A] do {				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nary>
                  </m:oMath>
                </a14:m>
                <a:endPara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key ← A[j];					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 - 1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/ 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 A[j] into the sorted sequence A[1 .. j-1].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0	   n - 1??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j – 1;					 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 - 1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	   while (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do {			 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sz="2000" b="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A[i+1] ← A[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];			              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1; 	}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end while-loop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	   A[i+1] ← key; } 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//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end for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            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8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n - 1	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33" y="595692"/>
                <a:ext cx="9350734" cy="5785751"/>
              </a:xfrm>
              <a:prstGeom prst="rect">
                <a:avLst/>
              </a:prstGeom>
              <a:blipFill>
                <a:blip r:embed="rId2"/>
                <a:stretch>
                  <a:fillRect l="-847" t="-632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91E2B5-E433-4C39-9503-169B8BB5C12A}"/>
              </a:ext>
            </a:extLst>
          </p:cNvPr>
          <p:cNvSpPr/>
          <p:nvPr/>
        </p:nvSpPr>
        <p:spPr>
          <a:xfrm>
            <a:off x="636719" y="1154301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67E5B36D-0BCF-468D-979B-D12E397B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03">
            <a:off x="571843" y="1118476"/>
            <a:ext cx="665826" cy="4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252" y="4160618"/>
            <a:ext cx="10419348" cy="15159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8252" y="2414337"/>
            <a:ext cx="10419348" cy="15159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7966" y="1265630"/>
                <a:ext cx="9187165" cy="433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of INSERTION-SORT T(n)  is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for the algorithm is: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T(n) =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n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endPara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(n-1).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algorithm’s running time may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depend on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3404B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property of  given </a:t>
                </a:r>
                <a:r>
                  <a:rPr lang="en-US" sz="2400" dirty="0">
                    <a:solidFill>
                      <a:srgbClr val="3404B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of that size n.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worst, the best and the average running time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66" y="1265630"/>
                <a:ext cx="9187165" cy="4334200"/>
              </a:xfrm>
              <a:prstGeom prst="rect">
                <a:avLst/>
              </a:prstGeom>
              <a:blipFill>
                <a:blip r:embed="rId2"/>
                <a:stretch>
                  <a:fillRect l="-995" t="-985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232" y="3036276"/>
            <a:ext cx="10750019" cy="35892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11719" y="740798"/>
                <a:ext cx="9791463" cy="588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in INSERTION_SORT, 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 case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occurs if the array is already sorted.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j = 2, 3, …, n, and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the initial value j-1, </a:t>
                </a:r>
              </a:p>
              <a:p>
                <a:pPr marL="1371600" lvl="2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≤ key falsifies the guard (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key)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1(the while-loop test is executed once) for   j = 2, 3, …, n, and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best-case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running time is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T(n) =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n 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2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:r>
                  <a:rPr lang="en-US" sz="2200" strike="sngStrik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strike="sngStrike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2200" strike="sngStrike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trike="sngStrike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 strike="sngStrike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trike="sngStrik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strike="sngStrike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2200" strike="sngStrike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trike="sngStrike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strike="sngStrike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200" strike="sngStrike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200" strike="sngStrike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trike="sngStrike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 strike="sngStrike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trike="sngStrik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(n-1), where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 =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n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*(n-1) 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*(n-1)  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*(n-1)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= 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n  -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	          </a:t>
                </a:r>
                <a:r>
                  <a:rPr lang="en-US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n  + b</a:t>
                </a:r>
                <a:endParaRPr lang="en-US" sz="2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6363" marR="0" indent="-461963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 linear function of  n, </a:t>
                </a:r>
                <a:r>
                  <a:rPr lang="el-GR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a and b depend on the statement cost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19" y="740798"/>
                <a:ext cx="9791463" cy="5884688"/>
              </a:xfrm>
              <a:prstGeom prst="rect">
                <a:avLst/>
              </a:prstGeom>
              <a:blipFill>
                <a:blip r:embed="rId2"/>
                <a:stretch>
                  <a:fillRect l="-996" t="-725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662" y="4146884"/>
            <a:ext cx="10523621" cy="18689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24874" y="1149532"/>
                <a:ext cx="8847909" cy="5281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in INSERTION_SORT, 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worst-case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result if the array is in reverse sorted order – that is,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decreasing order,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guard (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key) of the while-loop is true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2438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2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n, </a:t>
                </a:r>
              </a:p>
              <a:p>
                <a:pPr marL="1371600" lvl="1" indent="-452438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each A[j] with each element in the entire sorted subarray A[1..j-1].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  <a:tab pos="40005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 case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running time of INSERTION_SORT is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T(n) =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   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i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74" y="1149532"/>
                <a:ext cx="8847909" cy="5281574"/>
              </a:xfrm>
              <a:prstGeom prst="rect">
                <a:avLst/>
              </a:prstGeom>
              <a:blipFill>
                <a:blip r:embed="rId2"/>
                <a:stretch>
                  <a:fillRect l="-1103" t="-346" b="-4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8943" y="1165015"/>
                <a:ext cx="9199659" cy="4989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 that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  <m: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- 1  and also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  <m: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n - 2 + 1 = n - 1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– 1)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– 1)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lvl="1" indent="457200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   = {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- 1}  - {n - 1}</a:t>
                </a:r>
              </a:p>
              <a:p>
                <a:pPr marL="914400" lvl="1" indent="457200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43" y="1165015"/>
                <a:ext cx="9199659" cy="4989251"/>
              </a:xfrm>
              <a:prstGeom prst="rect">
                <a:avLst/>
              </a:prstGeom>
              <a:blipFill>
                <a:blip r:embed="rId2"/>
                <a:stretch>
                  <a:fillRect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A2571E2-61B9-4EAD-9304-1E7C4A120B15}"/>
              </a:ext>
            </a:extLst>
          </p:cNvPr>
          <p:cNvSpPr/>
          <p:nvPr/>
        </p:nvSpPr>
        <p:spPr>
          <a:xfrm>
            <a:off x="1110872" y="160570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smiley face images">
            <a:extLst>
              <a:ext uri="{FF2B5EF4-FFF2-40B4-BE49-F238E27FC236}">
                <a16:creationId xmlns:a16="http://schemas.microsoft.com/office/drawing/2014/main" id="{7F584D02-4C5F-49B3-A086-2D130A47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175">
            <a:off x="1110872" y="1637491"/>
            <a:ext cx="542999" cy="3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3159" y="384753"/>
            <a:ext cx="10234862" cy="970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6698" y="384753"/>
                <a:ext cx="9557467" cy="6473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Example, in INSERTION_SORT,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1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  <a:tab pos="40005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 case,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the running time of INSERTION_SORT: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  <m:r>
                      <a:rPr lang="en-US" sz="2400" b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endPara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- 1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endPara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de-D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*n</a:t>
                </a:r>
                <a:r>
                  <a:rPr lang="de-DE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(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)*n – (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a*n</a:t>
                </a:r>
                <a:r>
                  <a:rPr lang="en-US" sz="22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b*n + c  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-452438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quadratic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of n, O(n</a:t>
                </a:r>
                <a:r>
                  <a:rPr lang="en-US" sz="22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for constants a, b and c that depend on the statement costs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98" y="384753"/>
                <a:ext cx="9557467" cy="6473247"/>
              </a:xfrm>
              <a:prstGeom prst="rect">
                <a:avLst/>
              </a:prstGeom>
              <a:blipFill>
                <a:blip r:embed="rId2"/>
                <a:stretch>
                  <a:fillRect l="-957" t="-659" r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996BD-2380-40AF-9BF3-1628E6AB88C0}"/>
              </a:ext>
            </a:extLst>
          </p:cNvPr>
          <p:cNvSpPr txBox="1"/>
          <p:nvPr/>
        </p:nvSpPr>
        <p:spPr>
          <a:xfrm>
            <a:off x="1815169" y="894893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A1958-E03F-4605-BCDC-3C13A4A1BE44}"/>
              </a:ext>
            </a:extLst>
          </p:cNvPr>
          <p:cNvSpPr/>
          <p:nvPr/>
        </p:nvSpPr>
        <p:spPr>
          <a:xfrm>
            <a:off x="1976090" y="2627717"/>
            <a:ext cx="8308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Analysis, empirical measurement.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best, average, and worst case behaviors of an algorithm.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classes, such as constant, logarithmic linear, quadratic, and exponential.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and their solutions.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in algorithms.</a:t>
            </a:r>
          </a:p>
        </p:txBody>
      </p:sp>
      <p:pic>
        <p:nvPicPr>
          <p:cNvPr id="4" name="Picture 2" descr="Image result for smiley face images">
            <a:extLst>
              <a:ext uri="{FF2B5EF4-FFF2-40B4-BE49-F238E27FC236}">
                <a16:creationId xmlns:a16="http://schemas.microsoft.com/office/drawing/2014/main" id="{0DF64361-18E7-41BB-AE98-57FDD0A0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222"/>
            <a:ext cx="627018" cy="4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4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063" y="1347536"/>
            <a:ext cx="10307052" cy="673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6022" y="917673"/>
                <a:ext cx="9501808" cy="556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in INSERTION_SORT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upper bound and lower bound of an algorithm’s time efficiency. 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2438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worst-case running time of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algorithm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</a:p>
              <a:p>
                <a:pPr marL="1371600" lvl="2" indent="-452438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upper bound on the running time for any input. </a:t>
                </a:r>
                <a:endParaRPr lang="en-US" sz="2400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2438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guarantee that it will never take any longer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914400" marR="0" indent="-45243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best running time of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algorithm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</a:p>
              <a:p>
                <a:pPr marL="1371600" lvl="2" indent="-452438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lower bound on the running time for any input.</a:t>
                </a:r>
              </a:p>
              <a:p>
                <a:pPr marL="1371600" lvl="2" indent="-452438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Assures us that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will never run better than </a:t>
                </a:r>
                <a:r>
                  <a:rPr lang="el-GR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</a:t>
                </a:r>
              </a:p>
              <a:p>
                <a:pPr marL="914400" marR="0" indent="-45243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the average case running time of an algorithm?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1371600" lvl="1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022" y="917673"/>
                <a:ext cx="9501808" cy="5561010"/>
              </a:xfrm>
              <a:prstGeom prst="rect">
                <a:avLst/>
              </a:prstGeom>
              <a:blipFill>
                <a:blip r:embed="rId2"/>
                <a:stretch>
                  <a:fillRect l="-1026" t="-768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78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3041" y="740977"/>
                <a:ext cx="9183756" cy="607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*****************************************************************************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Insertion-Sort(A)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sequence of n numbers (a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a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 permutation (reordering) (a’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the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	input sequence such that 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…, ≤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Cost	time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j ← 2 to length[A] do {				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key ← A[j];				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n-1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/ /Insert A[j] into the sorted sequence A[1 .. j-1].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0	n-1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j – 1;				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n-1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	   while (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key)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{			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A[i+1] ← A[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];				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1;     }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//end while-loop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A[i+1] ← key; }   //end for 	                 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n-1	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*****************************************************************************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1" y="740977"/>
                <a:ext cx="9183756" cy="6077048"/>
              </a:xfrm>
              <a:prstGeom prst="rect">
                <a:avLst/>
              </a:prstGeom>
              <a:blipFill>
                <a:blip r:embed="rId2"/>
                <a:stretch>
                  <a:fillRect l="-531" t="-602" b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612" y="2679030"/>
            <a:ext cx="11425778" cy="3553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922" y="732877"/>
                <a:ext cx="9553301" cy="590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Example, in INSERTION_SORT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case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roughly as bad as the worst case.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randomly n numbers as an input size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insertion sort. 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it take to determine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in subarray A[1 .. j-1] to insert A[j]?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average, half the elements in A[1 ... j-1] are less than A[j], and half    the elements are greater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4025">
                  <a:lnSpc>
                    <a:spcPct val="115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average, it checks half of the subarray A[1 ... j-1].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257300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0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0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average-case running time is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quadratic function of the input size, 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same as the worst-case running time. </a:t>
                </a:r>
              </a:p>
              <a:p>
                <a:pPr marL="461963" marR="0" lvl="0" indent="-461963">
                  <a:lnSpc>
                    <a:spcPct val="11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 is </a:t>
                </a:r>
                <a:r>
                  <a:rPr lang="en-US" sz="2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arised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2" y="732877"/>
                <a:ext cx="9553301" cy="5903154"/>
              </a:xfrm>
              <a:prstGeom prst="rect">
                <a:avLst/>
              </a:prstGeom>
              <a:blipFill>
                <a:blip r:embed="rId2"/>
                <a:stretch>
                  <a:fillRect l="-957" t="-722" r="-766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0059" y="1037475"/>
            <a:ext cx="92394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Example: in INSERTION_SORT </a:t>
            </a: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of Insertion Sort:</a:t>
            </a:r>
          </a:p>
          <a:p>
            <a:pPr marL="461963" indent="-46196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case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roughly as bad as the worst case.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 in Analysis:</a:t>
            </a:r>
          </a:p>
          <a:p>
            <a:pPr marL="461963" marR="0" lvl="0" indent="-4619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is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arised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assumption: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inputs of a given size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equally likely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(for all instances). </a:t>
            </a:r>
          </a:p>
          <a:p>
            <a:pPr marL="1371600" lvl="1" indent="-45402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practice, this assumption may be violated, </a:t>
            </a:r>
          </a:p>
          <a:p>
            <a:pPr marL="914400" marR="0" lvl="0" indent="-45402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randomized algorithm for making random choices. </a:t>
            </a:r>
          </a:p>
          <a:p>
            <a:pPr marL="1371600" lvl="1" indent="-45402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allows a probabilistic analysis and yields an expected running time.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556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incremental approach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used to design insertion sort.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429ED589-7A4E-494B-8C1F-CA4752E7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244">
            <a:off x="702675" y="2480189"/>
            <a:ext cx="529707" cy="3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5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ED0E6-D6D5-424B-8BC9-B05EE5355C5B}"/>
              </a:ext>
            </a:extLst>
          </p:cNvPr>
          <p:cNvSpPr/>
          <p:nvPr/>
        </p:nvSpPr>
        <p:spPr>
          <a:xfrm>
            <a:off x="2699656" y="2828835"/>
            <a:ext cx="6426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Axiomatic Semantics for 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Proof of Program Correctness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(Program Verification)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254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176" y="993625"/>
            <a:ext cx="4641835" cy="7480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303" y="2325187"/>
            <a:ext cx="8647611" cy="2969624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Aft>
                <a:spcPts val="1200"/>
              </a:spcAft>
              <a:tabLst>
                <a:tab pos="461963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solving a problem: 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 algorithm and then implement it as a program.</a:t>
            </a:r>
          </a:p>
          <a:p>
            <a:pPr marL="461963" indent="-457200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that the program always produces the correct answer:</a:t>
            </a:r>
          </a:p>
          <a:p>
            <a:pPr marL="914400" lvl="2" indent="-457200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all the bugs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ensure that the syntax is correct. </a:t>
            </a:r>
          </a:p>
          <a:p>
            <a:pPr marL="914400" lvl="2" indent="-457200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program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all possible input.</a:t>
            </a:r>
          </a:p>
        </p:txBody>
      </p:sp>
    </p:spTree>
    <p:extLst>
      <p:ext uri="{BB962C8B-B14F-4D97-AF65-F5344CB8AC3E}">
        <p14:creationId xmlns:p14="http://schemas.microsoft.com/office/powerpoint/2010/main" val="262678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427" y="1021713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45" y="756434"/>
            <a:ext cx="4476155" cy="9556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511" y="2182190"/>
            <a:ext cx="8664978" cy="3669970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produces the correct output for every possible input. 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a program correctness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two parts: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correctness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program:</a:t>
            </a:r>
          </a:p>
          <a:p>
            <a:pPr marL="1371600" lvl="2" indent="-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that the correct answer is obtained if the program terminates.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halting problem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program always terminates.</a:t>
            </a:r>
          </a:p>
        </p:txBody>
      </p:sp>
    </p:spTree>
    <p:extLst>
      <p:ext uri="{BB962C8B-B14F-4D97-AF65-F5344CB8AC3E}">
        <p14:creationId xmlns:p14="http://schemas.microsoft.com/office/powerpoint/2010/main" val="56578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681" y="683856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131" y="418577"/>
            <a:ext cx="4557368" cy="9556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45" y="1540170"/>
            <a:ext cx="9172910" cy="47125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 produces the correct output for every possible input. 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verification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proof of programs):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the rules of inference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techniques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mathematical induction.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propositions are used: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assertion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gives the properties that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assertion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properties that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program should have,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program did what was intended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7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7" y="478337"/>
            <a:ext cx="5013960" cy="7756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378" y="1494608"/>
            <a:ext cx="8936446" cy="46013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initial and final assertions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program,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program, or program segment,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said to be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correct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the initial assertion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final assertion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(denote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for the input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terminates,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for the output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{y := 2; z := x + y}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</a:t>
            </a:r>
          </a:p>
        </p:txBody>
      </p:sp>
    </p:spTree>
    <p:extLst>
      <p:ext uri="{BB962C8B-B14F-4D97-AF65-F5344CB8AC3E}">
        <p14:creationId xmlns:p14="http://schemas.microsoft.com/office/powerpoint/2010/main" val="2906980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14" y="669926"/>
            <a:ext cx="6012962" cy="7147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14" y="1702365"/>
            <a:ext cx="8708934" cy="4667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Given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{y := 2; z := x + y}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program segment is correct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the initial assertion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final assertion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begins with the true x = 1.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y is assigned the value 2, and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z is assigned the sum of the values x and y, which is 3.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correct with respect to the initial assertion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final assertion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</a:t>
            </a:r>
          </a:p>
        </p:txBody>
      </p:sp>
    </p:spTree>
    <p:extLst>
      <p:ext uri="{BB962C8B-B14F-4D97-AF65-F5344CB8AC3E}">
        <p14:creationId xmlns:p14="http://schemas.microsoft.com/office/powerpoint/2010/main" val="32366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386F44-08C8-4CBB-80AA-F675CFDFDB00}"/>
              </a:ext>
            </a:extLst>
          </p:cNvPr>
          <p:cNvSpPr/>
          <p:nvPr/>
        </p:nvSpPr>
        <p:spPr>
          <a:xfrm>
            <a:off x="2996857" y="3136612"/>
            <a:ext cx="6355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cs typeface="Times New Roman" panose="02020603050405020304" pitchFamily="18" charset="0"/>
              </a:rPr>
              <a:t>Formal Proof of Program Correctness</a:t>
            </a:r>
          </a:p>
          <a:p>
            <a:pPr algn="ctr"/>
            <a:r>
              <a:rPr lang="en-US" altLang="en-US" sz="3200" dirty="0">
                <a:cs typeface="Times New Roman" panose="02020603050405020304" pitchFamily="18" charset="0"/>
              </a:rPr>
              <a:t>Using Axiomatic Semantics</a:t>
            </a:r>
          </a:p>
        </p:txBody>
      </p:sp>
    </p:spTree>
    <p:extLst>
      <p:ext uri="{BB962C8B-B14F-4D97-AF65-F5344CB8AC3E}">
        <p14:creationId xmlns:p14="http://schemas.microsoft.com/office/powerpoint/2010/main" val="4049964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45" y="561797"/>
            <a:ext cx="7089140" cy="8105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 (Another Method)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88" y="1372329"/>
            <a:ext cx="9600223" cy="52099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Given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{y := 2; z := x + y}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program segment is correct with respect to the initial assertion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final assertion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Shown: 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		x = 3 – 2 = 1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implies that p: x = 1 is true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{y := 2; 	 	x + 2  = 3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 2 for 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z := x + y}   		x + y  = 3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replace z by x + 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		q: z = 3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final assertion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1C1C67-8E4C-41D2-9C78-A91D35B19E32}"/>
              </a:ext>
            </a:extLst>
          </p:cNvPr>
          <p:cNvCxnSpPr/>
          <p:nvPr/>
        </p:nvCxnSpPr>
        <p:spPr>
          <a:xfrm flipV="1">
            <a:off x="5657540" y="5369883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A0DB1-F3AF-4F07-948B-69E6B827EBB8}"/>
              </a:ext>
            </a:extLst>
          </p:cNvPr>
          <p:cNvCxnSpPr/>
          <p:nvPr/>
        </p:nvCxnSpPr>
        <p:spPr>
          <a:xfrm flipV="1">
            <a:off x="5657540" y="4572396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BBE7A7-819E-4295-9302-1327113937D7}"/>
              </a:ext>
            </a:extLst>
          </p:cNvPr>
          <p:cNvCxnSpPr/>
          <p:nvPr/>
        </p:nvCxnSpPr>
        <p:spPr>
          <a:xfrm flipV="1">
            <a:off x="5645801" y="3700542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A834B4-4965-4B76-9E45-8904F12CE4E5}"/>
              </a:ext>
            </a:extLst>
          </p:cNvPr>
          <p:cNvSpPr txBox="1">
            <a:spLocks noChangeArrowheads="1"/>
          </p:cNvSpPr>
          <p:nvPr/>
        </p:nvSpPr>
        <p:spPr>
          <a:xfrm>
            <a:off x="1537837" y="2008846"/>
            <a:ext cx="8546689" cy="4348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Axioms or inference rules (also called assertions)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expressions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for each statement type in the language.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 inference rule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infer the truth of one assertion based on the values of other assertions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useful rule of inference: 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proves a program’s correctness by </a:t>
            </a:r>
          </a:p>
          <a:p>
            <a:pPr marL="1371600" lvl="2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the program into a sequence of subprograms </a:t>
            </a:r>
          </a:p>
          <a:p>
            <a:pPr marL="1371600" lvl="2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showing that each subprogram is correct.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463199" y="970997"/>
            <a:ext cx="7402126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</p:spTree>
    <p:extLst>
      <p:ext uri="{BB962C8B-B14F-4D97-AF65-F5344CB8AC3E}">
        <p14:creationId xmlns:p14="http://schemas.microsoft.com/office/powerpoint/2010/main" val="179753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A834B4-4965-4B76-9E45-8904F12CE4E5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9" y="1042731"/>
            <a:ext cx="9079640" cy="56276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program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split into subprograms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Show that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 </a:t>
            </a:r>
          </a:p>
          <a:p>
            <a:pPr marL="457200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Shown:</a:t>
            </a:r>
          </a:p>
          <a:p>
            <a:pPr marL="914400" lvl="1" indent="-457200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true, 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executed and terminated,      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true; </a:t>
            </a:r>
          </a:p>
          <a:p>
            <a:pPr marL="914400" lvl="1" indent="-45720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</a:t>
            </a:r>
          </a:p>
          <a:p>
            <a:pPr marL="914400" lvl="1" indent="-457200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true, 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and terminated, 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</a:t>
            </a:r>
          </a:p>
          <a:p>
            <a:pPr marL="914400" lvl="1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executed and terminated, then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true. 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rule of inference is the 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rule, which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stated as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085378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/>
          <p:nvPr/>
        </p:nvCxnSpPr>
        <p:spPr>
          <a:xfrm>
            <a:off x="3605370" y="6100782"/>
            <a:ext cx="2324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D66492-17B3-48F9-ABD8-53235AB08A4A}"/>
              </a:ext>
            </a:extLst>
          </p:cNvPr>
          <p:cNvSpPr txBox="1"/>
          <p:nvPr/>
        </p:nvSpPr>
        <p:spPr>
          <a:xfrm>
            <a:off x="10101942" y="2159726"/>
            <a:ext cx="9666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4A4EB-18B5-48EB-A345-0F2B65E17540}"/>
              </a:ext>
            </a:extLst>
          </p:cNvPr>
          <p:cNvSpPr txBox="1"/>
          <p:nvPr/>
        </p:nvSpPr>
        <p:spPr>
          <a:xfrm>
            <a:off x="10110651" y="2860767"/>
            <a:ext cx="9666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18C38C-35E7-449F-9E00-57F5E6BCFD0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0585268" y="1802674"/>
            <a:ext cx="8709" cy="357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999B8D-6933-46B3-A5CA-9D68CC5FE050}"/>
              </a:ext>
            </a:extLst>
          </p:cNvPr>
          <p:cNvCxnSpPr>
            <a:cxnSpLocks/>
          </p:cNvCxnSpPr>
          <p:nvPr/>
        </p:nvCxnSpPr>
        <p:spPr>
          <a:xfrm flipH="1">
            <a:off x="10580913" y="2503715"/>
            <a:ext cx="8709" cy="357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ABF8A8-8B3C-42BA-8776-9C977F0C45C9}"/>
              </a:ext>
            </a:extLst>
          </p:cNvPr>
          <p:cNvCxnSpPr>
            <a:cxnSpLocks/>
          </p:cNvCxnSpPr>
          <p:nvPr/>
        </p:nvCxnSpPr>
        <p:spPr>
          <a:xfrm flipH="1">
            <a:off x="10585267" y="3230099"/>
            <a:ext cx="8709" cy="357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72E8A-9515-4836-83ED-96AAA41497BC}"/>
              </a:ext>
            </a:extLst>
          </p:cNvPr>
          <p:cNvCxnSpPr/>
          <p:nvPr/>
        </p:nvCxnSpPr>
        <p:spPr>
          <a:xfrm flipH="1">
            <a:off x="10580913" y="1976846"/>
            <a:ext cx="39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DDCAED-828A-4D5A-A112-50636F0F2EE0}"/>
              </a:ext>
            </a:extLst>
          </p:cNvPr>
          <p:cNvCxnSpPr/>
          <p:nvPr/>
        </p:nvCxnSpPr>
        <p:spPr>
          <a:xfrm flipH="1">
            <a:off x="10580913" y="2704013"/>
            <a:ext cx="39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9B75C-C330-4A4A-B6EC-5199A029F886}"/>
              </a:ext>
            </a:extLst>
          </p:cNvPr>
          <p:cNvCxnSpPr/>
          <p:nvPr/>
        </p:nvCxnSpPr>
        <p:spPr>
          <a:xfrm flipH="1">
            <a:off x="10589621" y="3408625"/>
            <a:ext cx="39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F01221-1AF4-46DC-A80C-E9606FB8E61C}"/>
              </a:ext>
            </a:extLst>
          </p:cNvPr>
          <p:cNvSpPr txBox="1"/>
          <p:nvPr/>
        </p:nvSpPr>
        <p:spPr>
          <a:xfrm>
            <a:off x="10894423" y="1706880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9D88BF-825A-49AE-B2E1-31CFED85BFF7}"/>
              </a:ext>
            </a:extLst>
          </p:cNvPr>
          <p:cNvSpPr txBox="1"/>
          <p:nvPr/>
        </p:nvSpPr>
        <p:spPr>
          <a:xfrm>
            <a:off x="10911840" y="2440579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764F0-AAA6-492E-8554-9127F13291DC}"/>
              </a:ext>
            </a:extLst>
          </p:cNvPr>
          <p:cNvSpPr txBox="1"/>
          <p:nvPr/>
        </p:nvSpPr>
        <p:spPr>
          <a:xfrm>
            <a:off x="10898777" y="3244334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45354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A834B4-4965-4B76-9E45-8904F12CE4E5}"/>
              </a:ext>
            </a:extLst>
          </p:cNvPr>
          <p:cNvSpPr txBox="1">
            <a:spLocks noChangeArrowheads="1"/>
          </p:cNvSpPr>
          <p:nvPr/>
        </p:nvSpPr>
        <p:spPr>
          <a:xfrm>
            <a:off x="1500304" y="2307370"/>
            <a:ext cx="9061156" cy="36748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Statements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program segment has the form</a:t>
            </a: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pPr marL="457200" indent="-45720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block statement. </a:t>
            </a: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executed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is true, and 		                   S is not executed when the condition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false.</a:t>
            </a:r>
          </a:p>
          <a:p>
            <a:pPr>
              <a:buFont typeface="Wingdings" pitchFamily="2" charset="2"/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475148" y="808554"/>
            <a:ext cx="7233423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1902BD0-0803-4F51-9223-CE7842EB26F6}"/>
              </a:ext>
            </a:extLst>
          </p:cNvPr>
          <p:cNvSpPr/>
          <p:nvPr/>
        </p:nvSpPr>
        <p:spPr>
          <a:xfrm>
            <a:off x="8403771" y="3187337"/>
            <a:ext cx="1619795" cy="583474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AAD1C-AF3C-4EA1-9840-01426C3E25C4}"/>
              </a:ext>
            </a:extLst>
          </p:cNvPr>
          <p:cNvSpPr txBox="1"/>
          <p:nvPr/>
        </p:nvSpPr>
        <p:spPr>
          <a:xfrm>
            <a:off x="7336971" y="4225443"/>
            <a:ext cx="150658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F077CF-C638-4AEB-A158-78C80CAE9D23}"/>
              </a:ext>
            </a:extLst>
          </p:cNvPr>
          <p:cNvCxnSpPr/>
          <p:nvPr/>
        </p:nvCxnSpPr>
        <p:spPr>
          <a:xfrm>
            <a:off x="8049119" y="3454552"/>
            <a:ext cx="35124" cy="7708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B16826-EC60-48A8-B029-D122A18D8C3C}"/>
              </a:ext>
            </a:extLst>
          </p:cNvPr>
          <p:cNvCxnSpPr/>
          <p:nvPr/>
        </p:nvCxnSpPr>
        <p:spPr>
          <a:xfrm>
            <a:off x="9200607" y="2917371"/>
            <a:ext cx="13061" cy="2699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00FED7-B512-4E6B-8EE1-B2DF928AB580}"/>
              </a:ext>
            </a:extLst>
          </p:cNvPr>
          <p:cNvCxnSpPr/>
          <p:nvPr/>
        </p:nvCxnSpPr>
        <p:spPr>
          <a:xfrm flipH="1">
            <a:off x="8013032" y="3479074"/>
            <a:ext cx="4055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E4858F-A52F-4040-BDCC-718F68438B8C}"/>
              </a:ext>
            </a:extLst>
          </p:cNvPr>
          <p:cNvCxnSpPr>
            <a:cxnSpLocks/>
          </p:cNvCxnSpPr>
          <p:nvPr/>
        </p:nvCxnSpPr>
        <p:spPr>
          <a:xfrm>
            <a:off x="10561460" y="3479074"/>
            <a:ext cx="74710" cy="1735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E84BDB-C89E-413E-A65E-60A9EF5B5480}"/>
              </a:ext>
            </a:extLst>
          </p:cNvPr>
          <p:cNvCxnSpPr>
            <a:cxnSpLocks/>
            <a:endCxn id="30" idx="6"/>
          </p:cNvCxnSpPr>
          <p:nvPr/>
        </p:nvCxnSpPr>
        <p:spPr>
          <a:xfrm>
            <a:off x="8090263" y="5214534"/>
            <a:ext cx="11474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AAA4E7-D640-479A-9D25-021D09A797B4}"/>
              </a:ext>
            </a:extLst>
          </p:cNvPr>
          <p:cNvCxnSpPr>
            <a:cxnSpLocks/>
          </p:cNvCxnSpPr>
          <p:nvPr/>
        </p:nvCxnSpPr>
        <p:spPr>
          <a:xfrm>
            <a:off x="10023566" y="3479074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F1011D-2CCA-40A2-B94B-07CE850EDF92}"/>
              </a:ext>
            </a:extLst>
          </p:cNvPr>
          <p:cNvSpPr txBox="1"/>
          <p:nvPr/>
        </p:nvSpPr>
        <p:spPr>
          <a:xfrm>
            <a:off x="9431384" y="2759223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79FBB0-5143-4A49-834F-EF62694E77E1}"/>
              </a:ext>
            </a:extLst>
          </p:cNvPr>
          <p:cNvSpPr txBox="1"/>
          <p:nvPr/>
        </p:nvSpPr>
        <p:spPr>
          <a:xfrm>
            <a:off x="9414969" y="5400932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A8BA27-1AFE-4543-8DC8-58465BBBC2DB}"/>
              </a:ext>
            </a:extLst>
          </p:cNvPr>
          <p:cNvCxnSpPr>
            <a:stCxn id="22" idx="0"/>
          </p:cNvCxnSpPr>
          <p:nvPr/>
        </p:nvCxnSpPr>
        <p:spPr>
          <a:xfrm flipH="1">
            <a:off x="9241800" y="2759223"/>
            <a:ext cx="346338" cy="3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E56010-1E1F-44EB-A909-D03755B9468A}"/>
              </a:ext>
            </a:extLst>
          </p:cNvPr>
          <p:cNvCxnSpPr/>
          <p:nvPr/>
        </p:nvCxnSpPr>
        <p:spPr>
          <a:xfrm flipH="1" flipV="1">
            <a:off x="9307743" y="5255064"/>
            <a:ext cx="84910" cy="29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>
            <a:off x="8090263" y="4594775"/>
            <a:ext cx="27042" cy="610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E84BDB-C89E-413E-A65E-60A9EF5B5480}"/>
              </a:ext>
            </a:extLst>
          </p:cNvPr>
          <p:cNvCxnSpPr>
            <a:cxnSpLocks/>
          </p:cNvCxnSpPr>
          <p:nvPr/>
        </p:nvCxnSpPr>
        <p:spPr>
          <a:xfrm flipH="1">
            <a:off x="9312442" y="5214534"/>
            <a:ext cx="13237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flipH="1">
            <a:off x="9237732" y="5174004"/>
            <a:ext cx="93446" cy="81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284455" y="5214534"/>
            <a:ext cx="1" cy="619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56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if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condition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</a:p>
              <a:p>
                <a:pPr marL="0" inden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block statement.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verify that this segment is correct with respect to the initial assertion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final assertion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show that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when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and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after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terminates.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Second, show that 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when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and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(in this case,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execute).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leads to the following rule of inference:		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  <a:blipFill>
                <a:blip r:embed="rId2"/>
                <a:stretch>
                  <a:fillRect l="-895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216006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4003069" y="5716750"/>
            <a:ext cx="30362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1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27206" y="1164985"/>
                <a:ext cx="8947882" cy="5627699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Verify that the program segment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T{if x &gt; y then y := x}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287338" indent="-287338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correct with respect to the initial assertion T and the final assertion 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Shown:      When the initial assertion is true (T) and x &gt; y,  the assignment y := x is executed. Hence the final assertion which asserts that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is true.  When the initial assertion is true (T) and x &gt; y is false, so that 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the final assertion,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is again true.       Hence, the program is correct with respect to the given initial and final assertions.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Rule of inference for conditional statement: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6" y="1164985"/>
                <a:ext cx="8947882" cy="5627699"/>
              </a:xfrm>
              <a:prstGeom prst="rect">
                <a:avLst/>
              </a:prstGeom>
              <a:blipFill>
                <a:blip r:embed="rId2"/>
                <a:stretch>
                  <a:fillRect l="-886" t="-1300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516912" y="500282"/>
            <a:ext cx="7407595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4540786" y="5997790"/>
            <a:ext cx="271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4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66439" y="1067767"/>
                <a:ext cx="8975138" cy="5627699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 (another verification approach)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Verify that the program segment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T{if x &gt; y then y := x}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287338" indent="-287338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correct with respect to the initial assertion T and the final assertion 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(p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39" y="1067767"/>
                <a:ext cx="8975138" cy="5627699"/>
              </a:xfrm>
              <a:prstGeom prst="rect">
                <a:avLst/>
              </a:prstGeom>
              <a:blipFill>
                <a:blip r:embed="rId2"/>
                <a:stretch>
                  <a:fillRect l="-883" t="-1950" r="-408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146338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4223783" y="6287705"/>
            <a:ext cx="271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E3B7F766-C7B3-4A5E-80BA-B294DABCA3A1}"/>
              </a:ext>
            </a:extLst>
          </p:cNvPr>
          <p:cNvSpPr/>
          <p:nvPr/>
        </p:nvSpPr>
        <p:spPr>
          <a:xfrm>
            <a:off x="4742121" y="3572540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 &gt;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A8A01-C617-423C-97DF-34A908436A0E}"/>
              </a:ext>
            </a:extLst>
          </p:cNvPr>
          <p:cNvSpPr txBox="1"/>
          <p:nvPr/>
        </p:nvSpPr>
        <p:spPr>
          <a:xfrm>
            <a:off x="3306726" y="4316819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y := 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F9868F-B7C4-4C1D-AB8D-2A2A4AAD32D1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491716" y="2849526"/>
            <a:ext cx="1" cy="7230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D450A2-8A66-4C61-8A59-FCB034C70D1B}"/>
              </a:ext>
            </a:extLst>
          </p:cNvPr>
          <p:cNvCxnSpPr>
            <a:cxnSpLocks/>
          </p:cNvCxnSpPr>
          <p:nvPr/>
        </p:nvCxnSpPr>
        <p:spPr>
          <a:xfrm>
            <a:off x="3934047" y="3795821"/>
            <a:ext cx="0" cy="5209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370809-4E45-409E-80D5-9837A775D94B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934047" y="3795821"/>
            <a:ext cx="80807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9B54C9-E147-4C82-8EB3-BD628E7D2E6E}"/>
              </a:ext>
            </a:extLst>
          </p:cNvPr>
          <p:cNvCxnSpPr>
            <a:stCxn id="3" idx="3"/>
          </p:cNvCxnSpPr>
          <p:nvPr/>
        </p:nvCxnSpPr>
        <p:spPr>
          <a:xfrm flipV="1">
            <a:off x="6241312" y="3795821"/>
            <a:ext cx="71774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680EE5-D793-4493-BC94-539B4E2C1242}"/>
              </a:ext>
            </a:extLst>
          </p:cNvPr>
          <p:cNvCxnSpPr>
            <a:stCxn id="5" idx="2"/>
          </p:cNvCxnSpPr>
          <p:nvPr/>
        </p:nvCxnSpPr>
        <p:spPr>
          <a:xfrm flipH="1">
            <a:off x="3934046" y="4686151"/>
            <a:ext cx="1" cy="2918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A0FAFD-554B-4E07-8907-0F7AEB547966}"/>
              </a:ext>
            </a:extLst>
          </p:cNvPr>
          <p:cNvCxnSpPr>
            <a:cxnSpLocks/>
          </p:cNvCxnSpPr>
          <p:nvPr/>
        </p:nvCxnSpPr>
        <p:spPr>
          <a:xfrm>
            <a:off x="6959060" y="3795820"/>
            <a:ext cx="0" cy="1165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93EC7B-46C9-4F59-AEF9-0A5A5FB898CB}"/>
              </a:ext>
            </a:extLst>
          </p:cNvPr>
          <p:cNvCxnSpPr/>
          <p:nvPr/>
        </p:nvCxnSpPr>
        <p:spPr>
          <a:xfrm>
            <a:off x="3934046" y="4977968"/>
            <a:ext cx="15576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169109-D6B2-4BCD-8A03-58B0DEA9C90B}"/>
              </a:ext>
            </a:extLst>
          </p:cNvPr>
          <p:cNvCxnSpPr/>
          <p:nvPr/>
        </p:nvCxnSpPr>
        <p:spPr>
          <a:xfrm flipH="1">
            <a:off x="5491716" y="4961057"/>
            <a:ext cx="14673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4FCBF9-A81A-4910-8854-F596CAE1017C}"/>
              </a:ext>
            </a:extLst>
          </p:cNvPr>
          <p:cNvCxnSpPr/>
          <p:nvPr/>
        </p:nvCxnSpPr>
        <p:spPr>
          <a:xfrm>
            <a:off x="5491716" y="4977968"/>
            <a:ext cx="0" cy="3383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89E783-859A-4AEC-8520-6A12685322BE}"/>
              </a:ext>
            </a:extLst>
          </p:cNvPr>
          <p:cNvCxnSpPr/>
          <p:nvPr/>
        </p:nvCxnSpPr>
        <p:spPr>
          <a:xfrm>
            <a:off x="2955851" y="5178056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6FFEC8-7A39-4FF1-984C-D2B52D52DA8E}"/>
                  </a:ext>
                </a:extLst>
              </p:cNvPr>
              <p:cNvSpPr txBox="1"/>
              <p:nvPr/>
            </p:nvSpPr>
            <p:spPr>
              <a:xfrm>
                <a:off x="1573619" y="4924804"/>
                <a:ext cx="128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6FFEC8-7A39-4FF1-984C-D2B52D52D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9" y="4924804"/>
                <a:ext cx="1286538" cy="369332"/>
              </a:xfrm>
              <a:prstGeom prst="rect">
                <a:avLst/>
              </a:prstGeom>
              <a:blipFill>
                <a:blip r:embed="rId3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3C12D1-86C5-488B-9946-5E504D2C7095}"/>
                  </a:ext>
                </a:extLst>
              </p:cNvPr>
              <p:cNvSpPr txBox="1"/>
              <p:nvPr/>
            </p:nvSpPr>
            <p:spPr>
              <a:xfrm>
                <a:off x="1573619" y="3802302"/>
                <a:ext cx="128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3C12D1-86C5-488B-9946-5E504D2C7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9" y="3802302"/>
                <a:ext cx="1286538" cy="369332"/>
              </a:xfrm>
              <a:prstGeom prst="rect">
                <a:avLst/>
              </a:prstGeom>
              <a:blipFill>
                <a:blip r:embed="rId4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191D3-7A7C-40B8-B062-4CD753C870EB}"/>
                  </a:ext>
                </a:extLst>
              </p:cNvPr>
              <p:cNvSpPr txBox="1"/>
              <p:nvPr/>
            </p:nvSpPr>
            <p:spPr>
              <a:xfrm>
                <a:off x="909035" y="3217654"/>
                <a:ext cx="1951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&gt; 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191D3-7A7C-40B8-B062-4CD753C87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5" y="3217654"/>
                <a:ext cx="1951122" cy="369332"/>
              </a:xfrm>
              <a:prstGeom prst="rect">
                <a:avLst/>
              </a:prstGeom>
              <a:blipFill>
                <a:blip r:embed="rId11"/>
                <a:stretch>
                  <a:fillRect l="-2500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82A3E1-696D-483D-BC84-6B902EFBB363}"/>
              </a:ext>
            </a:extLst>
          </p:cNvPr>
          <p:cNvCxnSpPr/>
          <p:nvPr/>
        </p:nvCxnSpPr>
        <p:spPr>
          <a:xfrm>
            <a:off x="3012557" y="3429000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7AA9D4-1B2F-49C9-A0DF-587FFABD2E4C}"/>
              </a:ext>
            </a:extLst>
          </p:cNvPr>
          <p:cNvCxnSpPr/>
          <p:nvPr/>
        </p:nvCxnSpPr>
        <p:spPr>
          <a:xfrm>
            <a:off x="3012557" y="2877639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2821AE-B760-4B79-8B25-D0E4A11DF40B}"/>
              </a:ext>
            </a:extLst>
          </p:cNvPr>
          <p:cNvCxnSpPr>
            <a:cxnSpLocks/>
          </p:cNvCxnSpPr>
          <p:nvPr/>
        </p:nvCxnSpPr>
        <p:spPr>
          <a:xfrm>
            <a:off x="2537636" y="4019103"/>
            <a:ext cx="13964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50E7777-4E6A-44A6-B3B2-8B52A0CBCAF0}"/>
              </a:ext>
            </a:extLst>
          </p:cNvPr>
          <p:cNvSpPr txBox="1"/>
          <p:nvPr/>
        </p:nvSpPr>
        <p:spPr>
          <a:xfrm>
            <a:off x="1863634" y="2662847"/>
            <a:ext cx="11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0D42892-B1FD-4F6F-B8E5-92D702ED58C2}"/>
              </a:ext>
            </a:extLst>
          </p:cNvPr>
          <p:cNvCxnSpPr/>
          <p:nvPr/>
        </p:nvCxnSpPr>
        <p:spPr>
          <a:xfrm flipV="1">
            <a:off x="2105246" y="4473499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14C0CB-3A52-4D7E-AAA5-FCE30782525D}"/>
              </a:ext>
            </a:extLst>
          </p:cNvPr>
          <p:cNvCxnSpPr/>
          <p:nvPr/>
        </p:nvCxnSpPr>
        <p:spPr>
          <a:xfrm flipV="1">
            <a:off x="2105246" y="3520110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B4020A-C386-45AE-98FE-AE61D314BE5B}"/>
              </a:ext>
            </a:extLst>
          </p:cNvPr>
          <p:cNvCxnSpPr/>
          <p:nvPr/>
        </p:nvCxnSpPr>
        <p:spPr>
          <a:xfrm flipV="1">
            <a:off x="2130055" y="2964712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3884F1-DF53-4DA0-8FFD-3770AF18FD1B}"/>
              </a:ext>
            </a:extLst>
          </p:cNvPr>
          <p:cNvCxnSpPr/>
          <p:nvPr/>
        </p:nvCxnSpPr>
        <p:spPr>
          <a:xfrm>
            <a:off x="5548422" y="5178056"/>
            <a:ext cx="2535865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4B258B-830B-4184-8A6E-5CD08081B80A}"/>
              </a:ext>
            </a:extLst>
          </p:cNvPr>
          <p:cNvCxnSpPr/>
          <p:nvPr/>
        </p:nvCxnSpPr>
        <p:spPr>
          <a:xfrm>
            <a:off x="5548422" y="3429000"/>
            <a:ext cx="2535865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7AAE34-BAFF-4C14-A2C9-2E2013E7D317}"/>
                  </a:ext>
                </a:extLst>
              </p:cNvPr>
              <p:cNvSpPr txBox="1"/>
              <p:nvPr/>
            </p:nvSpPr>
            <p:spPr>
              <a:xfrm>
                <a:off x="7992141" y="3294845"/>
                <a:ext cx="2311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&gt; 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7AAE34-BAFF-4C14-A2C9-2E2013E7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41" y="3294845"/>
                <a:ext cx="2311218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4EC460-586D-4848-823C-B7EA6F492056}"/>
                  </a:ext>
                </a:extLst>
              </p:cNvPr>
              <p:cNvSpPr txBox="1"/>
              <p:nvPr/>
            </p:nvSpPr>
            <p:spPr>
              <a:xfrm>
                <a:off x="8592880" y="4895572"/>
                <a:ext cx="128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4EC460-586D-4848-823C-B7EA6F49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80" y="4895572"/>
                <a:ext cx="1286538" cy="369332"/>
              </a:xfrm>
              <a:prstGeom prst="rect">
                <a:avLst/>
              </a:prstGeom>
              <a:blipFill>
                <a:blip r:embed="rId7"/>
                <a:stretch>
                  <a:fillRect l="-42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CE351F-8D7C-48A4-A3C7-127259DD3D1D}"/>
              </a:ext>
            </a:extLst>
          </p:cNvPr>
          <p:cNvCxnSpPr/>
          <p:nvPr/>
        </p:nvCxnSpPr>
        <p:spPr>
          <a:xfrm>
            <a:off x="5548421" y="2888031"/>
            <a:ext cx="2535865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FB82F7-A066-43B6-AE75-1DB03AA13ABA}"/>
              </a:ext>
            </a:extLst>
          </p:cNvPr>
          <p:cNvSpPr txBox="1"/>
          <p:nvPr/>
        </p:nvSpPr>
        <p:spPr>
          <a:xfrm>
            <a:off x="8592277" y="2584747"/>
            <a:ext cx="11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B3150F0-765E-43DE-8081-1CADB50CDF82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9186415" y="3701960"/>
            <a:ext cx="49734" cy="11936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4DC6AA-9826-4027-94E4-D3399FD658CA}"/>
              </a:ext>
            </a:extLst>
          </p:cNvPr>
          <p:cNvCxnSpPr/>
          <p:nvPr/>
        </p:nvCxnSpPr>
        <p:spPr>
          <a:xfrm flipV="1">
            <a:off x="9163194" y="2966484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05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the program segment has the form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if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condition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block statements. </a:t>
                </a:r>
              </a:p>
              <a:p>
                <a:pPr marL="285750" indent="-28575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executed if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true;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executed if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false.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verify that this segment is correct with respect to the initial assertion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final assertion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1"/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we show that when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and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then q is true after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terminates.</a:t>
                </a:r>
              </a:p>
              <a:p>
                <a:pPr lvl="1"/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Second, we show that when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and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then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after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terminates.</a:t>
                </a:r>
              </a:p>
              <a:p>
                <a:pPr lvl="1"/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leads to the following rule of inference. 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  <a:blipFill>
                <a:blip r:embed="rId2"/>
                <a:stretch>
                  <a:fillRect l="-895" t="-2384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233423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3743135" y="6204641"/>
            <a:ext cx="4405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that the program segment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 {if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&lt; 0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-x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x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correct with respect to the initial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final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Shown: 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if the initial assertion is true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and x &lt; 0, then abs = |x|. This is correct, because when x &lt; 0 the assignment statement abs := -x sets abs = -x, which is |x| by definition when x &lt; 0.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Second, if the initial assertion is true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and x &lt; 0 is false, so that x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 then abs = |x|. This is also correct, because when x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 the assignment statement abs := x, sets abs = x, which is |x| by definition when x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0. 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using the rule of inference, the program segment is correct with respect to the given initial and final assertions.     </a:t>
                </a: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rule of inference is as follows: </a:t>
                </a:r>
                <a:endParaRPr lang="en-US" sz="3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8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  <a:blipFill>
                <a:blip r:embed="rId2"/>
                <a:stretch>
                  <a:fillRect l="-590" t="-1923" r="-525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067961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3362598" y="6340260"/>
            <a:ext cx="4405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27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that the program segment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 {if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&lt; 0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-x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x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correct with respect to the initial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final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Shown: 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rule of inference is as follows: </a:t>
                </a:r>
                <a:endParaRPr lang="en-US" sz="3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8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  <a:blipFill>
                <a:blip r:embed="rId2"/>
                <a:stretch>
                  <a:fillRect l="-590" t="-1923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181172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3362598" y="6387152"/>
            <a:ext cx="4405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9B0D5E87-9A0A-4FA1-9FD7-06606D495DA5}"/>
              </a:ext>
            </a:extLst>
          </p:cNvPr>
          <p:cNvSpPr/>
          <p:nvPr/>
        </p:nvSpPr>
        <p:spPr>
          <a:xfrm>
            <a:off x="4815726" y="2982437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 &lt;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F42B7-7D31-4604-B2A7-6CECC27E6339}"/>
              </a:ext>
            </a:extLst>
          </p:cNvPr>
          <p:cNvSpPr txBox="1"/>
          <p:nvPr/>
        </p:nvSpPr>
        <p:spPr>
          <a:xfrm>
            <a:off x="3264196" y="3854209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abs := -x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51FEE-0553-4C2D-8985-BDCBD97330E4}"/>
              </a:ext>
            </a:extLst>
          </p:cNvPr>
          <p:cNvSpPr txBox="1"/>
          <p:nvPr/>
        </p:nvSpPr>
        <p:spPr>
          <a:xfrm>
            <a:off x="6641001" y="3842720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abs := 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A24257-3323-4AB5-ACE5-52F76CA00B1B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891517" y="3205718"/>
            <a:ext cx="92420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534218-A930-48AB-B110-8CC8B3FF3B90}"/>
              </a:ext>
            </a:extLst>
          </p:cNvPr>
          <p:cNvCxnSpPr>
            <a:endCxn id="6" idx="0"/>
          </p:cNvCxnSpPr>
          <p:nvPr/>
        </p:nvCxnSpPr>
        <p:spPr>
          <a:xfrm>
            <a:off x="3891517" y="3205718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4759-69B3-4716-9CF1-26E4F14A7212}"/>
              </a:ext>
            </a:extLst>
          </p:cNvPr>
          <p:cNvCxnSpPr/>
          <p:nvPr/>
        </p:nvCxnSpPr>
        <p:spPr>
          <a:xfrm>
            <a:off x="7268322" y="3205718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24A183-4AED-48E7-83B7-CAE733D11729}"/>
              </a:ext>
            </a:extLst>
          </p:cNvPr>
          <p:cNvCxnSpPr>
            <a:cxnSpLocks/>
          </p:cNvCxnSpPr>
          <p:nvPr/>
        </p:nvCxnSpPr>
        <p:spPr>
          <a:xfrm flipV="1">
            <a:off x="6329516" y="3205719"/>
            <a:ext cx="93880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2FD9BA-A968-4707-B33B-5E9798C97FCB}"/>
              </a:ext>
            </a:extLst>
          </p:cNvPr>
          <p:cNvCxnSpPr/>
          <p:nvPr/>
        </p:nvCxnSpPr>
        <p:spPr>
          <a:xfrm>
            <a:off x="3891517" y="4223541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139403-4128-4CFE-8C7C-424567F13A93}"/>
              </a:ext>
            </a:extLst>
          </p:cNvPr>
          <p:cNvCxnSpPr/>
          <p:nvPr/>
        </p:nvCxnSpPr>
        <p:spPr>
          <a:xfrm>
            <a:off x="7268322" y="4212052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33A29-9785-4504-BB03-ED3035594476}"/>
              </a:ext>
            </a:extLst>
          </p:cNvPr>
          <p:cNvCxnSpPr>
            <a:cxnSpLocks/>
          </p:cNvCxnSpPr>
          <p:nvPr/>
        </p:nvCxnSpPr>
        <p:spPr>
          <a:xfrm flipV="1">
            <a:off x="3891517" y="4860543"/>
            <a:ext cx="1673804" cy="12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320063-1EC4-480D-ACDC-4C09342DA223}"/>
              </a:ext>
            </a:extLst>
          </p:cNvPr>
          <p:cNvCxnSpPr>
            <a:cxnSpLocks/>
          </p:cNvCxnSpPr>
          <p:nvPr/>
        </p:nvCxnSpPr>
        <p:spPr>
          <a:xfrm flipH="1">
            <a:off x="5539802" y="4860543"/>
            <a:ext cx="1728520" cy="114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44171D-1B4C-47E1-A947-B68B4959151E}"/>
              </a:ext>
            </a:extLst>
          </p:cNvPr>
          <p:cNvCxnSpPr/>
          <p:nvPr/>
        </p:nvCxnSpPr>
        <p:spPr>
          <a:xfrm>
            <a:off x="5539802" y="4860543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005EF8-9B94-4298-A556-0DD46299B171}"/>
              </a:ext>
            </a:extLst>
          </p:cNvPr>
          <p:cNvCxnSpPr/>
          <p:nvPr/>
        </p:nvCxnSpPr>
        <p:spPr>
          <a:xfrm>
            <a:off x="5568866" y="2355212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583023-6DEC-4B50-B570-17FBC54ED131}"/>
              </a:ext>
            </a:extLst>
          </p:cNvPr>
          <p:cNvSpPr txBox="1"/>
          <p:nvPr/>
        </p:nvSpPr>
        <p:spPr>
          <a:xfrm>
            <a:off x="1573619" y="4967336"/>
            <a:ext cx="12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 = |x|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4A93B1-3FF4-4286-B80D-7BFA7CFDF985}"/>
              </a:ext>
            </a:extLst>
          </p:cNvPr>
          <p:cNvCxnSpPr/>
          <p:nvPr/>
        </p:nvCxnSpPr>
        <p:spPr>
          <a:xfrm>
            <a:off x="2955851" y="5178056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AED470-BD03-4F77-AA8D-BF584CB3A4B3}"/>
              </a:ext>
            </a:extLst>
          </p:cNvPr>
          <p:cNvSpPr txBox="1"/>
          <p:nvPr/>
        </p:nvSpPr>
        <p:spPr>
          <a:xfrm>
            <a:off x="967564" y="3335361"/>
            <a:ext cx="12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= |x|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7997C-A3E6-41C7-A65C-3437C2690E4C}"/>
              </a:ext>
            </a:extLst>
          </p:cNvPr>
          <p:cNvSpPr txBox="1"/>
          <p:nvPr/>
        </p:nvSpPr>
        <p:spPr>
          <a:xfrm>
            <a:off x="2461177" y="2548162"/>
            <a:ext cx="199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&lt; 0)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= |x|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0E7296-280D-4E50-92E6-2E0DF0E34A46}"/>
              </a:ext>
            </a:extLst>
          </p:cNvPr>
          <p:cNvCxnSpPr>
            <a:cxnSpLocks/>
          </p:cNvCxnSpPr>
          <p:nvPr/>
        </p:nvCxnSpPr>
        <p:spPr>
          <a:xfrm>
            <a:off x="2076892" y="3533553"/>
            <a:ext cx="1814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D9B840-93D3-4C80-8C5B-9FC480F7D398}"/>
              </a:ext>
            </a:extLst>
          </p:cNvPr>
          <p:cNvCxnSpPr>
            <a:cxnSpLocks/>
          </p:cNvCxnSpPr>
          <p:nvPr/>
        </p:nvCxnSpPr>
        <p:spPr>
          <a:xfrm>
            <a:off x="4456813" y="2750287"/>
            <a:ext cx="11085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79DA69-018E-40AB-AD7A-ECE048133BF1}"/>
              </a:ext>
            </a:extLst>
          </p:cNvPr>
          <p:cNvCxnSpPr>
            <a:cxnSpLocks/>
          </p:cNvCxnSpPr>
          <p:nvPr/>
        </p:nvCxnSpPr>
        <p:spPr>
          <a:xfrm>
            <a:off x="7268322" y="3550183"/>
            <a:ext cx="1814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BF1997-8D78-4A76-BD78-A9E5FFA75EB2}"/>
              </a:ext>
            </a:extLst>
          </p:cNvPr>
          <p:cNvSpPr txBox="1"/>
          <p:nvPr/>
        </p:nvSpPr>
        <p:spPr>
          <a:xfrm>
            <a:off x="9137896" y="3365517"/>
            <a:ext cx="12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|x|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05BA31-2301-40E5-A8C5-E60EB7F9FC96}"/>
              </a:ext>
            </a:extLst>
          </p:cNvPr>
          <p:cNvCxnSpPr>
            <a:cxnSpLocks/>
          </p:cNvCxnSpPr>
          <p:nvPr/>
        </p:nvCxnSpPr>
        <p:spPr>
          <a:xfrm>
            <a:off x="5690411" y="2750287"/>
            <a:ext cx="11085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64DB9E-D69B-4324-BFDC-D18E6423BA21}"/>
                  </a:ext>
                </a:extLst>
              </p:cNvPr>
              <p:cNvSpPr txBox="1"/>
              <p:nvPr/>
            </p:nvSpPr>
            <p:spPr>
              <a:xfrm>
                <a:off x="6977699" y="2583331"/>
                <a:ext cx="2248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&lt; 0)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|x|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64DB9E-D69B-4324-BFDC-D18E6423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99" y="2583331"/>
                <a:ext cx="2248361" cy="369332"/>
              </a:xfrm>
              <a:prstGeom prst="rect">
                <a:avLst/>
              </a:prstGeom>
              <a:blipFill>
                <a:blip r:embed="rId3"/>
                <a:stretch>
                  <a:fillRect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0AB082-4F38-427F-8A65-E74226D63BAE}"/>
              </a:ext>
            </a:extLst>
          </p:cNvPr>
          <p:cNvCxnSpPr>
            <a:cxnSpLocks/>
          </p:cNvCxnSpPr>
          <p:nvPr/>
        </p:nvCxnSpPr>
        <p:spPr>
          <a:xfrm>
            <a:off x="5565321" y="2457210"/>
            <a:ext cx="11085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0F641EB-077B-4A82-B3CE-51ED2E952B1F}"/>
              </a:ext>
            </a:extLst>
          </p:cNvPr>
          <p:cNvSpPr txBox="1"/>
          <p:nvPr/>
        </p:nvSpPr>
        <p:spPr>
          <a:xfrm>
            <a:off x="6782271" y="2267138"/>
            <a:ext cx="9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</a:p>
        </p:txBody>
      </p:sp>
    </p:spTree>
    <p:extLst>
      <p:ext uri="{BB962C8B-B14F-4D97-AF65-F5344CB8AC3E}">
        <p14:creationId xmlns:p14="http://schemas.microsoft.com/office/powerpoint/2010/main" val="32706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2370" y="427274"/>
                <a:ext cx="10300362" cy="406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Many ways to design </a:t>
                </a:r>
                <a:r>
                  <a:rPr lang="en-US" sz="26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SORTing</a:t>
                </a: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algorithms.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Insertion Sort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Insertion sort uses an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incremental approach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having sorted the subarray A[1 .. j-1], insert the element A[j] into its proper place, yielding the sorted subarray A[1 .. j]. 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Principle: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A[j];  Then, A[j]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A[j-1]; A[j - 1]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A[j - 2]; … through A[2]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A[1], if their contents are larger than the content of the Key.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move would be stop as A[j – k]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Then, A[j - (k - 1)]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Key.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70" y="427274"/>
                <a:ext cx="10300362" cy="4065600"/>
              </a:xfrm>
              <a:prstGeom prst="rect">
                <a:avLst/>
              </a:prstGeom>
              <a:blipFill>
                <a:blip r:embed="rId2"/>
                <a:stretch>
                  <a:fillRect l="-1065" t="-1049" r="-592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2369" y="5161668"/>
            <a:ext cx="9537681" cy="93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A[1]  ≤  A[2]  ≤ … ≤  A[j-k]  &lt;  A[j-k+1]  ≤  …  ≤  A[j-1]   |  A[j] … A[n]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smaller than or equal to A[j]                 				greater than  A[j]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493693" y="5001059"/>
            <a:ext cx="36137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05416" y="5009268"/>
            <a:ext cx="0" cy="220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9108825" y="5009268"/>
            <a:ext cx="0" cy="246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5DA07992-DF05-4DD6-B446-ACF3CB7E6D20}"/>
                  </a:ext>
                </a:extLst>
              </p:cNvPr>
              <p:cNvSpPr/>
              <p:nvPr/>
            </p:nvSpPr>
            <p:spPr>
              <a:xfrm>
                <a:off x="9185661" y="4447543"/>
                <a:ext cx="2281382" cy="553515"/>
              </a:xfrm>
              <a:prstGeom prst="cloudCallout">
                <a:avLst>
                  <a:gd name="adj1" fmla="val 3112"/>
                  <a:gd name="adj2" fmla="val 9511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A[j]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5DA07992-DF05-4DD6-B446-ACF3CB7E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61" y="4447543"/>
                <a:ext cx="2281382" cy="553515"/>
              </a:xfrm>
              <a:prstGeom prst="cloudCallout">
                <a:avLst>
                  <a:gd name="adj1" fmla="val 3112"/>
                  <a:gd name="adj2" fmla="val 9511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939EA7-A9CE-4B18-8C05-8DE880EE6335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9107411" y="5000469"/>
            <a:ext cx="1218941" cy="27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mage result for smiley face images">
            <a:extLst>
              <a:ext uri="{FF2B5EF4-FFF2-40B4-BE49-F238E27FC236}">
                <a16:creationId xmlns:a16="http://schemas.microsoft.com/office/drawing/2014/main" id="{41444680-0C8F-4AA0-9A51-E1C63540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73">
            <a:off x="557319" y="1984353"/>
            <a:ext cx="655050" cy="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CF1B7-0B58-036C-427A-A806B3E70E24}"/>
              </a:ext>
            </a:extLst>
          </p:cNvPr>
          <p:cNvCxnSpPr>
            <a:cxnSpLocks/>
          </p:cNvCxnSpPr>
          <p:nvPr/>
        </p:nvCxnSpPr>
        <p:spPr>
          <a:xfrm flipH="1">
            <a:off x="9107411" y="4793673"/>
            <a:ext cx="221316" cy="206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699694" y="327905"/>
            <a:ext cx="7331095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381" y="1123173"/>
                <a:ext cx="8917277" cy="555292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Invariants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program segment is of the form</a:t>
                </a:r>
              </a:p>
              <a:p>
                <a:pPr marL="457200" lvl="1" indent="-457200"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while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marL="457200" indent="-45720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The block of statements,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repeatedly executed until condition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(also called Guard)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false. 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an assertion,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remains true each time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executed.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 inductive hypothesis)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loop invariant. It follows that if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before the program segment is executed,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true after termination, if it occurs. This rule of influence (for logical pretest loops) is 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81" y="1123173"/>
                <a:ext cx="8917277" cy="5552929"/>
              </a:xfrm>
              <a:prstGeom prst="rect">
                <a:avLst/>
              </a:prstGeom>
              <a:blipFill>
                <a:blip r:embed="rId2"/>
                <a:stretch>
                  <a:fillRect l="-1025" t="-1537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/>
              <p:nvPr/>
            </p:nvSpPr>
            <p:spPr bwMode="auto">
              <a:xfrm>
                <a:off x="3931609" y="5389558"/>
                <a:ext cx="4069047" cy="9635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altLang="en-US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}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609" y="5389558"/>
                <a:ext cx="4069047" cy="963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18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873284" y="299424"/>
            <a:ext cx="7034650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10002" y="863973"/>
                <a:ext cx="8526600" cy="605257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Invariants</a:t>
                </a:r>
              </a:p>
              <a:p>
                <a:pPr marL="457200" indent="-457200"/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program segment terminates with                                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n!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factorial *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marL="457200" indent="-457200">
                  <a:spcBef>
                    <a:spcPts val="12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assertion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                                     First, prove that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loop invariant.  </a:t>
                </a:r>
              </a:p>
              <a:p>
                <a:pPr marL="457200" indent="-457200">
                  <a:spcBef>
                    <a:spcPts val="18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at the beginning of executing the while-loop,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and the condition 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the while loop holds. i.e., assume that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that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spcBef>
                    <a:spcPts val="12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 values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new value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+ 1) = 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+ 1)!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. Thus,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at the end of the execution of the loop. This shows that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loop invariant.</a:t>
                </a:r>
              </a:p>
              <a:p>
                <a:pPr marL="457200" indent="-457200">
                  <a:spcBef>
                    <a:spcPts val="12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consider the program segment. ….</a:t>
                </a:r>
              </a:p>
              <a:p>
                <a:pPr marL="0" indent="0">
                  <a:buNone/>
                </a:pPr>
                <a:endParaRPr lang="en-US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7013" indent="-227013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02" y="863973"/>
                <a:ext cx="8526600" cy="6052574"/>
              </a:xfrm>
              <a:prstGeom prst="rect">
                <a:avLst/>
              </a:prstGeom>
              <a:blipFill>
                <a:blip r:embed="rId2"/>
                <a:stretch>
                  <a:fillRect l="-930" t="-1208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7B3D5EF4-648E-4C3D-9DE9-6F11FA46DE63}"/>
              </a:ext>
            </a:extLst>
          </p:cNvPr>
          <p:cNvSpPr/>
          <p:nvPr/>
        </p:nvSpPr>
        <p:spPr>
          <a:xfrm>
            <a:off x="9683928" y="2173945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1EC51-F409-47D2-9AE0-EC28F5BF9972}"/>
              </a:ext>
            </a:extLst>
          </p:cNvPr>
          <p:cNvSpPr txBox="1"/>
          <p:nvPr/>
        </p:nvSpPr>
        <p:spPr>
          <a:xfrm>
            <a:off x="9806202" y="2849071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1EC0-16C0-4DA2-BDCF-49F712939946}"/>
              </a:ext>
            </a:extLst>
          </p:cNvPr>
          <p:cNvSpPr txBox="1"/>
          <p:nvPr/>
        </p:nvSpPr>
        <p:spPr>
          <a:xfrm>
            <a:off x="9745064" y="1540078"/>
            <a:ext cx="1376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89D54-B8FC-4706-A408-51FD9E5C7527}"/>
              </a:ext>
            </a:extLst>
          </p:cNvPr>
          <p:cNvSpPr txBox="1"/>
          <p:nvPr/>
        </p:nvSpPr>
        <p:spPr>
          <a:xfrm>
            <a:off x="9806202" y="973343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:=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03782F-8CF1-4A4B-A8BF-0CE7FD54D79C}"/>
              </a:ext>
            </a:extLst>
          </p:cNvPr>
          <p:cNvCxnSpPr>
            <a:endCxn id="7" idx="0"/>
          </p:cNvCxnSpPr>
          <p:nvPr/>
        </p:nvCxnSpPr>
        <p:spPr>
          <a:xfrm>
            <a:off x="10433523" y="708808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F8DA8-C19B-4C58-AF58-98CA17525646}"/>
              </a:ext>
            </a:extLst>
          </p:cNvPr>
          <p:cNvCxnSpPr/>
          <p:nvPr/>
        </p:nvCxnSpPr>
        <p:spPr>
          <a:xfrm>
            <a:off x="10433522" y="1342675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F59A1-669C-4462-90F6-20EF54DA1B12}"/>
              </a:ext>
            </a:extLst>
          </p:cNvPr>
          <p:cNvCxnSpPr/>
          <p:nvPr/>
        </p:nvCxnSpPr>
        <p:spPr>
          <a:xfrm>
            <a:off x="10433522" y="1909410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E1819D-E256-4027-8E87-4F6D0F116F7D}"/>
              </a:ext>
            </a:extLst>
          </p:cNvPr>
          <p:cNvCxnSpPr/>
          <p:nvPr/>
        </p:nvCxnSpPr>
        <p:spPr>
          <a:xfrm>
            <a:off x="10441343" y="2632045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FDCD0F-A6EB-4606-8B6E-E2E5B4986D72}"/>
              </a:ext>
            </a:extLst>
          </p:cNvPr>
          <p:cNvCxnSpPr/>
          <p:nvPr/>
        </p:nvCxnSpPr>
        <p:spPr>
          <a:xfrm>
            <a:off x="10437320" y="3218403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28F10A-30B9-42B3-A432-C5B57F8394BB}"/>
              </a:ext>
            </a:extLst>
          </p:cNvPr>
          <p:cNvCxnSpPr>
            <a:cxnSpLocks/>
          </p:cNvCxnSpPr>
          <p:nvPr/>
        </p:nvCxnSpPr>
        <p:spPr>
          <a:xfrm>
            <a:off x="9231082" y="2041677"/>
            <a:ext cx="1202440" cy="19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178EC-49B8-4940-BA0B-DB9E515D8DAE}"/>
              </a:ext>
            </a:extLst>
          </p:cNvPr>
          <p:cNvCxnSpPr/>
          <p:nvPr/>
        </p:nvCxnSpPr>
        <p:spPr>
          <a:xfrm>
            <a:off x="9231082" y="2041677"/>
            <a:ext cx="0" cy="1308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F56D85-3521-4724-87EF-1EAB6A0EA1EB}"/>
              </a:ext>
            </a:extLst>
          </p:cNvPr>
          <p:cNvCxnSpPr/>
          <p:nvPr/>
        </p:nvCxnSpPr>
        <p:spPr>
          <a:xfrm>
            <a:off x="9231082" y="3344567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7257C8-8227-42B9-B0F5-71B175CD97DB}"/>
              </a:ext>
            </a:extLst>
          </p:cNvPr>
          <p:cNvCxnSpPr>
            <a:cxnSpLocks/>
          </p:cNvCxnSpPr>
          <p:nvPr/>
        </p:nvCxnSpPr>
        <p:spPr>
          <a:xfrm>
            <a:off x="9178831" y="1950721"/>
            <a:ext cx="1254692" cy="78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/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blipFill>
                <a:blip r:embed="rId3"/>
                <a:stretch>
                  <a:fillRect l="-1980" t="-11475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54C7D-ACCE-44DC-B873-A8E104755552}"/>
              </a:ext>
            </a:extLst>
          </p:cNvPr>
          <p:cNvCxnSpPr>
            <a:cxnSpLocks/>
          </p:cNvCxnSpPr>
          <p:nvPr/>
        </p:nvCxnSpPr>
        <p:spPr>
          <a:xfrm>
            <a:off x="9143720" y="1431885"/>
            <a:ext cx="1254642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0BFF87-A824-4DA5-9E14-85BE7E6F3D08}"/>
              </a:ext>
            </a:extLst>
          </p:cNvPr>
          <p:cNvCxnSpPr>
            <a:cxnSpLocks/>
          </p:cNvCxnSpPr>
          <p:nvPr/>
        </p:nvCxnSpPr>
        <p:spPr>
          <a:xfrm>
            <a:off x="9064428" y="822844"/>
            <a:ext cx="137691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/>
              <p:nvPr/>
            </p:nvSpPr>
            <p:spPr>
              <a:xfrm>
                <a:off x="7647965" y="1258403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965" y="1258403"/>
                <a:ext cx="1736868" cy="369332"/>
              </a:xfrm>
              <a:prstGeom prst="rect">
                <a:avLst/>
              </a:prstGeom>
              <a:blipFill>
                <a:blip r:embed="rId4"/>
                <a:stretch>
                  <a:fillRect l="-3158" t="-1147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/>
              <p:nvPr/>
            </p:nvSpPr>
            <p:spPr>
              <a:xfrm>
                <a:off x="7614735" y="663468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35" y="663468"/>
                <a:ext cx="1736868" cy="369332"/>
              </a:xfrm>
              <a:prstGeom prst="rect">
                <a:avLst/>
              </a:prstGeom>
              <a:blipFill>
                <a:blip r:embed="rId5"/>
                <a:stretch>
                  <a:fillRect l="-2807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90E5BA-AE7F-40F6-B053-40C785B9AFE9}"/>
              </a:ext>
            </a:extLst>
          </p:cNvPr>
          <p:cNvCxnSpPr>
            <a:cxnSpLocks/>
          </p:cNvCxnSpPr>
          <p:nvPr/>
        </p:nvCxnSpPr>
        <p:spPr>
          <a:xfrm flipH="1" flipV="1">
            <a:off x="8055076" y="1567050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ACA50F-721E-4A80-80FF-5FEF77F3E545}"/>
              </a:ext>
            </a:extLst>
          </p:cNvPr>
          <p:cNvCxnSpPr/>
          <p:nvPr/>
        </p:nvCxnSpPr>
        <p:spPr>
          <a:xfrm flipH="1" flipV="1">
            <a:off x="8055075" y="934757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48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020426" y="299504"/>
            <a:ext cx="7034650" cy="577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5DCB74-9C0A-4120-A863-09B1A1566436}"/>
              </a:ext>
            </a:extLst>
          </p:cNvPr>
          <p:cNvSpPr txBox="1">
            <a:spLocks noChangeArrowheads="1"/>
          </p:cNvSpPr>
          <p:nvPr/>
        </p:nvSpPr>
        <p:spPr>
          <a:xfrm>
            <a:off x="1074227" y="1004246"/>
            <a:ext cx="9093696" cy="518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Invariants (another approach)</a:t>
            </a:r>
          </a:p>
          <a:p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following program segment terminates                                with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factorial = n!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positive integer.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factorial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factorial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factorial *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227013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7B3D5EF4-648E-4C3D-9DE9-6F11FA46DE63}"/>
              </a:ext>
            </a:extLst>
          </p:cNvPr>
          <p:cNvSpPr/>
          <p:nvPr/>
        </p:nvSpPr>
        <p:spPr>
          <a:xfrm>
            <a:off x="9797145" y="2156527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1EC51-F409-47D2-9AE0-EC28F5BF9972}"/>
              </a:ext>
            </a:extLst>
          </p:cNvPr>
          <p:cNvSpPr txBox="1"/>
          <p:nvPr/>
        </p:nvSpPr>
        <p:spPr>
          <a:xfrm>
            <a:off x="9919419" y="2831653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1EC0-16C0-4DA2-BDCF-49F712939946}"/>
              </a:ext>
            </a:extLst>
          </p:cNvPr>
          <p:cNvSpPr txBox="1"/>
          <p:nvPr/>
        </p:nvSpPr>
        <p:spPr>
          <a:xfrm>
            <a:off x="9858281" y="1522660"/>
            <a:ext cx="1376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89D54-B8FC-4706-A408-51FD9E5C7527}"/>
              </a:ext>
            </a:extLst>
          </p:cNvPr>
          <p:cNvSpPr txBox="1"/>
          <p:nvPr/>
        </p:nvSpPr>
        <p:spPr>
          <a:xfrm>
            <a:off x="9919419" y="955925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:=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03782F-8CF1-4A4B-A8BF-0CE7FD54D79C}"/>
              </a:ext>
            </a:extLst>
          </p:cNvPr>
          <p:cNvCxnSpPr>
            <a:endCxn id="7" idx="0"/>
          </p:cNvCxnSpPr>
          <p:nvPr/>
        </p:nvCxnSpPr>
        <p:spPr>
          <a:xfrm>
            <a:off x="10546740" y="691390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F8DA8-C19B-4C58-AF58-98CA17525646}"/>
              </a:ext>
            </a:extLst>
          </p:cNvPr>
          <p:cNvCxnSpPr/>
          <p:nvPr/>
        </p:nvCxnSpPr>
        <p:spPr>
          <a:xfrm>
            <a:off x="10546739" y="1325257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F59A1-669C-4462-90F6-20EF54DA1B12}"/>
              </a:ext>
            </a:extLst>
          </p:cNvPr>
          <p:cNvCxnSpPr/>
          <p:nvPr/>
        </p:nvCxnSpPr>
        <p:spPr>
          <a:xfrm>
            <a:off x="10546739" y="1891992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E1819D-E256-4027-8E87-4F6D0F116F7D}"/>
              </a:ext>
            </a:extLst>
          </p:cNvPr>
          <p:cNvCxnSpPr/>
          <p:nvPr/>
        </p:nvCxnSpPr>
        <p:spPr>
          <a:xfrm>
            <a:off x="10554560" y="2614627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FDCD0F-A6EB-4606-8B6E-E2E5B4986D72}"/>
              </a:ext>
            </a:extLst>
          </p:cNvPr>
          <p:cNvCxnSpPr/>
          <p:nvPr/>
        </p:nvCxnSpPr>
        <p:spPr>
          <a:xfrm>
            <a:off x="10550537" y="3200985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28F10A-30B9-42B3-A432-C5B57F8394BB}"/>
              </a:ext>
            </a:extLst>
          </p:cNvPr>
          <p:cNvCxnSpPr/>
          <p:nvPr/>
        </p:nvCxnSpPr>
        <p:spPr>
          <a:xfrm>
            <a:off x="9314802" y="2043923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178EC-49B8-4940-BA0B-DB9E515D8DAE}"/>
              </a:ext>
            </a:extLst>
          </p:cNvPr>
          <p:cNvCxnSpPr/>
          <p:nvPr/>
        </p:nvCxnSpPr>
        <p:spPr>
          <a:xfrm>
            <a:off x="9344299" y="2024259"/>
            <a:ext cx="0" cy="1308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F56D85-3521-4724-87EF-1EAB6A0EA1EB}"/>
              </a:ext>
            </a:extLst>
          </p:cNvPr>
          <p:cNvCxnSpPr/>
          <p:nvPr/>
        </p:nvCxnSpPr>
        <p:spPr>
          <a:xfrm>
            <a:off x="9344299" y="3327149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7257C8-8227-42B9-B0F5-71B175CD97DB}"/>
              </a:ext>
            </a:extLst>
          </p:cNvPr>
          <p:cNvCxnSpPr>
            <a:cxnSpLocks/>
          </p:cNvCxnSpPr>
          <p:nvPr/>
        </p:nvCxnSpPr>
        <p:spPr>
          <a:xfrm>
            <a:off x="9161870" y="2065198"/>
            <a:ext cx="1365203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/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blipFill>
                <a:blip r:embed="rId2"/>
                <a:stretch>
                  <a:fillRect l="-1980" t="-11475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54C7D-ACCE-44DC-B873-A8E104755552}"/>
              </a:ext>
            </a:extLst>
          </p:cNvPr>
          <p:cNvCxnSpPr>
            <a:cxnSpLocks/>
          </p:cNvCxnSpPr>
          <p:nvPr/>
        </p:nvCxnSpPr>
        <p:spPr>
          <a:xfrm>
            <a:off x="9242014" y="1416585"/>
            <a:ext cx="1289977" cy="77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0BFF87-A824-4DA5-9E14-85BE7E6F3D08}"/>
              </a:ext>
            </a:extLst>
          </p:cNvPr>
          <p:cNvCxnSpPr>
            <a:cxnSpLocks/>
          </p:cNvCxnSpPr>
          <p:nvPr/>
        </p:nvCxnSpPr>
        <p:spPr>
          <a:xfrm flipV="1">
            <a:off x="9291722" y="805427"/>
            <a:ext cx="1262838" cy="111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/>
              <p:nvPr/>
            </p:nvSpPr>
            <p:spPr>
              <a:xfrm>
                <a:off x="7471978" y="1235136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78" y="1235136"/>
                <a:ext cx="1736868" cy="369332"/>
              </a:xfrm>
              <a:prstGeom prst="rect">
                <a:avLst/>
              </a:prstGeom>
              <a:blipFill>
                <a:blip r:embed="rId3"/>
                <a:stretch>
                  <a:fillRect l="-3158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/>
              <p:nvPr/>
            </p:nvSpPr>
            <p:spPr>
              <a:xfrm>
                <a:off x="7505146" y="626360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46" y="626360"/>
                <a:ext cx="1736868" cy="369332"/>
              </a:xfrm>
              <a:prstGeom prst="rect">
                <a:avLst/>
              </a:prstGeom>
              <a:blipFill>
                <a:blip r:embed="rId4"/>
                <a:stretch>
                  <a:fillRect l="-2807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90E5BA-AE7F-40F6-B053-40C785B9AFE9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8055076" y="1522660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ACA50F-721E-4A80-80FF-5FEF77F3E545}"/>
              </a:ext>
            </a:extLst>
          </p:cNvPr>
          <p:cNvCxnSpPr/>
          <p:nvPr/>
        </p:nvCxnSpPr>
        <p:spPr>
          <a:xfrm flipH="1" flipV="1">
            <a:off x="8055075" y="925879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E39ECBDE-038E-437F-A85F-9F339B5AB6F0}"/>
              </a:ext>
            </a:extLst>
          </p:cNvPr>
          <p:cNvSpPr/>
          <p:nvPr/>
        </p:nvSpPr>
        <p:spPr>
          <a:xfrm>
            <a:off x="4844517" y="4884978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B5AD37-B93D-46F1-B166-60ECA02C27E4}"/>
              </a:ext>
            </a:extLst>
          </p:cNvPr>
          <p:cNvSpPr txBox="1"/>
          <p:nvPr/>
        </p:nvSpPr>
        <p:spPr>
          <a:xfrm>
            <a:off x="4966791" y="5510944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:= </a:t>
            </a:r>
            <a:r>
              <a:rPr lang="en-US" dirty="0" err="1"/>
              <a:t>i</a:t>
            </a:r>
            <a:r>
              <a:rPr lang="en-US" dirty="0"/>
              <a:t> + 1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F480E1-1A10-4CF8-B7D9-12087BED8069}"/>
              </a:ext>
            </a:extLst>
          </p:cNvPr>
          <p:cNvSpPr txBox="1"/>
          <p:nvPr/>
        </p:nvSpPr>
        <p:spPr>
          <a:xfrm>
            <a:off x="4905653" y="4192119"/>
            <a:ext cx="1376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5C5DB4-0D4C-463A-8EA1-232602E09552}"/>
              </a:ext>
            </a:extLst>
          </p:cNvPr>
          <p:cNvSpPr txBox="1"/>
          <p:nvPr/>
        </p:nvSpPr>
        <p:spPr>
          <a:xfrm>
            <a:off x="4966791" y="3595888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:= 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FA4D95-F840-43DE-82BE-E91625E68CF0}"/>
              </a:ext>
            </a:extLst>
          </p:cNvPr>
          <p:cNvCxnSpPr>
            <a:cxnSpLocks/>
          </p:cNvCxnSpPr>
          <p:nvPr/>
        </p:nvCxnSpPr>
        <p:spPr>
          <a:xfrm>
            <a:off x="5594112" y="3360849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BAD21B-8FEB-446B-91C0-ADD1803286E0}"/>
              </a:ext>
            </a:extLst>
          </p:cNvPr>
          <p:cNvCxnSpPr/>
          <p:nvPr/>
        </p:nvCxnSpPr>
        <p:spPr>
          <a:xfrm>
            <a:off x="5594111" y="3965220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BF12A5-359D-4DEF-8007-DC56DE83BFE3}"/>
              </a:ext>
            </a:extLst>
          </p:cNvPr>
          <p:cNvCxnSpPr/>
          <p:nvPr/>
        </p:nvCxnSpPr>
        <p:spPr>
          <a:xfrm>
            <a:off x="5594111" y="4620443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D5B058-67C4-4890-ACF2-AAF6F5D984C0}"/>
              </a:ext>
            </a:extLst>
          </p:cNvPr>
          <p:cNvCxnSpPr>
            <a:cxnSpLocks/>
          </p:cNvCxnSpPr>
          <p:nvPr/>
        </p:nvCxnSpPr>
        <p:spPr>
          <a:xfrm>
            <a:off x="5601932" y="5338382"/>
            <a:ext cx="0" cy="200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4C1C782-3168-4D97-B0B7-883D5607D648}"/>
              </a:ext>
            </a:extLst>
          </p:cNvPr>
          <p:cNvCxnSpPr/>
          <p:nvPr/>
        </p:nvCxnSpPr>
        <p:spPr>
          <a:xfrm>
            <a:off x="5597909" y="5880276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ED379-645E-436A-99EC-E3BFAAACBA03}"/>
              </a:ext>
            </a:extLst>
          </p:cNvPr>
          <p:cNvCxnSpPr/>
          <p:nvPr/>
        </p:nvCxnSpPr>
        <p:spPr>
          <a:xfrm>
            <a:off x="4362174" y="4772374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2C3A3F-6C11-466D-A65A-D4C0B17C3F4F}"/>
              </a:ext>
            </a:extLst>
          </p:cNvPr>
          <p:cNvCxnSpPr>
            <a:cxnSpLocks/>
          </p:cNvCxnSpPr>
          <p:nvPr/>
        </p:nvCxnSpPr>
        <p:spPr>
          <a:xfrm>
            <a:off x="4382184" y="4766396"/>
            <a:ext cx="8800" cy="1902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694C68-5B13-47CC-8DD4-7E151A648C8C}"/>
              </a:ext>
            </a:extLst>
          </p:cNvPr>
          <p:cNvCxnSpPr/>
          <p:nvPr/>
        </p:nvCxnSpPr>
        <p:spPr>
          <a:xfrm>
            <a:off x="4369995" y="6655368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97D052-8ECB-43A5-8A13-6B71C1B6F16F}"/>
              </a:ext>
            </a:extLst>
          </p:cNvPr>
          <p:cNvCxnSpPr>
            <a:cxnSpLocks/>
          </p:cNvCxnSpPr>
          <p:nvPr/>
        </p:nvCxnSpPr>
        <p:spPr>
          <a:xfrm flipV="1">
            <a:off x="3932545" y="4777799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E99095-DDEA-40C4-A60D-029B7F3AFA60}"/>
              </a:ext>
            </a:extLst>
          </p:cNvPr>
          <p:cNvCxnSpPr>
            <a:cxnSpLocks/>
          </p:cNvCxnSpPr>
          <p:nvPr/>
        </p:nvCxnSpPr>
        <p:spPr>
          <a:xfrm flipV="1">
            <a:off x="3947207" y="3533877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BB60B1-4045-4B6A-9E3E-4B8B250BC9C3}"/>
                  </a:ext>
                </a:extLst>
              </p:cNvPr>
              <p:cNvSpPr txBox="1"/>
              <p:nvPr/>
            </p:nvSpPr>
            <p:spPr>
              <a:xfrm>
                <a:off x="1544406" y="4544837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BB60B1-4045-4B6A-9E3E-4B8B250B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06" y="4544837"/>
                <a:ext cx="2462981" cy="369332"/>
              </a:xfrm>
              <a:prstGeom prst="rect">
                <a:avLst/>
              </a:prstGeom>
              <a:blipFill>
                <a:blip r:embed="rId5"/>
                <a:stretch>
                  <a:fillRect l="-1980" t="-1333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50DE5B-D57B-4BC2-95C2-0C30C5E4A438}"/>
              </a:ext>
            </a:extLst>
          </p:cNvPr>
          <p:cNvCxnSpPr>
            <a:cxnSpLocks/>
          </p:cNvCxnSpPr>
          <p:nvPr/>
        </p:nvCxnSpPr>
        <p:spPr>
          <a:xfrm flipV="1">
            <a:off x="3937375" y="4112549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85699C-FBF2-496C-BF35-F57366508E84}"/>
                  </a:ext>
                </a:extLst>
              </p:cNvPr>
              <p:cNvSpPr txBox="1"/>
              <p:nvPr/>
            </p:nvSpPr>
            <p:spPr>
              <a:xfrm>
                <a:off x="2573587" y="3970940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85699C-FBF2-496C-BF35-F57366508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87" y="3970940"/>
                <a:ext cx="1736868" cy="369332"/>
              </a:xfrm>
              <a:prstGeom prst="rect">
                <a:avLst/>
              </a:prstGeom>
              <a:blipFill>
                <a:blip r:embed="rId6"/>
                <a:stretch>
                  <a:fillRect l="-2807" t="-1147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DC18B-3C22-46E7-945B-AA1C7476CE49}"/>
                  </a:ext>
                </a:extLst>
              </p:cNvPr>
              <p:cNvSpPr txBox="1"/>
              <p:nvPr/>
            </p:nvSpPr>
            <p:spPr>
              <a:xfrm>
                <a:off x="2419103" y="3362772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DC18B-3C22-46E7-945B-AA1C7476C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03" y="3362772"/>
                <a:ext cx="1736868" cy="369332"/>
              </a:xfrm>
              <a:prstGeom prst="rect">
                <a:avLst/>
              </a:prstGeom>
              <a:blipFill>
                <a:blip r:embed="rId7"/>
                <a:stretch>
                  <a:fillRect l="-3158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900A452-3749-41BC-B68C-E3DDE6F6EE4C}"/>
              </a:ext>
            </a:extLst>
          </p:cNvPr>
          <p:cNvSpPr txBox="1"/>
          <p:nvPr/>
        </p:nvSpPr>
        <p:spPr>
          <a:xfrm>
            <a:off x="4450600" y="6116950"/>
            <a:ext cx="2340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factorial * </a:t>
            </a:r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232BAD-65EC-4720-8AA5-6FE538A8FABD}"/>
              </a:ext>
            </a:extLst>
          </p:cNvPr>
          <p:cNvCxnSpPr>
            <a:cxnSpLocks/>
          </p:cNvCxnSpPr>
          <p:nvPr/>
        </p:nvCxnSpPr>
        <p:spPr>
          <a:xfrm>
            <a:off x="5587270" y="6486282"/>
            <a:ext cx="0" cy="200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331861-29BA-461D-B955-DD2D516942B8}"/>
              </a:ext>
            </a:extLst>
          </p:cNvPr>
          <p:cNvCxnSpPr>
            <a:cxnSpLocks/>
          </p:cNvCxnSpPr>
          <p:nvPr/>
        </p:nvCxnSpPr>
        <p:spPr>
          <a:xfrm flipV="1">
            <a:off x="5601932" y="6581065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1234BE-FC68-4E66-8DD1-8AB807A468D9}"/>
                  </a:ext>
                </a:extLst>
              </p:cNvPr>
              <p:cNvSpPr txBox="1"/>
              <p:nvPr/>
            </p:nvSpPr>
            <p:spPr>
              <a:xfrm>
                <a:off x="7249613" y="6336430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1234BE-FC68-4E66-8DD1-8AB807A4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13" y="6336430"/>
                <a:ext cx="2462981" cy="369332"/>
              </a:xfrm>
              <a:prstGeom prst="rect">
                <a:avLst/>
              </a:prstGeom>
              <a:blipFill>
                <a:blip r:embed="rId8"/>
                <a:stretch>
                  <a:fillRect l="-1980" t="-11475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7471EAE-FF27-45EB-9D53-1D7119B7A5BD}"/>
              </a:ext>
            </a:extLst>
          </p:cNvPr>
          <p:cNvCxnSpPr>
            <a:cxnSpLocks/>
          </p:cNvCxnSpPr>
          <p:nvPr/>
        </p:nvCxnSpPr>
        <p:spPr>
          <a:xfrm flipV="1">
            <a:off x="5611653" y="5968278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77A33E-2231-42A9-8212-ED980BD3D93D}"/>
                  </a:ext>
                </a:extLst>
              </p:cNvPr>
              <p:cNvSpPr txBox="1"/>
              <p:nvPr/>
            </p:nvSpPr>
            <p:spPr>
              <a:xfrm>
                <a:off x="7256657" y="5747618"/>
                <a:ext cx="2818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*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77A33E-2231-42A9-8212-ED980BD3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657" y="5747618"/>
                <a:ext cx="2818866" cy="369332"/>
              </a:xfrm>
              <a:prstGeom prst="rect">
                <a:avLst/>
              </a:prstGeom>
              <a:blipFill>
                <a:blip r:embed="rId9"/>
                <a:stretch>
                  <a:fillRect l="-1728" t="-1333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5FC21-DE4C-482D-BFC2-1B71912DF250}"/>
                  </a:ext>
                </a:extLst>
              </p:cNvPr>
              <p:cNvSpPr txBox="1"/>
              <p:nvPr/>
            </p:nvSpPr>
            <p:spPr>
              <a:xfrm>
                <a:off x="6880986" y="5081803"/>
                <a:ext cx="339323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*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5FC21-DE4C-482D-BFC2-1B71912DF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986" y="5081803"/>
                <a:ext cx="3393237" cy="646331"/>
              </a:xfrm>
              <a:prstGeom prst="rect">
                <a:avLst/>
              </a:prstGeom>
              <a:blipFill>
                <a:blip r:embed="rId10"/>
                <a:stretch>
                  <a:fillRect l="-1619" t="-6604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E71262-71E5-4668-B2EE-3367018852A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594112" y="5402793"/>
            <a:ext cx="1286874" cy="21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83B513C-7297-46F9-8C75-AA94FB987199}"/>
              </a:ext>
            </a:extLst>
          </p:cNvPr>
          <p:cNvCxnSpPr/>
          <p:nvPr/>
        </p:nvCxnSpPr>
        <p:spPr>
          <a:xfrm flipH="1" flipV="1">
            <a:off x="8599694" y="6012543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CA61B06-C8EE-44A5-B54F-07ED2EDC37DC}"/>
              </a:ext>
            </a:extLst>
          </p:cNvPr>
          <p:cNvCxnSpPr/>
          <p:nvPr/>
        </p:nvCxnSpPr>
        <p:spPr>
          <a:xfrm flipH="1" flipV="1">
            <a:off x="8587435" y="5384149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C0DB9B-81F1-49E4-B34A-EB91EFF9A9A9}"/>
                  </a:ext>
                </a:extLst>
              </p:cNvPr>
              <p:cNvSpPr txBox="1"/>
              <p:nvPr/>
            </p:nvSpPr>
            <p:spPr>
              <a:xfrm>
                <a:off x="6680259" y="4229755"/>
                <a:ext cx="38143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*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C0DB9B-81F1-49E4-B34A-EB91EFF9A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59" y="4229755"/>
                <a:ext cx="3814352" cy="646331"/>
              </a:xfrm>
              <a:prstGeom prst="rect">
                <a:avLst/>
              </a:prstGeom>
              <a:blipFill>
                <a:blip r:embed="rId11"/>
                <a:stretch>
                  <a:fillRect l="-1438" t="-6604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4DDFC64-9BC7-4D00-8A4E-CEBBAD45C121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5639133" y="4552921"/>
            <a:ext cx="1041126" cy="2654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A05E5BD-A220-4737-BFB6-FE02AEC2C088}"/>
              </a:ext>
            </a:extLst>
          </p:cNvPr>
          <p:cNvCxnSpPr/>
          <p:nvPr/>
        </p:nvCxnSpPr>
        <p:spPr>
          <a:xfrm flipH="1" flipV="1">
            <a:off x="8587435" y="4808710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6EE7BDF-28F8-422D-8D27-C17C65F2D652}"/>
              </a:ext>
            </a:extLst>
          </p:cNvPr>
          <p:cNvCxnSpPr/>
          <p:nvPr/>
        </p:nvCxnSpPr>
        <p:spPr>
          <a:xfrm>
            <a:off x="8118902" y="4699923"/>
            <a:ext cx="24252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30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290193" y="371447"/>
            <a:ext cx="7601061" cy="577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63918" y="1018671"/>
                <a:ext cx="9056333" cy="55737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Invariants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program segment.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program segment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 with 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n!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factorial *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assertion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and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 the loop invariant.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 entering the loop, both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factorial =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hold,  so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 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loop invariant, the rule of inference implied that if the while-loop terminates, it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 with 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factorial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the guard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false. This means,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i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desired.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Finally, we show that the while-loop terminates. At the beginning of the program,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assigned the value 1; after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 iterations of the loop, the value of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+ 1 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loop terminates at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7013" indent="-227013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18" y="1018671"/>
                <a:ext cx="9056333" cy="5573718"/>
              </a:xfrm>
              <a:prstGeom prst="rect">
                <a:avLst/>
              </a:prstGeom>
              <a:blipFill>
                <a:blip r:embed="rId2"/>
                <a:stretch>
                  <a:fillRect l="-875" t="-1313" r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FB3593-F506-4127-8F9E-DB11D3329C9E}"/>
                  </a:ext>
                </a:extLst>
              </p:cNvPr>
              <p:cNvSpPr/>
              <p:nvPr/>
            </p:nvSpPr>
            <p:spPr>
              <a:xfrm>
                <a:off x="5090724" y="2373477"/>
                <a:ext cx="292116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and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FB3593-F506-4127-8F9E-DB11D3329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724" y="2373477"/>
                <a:ext cx="2921162" cy="369332"/>
              </a:xfrm>
              <a:prstGeom prst="rect">
                <a:avLst/>
              </a:prstGeom>
              <a:blipFill>
                <a:blip r:embed="rId3"/>
                <a:stretch>
                  <a:fillRect l="-1455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4E90AC-D56E-4B84-963C-A1EC0769ACB9}"/>
              </a:ext>
            </a:extLst>
          </p:cNvPr>
          <p:cNvCxnSpPr>
            <a:stCxn id="4" idx="1"/>
            <a:endCxn id="4" idx="1"/>
          </p:cNvCxnSpPr>
          <p:nvPr/>
        </p:nvCxnSpPr>
        <p:spPr>
          <a:xfrm>
            <a:off x="5090724" y="255814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F49367-2AA4-42C9-8D47-666DB23D8D44}"/>
              </a:ext>
            </a:extLst>
          </p:cNvPr>
          <p:cNvCxnSpPr/>
          <p:nvPr/>
        </p:nvCxnSpPr>
        <p:spPr>
          <a:xfrm flipH="1">
            <a:off x="2838994" y="2742809"/>
            <a:ext cx="2251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36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525522" y="466140"/>
            <a:ext cx="7183049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68718" y="1210260"/>
                <a:ext cx="8305800" cy="5181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rule for logical pretest loops</a:t>
                </a:r>
              </a:p>
              <a:p>
                <a:pPr>
                  <a:buFontTx/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where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loop invariant (the inductive hypothesis)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axiomatic description of a while loop is written as</a:t>
                </a:r>
              </a:p>
              <a:p>
                <a:pPr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complete axiomatic description of a while loop construct requires all the following to be true.</a:t>
                </a:r>
              </a:p>
              <a:p>
                <a:pPr marL="914400" lvl="1" indent="-457200"/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914400" lvl="1" indent="-457200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{S}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914400" lvl="1" indent="-457200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loop terminates.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18" y="1210260"/>
                <a:ext cx="8305800" cy="5181600"/>
              </a:xfrm>
              <a:prstGeom prst="rect">
                <a:avLst/>
              </a:prstGeom>
              <a:blipFill>
                <a:blip r:embed="rId2"/>
                <a:stretch>
                  <a:fillRect l="-1028" t="-1647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/>
              <p:nvPr/>
            </p:nvSpPr>
            <p:spPr bwMode="auto">
              <a:xfrm>
                <a:off x="3340100" y="1651000"/>
                <a:ext cx="3989388" cy="726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 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0100" y="1651000"/>
                <a:ext cx="3989388" cy="72644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08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7A7E-5329-4132-9AD3-FE67BC21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7023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Example: </a:t>
            </a:r>
            <a:r>
              <a:rPr lang="en-US" sz="2800" dirty="0">
                <a:latin typeface="+mn-lt"/>
              </a:rPr>
              <a:t>How to verify the correctness of the program </a:t>
            </a:r>
            <a:r>
              <a:rPr lang="en-US" sz="2800" i="1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+mn-lt"/>
              </a:rPr>
              <a:t> for computing the product of two integers.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301-6966-4005-B7A3-4ACE240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8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multiply(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integers)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0;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a do {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{product equals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6A8439-EE78-413B-A843-EBD0BE983908}"/>
              </a:ext>
            </a:extLst>
          </p:cNvPr>
          <p:cNvSpPr/>
          <p:nvPr/>
        </p:nvSpPr>
        <p:spPr>
          <a:xfrm>
            <a:off x="1637211" y="2299062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24108F-49E7-41F8-B110-6727A07098CF}"/>
              </a:ext>
            </a:extLst>
          </p:cNvPr>
          <p:cNvSpPr/>
          <p:nvPr/>
        </p:nvSpPr>
        <p:spPr>
          <a:xfrm>
            <a:off x="1637210" y="312855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6F75C1-72CB-48F7-B242-CE118FA93B94}"/>
              </a:ext>
            </a:extLst>
          </p:cNvPr>
          <p:cNvSpPr/>
          <p:nvPr/>
        </p:nvSpPr>
        <p:spPr>
          <a:xfrm>
            <a:off x="1624143" y="3909839"/>
            <a:ext cx="165463" cy="9875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1D1409-EB7F-47D3-BEBD-6D48F4201CA1}"/>
              </a:ext>
            </a:extLst>
          </p:cNvPr>
          <p:cNvSpPr/>
          <p:nvPr/>
        </p:nvSpPr>
        <p:spPr>
          <a:xfrm>
            <a:off x="1637209" y="503237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54FDD-BE30-48AB-80F3-3DA29FB62DD5}"/>
              </a:ext>
            </a:extLst>
          </p:cNvPr>
          <p:cNvSpPr txBox="1"/>
          <p:nvPr/>
        </p:nvSpPr>
        <p:spPr>
          <a:xfrm>
            <a:off x="696685" y="23686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1FA1-43CF-47EC-876F-9D056D28E84F}"/>
              </a:ext>
            </a:extLst>
          </p:cNvPr>
          <p:cNvSpPr txBox="1"/>
          <p:nvPr/>
        </p:nvSpPr>
        <p:spPr>
          <a:xfrm>
            <a:off x="696685" y="3098081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55EE-C936-4BAD-A6F9-5E643B5684DC}"/>
              </a:ext>
            </a:extLst>
          </p:cNvPr>
          <p:cNvSpPr txBox="1"/>
          <p:nvPr/>
        </p:nvSpPr>
        <p:spPr>
          <a:xfrm>
            <a:off x="696684" y="41798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B46A-A52D-4FEC-9CC0-5A2EB92241F7}"/>
              </a:ext>
            </a:extLst>
          </p:cNvPr>
          <p:cNvSpPr txBox="1"/>
          <p:nvPr/>
        </p:nvSpPr>
        <p:spPr>
          <a:xfrm>
            <a:off x="696684" y="50323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C333D-5C46-40D6-AB1A-9FBFDCAFAC91}"/>
              </a:ext>
            </a:extLst>
          </p:cNvPr>
          <p:cNvSpPr txBox="1"/>
          <p:nvPr/>
        </p:nvSpPr>
        <p:spPr>
          <a:xfrm>
            <a:off x="5671458" y="2299062"/>
            <a:ext cx="5536473" cy="30469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prove that after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executed and then terminated,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value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proof of correctness can be carried out by splitting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four segments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1</a:t>
            </a:r>
            <a:r>
              <a:rPr lang="en-US" sz="2400" dirty="0"/>
              <a:t>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2</a:t>
            </a:r>
            <a:r>
              <a:rPr lang="en-US" sz="2400" dirty="0"/>
              <a:t>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3</a:t>
            </a:r>
            <a:r>
              <a:rPr lang="en-US" sz="2400" dirty="0"/>
              <a:t>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4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build the correctness proof using the rule of reference.</a:t>
            </a:r>
          </a:p>
        </p:txBody>
      </p:sp>
    </p:spTree>
    <p:extLst>
      <p:ext uri="{BB962C8B-B14F-4D97-AF65-F5344CB8AC3E}">
        <p14:creationId xmlns:p14="http://schemas.microsoft.com/office/powerpoint/2010/main" val="139606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7A7E-5329-4132-9AD3-FE67BC21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61144"/>
            <a:ext cx="8978537" cy="11496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Example: </a:t>
            </a:r>
            <a:r>
              <a:rPr lang="en-US" sz="2800" dirty="0">
                <a:latin typeface="+mn-lt"/>
              </a:rPr>
              <a:t>How to verify the correctness of the program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+mn-lt"/>
              </a:rPr>
              <a:t> for computing the product of two integers.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301-6966-4005-B7A3-4ACE240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8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multiply(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integers)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0;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a do {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6A8439-EE78-413B-A843-EBD0BE983908}"/>
              </a:ext>
            </a:extLst>
          </p:cNvPr>
          <p:cNvSpPr/>
          <p:nvPr/>
        </p:nvSpPr>
        <p:spPr>
          <a:xfrm>
            <a:off x="1637211" y="2299062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24108F-49E7-41F8-B110-6727A07098CF}"/>
              </a:ext>
            </a:extLst>
          </p:cNvPr>
          <p:cNvSpPr/>
          <p:nvPr/>
        </p:nvSpPr>
        <p:spPr>
          <a:xfrm>
            <a:off x="1637210" y="312855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6F75C1-72CB-48F7-B242-CE118FA93B94}"/>
              </a:ext>
            </a:extLst>
          </p:cNvPr>
          <p:cNvSpPr/>
          <p:nvPr/>
        </p:nvSpPr>
        <p:spPr>
          <a:xfrm>
            <a:off x="1624143" y="3909839"/>
            <a:ext cx="165463" cy="9875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1D1409-EB7F-47D3-BEBD-6D48F4201CA1}"/>
              </a:ext>
            </a:extLst>
          </p:cNvPr>
          <p:cNvSpPr/>
          <p:nvPr/>
        </p:nvSpPr>
        <p:spPr>
          <a:xfrm>
            <a:off x="1637209" y="503237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54FDD-BE30-48AB-80F3-3DA29FB62DD5}"/>
              </a:ext>
            </a:extLst>
          </p:cNvPr>
          <p:cNvSpPr txBox="1"/>
          <p:nvPr/>
        </p:nvSpPr>
        <p:spPr>
          <a:xfrm>
            <a:off x="696685" y="23686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1FA1-43CF-47EC-876F-9D056D28E84F}"/>
              </a:ext>
            </a:extLst>
          </p:cNvPr>
          <p:cNvSpPr txBox="1"/>
          <p:nvPr/>
        </p:nvSpPr>
        <p:spPr>
          <a:xfrm>
            <a:off x="696685" y="3098081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55EE-C936-4BAD-A6F9-5E643B5684DC}"/>
              </a:ext>
            </a:extLst>
          </p:cNvPr>
          <p:cNvSpPr txBox="1"/>
          <p:nvPr/>
        </p:nvSpPr>
        <p:spPr>
          <a:xfrm>
            <a:off x="696684" y="41798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B46A-A52D-4FEC-9CC0-5A2EB92241F7}"/>
              </a:ext>
            </a:extLst>
          </p:cNvPr>
          <p:cNvSpPr txBox="1"/>
          <p:nvPr/>
        </p:nvSpPr>
        <p:spPr>
          <a:xfrm>
            <a:off x="696684" y="50323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0C333D-5C46-40D6-AB1A-9FBFDCAFAC91}"/>
                  </a:ext>
                </a:extLst>
              </p:cNvPr>
              <p:cNvSpPr txBox="1"/>
              <p:nvPr/>
            </p:nvSpPr>
            <p:spPr>
              <a:xfrm>
                <a:off x="5844732" y="2090568"/>
                <a:ext cx="5968577" cy="45243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integers) be the initial assertion. Then it can be shown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/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where the proposition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proposition. Verify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show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an invariant for the loop in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/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implies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*0 and 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loop invariant is true before the loop is entered.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iterations, the loop terminates, with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0C333D-5C46-40D6-AB1A-9FBFDCAF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2" y="2090568"/>
                <a:ext cx="5968577" cy="4524315"/>
              </a:xfrm>
              <a:prstGeom prst="rect">
                <a:avLst/>
              </a:prstGeom>
              <a:blipFill>
                <a:blip r:embed="rId2"/>
                <a:stretch>
                  <a:fillRect l="-1325" t="-941" b="-2016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1F60F6-E937-44B7-95E4-D159EE1C65C6}"/>
                  </a:ext>
                </a:extLst>
              </p:cNvPr>
              <p:cNvSpPr/>
              <p:nvPr/>
            </p:nvSpPr>
            <p:spPr>
              <a:xfrm>
                <a:off x="3898985" y="1512744"/>
                <a:ext cx="1772473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1F60F6-E937-44B7-95E4-D159EE1C6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85" y="1512744"/>
                <a:ext cx="1772473" cy="369332"/>
              </a:xfrm>
              <a:prstGeom prst="rect">
                <a:avLst/>
              </a:prstGeom>
              <a:blipFill>
                <a:blip r:embed="rId3"/>
                <a:stretch>
                  <a:fillRect l="-2740" t="-7937" r="-171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A0F6AA4-BB54-4EBF-9DD2-FD426E96D4D7}"/>
              </a:ext>
            </a:extLst>
          </p:cNvPr>
          <p:cNvCxnSpPr/>
          <p:nvPr/>
        </p:nvCxnSpPr>
        <p:spPr>
          <a:xfrm rot="10800000" flipV="1">
            <a:off x="4798424" y="1882076"/>
            <a:ext cx="873035" cy="4169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4D4FB-E577-44FA-8948-A6D0846611AB}"/>
              </a:ext>
            </a:extLst>
          </p:cNvPr>
          <p:cNvSpPr/>
          <p:nvPr/>
        </p:nvSpPr>
        <p:spPr>
          <a:xfrm>
            <a:off x="2800076" y="3023225"/>
            <a:ext cx="15760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C0B213-FE4F-45A6-9181-D31C8FC86AD3}"/>
              </a:ext>
            </a:extLst>
          </p:cNvPr>
          <p:cNvCxnSpPr/>
          <p:nvPr/>
        </p:nvCxnSpPr>
        <p:spPr>
          <a:xfrm flipH="1">
            <a:off x="2098766" y="3023225"/>
            <a:ext cx="701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8DFBC-2E8B-40DA-8758-88F84556BA0D}"/>
              </a:ext>
            </a:extLst>
          </p:cNvPr>
          <p:cNvSpPr/>
          <p:nvPr/>
        </p:nvSpPr>
        <p:spPr>
          <a:xfrm>
            <a:off x="3184071" y="3392557"/>
            <a:ext cx="2287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D5589F-B4F8-4C7F-879C-7F9099E181BD}"/>
                  </a:ext>
                </a:extLst>
              </p:cNvPr>
              <p:cNvSpPr/>
              <p:nvPr/>
            </p:nvSpPr>
            <p:spPr>
              <a:xfrm>
                <a:off x="159206" y="3629027"/>
                <a:ext cx="177163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D5589F-B4F8-4C7F-879C-7F9099E18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6" y="3629027"/>
                <a:ext cx="1771639" cy="369332"/>
              </a:xfrm>
              <a:prstGeom prst="rect">
                <a:avLst/>
              </a:prstGeom>
              <a:blipFill>
                <a:blip r:embed="rId4"/>
                <a:stretch>
                  <a:fillRect l="-2389" t="-9524" r="-1706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9DA77A-BBA5-44D1-9B89-521F568E9F85}"/>
              </a:ext>
            </a:extLst>
          </p:cNvPr>
          <p:cNvCxnSpPr>
            <a:stCxn id="20" idx="3"/>
          </p:cNvCxnSpPr>
          <p:nvPr/>
        </p:nvCxnSpPr>
        <p:spPr>
          <a:xfrm flipV="1">
            <a:off x="1930845" y="3799791"/>
            <a:ext cx="869231" cy="1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8BE486-D402-40B1-A48D-D46B76660070}"/>
              </a:ext>
            </a:extLst>
          </p:cNvPr>
          <p:cNvCxnSpPr>
            <a:cxnSpLocks/>
          </p:cNvCxnSpPr>
          <p:nvPr/>
        </p:nvCxnSpPr>
        <p:spPr>
          <a:xfrm flipH="1">
            <a:off x="2220686" y="3699149"/>
            <a:ext cx="963386" cy="3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E0FEFF-88DB-4A37-83CA-85680B2C9326}"/>
                  </a:ext>
                </a:extLst>
              </p:cNvPr>
              <p:cNvSpPr/>
              <p:nvPr/>
            </p:nvSpPr>
            <p:spPr>
              <a:xfrm>
                <a:off x="4123236" y="4634467"/>
                <a:ext cx="177163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E0FEFF-88DB-4A37-83CA-85680B2C9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36" y="4634467"/>
                <a:ext cx="1771639" cy="369332"/>
              </a:xfrm>
              <a:prstGeom prst="rect">
                <a:avLst/>
              </a:prstGeom>
              <a:blipFill>
                <a:blip r:embed="rId5"/>
                <a:stretch>
                  <a:fillRect l="-2389" t="-9524" r="-1706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23DE29-9C75-4A87-AAEC-F53CE588748E}"/>
              </a:ext>
            </a:extLst>
          </p:cNvPr>
          <p:cNvCxnSpPr/>
          <p:nvPr/>
        </p:nvCxnSpPr>
        <p:spPr>
          <a:xfrm flipH="1">
            <a:off x="1882508" y="4988829"/>
            <a:ext cx="2219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3A910F-39E2-4CC4-8563-905BCF0BB7DD}"/>
                  </a:ext>
                </a:extLst>
              </p:cNvPr>
              <p:cNvSpPr/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|n|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3A910F-39E2-4CC4-8563-905BCF0BB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  <a:blipFill>
                <a:blip r:embed="rId6"/>
                <a:stretch>
                  <a:fillRect l="-2201" t="-9524" r="-15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8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301-6966-4005-B7A3-4ACE240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8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multiply(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integers)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0;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a do {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6A8439-EE78-413B-A843-EBD0BE983908}"/>
              </a:ext>
            </a:extLst>
          </p:cNvPr>
          <p:cNvSpPr/>
          <p:nvPr/>
        </p:nvSpPr>
        <p:spPr>
          <a:xfrm>
            <a:off x="1637211" y="2299062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24108F-49E7-41F8-B110-6727A07098CF}"/>
              </a:ext>
            </a:extLst>
          </p:cNvPr>
          <p:cNvSpPr/>
          <p:nvPr/>
        </p:nvSpPr>
        <p:spPr>
          <a:xfrm>
            <a:off x="1637210" y="312855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6F75C1-72CB-48F7-B242-CE118FA93B94}"/>
              </a:ext>
            </a:extLst>
          </p:cNvPr>
          <p:cNvSpPr/>
          <p:nvPr/>
        </p:nvSpPr>
        <p:spPr>
          <a:xfrm>
            <a:off x="1624143" y="3909839"/>
            <a:ext cx="165463" cy="9875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1D1409-EB7F-47D3-BEBD-6D48F4201CA1}"/>
              </a:ext>
            </a:extLst>
          </p:cNvPr>
          <p:cNvSpPr/>
          <p:nvPr/>
        </p:nvSpPr>
        <p:spPr>
          <a:xfrm>
            <a:off x="1637209" y="503237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54FDD-BE30-48AB-80F3-3DA29FB62DD5}"/>
              </a:ext>
            </a:extLst>
          </p:cNvPr>
          <p:cNvSpPr txBox="1"/>
          <p:nvPr/>
        </p:nvSpPr>
        <p:spPr>
          <a:xfrm>
            <a:off x="696685" y="23686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1FA1-43CF-47EC-876F-9D056D28E84F}"/>
              </a:ext>
            </a:extLst>
          </p:cNvPr>
          <p:cNvSpPr txBox="1"/>
          <p:nvPr/>
        </p:nvSpPr>
        <p:spPr>
          <a:xfrm>
            <a:off x="696685" y="3098081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55EE-C936-4BAD-A6F9-5E643B5684DC}"/>
              </a:ext>
            </a:extLst>
          </p:cNvPr>
          <p:cNvSpPr txBox="1"/>
          <p:nvPr/>
        </p:nvSpPr>
        <p:spPr>
          <a:xfrm>
            <a:off x="696684" y="41798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B46A-A52D-4FEC-9CC0-5A2EB92241F7}"/>
              </a:ext>
            </a:extLst>
          </p:cNvPr>
          <p:cNvSpPr txBox="1"/>
          <p:nvPr/>
        </p:nvSpPr>
        <p:spPr>
          <a:xfrm>
            <a:off x="696684" y="50323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C333D-5C46-40D6-AB1A-9FBFDCAFAC91}"/>
              </a:ext>
            </a:extLst>
          </p:cNvPr>
          <p:cNvSpPr txBox="1"/>
          <p:nvPr/>
        </p:nvSpPr>
        <p:spPr>
          <a:xfrm>
            <a:off x="5722401" y="1669184"/>
            <a:ext cx="5823857" cy="48320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loop terminates with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follows that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true, where the proposition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shown that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true, where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=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proposition; i.e.,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correct with respect to the initial assertion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final assertion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all these together, because all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true, it follows from the rule of reference (composition) that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terminate since all four segments terminate.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proves that the program is correct.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D3AF53-5D42-42DC-AFFD-BEEBFF50EA08}"/>
                  </a:ext>
                </a:extLst>
              </p:cNvPr>
              <p:cNvSpPr/>
              <p:nvPr/>
            </p:nvSpPr>
            <p:spPr>
              <a:xfrm>
                <a:off x="3615955" y="1583011"/>
                <a:ext cx="1772473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D3AF53-5D42-42DC-AFFD-BEEBFF50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55" y="1583011"/>
                <a:ext cx="1772473" cy="369332"/>
              </a:xfrm>
              <a:prstGeom prst="rect">
                <a:avLst/>
              </a:prstGeom>
              <a:blipFill>
                <a:blip r:embed="rId2"/>
                <a:stretch>
                  <a:fillRect l="-2389" t="-9677" r="-170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24E8534-9522-4A86-9785-819CE544536B}"/>
              </a:ext>
            </a:extLst>
          </p:cNvPr>
          <p:cNvCxnSpPr/>
          <p:nvPr/>
        </p:nvCxnSpPr>
        <p:spPr>
          <a:xfrm rot="10800000" flipV="1">
            <a:off x="4841966" y="1942010"/>
            <a:ext cx="546462" cy="3570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A9D89-2C6D-4391-A34A-C8FC96423886}"/>
              </a:ext>
            </a:extLst>
          </p:cNvPr>
          <p:cNvSpPr/>
          <p:nvPr/>
        </p:nvSpPr>
        <p:spPr>
          <a:xfrm>
            <a:off x="2799984" y="2983528"/>
            <a:ext cx="15760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81F0A0-3B97-4E8B-98DD-D37BBD2E26B1}"/>
              </a:ext>
            </a:extLst>
          </p:cNvPr>
          <p:cNvCxnSpPr/>
          <p:nvPr/>
        </p:nvCxnSpPr>
        <p:spPr>
          <a:xfrm flipH="1">
            <a:off x="2192380" y="2987040"/>
            <a:ext cx="679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383EF-B77B-4FFB-8DC5-9B7309AC5102}"/>
              </a:ext>
            </a:extLst>
          </p:cNvPr>
          <p:cNvSpPr/>
          <p:nvPr/>
        </p:nvSpPr>
        <p:spPr>
          <a:xfrm>
            <a:off x="3184071" y="3392557"/>
            <a:ext cx="2287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 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E465F4-5A16-4C28-870E-3C1F5BEFF048}"/>
              </a:ext>
            </a:extLst>
          </p:cNvPr>
          <p:cNvCxnSpPr/>
          <p:nvPr/>
        </p:nvCxnSpPr>
        <p:spPr>
          <a:xfrm flipH="1">
            <a:off x="2081349" y="3729445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64F572-BCDB-4654-B296-7BA17963C65B}"/>
                  </a:ext>
                </a:extLst>
              </p:cNvPr>
              <p:cNvSpPr/>
              <p:nvPr/>
            </p:nvSpPr>
            <p:spPr>
              <a:xfrm>
                <a:off x="3877328" y="3774391"/>
                <a:ext cx="1893467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 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64F572-BCDB-4654-B296-7BA17963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28" y="3774391"/>
                <a:ext cx="1893467" cy="369332"/>
              </a:xfrm>
              <a:prstGeom prst="rect">
                <a:avLst/>
              </a:prstGeom>
              <a:blipFill>
                <a:blip r:embed="rId3"/>
                <a:stretch>
                  <a:fillRect l="-2236" t="-9524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C88067-7B73-4CD5-8999-A8D7CCEA6C14}"/>
              </a:ext>
            </a:extLst>
          </p:cNvPr>
          <p:cNvCxnSpPr/>
          <p:nvPr/>
        </p:nvCxnSpPr>
        <p:spPr>
          <a:xfrm flipH="1">
            <a:off x="2081349" y="3819004"/>
            <a:ext cx="1785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0165DF-5E7E-4B95-81AC-ACBC1CB2ED59}"/>
                  </a:ext>
                </a:extLst>
              </p:cNvPr>
              <p:cNvSpPr/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|n|</a:t>
                </a:r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0165DF-5E7E-4B95-81AC-ACBC1CB2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  <a:blipFill>
                <a:blip r:embed="rId4"/>
                <a:stretch>
                  <a:fillRect l="-2201" t="-9524" r="-15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1F6E21-A7E1-47DC-82A9-856C51C7D1AF}"/>
              </a:ext>
            </a:extLst>
          </p:cNvPr>
          <p:cNvCxnSpPr/>
          <p:nvPr/>
        </p:nvCxnSpPr>
        <p:spPr>
          <a:xfrm flipH="1">
            <a:off x="1872343" y="4997538"/>
            <a:ext cx="2255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50CA7B17-48A2-4A7E-97B1-E84434F9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24"/>
            <a:ext cx="8978537" cy="11496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Example: </a:t>
            </a:r>
            <a:r>
              <a:rPr lang="en-US" sz="2800" dirty="0">
                <a:latin typeface="+mn-lt"/>
              </a:rPr>
              <a:t>How to verify the correctness of the program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+mn-lt"/>
              </a:rPr>
              <a:t> for computing the product of two integers.</a:t>
            </a:r>
          </a:p>
        </p:txBody>
      </p:sp>
    </p:spTree>
    <p:extLst>
      <p:ext uri="{BB962C8B-B14F-4D97-AF65-F5344CB8AC3E}">
        <p14:creationId xmlns:p14="http://schemas.microsoft.com/office/powerpoint/2010/main" val="2988050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B995-125F-45EF-9834-749B699D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92" y="643675"/>
            <a:ext cx="8516983" cy="10585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Verify Program Correctness for the </a:t>
            </a:r>
            <a:r>
              <a:rPr lang="en-US" sz="3200" dirty="0" err="1">
                <a:latin typeface="+mn-lt"/>
              </a:rPr>
              <a:t>Insertion_Sort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D929-00BF-4465-AE9F-3C7110A1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93" y="2098119"/>
            <a:ext cx="8935065" cy="4351338"/>
          </a:xfrm>
        </p:spPr>
        <p:txBody>
          <a:bodyPr/>
          <a:lstStyle/>
          <a:p>
            <a:r>
              <a:rPr lang="en-US" dirty="0"/>
              <a:t>Proof will not be provided.</a:t>
            </a:r>
          </a:p>
        </p:txBody>
      </p:sp>
    </p:spTree>
    <p:extLst>
      <p:ext uri="{BB962C8B-B14F-4D97-AF65-F5344CB8AC3E}">
        <p14:creationId xmlns:p14="http://schemas.microsoft.com/office/powerpoint/2010/main" val="916393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996" y="956776"/>
            <a:ext cx="9300754" cy="510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Insertion-Sort(A)</a:t>
            </a:r>
            <a:endParaRPr lang="en-US" sz="2400" spc="-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   A sequence of n numbers (a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..., a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  A permutation (reordering) (a’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input sequence such that 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…, ≤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key ← A[j]; 	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&gt; 0 </a:t>
            </a:r>
            <a:r>
              <a:rPr lang="en-US" sz="24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400" i="1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while-loop.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 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key;}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400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for </a:t>
            </a: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000" spc="-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8568" y="208547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410" y="162721"/>
            <a:ext cx="9523113" cy="680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Insertion-Sort(A)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 A sequence of n numbers (a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..., 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A permutation (reordering) (a’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input sequence such that 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…, ≤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A[1], …, A[n], the pointer j goes from 2 to length[A]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key ← A[j];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A[j] into the sorted sequence A[1 .. j-1].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&gt;0 </a:t>
            </a:r>
            <a:r>
              <a:rPr lang="en-US" sz="24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]&gt;key)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pointer 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goes from j -1 thru 1.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 A[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to the right, if A[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 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400" i="1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while-loop.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current A[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is less than key, then insert A[j] into A[i+1]</a:t>
            </a:r>
            <a:endParaRPr lang="en-US" sz="24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key;}     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400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for </a:t>
            </a: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9430EE8-4F41-4BC8-B60C-F9C139E24BAB}"/>
              </a:ext>
            </a:extLst>
          </p:cNvPr>
          <p:cNvSpPr/>
          <p:nvPr/>
        </p:nvSpPr>
        <p:spPr>
          <a:xfrm>
            <a:off x="541651" y="201032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n</a:t>
            </a:r>
            <a:r>
              <a:rPr lang="en-US" baseline="3000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C4A7D3C3-633E-4DD3-A074-6C726A13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80">
            <a:off x="611263" y="2346861"/>
            <a:ext cx="569163" cy="4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C88FC-2077-4A5C-84A8-9A1D62AAC037}"/>
              </a:ext>
            </a:extLst>
          </p:cNvPr>
          <p:cNvSpPr txBox="1"/>
          <p:nvPr/>
        </p:nvSpPr>
        <p:spPr>
          <a:xfrm>
            <a:off x="4737939" y="3683726"/>
            <a:ext cx="58429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this improve? Create A[0] for each key being examined?</a:t>
            </a: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81A5C-7A44-44E0-BCAF-9C46186ECBD4}"/>
              </a:ext>
            </a:extLst>
          </p:cNvPr>
          <p:cNvSpPr/>
          <p:nvPr/>
        </p:nvSpPr>
        <p:spPr>
          <a:xfrm>
            <a:off x="1427414" y="1994534"/>
            <a:ext cx="9587753" cy="303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show the algorithm is correct, we must show three things about a loop invariant.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Initialization: It is true prior to the first iteration of the loop. [i.e., after j := 2]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Maintenance: If it is true before an iteration of the loop, it remains true </a:t>
            </a:r>
          </a:p>
          <a:p>
            <a:pPr marL="9144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before the next iteration.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Termination:  When the loop terminates, the invariant gives us a useful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property that helps show that the algorithm  is correct.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BD71F7F-BA44-4A54-90BC-C9DE12A4E3D4}"/>
              </a:ext>
            </a:extLst>
          </p:cNvPr>
          <p:cNvSpPr/>
          <p:nvPr/>
        </p:nvSpPr>
        <p:spPr>
          <a:xfrm>
            <a:off x="633000" y="114421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F416F-261D-4070-81F0-80284D7122FD}"/>
              </a:ext>
            </a:extLst>
          </p:cNvPr>
          <p:cNvSpPr/>
          <p:nvPr/>
        </p:nvSpPr>
        <p:spPr>
          <a:xfrm>
            <a:off x="1298826" y="744545"/>
            <a:ext cx="84146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 Approach for Proof of Program Correctness</a:t>
            </a:r>
            <a:endParaRPr lang="en-US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AACA0-ED60-4922-B39D-9BD893C46EE1}"/>
              </a:ext>
            </a:extLst>
          </p:cNvPr>
          <p:cNvSpPr/>
          <p:nvPr/>
        </p:nvSpPr>
        <p:spPr>
          <a:xfrm>
            <a:off x="1427414" y="5599922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will not be provided.</a:t>
            </a:r>
          </a:p>
        </p:txBody>
      </p:sp>
    </p:spTree>
    <p:extLst>
      <p:ext uri="{BB962C8B-B14F-4D97-AF65-F5344CB8AC3E}">
        <p14:creationId xmlns:p14="http://schemas.microsoft.com/office/powerpoint/2010/main" val="3127208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8">
            <a:extLst>
              <a:ext uri="{FF2B5EF4-FFF2-40B4-BE49-F238E27FC236}">
                <a16:creationId xmlns:a16="http://schemas.microsoft.com/office/drawing/2014/main" id="{FE2FAC16-5308-4502-AC08-D4DBBF8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835" y="968991"/>
            <a:ext cx="1289255" cy="308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 := 2</a:t>
            </a:r>
          </a:p>
        </p:txBody>
      </p:sp>
      <p:sp>
        <p:nvSpPr>
          <p:cNvPr id="3" name="AutoShape 159">
            <a:extLst>
              <a:ext uri="{FF2B5EF4-FFF2-40B4-BE49-F238E27FC236}">
                <a16:creationId xmlns:a16="http://schemas.microsoft.com/office/drawing/2014/main" id="{B6E5AA44-BE92-43CD-98AB-8738F810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1709943"/>
            <a:ext cx="3771277" cy="5316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j &lt;= Length[A]</a:t>
            </a:r>
          </a:p>
        </p:txBody>
      </p:sp>
      <p:sp>
        <p:nvSpPr>
          <p:cNvPr id="4" name="Text Box 162">
            <a:extLst>
              <a:ext uri="{FF2B5EF4-FFF2-40B4-BE49-F238E27FC236}">
                <a16:creationId xmlns:a16="http://schemas.microsoft.com/office/drawing/2014/main" id="{E625F6A7-4C85-4F23-920E-A691FD3D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2649071"/>
            <a:ext cx="1842247" cy="416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key := A[j]</a:t>
            </a:r>
          </a:p>
        </p:txBody>
      </p:sp>
      <p:sp>
        <p:nvSpPr>
          <p:cNvPr id="5" name="Text Box 163">
            <a:extLst>
              <a:ext uri="{FF2B5EF4-FFF2-40B4-BE49-F238E27FC236}">
                <a16:creationId xmlns:a16="http://schemas.microsoft.com/office/drawing/2014/main" id="{629BDF69-67A7-4FE2-B2A4-DEC7E267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3315166"/>
            <a:ext cx="1842247" cy="423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:= j -1</a:t>
            </a:r>
          </a:p>
        </p:txBody>
      </p:sp>
      <p:sp>
        <p:nvSpPr>
          <p:cNvPr id="6" name="AutoShape 164">
            <a:extLst>
              <a:ext uri="{FF2B5EF4-FFF2-40B4-BE49-F238E27FC236}">
                <a16:creationId xmlns:a16="http://schemas.microsoft.com/office/drawing/2014/main" id="{7B62A020-880D-42FD-BB21-32D7B76D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4014413"/>
            <a:ext cx="3771277" cy="58039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 &gt; 0 and A[i] &gt; Key</a:t>
            </a:r>
            <a:endParaRPr lang="en-US" sz="160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Text Box 165">
            <a:extLst>
              <a:ext uri="{FF2B5EF4-FFF2-40B4-BE49-F238E27FC236}">
                <a16:creationId xmlns:a16="http://schemas.microsoft.com/office/drawing/2014/main" id="{D4B3FCDC-7E8F-49D9-8658-9D359282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4870934"/>
            <a:ext cx="1842247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A[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Text Box 166">
            <a:extLst>
              <a:ext uri="{FF2B5EF4-FFF2-40B4-BE49-F238E27FC236}">
                <a16:creationId xmlns:a16="http://schemas.microsoft.com/office/drawing/2014/main" id="{8947638F-0F1A-4BD4-984A-9564895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5533931"/>
            <a:ext cx="1842247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 := i - 1</a:t>
            </a:r>
          </a:p>
        </p:txBody>
      </p:sp>
      <p:sp>
        <p:nvSpPr>
          <p:cNvPr id="9" name="Text Box 168">
            <a:extLst>
              <a:ext uri="{FF2B5EF4-FFF2-40B4-BE49-F238E27FC236}">
                <a16:creationId xmlns:a16="http://schemas.microsoft.com/office/drawing/2014/main" id="{CED1E7B2-47AF-4374-9081-0A2447C6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4870934"/>
            <a:ext cx="1930270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key</a:t>
            </a:r>
          </a:p>
        </p:txBody>
      </p:sp>
      <p:sp>
        <p:nvSpPr>
          <p:cNvPr id="10" name="Text Box 167">
            <a:extLst>
              <a:ext uri="{FF2B5EF4-FFF2-40B4-BE49-F238E27FC236}">
                <a16:creationId xmlns:a16="http://schemas.microsoft.com/office/drawing/2014/main" id="{EEE64FE3-00EE-494E-AD4A-2815B672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5533931"/>
            <a:ext cx="1930270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 := j + 1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55A874-76CE-4C57-953C-B26193D602D0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512463" y="416859"/>
            <a:ext cx="0" cy="552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BDA2E-8C8B-4879-9682-B635F696AC4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512460" y="1277471"/>
            <a:ext cx="3" cy="432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AB77EC-41F2-47B6-9301-1FFF61AA46B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512460" y="2241568"/>
            <a:ext cx="1" cy="407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3AFD2C-E7E8-4B5E-B3EF-48F06FEEE19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12460" y="3075285"/>
            <a:ext cx="1" cy="239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3C85C-A020-42D5-901F-441E8EE218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512460" y="3757956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81DE12-0A74-41BB-8F40-97E5B4A3B843}"/>
              </a:ext>
            </a:extLst>
          </p:cNvPr>
          <p:cNvCxnSpPr>
            <a:cxnSpLocks/>
          </p:cNvCxnSpPr>
          <p:nvPr/>
        </p:nvCxnSpPr>
        <p:spPr>
          <a:xfrm>
            <a:off x="5516108" y="4614477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80E89-11C3-43C3-92A6-EED0B4AF5B3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512457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6AA624-365E-41F6-A6A8-02A1027D6974}"/>
              </a:ext>
            </a:extLst>
          </p:cNvPr>
          <p:cNvCxnSpPr>
            <a:cxnSpLocks/>
          </p:cNvCxnSpPr>
          <p:nvPr/>
        </p:nvCxnSpPr>
        <p:spPr>
          <a:xfrm>
            <a:off x="5512454" y="5905151"/>
            <a:ext cx="0" cy="287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214E34-691C-4DEF-BB48-08B8BE5179E3}"/>
              </a:ext>
            </a:extLst>
          </p:cNvPr>
          <p:cNvCxnSpPr/>
          <p:nvPr/>
        </p:nvCxnSpPr>
        <p:spPr>
          <a:xfrm flipH="1">
            <a:off x="2998694" y="6192837"/>
            <a:ext cx="25137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2514B2-3A0D-4055-8414-B36D7977542F}"/>
              </a:ext>
            </a:extLst>
          </p:cNvPr>
          <p:cNvCxnSpPr>
            <a:cxnSpLocks/>
          </p:cNvCxnSpPr>
          <p:nvPr/>
        </p:nvCxnSpPr>
        <p:spPr>
          <a:xfrm flipV="1">
            <a:off x="2998694" y="3886184"/>
            <a:ext cx="0" cy="2337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21D465-130A-4BC7-9DEE-CD9F93E983EB}"/>
              </a:ext>
            </a:extLst>
          </p:cNvPr>
          <p:cNvCxnSpPr>
            <a:cxnSpLocks/>
          </p:cNvCxnSpPr>
          <p:nvPr/>
        </p:nvCxnSpPr>
        <p:spPr>
          <a:xfrm>
            <a:off x="2998694" y="3886184"/>
            <a:ext cx="25137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0DD515-E704-4081-B355-60F0C1E4E49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398101" y="4304608"/>
            <a:ext cx="76669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425497-925E-4B57-8E0A-E0669AEBC90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164800" y="4304608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EB8484-A75D-492E-B7F4-13B6574965E0}"/>
              </a:ext>
            </a:extLst>
          </p:cNvPr>
          <p:cNvCxnSpPr>
            <a:cxnSpLocks/>
          </p:cNvCxnSpPr>
          <p:nvPr/>
        </p:nvCxnSpPr>
        <p:spPr>
          <a:xfrm>
            <a:off x="8164800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F4A151-07C9-485D-99F6-9067887BC611}"/>
              </a:ext>
            </a:extLst>
          </p:cNvPr>
          <p:cNvCxnSpPr>
            <a:cxnSpLocks/>
          </p:cNvCxnSpPr>
          <p:nvPr/>
        </p:nvCxnSpPr>
        <p:spPr>
          <a:xfrm>
            <a:off x="8164182" y="5909674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FC9C70-F798-43D8-AD10-476B99159FFA}"/>
              </a:ext>
            </a:extLst>
          </p:cNvPr>
          <p:cNvCxnSpPr/>
          <p:nvPr/>
        </p:nvCxnSpPr>
        <p:spPr>
          <a:xfrm flipH="1">
            <a:off x="2231995" y="6481482"/>
            <a:ext cx="59328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A897B3-3F7F-48C2-9C89-2FBC749C6454}"/>
              </a:ext>
            </a:extLst>
          </p:cNvPr>
          <p:cNvCxnSpPr>
            <a:cxnSpLocks/>
          </p:cNvCxnSpPr>
          <p:nvPr/>
        </p:nvCxnSpPr>
        <p:spPr>
          <a:xfrm flipH="1" flipV="1">
            <a:off x="2231995" y="1533767"/>
            <a:ext cx="217" cy="49422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670BA9-5E3E-4214-98DC-8B901083A782}"/>
              </a:ext>
            </a:extLst>
          </p:cNvPr>
          <p:cNvCxnSpPr>
            <a:cxnSpLocks/>
          </p:cNvCxnSpPr>
          <p:nvPr/>
        </p:nvCxnSpPr>
        <p:spPr>
          <a:xfrm flipV="1">
            <a:off x="2231995" y="1519357"/>
            <a:ext cx="3280459" cy="144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B59FE0-EBD5-4476-B7C8-4CF812639463}"/>
              </a:ext>
            </a:extLst>
          </p:cNvPr>
          <p:cNvCxnSpPr>
            <a:stCxn id="3" idx="3"/>
          </p:cNvCxnSpPr>
          <p:nvPr/>
        </p:nvCxnSpPr>
        <p:spPr>
          <a:xfrm flipV="1">
            <a:off x="7398101" y="1975755"/>
            <a:ext cx="306371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64BC16-4D63-4F98-9802-0116EAB8995A}"/>
              </a:ext>
            </a:extLst>
          </p:cNvPr>
          <p:cNvSpPr txBox="1"/>
          <p:nvPr/>
        </p:nvSpPr>
        <p:spPr>
          <a:xfrm>
            <a:off x="6981241" y="737706"/>
            <a:ext cx="43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AI: { A[1..j ≤ n ] | key = A[j] ˄ A[1] ≤ A[2] ≤  … ≤ A[j-1], 2 ≤ j ≤ n}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AutoShape 187">
            <a:extLst>
              <a:ext uri="{FF2B5EF4-FFF2-40B4-BE49-F238E27FC236}">
                <a16:creationId xmlns:a16="http://schemas.microsoft.com/office/drawing/2014/main" id="{F4294F24-2790-4352-80D0-3A9ED95846D0}"/>
              </a:ext>
            </a:extLst>
          </p:cNvPr>
          <p:cNvCxnSpPr>
            <a:cxnSpLocks noChangeShapeType="1"/>
            <a:stCxn id="54" idx="1"/>
          </p:cNvCxnSpPr>
          <p:nvPr/>
        </p:nvCxnSpPr>
        <p:spPr bwMode="auto">
          <a:xfrm flipH="1">
            <a:off x="5512455" y="1060872"/>
            <a:ext cx="1468786" cy="46346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/>
              <p:nvPr/>
            </p:nvSpPr>
            <p:spPr>
              <a:xfrm>
                <a:off x="7200284" y="2336562"/>
                <a:ext cx="4407624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AII: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A[1..i], key = A[j], 2 ≤ j ≤ n, 0 &lt;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j-1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A[i+1]} implies {A[1.. i+1] | 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≤ A[i+1],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˄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A[i+1] =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&gt; A[j]}}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84" y="2336562"/>
                <a:ext cx="4407624" cy="1284134"/>
              </a:xfrm>
              <a:prstGeom prst="rect">
                <a:avLst/>
              </a:prstGeom>
              <a:blipFill>
                <a:blip r:embed="rId2"/>
                <a:stretch>
                  <a:fillRect l="-1107" t="-2370" r="-138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AutoShape 188">
            <a:extLst>
              <a:ext uri="{FF2B5EF4-FFF2-40B4-BE49-F238E27FC236}">
                <a16:creationId xmlns:a16="http://schemas.microsoft.com/office/drawing/2014/main" id="{3A40DC29-7D10-46CE-BDBC-24733ADCF3E9}"/>
              </a:ext>
            </a:extLst>
          </p:cNvPr>
          <p:cNvCxnSpPr>
            <a:cxnSpLocks noChangeShapeType="1"/>
            <a:stCxn id="57" idx="1"/>
          </p:cNvCxnSpPr>
          <p:nvPr/>
        </p:nvCxnSpPr>
        <p:spPr bwMode="auto">
          <a:xfrm flipH="1">
            <a:off x="5545234" y="2978629"/>
            <a:ext cx="1655050" cy="90707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6934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8">
            <a:extLst>
              <a:ext uri="{FF2B5EF4-FFF2-40B4-BE49-F238E27FC236}">
                <a16:creationId xmlns:a16="http://schemas.microsoft.com/office/drawing/2014/main" id="{FE2FAC16-5308-4502-AC08-D4DBBF8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835" y="968991"/>
            <a:ext cx="1289255" cy="308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 := 2</a:t>
            </a:r>
          </a:p>
        </p:txBody>
      </p:sp>
      <p:sp>
        <p:nvSpPr>
          <p:cNvPr id="3" name="AutoShape 159">
            <a:extLst>
              <a:ext uri="{FF2B5EF4-FFF2-40B4-BE49-F238E27FC236}">
                <a16:creationId xmlns:a16="http://schemas.microsoft.com/office/drawing/2014/main" id="{B6E5AA44-BE92-43CD-98AB-8738F810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1709943"/>
            <a:ext cx="3771277" cy="5316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j &lt;= Length[A]</a:t>
            </a:r>
          </a:p>
        </p:txBody>
      </p:sp>
      <p:sp>
        <p:nvSpPr>
          <p:cNvPr id="4" name="Text Box 162">
            <a:extLst>
              <a:ext uri="{FF2B5EF4-FFF2-40B4-BE49-F238E27FC236}">
                <a16:creationId xmlns:a16="http://schemas.microsoft.com/office/drawing/2014/main" id="{E625F6A7-4C85-4F23-920E-A691FD3D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2649071"/>
            <a:ext cx="1842247" cy="416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key := A[j]</a:t>
            </a:r>
          </a:p>
        </p:txBody>
      </p:sp>
      <p:sp>
        <p:nvSpPr>
          <p:cNvPr id="5" name="Text Box 163">
            <a:extLst>
              <a:ext uri="{FF2B5EF4-FFF2-40B4-BE49-F238E27FC236}">
                <a16:creationId xmlns:a16="http://schemas.microsoft.com/office/drawing/2014/main" id="{629BDF69-67A7-4FE2-B2A4-DEC7E267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3315166"/>
            <a:ext cx="1842247" cy="423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:= j -1</a:t>
            </a:r>
          </a:p>
        </p:txBody>
      </p:sp>
      <p:sp>
        <p:nvSpPr>
          <p:cNvPr id="6" name="AutoShape 164">
            <a:extLst>
              <a:ext uri="{FF2B5EF4-FFF2-40B4-BE49-F238E27FC236}">
                <a16:creationId xmlns:a16="http://schemas.microsoft.com/office/drawing/2014/main" id="{7B62A020-880D-42FD-BB21-32D7B76D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4014413"/>
            <a:ext cx="3771277" cy="58039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&gt; 0 and A[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 &gt; Key</a:t>
            </a:r>
            <a:endParaRPr lang="en-US" sz="1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Text Box 165">
            <a:extLst>
              <a:ext uri="{FF2B5EF4-FFF2-40B4-BE49-F238E27FC236}">
                <a16:creationId xmlns:a16="http://schemas.microsoft.com/office/drawing/2014/main" id="{D4B3FCDC-7E8F-49D9-8658-9D359282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4870934"/>
            <a:ext cx="1842247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A[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Text Box 166">
            <a:extLst>
              <a:ext uri="{FF2B5EF4-FFF2-40B4-BE49-F238E27FC236}">
                <a16:creationId xmlns:a16="http://schemas.microsoft.com/office/drawing/2014/main" id="{8947638F-0F1A-4BD4-984A-9564895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5533931"/>
            <a:ext cx="1842247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 := i - 1</a:t>
            </a:r>
          </a:p>
        </p:txBody>
      </p:sp>
      <p:sp>
        <p:nvSpPr>
          <p:cNvPr id="9" name="Text Box 168">
            <a:extLst>
              <a:ext uri="{FF2B5EF4-FFF2-40B4-BE49-F238E27FC236}">
                <a16:creationId xmlns:a16="http://schemas.microsoft.com/office/drawing/2014/main" id="{CED1E7B2-47AF-4374-9081-0A2447C6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4870934"/>
            <a:ext cx="1930270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key</a:t>
            </a:r>
          </a:p>
        </p:txBody>
      </p:sp>
      <p:sp>
        <p:nvSpPr>
          <p:cNvPr id="10" name="Text Box 167">
            <a:extLst>
              <a:ext uri="{FF2B5EF4-FFF2-40B4-BE49-F238E27FC236}">
                <a16:creationId xmlns:a16="http://schemas.microsoft.com/office/drawing/2014/main" id="{EEE64FE3-00EE-494E-AD4A-2815B672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5533931"/>
            <a:ext cx="1930270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 := j + 1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55A874-76CE-4C57-953C-B26193D602D0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512463" y="416859"/>
            <a:ext cx="0" cy="552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BDA2E-8C8B-4879-9682-B635F696AC4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512460" y="1277471"/>
            <a:ext cx="3" cy="432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AB77EC-41F2-47B6-9301-1FFF61AA46B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512460" y="2241568"/>
            <a:ext cx="1" cy="407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3AFD2C-E7E8-4B5E-B3EF-48F06FEEE19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12460" y="3075285"/>
            <a:ext cx="1" cy="239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3C85C-A020-42D5-901F-441E8EE218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512460" y="3757956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81DE12-0A74-41BB-8F40-97E5B4A3B843}"/>
              </a:ext>
            </a:extLst>
          </p:cNvPr>
          <p:cNvCxnSpPr>
            <a:cxnSpLocks/>
          </p:cNvCxnSpPr>
          <p:nvPr/>
        </p:nvCxnSpPr>
        <p:spPr>
          <a:xfrm>
            <a:off x="5516108" y="4614477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80E89-11C3-43C3-92A6-EED0B4AF5B3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512457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6AA624-365E-41F6-A6A8-02A1027D6974}"/>
              </a:ext>
            </a:extLst>
          </p:cNvPr>
          <p:cNvCxnSpPr>
            <a:cxnSpLocks/>
          </p:cNvCxnSpPr>
          <p:nvPr/>
        </p:nvCxnSpPr>
        <p:spPr>
          <a:xfrm>
            <a:off x="5512454" y="5905151"/>
            <a:ext cx="0" cy="287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214E34-691C-4DEF-BB48-08B8BE5179E3}"/>
              </a:ext>
            </a:extLst>
          </p:cNvPr>
          <p:cNvCxnSpPr/>
          <p:nvPr/>
        </p:nvCxnSpPr>
        <p:spPr>
          <a:xfrm flipH="1">
            <a:off x="2998694" y="6192837"/>
            <a:ext cx="25137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2514B2-3A0D-4055-8414-B36D7977542F}"/>
              </a:ext>
            </a:extLst>
          </p:cNvPr>
          <p:cNvCxnSpPr>
            <a:cxnSpLocks/>
          </p:cNvCxnSpPr>
          <p:nvPr/>
        </p:nvCxnSpPr>
        <p:spPr>
          <a:xfrm flipV="1">
            <a:off x="2998694" y="3886184"/>
            <a:ext cx="0" cy="2337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21D465-130A-4BC7-9DEE-CD9F93E983EB}"/>
              </a:ext>
            </a:extLst>
          </p:cNvPr>
          <p:cNvCxnSpPr>
            <a:cxnSpLocks/>
          </p:cNvCxnSpPr>
          <p:nvPr/>
        </p:nvCxnSpPr>
        <p:spPr>
          <a:xfrm>
            <a:off x="2998694" y="3886184"/>
            <a:ext cx="25137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0DD515-E704-4081-B355-60F0C1E4E49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398101" y="4304608"/>
            <a:ext cx="76669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425497-925E-4B57-8E0A-E0669AEBC90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164800" y="4304608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EB8484-A75D-492E-B7F4-13B6574965E0}"/>
              </a:ext>
            </a:extLst>
          </p:cNvPr>
          <p:cNvCxnSpPr>
            <a:cxnSpLocks/>
          </p:cNvCxnSpPr>
          <p:nvPr/>
        </p:nvCxnSpPr>
        <p:spPr>
          <a:xfrm>
            <a:off x="8164800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F4A151-07C9-485D-99F6-9067887BC611}"/>
              </a:ext>
            </a:extLst>
          </p:cNvPr>
          <p:cNvCxnSpPr>
            <a:cxnSpLocks/>
          </p:cNvCxnSpPr>
          <p:nvPr/>
        </p:nvCxnSpPr>
        <p:spPr>
          <a:xfrm>
            <a:off x="8164182" y="5909674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FC9C70-F798-43D8-AD10-476B99159FFA}"/>
              </a:ext>
            </a:extLst>
          </p:cNvPr>
          <p:cNvCxnSpPr/>
          <p:nvPr/>
        </p:nvCxnSpPr>
        <p:spPr>
          <a:xfrm flipH="1">
            <a:off x="2231995" y="6481482"/>
            <a:ext cx="59328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A897B3-3F7F-48C2-9C89-2FBC749C6454}"/>
              </a:ext>
            </a:extLst>
          </p:cNvPr>
          <p:cNvCxnSpPr>
            <a:cxnSpLocks/>
          </p:cNvCxnSpPr>
          <p:nvPr/>
        </p:nvCxnSpPr>
        <p:spPr>
          <a:xfrm flipH="1" flipV="1">
            <a:off x="2231995" y="1533767"/>
            <a:ext cx="217" cy="49422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670BA9-5E3E-4214-98DC-8B901083A782}"/>
              </a:ext>
            </a:extLst>
          </p:cNvPr>
          <p:cNvCxnSpPr>
            <a:cxnSpLocks/>
          </p:cNvCxnSpPr>
          <p:nvPr/>
        </p:nvCxnSpPr>
        <p:spPr>
          <a:xfrm flipV="1">
            <a:off x="2231995" y="1519357"/>
            <a:ext cx="3280459" cy="144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B59FE0-EBD5-4476-B7C8-4CF812639463}"/>
              </a:ext>
            </a:extLst>
          </p:cNvPr>
          <p:cNvCxnSpPr>
            <a:stCxn id="3" idx="3"/>
          </p:cNvCxnSpPr>
          <p:nvPr/>
        </p:nvCxnSpPr>
        <p:spPr>
          <a:xfrm flipV="1">
            <a:off x="7398101" y="1975755"/>
            <a:ext cx="306371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64BC16-4D63-4F98-9802-0116EAB8995A}"/>
              </a:ext>
            </a:extLst>
          </p:cNvPr>
          <p:cNvSpPr txBox="1"/>
          <p:nvPr/>
        </p:nvSpPr>
        <p:spPr>
          <a:xfrm>
            <a:off x="6915252" y="395406"/>
            <a:ext cx="43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AI: { A[1..j ≤ n ] | key = A[j] ˄ A[1] ≤ A[2] ≤  … ≤ A[j-1], 2 ≤ j ≤ n}</a:t>
            </a:r>
          </a:p>
        </p:txBody>
      </p:sp>
      <p:cxnSp>
        <p:nvCxnSpPr>
          <p:cNvPr id="55" name="AutoShape 187">
            <a:extLst>
              <a:ext uri="{FF2B5EF4-FFF2-40B4-BE49-F238E27FC236}">
                <a16:creationId xmlns:a16="http://schemas.microsoft.com/office/drawing/2014/main" id="{F4294F24-2790-4352-80D0-3A9ED95846D0}"/>
              </a:ext>
            </a:extLst>
          </p:cNvPr>
          <p:cNvCxnSpPr>
            <a:cxnSpLocks noChangeShapeType="1"/>
            <a:stCxn id="54" idx="1"/>
          </p:cNvCxnSpPr>
          <p:nvPr/>
        </p:nvCxnSpPr>
        <p:spPr bwMode="auto">
          <a:xfrm flipH="1">
            <a:off x="5512454" y="718572"/>
            <a:ext cx="1402798" cy="81519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/>
              <p:nvPr/>
            </p:nvSpPr>
            <p:spPr>
              <a:xfrm>
                <a:off x="7183887" y="2032492"/>
                <a:ext cx="4567211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AII: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A[1..i], key = A[j], 2 ≤ j ≤ n, 0 &lt;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j-1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A[i+1]} implies {A[1.. i+1] | 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≤ A[i+1],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˄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A[i+1] =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&gt; A[j]}}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87" y="2032492"/>
                <a:ext cx="4567211" cy="1284134"/>
              </a:xfrm>
              <a:prstGeom prst="rect">
                <a:avLst/>
              </a:prstGeom>
              <a:blipFill>
                <a:blip r:embed="rId2"/>
                <a:stretch>
                  <a:fillRect l="-1067" t="-2370" r="-533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AutoShape 188">
            <a:extLst>
              <a:ext uri="{FF2B5EF4-FFF2-40B4-BE49-F238E27FC236}">
                <a16:creationId xmlns:a16="http://schemas.microsoft.com/office/drawing/2014/main" id="{3A40DC29-7D10-46CE-BDBC-24733ADCF3E9}"/>
              </a:ext>
            </a:extLst>
          </p:cNvPr>
          <p:cNvCxnSpPr>
            <a:cxnSpLocks noChangeShapeType="1"/>
            <a:stCxn id="57" idx="1"/>
          </p:cNvCxnSpPr>
          <p:nvPr/>
        </p:nvCxnSpPr>
        <p:spPr bwMode="auto">
          <a:xfrm flipH="1">
            <a:off x="5512453" y="2674559"/>
            <a:ext cx="1671434" cy="120684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E0140C-5782-44FD-A3BA-6C0A8E09F95F}"/>
                  </a:ext>
                </a:extLst>
              </p:cNvPr>
              <p:cNvSpPr txBox="1"/>
              <p:nvPr/>
            </p:nvSpPr>
            <p:spPr>
              <a:xfrm>
                <a:off x="8182942" y="3309801"/>
                <a:ext cx="3881604" cy="156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AIII:{ { A[1..i +1], key = A[j], 2 ≤ j ≤ n, 0 &lt;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j-1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]} and A[i+1]} implies {A[1.. i+1] | A[1] ≤ A[2] ≤  … ≤  A[i+1], {(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 (A[1] = key)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˅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0) (A[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Key)}}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E0140C-5782-44FD-A3BA-6C0A8E09F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42" y="3309801"/>
                <a:ext cx="3881604" cy="1561133"/>
              </a:xfrm>
              <a:prstGeom prst="rect">
                <a:avLst/>
              </a:prstGeom>
              <a:blipFill>
                <a:blip r:embed="rId3"/>
                <a:stretch>
                  <a:fillRect l="-1256" t="-2344" r="-2512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AutoShape 191">
            <a:extLst>
              <a:ext uri="{FF2B5EF4-FFF2-40B4-BE49-F238E27FC236}">
                <a16:creationId xmlns:a16="http://schemas.microsoft.com/office/drawing/2014/main" id="{D52CDC6C-D327-4A6D-9151-B18A7A561172}"/>
              </a:ext>
            </a:extLst>
          </p:cNvPr>
          <p:cNvCxnSpPr>
            <a:cxnSpLocks noChangeShapeType="1"/>
            <a:stCxn id="61" idx="1"/>
          </p:cNvCxnSpPr>
          <p:nvPr/>
        </p:nvCxnSpPr>
        <p:spPr bwMode="auto">
          <a:xfrm flipH="1">
            <a:off x="7907383" y="4090368"/>
            <a:ext cx="275559" cy="21424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8AA66FFD-24F0-4551-BECE-6B7186A40D31}"/>
              </a:ext>
            </a:extLst>
          </p:cNvPr>
          <p:cNvSpPr/>
          <p:nvPr/>
        </p:nvSpPr>
        <p:spPr>
          <a:xfrm>
            <a:off x="365137" y="968991"/>
            <a:ext cx="1769826" cy="64633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Loop Invariants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2D5C5-2A3A-4C23-84ED-948B0E4F7CB8}"/>
              </a:ext>
            </a:extLst>
          </p:cNvPr>
          <p:cNvSpPr txBox="1"/>
          <p:nvPr/>
        </p:nvSpPr>
        <p:spPr>
          <a:xfrm>
            <a:off x="7072838" y="1484972"/>
            <a:ext cx="499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{A[1..n] |A[1] ≤ A[2] ≤  … ≤ A[n], 1 ≤ n &lt; j + 1}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D73890-D7B6-4F78-8DF8-39E255757D45}"/>
              </a:ext>
            </a:extLst>
          </p:cNvPr>
          <p:cNvSpPr txBox="1"/>
          <p:nvPr/>
        </p:nvSpPr>
        <p:spPr>
          <a:xfrm>
            <a:off x="935567" y="149970"/>
            <a:ext cx="43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The original {A[1..j ≤ n] | key = A[j] not(A[1] ≤ A[2] ≤  … ≤ A[j ≤ n]), 2 ≤ j ≤ n) }</a:t>
            </a:r>
          </a:p>
        </p:txBody>
      </p:sp>
      <p:cxnSp>
        <p:nvCxnSpPr>
          <p:cNvPr id="41" name="AutoShape 187">
            <a:extLst>
              <a:ext uri="{FF2B5EF4-FFF2-40B4-BE49-F238E27FC236}">
                <a16:creationId xmlns:a16="http://schemas.microsoft.com/office/drawing/2014/main" id="{4ED7507C-4978-41AB-815F-98B2981EEC9E}"/>
              </a:ext>
            </a:extLst>
          </p:cNvPr>
          <p:cNvCxnSpPr>
            <a:cxnSpLocks noChangeShapeType="1"/>
            <a:stCxn id="40" idx="3"/>
          </p:cNvCxnSpPr>
          <p:nvPr/>
        </p:nvCxnSpPr>
        <p:spPr bwMode="auto">
          <a:xfrm>
            <a:off x="5276748" y="473136"/>
            <a:ext cx="235705" cy="2859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87">
            <a:extLst>
              <a:ext uri="{FF2B5EF4-FFF2-40B4-BE49-F238E27FC236}">
                <a16:creationId xmlns:a16="http://schemas.microsoft.com/office/drawing/2014/main" id="{5E05077A-09A5-4B7F-9E1C-73F3EAB4A0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8099" y="1831480"/>
            <a:ext cx="221901" cy="15105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7799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607" y="3608712"/>
            <a:ext cx="6096000" cy="545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continued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7724" y="1384163"/>
            <a:ext cx="778735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 Efficiency for Algorithm </a:t>
            </a:r>
            <a:r>
              <a:rPr lang="en-US" sz="32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FE5216-8B70-439C-AE8E-C3C5FFEA9420}"/>
              </a:ext>
            </a:extLst>
          </p:cNvPr>
          <p:cNvSpPr/>
          <p:nvPr/>
        </p:nvSpPr>
        <p:spPr>
          <a:xfrm>
            <a:off x="840906" y="125468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C277F326-1044-4869-A662-84818F67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04">
            <a:off x="840906" y="1316966"/>
            <a:ext cx="501007" cy="3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49616"/>
              </p:ext>
            </p:extLst>
          </p:nvPr>
        </p:nvGraphicFramePr>
        <p:xfrm>
          <a:off x="2207401" y="3042242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742433" y="2532888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2468880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55080" y="2720340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5102353" y="3633892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60320" y="3986784"/>
            <a:ext cx="2542033" cy="8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0368" y="3937746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54513"/>
              </p:ext>
            </p:extLst>
          </p:nvPr>
        </p:nvGraphicFramePr>
        <p:xfrm>
          <a:off x="2207401" y="4837715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2400" strike="dblStrike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6751" y="358061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= 8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5861304" y="4246000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453385" y="5404780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2743" y="4399411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3603488" y="2550409"/>
            <a:ext cx="320324" cy="2406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4055669" y="3919469"/>
            <a:ext cx="320324" cy="3290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4723" y="889884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1936" y="889884"/>
                <a:ext cx="8563555" cy="5748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6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 of any Algorithm: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Whenever we have an algorithm, there are three questions we always ask about it: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it correct?</a:t>
                </a:r>
                <a:endParaRPr lang="en-US" sz="2400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2438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the algorithm stop? – Halting Problem. </a:t>
                </a:r>
              </a:p>
              <a:p>
                <a:pPr marL="914400" indent="-4524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input and output specifications, will the algorithm function correctly with respect to input and output specifications?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much time does it take, as a function of n?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Worse case, best case and average case.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bound and lower bound?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  And can we do better?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terms of time efficiency.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36" y="889884"/>
                <a:ext cx="8563555" cy="5748305"/>
              </a:xfrm>
              <a:prstGeom prst="rect">
                <a:avLst/>
              </a:prstGeom>
              <a:blipFill>
                <a:blip r:embed="rId2"/>
                <a:stretch>
                  <a:fillRect l="-1281" t="-742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FF92DA8-541E-4A78-BB43-E23C9EB6FD5D}"/>
              </a:ext>
            </a:extLst>
          </p:cNvPr>
          <p:cNvSpPr/>
          <p:nvPr/>
        </p:nvSpPr>
        <p:spPr>
          <a:xfrm>
            <a:off x="703356" y="889884"/>
            <a:ext cx="1176374" cy="426128"/>
          </a:xfrm>
          <a:prstGeom prst="cloudCallout">
            <a:avLst>
              <a:gd name="adj1" fmla="val 48781"/>
              <a:gd name="adj2" fmla="val 168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2638" y="865821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0729" y="743708"/>
            <a:ext cx="8773299" cy="606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>
              <a:lnSpc>
                <a:spcPct val="107000"/>
              </a:lnSpc>
            </a:pPr>
            <a:r>
              <a:rPr lang="en-US" sz="26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Analysis of insertion sort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[Algorithm’s Correctness] For its correctness, ask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 algorithm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given input n items in the array?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 the output data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output specifications {Q}with respect to the input data which meets the input specification {P}.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[Time Efficiency]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time does the algorithm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Insertion_Sort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take to arrange n number of items in an array in a nondecreasing order?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[Improvement]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we design an algorithm that could be run efficiently and better than the existing one?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F49F236-EE43-497E-ACF7-BE0B7A2FF490}"/>
              </a:ext>
            </a:extLst>
          </p:cNvPr>
          <p:cNvSpPr/>
          <p:nvPr/>
        </p:nvSpPr>
        <p:spPr>
          <a:xfrm>
            <a:off x="441411" y="1562225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611" y="2326105"/>
            <a:ext cx="10547684" cy="21416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2322" y="2835696"/>
            <a:ext cx="7787355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Analysis of Algorithms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 Efficiency for Algorithm </a:t>
            </a:r>
            <a:r>
              <a:rPr lang="en-US" sz="32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17685</TotalTime>
  <Words>7281</Words>
  <Application>Microsoft Office PowerPoint</Application>
  <PresentationFormat>Widescreen</PresentationFormat>
  <Paragraphs>641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SimSun</vt:lpstr>
      <vt:lpstr>Arial</vt:lpstr>
      <vt:lpstr>Calibri</vt:lpstr>
      <vt:lpstr>Calibri Light</vt:lpstr>
      <vt:lpstr>Cambria Math</vt:lpstr>
      <vt:lpstr>Consolas</vt:lpstr>
      <vt:lpstr>Courier New</vt:lpstr>
      <vt:lpstr>Times New Roman</vt:lpstr>
      <vt:lpstr>Wingdings</vt:lpstr>
      <vt:lpstr>Office Theme</vt:lpstr>
      <vt:lpstr>Chapter  1  Fundamentals of  the Analysis of Algorithm Efficiency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Correctness</vt:lpstr>
      <vt:lpstr>Program Verification</vt:lpstr>
      <vt:lpstr>Program Verification</vt:lpstr>
      <vt:lpstr>Program Verification</vt:lpstr>
      <vt:lpstr>Program Verification</vt:lpstr>
      <vt:lpstr>Program Verification (Another Method)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How to verify the correctness of the program S for computing the product of two integers.</vt:lpstr>
      <vt:lpstr>Example: How to verify the correctness of the program S for computing the product of two integers.</vt:lpstr>
      <vt:lpstr>Example: How to verify the correctness of the program S for computing the product of two integers.</vt:lpstr>
      <vt:lpstr>Verify Program Correctness for the Insertion_Sort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578</cp:revision>
  <dcterms:created xsi:type="dcterms:W3CDTF">2016-10-13T00:10:31Z</dcterms:created>
  <dcterms:modified xsi:type="dcterms:W3CDTF">2024-07-18T21:45:48Z</dcterms:modified>
</cp:coreProperties>
</file>