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399" r:id="rId4"/>
    <p:sldId id="286" r:id="rId5"/>
    <p:sldId id="416" r:id="rId6"/>
    <p:sldId id="404" r:id="rId7"/>
    <p:sldId id="405" r:id="rId8"/>
    <p:sldId id="407" r:id="rId9"/>
    <p:sldId id="288" r:id="rId10"/>
    <p:sldId id="289" r:id="rId11"/>
    <p:sldId id="290" r:id="rId12"/>
    <p:sldId id="291" r:id="rId13"/>
    <p:sldId id="292" r:id="rId14"/>
    <p:sldId id="293" r:id="rId15"/>
    <p:sldId id="408" r:id="rId16"/>
    <p:sldId id="294" r:id="rId17"/>
    <p:sldId id="374" r:id="rId18"/>
    <p:sldId id="295" r:id="rId19"/>
    <p:sldId id="375" r:id="rId20"/>
    <p:sldId id="296" r:id="rId21"/>
    <p:sldId id="376" r:id="rId22"/>
    <p:sldId id="377" r:id="rId23"/>
    <p:sldId id="297" r:id="rId24"/>
    <p:sldId id="395" r:id="rId25"/>
    <p:sldId id="378" r:id="rId26"/>
    <p:sldId id="299" r:id="rId27"/>
    <p:sldId id="379" r:id="rId28"/>
    <p:sldId id="300" r:id="rId29"/>
    <p:sldId id="303" r:id="rId30"/>
    <p:sldId id="409" r:id="rId31"/>
    <p:sldId id="410" r:id="rId32"/>
    <p:sldId id="305" r:id="rId33"/>
    <p:sldId id="306" r:id="rId34"/>
    <p:sldId id="383" r:id="rId35"/>
    <p:sldId id="308" r:id="rId36"/>
    <p:sldId id="309" r:id="rId37"/>
    <p:sldId id="401" r:id="rId38"/>
    <p:sldId id="311" r:id="rId39"/>
    <p:sldId id="396" r:id="rId40"/>
    <p:sldId id="312" r:id="rId41"/>
    <p:sldId id="313" r:id="rId42"/>
    <p:sldId id="314" r:id="rId43"/>
    <p:sldId id="315" r:id="rId44"/>
    <p:sldId id="316" r:id="rId45"/>
    <p:sldId id="415" r:id="rId46"/>
    <p:sldId id="317" r:id="rId47"/>
    <p:sldId id="318" r:id="rId48"/>
    <p:sldId id="319" r:id="rId49"/>
    <p:sldId id="320" r:id="rId50"/>
    <p:sldId id="322" r:id="rId51"/>
    <p:sldId id="323" r:id="rId52"/>
    <p:sldId id="324" r:id="rId53"/>
    <p:sldId id="325" r:id="rId54"/>
    <p:sldId id="411" r:id="rId55"/>
    <p:sldId id="412" r:id="rId56"/>
    <p:sldId id="327" r:id="rId57"/>
    <p:sldId id="328" r:id="rId58"/>
    <p:sldId id="413" r:id="rId59"/>
    <p:sldId id="414" r:id="rId60"/>
    <p:sldId id="400"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0" autoAdjust="0"/>
    <p:restoredTop sz="94660"/>
  </p:normalViewPr>
  <p:slideViewPr>
    <p:cSldViewPr snapToGrid="0">
      <p:cViewPr>
        <p:scale>
          <a:sx n="72" d="100"/>
          <a:sy n="72" d="100"/>
        </p:scale>
        <p:origin x="516" y="-212"/>
      </p:cViewPr>
      <p:guideLst>
        <p:guide orient="horz" pos="2160"/>
        <p:guide pos="3840"/>
      </p:guideLst>
    </p:cSldViewPr>
  </p:slideViewPr>
  <p:notesTextViewPr>
    <p:cViewPr>
      <p:scale>
        <a:sx n="1" d="1"/>
        <a:sy n="1" d="1"/>
      </p:scale>
      <p:origin x="0" y="0"/>
    </p:cViewPr>
  </p:notesTextViewPr>
  <p:sorterViewPr>
    <p:cViewPr>
      <p:scale>
        <a:sx n="109" d="100"/>
        <a:sy n="109" d="100"/>
      </p:scale>
      <p:origin x="0" y="-257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DE8F66-6DC0-4A7A-8B77-CE543AB8653B}"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03082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23099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73618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1833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E8F66-6DC0-4A7A-8B77-CE543AB8653B}"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155020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E8F66-6DC0-4A7A-8B77-CE543AB8653B}"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35075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E8F66-6DC0-4A7A-8B77-CE543AB8653B}" type="datetimeFigureOut">
              <a:rPr lang="en-US" smtClean="0"/>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5638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E8F66-6DC0-4A7A-8B77-CE543AB8653B}" type="datetimeFigureOut">
              <a:rPr lang="en-US" smtClean="0"/>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4495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E8F66-6DC0-4A7A-8B77-CE543AB8653B}" type="datetimeFigureOut">
              <a:rPr lang="en-US" smtClean="0"/>
              <a:t>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88705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99666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00454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E8F66-6DC0-4A7A-8B77-CE543AB8653B}" type="datetimeFigureOut">
              <a:rPr lang="en-US" smtClean="0"/>
              <a:t>1/16/2025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13C42-415C-4850-A3B2-DD63E84C81CE}" type="slidenum">
              <a:rPr lang="en-US" smtClean="0"/>
              <a:t>‹#›</a:t>
            </a:fld>
            <a:endParaRPr lang="en-US"/>
          </a:p>
        </p:txBody>
      </p:sp>
    </p:spTree>
    <p:extLst>
      <p:ext uri="{BB962C8B-B14F-4D97-AF65-F5344CB8AC3E}">
        <p14:creationId xmlns:p14="http://schemas.microsoft.com/office/powerpoint/2010/main" val="233940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jpeg"/><Relationship Id="rId2" Type="http://schemas.openxmlformats.org/officeDocument/2006/relationships/hyperlink" Target="http://en.wikipedia.org/wiki/File:Hyperbola_one_over_x.svg" TargetMode="Externa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hyperlink" Target="http://en.wikipedia.org/wiki/Cartesian_coordinates"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en.wikipedia.org/wiki/File:1-over-x-plus-x.svg" TargetMode="Externa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0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00.png"/></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upload.wikimedia.org/wikipedia/commons/d/d3/1-over-x-plus-x_abs.sv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02972" y="2311037"/>
            <a:ext cx="8499566" cy="2235926"/>
          </a:xfrm>
        </p:spPr>
        <p:txBody>
          <a:bodyPr>
            <a:normAutofit fontScale="85000" lnSpcReduction="20000"/>
          </a:bodyPr>
          <a:lstStyle/>
          <a:p>
            <a:r>
              <a:rPr lang="en-US" sz="5200" dirty="0"/>
              <a:t>Chapter 1</a:t>
            </a:r>
          </a:p>
          <a:p>
            <a:endParaRPr lang="en-US" sz="4300" dirty="0"/>
          </a:p>
          <a:p>
            <a:r>
              <a:rPr lang="en-US" sz="4300" dirty="0"/>
              <a:t>Fundamentals of </a:t>
            </a:r>
          </a:p>
          <a:p>
            <a:r>
              <a:rPr lang="en-US" sz="4300" dirty="0"/>
              <a:t>the Analysis of Algorithm Efficiency</a:t>
            </a:r>
          </a:p>
          <a:p>
            <a:endParaRPr lang="en-US" dirty="0"/>
          </a:p>
        </p:txBody>
      </p:sp>
    </p:spTree>
    <p:extLst>
      <p:ext uri="{BB962C8B-B14F-4D97-AF65-F5344CB8AC3E}">
        <p14:creationId xmlns:p14="http://schemas.microsoft.com/office/powerpoint/2010/main" val="3132188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00px-Hyperbola_one_over_x">
            <a:hlinkClick r:id="rId2"/>
          </p:cNvPr>
          <p:cNvPicPr/>
          <p:nvPr/>
        </p:nvPicPr>
        <p:blipFill>
          <a:blip r:embed="rId3" cstate="print"/>
          <a:srcRect/>
          <a:stretch>
            <a:fillRect/>
          </a:stretch>
        </p:blipFill>
        <p:spPr bwMode="auto">
          <a:xfrm>
            <a:off x="3371353" y="1009816"/>
            <a:ext cx="4683317" cy="4285753"/>
          </a:xfrm>
          <a:prstGeom prst="rect">
            <a:avLst/>
          </a:prstGeom>
          <a:noFill/>
          <a:ln w="9525">
            <a:noFill/>
            <a:miter lim="800000"/>
            <a:headEnd/>
            <a:tailEnd/>
          </a:ln>
        </p:spPr>
      </p:pic>
      <p:sp>
        <p:nvSpPr>
          <p:cNvPr id="3" name="Rectangle 2"/>
          <p:cNvSpPr>
            <a:spLocks noChangeArrowheads="1"/>
          </p:cNvSpPr>
          <p:nvPr/>
        </p:nvSpPr>
        <p:spPr bwMode="auto">
          <a:xfrm>
            <a:off x="2520563" y="4834394"/>
            <a:ext cx="6925586" cy="612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3" descr="f(x)=\tfrac{1}{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8883" y="1674916"/>
            <a:ext cx="939637" cy="30612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Rectangle 3"/>
              <p:cNvSpPr>
                <a:spLocks noChangeArrowheads="1"/>
              </p:cNvSpPr>
              <p:nvPr/>
            </p:nvSpPr>
            <p:spPr bwMode="auto">
              <a:xfrm>
                <a:off x="3705307" y="5294629"/>
                <a:ext cx="5503348" cy="86260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1" u="none" strike="noStrike" cap="none" normalizeH="0" baseline="0" dirty="0">
                    <a:ln>
                      <a:noFill/>
                    </a:ln>
                    <a:solidFill>
                      <a:schemeClr val="tx1"/>
                    </a:solidFill>
                    <a:effectLst/>
                    <a:latin typeface="Gabriola" panose="04040605051002020D02" pitchFamily="82" charset="0"/>
                    <a:ea typeface="Times New Roman" panose="02020603050405020304" pitchFamily="18" charset="0"/>
                    <a:cs typeface="Times New Roman" panose="02020603050405020304" pitchFamily="18" charset="0"/>
                  </a:rPr>
                  <a:t>f  </a:t>
                </a:r>
                <a:r>
                  <a:rPr kumimoji="0" lang="en-US" altLang="en-US" sz="2000" b="1" i="0" u="none" strike="noStrike" cap="none" normalizeH="0" baseline="0" dirty="0">
                    <a:ln>
                      <a:noFill/>
                    </a:ln>
                    <a:solidFill>
                      <a:schemeClr val="tx1"/>
                    </a:solidFill>
                    <a:effectLst/>
                    <a:latin typeface="Gabriola" panose="04040605051002020D02" pitchFamily="82" charset="0"/>
                    <a:ea typeface="Times New Roman" panose="02020603050405020304" pitchFamily="18" charset="0"/>
                    <a:cs typeface="Times New Roman" panose="02020603050405020304" pitchFamily="18" charset="0"/>
                  </a:rPr>
                  <a:t>(x) = </a:t>
                </a:r>
                <a14:m>
                  <m:oMath xmlns:m="http://schemas.openxmlformats.org/officeDocument/2006/math">
                    <m:f>
                      <m:fPr>
                        <m:ctrlPr>
                          <a:rPr kumimoji="0" lang="en-US" altLang="en-US" sz="2000" b="1"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fPr>
                      <m:num>
                        <m:r>
                          <a:rPr kumimoji="0" lang="en-US" altLang="en-US" sz="2000" b="1"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𝟏</m:t>
                        </m:r>
                      </m:num>
                      <m:den>
                        <m:r>
                          <a:rPr kumimoji="0" lang="en-US" altLang="en-US" sz="2000" b="1"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𝒙</m:t>
                        </m:r>
                      </m:den>
                    </m:f>
                  </m:oMath>
                </a14:m>
                <a:r>
                  <a:rPr kumimoji="0" lang="en-US" altLang="en-US" sz="2000" b="1" i="0" u="none" strike="noStrike" cap="none" normalizeH="0" baseline="0" dirty="0">
                    <a:ln>
                      <a:noFill/>
                    </a:ln>
                    <a:solidFill>
                      <a:schemeClr val="tx1"/>
                    </a:solidFill>
                    <a:effectLst/>
                    <a:latin typeface="Gabriola" panose="04040605051002020D02" pitchFamily="82"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graphed on </a:t>
                </a:r>
                <a:r>
                  <a:rPr kumimoji="0" lang="en-US" altLang="en-US" sz="20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tooltip="Cartesian coordinates"/>
                  </a:rPr>
                  <a:t>Cartesian coordinates</a:t>
                </a:r>
                <a:r>
                  <a:rPr kumimoji="0" lang="en-US" altLang="en-US"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kumimoji="0" lang="en-US" altLang="en-US" sz="2000" b="0" i="1"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kumimoji="0" lang="en-US" altLang="en-US" sz="20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kumimoji="0" lang="en-US" altLang="en-US" sz="2000" b="0" i="1"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y</a:t>
                </a:r>
                <a:r>
                  <a:rPr kumimoji="0" lang="en-US" altLang="en-US" sz="2000" b="0"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-axes are the asymptotes.</a:t>
                </a:r>
                <a:endParaRPr kumimoji="0" lang="en-US" altLang="en-US" sz="2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bwMode="auto">
              <a:xfrm>
                <a:off x="3705307" y="5294629"/>
                <a:ext cx="5503348" cy="862608"/>
              </a:xfrm>
              <a:prstGeom prst="rect">
                <a:avLst/>
              </a:prstGeom>
              <a:blipFill>
                <a:blip r:embed="rId6"/>
                <a:stretch>
                  <a:fillRect l="-1218" r="-997" b="-1134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 name="Thought Bubble: Cloud 5">
            <a:extLst>
              <a:ext uri="{FF2B5EF4-FFF2-40B4-BE49-F238E27FC236}">
                <a16:creationId xmlns:a16="http://schemas.microsoft.com/office/drawing/2014/main" id="{38D0FCD4-D2CC-4F2A-9B43-7C399E01627F}"/>
              </a:ext>
            </a:extLst>
          </p:cNvPr>
          <p:cNvSpPr/>
          <p:nvPr/>
        </p:nvSpPr>
        <p:spPr>
          <a:xfrm>
            <a:off x="1854737" y="1950554"/>
            <a:ext cx="665826" cy="426128"/>
          </a:xfrm>
          <a:prstGeom prst="cloudCallout">
            <a:avLst>
              <a:gd name="adj1" fmla="val 33833"/>
              <a:gd name="adj2" fmla="val 11041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Arrow: Left 4">
            <a:extLst>
              <a:ext uri="{FF2B5EF4-FFF2-40B4-BE49-F238E27FC236}">
                <a16:creationId xmlns:a16="http://schemas.microsoft.com/office/drawing/2014/main" id="{12DDA7B7-345D-4DBA-83AF-D94D855AC4D7}"/>
              </a:ext>
            </a:extLst>
          </p:cNvPr>
          <p:cNvSpPr/>
          <p:nvPr/>
        </p:nvSpPr>
        <p:spPr>
          <a:xfrm rot="20570799">
            <a:off x="7528486" y="1930076"/>
            <a:ext cx="583474" cy="1019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mage result for smiley face images">
            <a:extLst>
              <a:ext uri="{FF2B5EF4-FFF2-40B4-BE49-F238E27FC236}">
                <a16:creationId xmlns:a16="http://schemas.microsoft.com/office/drawing/2014/main" id="{C783C9E6-74ED-41FB-947E-759C96F2884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46169" y="1846300"/>
            <a:ext cx="665826" cy="45224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04AD13F-26EE-481F-AF8A-6BFE6C7915C4}"/>
              </a:ext>
            </a:extLst>
          </p:cNvPr>
          <p:cNvSpPr txBox="1"/>
          <p:nvPr/>
        </p:nvSpPr>
        <p:spPr>
          <a:xfrm>
            <a:off x="6096000" y="2298542"/>
            <a:ext cx="679268"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E16D5FD5-8185-4C8F-AC6C-000B02465208}"/>
              </a:ext>
            </a:extLst>
          </p:cNvPr>
          <p:cNvSpPr txBox="1"/>
          <p:nvPr/>
        </p:nvSpPr>
        <p:spPr>
          <a:xfrm>
            <a:off x="7937299" y="2817526"/>
            <a:ext cx="587584" cy="461665"/>
          </a:xfrm>
          <a:prstGeom prst="rect">
            <a:avLst/>
          </a:prstGeom>
          <a:noFill/>
        </p:spPr>
        <p:txBody>
          <a:bodyPr wrap="square" rtlCol="0">
            <a:spAutoFit/>
          </a:bodyPr>
          <a:lstStyle/>
          <a:p>
            <a:r>
              <a:rPr lang="en-US" sz="2400" dirty="0"/>
              <a:t>n</a:t>
            </a:r>
          </a:p>
        </p:txBody>
      </p:sp>
      <p:sp>
        <p:nvSpPr>
          <p:cNvPr id="11" name="TextBox 10">
            <a:extLst>
              <a:ext uri="{FF2B5EF4-FFF2-40B4-BE49-F238E27FC236}">
                <a16:creationId xmlns:a16="http://schemas.microsoft.com/office/drawing/2014/main" id="{16DF5EB6-764A-4682-961D-F23A33AA8F3B}"/>
              </a:ext>
            </a:extLst>
          </p:cNvPr>
          <p:cNvSpPr txBox="1"/>
          <p:nvPr/>
        </p:nvSpPr>
        <p:spPr>
          <a:xfrm>
            <a:off x="5468308" y="680769"/>
            <a:ext cx="763815" cy="461665"/>
          </a:xfrm>
          <a:prstGeom prst="rect">
            <a:avLst/>
          </a:prstGeom>
          <a:noFill/>
        </p:spPr>
        <p:txBody>
          <a:bodyPr wrap="square" rtlCol="0">
            <a:spAutoFit/>
          </a:bodyPr>
          <a:lstStyle/>
          <a:p>
            <a:r>
              <a:rPr lang="en-US" sz="2400" dirty="0"/>
              <a:t>f(n)</a:t>
            </a:r>
          </a:p>
        </p:txBody>
      </p:sp>
    </p:spTree>
    <p:extLst>
      <p:ext uri="{BB962C8B-B14F-4D97-AF65-F5344CB8AC3E}">
        <p14:creationId xmlns:p14="http://schemas.microsoft.com/office/powerpoint/2010/main" val="3769831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0px-1-over-x-plus-x">
            <a:hlinkClick r:id="rId2"/>
          </p:cNvPr>
          <p:cNvPicPr/>
          <p:nvPr/>
        </p:nvPicPr>
        <p:blipFill>
          <a:blip r:embed="rId3" cstate="print"/>
          <a:srcRect/>
          <a:stretch>
            <a:fillRect/>
          </a:stretch>
        </p:blipFill>
        <p:spPr bwMode="auto">
          <a:xfrm>
            <a:off x="2711394" y="1176793"/>
            <a:ext cx="4515886" cy="4047214"/>
          </a:xfrm>
          <a:prstGeom prst="rect">
            <a:avLst/>
          </a:prstGeom>
          <a:noFill/>
          <a:ln w="9525">
            <a:noFill/>
            <a:miter lim="800000"/>
            <a:headEnd/>
            <a:tailEnd/>
          </a:ln>
        </p:spPr>
      </p:pic>
      <p:pic>
        <p:nvPicPr>
          <p:cNvPr id="3" name="Picture 2" descr="f(x)=x+\tfrac{1}{x}"/>
          <p:cNvPicPr/>
          <p:nvPr/>
        </p:nvPicPr>
        <p:blipFill>
          <a:blip r:embed="rId4" cstate="print"/>
          <a:srcRect/>
          <a:stretch>
            <a:fillRect/>
          </a:stretch>
        </p:blipFill>
        <p:spPr bwMode="auto">
          <a:xfrm>
            <a:off x="3792544" y="5696190"/>
            <a:ext cx="1320145" cy="373711"/>
          </a:xfrm>
          <a:prstGeom prst="rect">
            <a:avLst/>
          </a:prstGeom>
          <a:noFill/>
          <a:ln w="9525">
            <a:noFill/>
            <a:miter lim="800000"/>
            <a:headEnd/>
            <a:tailEnd/>
          </a:ln>
        </p:spPr>
      </p:pic>
      <p:sp>
        <p:nvSpPr>
          <p:cNvPr id="4" name="Rectangle 3"/>
          <p:cNvSpPr/>
          <p:nvPr/>
        </p:nvSpPr>
        <p:spPr>
          <a:xfrm>
            <a:off x="1924215" y="5653377"/>
            <a:ext cx="8547652" cy="769441"/>
          </a:xfrm>
          <a:prstGeom prst="rect">
            <a:avLst/>
          </a:prstGeom>
        </p:spPr>
        <p:txBody>
          <a:bodyPr wrap="square">
            <a:spAutoFit/>
          </a:bodyPr>
          <a:lstStyle/>
          <a:p>
            <a:r>
              <a:rPr lang="en-US" sz="2200" dirty="0">
                <a:latin typeface="Times New Roman" panose="02020603050405020304" pitchFamily="18" charset="0"/>
                <a:ea typeface="Times New Roman" panose="02020603050405020304" pitchFamily="18" charset="0"/>
                <a:cs typeface="Times New Roman" panose="02020603050405020304" pitchFamily="18" charset="0"/>
              </a:rPr>
              <a:t>In the graph of  </a:t>
            </a:r>
            <a:r>
              <a:rPr lang="en-US" sz="2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the </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y</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-axis (</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x</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 0) and the line </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y</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x</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are both asymptotes.</a:t>
            </a:r>
            <a:r>
              <a:rPr lang="en-US" sz="2200" dirty="0">
                <a:latin typeface="Calibri" panose="020F0502020204030204" pitchFamily="34" charset="0"/>
                <a:ea typeface="Times New Roman" panose="02020603050405020304" pitchFamily="18" charset="0"/>
                <a:cs typeface="Times New Roman" panose="02020603050405020304" pitchFamily="18" charset="0"/>
              </a:rPr>
              <a:t>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function </a:t>
            </a:r>
            <a:r>
              <a:rPr lang="en-US" sz="2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x</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is asymptotic to </a:t>
            </a:r>
            <a:r>
              <a:rPr lang="en-US" sz="2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x</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0 and </a:t>
            </a:r>
            <a:r>
              <a:rPr lang="en-US" sz="2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y</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a:t>
            </a:r>
            <a:r>
              <a:rPr lang="en-US" sz="2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x</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hought Bubble: Cloud 4">
            <a:extLst>
              <a:ext uri="{FF2B5EF4-FFF2-40B4-BE49-F238E27FC236}">
                <a16:creationId xmlns:a16="http://schemas.microsoft.com/office/drawing/2014/main" id="{38D0FCD4-D2CC-4F2A-9B43-7C399E01627F}"/>
              </a:ext>
            </a:extLst>
          </p:cNvPr>
          <p:cNvSpPr/>
          <p:nvPr/>
        </p:nvSpPr>
        <p:spPr>
          <a:xfrm>
            <a:off x="887078" y="5456917"/>
            <a:ext cx="665826" cy="426128"/>
          </a:xfrm>
          <a:prstGeom prst="cloudCallout">
            <a:avLst>
              <a:gd name="adj1" fmla="val 33833"/>
              <a:gd name="adj2" fmla="val 11041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Image result for smiley face images">
            <a:extLst>
              <a:ext uri="{FF2B5EF4-FFF2-40B4-BE49-F238E27FC236}">
                <a16:creationId xmlns:a16="http://schemas.microsoft.com/office/drawing/2014/main" id="{A30EF9E7-B197-43A4-9DB1-D5BFEE5B36F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83702">
            <a:off x="706380" y="5490908"/>
            <a:ext cx="719638" cy="4711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58E634C-1466-45A5-B046-E472CE99B595}"/>
              </a:ext>
            </a:extLst>
          </p:cNvPr>
          <p:cNvSpPr txBox="1"/>
          <p:nvPr/>
        </p:nvSpPr>
        <p:spPr>
          <a:xfrm>
            <a:off x="6096000" y="1176793"/>
            <a:ext cx="679268"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86818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1234" y="2069620"/>
            <a:ext cx="9078686" cy="3585597"/>
          </a:xfrm>
          <a:prstGeom prst="rect">
            <a:avLst/>
          </a:prstGeom>
        </p:spPr>
        <p:txBody>
          <a:bodyPr wrap="square">
            <a:spAutoFit/>
          </a:bodyPr>
          <a:lstStyle/>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In mathematical analysis, </a:t>
            </a: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asymptotic analysis </a:t>
            </a:r>
            <a:r>
              <a:rPr lang="en-US" sz="2400" dirty="0">
                <a:latin typeface="Times New Roman" panose="02020603050405020304" pitchFamily="18" charset="0"/>
                <a:ea typeface="Calibri" panose="020F0502020204030204" pitchFamily="34" charset="0"/>
                <a:cs typeface="Times New Roman" panose="02020603050405020304" pitchFamily="18" charset="0"/>
              </a:rPr>
              <a:t>is </a:t>
            </a:r>
          </a:p>
          <a:p>
            <a:pPr marL="800100" lvl="1"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method of describing limiting behavior;</a:t>
            </a: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p>
          <a:p>
            <a:pPr marL="800100" lvl="1" indent="-342900">
              <a:spcAft>
                <a:spcPts val="600"/>
              </a:spcAft>
              <a:buFont typeface="Arial" panose="020B0604020202020204" pitchFamily="34" charset="0"/>
              <a:buChar char="•"/>
            </a:pPr>
            <a:r>
              <a:rPr lang="en-US" sz="2400" i="1" dirty="0">
                <a:latin typeface="Times New Roman" panose="02020603050405020304" pitchFamily="18" charset="0"/>
                <a:ea typeface="Calibri" panose="020F0502020204030204" pitchFamily="34" charset="0"/>
                <a:cs typeface="Times New Roman" panose="02020603050405020304" pitchFamily="18" charset="0"/>
              </a:rPr>
              <a:t>about the comparison of functions as inputs approach infinity.</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60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Examples are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914400" marR="0" lvl="0" indent="-461963">
              <a:spcBef>
                <a:spcPts val="0"/>
              </a:spcBef>
              <a:spcAft>
                <a:spcPts val="600"/>
              </a:spcAft>
              <a:buFont typeface="Arial" panose="020B0604020202020204" pitchFamily="34" charset="0"/>
              <a:buChar char="•"/>
              <a:tabLst>
                <a:tab pos="9144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In the analysis of algorithms of computer science, considering </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the performance of algorithms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when applied to huge input datasets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914400" marR="0" lvl="0" indent="-461963">
              <a:spcBef>
                <a:spcPts val="0"/>
              </a:spcBef>
              <a:spcAft>
                <a:spcPts val="600"/>
              </a:spcAft>
              <a:buFont typeface="Arial" panose="020B0604020202020204" pitchFamily="34" charset="0"/>
              <a:buChar char="•"/>
              <a:tabLst>
                <a:tab pos="9144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behavior of physical systems when they are huge.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5553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5924263-955F-4EEC-9FDB-7F0019E21AE1}"/>
              </a:ext>
            </a:extLst>
          </p:cNvPr>
          <p:cNvSpPr txBox="1"/>
          <p:nvPr/>
        </p:nvSpPr>
        <p:spPr>
          <a:xfrm>
            <a:off x="1532709" y="3561806"/>
            <a:ext cx="9274628" cy="1140123"/>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634986" y="632995"/>
                <a:ext cx="8815300" cy="4068934"/>
              </a:xfrm>
              <a:prstGeom prst="rect">
                <a:avLst/>
              </a:prstGeom>
            </p:spPr>
            <p:txBody>
              <a:bodyPr wrap="square">
                <a:spAutoFit/>
              </a:bodyPr>
              <a:lstStyle/>
              <a:p>
                <a:pPr>
                  <a:lnSpc>
                    <a:spcPct val="107000"/>
                  </a:lnSpc>
                  <a:spcBef>
                    <a:spcPts val="1200"/>
                  </a:spcBef>
                </a:pPr>
                <a:r>
                  <a:rPr lang="en-US" sz="2800" dirty="0">
                    <a:solidFill>
                      <a:srgbClr val="0000FF"/>
                    </a:solidFill>
                    <a:ea typeface="Calibri" panose="020F0502020204030204" pitchFamily="34" charset="0"/>
                    <a:cs typeface="Times New Roman" panose="02020603050405020304" pitchFamily="18" charset="0"/>
                  </a:rPr>
                  <a:t>An Asymptotic upper and lower bound for f(n)</a:t>
                </a:r>
                <a:endParaRPr lang="en-US" sz="2800" dirty="0">
                  <a:ea typeface="Calibri" panose="020F0502020204030204" pitchFamily="34" charset="0"/>
                  <a:cs typeface="Times New Roman" panose="02020603050405020304" pitchFamily="18" charset="0"/>
                </a:endParaRPr>
              </a:p>
              <a:p>
                <a:pPr>
                  <a:lnSpc>
                    <a:spcPct val="107000"/>
                  </a:lnSpc>
                </a:pP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Ɵ </a:t>
                </a:r>
                <a:r>
                  <a:rPr lang="en-US" sz="2800" dirty="0">
                    <a:solidFill>
                      <a:srgbClr val="0000FF"/>
                    </a:solidFill>
                    <a:ea typeface="Calibri" panose="020F0502020204030204" pitchFamily="34" charset="0"/>
                    <a:cs typeface="Times New Roman" panose="02020603050405020304" pitchFamily="18" charset="0"/>
                  </a:rPr>
                  <a:t>notation (Big Theta notation</a:t>
                </a: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A function f(n) is said to be in Ɵ(g(n)), denoted f(n) </a:t>
                </a:r>
                <a14:m>
                  <m:oMath xmlns:m="http://schemas.openxmlformats.org/officeDocument/2006/math">
                    <m:r>
                      <a:rPr lang="en-US" sz="2400" b="0" i="1">
                        <a:solidFill>
                          <a:srgbClr val="0033CC"/>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Ɵ(g(n)),  </a:t>
                </a:r>
                <a:r>
                  <a:rPr lang="en-US" sz="2400" dirty="0">
                    <a:latin typeface="Times New Roman" panose="02020603050405020304" pitchFamily="18" charset="0"/>
                    <a:ea typeface="Calibri" panose="020F0502020204030204" pitchFamily="34" charset="0"/>
                    <a:cs typeface="Times New Roman" panose="02020603050405020304" pitchFamily="18" charset="0"/>
                  </a:rPr>
                  <a:t>if f(n) is bounded both above and below by some positive constant multiples of g(n) for all n ≥ n</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400" dirty="0">
                    <a:latin typeface="Times New Roman" panose="02020603050405020304" pitchFamily="18" charset="0"/>
                    <a:ea typeface="Calibri" panose="020F0502020204030204" pitchFamily="34" charset="0"/>
                    <a:cs typeface="Times New Roman" panose="02020603050405020304" pitchFamily="18" charset="0"/>
                  </a:rPr>
                  <a:t>, for some nonnegative n</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400" dirty="0">
                    <a:latin typeface="Times New Roman" panose="02020603050405020304" pitchFamily="18" charset="0"/>
                    <a:ea typeface="Calibri" panose="020F0502020204030204" pitchFamily="34" charset="0"/>
                    <a:cs typeface="Times New Roman" panose="02020603050405020304" pitchFamily="18" charset="0"/>
                  </a:rPr>
                  <a:t>.  i.e.,</a:t>
                </a:r>
              </a:p>
              <a:p>
                <a:pPr>
                  <a:lnSpc>
                    <a:spcPct val="107000"/>
                  </a:lnSpc>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Ɵ(g(n)) = { f(n) | there exist positive constants, 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n</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such that 	                0  ≤ 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g(n) ≤ f(n) ≤ 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g(n) for all n ≥ n</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34986" y="632995"/>
                <a:ext cx="8815300" cy="4068934"/>
              </a:xfrm>
              <a:prstGeom prst="rect">
                <a:avLst/>
              </a:prstGeom>
              <a:blipFill>
                <a:blip r:embed="rId2"/>
                <a:stretch>
                  <a:fillRect l="-1383" t="-1349" r="-830" b="-23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A68E315-F365-48AC-8E99-93DCBB1D4E6D}"/>
                  </a:ext>
                </a:extLst>
              </p:cNvPr>
              <p:cNvSpPr/>
              <p:nvPr/>
            </p:nvSpPr>
            <p:spPr>
              <a:xfrm>
                <a:off x="1278065" y="4756921"/>
                <a:ext cx="9864117" cy="1903470"/>
              </a:xfrm>
              <a:prstGeom prst="rect">
                <a:avLst/>
              </a:prstGeom>
            </p:spPr>
            <p:txBody>
              <a:bodyPr wrap="square">
                <a:spAutoFit/>
              </a:bodyPr>
              <a:lstStyle/>
              <a:p>
                <a:pPr indent="457200">
                  <a:lnSpc>
                    <a:spcPct val="107000"/>
                  </a:lnSpc>
                  <a:spcAft>
                    <a:spcPts val="800"/>
                  </a:spcAft>
                </a:pPr>
                <a:r>
                  <a:rPr lang="en-US" sz="2400" i="1" dirty="0">
                    <a:latin typeface="Times New Roman" panose="02020603050405020304" pitchFamily="18" charset="0"/>
                    <a:ea typeface="Calibri" panose="020F0502020204030204" pitchFamily="34" charset="0"/>
                    <a:cs typeface="Times New Roman" panose="02020603050405020304" pitchFamily="18" charset="0"/>
                  </a:rPr>
                  <a:t>Example:</a:t>
                </a:r>
              </a:p>
              <a:p>
                <a:pPr indent="457200">
                  <a:lnSpc>
                    <a:spcPct val="107000"/>
                  </a:lnSpc>
                  <a:spcAft>
                    <a:spcPts val="800"/>
                  </a:spcAft>
                </a:pPr>
                <a:r>
                  <a:rPr lang="en-US" sz="2400" i="1" dirty="0">
                    <a:latin typeface="Times New Roman" panose="02020603050405020304" pitchFamily="18" charset="0"/>
                    <a:ea typeface="Calibri" panose="020F0502020204030204" pitchFamily="34" charset="0"/>
                    <a:cs typeface="Times New Roman" panose="02020603050405020304" pitchFamily="18" charset="0"/>
                  </a:rPr>
                  <a:t>T(n)</a:t>
                </a: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i="1" dirty="0">
                    <a:latin typeface="Times New Roman" panose="02020603050405020304" pitchFamily="18" charset="0"/>
                    <a:ea typeface="Calibri" panose="020F0502020204030204" pitchFamily="34" charset="0"/>
                    <a:cs typeface="Times New Roman" panose="02020603050405020304" pitchFamily="18" charset="0"/>
                  </a:rPr>
                  <a:t>Ɵ</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i="1" dirty="0">
                    <a:latin typeface="Times New Roman" panose="02020603050405020304" pitchFamily="18" charset="0"/>
                    <a:ea typeface="Calibri" panose="020F0502020204030204" pitchFamily="34" charset="0"/>
                    <a:cs typeface="Times New Roman" panose="02020603050405020304" pitchFamily="18" charset="0"/>
                  </a:rPr>
                  <a:t>, where T(n)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i="1" dirty="0">
                    <a:latin typeface="Times New Roman" panose="02020603050405020304" pitchFamily="18" charset="0"/>
                    <a:ea typeface="Calibri" panose="020F0502020204030204" pitchFamily="34" charset="0"/>
                    <a:cs typeface="Times New Roman" panose="02020603050405020304" pitchFamily="18" charset="0"/>
                  </a:rPr>
                  <a:t> f(n), f(n) is </a:t>
                </a:r>
                <a:r>
                  <a:rPr lang="en-US" sz="2400" i="1"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a</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400" i="1" dirty="0">
                    <a:latin typeface="Times New Roman" panose="02020603050405020304" pitchFamily="18" charset="0"/>
                    <a:ea typeface="Calibri" panose="020F0502020204030204" pitchFamily="34" charset="0"/>
                    <a:cs typeface="Times New Roman" panose="02020603050405020304" pitchFamily="18" charset="0"/>
                  </a:rPr>
                  <a:t> + </a:t>
                </a:r>
                <a:r>
                  <a:rPr lang="en-US" sz="2400" i="1"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b</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a:latin typeface="Times New Roman" panose="02020603050405020304" pitchFamily="18" charset="0"/>
                    <a:ea typeface="Calibri" panose="020F0502020204030204" pitchFamily="34" charset="0"/>
                    <a:cs typeface="Times New Roman" panose="02020603050405020304" pitchFamily="18" charset="0"/>
                  </a:rPr>
                  <a:t>and g(n) is </a:t>
                </a:r>
                <a:r>
                  <a:rPr lang="en-US" sz="2400" i="1"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1</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2 </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0</a:t>
                </a:r>
              </a:p>
              <a:p>
                <a:pPr indent="457200">
                  <a:spcAft>
                    <a:spcPts val="600"/>
                  </a:spcAft>
                </a:pPr>
                <a:r>
                  <a:rPr lang="en-US" sz="2400" i="1" dirty="0">
                    <a:latin typeface="Times New Roman" panose="02020603050405020304" pitchFamily="18" charset="0"/>
                    <a:ea typeface="Calibri" panose="020F0502020204030204" pitchFamily="34" charset="0"/>
                    <a:cs typeface="Times New Roman" panose="02020603050405020304" pitchFamily="18" charset="0"/>
                  </a:rPr>
                  <a:t>T(n) = Ɵ</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i="1" dirty="0">
                    <a:latin typeface="Times New Roman" panose="02020603050405020304" pitchFamily="18" charset="0"/>
                    <a:ea typeface="Calibri" panose="020F0502020204030204" pitchFamily="34" charset="0"/>
                    <a:cs typeface="Times New Roman" panose="02020603050405020304" pitchFamily="18" charset="0"/>
                  </a:rPr>
                  <a:t>nlog</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i="1" dirty="0">
                    <a:latin typeface="Times New Roman" panose="02020603050405020304" pitchFamily="18" charset="0"/>
                    <a:ea typeface="Calibri" panose="020F0502020204030204" pitchFamily="34" charset="0"/>
                    <a:cs typeface="Times New Roman" panose="02020603050405020304" pitchFamily="18" charset="0"/>
                  </a:rPr>
                  <a:t>. where T(n)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i="1" dirty="0">
                    <a:latin typeface="Times New Roman" panose="02020603050405020304" pitchFamily="18" charset="0"/>
                    <a:ea typeface="Calibri" panose="020F0502020204030204" pitchFamily="34" charset="0"/>
                    <a:cs typeface="Times New Roman" panose="02020603050405020304" pitchFamily="18" charset="0"/>
                  </a:rPr>
                  <a:t> f(n),  f(n) is </a:t>
                </a:r>
                <a:r>
                  <a:rPr lang="en-US" sz="2400" i="1"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a</a:t>
                </a:r>
                <a:r>
                  <a:rPr lang="en-US" sz="24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1</a:t>
                </a:r>
                <a:r>
                  <a:rPr lang="en-US" sz="2400" i="1" dirty="0">
                    <a:latin typeface="Times New Roman" panose="02020603050405020304" pitchFamily="18" charset="0"/>
                    <a:ea typeface="Calibri" panose="020F0502020204030204" pitchFamily="34" charset="0"/>
                    <a:cs typeface="Times New Roman" panose="02020603050405020304" pitchFamily="18" charset="0"/>
                  </a:rPr>
                  <a:t>nlogn + … + </a:t>
                </a:r>
                <a:r>
                  <a:rPr lang="en-US" sz="24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a</a:t>
                </a:r>
                <a:r>
                  <a:rPr lang="en-US" sz="24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a:latin typeface="Times New Roman" panose="02020603050405020304" pitchFamily="18" charset="0"/>
                    <a:ea typeface="Calibri" panose="020F0502020204030204" pitchFamily="34" charset="0"/>
                    <a:cs typeface="Times New Roman" panose="02020603050405020304" pitchFamily="18" charset="0"/>
                  </a:rPr>
                  <a:t>and g(n) is </a:t>
                </a:r>
              </a:p>
              <a:p>
                <a:pPr indent="457200">
                  <a:spcAft>
                    <a:spcPts val="600"/>
                  </a:spcAft>
                </a:pPr>
                <a:r>
                  <a:rPr lang="en-US" sz="2400" i="1"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c</a:t>
                </a:r>
                <a:r>
                  <a:rPr lang="en-US" sz="24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1</a:t>
                </a:r>
                <a:r>
                  <a:rPr lang="en-US" sz="2400" i="1" dirty="0">
                    <a:latin typeface="Times New Roman" panose="02020603050405020304" pitchFamily="18" charset="0"/>
                    <a:ea typeface="Calibri" panose="020F0502020204030204" pitchFamily="34" charset="0"/>
                    <a:cs typeface="Times New Roman" panose="02020603050405020304" pitchFamily="18" charset="0"/>
                  </a:rPr>
                  <a:t>nlog</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400" i="1" dirty="0">
                    <a:latin typeface="Times New Roman" panose="02020603050405020304" pitchFamily="18" charset="0"/>
                    <a:ea typeface="Calibri" panose="020F0502020204030204" pitchFamily="34" charset="0"/>
                    <a:cs typeface="Times New Roman" panose="02020603050405020304" pitchFamily="18" charset="0"/>
                  </a:rPr>
                  <a:t>n + </a:t>
                </a:r>
                <a:r>
                  <a:rPr lang="en-US" sz="2400" i="1"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0</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8A68E315-F365-48AC-8E99-93DCBB1D4E6D}"/>
                  </a:ext>
                </a:extLst>
              </p:cNvPr>
              <p:cNvSpPr>
                <a:spLocks noRot="1" noChangeAspect="1" noMove="1" noResize="1" noEditPoints="1" noAdjustHandles="1" noChangeArrowheads="1" noChangeShapeType="1" noTextEdit="1"/>
              </p:cNvSpPr>
              <p:nvPr/>
            </p:nvSpPr>
            <p:spPr>
              <a:xfrm>
                <a:off x="1278065" y="4756921"/>
                <a:ext cx="9864117" cy="1903470"/>
              </a:xfrm>
              <a:prstGeom prst="rect">
                <a:avLst/>
              </a:prstGeom>
              <a:blipFill>
                <a:blip r:embed="rId3"/>
                <a:stretch>
                  <a:fillRect t="-2556" r="-556" b="-5751"/>
                </a:stretch>
              </a:blipFill>
            </p:spPr>
            <p:txBody>
              <a:bodyPr/>
              <a:lstStyle/>
              <a:p>
                <a:r>
                  <a:rPr lang="en-US">
                    <a:noFill/>
                  </a:rPr>
                  <a:t> </a:t>
                </a:r>
              </a:p>
            </p:txBody>
          </p:sp>
        </mc:Fallback>
      </mc:AlternateContent>
    </p:spTree>
    <p:extLst>
      <p:ext uri="{BB962C8B-B14F-4D97-AF65-F5344CB8AC3E}">
        <p14:creationId xmlns:p14="http://schemas.microsoft.com/office/powerpoint/2010/main" val="2078371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9B03FA65-C579-46D7-82DE-FC20818E1716}"/>
              </a:ext>
            </a:extLst>
          </p:cNvPr>
          <p:cNvSpPr txBox="1"/>
          <p:nvPr/>
        </p:nvSpPr>
        <p:spPr>
          <a:xfrm>
            <a:off x="1442406" y="579657"/>
            <a:ext cx="9274628" cy="1140123"/>
          </a:xfrm>
          <a:prstGeom prst="rect">
            <a:avLst/>
          </a:prstGeom>
          <a:solidFill>
            <a:srgbClr val="FFFF00"/>
          </a:solidFill>
        </p:spPr>
        <p:txBody>
          <a:bodyPr wrap="square" rtlCol="0">
            <a:spAutoFit/>
          </a:bodyPr>
          <a:lstStyle/>
          <a:p>
            <a:endParaRPr lang="en-US" dirty="0"/>
          </a:p>
        </p:txBody>
      </p:sp>
      <p:cxnSp>
        <p:nvCxnSpPr>
          <p:cNvPr id="2" name="Line 42"/>
          <p:cNvCxnSpPr>
            <a:cxnSpLocks noChangeShapeType="1"/>
          </p:cNvCxnSpPr>
          <p:nvPr/>
        </p:nvCxnSpPr>
        <p:spPr bwMode="auto">
          <a:xfrm flipH="1">
            <a:off x="3518051" y="2654968"/>
            <a:ext cx="15240" cy="193628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 name="Line 43"/>
          <p:cNvCxnSpPr>
            <a:cxnSpLocks noChangeShapeType="1"/>
          </p:cNvCxnSpPr>
          <p:nvPr/>
        </p:nvCxnSpPr>
        <p:spPr bwMode="auto">
          <a:xfrm>
            <a:off x="3518051" y="4562944"/>
            <a:ext cx="3548496" cy="735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4" name="Freeform 3"/>
          <p:cNvSpPr>
            <a:spLocks/>
          </p:cNvSpPr>
          <p:nvPr/>
        </p:nvSpPr>
        <p:spPr bwMode="auto">
          <a:xfrm>
            <a:off x="3533291" y="3387291"/>
            <a:ext cx="3533256" cy="899160"/>
          </a:xfrm>
          <a:custGeom>
            <a:avLst/>
            <a:gdLst>
              <a:gd name="T0" fmla="*/ 0 w 3336"/>
              <a:gd name="T1" fmla="*/ 1104 h 1248"/>
              <a:gd name="T2" fmla="*/ 324 w 3336"/>
              <a:gd name="T3" fmla="*/ 1128 h 1248"/>
              <a:gd name="T4" fmla="*/ 348 w 3336"/>
              <a:gd name="T5" fmla="*/ 1200 h 1248"/>
              <a:gd name="T6" fmla="*/ 396 w 3336"/>
              <a:gd name="T7" fmla="*/ 1248 h 1248"/>
              <a:gd name="T8" fmla="*/ 528 w 3336"/>
              <a:gd name="T9" fmla="*/ 1188 h 1248"/>
              <a:gd name="T10" fmla="*/ 552 w 3336"/>
              <a:gd name="T11" fmla="*/ 1116 h 1248"/>
              <a:gd name="T12" fmla="*/ 660 w 3336"/>
              <a:gd name="T13" fmla="*/ 1068 h 1248"/>
              <a:gd name="T14" fmla="*/ 720 w 3336"/>
              <a:gd name="T15" fmla="*/ 1020 h 1248"/>
              <a:gd name="T16" fmla="*/ 864 w 3336"/>
              <a:gd name="T17" fmla="*/ 948 h 1248"/>
              <a:gd name="T18" fmla="*/ 1200 w 3336"/>
              <a:gd name="T19" fmla="*/ 840 h 1248"/>
              <a:gd name="T20" fmla="*/ 1404 w 3336"/>
              <a:gd name="T21" fmla="*/ 756 h 1248"/>
              <a:gd name="T22" fmla="*/ 1524 w 3336"/>
              <a:gd name="T23" fmla="*/ 636 h 1248"/>
              <a:gd name="T24" fmla="*/ 1560 w 3336"/>
              <a:gd name="T25" fmla="*/ 624 h 1248"/>
              <a:gd name="T26" fmla="*/ 1596 w 3336"/>
              <a:gd name="T27" fmla="*/ 600 h 1248"/>
              <a:gd name="T28" fmla="*/ 1728 w 3336"/>
              <a:gd name="T29" fmla="*/ 516 h 1248"/>
              <a:gd name="T30" fmla="*/ 1836 w 3336"/>
              <a:gd name="T31" fmla="*/ 468 h 1248"/>
              <a:gd name="T32" fmla="*/ 1860 w 3336"/>
              <a:gd name="T33" fmla="*/ 432 h 1248"/>
              <a:gd name="T34" fmla="*/ 1896 w 3336"/>
              <a:gd name="T35" fmla="*/ 420 h 1248"/>
              <a:gd name="T36" fmla="*/ 2052 w 3336"/>
              <a:gd name="T37" fmla="*/ 336 h 1248"/>
              <a:gd name="T38" fmla="*/ 2652 w 3336"/>
              <a:gd name="T39" fmla="*/ 204 h 1248"/>
              <a:gd name="T40" fmla="*/ 3000 w 3336"/>
              <a:gd name="T41" fmla="*/ 132 h 1248"/>
              <a:gd name="T42" fmla="*/ 3192 w 3336"/>
              <a:gd name="T43" fmla="*/ 84 h 1248"/>
              <a:gd name="T44" fmla="*/ 3240 w 3336"/>
              <a:gd name="T45" fmla="*/ 72 h 1248"/>
              <a:gd name="T46" fmla="*/ 3276 w 3336"/>
              <a:gd name="T47" fmla="*/ 48 h 1248"/>
              <a:gd name="T48" fmla="*/ 3312 w 3336"/>
              <a:gd name="T49" fmla="*/ 36 h 1248"/>
              <a:gd name="T50" fmla="*/ 3336 w 3336"/>
              <a:gd name="T51"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36" h="1248">
                <a:moveTo>
                  <a:pt x="0" y="1104"/>
                </a:moveTo>
                <a:cubicBezTo>
                  <a:pt x="105" y="1069"/>
                  <a:pt x="221" y="1094"/>
                  <a:pt x="324" y="1128"/>
                </a:cubicBezTo>
                <a:cubicBezTo>
                  <a:pt x="332" y="1152"/>
                  <a:pt x="340" y="1176"/>
                  <a:pt x="348" y="1200"/>
                </a:cubicBezTo>
                <a:cubicBezTo>
                  <a:pt x="364" y="1248"/>
                  <a:pt x="348" y="1232"/>
                  <a:pt x="396" y="1248"/>
                </a:cubicBezTo>
                <a:cubicBezTo>
                  <a:pt x="450" y="1239"/>
                  <a:pt x="503" y="1244"/>
                  <a:pt x="528" y="1188"/>
                </a:cubicBezTo>
                <a:cubicBezTo>
                  <a:pt x="538" y="1165"/>
                  <a:pt x="544" y="1140"/>
                  <a:pt x="552" y="1116"/>
                </a:cubicBezTo>
                <a:cubicBezTo>
                  <a:pt x="564" y="1079"/>
                  <a:pt x="660" y="1068"/>
                  <a:pt x="660" y="1068"/>
                </a:cubicBezTo>
                <a:cubicBezTo>
                  <a:pt x="704" y="1001"/>
                  <a:pt x="659" y="1054"/>
                  <a:pt x="720" y="1020"/>
                </a:cubicBezTo>
                <a:cubicBezTo>
                  <a:pt x="860" y="942"/>
                  <a:pt x="724" y="995"/>
                  <a:pt x="864" y="948"/>
                </a:cubicBezTo>
                <a:cubicBezTo>
                  <a:pt x="975" y="911"/>
                  <a:pt x="1086" y="868"/>
                  <a:pt x="1200" y="840"/>
                </a:cubicBezTo>
                <a:cubicBezTo>
                  <a:pt x="1263" y="798"/>
                  <a:pt x="1329" y="771"/>
                  <a:pt x="1404" y="756"/>
                </a:cubicBezTo>
                <a:cubicBezTo>
                  <a:pt x="1500" y="692"/>
                  <a:pt x="1460" y="732"/>
                  <a:pt x="1524" y="636"/>
                </a:cubicBezTo>
                <a:cubicBezTo>
                  <a:pt x="1531" y="625"/>
                  <a:pt x="1549" y="630"/>
                  <a:pt x="1560" y="624"/>
                </a:cubicBezTo>
                <a:cubicBezTo>
                  <a:pt x="1573" y="618"/>
                  <a:pt x="1584" y="608"/>
                  <a:pt x="1596" y="600"/>
                </a:cubicBezTo>
                <a:cubicBezTo>
                  <a:pt x="1637" y="571"/>
                  <a:pt x="1682" y="537"/>
                  <a:pt x="1728" y="516"/>
                </a:cubicBezTo>
                <a:cubicBezTo>
                  <a:pt x="1857" y="459"/>
                  <a:pt x="1755" y="522"/>
                  <a:pt x="1836" y="468"/>
                </a:cubicBezTo>
                <a:cubicBezTo>
                  <a:pt x="1844" y="456"/>
                  <a:pt x="1849" y="441"/>
                  <a:pt x="1860" y="432"/>
                </a:cubicBezTo>
                <a:cubicBezTo>
                  <a:pt x="1870" y="424"/>
                  <a:pt x="1885" y="426"/>
                  <a:pt x="1896" y="420"/>
                </a:cubicBezTo>
                <a:cubicBezTo>
                  <a:pt x="1954" y="388"/>
                  <a:pt x="1989" y="357"/>
                  <a:pt x="2052" y="336"/>
                </a:cubicBezTo>
                <a:cubicBezTo>
                  <a:pt x="2221" y="209"/>
                  <a:pt x="2455" y="212"/>
                  <a:pt x="2652" y="204"/>
                </a:cubicBezTo>
                <a:cubicBezTo>
                  <a:pt x="2770" y="180"/>
                  <a:pt x="2880" y="147"/>
                  <a:pt x="3000" y="132"/>
                </a:cubicBezTo>
                <a:cubicBezTo>
                  <a:pt x="3062" y="111"/>
                  <a:pt x="3128" y="100"/>
                  <a:pt x="3192" y="84"/>
                </a:cubicBezTo>
                <a:cubicBezTo>
                  <a:pt x="3208" y="80"/>
                  <a:pt x="3240" y="72"/>
                  <a:pt x="3240" y="72"/>
                </a:cubicBezTo>
                <a:cubicBezTo>
                  <a:pt x="3252" y="64"/>
                  <a:pt x="3263" y="54"/>
                  <a:pt x="3276" y="48"/>
                </a:cubicBezTo>
                <a:cubicBezTo>
                  <a:pt x="3287" y="42"/>
                  <a:pt x="3302" y="44"/>
                  <a:pt x="3312" y="36"/>
                </a:cubicBezTo>
                <a:cubicBezTo>
                  <a:pt x="3323" y="27"/>
                  <a:pt x="3336" y="0"/>
                  <a:pt x="3336" y="0"/>
                </a:cubicBezTo>
              </a:path>
            </a:pathLst>
          </a:custGeom>
          <a:noFill/>
          <a:ln w="28575">
            <a:solidFill>
              <a:srgbClr val="5635FB"/>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5" name="Freeform 4"/>
          <p:cNvSpPr>
            <a:spLocks/>
          </p:cNvSpPr>
          <p:nvPr/>
        </p:nvSpPr>
        <p:spPr bwMode="auto">
          <a:xfrm>
            <a:off x="3533291" y="3064041"/>
            <a:ext cx="3533256" cy="1506889"/>
          </a:xfrm>
          <a:custGeom>
            <a:avLst/>
            <a:gdLst>
              <a:gd name="T0" fmla="*/ 1 w 2881"/>
              <a:gd name="T1" fmla="*/ 2160 h 2160"/>
              <a:gd name="T2" fmla="*/ 13 w 2881"/>
              <a:gd name="T3" fmla="*/ 2064 h 2160"/>
              <a:gd name="T4" fmla="*/ 49 w 2881"/>
              <a:gd name="T5" fmla="*/ 2052 h 2160"/>
              <a:gd name="T6" fmla="*/ 97 w 2881"/>
              <a:gd name="T7" fmla="*/ 1980 h 2160"/>
              <a:gd name="T8" fmla="*/ 121 w 2881"/>
              <a:gd name="T9" fmla="*/ 1908 h 2160"/>
              <a:gd name="T10" fmla="*/ 145 w 2881"/>
              <a:gd name="T11" fmla="*/ 1860 h 2160"/>
              <a:gd name="T12" fmla="*/ 169 w 2881"/>
              <a:gd name="T13" fmla="*/ 1824 h 2160"/>
              <a:gd name="T14" fmla="*/ 217 w 2881"/>
              <a:gd name="T15" fmla="*/ 1680 h 2160"/>
              <a:gd name="T16" fmla="*/ 241 w 2881"/>
              <a:gd name="T17" fmla="*/ 1644 h 2160"/>
              <a:gd name="T18" fmla="*/ 277 w 2881"/>
              <a:gd name="T19" fmla="*/ 1524 h 2160"/>
              <a:gd name="T20" fmla="*/ 313 w 2881"/>
              <a:gd name="T21" fmla="*/ 1488 h 2160"/>
              <a:gd name="T22" fmla="*/ 361 w 2881"/>
              <a:gd name="T23" fmla="*/ 1416 h 2160"/>
              <a:gd name="T24" fmla="*/ 421 w 2881"/>
              <a:gd name="T25" fmla="*/ 1332 h 2160"/>
              <a:gd name="T26" fmla="*/ 529 w 2881"/>
              <a:gd name="T27" fmla="*/ 1212 h 2160"/>
              <a:gd name="T28" fmla="*/ 565 w 2881"/>
              <a:gd name="T29" fmla="*/ 1188 h 2160"/>
              <a:gd name="T30" fmla="*/ 625 w 2881"/>
              <a:gd name="T31" fmla="*/ 1140 h 2160"/>
              <a:gd name="T32" fmla="*/ 733 w 2881"/>
              <a:gd name="T33" fmla="*/ 1068 h 2160"/>
              <a:gd name="T34" fmla="*/ 841 w 2881"/>
              <a:gd name="T35" fmla="*/ 1008 h 2160"/>
              <a:gd name="T36" fmla="*/ 961 w 2881"/>
              <a:gd name="T37" fmla="*/ 924 h 2160"/>
              <a:gd name="T38" fmla="*/ 1033 w 2881"/>
              <a:gd name="T39" fmla="*/ 864 h 2160"/>
              <a:gd name="T40" fmla="*/ 1081 w 2881"/>
              <a:gd name="T41" fmla="*/ 792 h 2160"/>
              <a:gd name="T42" fmla="*/ 1189 w 2881"/>
              <a:gd name="T43" fmla="*/ 720 h 2160"/>
              <a:gd name="T44" fmla="*/ 1285 w 2881"/>
              <a:gd name="T45" fmla="*/ 636 h 2160"/>
              <a:gd name="T46" fmla="*/ 1309 w 2881"/>
              <a:gd name="T47" fmla="*/ 600 h 2160"/>
              <a:gd name="T48" fmla="*/ 1381 w 2881"/>
              <a:gd name="T49" fmla="*/ 552 h 2160"/>
              <a:gd name="T50" fmla="*/ 1621 w 2881"/>
              <a:gd name="T51" fmla="*/ 444 h 2160"/>
              <a:gd name="T52" fmla="*/ 1873 w 2881"/>
              <a:gd name="T53" fmla="*/ 300 h 2160"/>
              <a:gd name="T54" fmla="*/ 2017 w 2881"/>
              <a:gd name="T55" fmla="*/ 276 h 2160"/>
              <a:gd name="T56" fmla="*/ 2161 w 2881"/>
              <a:gd name="T57" fmla="*/ 204 h 2160"/>
              <a:gd name="T58" fmla="*/ 2197 w 2881"/>
              <a:gd name="T59" fmla="*/ 180 h 2160"/>
              <a:gd name="T60" fmla="*/ 2293 w 2881"/>
              <a:gd name="T61" fmla="*/ 168 h 2160"/>
              <a:gd name="T62" fmla="*/ 2629 w 2881"/>
              <a:gd name="T63" fmla="*/ 96 h 2160"/>
              <a:gd name="T64" fmla="*/ 2881 w 2881"/>
              <a:gd name="T65" fmla="*/ 24 h 2160"/>
              <a:gd name="T66" fmla="*/ 2821 w 2881"/>
              <a:gd name="T6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81" h="2160">
                <a:moveTo>
                  <a:pt x="1" y="2160"/>
                </a:moveTo>
                <a:cubicBezTo>
                  <a:pt x="5" y="2128"/>
                  <a:pt x="0" y="2093"/>
                  <a:pt x="13" y="2064"/>
                </a:cubicBezTo>
                <a:cubicBezTo>
                  <a:pt x="18" y="2052"/>
                  <a:pt x="40" y="2061"/>
                  <a:pt x="49" y="2052"/>
                </a:cubicBezTo>
                <a:cubicBezTo>
                  <a:pt x="69" y="2032"/>
                  <a:pt x="81" y="2004"/>
                  <a:pt x="97" y="1980"/>
                </a:cubicBezTo>
                <a:cubicBezTo>
                  <a:pt x="111" y="1959"/>
                  <a:pt x="112" y="1931"/>
                  <a:pt x="121" y="1908"/>
                </a:cubicBezTo>
                <a:cubicBezTo>
                  <a:pt x="128" y="1891"/>
                  <a:pt x="136" y="1876"/>
                  <a:pt x="145" y="1860"/>
                </a:cubicBezTo>
                <a:cubicBezTo>
                  <a:pt x="152" y="1847"/>
                  <a:pt x="163" y="1837"/>
                  <a:pt x="169" y="1824"/>
                </a:cubicBezTo>
                <a:cubicBezTo>
                  <a:pt x="186" y="1786"/>
                  <a:pt x="193" y="1716"/>
                  <a:pt x="217" y="1680"/>
                </a:cubicBezTo>
                <a:cubicBezTo>
                  <a:pt x="225" y="1668"/>
                  <a:pt x="235" y="1657"/>
                  <a:pt x="241" y="1644"/>
                </a:cubicBezTo>
                <a:cubicBezTo>
                  <a:pt x="258" y="1606"/>
                  <a:pt x="256" y="1560"/>
                  <a:pt x="277" y="1524"/>
                </a:cubicBezTo>
                <a:cubicBezTo>
                  <a:pt x="285" y="1509"/>
                  <a:pt x="303" y="1501"/>
                  <a:pt x="313" y="1488"/>
                </a:cubicBezTo>
                <a:cubicBezTo>
                  <a:pt x="331" y="1465"/>
                  <a:pt x="345" y="1440"/>
                  <a:pt x="361" y="1416"/>
                </a:cubicBezTo>
                <a:cubicBezTo>
                  <a:pt x="425" y="1320"/>
                  <a:pt x="343" y="1358"/>
                  <a:pt x="421" y="1332"/>
                </a:cubicBezTo>
                <a:cubicBezTo>
                  <a:pt x="444" y="1264"/>
                  <a:pt x="465" y="1255"/>
                  <a:pt x="529" y="1212"/>
                </a:cubicBezTo>
                <a:cubicBezTo>
                  <a:pt x="541" y="1204"/>
                  <a:pt x="565" y="1188"/>
                  <a:pt x="565" y="1188"/>
                </a:cubicBezTo>
                <a:cubicBezTo>
                  <a:pt x="609" y="1121"/>
                  <a:pt x="564" y="1174"/>
                  <a:pt x="625" y="1140"/>
                </a:cubicBezTo>
                <a:cubicBezTo>
                  <a:pt x="663" y="1119"/>
                  <a:pt x="692" y="1082"/>
                  <a:pt x="733" y="1068"/>
                </a:cubicBezTo>
                <a:cubicBezTo>
                  <a:pt x="796" y="1047"/>
                  <a:pt x="758" y="1063"/>
                  <a:pt x="841" y="1008"/>
                </a:cubicBezTo>
                <a:cubicBezTo>
                  <a:pt x="886" y="978"/>
                  <a:pt x="910" y="941"/>
                  <a:pt x="961" y="924"/>
                </a:cubicBezTo>
                <a:cubicBezTo>
                  <a:pt x="983" y="902"/>
                  <a:pt x="1012" y="888"/>
                  <a:pt x="1033" y="864"/>
                </a:cubicBezTo>
                <a:cubicBezTo>
                  <a:pt x="1052" y="842"/>
                  <a:pt x="1057" y="808"/>
                  <a:pt x="1081" y="792"/>
                </a:cubicBezTo>
                <a:cubicBezTo>
                  <a:pt x="1117" y="768"/>
                  <a:pt x="1158" y="751"/>
                  <a:pt x="1189" y="720"/>
                </a:cubicBezTo>
                <a:cubicBezTo>
                  <a:pt x="1225" y="684"/>
                  <a:pt x="1237" y="652"/>
                  <a:pt x="1285" y="636"/>
                </a:cubicBezTo>
                <a:cubicBezTo>
                  <a:pt x="1293" y="624"/>
                  <a:pt x="1298" y="609"/>
                  <a:pt x="1309" y="600"/>
                </a:cubicBezTo>
                <a:cubicBezTo>
                  <a:pt x="1331" y="581"/>
                  <a:pt x="1381" y="552"/>
                  <a:pt x="1381" y="552"/>
                </a:cubicBezTo>
                <a:cubicBezTo>
                  <a:pt x="1438" y="466"/>
                  <a:pt x="1534" y="487"/>
                  <a:pt x="1621" y="444"/>
                </a:cubicBezTo>
                <a:cubicBezTo>
                  <a:pt x="1712" y="399"/>
                  <a:pt x="1789" y="356"/>
                  <a:pt x="1873" y="300"/>
                </a:cubicBezTo>
                <a:cubicBezTo>
                  <a:pt x="1913" y="273"/>
                  <a:pt x="1969" y="281"/>
                  <a:pt x="2017" y="276"/>
                </a:cubicBezTo>
                <a:cubicBezTo>
                  <a:pt x="2068" y="259"/>
                  <a:pt x="2113" y="228"/>
                  <a:pt x="2161" y="204"/>
                </a:cubicBezTo>
                <a:cubicBezTo>
                  <a:pt x="2174" y="198"/>
                  <a:pt x="2183" y="184"/>
                  <a:pt x="2197" y="180"/>
                </a:cubicBezTo>
                <a:cubicBezTo>
                  <a:pt x="2228" y="172"/>
                  <a:pt x="2261" y="172"/>
                  <a:pt x="2293" y="168"/>
                </a:cubicBezTo>
                <a:cubicBezTo>
                  <a:pt x="2404" y="131"/>
                  <a:pt x="2514" y="115"/>
                  <a:pt x="2629" y="96"/>
                </a:cubicBezTo>
                <a:cubicBezTo>
                  <a:pt x="2721" y="35"/>
                  <a:pt x="2758" y="34"/>
                  <a:pt x="2881" y="24"/>
                </a:cubicBezTo>
                <a:cubicBezTo>
                  <a:pt x="2861" y="16"/>
                  <a:pt x="2821" y="0"/>
                  <a:pt x="2821"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6" name="Freeform 5"/>
          <p:cNvSpPr>
            <a:spLocks/>
          </p:cNvSpPr>
          <p:nvPr/>
        </p:nvSpPr>
        <p:spPr bwMode="auto">
          <a:xfrm>
            <a:off x="3556151" y="3653356"/>
            <a:ext cx="3510396" cy="916940"/>
          </a:xfrm>
          <a:custGeom>
            <a:avLst/>
            <a:gdLst>
              <a:gd name="T0" fmla="*/ 0 w 3348"/>
              <a:gd name="T1" fmla="*/ 1192 h 1192"/>
              <a:gd name="T2" fmla="*/ 96 w 3348"/>
              <a:gd name="T3" fmla="*/ 1120 h 1192"/>
              <a:gd name="T4" fmla="*/ 156 w 3348"/>
              <a:gd name="T5" fmla="*/ 820 h 1192"/>
              <a:gd name="T6" fmla="*/ 264 w 3348"/>
              <a:gd name="T7" fmla="*/ 772 h 1192"/>
              <a:gd name="T8" fmla="*/ 300 w 3348"/>
              <a:gd name="T9" fmla="*/ 736 h 1192"/>
              <a:gd name="T10" fmla="*/ 312 w 3348"/>
              <a:gd name="T11" fmla="*/ 700 h 1192"/>
              <a:gd name="T12" fmla="*/ 540 w 3348"/>
              <a:gd name="T13" fmla="*/ 652 h 1192"/>
              <a:gd name="T14" fmla="*/ 1152 w 3348"/>
              <a:gd name="T15" fmla="*/ 616 h 1192"/>
              <a:gd name="T16" fmla="*/ 1248 w 3348"/>
              <a:gd name="T17" fmla="*/ 592 h 1192"/>
              <a:gd name="T18" fmla="*/ 1320 w 3348"/>
              <a:gd name="T19" fmla="*/ 556 h 1192"/>
              <a:gd name="T20" fmla="*/ 1524 w 3348"/>
              <a:gd name="T21" fmla="*/ 472 h 1192"/>
              <a:gd name="T22" fmla="*/ 1788 w 3348"/>
              <a:gd name="T23" fmla="*/ 424 h 1192"/>
              <a:gd name="T24" fmla="*/ 1932 w 3348"/>
              <a:gd name="T25" fmla="*/ 340 h 1192"/>
              <a:gd name="T26" fmla="*/ 2040 w 3348"/>
              <a:gd name="T27" fmla="*/ 280 h 1192"/>
              <a:gd name="T28" fmla="*/ 2124 w 3348"/>
              <a:gd name="T29" fmla="*/ 256 h 1192"/>
              <a:gd name="T30" fmla="*/ 2220 w 3348"/>
              <a:gd name="T31" fmla="*/ 232 h 1192"/>
              <a:gd name="T32" fmla="*/ 2640 w 3348"/>
              <a:gd name="T33" fmla="*/ 172 h 1192"/>
              <a:gd name="T34" fmla="*/ 3036 w 3348"/>
              <a:gd name="T35" fmla="*/ 136 h 1192"/>
              <a:gd name="T36" fmla="*/ 3108 w 3348"/>
              <a:gd name="T37" fmla="*/ 100 h 1192"/>
              <a:gd name="T38" fmla="*/ 3252 w 3348"/>
              <a:gd name="T39" fmla="*/ 52 h 1192"/>
              <a:gd name="T40" fmla="*/ 3348 w 3348"/>
              <a:gd name="T41" fmla="*/ 4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48" h="1192">
                <a:moveTo>
                  <a:pt x="0" y="1192"/>
                </a:moveTo>
                <a:cubicBezTo>
                  <a:pt x="48" y="1176"/>
                  <a:pt x="68" y="1162"/>
                  <a:pt x="96" y="1120"/>
                </a:cubicBezTo>
                <a:cubicBezTo>
                  <a:pt x="100" y="1068"/>
                  <a:pt x="97" y="867"/>
                  <a:pt x="156" y="820"/>
                </a:cubicBezTo>
                <a:cubicBezTo>
                  <a:pt x="173" y="806"/>
                  <a:pt x="241" y="780"/>
                  <a:pt x="264" y="772"/>
                </a:cubicBezTo>
                <a:cubicBezTo>
                  <a:pt x="276" y="760"/>
                  <a:pt x="291" y="750"/>
                  <a:pt x="300" y="736"/>
                </a:cubicBezTo>
                <a:cubicBezTo>
                  <a:pt x="307" y="725"/>
                  <a:pt x="304" y="710"/>
                  <a:pt x="312" y="700"/>
                </a:cubicBezTo>
                <a:cubicBezTo>
                  <a:pt x="356" y="645"/>
                  <a:pt x="503" y="655"/>
                  <a:pt x="540" y="652"/>
                </a:cubicBezTo>
                <a:cubicBezTo>
                  <a:pt x="775" y="593"/>
                  <a:pt x="688" y="627"/>
                  <a:pt x="1152" y="616"/>
                </a:cubicBezTo>
                <a:cubicBezTo>
                  <a:pt x="1184" y="608"/>
                  <a:pt x="1221" y="610"/>
                  <a:pt x="1248" y="592"/>
                </a:cubicBezTo>
                <a:cubicBezTo>
                  <a:pt x="1295" y="561"/>
                  <a:pt x="1270" y="573"/>
                  <a:pt x="1320" y="556"/>
                </a:cubicBezTo>
                <a:cubicBezTo>
                  <a:pt x="1381" y="495"/>
                  <a:pt x="1445" y="498"/>
                  <a:pt x="1524" y="472"/>
                </a:cubicBezTo>
                <a:cubicBezTo>
                  <a:pt x="1616" y="441"/>
                  <a:pt x="1687" y="432"/>
                  <a:pt x="1788" y="424"/>
                </a:cubicBezTo>
                <a:cubicBezTo>
                  <a:pt x="1842" y="406"/>
                  <a:pt x="1880" y="357"/>
                  <a:pt x="1932" y="340"/>
                </a:cubicBezTo>
                <a:cubicBezTo>
                  <a:pt x="1995" y="319"/>
                  <a:pt x="1957" y="335"/>
                  <a:pt x="2040" y="280"/>
                </a:cubicBezTo>
                <a:cubicBezTo>
                  <a:pt x="2064" y="264"/>
                  <a:pt x="2096" y="264"/>
                  <a:pt x="2124" y="256"/>
                </a:cubicBezTo>
                <a:cubicBezTo>
                  <a:pt x="2156" y="247"/>
                  <a:pt x="2220" y="232"/>
                  <a:pt x="2220" y="232"/>
                </a:cubicBezTo>
                <a:cubicBezTo>
                  <a:pt x="2332" y="120"/>
                  <a:pt x="2461" y="178"/>
                  <a:pt x="2640" y="172"/>
                </a:cubicBezTo>
                <a:cubicBezTo>
                  <a:pt x="2780" y="78"/>
                  <a:pt x="2624" y="173"/>
                  <a:pt x="3036" y="136"/>
                </a:cubicBezTo>
                <a:cubicBezTo>
                  <a:pt x="3063" y="134"/>
                  <a:pt x="3082" y="107"/>
                  <a:pt x="3108" y="100"/>
                </a:cubicBezTo>
                <a:cubicBezTo>
                  <a:pt x="3186" y="79"/>
                  <a:pt x="3194" y="87"/>
                  <a:pt x="3252" y="52"/>
                </a:cubicBezTo>
                <a:cubicBezTo>
                  <a:pt x="3339" y="0"/>
                  <a:pt x="3293" y="4"/>
                  <a:pt x="3348" y="4"/>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7" name="Line 57"/>
          <p:cNvCxnSpPr>
            <a:cxnSpLocks noChangeShapeType="1"/>
          </p:cNvCxnSpPr>
          <p:nvPr/>
        </p:nvCxnSpPr>
        <p:spPr bwMode="auto">
          <a:xfrm>
            <a:off x="4274333" y="3892830"/>
            <a:ext cx="888" cy="670114"/>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cxnSp>
      <p:sp>
        <p:nvSpPr>
          <p:cNvPr id="12" name="Rectangle 11"/>
          <p:cNvSpPr>
            <a:spLocks noChangeArrowheads="1"/>
          </p:cNvSpPr>
          <p:nvPr/>
        </p:nvSpPr>
        <p:spPr bwMode="auto">
          <a:xfrm>
            <a:off x="2260751" y="6898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6"/>
          <p:cNvSpPr/>
          <p:nvPr/>
        </p:nvSpPr>
        <p:spPr>
          <a:xfrm>
            <a:off x="5813711" y="3188187"/>
            <a:ext cx="612668" cy="400110"/>
          </a:xfrm>
          <a:prstGeom prst="rect">
            <a:avLst/>
          </a:prstGeom>
        </p:spPr>
        <p:txBody>
          <a:bodyPr wrap="none">
            <a:spAutoFit/>
          </a:bodyPr>
          <a:lstStyle/>
          <a:p>
            <a:pPr lvl="0" eaLnBrk="0" fontAlgn="base" hangingPunct="0">
              <a:spcBef>
                <a:spcPct val="0"/>
              </a:spcBef>
              <a:spcAft>
                <a:spcPct val="0"/>
              </a:spcAft>
            </a:pPr>
            <a:r>
              <a:rPr lang="en-US" altLang="en-US" sz="2000" dirty="0">
                <a:latin typeface="Calibri" panose="020F0502020204030204" pitchFamily="34" charset="0"/>
                <a:ea typeface="Calibri" panose="020F0502020204030204" pitchFamily="34" charset="0"/>
                <a:cs typeface="Times New Roman" panose="02020603050405020304" pitchFamily="18" charset="0"/>
              </a:rPr>
              <a:t> f(n)</a:t>
            </a:r>
            <a:endParaRPr lang="en-US" altLang="en-US" sz="2000" dirty="0"/>
          </a:p>
        </p:txBody>
      </p:sp>
      <p:sp>
        <p:nvSpPr>
          <p:cNvPr id="18" name="Rectangle 17"/>
          <p:cNvSpPr/>
          <p:nvPr/>
        </p:nvSpPr>
        <p:spPr>
          <a:xfrm>
            <a:off x="5753598" y="3787401"/>
            <a:ext cx="792205" cy="400110"/>
          </a:xfrm>
          <a:prstGeom prst="rect">
            <a:avLst/>
          </a:prstGeom>
        </p:spPr>
        <p:txBody>
          <a:bodyPr wrap="none">
            <a:spAutoFit/>
          </a:bodyPr>
          <a:lstStyle/>
          <a:p>
            <a:r>
              <a:rPr lang="en-US" sz="2000" dirty="0">
                <a:latin typeface="Calibri" panose="020F0502020204030204" pitchFamily="34" charset="0"/>
                <a:ea typeface="Calibri" panose="020F0502020204030204" pitchFamily="34" charset="0"/>
                <a:cs typeface="Times New Roman" panose="02020603050405020304" pitchFamily="18" charset="0"/>
              </a:rPr>
              <a:t>c</a:t>
            </a:r>
            <a:r>
              <a:rPr lang="en-US" sz="2000" baseline="-25000" dirty="0">
                <a:latin typeface="Calibri" panose="020F0502020204030204" pitchFamily="34" charset="0"/>
                <a:ea typeface="Calibri" panose="020F0502020204030204" pitchFamily="34" charset="0"/>
                <a:cs typeface="Times New Roman" panose="02020603050405020304" pitchFamily="18" charset="0"/>
              </a:rPr>
              <a:t>1</a:t>
            </a:r>
            <a:r>
              <a:rPr lang="en-US" sz="2000" dirty="0">
                <a:latin typeface="Calibri" panose="020F0502020204030204" pitchFamily="34" charset="0"/>
                <a:ea typeface="Calibri" panose="020F0502020204030204" pitchFamily="34" charset="0"/>
                <a:cs typeface="Times New Roman" panose="02020603050405020304" pitchFamily="18" charset="0"/>
              </a:rPr>
              <a:t>g(n)</a:t>
            </a:r>
            <a:endParaRPr lang="en-US" sz="2000" dirty="0"/>
          </a:p>
        </p:txBody>
      </p:sp>
      <p:sp>
        <p:nvSpPr>
          <p:cNvPr id="19" name="Rectangle 18"/>
          <p:cNvSpPr/>
          <p:nvPr/>
        </p:nvSpPr>
        <p:spPr>
          <a:xfrm>
            <a:off x="5783253" y="2813423"/>
            <a:ext cx="792205" cy="400110"/>
          </a:xfrm>
          <a:prstGeom prst="rect">
            <a:avLst/>
          </a:prstGeom>
        </p:spPr>
        <p:txBody>
          <a:bodyPr wrap="none">
            <a:spAutoFit/>
          </a:bodyPr>
          <a:lstStyle/>
          <a:p>
            <a:pPr lvl="0" eaLnBrk="0" fontAlgn="base" hangingPunct="0">
              <a:spcBef>
                <a:spcPct val="0"/>
              </a:spcBef>
              <a:spcAft>
                <a:spcPct val="0"/>
              </a:spcAft>
            </a:pPr>
            <a:r>
              <a:rPr lang="en-US" altLang="en-US" sz="2000" dirty="0">
                <a:latin typeface="Calibri" panose="020F0502020204030204" pitchFamily="34" charset="0"/>
                <a:ea typeface="Calibri" panose="020F0502020204030204" pitchFamily="34" charset="0"/>
                <a:cs typeface="Times New Roman" panose="02020603050405020304" pitchFamily="18" charset="0"/>
              </a:rPr>
              <a:t>c</a:t>
            </a:r>
            <a:r>
              <a:rPr lang="en-US" altLang="en-US" sz="2000" baseline="-30000" dirty="0">
                <a:latin typeface="Calibri" panose="020F0502020204030204" pitchFamily="34" charset="0"/>
                <a:ea typeface="Calibri" panose="020F0502020204030204" pitchFamily="34" charset="0"/>
                <a:cs typeface="Times New Roman" panose="02020603050405020304" pitchFamily="18" charset="0"/>
              </a:rPr>
              <a:t>2</a:t>
            </a:r>
            <a:r>
              <a:rPr lang="en-US" altLang="en-US" sz="2000" dirty="0">
                <a:latin typeface="Calibri" panose="020F0502020204030204" pitchFamily="34" charset="0"/>
                <a:ea typeface="Calibri" panose="020F0502020204030204" pitchFamily="34" charset="0"/>
                <a:cs typeface="Times New Roman" panose="02020603050405020304" pitchFamily="18" charset="0"/>
              </a:rPr>
              <a:t>g(n)</a:t>
            </a:r>
            <a:endParaRPr lang="en-US" altLang="en-US" sz="2000" dirty="0"/>
          </a:p>
        </p:txBody>
      </p:sp>
      <mc:AlternateContent xmlns:mc="http://schemas.openxmlformats.org/markup-compatibility/2006" xmlns:a14="http://schemas.microsoft.com/office/drawing/2010/main">
        <mc:Choice Requires="a14">
          <p:sp>
            <p:nvSpPr>
              <p:cNvPr id="20" name="Text Box 60"/>
              <p:cNvSpPr txBox="1">
                <a:spLocks noChangeArrowheads="1"/>
              </p:cNvSpPr>
              <p:nvPr/>
            </p:nvSpPr>
            <p:spPr bwMode="auto">
              <a:xfrm>
                <a:off x="3676083" y="4645240"/>
                <a:ext cx="3109728" cy="441960"/>
              </a:xfrm>
              <a:prstGeom prst="rect">
                <a:avLst/>
              </a:prstGeom>
              <a:solidFill>
                <a:srgbClr val="FFFFFF"/>
              </a:solidFill>
              <a:ln w="9525">
                <a:solidFill>
                  <a:schemeClr val="bg1"/>
                </a:solidFill>
                <a:miter lim="800000"/>
                <a:headEnd/>
                <a:tailEnd/>
              </a:ln>
            </p:spPr>
            <p:txBody>
              <a:bodyPr rot="0" vert="horz" wrap="square" lIns="91440" tIns="45720" rIns="91440" bIns="45720" anchor="t" anchorCtr="0" upright="1">
                <a:noAutofit/>
              </a:bodyPr>
              <a:lstStyle/>
              <a:p>
                <a:pPr marL="0" marR="0">
                  <a:lnSpc>
                    <a:spcPct val="107000"/>
                  </a:lnSpc>
                  <a:spcBef>
                    <a:spcPts val="0"/>
                  </a:spcBef>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n</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0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f(n) </a:t>
                </a:r>
                <a14:m>
                  <m:oMath xmlns:m="http://schemas.openxmlformats.org/officeDocument/2006/math">
                    <m:r>
                      <a:rPr lang="en-US" sz="2200" i="1" dirty="0" smtClean="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Θ(g(n))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0" name="Text Box 60"/>
              <p:cNvSpPr txBox="1">
                <a:spLocks noRot="1" noChangeAspect="1" noMove="1" noResize="1" noEditPoints="1" noAdjustHandles="1" noChangeArrowheads="1" noChangeShapeType="1" noTextEdit="1"/>
              </p:cNvSpPr>
              <p:nvPr/>
            </p:nvSpPr>
            <p:spPr bwMode="auto">
              <a:xfrm>
                <a:off x="3676083" y="4645240"/>
                <a:ext cx="3109728" cy="441960"/>
              </a:xfrm>
              <a:prstGeom prst="rect">
                <a:avLst/>
              </a:prstGeom>
              <a:blipFill>
                <a:blip r:embed="rId2"/>
                <a:stretch>
                  <a:fillRect t="-8000" b="-22667"/>
                </a:stretch>
              </a:blipFill>
              <a:ln w="9525">
                <a:solidFill>
                  <a:schemeClr val="bg1"/>
                </a:solidFill>
                <a:miter lim="800000"/>
                <a:headEnd/>
                <a:tailEnd/>
              </a:ln>
            </p:spPr>
            <p:txBody>
              <a:bodyPr/>
              <a:lstStyle/>
              <a:p>
                <a:r>
                  <a:rPr lang="en-US">
                    <a:noFill/>
                  </a:rPr>
                  <a:t> </a:t>
                </a:r>
              </a:p>
            </p:txBody>
          </p:sp>
        </mc:Fallback>
      </mc:AlternateContent>
      <p:sp>
        <p:nvSpPr>
          <p:cNvPr id="21" name="Rectangle 20"/>
          <p:cNvSpPr/>
          <p:nvPr/>
        </p:nvSpPr>
        <p:spPr>
          <a:xfrm>
            <a:off x="1788696" y="5054831"/>
            <a:ext cx="8269704" cy="1409617"/>
          </a:xfrm>
          <a:prstGeom prst="rect">
            <a:avLst/>
          </a:prstGeom>
        </p:spPr>
        <p:txBody>
          <a:bodyPr wrap="square">
            <a:spAutoFit/>
          </a:bodyPr>
          <a:lstStyle/>
          <a:p>
            <a:pPr marL="228600" marR="0">
              <a:lnSpc>
                <a:spcPct val="107000"/>
              </a:lnSpc>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Figure 1.2(a) Θ-notation bounds a function to within constant factors. We write f(n) = Θ(g(n)) if there exist positive constant n</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000" dirty="0">
                <a:latin typeface="Times New Roman" panose="02020603050405020304" pitchFamily="18" charset="0"/>
                <a:ea typeface="Calibri" panose="020F0502020204030204" pitchFamily="34" charset="0"/>
                <a:cs typeface="Times New Roman" panose="02020603050405020304" pitchFamily="18" charset="0"/>
              </a:rPr>
              <a:t>, c</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000" dirty="0">
                <a:latin typeface="Times New Roman" panose="02020603050405020304" pitchFamily="18" charset="0"/>
                <a:ea typeface="Calibri" panose="020F0502020204030204" pitchFamily="34" charset="0"/>
                <a:cs typeface="Times New Roman" panose="02020603050405020304" pitchFamily="18" charset="0"/>
              </a:rPr>
              <a:t>, and c</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000" dirty="0">
                <a:latin typeface="Times New Roman" panose="02020603050405020304" pitchFamily="18" charset="0"/>
                <a:ea typeface="Calibri" panose="020F0502020204030204" pitchFamily="34" charset="0"/>
                <a:cs typeface="Times New Roman" panose="02020603050405020304" pitchFamily="18" charset="0"/>
              </a:rPr>
              <a:t> such that to the right of the minimum possible value n</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000" dirty="0">
                <a:latin typeface="Times New Roman" panose="02020603050405020304" pitchFamily="18" charset="0"/>
                <a:ea typeface="Calibri" panose="020F0502020204030204" pitchFamily="34" charset="0"/>
                <a:cs typeface="Times New Roman" panose="02020603050405020304" pitchFamily="18" charset="0"/>
              </a:rPr>
              <a:t>, the value of f(n) always lies between c</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000" dirty="0">
                <a:latin typeface="Times New Roman" panose="02020603050405020304" pitchFamily="18" charset="0"/>
                <a:ea typeface="Calibri" panose="020F0502020204030204" pitchFamily="34" charset="0"/>
                <a:cs typeface="Times New Roman" panose="02020603050405020304" pitchFamily="18" charset="0"/>
              </a:rPr>
              <a:t>g(n) and c</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000" dirty="0">
                <a:latin typeface="Times New Roman" panose="02020603050405020304" pitchFamily="18" charset="0"/>
                <a:ea typeface="Calibri" panose="020F0502020204030204" pitchFamily="34" charset="0"/>
                <a:cs typeface="Times New Roman" panose="02020603050405020304" pitchFamily="18" charset="0"/>
              </a:rPr>
              <a:t>g(n) inclusive.</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Rectangle 21"/>
              <p:cNvSpPr/>
              <p:nvPr/>
            </p:nvSpPr>
            <p:spPr>
              <a:xfrm>
                <a:off x="2193201" y="580946"/>
                <a:ext cx="7704515" cy="1900264"/>
              </a:xfrm>
              <a:prstGeom prst="rect">
                <a:avLst/>
              </a:prstGeom>
            </p:spPr>
            <p:txBody>
              <a:bodyPr wrap="square">
                <a:spAutoFit/>
              </a:bodyPr>
              <a:lstStyle/>
              <a:p>
                <a:pPr>
                  <a:lnSpc>
                    <a:spcPct val="107000"/>
                  </a:lnSpc>
                  <a:spcAft>
                    <a:spcPts val="8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Ɵ</a:t>
                </a:r>
                <a:r>
                  <a:rPr lang="en-US" sz="2000" dirty="0">
                    <a:solidFill>
                      <a:srgbClr val="0000FF"/>
                    </a:solidFill>
                    <a:ea typeface="Calibri" panose="020F0502020204030204" pitchFamily="34" charset="0"/>
                    <a:cs typeface="Times New Roman" panose="02020603050405020304" pitchFamily="18" charset="0"/>
                  </a:rPr>
                  <a:t> notation (Big Theta notation)</a:t>
                </a:r>
                <a:endParaRPr lang="en-US" sz="2000" dirty="0">
                  <a:ea typeface="Calibri" panose="020F0502020204030204" pitchFamily="34" charset="0"/>
                  <a:cs typeface="Times New Roman" panose="02020603050405020304" pitchFamily="18" charset="0"/>
                </a:endParaRPr>
              </a:p>
              <a:p>
                <a:pPr>
                  <a:lnSpc>
                    <a:spcPct val="107000"/>
                  </a:lnSpc>
                  <a:spcAft>
                    <a:spcPts val="800"/>
                  </a:spcAft>
                </a:pPr>
                <a:r>
                  <a:rPr lang="en-US"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A function f(n) is said to be in Ɵ(g(n)), denoted f(n) </a:t>
                </a:r>
                <a14:m>
                  <m:oMath xmlns:m="http://schemas.openxmlformats.org/officeDocument/2006/math">
                    <m:r>
                      <a:rPr lang="en-US" b="0" i="1" smtClean="0">
                        <a:solidFill>
                          <a:srgbClr val="0033CC"/>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Ɵ(g(n)), if f(n) is bounded both above and below by some positive constant multiples of g(n) for all n. i.e.,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Ɵ(g(n)) = { f(n) | there exist positive constants, c</a:t>
                </a:r>
                <a:r>
                  <a:rPr lang="en-US"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1</a:t>
                </a:r>
                <a:r>
                  <a:rPr lang="en-US"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c</a:t>
                </a:r>
                <a:r>
                  <a:rPr lang="en-US"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2</a:t>
                </a:r>
                <a:r>
                  <a:rPr lang="en-US"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and n</a:t>
                </a:r>
                <a:r>
                  <a:rPr lang="en-US"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0</a:t>
                </a:r>
                <a:r>
                  <a:rPr lang="en-US"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such that                                            </a:t>
                </a:r>
              </a:p>
              <a:p>
                <a:pPr>
                  <a:lnSpc>
                    <a:spcPct val="107000"/>
                  </a:lnSpc>
                  <a:spcAft>
                    <a:spcPts val="800"/>
                  </a:spcAft>
                </a:pPr>
                <a:r>
                  <a:rPr lang="en-US"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0  ≤ c</a:t>
                </a:r>
                <a:r>
                  <a:rPr lang="en-US"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1</a:t>
                </a:r>
                <a:r>
                  <a:rPr lang="en-US"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g(n) ≤ f(n) ≤ c</a:t>
                </a:r>
                <a:r>
                  <a:rPr lang="en-US"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2</a:t>
                </a:r>
                <a:r>
                  <a:rPr lang="en-US"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g(n) for all n ≥ n</a:t>
                </a:r>
                <a:r>
                  <a:rPr lang="en-US"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0</a:t>
                </a:r>
                <a:r>
                  <a:rPr lang="en-US"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2193201" y="580946"/>
                <a:ext cx="7704515" cy="1900264"/>
              </a:xfrm>
              <a:prstGeom prst="rect">
                <a:avLst/>
              </a:prstGeom>
              <a:blipFill>
                <a:blip r:embed="rId3"/>
                <a:stretch>
                  <a:fillRect l="-870" t="-1603" r="-17959" b="-3846"/>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8B194124-94DB-4BAB-B1EA-A894563B07FC}"/>
              </a:ext>
            </a:extLst>
          </p:cNvPr>
          <p:cNvSpPr txBox="1"/>
          <p:nvPr/>
        </p:nvSpPr>
        <p:spPr>
          <a:xfrm>
            <a:off x="7244095" y="4375087"/>
            <a:ext cx="561809" cy="461665"/>
          </a:xfrm>
          <a:prstGeom prst="rect">
            <a:avLst/>
          </a:prstGeom>
          <a:noFill/>
        </p:spPr>
        <p:txBody>
          <a:bodyPr wrap="square" rtlCol="0">
            <a:spAutoFit/>
          </a:bodyPr>
          <a:lstStyle/>
          <a:p>
            <a:r>
              <a:rPr lang="en-US" sz="2400" dirty="0"/>
              <a:t>n</a:t>
            </a:r>
          </a:p>
        </p:txBody>
      </p:sp>
      <p:sp>
        <p:nvSpPr>
          <p:cNvPr id="25" name="TextBox 24">
            <a:extLst>
              <a:ext uri="{FF2B5EF4-FFF2-40B4-BE49-F238E27FC236}">
                <a16:creationId xmlns:a16="http://schemas.microsoft.com/office/drawing/2014/main" id="{081DDEE1-548D-4ED6-BB37-4AC6CF5A5C1E}"/>
              </a:ext>
            </a:extLst>
          </p:cNvPr>
          <p:cNvSpPr txBox="1"/>
          <p:nvPr/>
        </p:nvSpPr>
        <p:spPr>
          <a:xfrm>
            <a:off x="3114274" y="2185651"/>
            <a:ext cx="667613" cy="461665"/>
          </a:xfrm>
          <a:prstGeom prst="rect">
            <a:avLst/>
          </a:prstGeom>
          <a:noFill/>
        </p:spPr>
        <p:txBody>
          <a:bodyPr wrap="square" rtlCol="0">
            <a:spAutoFit/>
          </a:bodyPr>
          <a:lstStyle/>
          <a:p>
            <a:r>
              <a:rPr lang="en-US" sz="2400" dirty="0"/>
              <a:t>f(n)</a:t>
            </a:r>
          </a:p>
        </p:txBody>
      </p:sp>
    </p:spTree>
    <p:extLst>
      <p:ext uri="{BB962C8B-B14F-4D97-AF65-F5344CB8AC3E}">
        <p14:creationId xmlns:p14="http://schemas.microsoft.com/office/powerpoint/2010/main" val="1756080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790E11A-24EA-4D9A-878D-CD7CD38635FA}"/>
                  </a:ext>
                </a:extLst>
              </p:cNvPr>
              <p:cNvSpPr txBox="1"/>
              <p:nvPr/>
            </p:nvSpPr>
            <p:spPr>
              <a:xfrm>
                <a:off x="1535836" y="235830"/>
                <a:ext cx="9170634" cy="6370975"/>
              </a:xfrm>
              <a:prstGeom prst="rect">
                <a:avLst/>
              </a:prstGeom>
              <a:noFill/>
            </p:spPr>
            <p:txBody>
              <a:bodyPr wrap="square">
                <a:spAutoFit/>
              </a:bodyPr>
              <a:lstStyle/>
              <a:p>
                <a:pPr marR="0">
                  <a:spcBef>
                    <a:spcPts val="0"/>
                  </a:spcBef>
                  <a:spcAft>
                    <a:spcPts val="600"/>
                  </a:spcAft>
                </a:pPr>
                <a:r>
                  <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Order of Growth: </a:t>
                </a:r>
              </a:p>
              <a:p>
                <a:pPr marR="0">
                  <a:spcBef>
                    <a:spcPts val="0"/>
                  </a:spcBef>
                  <a:spcAft>
                    <a:spcPts val="600"/>
                  </a:spcAft>
                </a:pPr>
                <a:endParaRPr lang="en-US" sz="1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600"/>
                  </a:spcAft>
                  <a:buFont typeface="Arial" panose="020B0604020202020204" pitchFamily="34" charset="0"/>
                  <a:buChar char="•"/>
                </a:pP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If f(n) </a:t>
                </a:r>
                <a14:m>
                  <m:oMath xmlns:m="http://schemas.openxmlformats.org/officeDocument/2006/math">
                    <m:r>
                      <a:rPr lang="en-US" sz="2400" b="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Θ(g(n)), we say that f(n) is the </a:t>
                </a:r>
                <a:r>
                  <a:rPr lang="en-US" sz="24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order</a:t>
                </a:r>
                <a:r>
                  <a:rPr lang="en-US" sz="2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of g(n). </a:t>
                </a:r>
              </a:p>
              <a:p>
                <a:pPr marL="342900" marR="0" indent="-342900">
                  <a:spcBef>
                    <a:spcPts val="0"/>
                  </a:spcBef>
                  <a:spcAft>
                    <a:spcPts val="600"/>
                  </a:spcAft>
                  <a:buFont typeface="Arial" panose="020B0604020202020204" pitchFamily="34" charset="0"/>
                  <a:buChar char="•"/>
                </a:pP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f(n) and g(n) grow at the same rate.</a:t>
                </a:r>
              </a:p>
              <a:p>
                <a:pPr marL="342900" marR="0" indent="-342900">
                  <a:spcBef>
                    <a:spcPts val="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Example:</a:t>
                </a:r>
              </a:p>
              <a:p>
                <a:pPr lvl="2">
                  <a:spcAft>
                    <a:spcPts val="6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f(n) = 3n + 10.</a:t>
                </a:r>
              </a:p>
              <a:p>
                <a:pPr lvl="2">
                  <a:spcAft>
                    <a:spcPts val="6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g(n) =  n</a:t>
                </a:r>
              </a:p>
              <a:p>
                <a:pPr marL="342900" marR="0" indent="-342900">
                  <a:spcBef>
                    <a:spcPts val="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We can say that f(n) </a:t>
                </a:r>
                <a14:m>
                  <m:oMath xmlns:m="http://schemas.openxmlformats.org/officeDocument/2006/math">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Θ(g(n)),  because for large n, the linear term 3n dominates the function f(n), and the constant 10 becomes negligible.</a:t>
                </a:r>
              </a:p>
              <a:p>
                <a:pPr marL="342900" marR="0" indent="-342900">
                  <a:spcBef>
                    <a:spcPts val="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 this case, f(n) and g(n) grow at the same rate.</a:t>
                </a:r>
              </a:p>
              <a:p>
                <a:pPr marL="342900" marR="0" indent="-342900">
                  <a:spcBef>
                    <a:spcPts val="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Understanding the order of growth in algorithm analysis allows you to compare how different algorithms scale as the input size grows.</a:t>
                </a:r>
              </a:p>
              <a:p>
                <a:pPr marL="800100" lvl="1"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For example, the running time of the insertion sort is O(n</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the merge sort is O(nlog</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 then the merge sort is more efficient for large input sizes.</a:t>
                </a:r>
              </a:p>
            </p:txBody>
          </p:sp>
        </mc:Choice>
        <mc:Fallback xmlns="">
          <p:sp>
            <p:nvSpPr>
              <p:cNvPr id="3" name="TextBox 2">
                <a:extLst>
                  <a:ext uri="{FF2B5EF4-FFF2-40B4-BE49-F238E27FC236}">
                    <a16:creationId xmlns:a16="http://schemas.microsoft.com/office/drawing/2014/main" id="{7790E11A-24EA-4D9A-878D-CD7CD38635FA}"/>
                  </a:ext>
                </a:extLst>
              </p:cNvPr>
              <p:cNvSpPr txBox="1">
                <a:spLocks noRot="1" noChangeAspect="1" noMove="1" noResize="1" noEditPoints="1" noAdjustHandles="1" noChangeArrowheads="1" noChangeShapeType="1" noTextEdit="1"/>
              </p:cNvSpPr>
              <p:nvPr/>
            </p:nvSpPr>
            <p:spPr>
              <a:xfrm>
                <a:off x="1535836" y="235830"/>
                <a:ext cx="9170634" cy="6370975"/>
              </a:xfrm>
              <a:prstGeom prst="rect">
                <a:avLst/>
              </a:prstGeom>
              <a:blipFill>
                <a:blip r:embed="rId2"/>
                <a:stretch>
                  <a:fillRect l="-1396" t="-1053" r="-1330" b="-1244"/>
                </a:stretch>
              </a:blipFill>
            </p:spPr>
            <p:txBody>
              <a:bodyPr/>
              <a:lstStyle/>
              <a:p>
                <a:r>
                  <a:rPr lang="en-US">
                    <a:noFill/>
                  </a:rPr>
                  <a:t> </a:t>
                </a:r>
              </a:p>
            </p:txBody>
          </p:sp>
        </mc:Fallback>
      </mc:AlternateContent>
    </p:spTree>
    <p:extLst>
      <p:ext uri="{BB962C8B-B14F-4D97-AF65-F5344CB8AC3E}">
        <p14:creationId xmlns:p14="http://schemas.microsoft.com/office/powerpoint/2010/main" val="138232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82601" y="358929"/>
                <a:ext cx="9396549" cy="6140142"/>
              </a:xfrm>
              <a:prstGeom prst="rect">
                <a:avLst/>
              </a:prstGeom>
            </p:spPr>
            <p:txBody>
              <a:bodyPr wrap="square">
                <a:spAutoFit/>
              </a:bodyPr>
              <a:lstStyle/>
              <a:p>
                <a:pPr>
                  <a:spcAft>
                    <a:spcPts val="600"/>
                  </a:spcAft>
                </a:pPr>
                <a:r>
                  <a:rPr lang="en-US" sz="2400" b="1" dirty="0"/>
                  <a:t>Understanding Θ-Notation (Theta Notation)</a:t>
                </a:r>
              </a:p>
              <a:p>
                <a:pPr>
                  <a:spcAft>
                    <a:spcPts val="600"/>
                  </a:spcAft>
                </a:pPr>
                <a:endParaRPr lang="en-US" sz="2400" b="1" dirty="0"/>
              </a:p>
              <a:p>
                <a:pPr>
                  <a:spcAft>
                    <a:spcPts val="600"/>
                  </a:spcAft>
                </a:pPr>
                <a:r>
                  <a:rPr lang="en-US" sz="2000" dirty="0">
                    <a:latin typeface="Times New Roman" panose="02020603050405020304" pitchFamily="18" charset="0"/>
                    <a:cs typeface="Times New Roman" panose="02020603050405020304" pitchFamily="18" charset="0"/>
                  </a:rPr>
                  <a:t>Theta notation (Θ) describes the asymptotic behavior of functions, providing both an upper and a lower bound.</a:t>
                </a:r>
              </a:p>
              <a:p>
                <a:pPr marR="0">
                  <a:spcBef>
                    <a:spcPts val="0"/>
                  </a:spcBef>
                  <a:spcAft>
                    <a:spcPts val="600"/>
                  </a:spcAft>
                </a:pP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Equivalence: </a:t>
                </a:r>
                <a:r>
                  <a:rPr lang="en-US" sz="2000" dirty="0">
                    <a:latin typeface="Times New Roman" panose="02020603050405020304" pitchFamily="18" charset="0"/>
                    <a:ea typeface="Calibri" panose="020F0502020204030204" pitchFamily="34" charset="0"/>
                    <a:cs typeface="Times New Roman" panose="02020603050405020304" pitchFamily="18" charset="0"/>
                  </a:rPr>
                  <a:t>Equivalently, we write Θ(g(n)) = O(g(n)) </a:t>
                </a:r>
                <a14:m>
                  <m:oMath xmlns:m="http://schemas.openxmlformats.org/officeDocument/2006/math">
                    <m:r>
                      <a:rPr lang="en-US" sz="2000" b="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Ω(g(n)).</a:t>
                </a:r>
              </a:p>
              <a:p>
                <a:pPr marR="0">
                  <a:spcBef>
                    <a:spcPts val="0"/>
                  </a:spcBef>
                  <a:spcAft>
                    <a:spcPts val="600"/>
                  </a:spcAft>
                </a:pP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Asymptotic Bounds: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For f(n) </a:t>
                </a:r>
                <a14:m>
                  <m:oMath xmlns:m="http://schemas.openxmlformats.org/officeDocument/2006/math">
                    <m:r>
                      <a:rPr lang="en-US" sz="2000" b="0" i="1">
                        <a:solidFill>
                          <a:srgbClr val="0000FF"/>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Θ(g(n)),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lvl="0">
                  <a:spcAft>
                    <a:spcPts val="600"/>
                  </a:spcAft>
                </a:pPr>
                <a:r>
                  <a:rPr lang="en-US" sz="2000" dirty="0">
                    <a:latin typeface="Times New Roman" panose="02020603050405020304" pitchFamily="18" charset="0"/>
                    <a:cs typeface="Times New Roman" panose="02020603050405020304" pitchFamily="18" charset="0"/>
                  </a:rPr>
                  <a:t>1)   The Ɵ-notation asymptotically bounds a function f(n) from above and below.</a:t>
                </a:r>
              </a:p>
              <a:p>
                <a:pPr marL="914400" lvl="1" indent="-457200">
                  <a:spcAft>
                    <a:spcPts val="600"/>
                  </a:spcAft>
                  <a:buAutoNum type="alphaLcPeriod"/>
                </a:pPr>
                <a:r>
                  <a:rPr lang="en-US" sz="2000" dirty="0">
                    <a:solidFill>
                      <a:srgbClr val="0000FF"/>
                    </a:solidFill>
                    <a:latin typeface="Times New Roman" panose="02020603050405020304" pitchFamily="18" charset="0"/>
                    <a:cs typeface="Times New Roman" panose="02020603050405020304" pitchFamily="18" charset="0"/>
                  </a:rPr>
                  <a:t>g(n) serves as an asymptotically tight bound for f(n).</a:t>
                </a:r>
              </a:p>
              <a:p>
                <a:pPr marL="914400" lvl="1" indent="-457200">
                  <a:spcAft>
                    <a:spcPts val="600"/>
                  </a:spcAft>
                  <a:buAutoNum type="alphaLcPeriod"/>
                </a:pPr>
                <a:r>
                  <a:rPr lang="en-US" sz="2000" dirty="0">
                    <a:solidFill>
                      <a:srgbClr val="0000FF"/>
                    </a:solidFill>
                    <a:latin typeface="Times New Roman" panose="02020603050405020304" pitchFamily="18" charset="0"/>
                    <a:cs typeface="Times New Roman" panose="02020603050405020304" pitchFamily="18" charset="0"/>
                  </a:rPr>
                  <a:t>f(n) is bounded above and below by some positive constant </a:t>
                </a:r>
              </a:p>
              <a:p>
                <a:pPr>
                  <a:spcAft>
                    <a:spcPts val="600"/>
                  </a:spcAft>
                </a:pPr>
                <a:r>
                  <a:rPr lang="en-US" sz="2000" dirty="0">
                    <a:solidFill>
                      <a:srgbClr val="0000FF"/>
                    </a:solidFill>
                    <a:latin typeface="Times New Roman" panose="02020603050405020304" pitchFamily="18" charset="0"/>
                    <a:cs typeface="Times New Roman" panose="02020603050405020304" pitchFamily="18" charset="0"/>
                  </a:rPr>
                  <a:t>                   multiples of g(n) for all large n</a:t>
                </a:r>
                <a:r>
                  <a:rPr lang="en-US" sz="2000" dirty="0">
                    <a:latin typeface="Times New Roman" panose="02020603050405020304" pitchFamily="18" charset="0"/>
                    <a:cs typeface="Times New Roman" panose="02020603050405020304" pitchFamily="18" charset="0"/>
                  </a:rPr>
                  <a:t>. </a:t>
                </a:r>
              </a:p>
              <a:p>
                <a:pPr>
                  <a:spcAft>
                    <a:spcPts val="600"/>
                  </a:spcAft>
                </a:pPr>
                <a:r>
                  <a:rPr lang="en-US" sz="2000" b="1" dirty="0">
                    <a:solidFill>
                      <a:srgbClr val="0000FF"/>
                    </a:solidFill>
                    <a:latin typeface="Times New Roman" panose="02020603050405020304" pitchFamily="18" charset="0"/>
                    <a:cs typeface="Times New Roman" panose="02020603050405020304" pitchFamily="18" charset="0"/>
                  </a:rPr>
                  <a:t>Asymptotically Nonnegative</a:t>
                </a:r>
                <a:r>
                  <a:rPr lang="en-US" sz="2000" dirty="0">
                    <a:solidFill>
                      <a:srgbClr val="0000FF"/>
                    </a:solidFill>
                    <a:latin typeface="Times New Roman" panose="02020603050405020304" pitchFamily="18" charset="0"/>
                    <a:cs typeface="Times New Roman" panose="02020603050405020304" pitchFamily="18" charset="0"/>
                  </a:rPr>
                  <a:t>:</a:t>
                </a:r>
              </a:p>
              <a:p>
                <a:pPr marL="461963" lvl="0" indent="-461963">
                  <a:spcAft>
                    <a:spcPts val="600"/>
                  </a:spcAft>
                </a:pPr>
                <a:r>
                  <a:rPr lang="en-US" sz="2000" dirty="0">
                    <a:latin typeface="Times New Roman" panose="02020603050405020304" pitchFamily="18" charset="0"/>
                    <a:cs typeface="Times New Roman" panose="02020603050405020304" pitchFamily="18" charset="0"/>
                  </a:rPr>
                  <a:t>2)   Every function within Ɵ-notation is asymptotically nonnegative.</a:t>
                </a:r>
              </a:p>
              <a:p>
                <a:pPr marL="914400" lvl="1" indent="-457200">
                  <a:spcAft>
                    <a:spcPts val="600"/>
                  </a:spcAft>
                  <a:buAutoNum type="alphaLcPeriod"/>
                </a:pPr>
                <a:r>
                  <a:rPr lang="en-US" sz="2000" dirty="0">
                    <a:solidFill>
                      <a:srgbClr val="0000FF"/>
                    </a:solidFill>
                    <a:latin typeface="Times New Roman" panose="02020603050405020304" pitchFamily="18" charset="0"/>
                    <a:cs typeface="Times New Roman" panose="02020603050405020304" pitchFamily="18" charset="0"/>
                  </a:rPr>
                  <a:t>Ɵ(g(n)) requires all f(n) ε  Ɵ(g(n)) to be asymptotically nonnegative </a:t>
                </a:r>
                <a:r>
                  <a:rPr lang="en-US" sz="2000" dirty="0">
                    <a:latin typeface="Times New Roman" panose="02020603050405020304" pitchFamily="18" charset="0"/>
                    <a:cs typeface="Times New Roman" panose="02020603050405020304" pitchFamily="18" charset="0"/>
                  </a:rPr>
                  <a:t>[i.e.,  f(n) must be non-negative for sufficiently large n.]</a:t>
                </a:r>
              </a:p>
              <a:p>
                <a:pPr marL="914400" lvl="1" indent="-457200">
                  <a:spcAft>
                    <a:spcPts val="600"/>
                  </a:spcAft>
                  <a:buAutoNum type="alphaLcPeriod" startAt="2"/>
                </a:pPr>
                <a:r>
                  <a:rPr lang="en-US" sz="2000" dirty="0">
                    <a:latin typeface="Times New Roman" panose="02020603050405020304" pitchFamily="18" charset="0"/>
                    <a:cs typeface="Times New Roman" panose="02020603050405020304" pitchFamily="18" charset="0"/>
                  </a:rPr>
                  <a:t>Consequently, the function  g(n) itself must be asymptotically </a:t>
                </a:r>
              </a:p>
              <a:p>
                <a:pPr lvl="1">
                  <a:spcAft>
                    <a:spcPts val="600"/>
                  </a:spcAft>
                </a:pPr>
                <a:r>
                  <a:rPr lang="en-US" sz="2000" dirty="0">
                    <a:latin typeface="Times New Roman" panose="02020603050405020304" pitchFamily="18" charset="0"/>
                    <a:cs typeface="Times New Roman" panose="02020603050405020304" pitchFamily="18" charset="0"/>
                  </a:rPr>
                  <a:t>       nonnegative, </a:t>
                </a:r>
                <a:r>
                  <a:rPr lang="en-US" sz="2000" dirty="0">
                    <a:solidFill>
                      <a:srgbClr val="0000FF"/>
                    </a:solidFill>
                    <a:latin typeface="Times New Roman" panose="02020603050405020304" pitchFamily="18" charset="0"/>
                    <a:cs typeface="Times New Roman" panose="02020603050405020304" pitchFamily="18" charset="0"/>
                  </a:rPr>
                  <a:t>or else the set Ɵ(g(n)) is empty.</a:t>
                </a:r>
              </a:p>
            </p:txBody>
          </p:sp>
        </mc:Choice>
        <mc:Fallback xmlns="">
          <p:sp>
            <p:nvSpPr>
              <p:cNvPr id="2" name="Rectangle 1"/>
              <p:cNvSpPr>
                <a:spLocks noRot="1" noChangeAspect="1" noMove="1" noResize="1" noEditPoints="1" noAdjustHandles="1" noChangeArrowheads="1" noChangeShapeType="1" noTextEdit="1"/>
              </p:cNvSpPr>
              <p:nvPr/>
            </p:nvSpPr>
            <p:spPr>
              <a:xfrm>
                <a:off x="1582601" y="358929"/>
                <a:ext cx="9396549" cy="6140142"/>
              </a:xfrm>
              <a:prstGeom prst="rect">
                <a:avLst/>
              </a:prstGeom>
              <a:blipFill>
                <a:blip r:embed="rId2"/>
                <a:stretch>
                  <a:fillRect l="-1038" t="-794" b="-894"/>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A1AB3E7D-9415-4962-9BDD-6F329FE8BEA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69709" flipH="1">
            <a:off x="10882596" y="822729"/>
            <a:ext cx="633550" cy="386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55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04118" y="393923"/>
                <a:ext cx="9313043" cy="6464077"/>
              </a:xfrm>
              <a:prstGeom prst="rect">
                <a:avLst/>
              </a:prstGeom>
            </p:spPr>
            <p:txBody>
              <a:bodyPr wrap="square">
                <a:spAutoFit/>
              </a:bodyPr>
              <a:lstStyle/>
              <a:p>
                <a:pPr lvl="0"/>
                <a:r>
                  <a:rPr lang="en-US" sz="2200" dirty="0">
                    <a:latin typeface="Times New Roman" panose="02020603050405020304" pitchFamily="18" charset="0"/>
                    <a:cs typeface="Times New Roman" panose="02020603050405020304" pitchFamily="18" charset="0"/>
                  </a:rPr>
                  <a:t>3)   </a:t>
                </a:r>
                <a:r>
                  <a:rPr lang="en-US" sz="2200" dirty="0">
                    <a:solidFill>
                      <a:srgbClr val="0000FF"/>
                    </a:solidFill>
                    <a:latin typeface="Times New Roman" panose="02020603050405020304" pitchFamily="18" charset="0"/>
                    <a:cs typeface="Times New Roman" panose="02020603050405020304" pitchFamily="18" charset="0"/>
                  </a:rPr>
                  <a:t>Ɵ(g(n)) is the set of all functions that have the same order of growth as g(n) </a:t>
                </a:r>
              </a:p>
              <a:p>
                <a:pPr lvl="0"/>
                <a:r>
                  <a:rPr lang="en-US" sz="2200" dirty="0">
                    <a:latin typeface="Times New Roman" panose="02020603050405020304" pitchFamily="18" charset="0"/>
                    <a:cs typeface="Times New Roman" panose="02020603050405020304" pitchFamily="18" charset="0"/>
                  </a:rPr>
                  <a:t>       (to within a constant multiple, as n goes to infinite). </a:t>
                </a:r>
              </a:p>
              <a:p>
                <a:r>
                  <a:rPr lang="en-US" sz="2200" dirty="0">
                    <a:latin typeface="Times New Roman" panose="02020603050405020304" pitchFamily="18" charset="0"/>
                    <a:cs typeface="Times New Roman" panose="02020603050405020304" pitchFamily="18" charset="0"/>
                  </a:rPr>
                  <a:t> </a:t>
                </a:r>
              </a:p>
              <a:p>
                <a:r>
                  <a:rPr lang="en-US" sz="2200" b="1" dirty="0">
                    <a:latin typeface="Times New Roman" panose="02020603050405020304" pitchFamily="18" charset="0"/>
                    <a:cs typeface="Times New Roman" panose="02020603050405020304" pitchFamily="18" charset="0"/>
                  </a:rPr>
                  <a:t>For example: </a:t>
                </a:r>
                <a:r>
                  <a:rPr lang="en-US" sz="2200" dirty="0">
                    <a:latin typeface="Times New Roman" panose="02020603050405020304" pitchFamily="18" charset="0"/>
                    <a:cs typeface="Times New Roman" panose="02020603050405020304" pitchFamily="18" charset="0"/>
                  </a:rPr>
                  <a:t>Let g(n) = n</a:t>
                </a:r>
                <a:r>
                  <a:rPr lang="en-US" sz="2200" baseline="30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a:t>
                </a:r>
              </a:p>
              <a:p>
                <a:pPr marL="1257300" lvl="2" indent="-342900">
                  <a:lnSpc>
                    <a:spcPct val="150000"/>
                  </a:lnSpc>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 Every </a:t>
                </a:r>
                <a:r>
                  <a:rPr lang="en-US" sz="2200" b="1" dirty="0">
                    <a:latin typeface="Times New Roman" panose="02020603050405020304" pitchFamily="18" charset="0"/>
                    <a:cs typeface="Times New Roman" panose="02020603050405020304" pitchFamily="18" charset="0"/>
                  </a:rPr>
                  <a:t>quadratic function  f(n) = an</a:t>
                </a:r>
                <a:r>
                  <a:rPr lang="en-US" sz="2200" b="1" baseline="30000" dirty="0">
                    <a:latin typeface="Times New Roman" panose="02020603050405020304" pitchFamily="18" charset="0"/>
                    <a:cs typeface="Times New Roman" panose="02020603050405020304" pitchFamily="18" charset="0"/>
                  </a:rPr>
                  <a:t>2</a:t>
                </a:r>
                <a:r>
                  <a:rPr lang="en-US" sz="2200" b="1" dirty="0">
                    <a:latin typeface="Times New Roman" panose="02020603050405020304" pitchFamily="18" charset="0"/>
                    <a:cs typeface="Times New Roman" panose="02020603050405020304" pitchFamily="18" charset="0"/>
                  </a:rPr>
                  <a:t> + bn + c </a:t>
                </a:r>
                <a:r>
                  <a:rPr lang="en-US" sz="2200" dirty="0">
                    <a:latin typeface="Times New Roman" panose="02020603050405020304" pitchFamily="18" charset="0"/>
                    <a:cs typeface="Times New Roman" panose="02020603050405020304" pitchFamily="18" charset="0"/>
                  </a:rPr>
                  <a:t>with a &gt; 0 is in Ɵ(n</a:t>
                </a:r>
                <a:r>
                  <a:rPr lang="en-US" sz="2200" baseline="30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 i.e., </a:t>
                </a:r>
                <a:r>
                  <a:rPr lang="en-US" sz="2200" dirty="0">
                    <a:latin typeface="Times New Roman" panose="02020603050405020304" pitchFamily="18" charset="0"/>
                    <a:ea typeface="Calibri" panose="020F0502020204030204" pitchFamily="34" charset="0"/>
                    <a:cs typeface="Times New Roman" panose="02020603050405020304" pitchFamily="18" charset="0"/>
                  </a:rPr>
                  <a:t>f(n) </a:t>
                </a:r>
                <a14:m>
                  <m:oMath xmlns:m="http://schemas.openxmlformats.org/officeDocument/2006/math">
                    <m:r>
                      <a:rPr lang="en-US" sz="22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Θ(</a:t>
                </a:r>
                <a:r>
                  <a:rPr lang="en-US" sz="2200" dirty="0">
                    <a:latin typeface="Times New Roman" panose="02020603050405020304" pitchFamily="18" charset="0"/>
                    <a:cs typeface="Times New Roman" panose="02020603050405020304" pitchFamily="18" charset="0"/>
                  </a:rPr>
                  <a:t>n</a:t>
                </a:r>
                <a:r>
                  <a:rPr lang="en-US" sz="2200" baseline="30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 because the n term dominates the growth of f(n) as n becomes large. The constants b and c do not affect the asymptotic behavior.</a:t>
                </a:r>
              </a:p>
              <a:p>
                <a:pPr marL="1257300" lvl="2" indent="-342900">
                  <a:lnSpc>
                    <a:spcPct val="150000"/>
                  </a:lnSpc>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  There are infinitely many others, which are in Ɵ(n</a:t>
                </a:r>
                <a:r>
                  <a:rPr lang="en-US" sz="2200" baseline="30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a:t>
                </a:r>
              </a:p>
              <a:p>
                <a:pPr marL="1828800" lvl="3" indent="-457200">
                  <a:lnSpc>
                    <a:spcPct val="150000"/>
                  </a:lnSpc>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f(n) = n</a:t>
                </a:r>
                <a:r>
                  <a:rPr lang="en-US" sz="2200" b="1" baseline="30000" dirty="0">
                    <a:latin typeface="Times New Roman" panose="02020603050405020304" pitchFamily="18" charset="0"/>
                    <a:cs typeface="Times New Roman" panose="02020603050405020304" pitchFamily="18" charset="0"/>
                  </a:rPr>
                  <a:t>2</a:t>
                </a:r>
                <a:r>
                  <a:rPr lang="en-US" sz="2200" b="1" dirty="0">
                    <a:latin typeface="Times New Roman" panose="02020603050405020304" pitchFamily="18" charset="0"/>
                    <a:cs typeface="Times New Roman" panose="02020603050405020304" pitchFamily="18" charset="0"/>
                  </a:rPr>
                  <a:t> + sin n </a:t>
                </a:r>
                <a:r>
                  <a:rPr lang="en-US" sz="2200" dirty="0">
                    <a:latin typeface="Times New Roman" panose="02020603050405020304" pitchFamily="18" charset="0"/>
                    <a:cs typeface="Times New Roman" panose="02020603050405020304" pitchFamily="18" charset="0"/>
                  </a:rPr>
                  <a:t>is in Ɵ(n</a:t>
                </a:r>
                <a:r>
                  <a:rPr lang="en-US" sz="2200" baseline="30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 Even though sin n oscillates between -1 and 1, its influence diminishes as n grows. Thus, </a:t>
                </a:r>
                <a:r>
                  <a:rPr lang="en-US" sz="2200" dirty="0">
                    <a:latin typeface="Times New Roman" panose="02020603050405020304" pitchFamily="18" charset="0"/>
                    <a:ea typeface="Calibri" panose="020F0502020204030204" pitchFamily="34" charset="0"/>
                    <a:cs typeface="Times New Roman" panose="02020603050405020304" pitchFamily="18" charset="0"/>
                  </a:rPr>
                  <a:t>f(n) </a:t>
                </a:r>
                <a14:m>
                  <m:oMath xmlns:m="http://schemas.openxmlformats.org/officeDocument/2006/math">
                    <m:r>
                      <a:rPr lang="en-US" sz="22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Θ(</a:t>
                </a:r>
                <a:r>
                  <a:rPr lang="en-US" sz="2200" dirty="0">
                    <a:latin typeface="Times New Roman" panose="02020603050405020304" pitchFamily="18" charset="0"/>
                    <a:cs typeface="Times New Roman" panose="02020603050405020304" pitchFamily="18" charset="0"/>
                  </a:rPr>
                  <a:t>n</a:t>
                </a:r>
                <a:r>
                  <a:rPr lang="en-US" sz="2200" baseline="30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 </a:t>
                </a:r>
              </a:p>
              <a:p>
                <a:pPr marL="1828800" lvl="3" indent="-457200">
                  <a:lnSpc>
                    <a:spcPct val="150000"/>
                  </a:lnSpc>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f(n) = n</a:t>
                </a:r>
                <a:r>
                  <a:rPr lang="en-US" sz="2200" b="1" baseline="30000" dirty="0">
                    <a:latin typeface="Times New Roman" panose="02020603050405020304" pitchFamily="18" charset="0"/>
                    <a:cs typeface="Times New Roman" panose="02020603050405020304" pitchFamily="18" charset="0"/>
                  </a:rPr>
                  <a:t>2</a:t>
                </a:r>
                <a:r>
                  <a:rPr lang="en-US" sz="2200" b="1" dirty="0">
                    <a:latin typeface="Times New Roman" panose="02020603050405020304" pitchFamily="18" charset="0"/>
                    <a:cs typeface="Times New Roman" panose="02020603050405020304" pitchFamily="18" charset="0"/>
                  </a:rPr>
                  <a:t> +  log n </a:t>
                </a:r>
                <a:r>
                  <a:rPr lang="en-US" sz="2200" dirty="0">
                    <a:latin typeface="Times New Roman" panose="02020603050405020304" pitchFamily="18" charset="0"/>
                    <a:cs typeface="Times New Roman" panose="02020603050405020304" pitchFamily="18" charset="0"/>
                  </a:rPr>
                  <a:t>is in Ɵ(n</a:t>
                </a:r>
                <a:r>
                  <a:rPr lang="en-US" sz="2200" baseline="30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 The log n term grows much slower than n</a:t>
                </a:r>
                <a:r>
                  <a:rPr lang="en-US" sz="2200" baseline="30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f(n) </a:t>
                </a:r>
                <a14:m>
                  <m:oMath xmlns:m="http://schemas.openxmlformats.org/officeDocument/2006/math">
                    <m:r>
                      <a:rPr lang="en-US" sz="22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Θ(</a:t>
                </a:r>
                <a:r>
                  <a:rPr lang="en-US" sz="2200" dirty="0">
                    <a:latin typeface="Times New Roman" panose="02020603050405020304" pitchFamily="18" charset="0"/>
                    <a:cs typeface="Times New Roman" panose="02020603050405020304" pitchFamily="18" charset="0"/>
                  </a:rPr>
                  <a:t>n</a:t>
                </a:r>
                <a:r>
                  <a:rPr lang="en-US" sz="2200" baseline="30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 </a:t>
                </a:r>
              </a:p>
            </p:txBody>
          </p:sp>
        </mc:Choice>
        <mc:Fallback xmlns="">
          <p:sp>
            <p:nvSpPr>
              <p:cNvPr id="2" name="Rectangle 1"/>
              <p:cNvSpPr>
                <a:spLocks noRot="1" noChangeAspect="1" noMove="1" noResize="1" noEditPoints="1" noAdjustHandles="1" noChangeArrowheads="1" noChangeShapeType="1" noTextEdit="1"/>
              </p:cNvSpPr>
              <p:nvPr/>
            </p:nvSpPr>
            <p:spPr>
              <a:xfrm>
                <a:off x="1404118" y="393923"/>
                <a:ext cx="9313043" cy="6464077"/>
              </a:xfrm>
              <a:prstGeom prst="rect">
                <a:avLst/>
              </a:prstGeom>
              <a:blipFill>
                <a:blip r:embed="rId2"/>
                <a:stretch>
                  <a:fillRect l="-851" t="-660" r="-1440" b="-943"/>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38D0FCD4-D2CC-4F2A-9B43-7C399E01627F}"/>
              </a:ext>
            </a:extLst>
          </p:cNvPr>
          <p:cNvSpPr/>
          <p:nvPr/>
        </p:nvSpPr>
        <p:spPr>
          <a:xfrm>
            <a:off x="692323" y="1146990"/>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Image result for smiley face images">
            <a:extLst>
              <a:ext uri="{FF2B5EF4-FFF2-40B4-BE49-F238E27FC236}">
                <a16:creationId xmlns:a16="http://schemas.microsoft.com/office/drawing/2014/main" id="{A1AB3E7D-9415-4962-9BDD-6F329FE8BEA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38419">
            <a:off x="583474" y="1146989"/>
            <a:ext cx="774675" cy="47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425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B03FA65-C579-46D7-82DE-FC20818E1716}"/>
              </a:ext>
            </a:extLst>
          </p:cNvPr>
          <p:cNvSpPr txBox="1"/>
          <p:nvPr/>
        </p:nvSpPr>
        <p:spPr>
          <a:xfrm>
            <a:off x="1458686" y="2835041"/>
            <a:ext cx="9274628" cy="1140123"/>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606163" y="1048112"/>
                <a:ext cx="9263269" cy="5568191"/>
              </a:xfrm>
              <a:prstGeom prst="rect">
                <a:avLst/>
              </a:prstGeom>
            </p:spPr>
            <p:txBody>
              <a:bodyPr wrap="square">
                <a:spAutoFit/>
              </a:bodyPr>
              <a:lstStyle/>
              <a:p>
                <a:pPr>
                  <a:lnSpc>
                    <a:spcPct val="107000"/>
                  </a:lnSpc>
                  <a:spcAft>
                    <a:spcPts val="800"/>
                  </a:spcAft>
                </a:pPr>
                <a:r>
                  <a:rPr lang="en-US" sz="2600" dirty="0">
                    <a:solidFill>
                      <a:srgbClr val="0033CC"/>
                    </a:solidFill>
                    <a:ea typeface="Calibri" panose="020F0502020204030204" pitchFamily="34" charset="0"/>
                    <a:cs typeface="Times New Roman" panose="02020603050405020304" pitchFamily="18" charset="0"/>
                  </a:rPr>
                  <a:t>Example 1.2:</a:t>
                </a:r>
                <a:endParaRPr lang="en-US" sz="2600" dirty="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Let f(n) = ½ 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 3n. 	Let g(n) = 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Show that 	½ 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 3n = </a:t>
                </a:r>
                <a:r>
                  <a:rPr lang="en-US" sz="2200" dirty="0">
                    <a:latin typeface="Lucida Sans Unicode" panose="020B0602030504020204" pitchFamily="34" charset="0"/>
                    <a:ea typeface="Calibri" panose="020F0502020204030204" pitchFamily="34" charset="0"/>
                    <a:cs typeface="Times New Roman" panose="02020603050405020304" pitchFamily="18" charset="0"/>
                  </a:rPr>
                  <a:t>Ɵ</a:t>
                </a:r>
                <a:r>
                  <a:rPr lang="en-US" sz="2200" dirty="0">
                    <a:latin typeface="Times New Roman" panose="02020603050405020304" pitchFamily="18" charset="0"/>
                    <a:ea typeface="Calibri" panose="020F0502020204030204" pitchFamily="34" charset="0"/>
                    <a:cs typeface="Times New Roman" panose="02020603050405020304" pitchFamily="18" charset="0"/>
                  </a:rPr>
                  <a:t>(n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{½ n</a:t>
                </a:r>
                <a:r>
                  <a:rPr lang="en-US" sz="20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000" dirty="0">
                    <a:latin typeface="Times New Roman" panose="02020603050405020304" pitchFamily="18" charset="0"/>
                    <a:ea typeface="Calibri" panose="020F0502020204030204" pitchFamily="34" charset="0"/>
                    <a:cs typeface="Times New Roman" panose="02020603050405020304" pitchFamily="18" charset="0"/>
                  </a:rPr>
                  <a:t> – 3n </a:t>
                </a:r>
                <a14:m>
                  <m:oMath xmlns:m="http://schemas.openxmlformats.org/officeDocument/2006/math">
                    <m:r>
                      <a:rPr lang="en-US" sz="20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Lucida Sans Unicode" panose="020B0602030504020204" pitchFamily="34" charset="0"/>
                    <a:ea typeface="Calibri" panose="020F0502020204030204" pitchFamily="34" charset="0"/>
                    <a:cs typeface="Times New Roman" panose="02020603050405020304" pitchFamily="18" charset="0"/>
                  </a:rPr>
                  <a:t>Ɵ</a:t>
                </a:r>
                <a:r>
                  <a:rPr lang="en-US" sz="2000" dirty="0">
                    <a:latin typeface="Times New Roman" panose="02020603050405020304" pitchFamily="18" charset="0"/>
                    <a:ea typeface="Calibri" panose="020F0502020204030204" pitchFamily="34" charset="0"/>
                    <a:cs typeface="Times New Roman" panose="02020603050405020304" pitchFamily="18" charset="0"/>
                  </a:rPr>
                  <a:t>(n</a:t>
                </a:r>
                <a:r>
                  <a:rPr lang="en-US" sz="20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Shown:    Need to determine positive constants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200" dirty="0">
                    <a:latin typeface="Times New Roman" panose="02020603050405020304" pitchFamily="18" charset="0"/>
                    <a:ea typeface="Calibri" panose="020F0502020204030204" pitchFamily="34" charset="0"/>
                    <a:cs typeface="Times New Roman" panose="02020603050405020304" pitchFamily="18" charset="0"/>
                  </a:rPr>
                  <a:t>,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and n</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0  </a:t>
                </a:r>
                <a:r>
                  <a:rPr lang="en-US" sz="2200" dirty="0">
                    <a:latin typeface="Times New Roman" panose="02020603050405020304" pitchFamily="18" charset="0"/>
                    <a:ea typeface="Calibri" panose="020F0502020204030204" pitchFamily="34" charset="0"/>
                    <a:cs typeface="Times New Roman" panose="02020603050405020304" pitchFamily="18" charset="0"/>
                  </a:rPr>
                  <a:t>such that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marR="0" indent="687388">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0  ≤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 </a:t>
                </a:r>
                <a:r>
                  <a:rPr lang="en-US" sz="2200" dirty="0">
                    <a:latin typeface="Times New Roman" panose="02020603050405020304" pitchFamily="18" charset="0"/>
                    <a:ea typeface="Calibri" panose="020F0502020204030204" pitchFamily="34" charset="0"/>
                    <a:cs typeface="Times New Roman" panose="02020603050405020304" pitchFamily="18" charset="0"/>
                  </a:rPr>
                  <a:t>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  </a:t>
                </a:r>
                <a:r>
                  <a:rPr lang="en-US" sz="2200" dirty="0">
                    <a:latin typeface="Times New Roman" panose="02020603050405020304" pitchFamily="18" charset="0"/>
                    <a:ea typeface="Calibri" panose="020F0502020204030204" pitchFamily="34" charset="0"/>
                    <a:cs typeface="Times New Roman" panose="02020603050405020304" pitchFamily="18" charset="0"/>
                  </a:rPr>
                  <a:t>≤  ½ 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 3n  ≤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 </a:t>
                </a:r>
                <a:r>
                  <a:rPr lang="en-US" sz="2200" dirty="0">
                    <a:latin typeface="Times New Roman" panose="02020603050405020304" pitchFamily="18" charset="0"/>
                    <a:ea typeface="Calibri" panose="020F0502020204030204" pitchFamily="34" charset="0"/>
                    <a:cs typeface="Times New Roman" panose="02020603050405020304" pitchFamily="18" charset="0"/>
                  </a:rPr>
                  <a:t> for all n  ≥  n</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200" dirty="0">
                    <a:latin typeface="Times New Roman" panose="02020603050405020304" pitchFamily="18" charset="0"/>
                    <a:ea typeface="Calibri" panose="020F0502020204030204" pitchFamily="34" charset="0"/>
                    <a:cs typeface="Times New Roman" panose="02020603050405020304" pitchFamily="18" charset="0"/>
                  </a:rPr>
                  <a:t>. [by definition]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marR="0" indent="687388">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0 ≤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  ½  –  3/n  ≤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[Dividing by 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marR="0" indent="687388">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Consider that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200" dirty="0">
                    <a:latin typeface="Times New Roman" panose="02020603050405020304" pitchFamily="18" charset="0"/>
                    <a:ea typeface="Calibri" panose="020F0502020204030204" pitchFamily="34" charset="0"/>
                    <a:cs typeface="Times New Roman" panose="02020603050405020304" pitchFamily="18" charset="0"/>
                  </a:rPr>
                  <a:t> ≤  ½  –  3/n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1828800" marR="0" indent="457200">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0 &lt; ½  – 3/n   [since 0 ≤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1828800" marR="0" indent="457200">
                  <a:lnSpc>
                    <a:spcPct val="107000"/>
                  </a:lnSpc>
                  <a:spcBef>
                    <a:spcPts val="0"/>
                  </a:spcBef>
                  <a:spcAft>
                    <a:spcPts val="800"/>
                  </a:spcAf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6 &lt; n</a:t>
                </a:r>
                <a:endParaRPr lang="en-US" sz="22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914400" marR="0" indent="230188">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That is, the left-hand inequality can be made to hold for any value of           </a:t>
                </a:r>
              </a:p>
              <a:p>
                <a:pPr marL="914400" marR="0" indent="230188">
                  <a:lnSpc>
                    <a:spcPct val="107000"/>
                  </a:lnSpc>
                  <a:spcBef>
                    <a:spcPts val="0"/>
                  </a:spcBef>
                  <a:spcAft>
                    <a:spcPts val="800"/>
                  </a:spcAf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 ≥ 7   </a:t>
                </a:r>
                <a:r>
                  <a:rPr lang="en-US" sz="2200" dirty="0">
                    <a:latin typeface="Times New Roman" panose="02020603050405020304" pitchFamily="18" charset="0"/>
                    <a:ea typeface="Calibri" panose="020F0502020204030204" pitchFamily="34" charset="0"/>
                    <a:cs typeface="Times New Roman" panose="02020603050405020304" pitchFamily="18" charset="0"/>
                  </a:rPr>
                  <a:t>by choosing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200" dirty="0">
                    <a:latin typeface="Times New Roman" panose="02020603050405020304" pitchFamily="18" charset="0"/>
                    <a:ea typeface="Calibri" panose="020F0502020204030204" pitchFamily="34" charset="0"/>
                    <a:cs typeface="Times New Roman" panose="02020603050405020304" pitchFamily="18" charset="0"/>
                  </a:rPr>
                  <a:t> ≤  ½  – 3/n  =  ½  –  3/7  =  1/14.</a:t>
                </a:r>
              </a:p>
              <a:p>
                <a:pPr marL="914400" marR="0" indent="230188">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to be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continued</a:t>
                </a:r>
                <a:endParaRPr lang="en-US" sz="22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06163" y="1048112"/>
                <a:ext cx="9263269" cy="5568191"/>
              </a:xfrm>
              <a:prstGeom prst="rect">
                <a:avLst/>
              </a:prstGeom>
              <a:blipFill>
                <a:blip r:embed="rId2"/>
                <a:stretch>
                  <a:fillRect l="-1184" t="-767" r="-6447" b="-20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126836A-6B27-46E3-A14B-E770C744C118}"/>
                  </a:ext>
                </a:extLst>
              </p:cNvPr>
              <p:cNvSpPr/>
              <p:nvPr/>
            </p:nvSpPr>
            <p:spPr>
              <a:xfrm>
                <a:off x="5760354" y="583051"/>
                <a:ext cx="5738918" cy="750975"/>
              </a:xfrm>
              <a:prstGeom prst="rect">
                <a:avLst/>
              </a:prstGeom>
            </p:spPr>
            <p:txBody>
              <a:bodyPr wrap="square">
                <a:spAutoFit/>
              </a:bodyPr>
              <a:lstStyle/>
              <a:p>
                <a:pPr>
                  <a:lnSpc>
                    <a:spcPct val="107000"/>
                  </a:lnSpc>
                  <a:spcAft>
                    <a:spcPts val="800"/>
                  </a:spcAft>
                </a:pPr>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Ɵ(g(n)) = { f(n) | </a:t>
                </a:r>
                <a14:m>
                  <m:oMath xmlns:m="http://schemas.openxmlformats.org/officeDocument/2006/math">
                    <m:r>
                      <a:rPr lang="en-US" sz="2000" i="1" dirty="0" smtClean="0">
                        <a:solidFill>
                          <a:srgbClr val="0033CC"/>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positive constants, c</a:t>
                </a:r>
                <a:r>
                  <a:rPr lang="en-US" sz="20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1</a:t>
                </a:r>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c</a:t>
                </a:r>
                <a:r>
                  <a:rPr lang="en-US" sz="20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2</a:t>
                </a:r>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and n</a:t>
                </a:r>
                <a:r>
                  <a:rPr lang="en-US" sz="20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0</a:t>
                </a:r>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such that 0  ≤ c</a:t>
                </a:r>
                <a:r>
                  <a:rPr lang="en-US" sz="20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1</a:t>
                </a:r>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g(n) ≤ f(n) ≤ c</a:t>
                </a:r>
                <a:r>
                  <a:rPr lang="en-US" sz="20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2</a:t>
                </a:r>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g(n) for all n ≥ n</a:t>
                </a:r>
                <a:r>
                  <a:rPr lang="en-US" sz="20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0</a:t>
                </a:r>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D126836A-6B27-46E3-A14B-E770C744C118}"/>
                  </a:ext>
                </a:extLst>
              </p:cNvPr>
              <p:cNvSpPr>
                <a:spLocks noRot="1" noChangeAspect="1" noMove="1" noResize="1" noEditPoints="1" noAdjustHandles="1" noChangeArrowheads="1" noChangeShapeType="1" noTextEdit="1"/>
              </p:cNvSpPr>
              <p:nvPr/>
            </p:nvSpPr>
            <p:spPr>
              <a:xfrm>
                <a:off x="5760354" y="583051"/>
                <a:ext cx="5738918" cy="750975"/>
              </a:xfrm>
              <a:prstGeom prst="rect">
                <a:avLst/>
              </a:prstGeom>
              <a:blipFill>
                <a:blip r:embed="rId3"/>
                <a:stretch>
                  <a:fillRect l="-1169" t="-4878" b="-11382"/>
                </a:stretch>
              </a:blipFill>
            </p:spPr>
            <p:txBody>
              <a:bodyPr/>
              <a:lstStyle/>
              <a:p>
                <a:r>
                  <a:rPr lang="en-US">
                    <a:noFill/>
                  </a:rPr>
                  <a:t> </a:t>
                </a:r>
              </a:p>
            </p:txBody>
          </p:sp>
        </mc:Fallback>
      </mc:AlternateContent>
    </p:spTree>
    <p:extLst>
      <p:ext uri="{BB962C8B-B14F-4D97-AF65-F5344CB8AC3E}">
        <p14:creationId xmlns:p14="http://schemas.microsoft.com/office/powerpoint/2010/main" val="3177423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03FA65-C579-46D7-82DE-FC20818E1716}"/>
              </a:ext>
            </a:extLst>
          </p:cNvPr>
          <p:cNvSpPr txBox="1"/>
          <p:nvPr/>
        </p:nvSpPr>
        <p:spPr>
          <a:xfrm>
            <a:off x="1144988" y="2835041"/>
            <a:ext cx="9588326" cy="917975"/>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423283" y="994345"/>
            <a:ext cx="9174613" cy="4433265"/>
          </a:xfrm>
          <a:prstGeom prst="rect">
            <a:avLst/>
          </a:prstGeom>
        </p:spPr>
        <p:txBody>
          <a:bodyPr wrap="square">
            <a:spAutoFit/>
          </a:bodyPr>
          <a:lstStyle/>
          <a:p>
            <a:pPr>
              <a:lnSpc>
                <a:spcPct val="107000"/>
              </a:lnSpc>
              <a:spcAft>
                <a:spcPts val="800"/>
              </a:spcAft>
            </a:pPr>
            <a:r>
              <a:rPr lang="en-US" sz="2400" dirty="0">
                <a:solidFill>
                  <a:srgbClr val="0033CC"/>
                </a:solidFill>
                <a:ea typeface="Calibri" panose="020F0502020204030204" pitchFamily="34" charset="0"/>
                <a:cs typeface="Times New Roman" panose="02020603050405020304" pitchFamily="18" charset="0"/>
              </a:rPr>
              <a:t>Example 1.2:</a:t>
            </a:r>
            <a:endParaRPr lang="en-US" sz="2400" dirty="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Let f(n) = ½ 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 3n. 		Let g(n) = 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Show that 	½ 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 3n = </a:t>
            </a:r>
            <a:r>
              <a:rPr lang="en-US" sz="2200" dirty="0">
                <a:latin typeface="Lucida Sans Unicode" panose="020B0602030504020204" pitchFamily="34" charset="0"/>
                <a:ea typeface="Calibri" panose="020F0502020204030204" pitchFamily="34" charset="0"/>
                <a:cs typeface="Times New Roman" panose="02020603050405020304" pitchFamily="18" charset="0"/>
              </a:rPr>
              <a:t>Ɵ</a:t>
            </a:r>
            <a:r>
              <a:rPr lang="en-US" sz="2200" dirty="0">
                <a:latin typeface="Times New Roman" panose="02020603050405020304" pitchFamily="18" charset="0"/>
                <a:ea typeface="Calibri" panose="020F0502020204030204" pitchFamily="34" charset="0"/>
                <a:cs typeface="Times New Roman" panose="02020603050405020304" pitchFamily="18" charset="0"/>
              </a:rPr>
              <a:t>(n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Shown: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Continue …</a:t>
            </a:r>
            <a:endParaRPr lang="en-US" sz="22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Consider that ½  – 3/n  ≤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½    as  n  is very large.</a:t>
            </a:r>
            <a:endParaRPr lang="en-US" sz="22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The right-hand inequality can be made to hold for any value of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 ≥ 1  </a:t>
            </a:r>
            <a:r>
              <a:rPr lang="en-US" sz="2200" dirty="0">
                <a:latin typeface="Times New Roman" panose="02020603050405020304" pitchFamily="18" charset="0"/>
                <a:ea typeface="Calibri" panose="020F0502020204030204" pitchFamily="34" charset="0"/>
                <a:cs typeface="Times New Roman" panose="02020603050405020304" pitchFamily="18" charset="0"/>
              </a:rPr>
              <a:t>by choosing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2 </a:t>
            </a:r>
            <a:r>
              <a:rPr lang="en-US" sz="2200" dirty="0">
                <a:latin typeface="Times New Roman" panose="02020603050405020304" pitchFamily="18" charset="0"/>
                <a:ea typeface="Calibri" panose="020F0502020204030204" pitchFamily="34" charset="0"/>
                <a:cs typeface="Times New Roman" panose="02020603050405020304" pitchFamily="18" charset="0"/>
              </a:rPr>
              <a:t> ≥  ½ .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Thus, by choosing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  </a:t>
            </a:r>
            <a:r>
              <a:rPr lang="en-US" sz="2200" dirty="0">
                <a:latin typeface="Times New Roman" panose="02020603050405020304" pitchFamily="18" charset="0"/>
                <a:ea typeface="Calibri" panose="020F0502020204030204" pitchFamily="34" charset="0"/>
                <a:cs typeface="Times New Roman" panose="02020603050405020304" pitchFamily="18" charset="0"/>
              </a:rPr>
              <a:t>= 1/14,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  ½   and  n</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0 </a:t>
            </a:r>
            <a:r>
              <a:rPr lang="en-US" sz="2200" dirty="0">
                <a:latin typeface="Times New Roman" panose="02020603050405020304" pitchFamily="18" charset="0"/>
                <a:ea typeface="Calibri" panose="020F0502020204030204" pitchFamily="34" charset="0"/>
                <a:cs typeface="Times New Roman" panose="02020603050405020304" pitchFamily="18" charset="0"/>
              </a:rPr>
              <a:t>= 7,  we verify that  ½n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 3n = </a:t>
            </a:r>
            <a:r>
              <a:rPr lang="en-US" sz="2200" dirty="0">
                <a:latin typeface="Lucida Sans Unicode" panose="020B0602030504020204" pitchFamily="34" charset="0"/>
                <a:ea typeface="Calibri" panose="020F0502020204030204" pitchFamily="34" charset="0"/>
                <a:cs typeface="Times New Roman" panose="02020603050405020304" pitchFamily="18" charset="0"/>
              </a:rPr>
              <a:t>Ɵ</a:t>
            </a:r>
            <a:r>
              <a:rPr lang="en-US" sz="2200" dirty="0">
                <a:latin typeface="Times New Roman" panose="02020603050405020304" pitchFamily="18" charset="0"/>
                <a:ea typeface="Calibri" panose="020F0502020204030204" pitchFamily="34" charset="0"/>
                <a:cs typeface="Times New Roman" panose="02020603050405020304" pitchFamily="18" charset="0"/>
              </a:rPr>
              <a:t>(n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QED.</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588397" y="5576239"/>
            <a:ext cx="10829676" cy="919482"/>
          </a:xfrm>
          <a:prstGeom prst="rect">
            <a:avLst/>
          </a:prstGeom>
        </p:spPr>
        <p:txBody>
          <a:bodyPr wrap="square">
            <a:spAutoFit/>
          </a:bodyPr>
          <a:lstStyle/>
          <a:p>
            <a:pPr indent="457200">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Note that 	1) Other choices for the constants exits.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2) A different function belonging to would usually require different constants.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14C2EEA-B355-4620-97BB-114829C4ACB4}"/>
                  </a:ext>
                </a:extLst>
              </p:cNvPr>
              <p:cNvSpPr txBox="1"/>
              <p:nvPr/>
            </p:nvSpPr>
            <p:spPr>
              <a:xfrm>
                <a:off x="8395062" y="5429794"/>
                <a:ext cx="2726919" cy="646331"/>
              </a:xfrm>
              <a:prstGeom prst="rect">
                <a:avLst/>
              </a:prstGeom>
              <a:noFill/>
              <a:ln>
                <a:solidFill>
                  <a:schemeClr val="accent1"/>
                </a:solidFill>
              </a:ln>
            </p:spPr>
            <p:txBody>
              <a:bodyPr wrap="square" rtlCol="0">
                <a:spAutoFit/>
              </a:bodyPr>
              <a:lstStyle/>
              <a:p>
                <a:r>
                  <a:rPr lang="en-US" dirty="0"/>
                  <a:t>Note that any quadratic functions f(n)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t>
                </a:r>
                <a:r>
                  <a:rPr lang="en-US" dirty="0">
                    <a:latin typeface="Lucida Sans Unicode" panose="020B0602030504020204" pitchFamily="34" charset="0"/>
                    <a:ea typeface="Calibri" panose="020F0502020204030204" pitchFamily="34" charset="0"/>
                    <a:cs typeface="Times New Roman" panose="02020603050405020304" pitchFamily="18" charset="0"/>
                  </a:rPr>
                  <a:t>Ɵ</a:t>
                </a:r>
                <a:r>
                  <a:rPr lang="en-US" dirty="0">
                    <a:latin typeface="Times New Roman" panose="02020603050405020304" pitchFamily="18" charset="0"/>
                    <a:ea typeface="Calibri" panose="020F0502020204030204" pitchFamily="34" charset="0"/>
                    <a:cs typeface="Times New Roman" panose="02020603050405020304" pitchFamily="18" charset="0"/>
                  </a:rPr>
                  <a:t>(n</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414C2EEA-B355-4620-97BB-114829C4ACB4}"/>
                  </a:ext>
                </a:extLst>
              </p:cNvPr>
              <p:cNvSpPr txBox="1">
                <a:spLocks noRot="1" noChangeAspect="1" noMove="1" noResize="1" noEditPoints="1" noAdjustHandles="1" noChangeArrowheads="1" noChangeShapeType="1" noTextEdit="1"/>
              </p:cNvSpPr>
              <p:nvPr/>
            </p:nvSpPr>
            <p:spPr>
              <a:xfrm>
                <a:off x="8395062" y="5429794"/>
                <a:ext cx="2726919" cy="646331"/>
              </a:xfrm>
              <a:prstGeom prst="rect">
                <a:avLst/>
              </a:prstGeom>
              <a:blipFill>
                <a:blip r:embed="rId2"/>
                <a:stretch>
                  <a:fillRect l="-1559" t="-4630" b="-13889"/>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4026869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07972" y="451699"/>
            <a:ext cx="9019809" cy="795130"/>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707973" y="535419"/>
            <a:ext cx="9190674" cy="6182333"/>
          </a:xfrm>
          <a:prstGeom prst="rect">
            <a:avLst/>
          </a:prstGeom>
        </p:spPr>
        <p:txBody>
          <a:bodyPr wrap="square">
            <a:spAutoFit/>
          </a:bodyPr>
          <a:lstStyle/>
          <a:p>
            <a:pPr>
              <a:lnSpc>
                <a:spcPct val="150000"/>
              </a:lnSpc>
              <a:spcAft>
                <a:spcPts val="1200"/>
              </a:spcAft>
              <a:tabLst>
                <a:tab pos="0" algn="l"/>
              </a:tabLst>
            </a:pPr>
            <a:r>
              <a:rPr lang="en-US" sz="2600" dirty="0">
                <a:ea typeface="Calibri" panose="020F0502020204030204" pitchFamily="34" charset="0"/>
                <a:cs typeface="Times New Roman" panose="02020603050405020304" pitchFamily="18" charset="0"/>
              </a:rPr>
              <a:t>The Asymptotic Efficiency of Algorithms:</a:t>
            </a:r>
          </a:p>
          <a:p>
            <a:pPr>
              <a:lnSpc>
                <a:spcPct val="150000"/>
              </a:lnSpc>
              <a:spcAft>
                <a:spcPts val="1200"/>
              </a:spcAft>
              <a:tabLst>
                <a:tab pos="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Running Time as a Function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(T(n) </a:t>
            </a:r>
            <a:r>
              <a:rPr lang="en-US" sz="2400" dirty="0">
                <a:latin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f(n)).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914400" indent="-461963">
              <a:lnSpc>
                <a:spcPct val="107000"/>
              </a:lnSpc>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T(n); The running time of an algorithm or program is defined as a function f(n) of the size of its input n</a:t>
            </a:r>
          </a:p>
          <a:p>
            <a:pPr marL="919163" indent="-457200">
              <a:lnSpc>
                <a:spcPct val="107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f(n): A mathematical function that characterizes how the running time changes with the size of the input</a:t>
            </a:r>
          </a:p>
          <a:p>
            <a:pPr marL="919163" indent="-457200">
              <a:lnSpc>
                <a:spcPct val="107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T(n) ∝ f(n): The notation T(n) ∝ f(n) means that the running time T(n) grows asymptotically at the same rate as the function f(n) when n becomes large. </a:t>
            </a:r>
            <a:endPar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0" lvl="1">
              <a:lnSpc>
                <a:spcPct val="107000"/>
              </a:lnSpc>
              <a:spcAft>
                <a:spcPts val="6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Asymptotic Behavior:</a:t>
            </a:r>
          </a:p>
          <a:p>
            <a:pPr marL="914400" lvl="1" indent="-461963">
              <a:lnSpc>
                <a:spcPct val="107000"/>
              </a:lnSpc>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Asymptotic analysis focuses on the behavior of an algorithm’s </a:t>
            </a:r>
            <a:r>
              <a:rPr lang="en-US" sz="2400" dirty="0">
                <a:latin typeface="Times New Roman" panose="02020603050405020304" pitchFamily="18" charset="0"/>
                <a:ea typeface="Calibri" panose="020F0502020204030204" pitchFamily="34" charset="0"/>
                <a:cs typeface="Times New Roman" panose="02020603050405020304" pitchFamily="18" charset="0"/>
              </a:rPr>
              <a:t>running time T(n)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increases </a:t>
            </a: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 the limit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as the size of the input approaches infinity (i.e. increases </a:t>
            </a: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without bound)</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Thought Bubble: Cloud 3">
            <a:extLst>
              <a:ext uri="{FF2B5EF4-FFF2-40B4-BE49-F238E27FC236}">
                <a16:creationId xmlns:a16="http://schemas.microsoft.com/office/drawing/2014/main" id="{38D0FCD4-D2CC-4F2A-9B43-7C399E01627F}"/>
              </a:ext>
            </a:extLst>
          </p:cNvPr>
          <p:cNvSpPr/>
          <p:nvPr/>
        </p:nvSpPr>
        <p:spPr>
          <a:xfrm>
            <a:off x="791813" y="2123933"/>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Image result for smiley face images">
            <a:extLst>
              <a:ext uri="{FF2B5EF4-FFF2-40B4-BE49-F238E27FC236}">
                <a16:creationId xmlns:a16="http://schemas.microsoft.com/office/drawing/2014/main" id="{F7A3B598-BBC9-4065-8A36-50B8B594474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9156">
            <a:off x="791813" y="2123933"/>
            <a:ext cx="575432" cy="426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441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5089" y="863567"/>
            <a:ext cx="9239415" cy="369332"/>
          </a:xfrm>
          <a:prstGeom prst="rect">
            <a:avLst/>
          </a:prstGeom>
        </p:spPr>
        <p:txBody>
          <a:bodyPr wrap="square">
            <a:spAutoFit/>
          </a:bodyPr>
          <a:lstStyle/>
          <a:p>
            <a:r>
              <a:rPr lang="en-US" b="1" dirty="0">
                <a:solidFill>
                  <a:srgbClr val="000000"/>
                </a:solidFill>
                <a:latin typeface="Times New Roman" panose="02020603050405020304" pitchFamily="18" charset="0"/>
                <a:ea typeface="Times New Roman" panose="02020603050405020304" pitchFamily="18" charset="0"/>
              </a:rPr>
              <a:t>Let f(n) = ½ n</a:t>
            </a:r>
            <a:r>
              <a:rPr lang="en-US" b="1" baseline="30000" dirty="0">
                <a:solidFill>
                  <a:srgbClr val="000000"/>
                </a:solidFill>
                <a:latin typeface="Times New Roman" panose="02020603050405020304" pitchFamily="18" charset="0"/>
                <a:ea typeface="Times New Roman" panose="02020603050405020304" pitchFamily="18" charset="0"/>
              </a:rPr>
              <a:t>2</a:t>
            </a:r>
            <a:r>
              <a:rPr lang="en-US" b="1" dirty="0">
                <a:solidFill>
                  <a:srgbClr val="000000"/>
                </a:solidFill>
                <a:latin typeface="Times New Roman" panose="02020603050405020304" pitchFamily="18" charset="0"/>
                <a:ea typeface="Times New Roman" panose="02020603050405020304" pitchFamily="18" charset="0"/>
              </a:rPr>
              <a:t> – 3n.  Let g(n) = n</a:t>
            </a:r>
            <a:r>
              <a:rPr lang="en-US" b="1" baseline="30000" dirty="0">
                <a:solidFill>
                  <a:srgbClr val="000000"/>
                </a:solidFill>
                <a:latin typeface="Times New Roman" panose="02020603050405020304" pitchFamily="18" charset="0"/>
                <a:ea typeface="Times New Roman" panose="02020603050405020304" pitchFamily="18" charset="0"/>
              </a:rPr>
              <a:t>2</a:t>
            </a:r>
            <a:r>
              <a:rPr lang="en-US" b="1" dirty="0">
                <a:solidFill>
                  <a:srgbClr val="000000"/>
                </a:solidFill>
                <a:latin typeface="Times New Roman" panose="02020603050405020304" pitchFamily="18" charset="0"/>
                <a:ea typeface="Times New Roman" panose="02020603050405020304" pitchFamily="18" charset="0"/>
              </a:rPr>
              <a:t>.       c</a:t>
            </a:r>
            <a:r>
              <a:rPr lang="en-US" b="1" baseline="-25000" dirty="0">
                <a:solidFill>
                  <a:srgbClr val="000000"/>
                </a:solidFill>
                <a:latin typeface="Times New Roman Bold" panose="02020803070505020304" pitchFamily="18" charset="0"/>
                <a:ea typeface="Times New Roman" panose="02020603050405020304" pitchFamily="18" charset="0"/>
                <a:cs typeface="Times New Roman" panose="02020603050405020304" pitchFamily="18" charset="0"/>
              </a:rPr>
              <a:t>1</a:t>
            </a:r>
            <a:r>
              <a:rPr lang="en-US" b="1" dirty="0">
                <a:solidFill>
                  <a:srgbClr val="000000"/>
                </a:solidFill>
                <a:latin typeface="Times New Roman" panose="02020603050405020304" pitchFamily="18" charset="0"/>
                <a:ea typeface="Times New Roman" panose="02020603050405020304" pitchFamily="18" charset="0"/>
              </a:rPr>
              <a:t> = 1/14 = 0.071428571</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276007983"/>
              </p:ext>
            </p:extLst>
          </p:nvPr>
        </p:nvGraphicFramePr>
        <p:xfrm>
          <a:off x="2995373" y="1385456"/>
          <a:ext cx="4132257" cy="5226343"/>
        </p:xfrm>
        <a:graphic>
          <a:graphicData uri="http://schemas.openxmlformats.org/drawingml/2006/table">
            <a:tbl>
              <a:tblPr firstRow="1" firstCol="1" bandRow="1">
                <a:tableStyleId>{5C22544A-7EE6-4342-B048-85BDC9FD1C3A}</a:tableStyleId>
              </a:tblPr>
              <a:tblGrid>
                <a:gridCol w="1310894">
                  <a:extLst>
                    <a:ext uri="{9D8B030D-6E8A-4147-A177-3AD203B41FA5}">
                      <a16:colId xmlns:a16="http://schemas.microsoft.com/office/drawing/2014/main" val="20000"/>
                    </a:ext>
                  </a:extLst>
                </a:gridCol>
                <a:gridCol w="764883">
                  <a:extLst>
                    <a:ext uri="{9D8B030D-6E8A-4147-A177-3AD203B41FA5}">
                      <a16:colId xmlns:a16="http://schemas.microsoft.com/office/drawing/2014/main" val="20001"/>
                    </a:ext>
                  </a:extLst>
                </a:gridCol>
                <a:gridCol w="804893">
                  <a:extLst>
                    <a:ext uri="{9D8B030D-6E8A-4147-A177-3AD203B41FA5}">
                      <a16:colId xmlns:a16="http://schemas.microsoft.com/office/drawing/2014/main" val="20002"/>
                    </a:ext>
                  </a:extLst>
                </a:gridCol>
                <a:gridCol w="574252">
                  <a:extLst>
                    <a:ext uri="{9D8B030D-6E8A-4147-A177-3AD203B41FA5}">
                      <a16:colId xmlns:a16="http://schemas.microsoft.com/office/drawing/2014/main" val="20003"/>
                    </a:ext>
                  </a:extLst>
                </a:gridCol>
                <a:gridCol w="677335">
                  <a:extLst>
                    <a:ext uri="{9D8B030D-6E8A-4147-A177-3AD203B41FA5}">
                      <a16:colId xmlns:a16="http://schemas.microsoft.com/office/drawing/2014/main" val="20004"/>
                    </a:ext>
                  </a:extLst>
                </a:gridCol>
              </a:tblGrid>
              <a:tr h="123137">
                <a:tc>
                  <a:txBody>
                    <a:bodyPr/>
                    <a:lstStyle/>
                    <a:p>
                      <a:pPr>
                        <a:lnSpc>
                          <a:spcPct val="107000"/>
                        </a:lnSpc>
                      </a:pPr>
                      <a:endParaRPr lang="en-US" sz="600" dirty="0">
                        <a:effectLst/>
                        <a:latin typeface="Calibri" panose="020F0502020204030204" pitchFamily="34"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600">
                        <a:effectLst/>
                        <a:latin typeface="Calibri" panose="020F0502020204030204" pitchFamily="34"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600">
                        <a:effectLst/>
                        <a:latin typeface="Calibri" panose="020F0502020204030204" pitchFamily="34"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600">
                        <a:effectLst/>
                        <a:latin typeface="Calibri" panose="020F0502020204030204" pitchFamily="34"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600">
                        <a:effectLst/>
                        <a:latin typeface="Calibri" panose="020F0502020204030204" pitchFamily="34"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 ½ n</a:t>
                      </a:r>
                      <a:r>
                        <a:rPr lang="en-US" sz="600" baseline="30000" dirty="0">
                          <a:effectLst/>
                        </a:rPr>
                        <a:t>2</a:t>
                      </a:r>
                      <a:r>
                        <a:rPr lang="en-US" sz="600" dirty="0">
                          <a:effectLst/>
                        </a:rPr>
                        <a:t> – 3n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n</a:t>
                      </a:r>
                      <a:r>
                        <a:rPr lang="en-US" sz="600" baseline="30000">
                          <a:effectLst/>
                        </a:rPr>
                        <a:t>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0.07 n</a:t>
                      </a:r>
                      <a:r>
                        <a:rPr lang="en-US" sz="600" baseline="30000">
                          <a:effectLst/>
                        </a:rPr>
                        <a:t>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0.5 n</a:t>
                      </a:r>
                      <a:r>
                        <a:rPr lang="en-US" sz="600" baseline="30000">
                          <a:effectLst/>
                        </a:rPr>
                        <a:t>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3137">
                <a:tc>
                  <a:txBody>
                    <a:bodyPr/>
                    <a:lstStyle/>
                    <a:p>
                      <a:pPr marL="0" marR="0" algn="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0.07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0.5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0.28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-4</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1.12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-2.5</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1.75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12.5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23137">
                <a:tc>
                  <a:txBody>
                    <a:bodyPr/>
                    <a:lstStyle/>
                    <a:p>
                      <a:pPr marL="0" marR="0" algn="r">
                        <a:lnSpc>
                          <a:spcPct val="107000"/>
                        </a:lnSpc>
                        <a:spcBef>
                          <a:spcPts val="0"/>
                        </a:spcBef>
                        <a:spcAft>
                          <a:spcPts val="0"/>
                        </a:spcAft>
                      </a:pPr>
                      <a:r>
                        <a:rPr lang="en-US" sz="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36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2.52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3.5</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49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solidFill>
                            <a:srgbClr val="0000FF"/>
                          </a:solidFill>
                          <a:effectLst/>
                        </a:rPr>
                        <a:t>3.43</a:t>
                      </a:r>
                      <a:endParaRPr lang="en-US" sz="6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solidFill>
                            <a:srgbClr val="0000FF"/>
                          </a:solidFill>
                          <a:effectLst/>
                        </a:rPr>
                        <a:t>24.5</a:t>
                      </a:r>
                      <a:endParaRPr lang="en-US" sz="6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8</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64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4.48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32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13.5</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81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5.67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40.5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50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27.5</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121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8.47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60.5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36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144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10.08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72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45.5</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169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11.83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84.5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56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196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13.72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98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67.5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225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15.75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112.5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80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256</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17.92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128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93.5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289</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20.23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144.5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108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324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22.68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162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123.5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361</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25.27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180.5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140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400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237.5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625</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43.75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312.5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360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900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63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450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680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1600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112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800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1100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2500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175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1250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5"/>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1620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3600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252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1800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6"/>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2240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4900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343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2450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7"/>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2960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6400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448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3200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8"/>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3780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8100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567</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4050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9"/>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4700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700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5000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0"/>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19400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40000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2800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1"/>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123500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250000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17500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125000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2"/>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497000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70000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500000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3"/>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12485000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25000000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1750000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12500000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4"/>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49970000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100000000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7000000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50000000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5"/>
                  </a:ext>
                </a:extLst>
              </a:tr>
              <a:tr h="123137">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199940000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400000000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28000000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200000000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6"/>
                  </a:ext>
                </a:extLst>
              </a:tr>
              <a:tr h="241573">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1249850000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2500000000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175000000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1250000000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7"/>
                  </a:ext>
                </a:extLst>
              </a:tr>
              <a:tr h="241573">
                <a:tc>
                  <a:txBody>
                    <a:bodyPr/>
                    <a:lstStyle/>
                    <a:p>
                      <a:pPr marL="0" marR="0" algn="r">
                        <a:lnSpc>
                          <a:spcPct val="107000"/>
                        </a:lnSpc>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4999700000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10000000000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a:effectLst/>
                        </a:rPr>
                        <a:t>700000000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600" dirty="0">
                          <a:effectLst/>
                        </a:rPr>
                        <a:t>5000000000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8"/>
                  </a:ext>
                </a:extLst>
              </a:tr>
              <a:tr h="187128">
                <a:tc>
                  <a:txBody>
                    <a:bodyPr/>
                    <a:lstStyle/>
                    <a:p>
                      <a:pPr>
                        <a:lnSpc>
                          <a:spcPct val="107000"/>
                        </a:lnSpc>
                      </a:pPr>
                      <a:endParaRPr lang="en-US" sz="1100" dirty="0">
                        <a:effectLst/>
                        <a:latin typeface="Calibri" panose="020F0502020204030204" pitchFamily="34" charset="0"/>
                      </a:endParaRPr>
                    </a:p>
                  </a:txBody>
                  <a:tcPr marL="68580" marR="68580" marT="0" marB="0" anchor="b">
                    <a:lnT w="12700" cap="flat" cmpd="sng" algn="ctr">
                      <a:solidFill>
                        <a:schemeClr val="tx1"/>
                      </a:solidFill>
                      <a:prstDash val="solid"/>
                      <a:round/>
                      <a:headEnd type="none" w="med" len="med"/>
                      <a:tailEnd type="none" w="med" len="med"/>
                    </a:lnT>
                    <a:solidFill>
                      <a:schemeClr val="bg1"/>
                    </a:solidFill>
                  </a:tcPr>
                </a:tc>
                <a:tc>
                  <a:txBody>
                    <a:bodyPr/>
                    <a:lstStyle/>
                    <a:p>
                      <a:pPr>
                        <a:lnSpc>
                          <a:spcPct val="107000"/>
                        </a:lnSpc>
                      </a:pPr>
                      <a:endParaRPr lang="en-US" sz="600" dirty="0">
                        <a:effectLst/>
                        <a:latin typeface="Calibri" panose="020F0502020204030204" pitchFamily="34" charset="0"/>
                      </a:endParaRPr>
                    </a:p>
                  </a:txBody>
                  <a:tcPr marL="38922" marR="38922" marT="0" marB="0" anchor="b">
                    <a:lnT w="12700" cap="flat" cmpd="sng" algn="ctr">
                      <a:solidFill>
                        <a:schemeClr val="tx1"/>
                      </a:solidFill>
                      <a:prstDash val="solid"/>
                      <a:round/>
                      <a:headEnd type="none" w="med" len="med"/>
                      <a:tailEnd type="none" w="med" len="med"/>
                    </a:lnT>
                    <a:solidFill>
                      <a:schemeClr val="bg1"/>
                    </a:solidFill>
                  </a:tcPr>
                </a:tc>
                <a:tc>
                  <a:txBody>
                    <a:bodyPr/>
                    <a:lstStyle/>
                    <a:p>
                      <a:pPr>
                        <a:lnSpc>
                          <a:spcPct val="107000"/>
                        </a:lnSpc>
                      </a:pPr>
                      <a:endParaRPr lang="en-US" sz="600" dirty="0">
                        <a:effectLst/>
                        <a:latin typeface="Calibri" panose="020F0502020204030204" pitchFamily="34" charset="0"/>
                      </a:endParaRPr>
                    </a:p>
                  </a:txBody>
                  <a:tcPr marL="38922" marR="38922" marT="0" marB="0" anchor="b">
                    <a:lnT w="12700" cap="flat" cmpd="sng" algn="ctr">
                      <a:solidFill>
                        <a:schemeClr val="tx1"/>
                      </a:solidFill>
                      <a:prstDash val="solid"/>
                      <a:round/>
                      <a:headEnd type="none" w="med" len="med"/>
                      <a:tailEnd type="none" w="med" len="med"/>
                    </a:lnT>
                    <a:solidFill>
                      <a:schemeClr val="bg1"/>
                    </a:solidFill>
                  </a:tcPr>
                </a:tc>
                <a:tc>
                  <a:txBody>
                    <a:bodyPr/>
                    <a:lstStyle/>
                    <a:p>
                      <a:pPr>
                        <a:lnSpc>
                          <a:spcPct val="107000"/>
                        </a:lnSpc>
                      </a:pPr>
                      <a:endParaRPr lang="en-US" sz="600" dirty="0">
                        <a:effectLst/>
                        <a:latin typeface="Calibri" panose="020F0502020204030204" pitchFamily="34" charset="0"/>
                      </a:endParaRPr>
                    </a:p>
                  </a:txBody>
                  <a:tcPr marL="38922" marR="38922" marT="0" marB="0" anchor="b">
                    <a:lnT w="12700" cap="flat" cmpd="sng" algn="ctr">
                      <a:solidFill>
                        <a:schemeClr val="tx1"/>
                      </a:solidFill>
                      <a:prstDash val="solid"/>
                      <a:round/>
                      <a:headEnd type="none" w="med" len="med"/>
                      <a:tailEnd type="none" w="med" len="med"/>
                    </a:lnT>
                    <a:solidFill>
                      <a:schemeClr val="bg1"/>
                    </a:solidFill>
                  </a:tcPr>
                </a:tc>
                <a:tc>
                  <a:txBody>
                    <a:bodyPr/>
                    <a:lstStyle/>
                    <a:p>
                      <a:pPr>
                        <a:lnSpc>
                          <a:spcPct val="107000"/>
                        </a:lnSpc>
                      </a:pPr>
                      <a:endParaRPr lang="en-US" sz="600" dirty="0">
                        <a:effectLst/>
                        <a:latin typeface="Calibri" panose="020F0502020204030204" pitchFamily="34" charset="0"/>
                      </a:endParaRPr>
                    </a:p>
                  </a:txBody>
                  <a:tcPr marL="38922" marR="38922" marT="0" marB="0" anchor="b">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39"/>
                  </a:ext>
                </a:extLst>
              </a:tr>
            </a:tbl>
          </a:graphicData>
        </a:graphic>
      </p:graphicFrame>
    </p:spTree>
    <p:extLst>
      <p:ext uri="{BB962C8B-B14F-4D97-AF65-F5344CB8AC3E}">
        <p14:creationId xmlns:p14="http://schemas.microsoft.com/office/powerpoint/2010/main" val="753470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9489" y="505758"/>
            <a:ext cx="8237551" cy="369332"/>
          </a:xfrm>
          <a:prstGeom prst="rect">
            <a:avLst/>
          </a:prstGeom>
        </p:spPr>
        <p:txBody>
          <a:bodyPr wrap="square">
            <a:spAutoFit/>
          </a:bodyPr>
          <a:lstStyle/>
          <a:p>
            <a:r>
              <a:rPr lang="en-US" b="1" dirty="0">
                <a:solidFill>
                  <a:srgbClr val="000000"/>
                </a:solidFill>
                <a:latin typeface="Times New Roman" panose="02020603050405020304" pitchFamily="18" charset="0"/>
                <a:ea typeface="Times New Roman" panose="02020603050405020304" pitchFamily="18" charset="0"/>
              </a:rPr>
              <a:t>Let f(n) = ½ n</a:t>
            </a:r>
            <a:r>
              <a:rPr lang="en-US" b="1" baseline="30000" dirty="0">
                <a:solidFill>
                  <a:srgbClr val="000000"/>
                </a:solidFill>
                <a:latin typeface="Times New Roman" panose="02020603050405020304" pitchFamily="18" charset="0"/>
                <a:ea typeface="Times New Roman" panose="02020603050405020304" pitchFamily="18" charset="0"/>
              </a:rPr>
              <a:t>2</a:t>
            </a:r>
            <a:r>
              <a:rPr lang="en-US" b="1" dirty="0">
                <a:solidFill>
                  <a:srgbClr val="000000"/>
                </a:solidFill>
                <a:latin typeface="Times New Roman" panose="02020603050405020304" pitchFamily="18" charset="0"/>
                <a:ea typeface="Times New Roman" panose="02020603050405020304" pitchFamily="18" charset="0"/>
              </a:rPr>
              <a:t> – 3n.  Let g(n) = n</a:t>
            </a:r>
            <a:r>
              <a:rPr lang="en-US" b="1" baseline="30000" dirty="0">
                <a:solidFill>
                  <a:srgbClr val="000000"/>
                </a:solidFill>
                <a:latin typeface="Times New Roman" panose="02020603050405020304" pitchFamily="18" charset="0"/>
                <a:ea typeface="Times New Roman" panose="02020603050405020304" pitchFamily="18" charset="0"/>
              </a:rPr>
              <a:t>2</a:t>
            </a:r>
            <a:r>
              <a:rPr lang="en-US" b="1" dirty="0">
                <a:solidFill>
                  <a:srgbClr val="000000"/>
                </a:solidFill>
                <a:latin typeface="Times New Roman" panose="02020603050405020304" pitchFamily="18" charset="0"/>
                <a:ea typeface="Times New Roman" panose="02020603050405020304" pitchFamily="18" charset="0"/>
              </a:rPr>
              <a:t>.       c</a:t>
            </a:r>
            <a:r>
              <a:rPr lang="en-US" b="1" baseline="-25000" dirty="0">
                <a:solidFill>
                  <a:srgbClr val="000000"/>
                </a:solidFill>
                <a:latin typeface="Times New Roman Bold" panose="02020803070505020304" pitchFamily="18" charset="0"/>
                <a:ea typeface="Times New Roman" panose="02020603050405020304" pitchFamily="18" charset="0"/>
                <a:cs typeface="Times New Roman" panose="02020603050405020304" pitchFamily="18" charset="0"/>
              </a:rPr>
              <a:t>1</a:t>
            </a:r>
            <a:r>
              <a:rPr lang="en-US" b="1" dirty="0">
                <a:solidFill>
                  <a:srgbClr val="000000"/>
                </a:solidFill>
                <a:latin typeface="Times New Roman" panose="02020603050405020304" pitchFamily="18" charset="0"/>
                <a:ea typeface="Times New Roman" panose="02020603050405020304" pitchFamily="18" charset="0"/>
              </a:rPr>
              <a:t> = 1/14 = 0.071428571 and  </a:t>
            </a:r>
            <a:r>
              <a:rPr lang="en-US" b="1" dirty="0">
                <a:latin typeface="Times New Roman" panose="02020603050405020304" pitchFamily="18" charset="0"/>
                <a:ea typeface="Calibri" panose="020F0502020204030204" pitchFamily="34" charset="0"/>
                <a:cs typeface="Times New Roman" panose="02020603050405020304" pitchFamily="18" charset="0"/>
              </a:rPr>
              <a:t>c</a:t>
            </a:r>
            <a:r>
              <a:rPr lang="en-US"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b="1" dirty="0">
                <a:latin typeface="Times New Roman" panose="02020603050405020304" pitchFamily="18" charset="0"/>
                <a:ea typeface="Calibri" panose="020F0502020204030204" pitchFamily="34" charset="0"/>
                <a:cs typeface="Times New Roman" panose="02020603050405020304" pitchFamily="18" charset="0"/>
              </a:rPr>
              <a:t>  =  ½ </a:t>
            </a:r>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val="1967499735"/>
              </p:ext>
            </p:extLst>
          </p:nvPr>
        </p:nvGraphicFramePr>
        <p:xfrm>
          <a:off x="2844298" y="1080347"/>
          <a:ext cx="5242178" cy="5521043"/>
        </p:xfrm>
        <a:graphic>
          <a:graphicData uri="http://schemas.openxmlformats.org/drawingml/2006/table">
            <a:tbl>
              <a:tblPr firstRow="1" firstCol="1" bandRow="1">
                <a:tableStyleId>{5C22544A-7EE6-4342-B048-85BDC9FD1C3A}</a:tableStyleId>
              </a:tblPr>
              <a:tblGrid>
                <a:gridCol w="1662999">
                  <a:extLst>
                    <a:ext uri="{9D8B030D-6E8A-4147-A177-3AD203B41FA5}">
                      <a16:colId xmlns:a16="http://schemas.microsoft.com/office/drawing/2014/main" val="20000"/>
                    </a:ext>
                  </a:extLst>
                </a:gridCol>
                <a:gridCol w="970331">
                  <a:extLst>
                    <a:ext uri="{9D8B030D-6E8A-4147-A177-3AD203B41FA5}">
                      <a16:colId xmlns:a16="http://schemas.microsoft.com/office/drawing/2014/main" val="20001"/>
                    </a:ext>
                  </a:extLst>
                </a:gridCol>
                <a:gridCol w="923172">
                  <a:extLst>
                    <a:ext uri="{9D8B030D-6E8A-4147-A177-3AD203B41FA5}">
                      <a16:colId xmlns:a16="http://schemas.microsoft.com/office/drawing/2014/main" val="20002"/>
                    </a:ext>
                  </a:extLst>
                </a:gridCol>
                <a:gridCol w="826409">
                  <a:extLst>
                    <a:ext uri="{9D8B030D-6E8A-4147-A177-3AD203B41FA5}">
                      <a16:colId xmlns:a16="http://schemas.microsoft.com/office/drawing/2014/main" val="20003"/>
                    </a:ext>
                  </a:extLst>
                </a:gridCol>
                <a:gridCol w="859267">
                  <a:extLst>
                    <a:ext uri="{9D8B030D-6E8A-4147-A177-3AD203B41FA5}">
                      <a16:colId xmlns:a16="http://schemas.microsoft.com/office/drawing/2014/main" val="20004"/>
                    </a:ext>
                  </a:extLst>
                </a:gridCol>
              </a:tblGrid>
              <a:tr h="0">
                <a:tc>
                  <a:txBody>
                    <a:bodyPr/>
                    <a:lstStyle/>
                    <a:p>
                      <a:pPr>
                        <a:lnSpc>
                          <a:spcPct val="107000"/>
                        </a:lnSpc>
                      </a:pPr>
                      <a:endParaRPr lang="en-US" sz="600" dirty="0">
                        <a:effectLst/>
                        <a:latin typeface="Times New Roman" panose="02020603050405020304" pitchFamily="18"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600">
                        <a:effectLst/>
                        <a:latin typeface="Times New Roman" panose="02020603050405020304" pitchFamily="18"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600">
                        <a:effectLst/>
                        <a:latin typeface="Times New Roman" panose="02020603050405020304" pitchFamily="18"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600">
                        <a:effectLst/>
                        <a:latin typeface="Times New Roman" panose="02020603050405020304" pitchFamily="18"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600">
                        <a:effectLst/>
                        <a:latin typeface="Times New Roman" panose="02020603050405020304" pitchFamily="18"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10414">
                <a:tc>
                  <a:txBody>
                    <a:bodyPr/>
                    <a:lstStyle/>
                    <a:p>
                      <a:pPr marL="0" marR="0" algn="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½ n</a:t>
                      </a:r>
                      <a:r>
                        <a:rPr lang="en-US" sz="1600" baseline="30000" dirty="0">
                          <a:effectLst/>
                          <a:latin typeface="Times New Roman" panose="02020603050405020304" pitchFamily="18" charset="0"/>
                          <a:cs typeface="Times New Roman" panose="02020603050405020304" pitchFamily="18" charset="0"/>
                        </a:rPr>
                        <a:t>2</a:t>
                      </a:r>
                      <a:r>
                        <a:rPr lang="en-US" sz="1600" dirty="0">
                          <a:effectLst/>
                          <a:latin typeface="Times New Roman" panose="02020603050405020304" pitchFamily="18" charset="0"/>
                          <a:cs typeface="Times New Roman" panose="02020603050405020304" pitchFamily="18" charset="0"/>
                        </a:rPr>
                        <a:t> – 3n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n</a:t>
                      </a:r>
                      <a:r>
                        <a:rPr lang="en-US" sz="1600" baseline="30000" dirty="0">
                          <a:effectLst/>
                          <a:latin typeface="Times New Roman" panose="02020603050405020304" pitchFamily="18" charset="0"/>
                          <a:cs typeface="Times New Roman" panose="02020603050405020304" pitchFamily="18" charset="0"/>
                        </a:rPr>
                        <a:t>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0.07 n</a:t>
                      </a:r>
                      <a:r>
                        <a:rPr lang="en-US" sz="1600" baseline="30000" dirty="0">
                          <a:effectLst/>
                          <a:latin typeface="Times New Roman" panose="02020603050405020304" pitchFamily="18" charset="0"/>
                          <a:cs typeface="Times New Roman" panose="02020603050405020304" pitchFamily="18" charset="0"/>
                        </a:rPr>
                        <a:t>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0.5 n</a:t>
                      </a:r>
                      <a:r>
                        <a:rPr lang="en-US" sz="1600" baseline="30000" dirty="0">
                          <a:effectLst/>
                          <a:latin typeface="Times New Roman" panose="02020603050405020304" pitchFamily="18" charset="0"/>
                          <a:cs typeface="Times New Roman" panose="02020603050405020304" pitchFamily="18" charset="0"/>
                        </a:rPr>
                        <a:t>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10414">
                <a:tc>
                  <a:txBody>
                    <a:bodyPr/>
                    <a:lstStyle/>
                    <a:p>
                      <a:pPr marL="0" marR="0" algn="r">
                        <a:lnSpc>
                          <a:spcPct val="107000"/>
                        </a:lnSpc>
                        <a:spcBef>
                          <a:spcPts val="0"/>
                        </a:spcBef>
                        <a:spcAft>
                          <a:spcPts val="0"/>
                        </a:spcAft>
                      </a:pPr>
                      <a:r>
                        <a:rPr lang="en-US" sz="1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1" dirty="0">
                          <a:solidFill>
                            <a:srgbClr val="FF0000"/>
                          </a:solidFill>
                          <a:effectLst/>
                          <a:latin typeface="Times New Roman" panose="02020603050405020304" pitchFamily="18" charset="0"/>
                          <a:cs typeface="Times New Roman" panose="02020603050405020304" pitchFamily="18" charset="0"/>
                        </a:rPr>
                        <a:t>0</a:t>
                      </a:r>
                      <a:endParaRPr lang="en-US"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0</a:t>
                      </a:r>
                      <a:endParaRPr lang="en-US"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1" dirty="0">
                          <a:solidFill>
                            <a:srgbClr val="FF0000"/>
                          </a:solidFill>
                          <a:effectLst/>
                          <a:latin typeface="Times New Roman" panose="02020603050405020304" pitchFamily="18" charset="0"/>
                          <a:cs typeface="Times New Roman" panose="02020603050405020304" pitchFamily="18" charset="0"/>
                        </a:rPr>
                        <a:t>0</a:t>
                      </a:r>
                      <a:endParaRPr lang="en-US"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1" dirty="0">
                          <a:solidFill>
                            <a:srgbClr val="FF0000"/>
                          </a:solidFill>
                          <a:effectLst/>
                          <a:latin typeface="Times New Roman" panose="02020603050405020304" pitchFamily="18" charset="0"/>
                          <a:cs typeface="Times New Roman" panose="02020603050405020304" pitchFamily="18" charset="0"/>
                        </a:rPr>
                        <a:t>0</a:t>
                      </a:r>
                      <a:endParaRPr lang="en-US"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0414">
                <a:tc>
                  <a:txBody>
                    <a:bodyPr/>
                    <a:lstStyle/>
                    <a:p>
                      <a:pPr marL="0" marR="0" algn="r">
                        <a:lnSpc>
                          <a:spcPct val="107000"/>
                        </a:lnSpc>
                        <a:spcBef>
                          <a:spcPts val="0"/>
                        </a:spcBef>
                        <a:spcAft>
                          <a:spcPts val="0"/>
                        </a:spcAft>
                      </a:pPr>
                      <a:r>
                        <a:rPr lang="en-US"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1">
                          <a:solidFill>
                            <a:srgbClr val="FF0000"/>
                          </a:solidFill>
                          <a:effectLst/>
                          <a:latin typeface="Times New Roman" panose="02020603050405020304" pitchFamily="18" charset="0"/>
                          <a:cs typeface="Times New Roman" panose="02020603050405020304" pitchFamily="18" charset="0"/>
                        </a:rPr>
                        <a:t>-2.5</a:t>
                      </a:r>
                      <a:endParaRPr lang="en-US" sz="1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1</a:t>
                      </a:r>
                      <a:endParaRPr lang="en-US"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1">
                          <a:solidFill>
                            <a:srgbClr val="FF0000"/>
                          </a:solidFill>
                          <a:effectLst/>
                          <a:latin typeface="Times New Roman" panose="02020603050405020304" pitchFamily="18" charset="0"/>
                          <a:cs typeface="Times New Roman" panose="02020603050405020304" pitchFamily="18" charset="0"/>
                        </a:rPr>
                        <a:t>0.07</a:t>
                      </a:r>
                      <a:endParaRPr lang="en-US" sz="1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1">
                          <a:solidFill>
                            <a:srgbClr val="FF0000"/>
                          </a:solidFill>
                          <a:effectLst/>
                          <a:latin typeface="Times New Roman" panose="02020603050405020304" pitchFamily="18" charset="0"/>
                          <a:cs typeface="Times New Roman" panose="02020603050405020304" pitchFamily="18" charset="0"/>
                        </a:rPr>
                        <a:t>0.5</a:t>
                      </a:r>
                      <a:endParaRPr lang="en-US" sz="1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10414">
                <a:tc>
                  <a:txBody>
                    <a:bodyPr/>
                    <a:lstStyle/>
                    <a:p>
                      <a:pPr marL="0" marR="0" algn="r">
                        <a:lnSpc>
                          <a:spcPct val="107000"/>
                        </a:lnSpc>
                        <a:spcBef>
                          <a:spcPts val="0"/>
                        </a:spcBef>
                        <a:spcAft>
                          <a:spcPts val="0"/>
                        </a:spcAft>
                      </a:pPr>
                      <a:r>
                        <a:rPr lang="en-US"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1">
                          <a:solidFill>
                            <a:srgbClr val="FF0000"/>
                          </a:solidFill>
                          <a:effectLst/>
                          <a:latin typeface="Times New Roman" panose="02020603050405020304" pitchFamily="18" charset="0"/>
                          <a:cs typeface="Times New Roman" panose="02020603050405020304" pitchFamily="18" charset="0"/>
                        </a:rPr>
                        <a:t>-4</a:t>
                      </a:r>
                      <a:endParaRPr lang="en-US" sz="1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4</a:t>
                      </a:r>
                      <a:endParaRPr lang="en-US"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1">
                          <a:solidFill>
                            <a:srgbClr val="FF0000"/>
                          </a:solidFill>
                          <a:effectLst/>
                          <a:latin typeface="Times New Roman" panose="02020603050405020304" pitchFamily="18" charset="0"/>
                          <a:cs typeface="Times New Roman" panose="02020603050405020304" pitchFamily="18" charset="0"/>
                        </a:rPr>
                        <a:t>0.28</a:t>
                      </a:r>
                      <a:endParaRPr lang="en-US" sz="1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1">
                          <a:solidFill>
                            <a:srgbClr val="FF0000"/>
                          </a:solidFill>
                          <a:effectLst/>
                          <a:latin typeface="Times New Roman" panose="02020603050405020304" pitchFamily="18" charset="0"/>
                          <a:cs typeface="Times New Roman" panose="02020603050405020304" pitchFamily="18" charset="0"/>
                        </a:rPr>
                        <a:t>2</a:t>
                      </a:r>
                      <a:endParaRPr lang="en-US" sz="1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10414">
                <a:tc>
                  <a:txBody>
                    <a:bodyPr/>
                    <a:lstStyle/>
                    <a:p>
                      <a:pPr marL="0" marR="0" algn="r">
                        <a:lnSpc>
                          <a:spcPct val="107000"/>
                        </a:lnSpc>
                        <a:spcBef>
                          <a:spcPts val="0"/>
                        </a:spcBef>
                        <a:spcAft>
                          <a:spcPts val="0"/>
                        </a:spcAft>
                      </a:pPr>
                      <a:r>
                        <a:rPr lang="en-US"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1" dirty="0">
                          <a:solidFill>
                            <a:srgbClr val="FF0000"/>
                          </a:solidFill>
                          <a:effectLst/>
                          <a:latin typeface="Times New Roman" panose="02020603050405020304" pitchFamily="18" charset="0"/>
                          <a:cs typeface="Times New Roman" panose="02020603050405020304" pitchFamily="18" charset="0"/>
                        </a:rPr>
                        <a:t>-4</a:t>
                      </a:r>
                      <a:endParaRPr lang="en-US"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16</a:t>
                      </a:r>
                      <a:endParaRPr lang="en-US"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1">
                          <a:solidFill>
                            <a:srgbClr val="FF0000"/>
                          </a:solidFill>
                          <a:effectLst/>
                          <a:latin typeface="Times New Roman" panose="02020603050405020304" pitchFamily="18" charset="0"/>
                          <a:cs typeface="Times New Roman" panose="02020603050405020304" pitchFamily="18" charset="0"/>
                        </a:rPr>
                        <a:t>1.12</a:t>
                      </a:r>
                      <a:endParaRPr lang="en-US" sz="1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1">
                          <a:solidFill>
                            <a:srgbClr val="FF0000"/>
                          </a:solidFill>
                          <a:effectLst/>
                          <a:latin typeface="Times New Roman" panose="02020603050405020304" pitchFamily="18" charset="0"/>
                          <a:cs typeface="Times New Roman" panose="02020603050405020304" pitchFamily="18" charset="0"/>
                        </a:rPr>
                        <a:t>8</a:t>
                      </a:r>
                      <a:endParaRPr lang="en-US" sz="1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10414">
                <a:tc>
                  <a:txBody>
                    <a:bodyPr/>
                    <a:lstStyle/>
                    <a:p>
                      <a:pPr marL="0" marR="0" algn="r">
                        <a:lnSpc>
                          <a:spcPct val="107000"/>
                        </a:lnSpc>
                        <a:spcBef>
                          <a:spcPts val="0"/>
                        </a:spcBef>
                        <a:spcAft>
                          <a:spcPts val="0"/>
                        </a:spcAft>
                      </a:pPr>
                      <a:r>
                        <a:rPr lang="en-US"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1" dirty="0">
                          <a:solidFill>
                            <a:srgbClr val="FF0000"/>
                          </a:solidFill>
                          <a:effectLst/>
                          <a:latin typeface="Times New Roman" panose="02020603050405020304" pitchFamily="18" charset="0"/>
                          <a:cs typeface="Times New Roman" panose="02020603050405020304" pitchFamily="18" charset="0"/>
                        </a:rPr>
                        <a:t>-2.5</a:t>
                      </a:r>
                      <a:endParaRPr lang="en-US"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25</a:t>
                      </a:r>
                      <a:endParaRPr lang="en-US"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1">
                          <a:solidFill>
                            <a:srgbClr val="FF0000"/>
                          </a:solidFill>
                          <a:effectLst/>
                          <a:latin typeface="Times New Roman" panose="02020603050405020304" pitchFamily="18" charset="0"/>
                          <a:cs typeface="Times New Roman" panose="02020603050405020304" pitchFamily="18" charset="0"/>
                        </a:rPr>
                        <a:t>1.75</a:t>
                      </a:r>
                      <a:endParaRPr lang="en-US" sz="1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1">
                          <a:solidFill>
                            <a:srgbClr val="FF0000"/>
                          </a:solidFill>
                          <a:effectLst/>
                          <a:latin typeface="Times New Roman" panose="02020603050405020304" pitchFamily="18" charset="0"/>
                          <a:cs typeface="Times New Roman" panose="02020603050405020304" pitchFamily="18" charset="0"/>
                        </a:rPr>
                        <a:t>12.5</a:t>
                      </a:r>
                      <a:endParaRPr lang="en-US" sz="1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10414">
                <a:tc>
                  <a:txBody>
                    <a:bodyPr/>
                    <a:lstStyle/>
                    <a:p>
                      <a:pPr marL="0" marR="0" algn="r">
                        <a:lnSpc>
                          <a:spcPct val="107000"/>
                        </a:lnSpc>
                        <a:spcBef>
                          <a:spcPts val="0"/>
                        </a:spcBef>
                        <a:spcAft>
                          <a:spcPts val="0"/>
                        </a:spcAft>
                      </a:pPr>
                      <a:r>
                        <a:rPr lang="en-US"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1" dirty="0">
                          <a:solidFill>
                            <a:srgbClr val="FF0000"/>
                          </a:solidFill>
                          <a:effectLst/>
                          <a:latin typeface="Times New Roman" panose="02020603050405020304" pitchFamily="18" charset="0"/>
                          <a:cs typeface="Times New Roman" panose="02020603050405020304" pitchFamily="18" charset="0"/>
                        </a:rPr>
                        <a:t>0</a:t>
                      </a:r>
                      <a:endParaRPr lang="en-US"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0" dirty="0">
                          <a:solidFill>
                            <a:schemeClr val="tx1"/>
                          </a:solidFill>
                          <a:effectLst/>
                          <a:latin typeface="Times New Roman" panose="02020603050405020304" pitchFamily="18" charset="0"/>
                          <a:cs typeface="Times New Roman" panose="02020603050405020304" pitchFamily="18" charset="0"/>
                        </a:rPr>
                        <a:t>36</a:t>
                      </a:r>
                      <a:endParaRPr lang="en-US"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1" dirty="0">
                          <a:solidFill>
                            <a:srgbClr val="FF0000"/>
                          </a:solidFill>
                          <a:effectLst/>
                          <a:latin typeface="Times New Roman" panose="02020603050405020304" pitchFamily="18" charset="0"/>
                          <a:cs typeface="Times New Roman" panose="02020603050405020304" pitchFamily="18" charset="0"/>
                        </a:rPr>
                        <a:t>2.52</a:t>
                      </a:r>
                      <a:endParaRPr lang="en-US"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b="1" dirty="0">
                          <a:solidFill>
                            <a:srgbClr val="FF0000"/>
                          </a:solidFill>
                          <a:effectLst/>
                          <a:latin typeface="Times New Roman" panose="02020603050405020304" pitchFamily="18" charset="0"/>
                          <a:cs typeface="Times New Roman" panose="02020603050405020304" pitchFamily="18" charset="0"/>
                        </a:rPr>
                        <a:t>18</a:t>
                      </a:r>
                      <a:endParaRPr lang="en-US"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10414">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3.5</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49</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3.43</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24.5</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10414">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8</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64</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4.48</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32</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10414">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13.5</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81</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5.67</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40.5</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10414">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20</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100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7</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50</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10414">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27.5</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121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8.47</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60.5</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10414">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36</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144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10.08</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72</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10414">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45.5</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169</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11.83</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84.5</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10414">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56</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196</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13.72</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98</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10414">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67.5</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225</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15.75</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112.5</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210414">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80</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256</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17.92</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128</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10414">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93.5</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289</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20.23</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144.5</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210414">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108</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324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22.68</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162</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210414">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123.5</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361</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25.27</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180.5</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210414">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140</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400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28</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rgbClr val="0000FF"/>
                          </a:solidFill>
                          <a:effectLst/>
                          <a:latin typeface="Times New Roman" panose="02020603050405020304" pitchFamily="18" charset="0"/>
                          <a:cs typeface="Times New Roman" panose="02020603050405020304" pitchFamily="18" charset="0"/>
                        </a:rPr>
                        <a:t>200</a:t>
                      </a:r>
                      <a:endParaRPr lang="en-US" sz="16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319758">
                <a:tc>
                  <a:txBody>
                    <a:bodyPr/>
                    <a:lstStyle/>
                    <a:p>
                      <a:pPr>
                        <a:lnSpc>
                          <a:spcPct val="107000"/>
                        </a:lnSpc>
                      </a:pPr>
                      <a:endParaRPr lang="en-US" sz="1100" dirty="0">
                        <a:effectLst/>
                        <a:latin typeface="Times New Roman" panose="02020603050405020304" pitchFamily="18" charset="0"/>
                        <a:cs typeface="Times New Roman" panose="02020603050405020304" pitchFamily="18" charset="0"/>
                      </a:endParaRPr>
                    </a:p>
                  </a:txBody>
                  <a:tcPr marL="68580" marR="68580" marT="0" marB="0" anchor="b">
                    <a:lnT w="12700" cap="flat" cmpd="sng" algn="ctr">
                      <a:solidFill>
                        <a:schemeClr val="tx1"/>
                      </a:solidFill>
                      <a:prstDash val="solid"/>
                      <a:round/>
                      <a:headEnd type="none" w="med" len="med"/>
                      <a:tailEnd type="none" w="med" len="med"/>
                    </a:lnT>
                    <a:solidFill>
                      <a:schemeClr val="bg1"/>
                    </a:solidFill>
                  </a:tcPr>
                </a:tc>
                <a:tc>
                  <a:txBody>
                    <a:bodyPr/>
                    <a:lstStyle/>
                    <a:p>
                      <a:pPr>
                        <a:lnSpc>
                          <a:spcPct val="107000"/>
                        </a:lnSpc>
                      </a:pPr>
                      <a:endParaRPr lang="en-US" sz="600" dirty="0">
                        <a:effectLst/>
                        <a:latin typeface="Times New Roman" panose="02020603050405020304" pitchFamily="18" charset="0"/>
                        <a:cs typeface="Times New Roman" panose="02020603050405020304" pitchFamily="18" charset="0"/>
                      </a:endParaRPr>
                    </a:p>
                  </a:txBody>
                  <a:tcPr marL="38922" marR="38922" marT="0" marB="0" anchor="b">
                    <a:lnT w="12700" cap="flat" cmpd="sng" algn="ctr">
                      <a:solidFill>
                        <a:schemeClr val="tx1"/>
                      </a:solidFill>
                      <a:prstDash val="solid"/>
                      <a:round/>
                      <a:headEnd type="none" w="med" len="med"/>
                      <a:tailEnd type="none" w="med" len="med"/>
                    </a:lnT>
                    <a:solidFill>
                      <a:schemeClr val="bg1"/>
                    </a:solidFill>
                  </a:tcPr>
                </a:tc>
                <a:tc>
                  <a:txBody>
                    <a:bodyPr/>
                    <a:lstStyle/>
                    <a:p>
                      <a:pPr>
                        <a:lnSpc>
                          <a:spcPct val="107000"/>
                        </a:lnSpc>
                      </a:pPr>
                      <a:endParaRPr lang="en-US" sz="600" dirty="0">
                        <a:effectLst/>
                        <a:latin typeface="Times New Roman" panose="02020603050405020304" pitchFamily="18" charset="0"/>
                        <a:cs typeface="Times New Roman" panose="02020603050405020304" pitchFamily="18" charset="0"/>
                      </a:endParaRPr>
                    </a:p>
                  </a:txBody>
                  <a:tcPr marL="38922" marR="38922" marT="0" marB="0" anchor="b">
                    <a:lnT w="12700" cap="flat" cmpd="sng" algn="ctr">
                      <a:solidFill>
                        <a:schemeClr val="tx1"/>
                      </a:solidFill>
                      <a:prstDash val="solid"/>
                      <a:round/>
                      <a:headEnd type="none" w="med" len="med"/>
                      <a:tailEnd type="none" w="med" len="med"/>
                    </a:lnT>
                    <a:solidFill>
                      <a:schemeClr val="bg1"/>
                    </a:solidFill>
                  </a:tcPr>
                </a:tc>
                <a:tc>
                  <a:txBody>
                    <a:bodyPr/>
                    <a:lstStyle/>
                    <a:p>
                      <a:pPr>
                        <a:lnSpc>
                          <a:spcPct val="107000"/>
                        </a:lnSpc>
                      </a:pPr>
                      <a:endParaRPr lang="en-US" sz="600" dirty="0">
                        <a:effectLst/>
                        <a:latin typeface="Times New Roman" panose="02020603050405020304" pitchFamily="18" charset="0"/>
                        <a:cs typeface="Times New Roman" panose="02020603050405020304" pitchFamily="18" charset="0"/>
                      </a:endParaRPr>
                    </a:p>
                  </a:txBody>
                  <a:tcPr marL="38922" marR="38922" marT="0" marB="0" anchor="b">
                    <a:lnT w="12700" cap="flat" cmpd="sng" algn="ctr">
                      <a:solidFill>
                        <a:schemeClr val="tx1"/>
                      </a:solidFill>
                      <a:prstDash val="solid"/>
                      <a:round/>
                      <a:headEnd type="none" w="med" len="med"/>
                      <a:tailEnd type="none" w="med" len="med"/>
                    </a:lnT>
                    <a:solidFill>
                      <a:schemeClr val="bg1"/>
                    </a:solidFill>
                  </a:tcPr>
                </a:tc>
                <a:tc>
                  <a:txBody>
                    <a:bodyPr/>
                    <a:lstStyle/>
                    <a:p>
                      <a:pPr>
                        <a:lnSpc>
                          <a:spcPct val="107000"/>
                        </a:lnSpc>
                      </a:pPr>
                      <a:endParaRPr lang="en-US" sz="600" dirty="0">
                        <a:effectLst/>
                        <a:latin typeface="Times New Roman" panose="02020603050405020304" pitchFamily="18" charset="0"/>
                        <a:cs typeface="Times New Roman" panose="02020603050405020304" pitchFamily="18" charset="0"/>
                      </a:endParaRPr>
                    </a:p>
                  </a:txBody>
                  <a:tcPr marL="38922" marR="38922" marT="0" marB="0" anchor="b">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22"/>
                  </a:ext>
                </a:extLst>
              </a:tr>
            </a:tbl>
          </a:graphicData>
        </a:graphic>
      </p:graphicFrame>
      <p:sp>
        <p:nvSpPr>
          <p:cNvPr id="4" name="Arrow: Left 3">
            <a:extLst>
              <a:ext uri="{FF2B5EF4-FFF2-40B4-BE49-F238E27FC236}">
                <a16:creationId xmlns:a16="http://schemas.microsoft.com/office/drawing/2014/main" id="{4E63EA3E-707D-42D3-A107-2EB0BAF30A0B}"/>
              </a:ext>
            </a:extLst>
          </p:cNvPr>
          <p:cNvSpPr/>
          <p:nvPr/>
        </p:nvSpPr>
        <p:spPr>
          <a:xfrm>
            <a:off x="8174892" y="3072619"/>
            <a:ext cx="570523"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hought Bubble: Cloud 4">
            <a:extLst>
              <a:ext uri="{FF2B5EF4-FFF2-40B4-BE49-F238E27FC236}">
                <a16:creationId xmlns:a16="http://schemas.microsoft.com/office/drawing/2014/main" id="{A5608484-3FE5-460E-825E-14F912A62D67}"/>
              </a:ext>
            </a:extLst>
          </p:cNvPr>
          <p:cNvSpPr/>
          <p:nvPr/>
        </p:nvSpPr>
        <p:spPr>
          <a:xfrm>
            <a:off x="1948274" y="2435108"/>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Image result for smiley face images">
            <a:extLst>
              <a:ext uri="{FF2B5EF4-FFF2-40B4-BE49-F238E27FC236}">
                <a16:creationId xmlns:a16="http://schemas.microsoft.com/office/drawing/2014/main" id="{CC9DDEBD-C045-4F47-AB43-19B52F975CF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40784">
            <a:off x="1880571" y="2435108"/>
            <a:ext cx="733529" cy="426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557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0566" y="760200"/>
            <a:ext cx="6551873" cy="369332"/>
          </a:xfrm>
          <a:prstGeom prst="rect">
            <a:avLst/>
          </a:prstGeom>
        </p:spPr>
        <p:txBody>
          <a:bodyPr wrap="square">
            <a:spAutoFit/>
          </a:bodyPr>
          <a:lstStyle/>
          <a:p>
            <a:r>
              <a:rPr lang="en-US" b="1" dirty="0">
                <a:solidFill>
                  <a:srgbClr val="000000"/>
                </a:solidFill>
                <a:latin typeface="Times New Roman" panose="02020603050405020304" pitchFamily="18" charset="0"/>
                <a:ea typeface="Times New Roman" panose="02020603050405020304" pitchFamily="18" charset="0"/>
              </a:rPr>
              <a:t>Let f(n) = ½ n</a:t>
            </a:r>
            <a:r>
              <a:rPr lang="en-US" b="1" baseline="30000" dirty="0">
                <a:solidFill>
                  <a:srgbClr val="000000"/>
                </a:solidFill>
                <a:latin typeface="Times New Roman" panose="02020603050405020304" pitchFamily="18" charset="0"/>
                <a:ea typeface="Times New Roman" panose="02020603050405020304" pitchFamily="18" charset="0"/>
              </a:rPr>
              <a:t>2</a:t>
            </a:r>
            <a:r>
              <a:rPr lang="en-US" b="1" dirty="0">
                <a:solidFill>
                  <a:srgbClr val="000000"/>
                </a:solidFill>
                <a:latin typeface="Times New Roman" panose="02020603050405020304" pitchFamily="18" charset="0"/>
                <a:ea typeface="Times New Roman" panose="02020603050405020304" pitchFamily="18" charset="0"/>
              </a:rPr>
              <a:t> – 3n.  Let g(n) = n</a:t>
            </a:r>
            <a:r>
              <a:rPr lang="en-US" b="1" baseline="30000" dirty="0">
                <a:solidFill>
                  <a:srgbClr val="000000"/>
                </a:solidFill>
                <a:latin typeface="Times New Roman" panose="02020603050405020304" pitchFamily="18" charset="0"/>
                <a:ea typeface="Times New Roman" panose="02020603050405020304" pitchFamily="18" charset="0"/>
              </a:rPr>
              <a:t>2</a:t>
            </a:r>
            <a:r>
              <a:rPr lang="en-US" b="1" dirty="0">
                <a:solidFill>
                  <a:srgbClr val="000000"/>
                </a:solidFill>
                <a:latin typeface="Times New Roman" panose="02020603050405020304" pitchFamily="18" charset="0"/>
                <a:ea typeface="Times New Roman" panose="02020603050405020304" pitchFamily="18" charset="0"/>
              </a:rPr>
              <a:t>.       c</a:t>
            </a:r>
            <a:r>
              <a:rPr lang="en-US" b="1" baseline="-25000" dirty="0">
                <a:solidFill>
                  <a:srgbClr val="000000"/>
                </a:solidFill>
                <a:latin typeface="Times New Roman Bold" panose="02020803070505020304" pitchFamily="18" charset="0"/>
                <a:ea typeface="Times New Roman" panose="02020603050405020304" pitchFamily="18" charset="0"/>
                <a:cs typeface="Times New Roman" panose="02020603050405020304" pitchFamily="18" charset="0"/>
              </a:rPr>
              <a:t>1</a:t>
            </a:r>
            <a:r>
              <a:rPr lang="en-US" b="1" dirty="0">
                <a:solidFill>
                  <a:srgbClr val="000000"/>
                </a:solidFill>
                <a:latin typeface="Times New Roman" panose="02020603050405020304" pitchFamily="18" charset="0"/>
                <a:ea typeface="Times New Roman" panose="02020603050405020304" pitchFamily="18" charset="0"/>
              </a:rPr>
              <a:t> = 1/14 = 0.071428571</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3696501"/>
              </p:ext>
            </p:extLst>
          </p:nvPr>
        </p:nvGraphicFramePr>
        <p:xfrm>
          <a:off x="3011275" y="1213385"/>
          <a:ext cx="6267898" cy="5084509"/>
        </p:xfrm>
        <a:graphic>
          <a:graphicData uri="http://schemas.openxmlformats.org/drawingml/2006/table">
            <a:tbl>
              <a:tblPr firstRow="1" firstCol="1" bandRow="1">
                <a:tableStyleId>{5C22544A-7EE6-4342-B048-85BDC9FD1C3A}</a:tableStyleId>
              </a:tblPr>
              <a:tblGrid>
                <a:gridCol w="1312258">
                  <a:extLst>
                    <a:ext uri="{9D8B030D-6E8A-4147-A177-3AD203B41FA5}">
                      <a16:colId xmlns:a16="http://schemas.microsoft.com/office/drawing/2014/main" val="20000"/>
                    </a:ext>
                  </a:extLst>
                </a:gridCol>
                <a:gridCol w="1329583">
                  <a:extLst>
                    <a:ext uri="{9D8B030D-6E8A-4147-A177-3AD203B41FA5}">
                      <a16:colId xmlns:a16="http://schemas.microsoft.com/office/drawing/2014/main" val="20001"/>
                    </a:ext>
                  </a:extLst>
                </a:gridCol>
                <a:gridCol w="1296324">
                  <a:extLst>
                    <a:ext uri="{9D8B030D-6E8A-4147-A177-3AD203B41FA5}">
                      <a16:colId xmlns:a16="http://schemas.microsoft.com/office/drawing/2014/main" val="20002"/>
                    </a:ext>
                  </a:extLst>
                </a:gridCol>
                <a:gridCol w="1129085">
                  <a:extLst>
                    <a:ext uri="{9D8B030D-6E8A-4147-A177-3AD203B41FA5}">
                      <a16:colId xmlns:a16="http://schemas.microsoft.com/office/drawing/2014/main" val="20003"/>
                    </a:ext>
                  </a:extLst>
                </a:gridCol>
                <a:gridCol w="1200648">
                  <a:extLst>
                    <a:ext uri="{9D8B030D-6E8A-4147-A177-3AD203B41FA5}">
                      <a16:colId xmlns:a16="http://schemas.microsoft.com/office/drawing/2014/main" val="20004"/>
                    </a:ext>
                  </a:extLst>
                </a:gridCol>
              </a:tblGrid>
              <a:tr h="230676">
                <a:tc>
                  <a:txBody>
                    <a:bodyPr/>
                    <a:lstStyle/>
                    <a:p>
                      <a:pPr marL="0" marR="0" algn="r">
                        <a:lnSpc>
                          <a:spcPct val="107000"/>
                        </a:lnSpc>
                        <a:spcBef>
                          <a:spcPts val="0"/>
                        </a:spcBef>
                        <a:spcAft>
                          <a:spcPts val="0"/>
                        </a:spcAft>
                      </a:pP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½ n</a:t>
                      </a:r>
                      <a:r>
                        <a:rPr lang="en-US" sz="1600" baseline="30000" dirty="0">
                          <a:solidFill>
                            <a:schemeClr val="tx1"/>
                          </a:solidFill>
                          <a:effectLst/>
                          <a:latin typeface="Times New Roman" panose="02020603050405020304" pitchFamily="18" charset="0"/>
                          <a:cs typeface="Times New Roman" panose="02020603050405020304" pitchFamily="18" charset="0"/>
                        </a:rPr>
                        <a:t>2</a:t>
                      </a:r>
                      <a:r>
                        <a:rPr lang="en-US" sz="1600" dirty="0">
                          <a:solidFill>
                            <a:schemeClr val="tx1"/>
                          </a:solidFill>
                          <a:effectLst/>
                          <a:latin typeface="Times New Roman" panose="02020603050405020304" pitchFamily="18" charset="0"/>
                          <a:cs typeface="Times New Roman" panose="02020603050405020304" pitchFamily="18" charset="0"/>
                        </a:rPr>
                        <a:t> – 3n </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n</a:t>
                      </a:r>
                      <a:r>
                        <a:rPr lang="en-US" sz="1600" baseline="300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0.07 n</a:t>
                      </a:r>
                      <a:r>
                        <a:rPr lang="en-US" sz="1600" baseline="300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0.5 n</a:t>
                      </a:r>
                      <a:r>
                        <a:rPr lang="en-US" sz="1600" baseline="300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0676">
                <a:tc>
                  <a:txBody>
                    <a:bodyPr/>
                    <a:lstStyle/>
                    <a:p>
                      <a:pPr marL="0" marR="0" algn="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140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400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28</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200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30676">
                <a:tc>
                  <a:txBody>
                    <a:bodyPr/>
                    <a:lstStyle/>
                    <a:p>
                      <a:pPr marL="0" marR="0" algn="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237.5</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625</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43.75</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312.5</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30676">
                <a:tc>
                  <a:txBody>
                    <a:bodyPr/>
                    <a:lstStyle/>
                    <a:p>
                      <a:pPr marL="0" marR="0" algn="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360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900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63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450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30676">
                <a:tc>
                  <a:txBody>
                    <a:bodyPr/>
                    <a:lstStyle/>
                    <a:p>
                      <a:pPr marL="0" marR="0" algn="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680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1600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112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800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30676">
                <a:tc>
                  <a:txBody>
                    <a:bodyPr/>
                    <a:lstStyle/>
                    <a:p>
                      <a:pPr marL="0" marR="0" algn="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1100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2500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175</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1250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30676">
                <a:tc>
                  <a:txBody>
                    <a:bodyPr/>
                    <a:lstStyle/>
                    <a:p>
                      <a:pPr marL="0" marR="0" algn="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1620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3600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252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1800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30676">
                <a:tc>
                  <a:txBody>
                    <a:bodyPr/>
                    <a:lstStyle/>
                    <a:p>
                      <a:pPr marL="0" marR="0" algn="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2240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4900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343</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2450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30676">
                <a:tc>
                  <a:txBody>
                    <a:bodyPr/>
                    <a:lstStyle/>
                    <a:p>
                      <a:pPr marL="0" marR="0" algn="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2960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6400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448</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3200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30676">
                <a:tc>
                  <a:txBody>
                    <a:bodyPr/>
                    <a:lstStyle/>
                    <a:p>
                      <a:pPr marL="0" marR="0" algn="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3780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8100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567</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4050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30676">
                <a:tc>
                  <a:txBody>
                    <a:bodyPr/>
                    <a:lstStyle/>
                    <a:p>
                      <a:pPr marL="0" marR="0" algn="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4700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10000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700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5000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30676">
                <a:tc>
                  <a:txBody>
                    <a:bodyPr/>
                    <a:lstStyle/>
                    <a:p>
                      <a:pPr marL="0" marR="0" algn="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19400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40000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2800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20000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30676">
                <a:tc>
                  <a:txBody>
                    <a:bodyPr/>
                    <a:lstStyle/>
                    <a:p>
                      <a:pPr marL="0" marR="0" algn="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123500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250000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17500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125000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30676">
                <a:tc>
                  <a:txBody>
                    <a:bodyPr/>
                    <a:lstStyle/>
                    <a:p>
                      <a:pPr marL="0" marR="0" algn="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497000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1000000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70000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500000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30676">
                <a:tc>
                  <a:txBody>
                    <a:bodyPr/>
                    <a:lstStyle/>
                    <a:p>
                      <a:pPr marL="0" marR="0" algn="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12485000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25000000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1750000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12500000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30676">
                <a:tc>
                  <a:txBody>
                    <a:bodyPr/>
                    <a:lstStyle/>
                    <a:p>
                      <a:pPr marL="0" marR="0" algn="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49970000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100000000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7000000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50000000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30676">
                <a:tc>
                  <a:txBody>
                    <a:bodyPr/>
                    <a:lstStyle/>
                    <a:p>
                      <a:pPr marL="0" marR="0" algn="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199940000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400000000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28000000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200000000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276591">
                <a:tc>
                  <a:txBody>
                    <a:bodyPr/>
                    <a:lstStyle/>
                    <a:p>
                      <a:pPr marL="0" marR="0" algn="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1249850000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2500000000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175000000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1250000000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20724">
                <a:tc>
                  <a:txBody>
                    <a:bodyPr/>
                    <a:lstStyle/>
                    <a:p>
                      <a:pPr marL="0" marR="0" algn="r">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4999700000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10000000000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a:effectLst/>
                          <a:latin typeface="Times New Roman" panose="02020603050405020304" pitchFamily="18" charset="0"/>
                          <a:cs typeface="Times New Roman" panose="02020603050405020304" pitchFamily="18" charset="0"/>
                        </a:rPr>
                        <a:t>700000000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5000000000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22" marR="3892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50550">
                <a:tc>
                  <a:txBody>
                    <a:bodyPr/>
                    <a:lstStyle/>
                    <a:p>
                      <a:pPr>
                        <a:lnSpc>
                          <a:spcPct val="107000"/>
                        </a:lnSpc>
                      </a:pPr>
                      <a:endParaRPr lang="en-US" sz="1100" dirty="0">
                        <a:effectLst/>
                        <a:latin typeface="Calibri" panose="020F0502020204030204" pitchFamily="34" charset="0"/>
                      </a:endParaRPr>
                    </a:p>
                  </a:txBody>
                  <a:tcPr marL="68580" marR="68580" marT="0" marB="0" anchor="b">
                    <a:lnT w="12700" cap="flat" cmpd="sng" algn="ctr">
                      <a:solidFill>
                        <a:schemeClr val="tx1"/>
                      </a:solidFill>
                      <a:prstDash val="solid"/>
                      <a:round/>
                      <a:headEnd type="none" w="med" len="med"/>
                      <a:tailEnd type="none" w="med" len="med"/>
                    </a:lnT>
                    <a:solidFill>
                      <a:schemeClr val="bg1"/>
                    </a:solidFill>
                  </a:tcPr>
                </a:tc>
                <a:tc>
                  <a:txBody>
                    <a:bodyPr/>
                    <a:lstStyle/>
                    <a:p>
                      <a:pPr>
                        <a:lnSpc>
                          <a:spcPct val="107000"/>
                        </a:lnSpc>
                      </a:pPr>
                      <a:endParaRPr lang="en-US" sz="600" dirty="0">
                        <a:effectLst/>
                        <a:latin typeface="Calibri" panose="020F0502020204030204" pitchFamily="34" charset="0"/>
                      </a:endParaRPr>
                    </a:p>
                  </a:txBody>
                  <a:tcPr marL="38922" marR="38922" marT="0" marB="0" anchor="b">
                    <a:lnT w="12700" cap="flat" cmpd="sng" algn="ctr">
                      <a:solidFill>
                        <a:schemeClr val="tx1"/>
                      </a:solidFill>
                      <a:prstDash val="solid"/>
                      <a:round/>
                      <a:headEnd type="none" w="med" len="med"/>
                      <a:tailEnd type="none" w="med" len="med"/>
                    </a:lnT>
                    <a:solidFill>
                      <a:schemeClr val="bg1"/>
                    </a:solidFill>
                  </a:tcPr>
                </a:tc>
                <a:tc>
                  <a:txBody>
                    <a:bodyPr/>
                    <a:lstStyle/>
                    <a:p>
                      <a:pPr>
                        <a:lnSpc>
                          <a:spcPct val="107000"/>
                        </a:lnSpc>
                      </a:pPr>
                      <a:endParaRPr lang="en-US" sz="600" dirty="0">
                        <a:effectLst/>
                        <a:latin typeface="Calibri" panose="020F0502020204030204" pitchFamily="34" charset="0"/>
                      </a:endParaRPr>
                    </a:p>
                  </a:txBody>
                  <a:tcPr marL="38922" marR="38922" marT="0" marB="0" anchor="b">
                    <a:lnT w="12700" cap="flat" cmpd="sng" algn="ctr">
                      <a:solidFill>
                        <a:schemeClr val="tx1"/>
                      </a:solidFill>
                      <a:prstDash val="solid"/>
                      <a:round/>
                      <a:headEnd type="none" w="med" len="med"/>
                      <a:tailEnd type="none" w="med" len="med"/>
                    </a:lnT>
                    <a:solidFill>
                      <a:schemeClr val="bg1"/>
                    </a:solidFill>
                  </a:tcPr>
                </a:tc>
                <a:tc>
                  <a:txBody>
                    <a:bodyPr/>
                    <a:lstStyle/>
                    <a:p>
                      <a:pPr>
                        <a:lnSpc>
                          <a:spcPct val="107000"/>
                        </a:lnSpc>
                      </a:pPr>
                      <a:endParaRPr lang="en-US" sz="600" dirty="0">
                        <a:effectLst/>
                        <a:latin typeface="Calibri" panose="020F0502020204030204" pitchFamily="34" charset="0"/>
                      </a:endParaRPr>
                    </a:p>
                  </a:txBody>
                  <a:tcPr marL="38922" marR="38922" marT="0" marB="0" anchor="b">
                    <a:lnT w="12700" cap="flat" cmpd="sng" algn="ctr">
                      <a:solidFill>
                        <a:schemeClr val="tx1"/>
                      </a:solidFill>
                      <a:prstDash val="solid"/>
                      <a:round/>
                      <a:headEnd type="none" w="med" len="med"/>
                      <a:tailEnd type="none" w="med" len="med"/>
                    </a:lnT>
                    <a:solidFill>
                      <a:schemeClr val="bg1"/>
                    </a:solidFill>
                  </a:tcPr>
                </a:tc>
                <a:tc>
                  <a:txBody>
                    <a:bodyPr/>
                    <a:lstStyle/>
                    <a:p>
                      <a:pPr>
                        <a:lnSpc>
                          <a:spcPct val="107000"/>
                        </a:lnSpc>
                      </a:pPr>
                      <a:endParaRPr lang="en-US" sz="600" dirty="0">
                        <a:effectLst/>
                        <a:latin typeface="Calibri" panose="020F0502020204030204" pitchFamily="34" charset="0"/>
                      </a:endParaRPr>
                    </a:p>
                  </a:txBody>
                  <a:tcPr marL="38922" marR="38922" marT="0" marB="0" anchor="b">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19"/>
                  </a:ext>
                </a:extLst>
              </a:tr>
            </a:tbl>
          </a:graphicData>
        </a:graphic>
      </p:graphicFrame>
      <p:sp>
        <p:nvSpPr>
          <p:cNvPr id="4" name="Arrow: Left 3">
            <a:extLst>
              <a:ext uri="{FF2B5EF4-FFF2-40B4-BE49-F238E27FC236}">
                <a16:creationId xmlns:a16="http://schemas.microsoft.com/office/drawing/2014/main" id="{632E5949-F408-44D3-A040-C295BBD22420}"/>
              </a:ext>
            </a:extLst>
          </p:cNvPr>
          <p:cNvSpPr/>
          <p:nvPr/>
        </p:nvSpPr>
        <p:spPr>
          <a:xfrm>
            <a:off x="9401907" y="5245296"/>
            <a:ext cx="570523"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4083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A5E13CE-543F-484B-A51F-81BFBED56603}"/>
              </a:ext>
            </a:extLst>
          </p:cNvPr>
          <p:cNvSpPr txBox="1"/>
          <p:nvPr/>
        </p:nvSpPr>
        <p:spPr>
          <a:xfrm>
            <a:off x="1602378" y="2089464"/>
            <a:ext cx="9274628" cy="1140123"/>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788096" y="583051"/>
                <a:ext cx="8380675" cy="6290120"/>
              </a:xfrm>
              <a:prstGeom prst="rect">
                <a:avLst/>
              </a:prstGeom>
            </p:spPr>
            <p:txBody>
              <a:bodyPr wrap="square">
                <a:spAutoFit/>
              </a:bodyPr>
              <a:lstStyle/>
              <a:p>
                <a:pPr>
                  <a:lnSpc>
                    <a:spcPct val="107000"/>
                  </a:lnSpc>
                  <a:spcAft>
                    <a:spcPts val="1200"/>
                  </a:spcAft>
                </a:pPr>
                <a:r>
                  <a:rPr lang="en-US" sz="2400" dirty="0">
                    <a:solidFill>
                      <a:srgbClr val="0033CC"/>
                    </a:solidFill>
                    <a:ea typeface="Calibri" panose="020F0502020204030204" pitchFamily="34" charset="0"/>
                    <a:cs typeface="Times New Roman" panose="02020603050405020304" pitchFamily="18" charset="0"/>
                  </a:rPr>
                  <a:t>Example 1.3:</a:t>
                </a:r>
                <a:endParaRPr lang="en-US" sz="2400" dirty="0">
                  <a:ea typeface="Calibri" panose="020F0502020204030204" pitchFamily="34" charset="0"/>
                  <a:cs typeface="Times New Roman" panose="02020603050405020304" pitchFamily="18" charset="0"/>
                </a:endParaRPr>
              </a:p>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Verify that 6n</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3 </a:t>
                </a: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a:latin typeface="Lucida Sans Unicode" panose="020B0602030504020204" pitchFamily="34" charset="0"/>
                    <a:ea typeface="Calibri" panose="020F0502020204030204" pitchFamily="34" charset="0"/>
                    <a:cs typeface="Times New Roman" panose="02020603050405020304" pitchFamily="18" charset="0"/>
                  </a:rPr>
                  <a:t>Ɵ</a:t>
                </a:r>
                <a:r>
                  <a:rPr lang="en-US" sz="2400" dirty="0">
                    <a:latin typeface="Times New Roman" panose="02020603050405020304" pitchFamily="18" charset="0"/>
                    <a:ea typeface="Calibri" panose="020F0502020204030204" pitchFamily="34" charset="0"/>
                    <a:cs typeface="Times New Roman" panose="02020603050405020304" pitchFamily="18" charset="0"/>
                  </a:rPr>
                  <a:t>(n</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Shown:     Suppose that the equality holds for all n  ≥ n</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Then there exist positive constants 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400" dirty="0">
                    <a:latin typeface="Times New Roman" panose="02020603050405020304" pitchFamily="18" charset="0"/>
                    <a:ea typeface="Calibri" panose="020F0502020204030204" pitchFamily="34" charset="0"/>
                    <a:cs typeface="Times New Roman" panose="02020603050405020304" pitchFamily="18" charset="0"/>
                  </a:rPr>
                  <a:t>, 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400" dirty="0">
                    <a:latin typeface="Times New Roman" panose="02020603050405020304" pitchFamily="18" charset="0"/>
                    <a:ea typeface="Calibri" panose="020F0502020204030204" pitchFamily="34" charset="0"/>
                    <a:cs typeface="Times New Roman" panose="02020603050405020304" pitchFamily="18" charset="0"/>
                  </a:rPr>
                  <a:t>,  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  and n</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400" dirty="0">
                    <a:latin typeface="Times New Roman" panose="02020603050405020304" pitchFamily="18" charset="0"/>
                    <a:ea typeface="Calibri" panose="020F0502020204030204" pitchFamily="34" charset="0"/>
                    <a:cs typeface="Times New Roman" panose="02020603050405020304" pitchFamily="18" charset="0"/>
                  </a:rPr>
                  <a:t> such that 6n</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3  </a:t>
                </a:r>
                <a:r>
                  <a:rPr lang="en-US" sz="2400" dirty="0">
                    <a:latin typeface="Times New Roman" panose="02020603050405020304" pitchFamily="18" charset="0"/>
                    <a:ea typeface="Calibri" panose="020F0502020204030204" pitchFamily="34" charset="0"/>
                    <a:cs typeface="Times New Roman" panose="02020603050405020304" pitchFamily="18" charset="0"/>
                  </a:rPr>
                  <a:t>≤  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 n</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 for all   n  ≥  n</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6n</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3  </a:t>
                </a:r>
                <a:r>
                  <a:rPr lang="en-US" sz="2400" dirty="0">
                    <a:latin typeface="Times New Roman" panose="02020603050405020304" pitchFamily="18" charset="0"/>
                    <a:ea typeface="Calibri" panose="020F0502020204030204" pitchFamily="34" charset="0"/>
                    <a:cs typeface="Times New Roman" panose="02020603050405020304" pitchFamily="18" charset="0"/>
                  </a:rPr>
                  <a:t>≤  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 n</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2  </a:t>
                </a:r>
                <a:r>
                  <a:rPr lang="en-US" sz="2400" dirty="0">
                    <a:latin typeface="Times New Roman" panose="02020603050405020304" pitchFamily="18" charset="0"/>
                    <a:ea typeface="Calibri" panose="020F0502020204030204" pitchFamily="34" charset="0"/>
                    <a:cs typeface="Times New Roman" panose="02020603050405020304" pitchFamily="18" charset="0"/>
                  </a:rPr>
                  <a:t>+ 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400" dirty="0">
                    <a:latin typeface="Times New Roman" panose="02020603050405020304" pitchFamily="18" charset="0"/>
                    <a:ea typeface="Calibri" panose="020F0502020204030204" pitchFamily="34" charset="0"/>
                    <a:cs typeface="Times New Roman" panose="02020603050405020304" pitchFamily="18" charset="0"/>
                  </a:rPr>
                  <a:t>n + 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0 </a:t>
                </a:r>
              </a:p>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n</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1  </a:t>
                </a:r>
                <a:r>
                  <a:rPr lang="en-US" sz="2400" dirty="0">
                    <a:latin typeface="Times New Roman" panose="02020603050405020304" pitchFamily="18" charset="0"/>
                    <a:ea typeface="Calibri" panose="020F0502020204030204" pitchFamily="34" charset="0"/>
                    <a:cs typeface="Times New Roman" panose="02020603050405020304" pitchFamily="18" charset="0"/>
                  </a:rPr>
                  <a:t>≤ 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n</m:t>
                        </m:r>
                        <m:r>
                          <m:rPr>
                            <m:nor/>
                          </m:rPr>
                          <a:rPr lang="en-US" sz="2400" baseline="30000" dirty="0">
                            <a:latin typeface="Times New Roman" panose="02020603050405020304" pitchFamily="18" charset="0"/>
                            <a:ea typeface="Calibri" panose="020F0502020204030204" pitchFamily="34" charset="0"/>
                            <a:cs typeface="Times New Roman" panose="02020603050405020304" pitchFamily="18" charset="0"/>
                          </a:rPr>
                          <m:t>2</m:t>
                        </m:r>
                      </m:num>
                      <m:den>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6</m:t>
                        </m:r>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n</m:t>
                        </m:r>
                        <m:r>
                          <m:rPr>
                            <m:nor/>
                          </m:rPr>
                          <a:rPr lang="en-US" sz="2400" baseline="30000" dirty="0">
                            <a:latin typeface="Times New Roman" panose="02020603050405020304" pitchFamily="18" charset="0"/>
                            <a:ea typeface="Calibri" panose="020F0502020204030204" pitchFamily="34" charset="0"/>
                            <a:cs typeface="Times New Roman" panose="02020603050405020304" pitchFamily="18" charset="0"/>
                          </a:rPr>
                          <m:t>2</m:t>
                        </m:r>
                      </m:den>
                    </m:f>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 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n</m:t>
                        </m:r>
                      </m:num>
                      <m:den>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6</m:t>
                        </m:r>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n</m:t>
                        </m:r>
                        <m:r>
                          <m:rPr>
                            <m:nor/>
                          </m:rPr>
                          <a:rPr lang="en-US" sz="2400" baseline="30000" dirty="0">
                            <a:latin typeface="Times New Roman" panose="02020603050405020304" pitchFamily="18" charset="0"/>
                            <a:ea typeface="Calibri" panose="020F0502020204030204" pitchFamily="34" charset="0"/>
                            <a:cs typeface="Times New Roman" panose="02020603050405020304" pitchFamily="18" charset="0"/>
                          </a:rPr>
                          <m:t>2</m:t>
                        </m:r>
                      </m:den>
                    </m:f>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 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0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m:rPr>
                            <m:nor/>
                          </m:rPr>
                          <a:rPr lang="en-US" sz="2400" b="0" i="0" dirty="0" smtClean="0">
                            <a:latin typeface="Times New Roman" panose="02020603050405020304" pitchFamily="18" charset="0"/>
                            <a:ea typeface="Calibri" panose="020F0502020204030204" pitchFamily="34" charset="0"/>
                            <a:cs typeface="Times New Roman" panose="02020603050405020304" pitchFamily="18" charset="0"/>
                          </a:rPr>
                          <m:t>1</m:t>
                        </m:r>
                      </m:num>
                      <m:den>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6</m:t>
                        </m:r>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n</m:t>
                        </m:r>
                        <m:r>
                          <m:rPr>
                            <m:nor/>
                          </m:rPr>
                          <a:rPr lang="en-US" sz="2400" baseline="30000" dirty="0">
                            <a:latin typeface="Times New Roman" panose="02020603050405020304" pitchFamily="18" charset="0"/>
                            <a:ea typeface="Calibri" panose="020F0502020204030204" pitchFamily="34" charset="0"/>
                            <a:cs typeface="Times New Roman" panose="02020603050405020304" pitchFamily="18" charset="0"/>
                          </a:rPr>
                          <m:t>2</m:t>
                        </m:r>
                      </m:den>
                    </m:f>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n</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 ≤ 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r>
                          <m:rPr>
                            <m:nor/>
                          </m:rPr>
                          <a:rPr lang="en-US" sz="2400" b="0" i="0" dirty="0" smtClean="0">
                            <a:latin typeface="Times New Roman" panose="02020603050405020304" pitchFamily="18" charset="0"/>
                            <a:ea typeface="Calibri" panose="020F0502020204030204" pitchFamily="34" charset="0"/>
                            <a:cs typeface="Times New Roman" panose="02020603050405020304" pitchFamily="18" charset="0"/>
                          </a:rPr>
                          <m:t>1</m:t>
                        </m:r>
                      </m:num>
                      <m:den>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6</m:t>
                        </m:r>
                      </m:den>
                    </m:f>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 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m:rPr>
                            <m:nor/>
                          </m:rPr>
                          <a:rPr lang="en-US" sz="2400" b="0" i="0" smtClean="0">
                            <a:latin typeface="Cambria Math" panose="02040503050406030204" pitchFamily="18" charset="0"/>
                            <a:cs typeface="Times New Roman" panose="02020603050405020304" pitchFamily="18" charset="0"/>
                          </a:rPr>
                          <m:t>1</m:t>
                        </m:r>
                      </m:num>
                      <m:den>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6</m:t>
                        </m:r>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n</m:t>
                        </m:r>
                      </m:den>
                    </m:f>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 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0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m:rPr>
                            <m:nor/>
                          </m:rPr>
                          <a:rPr lang="en-US" sz="2400" b="0" i="0" dirty="0" smtClean="0">
                            <a:latin typeface="Times New Roman" panose="02020603050405020304" pitchFamily="18" charset="0"/>
                            <a:ea typeface="Calibri" panose="020F0502020204030204" pitchFamily="34" charset="0"/>
                            <a:cs typeface="Times New Roman" panose="02020603050405020304" pitchFamily="18" charset="0"/>
                          </a:rPr>
                          <m:t>1</m:t>
                        </m:r>
                      </m:num>
                      <m:den>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6</m:t>
                        </m:r>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n</m:t>
                        </m:r>
                        <m:r>
                          <m:rPr>
                            <m:nor/>
                          </m:rPr>
                          <a:rPr lang="en-US" sz="2400" baseline="30000" dirty="0">
                            <a:latin typeface="Times New Roman" panose="02020603050405020304" pitchFamily="18" charset="0"/>
                            <a:ea typeface="Calibri" panose="020F0502020204030204" pitchFamily="34" charset="0"/>
                            <a:cs typeface="Times New Roman" panose="02020603050405020304" pitchFamily="18" charset="0"/>
                          </a:rPr>
                          <m:t>2</m:t>
                        </m:r>
                      </m:den>
                    </m:f>
                  </m:oMath>
                </a14:m>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solidFill>
                              <a:srgbClr val="0000FF"/>
                            </a:solidFill>
                            <a:latin typeface="Cambria Math" panose="02040503050406030204" pitchFamily="18" charset="0"/>
                            <a:cs typeface="Times New Roman" panose="02020603050405020304" pitchFamily="18" charset="0"/>
                          </a:rPr>
                        </m:ctrlPr>
                      </m:fPr>
                      <m:num>
                        <m:r>
                          <m:rPr>
                            <m:nor/>
                          </m:rP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m:t>c</m:t>
                        </m:r>
                        <m:r>
                          <m:rPr>
                            <m:nor/>
                          </m:rP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m:t>2</m:t>
                        </m:r>
                      </m:num>
                      <m:den>
                        <m:r>
                          <m:rPr>
                            <m:nor/>
                          </m:rP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m:t>6</m:t>
                        </m:r>
                      </m:den>
                    </m:f>
                  </m:oMath>
                </a14:m>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 by dividing 6n</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 where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r>
                          <a:rPr lang="en-US" sz="2400" b="0" i="1" smtClean="0">
                            <a:latin typeface="Cambria Math"/>
                            <a:cs typeface="Times New Roman" panose="02020603050405020304" pitchFamily="18" charset="0"/>
                          </a:rPr>
                          <m:t>𝑐</m:t>
                        </m:r>
                      </m:num>
                      <m:den>
                        <m:sSup>
                          <m:sSupPr>
                            <m:ctrlPr>
                              <a:rPr lang="en-US" sz="2400" i="1" smtClean="0">
                                <a:latin typeface="Cambria Math" panose="02040503050406030204" pitchFamily="18" charset="0"/>
                                <a:cs typeface="Times New Roman" panose="02020603050405020304" pitchFamily="18" charset="0"/>
                              </a:rPr>
                            </m:ctrlPr>
                          </m:sSupPr>
                          <m:e>
                            <m:r>
                              <a:rPr lang="en-US" sz="2400" b="0" i="1" smtClean="0">
                                <a:latin typeface="Cambria Math"/>
                                <a:cs typeface="Times New Roman" panose="02020603050405020304" pitchFamily="18" charset="0"/>
                              </a:rPr>
                              <m:t>6</m:t>
                            </m:r>
                            <m:r>
                              <a:rPr lang="en-US" sz="2400" b="0" i="1" smtClean="0">
                                <a:latin typeface="Cambria Math"/>
                                <a:cs typeface="Times New Roman" panose="02020603050405020304" pitchFamily="18" charset="0"/>
                              </a:rPr>
                              <m:t>𝑛</m:t>
                            </m:r>
                          </m:e>
                          <m:sup>
                            <m:r>
                              <a:rPr lang="en-US" sz="2400" b="0" i="1" smtClean="0">
                                <a:latin typeface="Cambria Math"/>
                                <a:cs typeface="Times New Roman" panose="02020603050405020304" pitchFamily="18" charset="0"/>
                              </a:rPr>
                              <m:t>2</m:t>
                            </m:r>
                          </m:sup>
                        </m:sSup>
                      </m:den>
                    </m:f>
                  </m:oMath>
                </a14:m>
                <a:r>
                  <a:rPr lang="en-US" sz="2400" dirty="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Calibri" panose="020F0502020204030204" pitchFamily="34" charset="0"/>
                    <a:ea typeface="Calibri" panose="020F0502020204030204" pitchFamily="34" charset="0"/>
                    <a:cs typeface="Times New Roman" panose="02020603050405020304" pitchFamily="18" charset="0"/>
                  </a:rPr>
                  <a:t> 0  as n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US" sz="2400" i="1" smtClean="0">
                        <a:latin typeface="Cambria Math"/>
                        <a:ea typeface="Cambria Math"/>
                        <a:cs typeface="Times New Roman" panose="02020603050405020304" pitchFamily="18" charset="0"/>
                      </a:rPr>
                      <m:t>∞</m:t>
                    </m:r>
                    <m:r>
                      <a:rPr lang="en-US" sz="2400" b="0" i="0" smtClean="0">
                        <a:latin typeface="Cambria Math"/>
                        <a:ea typeface="Cambria Math"/>
                        <a:cs typeface="Times New Roman" panose="02020603050405020304" pitchFamily="18" charset="0"/>
                      </a:rPr>
                      <m:t>,</m:t>
                    </m:r>
                  </m:oMath>
                </a14:m>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which cannot possibly hold for arbitrarily large n, since 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 is a  constant.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[n is always bounded by 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 /6 ]. This contradicts the assumption that the equality holds for all n ≥ n</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	QED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788096" y="583051"/>
                <a:ext cx="8380675" cy="6290120"/>
              </a:xfrm>
              <a:prstGeom prst="rect">
                <a:avLst/>
              </a:prstGeom>
              <a:blipFill>
                <a:blip r:embed="rId2"/>
                <a:stretch>
                  <a:fillRect l="-1091" t="-679" b="-13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E560F64-9020-4082-AA15-D2AA803ECDD9}"/>
                  </a:ext>
                </a:extLst>
              </p:cNvPr>
              <p:cNvSpPr/>
              <p:nvPr/>
            </p:nvSpPr>
            <p:spPr>
              <a:xfrm>
                <a:off x="5760354" y="583051"/>
                <a:ext cx="5738918" cy="750975"/>
              </a:xfrm>
              <a:prstGeom prst="rect">
                <a:avLst/>
              </a:prstGeom>
            </p:spPr>
            <p:txBody>
              <a:bodyPr wrap="square">
                <a:spAutoFit/>
              </a:bodyPr>
              <a:lstStyle/>
              <a:p>
                <a:pPr>
                  <a:lnSpc>
                    <a:spcPct val="107000"/>
                  </a:lnSpc>
                  <a:spcAft>
                    <a:spcPts val="800"/>
                  </a:spcAft>
                </a:pPr>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Ɵ(g(n)) = { f(n) | </a:t>
                </a:r>
                <a14:m>
                  <m:oMath xmlns:m="http://schemas.openxmlformats.org/officeDocument/2006/math">
                    <m:r>
                      <a:rPr lang="en-US" sz="2000" i="1" dirty="0" smtClean="0">
                        <a:solidFill>
                          <a:srgbClr val="0033CC"/>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positive constants, c</a:t>
                </a:r>
                <a:r>
                  <a:rPr lang="en-US" sz="20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1</a:t>
                </a:r>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c</a:t>
                </a:r>
                <a:r>
                  <a:rPr lang="en-US" sz="20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2</a:t>
                </a:r>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and n</a:t>
                </a:r>
                <a:r>
                  <a:rPr lang="en-US" sz="20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0</a:t>
                </a:r>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such that 0  ≤ c</a:t>
                </a:r>
                <a:r>
                  <a:rPr lang="en-US" sz="20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1</a:t>
                </a:r>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g(n) ≤ f(n) ≤ c</a:t>
                </a:r>
                <a:r>
                  <a:rPr lang="en-US" sz="20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2</a:t>
                </a:r>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g(n) for all n ≥ n</a:t>
                </a:r>
                <a:r>
                  <a:rPr lang="en-US" sz="20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0</a:t>
                </a:r>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CE560F64-9020-4082-AA15-D2AA803ECDD9}"/>
                  </a:ext>
                </a:extLst>
              </p:cNvPr>
              <p:cNvSpPr>
                <a:spLocks noRot="1" noChangeAspect="1" noMove="1" noResize="1" noEditPoints="1" noAdjustHandles="1" noChangeArrowheads="1" noChangeShapeType="1" noTextEdit="1"/>
              </p:cNvSpPr>
              <p:nvPr/>
            </p:nvSpPr>
            <p:spPr>
              <a:xfrm>
                <a:off x="5760354" y="583051"/>
                <a:ext cx="5738918" cy="750975"/>
              </a:xfrm>
              <a:prstGeom prst="rect">
                <a:avLst/>
              </a:prstGeom>
              <a:blipFill>
                <a:blip r:embed="rId3"/>
                <a:stretch>
                  <a:fillRect l="-1169" t="-4878" b="-11382"/>
                </a:stretch>
              </a:blipFill>
            </p:spPr>
            <p:txBody>
              <a:bodyPr/>
              <a:lstStyle/>
              <a:p>
                <a:r>
                  <a:rPr lang="en-US">
                    <a:noFill/>
                  </a:rPr>
                  <a:t> </a:t>
                </a:r>
              </a:p>
            </p:txBody>
          </p:sp>
        </mc:Fallback>
      </mc:AlternateContent>
    </p:spTree>
    <p:extLst>
      <p:ext uri="{BB962C8B-B14F-4D97-AF65-F5344CB8AC3E}">
        <p14:creationId xmlns:p14="http://schemas.microsoft.com/office/powerpoint/2010/main" val="2560101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535219-84C4-4EFB-BB89-6575D19F721F}"/>
              </a:ext>
            </a:extLst>
          </p:cNvPr>
          <p:cNvSpPr txBox="1"/>
          <p:nvPr/>
        </p:nvSpPr>
        <p:spPr>
          <a:xfrm>
            <a:off x="1335062" y="2447109"/>
            <a:ext cx="9274628" cy="1140123"/>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582310" y="896822"/>
                <a:ext cx="8688526" cy="5807680"/>
              </a:xfrm>
              <a:prstGeom prst="rect">
                <a:avLst/>
              </a:prstGeom>
            </p:spPr>
            <p:txBody>
              <a:bodyPr wrap="square">
                <a:spAutoFit/>
              </a:bodyPr>
              <a:lstStyle/>
              <a:p>
                <a:pPr>
                  <a:lnSpc>
                    <a:spcPct val="107000"/>
                  </a:lnSpc>
                  <a:spcAft>
                    <a:spcPts val="800"/>
                  </a:spcAft>
                </a:pPr>
                <a:r>
                  <a:rPr lang="en-US" sz="2600" dirty="0">
                    <a:ea typeface="Calibri" panose="020F0502020204030204" pitchFamily="34" charset="0"/>
                    <a:cs typeface="Times New Roman" panose="02020603050405020304" pitchFamily="18" charset="0"/>
                  </a:rPr>
                  <a:t>Example 1.4: </a:t>
                </a:r>
                <a:r>
                  <a:rPr lang="en-US" sz="2400" dirty="0">
                    <a:ea typeface="Calibri" panose="020F0502020204030204" pitchFamily="34" charset="0"/>
                    <a:cs typeface="Times New Roman" panose="02020603050405020304" pitchFamily="18" charset="0"/>
                  </a:rPr>
                  <a:t>(similar to Example 1.2)</a:t>
                </a:r>
                <a:endParaRPr lang="en-US" sz="2600" dirty="0">
                  <a:effectLst/>
                  <a:ea typeface="Calibri" panose="020F0502020204030204" pitchFamily="34" charset="0"/>
                  <a:cs typeface="Times New Roman" panose="02020603050405020304" pitchFamily="18" charset="0"/>
                </a:endParaRPr>
              </a:p>
              <a:p>
                <a:pPr>
                  <a:lnSpc>
                    <a:spcPct val="107000"/>
                  </a:lnSpc>
                  <a:spcBef>
                    <a:spcPts val="1200"/>
                  </a:spcBef>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Prove that  ½ n(n-1) =  </a:t>
                </a:r>
                <a:r>
                  <a:rPr lang="en-US" sz="2200" dirty="0">
                    <a:effectLst/>
                    <a:latin typeface="Lucida Sans Unicode" panose="020B0602030504020204" pitchFamily="34" charset="0"/>
                    <a:ea typeface="Calibri" panose="020F0502020204030204" pitchFamily="34" charset="0"/>
                    <a:cs typeface="Times New Roman" panose="02020603050405020304" pitchFamily="18" charset="0"/>
                  </a:rPr>
                  <a:t>Ɵ</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(n</a:t>
                </a:r>
                <a:r>
                  <a:rPr lang="en-US" sz="22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Shown:   Need to determine positive constants c</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c</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and  n</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0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such that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0  ≤  c</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n</a:t>
                </a:r>
                <a:r>
                  <a:rPr lang="en-US" sz="2200" baseline="300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½n</a:t>
                </a:r>
                <a:r>
                  <a:rPr lang="en-US" sz="22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½ n  ≤  c</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n</a:t>
                </a:r>
                <a:r>
                  <a:rPr lang="en-US" sz="22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for all n ≥ n</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0</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[by definition]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0 ≤  c</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½  –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den>
                    </m:f>
                  </m:oMath>
                </a14:m>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c</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[dividing by n</a:t>
                </a:r>
                <a:r>
                  <a:rPr lang="en-US" sz="22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Consider that c</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½  –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den>
                    </m:f>
                  </m:oMath>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indent="457200">
                  <a:lnSpc>
                    <a:spcPct val="107000"/>
                  </a:lnSpc>
                  <a:spcBef>
                    <a:spcPts val="0"/>
                  </a:spcBef>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0  &lt;  ½  –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r>
                          <a:rPr lang="en-US" sz="2200" i="1" smtClean="0">
                            <a:effectLst/>
                            <a:latin typeface="Cambria Math" panose="02040503050406030204" pitchFamily="18" charset="0"/>
                            <a:ea typeface="Calibri" panose="020F0502020204030204" pitchFamily="34" charset="0"/>
                            <a:cs typeface="Times New Roman" panose="02020603050405020304" pitchFamily="18" charset="0"/>
                          </a:rPr>
                          <m:t>𝑛</m:t>
                        </m:r>
                      </m:den>
                    </m:f>
                  </m:oMath>
                </a14:m>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[since 0 ≤ c</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indent="457200">
                  <a:lnSpc>
                    <a:spcPct val="107000"/>
                  </a:lnSpc>
                  <a:spcBef>
                    <a:spcPts val="0"/>
                  </a:spcBef>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200" baseline="30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&lt;  n</a:t>
                </a:r>
                <a:endParaRPr lang="en-US" sz="22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The left-hand inequality can hold for any value of n  ≥  2 by choosing c</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½  –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den>
                    </m:f>
                  </m:oMath>
                </a14:m>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½  –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82310" y="896822"/>
                <a:ext cx="8688526" cy="5807680"/>
              </a:xfrm>
              <a:prstGeom prst="rect">
                <a:avLst/>
              </a:prstGeom>
              <a:blipFill>
                <a:blip r:embed="rId2"/>
                <a:stretch>
                  <a:fillRect l="-1263" t="-735" b="-1154"/>
                </a:stretch>
              </a:blipFill>
            </p:spPr>
            <p:txBody>
              <a:bodyPr/>
              <a:lstStyle/>
              <a:p>
                <a:r>
                  <a:rPr lang="en-US">
                    <a:noFill/>
                  </a:rPr>
                  <a:t> </a:t>
                </a:r>
              </a:p>
            </p:txBody>
          </p:sp>
        </mc:Fallback>
      </mc:AlternateContent>
    </p:spTree>
    <p:extLst>
      <p:ext uri="{BB962C8B-B14F-4D97-AF65-F5344CB8AC3E}">
        <p14:creationId xmlns:p14="http://schemas.microsoft.com/office/powerpoint/2010/main" val="2028956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02796" y="1135360"/>
                <a:ext cx="9104244" cy="5112425"/>
              </a:xfrm>
              <a:prstGeom prst="rect">
                <a:avLst/>
              </a:prstGeom>
            </p:spPr>
            <p:txBody>
              <a:bodyPr wrap="square">
                <a:spAutoFit/>
              </a:bodyPr>
              <a:lstStyle/>
              <a:p>
                <a:pPr>
                  <a:lnSpc>
                    <a:spcPct val="107000"/>
                  </a:lnSpc>
                  <a:spcAft>
                    <a:spcPts val="800"/>
                  </a:spcAft>
                </a:pPr>
                <a:r>
                  <a:rPr lang="en-US" sz="2400" dirty="0">
                    <a:ea typeface="Calibri" panose="020F0502020204030204" pitchFamily="34" charset="0"/>
                    <a:cs typeface="Times New Roman" panose="02020603050405020304" pitchFamily="18" charset="0"/>
                  </a:rPr>
                  <a:t>Example 1.4:</a:t>
                </a:r>
                <a:endParaRPr lang="en-US" sz="2400" dirty="0">
                  <a:effectLst/>
                  <a:ea typeface="Calibri" panose="020F0502020204030204" pitchFamily="34" charset="0"/>
                  <a:cs typeface="Times New Roman" panose="02020603050405020304" pitchFamily="18" charset="0"/>
                </a:endParaRPr>
              </a:p>
              <a:p>
                <a:pPr>
                  <a:lnSpc>
                    <a:spcPct val="107000"/>
                  </a:lnSpc>
                  <a:spcBef>
                    <a:spcPts val="1200"/>
                  </a:spcBef>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Prove that  ½ n(n-1) =  </a:t>
                </a:r>
                <a:r>
                  <a:rPr lang="en-US" sz="2200" dirty="0">
                    <a:effectLst/>
                    <a:latin typeface="Lucida Sans Unicode" panose="020B0602030504020204" pitchFamily="34" charset="0"/>
                    <a:ea typeface="Calibri" panose="020F0502020204030204" pitchFamily="34" charset="0"/>
                    <a:cs typeface="Times New Roman" panose="02020603050405020304" pitchFamily="18" charset="0"/>
                  </a:rPr>
                  <a:t>Ɵ</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(n</a:t>
                </a:r>
                <a:r>
                  <a:rPr lang="en-US" sz="22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Shown: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Consider that  ½  –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den>
                    </m:f>
                  </m:oMath>
                </a14:m>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c</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c</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½ as n is very large.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50000"/>
                  </a:lnSpc>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The right-hand inequality can be made to hold for any value of  n  </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0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50000"/>
                  </a:lnSpc>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(or </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 &gt; 0</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if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0</m:t>
                        </m:r>
                      </m:den>
                    </m:f>
                  </m:oMath>
                </a14:m>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is undefined)  by choosing c</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½ .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Thus, by choosing c</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¼ , c</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½  and  n</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0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2, we can verify that       ½n(n-1) = </a:t>
                </a:r>
                <a:r>
                  <a:rPr lang="en-US" sz="2200" dirty="0">
                    <a:effectLst/>
                    <a:latin typeface="Lucida Sans Unicode" panose="020B0602030504020204" pitchFamily="34" charset="0"/>
                    <a:ea typeface="Calibri" panose="020F0502020204030204" pitchFamily="34" charset="0"/>
                    <a:cs typeface="Times New Roman" panose="02020603050405020304" pitchFamily="18" charset="0"/>
                  </a:rPr>
                  <a:t>Ɵ</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(n</a:t>
                </a:r>
                <a:r>
                  <a:rPr lang="en-US" sz="22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QED.</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02796" y="1135360"/>
                <a:ext cx="9104244" cy="5112425"/>
              </a:xfrm>
              <a:prstGeom prst="rect">
                <a:avLst/>
              </a:prstGeom>
              <a:blipFill>
                <a:blip r:embed="rId2"/>
                <a:stretch>
                  <a:fillRect l="-1072" t="-834" b="-1549"/>
                </a:stretch>
              </a:blipFill>
            </p:spPr>
            <p:txBody>
              <a:bodyPr/>
              <a:lstStyle/>
              <a:p>
                <a:r>
                  <a:rPr lang="en-US">
                    <a:noFill/>
                  </a:rPr>
                  <a:t> </a:t>
                </a:r>
              </a:p>
            </p:txBody>
          </p:sp>
        </mc:Fallback>
      </mc:AlternateContent>
    </p:spTree>
    <p:extLst>
      <p:ext uri="{BB962C8B-B14F-4D97-AF65-F5344CB8AC3E}">
        <p14:creationId xmlns:p14="http://schemas.microsoft.com/office/powerpoint/2010/main" val="4052954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154804" y="884602"/>
                <a:ext cx="8669951" cy="4403450"/>
              </a:xfrm>
              <a:prstGeom prst="rect">
                <a:avLst/>
              </a:prstGeom>
            </p:spPr>
            <p:txBody>
              <a:bodyPr wrap="square">
                <a:spAutoFit/>
              </a:bodyPr>
              <a:lstStyle/>
              <a:p>
                <a:r>
                  <a:rPr lang="en-US" sz="2600" dirty="0">
                    <a:solidFill>
                      <a:srgbClr val="0000FF"/>
                    </a:solidFill>
                    <a:ea typeface="Calibri" panose="020F0502020204030204" pitchFamily="34" charset="0"/>
                    <a:cs typeface="Times New Roman" panose="02020603050405020304" pitchFamily="18" charset="0"/>
                  </a:rPr>
                  <a:t>An Asymptotic upper bound for f(n)</a:t>
                </a:r>
                <a:endParaRPr lang="en-US" sz="2600" dirty="0">
                  <a:ea typeface="Calibri" panose="020F0502020204030204" pitchFamily="34" charset="0"/>
                  <a:cs typeface="Times New Roman" panose="02020603050405020304" pitchFamily="18" charset="0"/>
                </a:endParaRPr>
              </a:p>
              <a:p>
                <a:r>
                  <a:rPr lang="en-US" sz="2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O-</a:t>
                </a:r>
                <a:r>
                  <a:rPr lang="en-US" sz="2600" dirty="0">
                    <a:solidFill>
                      <a:srgbClr val="0000FF"/>
                    </a:solidFill>
                    <a:ea typeface="Calibri" panose="020F0502020204030204" pitchFamily="34" charset="0"/>
                    <a:cs typeface="Times New Roman" panose="02020603050405020304" pitchFamily="18" charset="0"/>
                  </a:rPr>
                  <a:t>notation (</a:t>
                </a:r>
                <a:r>
                  <a:rPr lang="en-US" sz="2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Big Oh </a:t>
                </a:r>
                <a:r>
                  <a:rPr lang="en-US" sz="2600" dirty="0">
                    <a:solidFill>
                      <a:srgbClr val="0000FF"/>
                    </a:solidFill>
                    <a:ea typeface="Calibri" panose="020F0502020204030204" pitchFamily="34" charset="0"/>
                    <a:cs typeface="Times New Roman" panose="02020603050405020304" pitchFamily="18" charset="0"/>
                  </a:rPr>
                  <a:t>notation</a:t>
                </a:r>
                <a:r>
                  <a:rPr lang="en-US" sz="2600" dirty="0">
                    <a:ea typeface="Calibri" panose="020F0502020204030204" pitchFamily="34" charset="0"/>
                    <a:cs typeface="Times New Roman" panose="02020603050405020304" pitchFamily="18" charset="0"/>
                  </a:rPr>
                  <a:t>, sometimes, </a:t>
                </a:r>
                <a:r>
                  <a:rPr lang="en-US" sz="2600" dirty="0">
                    <a:latin typeface="Times New Roman" panose="02020603050405020304" pitchFamily="18" charset="0"/>
                    <a:ea typeface="Calibri" panose="020F0502020204030204" pitchFamily="34" charset="0"/>
                    <a:cs typeface="Times New Roman" panose="02020603050405020304" pitchFamily="18" charset="0"/>
                  </a:rPr>
                  <a:t>Oh </a:t>
                </a:r>
                <a:r>
                  <a:rPr lang="en-US" sz="2600" dirty="0">
                    <a:ea typeface="Calibri" panose="020F0502020204030204" pitchFamily="34" charset="0"/>
                    <a:cs typeface="Times New Roman" panose="02020603050405020304" pitchFamily="18" charset="0"/>
                  </a:rPr>
                  <a:t>notation)</a:t>
                </a:r>
              </a:p>
              <a:p>
                <a:r>
                  <a:rPr lang="en-US" sz="2600" dirty="0">
                    <a:latin typeface="Times New Roman" panose="02020603050405020304" pitchFamily="18" charset="0"/>
                    <a:ea typeface="Calibri" panose="020F0502020204030204" pitchFamily="34" charset="0"/>
                    <a:cs typeface="Times New Roman" panose="02020603050405020304" pitchFamily="18" charset="0"/>
                  </a:rPr>
                  <a:t>Big-oh of g of n</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800"/>
                  </a:spcAft>
                </a:pPr>
                <a:r>
                  <a:rPr lang="en-US" sz="24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Definition: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800"/>
                  </a:spcAft>
                </a:pPr>
                <a:r>
                  <a:rPr lang="en-US" sz="24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A function f(n) is said to be in O(g(n)), denoted f(n) </a:t>
                </a:r>
                <a14:m>
                  <m:oMath xmlns:m="http://schemas.openxmlformats.org/officeDocument/2006/math">
                    <m:r>
                      <a:rPr lang="en-US" sz="2400" i="1" smtClean="0">
                        <a:solidFill>
                          <a:srgbClr val="0033CC"/>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O(g(n)), </a:t>
                </a:r>
                <a:r>
                  <a:rPr lang="en-US" sz="2400" dirty="0">
                    <a:latin typeface="Times New Roman" panose="02020603050405020304" pitchFamily="18" charset="0"/>
                    <a:ea typeface="Calibri" panose="020F0502020204030204" pitchFamily="34" charset="0"/>
                    <a:cs typeface="Times New Roman" panose="02020603050405020304" pitchFamily="18" charset="0"/>
                  </a:rPr>
                  <a:t>if f(n) is bounded above by some constant multiple of g(n) for all n ≥ n</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400" dirty="0">
                    <a:latin typeface="Times New Roman" panose="02020603050405020304" pitchFamily="18" charset="0"/>
                    <a:ea typeface="Calibri" panose="020F0502020204030204" pitchFamily="34" charset="0"/>
                    <a:cs typeface="Times New Roman" panose="02020603050405020304" pitchFamily="18" charset="0"/>
                  </a:rPr>
                  <a:t>, for some nonnegative n</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400" dirty="0">
                    <a:latin typeface="Times New Roman" panose="02020603050405020304" pitchFamily="18" charset="0"/>
                    <a:ea typeface="Calibri" panose="020F0502020204030204" pitchFamily="34" charset="0"/>
                    <a:cs typeface="Times New Roman" panose="02020603050405020304" pitchFamily="18" charset="0"/>
                  </a:rPr>
                  <a:t>.  i.e., </a:t>
                </a:r>
              </a:p>
              <a:p>
                <a:pPr>
                  <a:lnSpc>
                    <a:spcPct val="107000"/>
                  </a:lnSpc>
                  <a:spcBef>
                    <a:spcPts val="1200"/>
                  </a:spcBef>
                  <a:spcAft>
                    <a:spcPts val="800"/>
                  </a:spcAft>
                </a:pPr>
                <a:r>
                  <a:rPr lang="en-US" sz="24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O(g(n)) = {f(n) | there exist positive constants c and n</a:t>
                </a:r>
                <a:r>
                  <a:rPr lang="en-US" sz="2400" baseline="-250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such that 0 ≤ f(n) ≤ cg(n) for all n ≥ n</a:t>
                </a:r>
                <a:r>
                  <a:rPr lang="en-US" sz="2400" baseline="-250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154804" y="884602"/>
                <a:ext cx="8669951" cy="4403450"/>
              </a:xfrm>
              <a:prstGeom prst="rect">
                <a:avLst/>
              </a:prstGeom>
              <a:blipFill>
                <a:blip r:embed="rId2"/>
                <a:stretch>
                  <a:fillRect l="-1265" t="-1108" r="-16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9D91013-2169-4FC5-8291-0ED40CDA845F}"/>
                  </a:ext>
                </a:extLst>
              </p:cNvPr>
              <p:cNvSpPr/>
              <p:nvPr/>
            </p:nvSpPr>
            <p:spPr>
              <a:xfrm>
                <a:off x="2154804" y="5538392"/>
                <a:ext cx="8669950" cy="96584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US" sz="24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Ɵ(g(n)) = { f(n) | </a:t>
                </a:r>
                <a14:m>
                  <m:oMath xmlns:m="http://schemas.openxmlformats.org/officeDocument/2006/math">
                    <m:r>
                      <a:rPr lang="en-US" sz="2400" i="1" dirty="0" smtClean="0">
                        <a:solidFill>
                          <a:srgbClr val="0033CC"/>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positive constants, c</a:t>
                </a:r>
                <a:r>
                  <a:rPr lang="en-US" sz="24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c</a:t>
                </a:r>
                <a:r>
                  <a:rPr lang="en-US" sz="24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and n</a:t>
                </a:r>
                <a:r>
                  <a:rPr lang="en-US" sz="24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such that              </a:t>
                </a:r>
              </a:p>
              <a:p>
                <a:pPr>
                  <a:lnSpc>
                    <a:spcPct val="107000"/>
                  </a:lnSpc>
                  <a:spcAft>
                    <a:spcPts val="800"/>
                  </a:spcAft>
                </a:pPr>
                <a:r>
                  <a:rPr lang="en-US" sz="24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0  ≤ c</a:t>
                </a:r>
                <a:r>
                  <a:rPr lang="en-US" sz="24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g(n) ≤ f(n) ≤ c</a:t>
                </a:r>
                <a:r>
                  <a:rPr lang="en-US" sz="24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g(n) for all n ≥ n</a:t>
                </a:r>
                <a:r>
                  <a:rPr lang="en-US" sz="24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69D91013-2169-4FC5-8291-0ED40CDA845F}"/>
                  </a:ext>
                </a:extLst>
              </p:cNvPr>
              <p:cNvSpPr>
                <a:spLocks noRot="1" noChangeAspect="1" noMove="1" noResize="1" noEditPoints="1" noAdjustHandles="1" noChangeArrowheads="1" noChangeShapeType="1" noTextEdit="1"/>
              </p:cNvSpPr>
              <p:nvPr/>
            </p:nvSpPr>
            <p:spPr>
              <a:xfrm>
                <a:off x="2154804" y="5538392"/>
                <a:ext cx="8669950" cy="965842"/>
              </a:xfrm>
              <a:prstGeom prst="rect">
                <a:avLst/>
              </a:prstGeom>
              <a:blipFill>
                <a:blip r:embed="rId3"/>
                <a:stretch>
                  <a:fillRect l="-982" t="-4375" b="-12500"/>
                </a:stretch>
              </a:blipFill>
            </p:spPr>
            <p:txBody>
              <a:bodyPr/>
              <a:lstStyle/>
              <a:p>
                <a:r>
                  <a:rPr lang="en-US">
                    <a:noFill/>
                  </a:rPr>
                  <a:t> </a:t>
                </a:r>
              </a:p>
            </p:txBody>
          </p:sp>
        </mc:Fallback>
      </mc:AlternateContent>
    </p:spTree>
    <p:extLst>
      <p:ext uri="{BB962C8B-B14F-4D97-AF65-F5344CB8AC3E}">
        <p14:creationId xmlns:p14="http://schemas.microsoft.com/office/powerpoint/2010/main" val="2698470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0748" y="555594"/>
            <a:ext cx="6806317" cy="2123658"/>
          </a:xfrm>
          <a:prstGeom prst="rect">
            <a:avLst/>
          </a:prstGeom>
        </p:spPr>
        <p:txBody>
          <a:bodyPr wrap="square">
            <a:spAutoFit/>
          </a:bodyPr>
          <a:lstStyle/>
          <a:p>
            <a:r>
              <a:rPr lang="en-US" sz="2400" dirty="0">
                <a:solidFill>
                  <a:srgbClr val="0000FF"/>
                </a:solidFill>
                <a:ea typeface="Calibri" panose="020F0502020204030204" pitchFamily="34" charset="0"/>
                <a:cs typeface="Times New Roman" panose="02020603050405020304" pitchFamily="18" charset="0"/>
              </a:rPr>
              <a:t>An Asymptotic upper bound for f(n)</a:t>
            </a:r>
            <a:endParaRPr lang="en-US" sz="2400" dirty="0">
              <a:ea typeface="Calibri" panose="020F0502020204030204" pitchFamily="34" charset="0"/>
              <a:cs typeface="Times New Roman" panose="02020603050405020304" pitchFamily="18" charset="0"/>
            </a:endParaRPr>
          </a:p>
          <a:p>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O-</a:t>
            </a:r>
            <a:r>
              <a:rPr lang="en-US" sz="2400" dirty="0">
                <a:solidFill>
                  <a:srgbClr val="0000FF"/>
                </a:solidFill>
                <a:ea typeface="Calibri" panose="020F0502020204030204" pitchFamily="34" charset="0"/>
                <a:cs typeface="Times New Roman" panose="02020603050405020304" pitchFamily="18" charset="0"/>
              </a:rPr>
              <a:t>notation (Big Oh notation</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ea typeface="Calibri" panose="020F0502020204030204" pitchFamily="34" charset="0"/>
                <a:cs typeface="Times New Roman" panose="02020603050405020304" pitchFamily="18" charset="0"/>
              </a:rPr>
              <a:t>Big-oh of g of n</a:t>
            </a:r>
          </a:p>
          <a:p>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For a given complexity function g(n),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O(g(n)) = {f(n) | there exist positive constants c and n</a:t>
            </a:r>
            <a:r>
              <a:rPr lang="en-US" sz="20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0</a:t>
            </a:r>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such that  </a:t>
            </a:r>
          </a:p>
          <a:p>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0 ≤ f(n) ≤ cg(n) for all n ≥ n</a:t>
            </a:r>
            <a:r>
              <a:rPr lang="en-US" sz="20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0</a:t>
            </a:r>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Line 63"/>
          <p:cNvCxnSpPr>
            <a:cxnSpLocks noChangeShapeType="1"/>
          </p:cNvCxnSpPr>
          <p:nvPr/>
        </p:nvCxnSpPr>
        <p:spPr bwMode="auto">
          <a:xfrm>
            <a:off x="3642692" y="2826626"/>
            <a:ext cx="16510" cy="20637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 name="Line 64"/>
          <p:cNvCxnSpPr>
            <a:cxnSpLocks noChangeShapeType="1"/>
          </p:cNvCxnSpPr>
          <p:nvPr/>
        </p:nvCxnSpPr>
        <p:spPr bwMode="auto">
          <a:xfrm flipV="1">
            <a:off x="3642692" y="4834393"/>
            <a:ext cx="3346505" cy="2105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5" name="Freeform 4"/>
          <p:cNvSpPr>
            <a:spLocks/>
          </p:cNvSpPr>
          <p:nvPr/>
        </p:nvSpPr>
        <p:spPr bwMode="auto">
          <a:xfrm>
            <a:off x="3642692" y="3726421"/>
            <a:ext cx="3235186" cy="800100"/>
          </a:xfrm>
          <a:custGeom>
            <a:avLst/>
            <a:gdLst>
              <a:gd name="T0" fmla="*/ 0 w 3672"/>
              <a:gd name="T1" fmla="*/ 972 h 1260"/>
              <a:gd name="T2" fmla="*/ 36 w 3672"/>
              <a:gd name="T3" fmla="*/ 960 h 1260"/>
              <a:gd name="T4" fmla="*/ 108 w 3672"/>
              <a:gd name="T5" fmla="*/ 984 h 1260"/>
              <a:gd name="T6" fmla="*/ 240 w 3672"/>
              <a:gd name="T7" fmla="*/ 1032 h 1260"/>
              <a:gd name="T8" fmla="*/ 300 w 3672"/>
              <a:gd name="T9" fmla="*/ 1092 h 1260"/>
              <a:gd name="T10" fmla="*/ 360 w 3672"/>
              <a:gd name="T11" fmla="*/ 1152 h 1260"/>
              <a:gd name="T12" fmla="*/ 372 w 3672"/>
              <a:gd name="T13" fmla="*/ 1188 h 1260"/>
              <a:gd name="T14" fmla="*/ 444 w 3672"/>
              <a:gd name="T15" fmla="*/ 1260 h 1260"/>
              <a:gd name="T16" fmla="*/ 576 w 3672"/>
              <a:gd name="T17" fmla="*/ 852 h 1260"/>
              <a:gd name="T18" fmla="*/ 660 w 3672"/>
              <a:gd name="T19" fmla="*/ 720 h 1260"/>
              <a:gd name="T20" fmla="*/ 696 w 3672"/>
              <a:gd name="T21" fmla="*/ 612 h 1260"/>
              <a:gd name="T22" fmla="*/ 708 w 3672"/>
              <a:gd name="T23" fmla="*/ 576 h 1260"/>
              <a:gd name="T24" fmla="*/ 744 w 3672"/>
              <a:gd name="T25" fmla="*/ 564 h 1260"/>
              <a:gd name="T26" fmla="*/ 828 w 3672"/>
              <a:gd name="T27" fmla="*/ 480 h 1260"/>
              <a:gd name="T28" fmla="*/ 924 w 3672"/>
              <a:gd name="T29" fmla="*/ 504 h 1260"/>
              <a:gd name="T30" fmla="*/ 996 w 3672"/>
              <a:gd name="T31" fmla="*/ 528 h 1260"/>
              <a:gd name="T32" fmla="*/ 1056 w 3672"/>
              <a:gd name="T33" fmla="*/ 588 h 1260"/>
              <a:gd name="T34" fmla="*/ 1116 w 3672"/>
              <a:gd name="T35" fmla="*/ 636 h 1260"/>
              <a:gd name="T36" fmla="*/ 1524 w 3672"/>
              <a:gd name="T37" fmla="*/ 756 h 1260"/>
              <a:gd name="T38" fmla="*/ 1668 w 3672"/>
              <a:gd name="T39" fmla="*/ 828 h 1260"/>
              <a:gd name="T40" fmla="*/ 1704 w 3672"/>
              <a:gd name="T41" fmla="*/ 840 h 1260"/>
              <a:gd name="T42" fmla="*/ 2040 w 3672"/>
              <a:gd name="T43" fmla="*/ 828 h 1260"/>
              <a:gd name="T44" fmla="*/ 2112 w 3672"/>
              <a:gd name="T45" fmla="*/ 804 h 1260"/>
              <a:gd name="T46" fmla="*/ 2412 w 3672"/>
              <a:gd name="T47" fmla="*/ 732 h 1260"/>
              <a:gd name="T48" fmla="*/ 2592 w 3672"/>
              <a:gd name="T49" fmla="*/ 648 h 1260"/>
              <a:gd name="T50" fmla="*/ 2628 w 3672"/>
              <a:gd name="T51" fmla="*/ 624 h 1260"/>
              <a:gd name="T52" fmla="*/ 2700 w 3672"/>
              <a:gd name="T53" fmla="*/ 600 h 1260"/>
              <a:gd name="T54" fmla="*/ 2844 w 3672"/>
              <a:gd name="T55" fmla="*/ 492 h 1260"/>
              <a:gd name="T56" fmla="*/ 2916 w 3672"/>
              <a:gd name="T57" fmla="*/ 444 h 1260"/>
              <a:gd name="T58" fmla="*/ 2952 w 3672"/>
              <a:gd name="T59" fmla="*/ 432 h 1260"/>
              <a:gd name="T60" fmla="*/ 3024 w 3672"/>
              <a:gd name="T61" fmla="*/ 384 h 1260"/>
              <a:gd name="T62" fmla="*/ 3180 w 3672"/>
              <a:gd name="T63" fmla="*/ 324 h 1260"/>
              <a:gd name="T64" fmla="*/ 3300 w 3672"/>
              <a:gd name="T65" fmla="*/ 228 h 1260"/>
              <a:gd name="T66" fmla="*/ 3396 w 3672"/>
              <a:gd name="T67" fmla="*/ 144 h 1260"/>
              <a:gd name="T68" fmla="*/ 3432 w 3672"/>
              <a:gd name="T69" fmla="*/ 120 h 1260"/>
              <a:gd name="T70" fmla="*/ 3468 w 3672"/>
              <a:gd name="T71" fmla="*/ 96 h 1260"/>
              <a:gd name="T72" fmla="*/ 3672 w 3672"/>
              <a:gd name="T73" fmla="*/ 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72" h="1260">
                <a:moveTo>
                  <a:pt x="0" y="972"/>
                </a:moveTo>
                <a:cubicBezTo>
                  <a:pt x="12" y="968"/>
                  <a:pt x="23" y="959"/>
                  <a:pt x="36" y="960"/>
                </a:cubicBezTo>
                <a:cubicBezTo>
                  <a:pt x="61" y="963"/>
                  <a:pt x="83" y="979"/>
                  <a:pt x="108" y="984"/>
                </a:cubicBezTo>
                <a:cubicBezTo>
                  <a:pt x="163" y="995"/>
                  <a:pt x="194" y="1002"/>
                  <a:pt x="240" y="1032"/>
                </a:cubicBezTo>
                <a:cubicBezTo>
                  <a:pt x="304" y="1128"/>
                  <a:pt x="220" y="1012"/>
                  <a:pt x="300" y="1092"/>
                </a:cubicBezTo>
                <a:cubicBezTo>
                  <a:pt x="380" y="1172"/>
                  <a:pt x="264" y="1088"/>
                  <a:pt x="360" y="1152"/>
                </a:cubicBezTo>
                <a:cubicBezTo>
                  <a:pt x="364" y="1164"/>
                  <a:pt x="364" y="1178"/>
                  <a:pt x="372" y="1188"/>
                </a:cubicBezTo>
                <a:cubicBezTo>
                  <a:pt x="393" y="1215"/>
                  <a:pt x="444" y="1260"/>
                  <a:pt x="444" y="1260"/>
                </a:cubicBezTo>
                <a:cubicBezTo>
                  <a:pt x="627" y="1214"/>
                  <a:pt x="453" y="975"/>
                  <a:pt x="576" y="852"/>
                </a:cubicBezTo>
                <a:cubicBezTo>
                  <a:pt x="598" y="786"/>
                  <a:pt x="602" y="759"/>
                  <a:pt x="660" y="720"/>
                </a:cubicBezTo>
                <a:cubicBezTo>
                  <a:pt x="682" y="586"/>
                  <a:pt x="654" y="696"/>
                  <a:pt x="696" y="612"/>
                </a:cubicBezTo>
                <a:cubicBezTo>
                  <a:pt x="702" y="601"/>
                  <a:pt x="699" y="585"/>
                  <a:pt x="708" y="576"/>
                </a:cubicBezTo>
                <a:cubicBezTo>
                  <a:pt x="717" y="567"/>
                  <a:pt x="732" y="568"/>
                  <a:pt x="744" y="564"/>
                </a:cubicBezTo>
                <a:cubicBezTo>
                  <a:pt x="799" y="481"/>
                  <a:pt x="765" y="501"/>
                  <a:pt x="828" y="480"/>
                </a:cubicBezTo>
                <a:cubicBezTo>
                  <a:pt x="937" y="516"/>
                  <a:pt x="765" y="461"/>
                  <a:pt x="924" y="504"/>
                </a:cubicBezTo>
                <a:cubicBezTo>
                  <a:pt x="948" y="511"/>
                  <a:pt x="996" y="528"/>
                  <a:pt x="996" y="528"/>
                </a:cubicBezTo>
                <a:cubicBezTo>
                  <a:pt x="1060" y="624"/>
                  <a:pt x="976" y="508"/>
                  <a:pt x="1056" y="588"/>
                </a:cubicBezTo>
                <a:cubicBezTo>
                  <a:pt x="1110" y="642"/>
                  <a:pt x="1046" y="613"/>
                  <a:pt x="1116" y="636"/>
                </a:cubicBezTo>
                <a:cubicBezTo>
                  <a:pt x="1245" y="765"/>
                  <a:pt x="1343" y="741"/>
                  <a:pt x="1524" y="756"/>
                </a:cubicBezTo>
                <a:cubicBezTo>
                  <a:pt x="1617" y="818"/>
                  <a:pt x="1569" y="795"/>
                  <a:pt x="1668" y="828"/>
                </a:cubicBezTo>
                <a:cubicBezTo>
                  <a:pt x="1680" y="832"/>
                  <a:pt x="1704" y="840"/>
                  <a:pt x="1704" y="840"/>
                </a:cubicBezTo>
                <a:cubicBezTo>
                  <a:pt x="1816" y="836"/>
                  <a:pt x="1928" y="838"/>
                  <a:pt x="2040" y="828"/>
                </a:cubicBezTo>
                <a:cubicBezTo>
                  <a:pt x="2065" y="826"/>
                  <a:pt x="2087" y="808"/>
                  <a:pt x="2112" y="804"/>
                </a:cubicBezTo>
                <a:cubicBezTo>
                  <a:pt x="2214" y="787"/>
                  <a:pt x="2314" y="765"/>
                  <a:pt x="2412" y="732"/>
                </a:cubicBezTo>
                <a:cubicBezTo>
                  <a:pt x="2484" y="708"/>
                  <a:pt x="2528" y="691"/>
                  <a:pt x="2592" y="648"/>
                </a:cubicBezTo>
                <a:cubicBezTo>
                  <a:pt x="2604" y="640"/>
                  <a:pt x="2614" y="629"/>
                  <a:pt x="2628" y="624"/>
                </a:cubicBezTo>
                <a:cubicBezTo>
                  <a:pt x="2652" y="616"/>
                  <a:pt x="2700" y="600"/>
                  <a:pt x="2700" y="600"/>
                </a:cubicBezTo>
                <a:cubicBezTo>
                  <a:pt x="2743" y="557"/>
                  <a:pt x="2793" y="526"/>
                  <a:pt x="2844" y="492"/>
                </a:cubicBezTo>
                <a:cubicBezTo>
                  <a:pt x="2868" y="476"/>
                  <a:pt x="2889" y="453"/>
                  <a:pt x="2916" y="444"/>
                </a:cubicBezTo>
                <a:cubicBezTo>
                  <a:pt x="2928" y="440"/>
                  <a:pt x="2941" y="438"/>
                  <a:pt x="2952" y="432"/>
                </a:cubicBezTo>
                <a:cubicBezTo>
                  <a:pt x="2977" y="418"/>
                  <a:pt x="2997" y="393"/>
                  <a:pt x="3024" y="384"/>
                </a:cubicBezTo>
                <a:cubicBezTo>
                  <a:pt x="3078" y="366"/>
                  <a:pt x="3127" y="342"/>
                  <a:pt x="3180" y="324"/>
                </a:cubicBezTo>
                <a:cubicBezTo>
                  <a:pt x="3202" y="257"/>
                  <a:pt x="3246" y="264"/>
                  <a:pt x="3300" y="228"/>
                </a:cubicBezTo>
                <a:cubicBezTo>
                  <a:pt x="3340" y="168"/>
                  <a:pt x="3312" y="200"/>
                  <a:pt x="3396" y="144"/>
                </a:cubicBezTo>
                <a:cubicBezTo>
                  <a:pt x="3408" y="136"/>
                  <a:pt x="3420" y="128"/>
                  <a:pt x="3432" y="120"/>
                </a:cubicBezTo>
                <a:cubicBezTo>
                  <a:pt x="3444" y="112"/>
                  <a:pt x="3468" y="96"/>
                  <a:pt x="3468" y="96"/>
                </a:cubicBezTo>
                <a:cubicBezTo>
                  <a:pt x="3527" y="8"/>
                  <a:pt x="3576" y="0"/>
                  <a:pt x="3672" y="0"/>
                </a:cubicBezTo>
              </a:path>
            </a:pathLst>
          </a:custGeom>
          <a:solidFill>
            <a:schemeClr val="bg1"/>
          </a:solidFill>
          <a:ln w="28575">
            <a:solidFill>
              <a:srgbClr val="0000CC"/>
            </a:solidFill>
            <a:round/>
            <a:headEnd/>
            <a:tailEnd/>
          </a:ln>
        </p:spPr>
        <p:txBody>
          <a:bodyPr rot="0" vert="horz" wrap="square" lIns="91440" tIns="45720" rIns="91440" bIns="45720" anchor="t" anchorCtr="0" upright="1">
            <a:noAutofit/>
          </a:bodyPr>
          <a:lstStyle/>
          <a:p>
            <a:endParaRPr lang="en-US"/>
          </a:p>
        </p:txBody>
      </p:sp>
      <p:sp>
        <p:nvSpPr>
          <p:cNvPr id="6" name="Freeform 5"/>
          <p:cNvSpPr>
            <a:spLocks/>
          </p:cNvSpPr>
          <p:nvPr/>
        </p:nvSpPr>
        <p:spPr bwMode="auto">
          <a:xfrm>
            <a:off x="3657932" y="3351771"/>
            <a:ext cx="3219946" cy="1249680"/>
          </a:xfrm>
          <a:custGeom>
            <a:avLst/>
            <a:gdLst>
              <a:gd name="T0" fmla="*/ 0 w 3540"/>
              <a:gd name="T1" fmla="*/ 1968 h 1968"/>
              <a:gd name="T2" fmla="*/ 96 w 3540"/>
              <a:gd name="T3" fmla="*/ 1956 h 1968"/>
              <a:gd name="T4" fmla="*/ 276 w 3540"/>
              <a:gd name="T5" fmla="*/ 1836 h 1968"/>
              <a:gd name="T6" fmla="*/ 384 w 3540"/>
              <a:gd name="T7" fmla="*/ 1752 h 1968"/>
              <a:gd name="T8" fmla="*/ 528 w 3540"/>
              <a:gd name="T9" fmla="*/ 1656 h 1968"/>
              <a:gd name="T10" fmla="*/ 600 w 3540"/>
              <a:gd name="T11" fmla="*/ 1620 h 1968"/>
              <a:gd name="T12" fmla="*/ 636 w 3540"/>
              <a:gd name="T13" fmla="*/ 1584 h 1968"/>
              <a:gd name="T14" fmla="*/ 660 w 3540"/>
              <a:gd name="T15" fmla="*/ 1548 h 1968"/>
              <a:gd name="T16" fmla="*/ 768 w 3540"/>
              <a:gd name="T17" fmla="*/ 1488 h 1968"/>
              <a:gd name="T18" fmla="*/ 804 w 3540"/>
              <a:gd name="T19" fmla="*/ 1452 h 1968"/>
              <a:gd name="T20" fmla="*/ 876 w 3540"/>
              <a:gd name="T21" fmla="*/ 1428 h 1968"/>
              <a:gd name="T22" fmla="*/ 996 w 3540"/>
              <a:gd name="T23" fmla="*/ 1320 h 1968"/>
              <a:gd name="T24" fmla="*/ 1320 w 3540"/>
              <a:gd name="T25" fmla="*/ 1008 h 1968"/>
              <a:gd name="T26" fmla="*/ 1464 w 3540"/>
              <a:gd name="T27" fmla="*/ 912 h 1968"/>
              <a:gd name="T28" fmla="*/ 1740 w 3540"/>
              <a:gd name="T29" fmla="*/ 780 h 1968"/>
              <a:gd name="T30" fmla="*/ 1872 w 3540"/>
              <a:gd name="T31" fmla="*/ 720 h 1968"/>
              <a:gd name="T32" fmla="*/ 1980 w 3540"/>
              <a:gd name="T33" fmla="*/ 696 h 1968"/>
              <a:gd name="T34" fmla="*/ 2124 w 3540"/>
              <a:gd name="T35" fmla="*/ 648 h 1968"/>
              <a:gd name="T36" fmla="*/ 2160 w 3540"/>
              <a:gd name="T37" fmla="*/ 624 h 1968"/>
              <a:gd name="T38" fmla="*/ 2256 w 3540"/>
              <a:gd name="T39" fmla="*/ 600 h 1968"/>
              <a:gd name="T40" fmla="*/ 2376 w 3540"/>
              <a:gd name="T41" fmla="*/ 552 h 1968"/>
              <a:gd name="T42" fmla="*/ 2484 w 3540"/>
              <a:gd name="T43" fmla="*/ 528 h 1968"/>
              <a:gd name="T44" fmla="*/ 2652 w 3540"/>
              <a:gd name="T45" fmla="*/ 480 h 1968"/>
              <a:gd name="T46" fmla="*/ 2700 w 3540"/>
              <a:gd name="T47" fmla="*/ 456 h 1968"/>
              <a:gd name="T48" fmla="*/ 2796 w 3540"/>
              <a:gd name="T49" fmla="*/ 432 h 1968"/>
              <a:gd name="T50" fmla="*/ 2952 w 3540"/>
              <a:gd name="T51" fmla="*/ 360 h 1968"/>
              <a:gd name="T52" fmla="*/ 3132 w 3540"/>
              <a:gd name="T53" fmla="*/ 216 h 1968"/>
              <a:gd name="T54" fmla="*/ 3204 w 3540"/>
              <a:gd name="T55" fmla="*/ 180 h 1968"/>
              <a:gd name="T56" fmla="*/ 3312 w 3540"/>
              <a:gd name="T57" fmla="*/ 72 h 1968"/>
              <a:gd name="T58" fmla="*/ 3540 w 3540"/>
              <a:gd name="T59" fmla="*/ 0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40" h="1968">
                <a:moveTo>
                  <a:pt x="0" y="1968"/>
                </a:moveTo>
                <a:cubicBezTo>
                  <a:pt x="32" y="1964"/>
                  <a:pt x="66" y="1967"/>
                  <a:pt x="96" y="1956"/>
                </a:cubicBezTo>
                <a:cubicBezTo>
                  <a:pt x="143" y="1939"/>
                  <a:pt x="229" y="1867"/>
                  <a:pt x="276" y="1836"/>
                </a:cubicBezTo>
                <a:cubicBezTo>
                  <a:pt x="338" y="1795"/>
                  <a:pt x="288" y="1784"/>
                  <a:pt x="384" y="1752"/>
                </a:cubicBezTo>
                <a:cubicBezTo>
                  <a:pt x="453" y="1729"/>
                  <a:pt x="476" y="1690"/>
                  <a:pt x="528" y="1656"/>
                </a:cubicBezTo>
                <a:cubicBezTo>
                  <a:pt x="636" y="1584"/>
                  <a:pt x="487" y="1714"/>
                  <a:pt x="600" y="1620"/>
                </a:cubicBezTo>
                <a:cubicBezTo>
                  <a:pt x="613" y="1609"/>
                  <a:pt x="625" y="1597"/>
                  <a:pt x="636" y="1584"/>
                </a:cubicBezTo>
                <a:cubicBezTo>
                  <a:pt x="645" y="1573"/>
                  <a:pt x="649" y="1557"/>
                  <a:pt x="660" y="1548"/>
                </a:cubicBezTo>
                <a:cubicBezTo>
                  <a:pt x="711" y="1504"/>
                  <a:pt x="719" y="1504"/>
                  <a:pt x="768" y="1488"/>
                </a:cubicBezTo>
                <a:cubicBezTo>
                  <a:pt x="780" y="1476"/>
                  <a:pt x="789" y="1460"/>
                  <a:pt x="804" y="1452"/>
                </a:cubicBezTo>
                <a:cubicBezTo>
                  <a:pt x="826" y="1440"/>
                  <a:pt x="876" y="1428"/>
                  <a:pt x="876" y="1428"/>
                </a:cubicBezTo>
                <a:cubicBezTo>
                  <a:pt x="893" y="1377"/>
                  <a:pt x="945" y="1337"/>
                  <a:pt x="996" y="1320"/>
                </a:cubicBezTo>
                <a:cubicBezTo>
                  <a:pt x="1102" y="1214"/>
                  <a:pt x="1205" y="1104"/>
                  <a:pt x="1320" y="1008"/>
                </a:cubicBezTo>
                <a:cubicBezTo>
                  <a:pt x="1367" y="969"/>
                  <a:pt x="1405" y="932"/>
                  <a:pt x="1464" y="912"/>
                </a:cubicBezTo>
                <a:cubicBezTo>
                  <a:pt x="1543" y="833"/>
                  <a:pt x="1640" y="817"/>
                  <a:pt x="1740" y="780"/>
                </a:cubicBezTo>
                <a:cubicBezTo>
                  <a:pt x="1784" y="763"/>
                  <a:pt x="1827" y="735"/>
                  <a:pt x="1872" y="720"/>
                </a:cubicBezTo>
                <a:cubicBezTo>
                  <a:pt x="1907" y="708"/>
                  <a:pt x="1945" y="707"/>
                  <a:pt x="1980" y="696"/>
                </a:cubicBezTo>
                <a:cubicBezTo>
                  <a:pt x="2028" y="682"/>
                  <a:pt x="2076" y="664"/>
                  <a:pt x="2124" y="648"/>
                </a:cubicBezTo>
                <a:cubicBezTo>
                  <a:pt x="2138" y="643"/>
                  <a:pt x="2146" y="629"/>
                  <a:pt x="2160" y="624"/>
                </a:cubicBezTo>
                <a:cubicBezTo>
                  <a:pt x="2191" y="613"/>
                  <a:pt x="2224" y="608"/>
                  <a:pt x="2256" y="600"/>
                </a:cubicBezTo>
                <a:cubicBezTo>
                  <a:pt x="2456" y="550"/>
                  <a:pt x="2227" y="602"/>
                  <a:pt x="2376" y="552"/>
                </a:cubicBezTo>
                <a:cubicBezTo>
                  <a:pt x="2411" y="540"/>
                  <a:pt x="2449" y="539"/>
                  <a:pt x="2484" y="528"/>
                </a:cubicBezTo>
                <a:cubicBezTo>
                  <a:pt x="2656" y="476"/>
                  <a:pt x="2442" y="533"/>
                  <a:pt x="2652" y="480"/>
                </a:cubicBezTo>
                <a:cubicBezTo>
                  <a:pt x="2669" y="476"/>
                  <a:pt x="2683" y="462"/>
                  <a:pt x="2700" y="456"/>
                </a:cubicBezTo>
                <a:cubicBezTo>
                  <a:pt x="2731" y="446"/>
                  <a:pt x="2766" y="447"/>
                  <a:pt x="2796" y="432"/>
                </a:cubicBezTo>
                <a:cubicBezTo>
                  <a:pt x="2846" y="407"/>
                  <a:pt x="2899" y="378"/>
                  <a:pt x="2952" y="360"/>
                </a:cubicBezTo>
                <a:cubicBezTo>
                  <a:pt x="2982" y="270"/>
                  <a:pt x="3059" y="265"/>
                  <a:pt x="3132" y="216"/>
                </a:cubicBezTo>
                <a:cubicBezTo>
                  <a:pt x="3179" y="185"/>
                  <a:pt x="3154" y="197"/>
                  <a:pt x="3204" y="180"/>
                </a:cubicBezTo>
                <a:cubicBezTo>
                  <a:pt x="3224" y="119"/>
                  <a:pt x="3251" y="92"/>
                  <a:pt x="3312" y="72"/>
                </a:cubicBezTo>
                <a:cubicBezTo>
                  <a:pt x="3372" y="12"/>
                  <a:pt x="3455" y="0"/>
                  <a:pt x="3540" y="0"/>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7" name="Line 67"/>
          <p:cNvCxnSpPr>
            <a:cxnSpLocks noChangeShapeType="1"/>
          </p:cNvCxnSpPr>
          <p:nvPr/>
        </p:nvCxnSpPr>
        <p:spPr bwMode="auto">
          <a:xfrm>
            <a:off x="4637267" y="4030971"/>
            <a:ext cx="0" cy="899160"/>
          </a:xfrm>
          <a:prstGeom prst="line">
            <a:avLst/>
          </a:prstGeom>
          <a:noFill/>
          <a:ln w="28575">
            <a:solidFill>
              <a:srgbClr val="000000"/>
            </a:solidFill>
            <a:prstDash val="dash"/>
            <a:round/>
            <a:headEnd/>
            <a:tailEnd/>
          </a:ln>
          <a:extLst>
            <a:ext uri="{909E8E84-426E-40DD-AFC4-6F175D3DCCD1}">
              <a14:hiddenFill xmlns:a14="http://schemas.microsoft.com/office/drawing/2010/main">
                <a:noFill/>
              </a14:hiddenFill>
            </a:ext>
          </a:extLst>
        </p:spPr>
      </p:cxnSp>
      <p:sp>
        <p:nvSpPr>
          <p:cNvPr id="8" name="Rectangle 6"/>
          <p:cNvSpPr>
            <a:spLocks noChangeArrowheads="1"/>
          </p:cNvSpPr>
          <p:nvPr/>
        </p:nvSpPr>
        <p:spPr bwMode="auto">
          <a:xfrm>
            <a:off x="-87465" y="61682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7"/>
          <p:cNvSpPr>
            <a:spLocks noChangeArrowheads="1"/>
          </p:cNvSpPr>
          <p:nvPr/>
        </p:nvSpPr>
        <p:spPr bwMode="auto">
          <a:xfrm>
            <a:off x="6456423" y="2918774"/>
            <a:ext cx="84290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cg(n)</a:t>
            </a:r>
            <a:endParaRPr kumimoji="0" lang="en-US" altLang="en-US" sz="2000" b="0" i="0" u="none" strike="noStrike" cap="none" normalizeH="0" baseline="0" dirty="0">
              <a:ln>
                <a:noFill/>
              </a:ln>
              <a:solidFill>
                <a:schemeClr val="tx1"/>
              </a:solidFill>
              <a:effectLst/>
            </a:endParaRPr>
          </a:p>
        </p:txBody>
      </p:sp>
      <p:sp>
        <p:nvSpPr>
          <p:cNvPr id="10" name="Rectangle 8"/>
          <p:cNvSpPr>
            <a:spLocks noChangeArrowheads="1"/>
          </p:cNvSpPr>
          <p:nvPr/>
        </p:nvSpPr>
        <p:spPr bwMode="auto">
          <a:xfrm>
            <a:off x="6599583" y="3744754"/>
            <a:ext cx="7792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f(n</a:t>
            </a:r>
            <a:r>
              <a:rPr kumimoji="0" lang="en-US" altLang="en-US" sz="1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800" b="0" i="0" u="none" strike="noStrike" cap="none" normalizeH="0" baseline="0" dirty="0">
              <a:ln>
                <a:noFill/>
              </a:ln>
              <a:solidFill>
                <a:schemeClr val="tx1"/>
              </a:solidFill>
              <a:effectLst/>
            </a:endParaRPr>
          </a:p>
        </p:txBody>
      </p:sp>
      <p:sp>
        <p:nvSpPr>
          <p:cNvPr id="15" name="Rectangle 14"/>
          <p:cNvSpPr/>
          <p:nvPr/>
        </p:nvSpPr>
        <p:spPr>
          <a:xfrm>
            <a:off x="4487185" y="4958039"/>
            <a:ext cx="6700300" cy="405367"/>
          </a:xfrm>
          <a:prstGeom prst="rect">
            <a:avLst/>
          </a:prstGeom>
        </p:spPr>
        <p:txBody>
          <a:bodyPr wrap="square">
            <a:spAutoFit/>
          </a:bodyPr>
          <a:lstStyle/>
          <a:p>
            <a:pPr>
              <a:lnSpc>
                <a:spcPct val="107000"/>
              </a:lnSpc>
              <a:spcBef>
                <a:spcPts val="1200"/>
              </a:spcBef>
              <a:spcAft>
                <a:spcPts val="800"/>
              </a:spcAft>
            </a:pPr>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0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f(n) = O(g(n))   where c and n</a:t>
            </a:r>
            <a:r>
              <a:rPr lang="en-US" sz="20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are positive integer 1, 2, …</a:t>
            </a:r>
            <a:endParaRPr lang="en-US" sz="2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1510747" y="5414626"/>
            <a:ext cx="8953169" cy="816890"/>
          </a:xfrm>
          <a:prstGeom prst="rect">
            <a:avLst/>
          </a:prstGeom>
        </p:spPr>
        <p:txBody>
          <a:bodyPr wrap="square">
            <a:spAutoFit/>
          </a:bodyPr>
          <a:lstStyle/>
          <a:p>
            <a:pPr>
              <a:lnSpc>
                <a:spcPct val="107000"/>
              </a:lnSpc>
              <a:spcBef>
                <a:spcPts val="120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Figure 1.2. (b) O-notation gives an upper bound for a function to be within a constant factor.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D126836A-6B27-46E3-A14B-E770C744C118}"/>
                  </a:ext>
                </a:extLst>
              </p:cNvPr>
              <p:cNvSpPr/>
              <p:nvPr/>
            </p:nvSpPr>
            <p:spPr>
              <a:xfrm>
                <a:off x="6524833" y="752658"/>
                <a:ext cx="4662652" cy="108029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Ɵ(g(n)) = { f(n) | </a:t>
                </a:r>
                <a14:m>
                  <m:oMath xmlns:m="http://schemas.openxmlformats.org/officeDocument/2006/math">
                    <m:r>
                      <a:rPr lang="en-US" sz="2000" i="1" dirty="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positive constants, c</a:t>
                </a:r>
                <a:r>
                  <a:rPr lang="en-US" sz="20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c</a:t>
                </a:r>
                <a:r>
                  <a:rPr lang="en-US" sz="20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n</a:t>
                </a:r>
                <a:r>
                  <a:rPr lang="en-US" sz="20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such that </a:t>
                </a:r>
                <a:r>
                  <a:rPr lang="en-US" sz="2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0  ≤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0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g(n) ≤ </a:t>
                </a:r>
                <a:r>
                  <a:rPr lang="en-US" sz="2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f(n) ≤ c</a:t>
                </a:r>
                <a:r>
                  <a:rPr lang="en-US" sz="2000" baseline="-25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g(n) </a:t>
                </a:r>
                <a14:m>
                  <m:oMath xmlns:m="http://schemas.openxmlformats.org/officeDocument/2006/math">
                    <m:r>
                      <a:rPr lang="en-US" sz="2000" i="1" dirty="0" smtClean="0">
                        <a:solidFill>
                          <a:srgbClr val="0000FF"/>
                        </a:solidFill>
                        <a:latin typeface="Cambria Math"/>
                        <a:ea typeface="Cambria Math"/>
                        <a:cs typeface="Times New Roman" panose="02020603050405020304" pitchFamily="18" charset="0"/>
                      </a:rPr>
                      <m:t>∀</m:t>
                    </m:r>
                  </m:oMath>
                </a14:m>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 ≥ n</a:t>
                </a:r>
                <a:r>
                  <a:rPr lang="en-US" sz="20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0</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7" name="Rectangle 16">
                <a:extLst>
                  <a:ext uri="{FF2B5EF4-FFF2-40B4-BE49-F238E27FC236}">
                    <a16:creationId xmlns:a16="http://schemas.microsoft.com/office/drawing/2014/main" id="{D126836A-6B27-46E3-A14B-E770C744C118}"/>
                  </a:ext>
                </a:extLst>
              </p:cNvPr>
              <p:cNvSpPr>
                <a:spLocks noRot="1" noChangeAspect="1" noMove="1" noResize="1" noEditPoints="1" noAdjustHandles="1" noChangeArrowheads="1" noChangeShapeType="1" noTextEdit="1"/>
              </p:cNvSpPr>
              <p:nvPr/>
            </p:nvSpPr>
            <p:spPr>
              <a:xfrm>
                <a:off x="6524833" y="752658"/>
                <a:ext cx="4662652" cy="1080296"/>
              </a:xfrm>
              <a:prstGeom prst="rect">
                <a:avLst/>
              </a:prstGeom>
              <a:blipFill>
                <a:blip r:embed="rId2"/>
                <a:stretch>
                  <a:fillRect l="-1173" t="-2222" b="-6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583BFEDC-A4CF-4750-B80B-E4E15E8A9267}"/>
                  </a:ext>
                </a:extLst>
              </p:cNvPr>
              <p:cNvSpPr/>
              <p:nvPr/>
            </p:nvSpPr>
            <p:spPr>
              <a:xfrm>
                <a:off x="3512545" y="5804172"/>
                <a:ext cx="4804520" cy="388696"/>
              </a:xfrm>
              <a:prstGeom prst="rect">
                <a:avLst/>
              </a:prstGeom>
            </p:spPr>
            <p:txBody>
              <a:bodyPr wrap="none">
                <a:spAutoFit/>
              </a:bodyPr>
              <a:lstStyle/>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If f(n)</a:t>
                </a:r>
                <a:r>
                  <a:rPr lang="en-US" b="1"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m:t>
                    </m:r>
                  </m:oMath>
                </a14:m>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O(g(n)), we say that f(n) is </a:t>
                </a:r>
                <a:r>
                  <a:rPr lang="en-US" b="1" i="1" dirty="0">
                    <a:latin typeface="Times New Roman" panose="02020603050405020304" pitchFamily="18" charset="0"/>
                    <a:ea typeface="Calibri" panose="020F0502020204030204" pitchFamily="34" charset="0"/>
                    <a:cs typeface="Times New Roman" panose="02020603050405020304" pitchFamily="18" charset="0"/>
                  </a:rPr>
                  <a:t>big O </a:t>
                </a:r>
                <a:r>
                  <a:rPr lang="en-US" dirty="0">
                    <a:latin typeface="Times New Roman" panose="02020603050405020304" pitchFamily="18" charset="0"/>
                    <a:ea typeface="Calibri" panose="020F0502020204030204" pitchFamily="34" charset="0"/>
                    <a:cs typeface="Times New Roman" panose="02020603050405020304" pitchFamily="18" charset="0"/>
                  </a:rPr>
                  <a:t>of g(n).</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Rectangle 12">
                <a:extLst>
                  <a:ext uri="{FF2B5EF4-FFF2-40B4-BE49-F238E27FC236}">
                    <a16:creationId xmlns:a16="http://schemas.microsoft.com/office/drawing/2014/main" id="{583BFEDC-A4CF-4750-B80B-E4E15E8A9267}"/>
                  </a:ext>
                </a:extLst>
              </p:cNvPr>
              <p:cNvSpPr>
                <a:spLocks noRot="1" noChangeAspect="1" noMove="1" noResize="1" noEditPoints="1" noAdjustHandles="1" noChangeArrowheads="1" noChangeShapeType="1" noTextEdit="1"/>
              </p:cNvSpPr>
              <p:nvPr/>
            </p:nvSpPr>
            <p:spPr>
              <a:xfrm>
                <a:off x="3512545" y="5804172"/>
                <a:ext cx="4804520" cy="388696"/>
              </a:xfrm>
              <a:prstGeom prst="rect">
                <a:avLst/>
              </a:prstGeom>
              <a:blipFill>
                <a:blip r:embed="rId3"/>
                <a:stretch>
                  <a:fillRect l="-1015" t="-7813" r="-254" b="-18750"/>
                </a:stretch>
              </a:blipFill>
            </p:spPr>
            <p:txBody>
              <a:bodyPr/>
              <a:lstStyle/>
              <a:p>
                <a:r>
                  <a:rPr lang="en-US">
                    <a:noFill/>
                  </a:rPr>
                  <a:t> </a:t>
                </a:r>
              </a:p>
            </p:txBody>
          </p:sp>
        </mc:Fallback>
      </mc:AlternateContent>
    </p:spTree>
    <p:extLst>
      <p:ext uri="{BB962C8B-B14F-4D97-AF65-F5344CB8AC3E}">
        <p14:creationId xmlns:p14="http://schemas.microsoft.com/office/powerpoint/2010/main" val="4092251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67101" y="590623"/>
                <a:ext cx="9120146" cy="5355312"/>
              </a:xfrm>
              <a:prstGeom prst="rect">
                <a:avLst/>
              </a:prstGeom>
            </p:spPr>
            <p:txBody>
              <a:bodyPr wrap="square">
                <a:spAutoFit/>
              </a:bodyPr>
              <a:lstStyle/>
              <a:p>
                <a:pPr>
                  <a:spcAft>
                    <a:spcPts val="600"/>
                  </a:spcAft>
                </a:pPr>
                <a:r>
                  <a:rPr lang="en-US" sz="2400" b="1" dirty="0"/>
                  <a:t>Understanding Big O Notation (O-Notation)</a:t>
                </a:r>
              </a:p>
              <a:p>
                <a:pPr>
                  <a:spcAft>
                    <a:spcPts val="600"/>
                  </a:spcAft>
                </a:pPr>
                <a:r>
                  <a:rPr lang="en-US" sz="2400" dirty="0">
                    <a:latin typeface="Times New Roman" panose="02020603050405020304" pitchFamily="18" charset="0"/>
                    <a:cs typeface="Times New Roman" panose="02020603050405020304" pitchFamily="18" charset="0"/>
                  </a:rPr>
                  <a:t>Big O notation describes the upper bound of an algorithm's running time or complexity, giving a measure of the worst-case scenario as the input size n grows. </a:t>
                </a:r>
              </a:p>
              <a:p>
                <a:pPr marL="461963" indent="-461963">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We write f(n) = O(g(n)) if there are positive constant n</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0</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c such that </a:t>
                </a:r>
                <a:r>
                  <a:rPr lang="en-US" sz="2400" dirty="0">
                    <a:latin typeface="Times New Roman" panose="02020603050405020304" pitchFamily="18" charset="0"/>
                    <a:cs typeface="Times New Roman" panose="02020603050405020304" pitchFamily="18" charset="0"/>
                  </a:rPr>
                  <a:t>for all n ≥ </a:t>
                </a:r>
                <a:r>
                  <a:rPr lang="en-US" sz="2400" dirty="0">
                    <a:latin typeface="Times New Roman" panose="02020603050405020304" pitchFamily="18" charset="0"/>
                    <a:ea typeface="Calibri" panose="020F0502020204030204" pitchFamily="34" charset="0"/>
                    <a:cs typeface="Times New Roman" panose="02020603050405020304" pitchFamily="18" charset="0"/>
                  </a:rPr>
                  <a:t>n</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0 </a:t>
                </a:r>
                <a:r>
                  <a:rPr lang="en-US" sz="2400" dirty="0">
                    <a:latin typeface="Times New Roman" panose="02020603050405020304" pitchFamily="18" charset="0"/>
                    <a:cs typeface="Times New Roman" panose="02020603050405020304" pitchFamily="18" charset="0"/>
                  </a:rPr>
                  <a:t>​, the inequality f(n) ≤ </a:t>
                </a:r>
                <a:r>
                  <a:rPr lang="en-US" sz="2400" dirty="0" err="1">
                    <a:latin typeface="Times New Roman" panose="02020603050405020304" pitchFamily="18" charset="0"/>
                    <a:cs typeface="Times New Roman" panose="02020603050405020304" pitchFamily="18" charset="0"/>
                  </a:rPr>
                  <a:t>c⋅g</a:t>
                </a:r>
                <a:r>
                  <a:rPr lang="en-US" sz="2400" dirty="0">
                    <a:latin typeface="Times New Roman" panose="02020603050405020304" pitchFamily="18" charset="0"/>
                    <a:cs typeface="Times New Roman" panose="02020603050405020304" pitchFamily="18" charset="0"/>
                  </a:rPr>
                  <a:t>(n) holds.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61963" indent="-461963">
                  <a:spcAft>
                    <a:spcPts val="60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If f(n) </a:t>
                </a:r>
                <a14:m>
                  <m:oMath xmlns:m="http://schemas.openxmlformats.org/officeDocument/2006/math">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O(g(n)), we say that f(n) is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big O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of g(n).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61963" indent="-461963">
                  <a:spcAft>
                    <a:spcPts val="600"/>
                  </a:spcAft>
                  <a:buFont typeface="Arial" panose="020B0604020202020204" pitchFamily="34" charset="0"/>
                  <a:buChar char="•"/>
                </a:pP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“Big O” provides an </a:t>
                </a:r>
                <a:r>
                  <a:rPr lang="en-US" sz="2400"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asymptotic upper bound</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on the growth rate of the function f(n).</a:t>
                </a:r>
              </a:p>
              <a:p>
                <a:pPr marL="461963" indent="-461963">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This means f(n) will not grow faster than g(n) multiplied by some constant factor c when n is large.</a:t>
                </a:r>
              </a:p>
              <a:p>
                <a:pPr marL="461963" indent="-461963">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Big O notation is used to express the worst-case time complexity of an algorithm.</a:t>
                </a:r>
                <a:endParaRPr lang="en-US"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67101" y="590623"/>
                <a:ext cx="9120146" cy="5355312"/>
              </a:xfrm>
              <a:prstGeom prst="rect">
                <a:avLst/>
              </a:prstGeom>
              <a:blipFill>
                <a:blip r:embed="rId2"/>
                <a:stretch>
                  <a:fillRect l="-1070" t="-911" r="-802" b="-1595"/>
                </a:stretch>
              </a:blipFill>
            </p:spPr>
            <p:txBody>
              <a:bodyPr/>
              <a:lstStyle/>
              <a:p>
                <a:r>
                  <a:rPr lang="en-US">
                    <a:noFill/>
                  </a:rPr>
                  <a:t> </a:t>
                </a:r>
              </a:p>
            </p:txBody>
          </p:sp>
        </mc:Fallback>
      </mc:AlternateContent>
    </p:spTree>
    <p:extLst>
      <p:ext uri="{BB962C8B-B14F-4D97-AF65-F5344CB8AC3E}">
        <p14:creationId xmlns:p14="http://schemas.microsoft.com/office/powerpoint/2010/main" val="4054796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6649" y="1490649"/>
            <a:ext cx="9096293" cy="4635115"/>
          </a:xfrm>
          <a:prstGeom prst="rect">
            <a:avLst/>
          </a:prstGeom>
        </p:spPr>
        <p:txBody>
          <a:bodyPr wrap="square">
            <a:spAutoFit/>
          </a:bodyPr>
          <a:lstStyle/>
          <a:p>
            <a:pPr>
              <a:lnSpc>
                <a:spcPct val="107000"/>
              </a:lnSpc>
              <a:spcAft>
                <a:spcPts val="1200"/>
              </a:spcAft>
            </a:pPr>
            <a:r>
              <a:rPr lang="en-US" sz="2400" b="1" dirty="0">
                <a:ea typeface="Calibri" panose="020F0502020204030204" pitchFamily="34" charset="0"/>
                <a:cs typeface="Times New Roman" panose="02020603050405020304" pitchFamily="18" charset="0"/>
              </a:rPr>
              <a:t>Example 1.5: Linear Function</a:t>
            </a: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Prove that Let f(n) = 100n + 5. Show that f(n) </a:t>
            </a:r>
            <a:r>
              <a:rPr lang="pt-BR" sz="2400" dirty="0"/>
              <a:t>∈ </a:t>
            </a:r>
            <a:r>
              <a:rPr lang="en-US" sz="2200" dirty="0">
                <a:latin typeface="Times New Roman" panose="02020603050405020304" pitchFamily="18" charset="0"/>
                <a:ea typeface="Calibri" panose="020F0502020204030204" pitchFamily="34" charset="0"/>
                <a:cs typeface="Times New Roman" panose="02020603050405020304" pitchFamily="18" charset="0"/>
              </a:rPr>
              <a:t>O(n).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Proof:       100n + 5 ≤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100n + n  </a:t>
            </a:r>
            <a:r>
              <a:rPr lang="en-US" sz="2200" dirty="0">
                <a:latin typeface="Times New Roman" panose="02020603050405020304" pitchFamily="18" charset="0"/>
                <a:ea typeface="Calibri" panose="020F0502020204030204" pitchFamily="34" charset="0"/>
                <a:cs typeface="Times New Roman" panose="02020603050405020304" pitchFamily="18" charset="0"/>
              </a:rPr>
              <a:t>(for all n ≥ 5)</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 101n. This implies that 100n + 5 ≤ 101n for all n ≥ 5.</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a:latin typeface="Times New Roman" panose="02020603050405020304" pitchFamily="18" charset="0"/>
                <a:ea typeface="Calibri" panose="020F0502020204030204" pitchFamily="34" charset="0"/>
                <a:cs typeface="Times New Roman" panose="02020603050405020304" pitchFamily="18" charset="0"/>
              </a:rPr>
              <a:t>Thus, c = 101 and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2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r>
              <a:rPr lang="en-US" sz="22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5. </a:t>
            </a:r>
            <a:r>
              <a:rPr lang="en-US" sz="2200" b="1" dirty="0">
                <a:latin typeface="Times New Roman" panose="02020603050405020304" pitchFamily="18" charset="0"/>
                <a:ea typeface="Calibri" panose="020F0502020204030204" pitchFamily="34" charset="0"/>
                <a:cs typeface="Times New Roman" panose="02020603050405020304" pitchFamily="18" charset="0"/>
              </a:rPr>
              <a:t>Therefore, f(n) </a:t>
            </a:r>
            <a:r>
              <a:rPr lang="pt-BR" sz="2400" b="1" dirty="0"/>
              <a:t>∈ </a:t>
            </a:r>
            <a:r>
              <a:rPr lang="en-US" sz="2200" b="1" dirty="0">
                <a:latin typeface="Times New Roman" panose="02020603050405020304" pitchFamily="18" charset="0"/>
                <a:ea typeface="Calibri" panose="020F0502020204030204" pitchFamily="34" charset="0"/>
                <a:cs typeface="Times New Roman" panose="02020603050405020304" pitchFamily="18" charset="0"/>
              </a:rPr>
              <a:t>O(n).</a:t>
            </a:r>
            <a:endParaRPr lang="en-US" sz="22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Note that the definition gives us many choices for selecting constants c and n</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200" dirty="0">
                <a:latin typeface="Times New Roman" panose="02020603050405020304" pitchFamily="18" charset="0"/>
                <a:ea typeface="Calibri" panose="020F0502020204030204" pitchFamily="34" charset="0"/>
                <a:cs typeface="Times New Roman" panose="02020603050405020304" pitchFamily="18" charset="0"/>
              </a:rPr>
              <a:t>. For example:</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100n + 5 ≤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100n + 5n 	</a:t>
            </a:r>
            <a:r>
              <a:rPr lang="en-US" sz="2200" dirty="0">
                <a:latin typeface="Times New Roman" panose="02020603050405020304" pitchFamily="18" charset="0"/>
                <a:ea typeface="Calibri" panose="020F0502020204030204" pitchFamily="34" charset="0"/>
                <a:cs typeface="Times New Roman" panose="02020603050405020304" pitchFamily="18" charset="0"/>
              </a:rPr>
              <a:t>	(for all n ≥ 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 105n  ≤  105 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a:latin typeface="Times New Roman" panose="02020603050405020304" pitchFamily="18" charset="0"/>
                <a:ea typeface="Calibri" panose="020F0502020204030204" pitchFamily="34" charset="0"/>
                <a:cs typeface="Times New Roman" panose="02020603050405020304" pitchFamily="18" charset="0"/>
              </a:rPr>
              <a:t>Thus,   c = 105 and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2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r>
              <a:rPr lang="en-US" sz="22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1.</a:t>
            </a:r>
            <a:endParaRPr lang="en-US"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Thought Bubble: Cloud 3">
            <a:extLst>
              <a:ext uri="{FF2B5EF4-FFF2-40B4-BE49-F238E27FC236}">
                <a16:creationId xmlns:a16="http://schemas.microsoft.com/office/drawing/2014/main" id="{C7019A3F-9A50-4574-8C0B-A2582F4D079B}"/>
              </a:ext>
            </a:extLst>
          </p:cNvPr>
          <p:cNvSpPr/>
          <p:nvPr/>
        </p:nvSpPr>
        <p:spPr>
          <a:xfrm>
            <a:off x="745130" y="2232561"/>
            <a:ext cx="561156" cy="317500"/>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Image result for smiley face images">
            <a:extLst>
              <a:ext uri="{FF2B5EF4-FFF2-40B4-BE49-F238E27FC236}">
                <a16:creationId xmlns:a16="http://schemas.microsoft.com/office/drawing/2014/main" id="{F0BAF266-B29C-4170-BD6F-147D826688E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62347">
            <a:off x="640847" y="2055223"/>
            <a:ext cx="665440" cy="494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276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4552" y="560009"/>
            <a:ext cx="8538167" cy="4108817"/>
          </a:xfrm>
          <a:prstGeom prst="rect">
            <a:avLst/>
          </a:prstGeom>
        </p:spPr>
        <p:txBody>
          <a:bodyPr wrap="square">
            <a:spAutoFit/>
          </a:bodyPr>
          <a:lstStyle/>
          <a:p>
            <a:pPr>
              <a:lnSpc>
                <a:spcPct val="150000"/>
              </a:lnSpc>
              <a:spcAft>
                <a:spcPts val="1200"/>
              </a:spcAft>
              <a:tabLst>
                <a:tab pos="0" algn="l"/>
              </a:tabLst>
            </a:pPr>
            <a:r>
              <a:rPr lang="en-US" sz="2600" dirty="0">
                <a:ea typeface="Calibri" panose="020F0502020204030204" pitchFamily="34" charset="0"/>
                <a:cs typeface="Times New Roman" panose="02020603050405020304" pitchFamily="18" charset="0"/>
              </a:rPr>
              <a:t>The Asymptotic Efficiency of Algorithms:</a:t>
            </a:r>
            <a:endParaRPr lang="en-US" sz="2000" dirty="0">
              <a:ea typeface="Calibri" panose="020F0502020204030204" pitchFamily="34" charset="0"/>
              <a:cs typeface="Times New Roman" panose="02020603050405020304" pitchFamily="18" charset="0"/>
            </a:endParaRP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Asymptotic analysis considers the behavior of T(n) as n grows very large. </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helps in understanding how an algorithm scales with very large inputs. </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asymptotic notations including big-O (O), big Omega (Ω), and Big Theta (Θ) are used to describe the running time and its growth rate. They describe the upper, lower, and tight bounds of the running time, respectively.</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8EC8916-68F6-BC31-FAFA-033541CDEAFC}"/>
              </a:ext>
            </a:extLst>
          </p:cNvPr>
          <p:cNvSpPr txBox="1"/>
          <p:nvPr/>
        </p:nvSpPr>
        <p:spPr>
          <a:xfrm>
            <a:off x="2133600" y="5015345"/>
            <a:ext cx="7740073" cy="1698094"/>
          </a:xfrm>
          <a:prstGeom prst="rect">
            <a:avLst/>
          </a:prstGeom>
          <a:noFill/>
        </p:spPr>
        <p:txBody>
          <a:bodyPr wrap="square">
            <a:spAutoFit/>
          </a:bodyPr>
          <a:lstStyle/>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Note:</a:t>
            </a:r>
          </a:p>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Let N = {0, 1, 2, …} be the set of natural numbers. </a:t>
            </a:r>
          </a:p>
          <a:p>
            <a:pPr marL="342900" marR="0" lvl="0" indent="-342900">
              <a:lnSpc>
                <a:spcPct val="115000"/>
              </a:lnSpc>
              <a:spcBef>
                <a:spcPts val="0"/>
              </a:spcBef>
              <a:spcAft>
                <a:spcPts val="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[non-negative integer  0, 1, .. ; </a:t>
            </a:r>
          </a:p>
          <a:p>
            <a:pPr marL="342900" marR="0" lvl="0" indent="-342900">
              <a:lnSpc>
                <a:spcPct val="115000"/>
              </a:lnSpc>
              <a:spcBef>
                <a:spcPts val="0"/>
              </a:spcBef>
              <a:spcAft>
                <a:spcPts val="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positive integer 1, 2, .. . (traditional way)]</a:t>
            </a:r>
          </a:p>
        </p:txBody>
      </p:sp>
    </p:spTree>
    <p:extLst>
      <p:ext uri="{BB962C8B-B14F-4D97-AF65-F5344CB8AC3E}">
        <p14:creationId xmlns:p14="http://schemas.microsoft.com/office/powerpoint/2010/main" val="38739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870D5B-12DA-B70D-22BC-DFF5B0322F3B}"/>
              </a:ext>
            </a:extLst>
          </p:cNvPr>
          <p:cNvSpPr txBox="1"/>
          <p:nvPr/>
        </p:nvSpPr>
        <p:spPr>
          <a:xfrm>
            <a:off x="1577265" y="1709052"/>
            <a:ext cx="8888361" cy="3585597"/>
          </a:xfrm>
          <a:prstGeom prst="rect">
            <a:avLst/>
          </a:prstGeom>
          <a:noFill/>
        </p:spPr>
        <p:txBody>
          <a:bodyPr wrap="square">
            <a:spAutoFit/>
          </a:bodyPr>
          <a:lstStyle/>
          <a:p>
            <a:pPr>
              <a:spcAft>
                <a:spcPts val="600"/>
              </a:spcAft>
            </a:pPr>
            <a:r>
              <a:rPr lang="pt-BR" sz="2400" b="1" dirty="0">
                <a:latin typeface="Times New Roman" panose="02020603050405020304" pitchFamily="18" charset="0"/>
                <a:cs typeface="Times New Roman" panose="02020603050405020304" pitchFamily="18" charset="0"/>
              </a:rPr>
              <a:t>Example 1.5: Quadratic Function</a:t>
            </a:r>
          </a:p>
          <a:p>
            <a:pPr>
              <a:spcAft>
                <a:spcPts val="600"/>
              </a:spcAft>
            </a:pPr>
            <a:endParaRPr lang="pt-BR" sz="2400" dirty="0">
              <a:latin typeface="Times New Roman" panose="02020603050405020304" pitchFamily="18" charset="0"/>
              <a:cs typeface="Times New Roman" panose="02020603050405020304" pitchFamily="18" charset="0"/>
            </a:endParaRPr>
          </a:p>
          <a:p>
            <a:pPr>
              <a:spcAft>
                <a:spcPts val="600"/>
              </a:spcAft>
            </a:pPr>
            <a:r>
              <a:rPr lang="pt-BR" sz="2400" dirty="0">
                <a:latin typeface="Times New Roman" panose="02020603050405020304" pitchFamily="18" charset="0"/>
                <a:cs typeface="Times New Roman" panose="02020603050405020304" pitchFamily="18" charset="0"/>
              </a:rPr>
              <a:t>Consider f(n) = 5n</a:t>
            </a:r>
            <a:r>
              <a:rPr lang="pt-BR" sz="2400" baseline="30000" dirty="0">
                <a:latin typeface="Times New Roman" panose="02020603050405020304" pitchFamily="18" charset="0"/>
                <a:cs typeface="Times New Roman" panose="02020603050405020304" pitchFamily="18" charset="0"/>
              </a:rPr>
              <a:t>2 </a:t>
            </a:r>
            <a:r>
              <a:rPr lang="pt-BR" sz="2400" dirty="0">
                <a:latin typeface="Times New Roman" panose="02020603050405020304" pitchFamily="18" charset="0"/>
                <a:cs typeface="Times New Roman" panose="02020603050405020304" pitchFamily="18" charset="0"/>
              </a:rPr>
              <a:t>+ 3n + 1.</a:t>
            </a:r>
          </a:p>
          <a:p>
            <a:pPr>
              <a:spcAft>
                <a:spcPts val="600"/>
              </a:spcAft>
            </a:pPr>
            <a:r>
              <a:rPr lang="pt-BR" sz="2400" dirty="0">
                <a:latin typeface="Times New Roman" panose="02020603050405020304" pitchFamily="18" charset="0"/>
                <a:cs typeface="Times New Roman" panose="02020603050405020304" pitchFamily="18" charset="0"/>
              </a:rPr>
              <a:t>Show f(n) = O(n</a:t>
            </a:r>
            <a:r>
              <a:rPr lang="pt-BR" sz="2400" baseline="30000" dirty="0">
                <a:latin typeface="Times New Roman" panose="02020603050405020304" pitchFamily="18" charset="0"/>
                <a:cs typeface="Times New Roman" panose="02020603050405020304" pitchFamily="18" charset="0"/>
              </a:rPr>
              <a:t>2</a:t>
            </a:r>
            <a:r>
              <a:rPr lang="pt-BR" sz="2400" dirty="0">
                <a:latin typeface="Times New Roman" panose="02020603050405020304" pitchFamily="18" charset="0"/>
                <a:cs typeface="Times New Roman" panose="02020603050405020304" pitchFamily="18" charset="0"/>
              </a:rPr>
              <a:t>)</a:t>
            </a:r>
          </a:p>
          <a:p>
            <a:pPr marL="742950" lvl="1" indent="-285750">
              <a:spcAft>
                <a:spcPts val="600"/>
              </a:spcAft>
              <a:buFont typeface="Arial" panose="020B0604020202020204" pitchFamily="34" charset="0"/>
              <a:buChar char="•"/>
            </a:pPr>
            <a:r>
              <a:rPr lang="pt-BR" sz="2400" dirty="0">
                <a:latin typeface="Times New Roman" panose="02020603050405020304" pitchFamily="18" charset="0"/>
                <a:cs typeface="Times New Roman" panose="02020603050405020304" pitchFamily="18" charset="0"/>
              </a:rPr>
              <a:t>Need to find constants c and n</a:t>
            </a:r>
            <a:r>
              <a:rPr lang="pt-BR" sz="2400" baseline="-25000" dirty="0">
                <a:latin typeface="Times New Roman" panose="02020603050405020304" pitchFamily="18" charset="0"/>
                <a:cs typeface="Times New Roman" panose="02020603050405020304" pitchFamily="18" charset="0"/>
              </a:rPr>
              <a:t>0</a:t>
            </a:r>
            <a:r>
              <a:rPr lang="pt-BR" sz="2400" dirty="0">
                <a:latin typeface="Times New Roman" panose="02020603050405020304" pitchFamily="18" charset="0"/>
                <a:cs typeface="Times New Roman" panose="02020603050405020304" pitchFamily="18" charset="0"/>
              </a:rPr>
              <a:t>​ such that f(n) ≤ c⋅n</a:t>
            </a:r>
            <a:r>
              <a:rPr lang="pt-BR" sz="2400" baseline="30000" dirty="0">
                <a:latin typeface="Times New Roman" panose="02020603050405020304" pitchFamily="18" charset="0"/>
                <a:cs typeface="Times New Roman" panose="02020603050405020304" pitchFamily="18" charset="0"/>
              </a:rPr>
              <a:t>2 </a:t>
            </a:r>
            <a:r>
              <a:rPr lang="pt-BR" sz="2400" dirty="0">
                <a:latin typeface="Times New Roman" panose="02020603050405020304" pitchFamily="18" charset="0"/>
                <a:cs typeface="Times New Roman" panose="02020603050405020304" pitchFamily="18" charset="0"/>
              </a:rPr>
              <a:t>for all n ≥ n</a:t>
            </a:r>
            <a:r>
              <a:rPr lang="pt-BR" sz="2400" baseline="-25000" dirty="0">
                <a:latin typeface="Times New Roman" panose="02020603050405020304" pitchFamily="18" charset="0"/>
                <a:cs typeface="Times New Roman" panose="02020603050405020304" pitchFamily="18" charset="0"/>
              </a:rPr>
              <a:t>0</a:t>
            </a:r>
            <a:r>
              <a:rPr lang="pt-BR" sz="2400" dirty="0">
                <a:latin typeface="Times New Roman" panose="02020603050405020304" pitchFamily="18" charset="0"/>
                <a:cs typeface="Times New Roman" panose="02020603050405020304" pitchFamily="18" charset="0"/>
              </a:rPr>
              <a:t>​.</a:t>
            </a:r>
          </a:p>
          <a:p>
            <a:pPr marL="742950" lvl="1" indent="-285750">
              <a:spcAft>
                <a:spcPts val="600"/>
              </a:spcAft>
              <a:buFont typeface="Arial" panose="020B0604020202020204" pitchFamily="34" charset="0"/>
              <a:buChar char="•"/>
            </a:pPr>
            <a:r>
              <a:rPr lang="pt-BR" sz="2400" dirty="0">
                <a:latin typeface="Times New Roman" panose="02020603050405020304" pitchFamily="18" charset="0"/>
                <a:cs typeface="Times New Roman" panose="02020603050405020304" pitchFamily="18" charset="0"/>
              </a:rPr>
              <a:t>Choose c = 9 and n</a:t>
            </a:r>
            <a:r>
              <a:rPr lang="pt-BR" sz="2400" baseline="-25000" dirty="0">
                <a:latin typeface="Times New Roman" panose="02020603050405020304" pitchFamily="18" charset="0"/>
                <a:cs typeface="Times New Roman" panose="02020603050405020304" pitchFamily="18" charset="0"/>
              </a:rPr>
              <a:t>0</a:t>
            </a:r>
            <a:r>
              <a:rPr lang="pt-BR" sz="2400" dirty="0">
                <a:latin typeface="Times New Roman" panose="02020603050405020304" pitchFamily="18" charset="0"/>
                <a:cs typeface="Times New Roman" panose="02020603050405020304" pitchFamily="18" charset="0"/>
              </a:rPr>
              <a:t>=1.</a:t>
            </a:r>
          </a:p>
          <a:p>
            <a:pPr marL="742950" lvl="1" indent="-285750">
              <a:spcAft>
                <a:spcPts val="600"/>
              </a:spcAft>
              <a:buFont typeface="Arial" panose="020B0604020202020204" pitchFamily="34" charset="0"/>
              <a:buChar char="•"/>
            </a:pPr>
            <a:r>
              <a:rPr lang="pt-BR" sz="2400" dirty="0">
                <a:latin typeface="Times New Roman" panose="02020603050405020304" pitchFamily="18" charset="0"/>
                <a:cs typeface="Times New Roman" panose="02020603050405020304" pitchFamily="18" charset="0"/>
              </a:rPr>
              <a:t>5n</a:t>
            </a:r>
            <a:r>
              <a:rPr lang="pt-BR" sz="2400" baseline="30000" dirty="0">
                <a:latin typeface="Times New Roman" panose="02020603050405020304" pitchFamily="18" charset="0"/>
                <a:cs typeface="Times New Roman" panose="02020603050405020304" pitchFamily="18" charset="0"/>
              </a:rPr>
              <a:t>2 </a:t>
            </a:r>
            <a:r>
              <a:rPr lang="pt-BR" sz="2400" dirty="0">
                <a:latin typeface="Times New Roman" panose="02020603050405020304" pitchFamily="18" charset="0"/>
                <a:cs typeface="Times New Roman" panose="02020603050405020304" pitchFamily="18" charset="0"/>
              </a:rPr>
              <a:t>+ 3n + 1 ≤ 9n</a:t>
            </a:r>
            <a:r>
              <a:rPr lang="pt-BR" sz="2400" baseline="30000" dirty="0">
                <a:latin typeface="Times New Roman" panose="02020603050405020304" pitchFamily="18" charset="0"/>
                <a:cs typeface="Times New Roman" panose="02020603050405020304" pitchFamily="18" charset="0"/>
              </a:rPr>
              <a:t>2 </a:t>
            </a:r>
            <a:r>
              <a:rPr lang="pt-BR" sz="2400" dirty="0">
                <a:latin typeface="Times New Roman" panose="02020603050405020304" pitchFamily="18" charset="0"/>
                <a:cs typeface="Times New Roman" panose="02020603050405020304" pitchFamily="18" charset="0"/>
              </a:rPr>
              <a:t>for all n ≥ 1</a:t>
            </a:r>
          </a:p>
          <a:p>
            <a:pPr marL="742950" lvl="1" indent="-285750">
              <a:spcAft>
                <a:spcPts val="600"/>
              </a:spcAft>
              <a:buFont typeface="Arial" panose="020B0604020202020204" pitchFamily="34" charset="0"/>
              <a:buChar char="•"/>
            </a:pPr>
            <a:r>
              <a:rPr lang="pt-BR" sz="2400" dirty="0">
                <a:latin typeface="Times New Roman" panose="02020603050405020304" pitchFamily="18" charset="0"/>
                <a:cs typeface="Times New Roman" panose="02020603050405020304" pitchFamily="18" charset="0"/>
              </a:rPr>
              <a:t>Therefore, f(n) ∈ O(n</a:t>
            </a:r>
            <a:r>
              <a:rPr lang="pt-BR" sz="2400" baseline="30000" dirty="0">
                <a:latin typeface="Times New Roman" panose="02020603050405020304" pitchFamily="18" charset="0"/>
                <a:cs typeface="Times New Roman" panose="02020603050405020304" pitchFamily="18" charset="0"/>
              </a:rPr>
              <a:t>2</a:t>
            </a:r>
            <a:r>
              <a:rPr lang="pt-BR"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89693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870D5B-12DA-B70D-22BC-DFF5B0322F3B}"/>
              </a:ext>
            </a:extLst>
          </p:cNvPr>
          <p:cNvSpPr txBox="1"/>
          <p:nvPr/>
        </p:nvSpPr>
        <p:spPr>
          <a:xfrm>
            <a:off x="1745941" y="1602520"/>
            <a:ext cx="8418991" cy="3954929"/>
          </a:xfrm>
          <a:prstGeom prst="rect">
            <a:avLst/>
          </a:prstGeom>
          <a:noFill/>
        </p:spPr>
        <p:txBody>
          <a:bodyPr wrap="square">
            <a:spAutoFit/>
          </a:bodyPr>
          <a:lstStyle/>
          <a:p>
            <a:pPr>
              <a:spcAft>
                <a:spcPts val="600"/>
              </a:spcAft>
            </a:pPr>
            <a:r>
              <a:rPr lang="pt-BR" sz="2400" b="1" dirty="0">
                <a:latin typeface="Times New Roman" panose="02020603050405020304" pitchFamily="18" charset="0"/>
                <a:cs typeface="Times New Roman" panose="02020603050405020304" pitchFamily="18" charset="0"/>
              </a:rPr>
              <a:t>Example 1.5: </a:t>
            </a:r>
            <a:r>
              <a:rPr lang="en-US" sz="2400" b="1" dirty="0">
                <a:latin typeface="Times New Roman" panose="02020603050405020304" pitchFamily="18" charset="0"/>
                <a:cs typeface="Times New Roman" panose="02020603050405020304" pitchFamily="18" charset="0"/>
              </a:rPr>
              <a:t>Logarithmic Function</a:t>
            </a:r>
            <a:r>
              <a:rPr lang="en-US" sz="2400" dirty="0">
                <a:latin typeface="Times New Roman" panose="02020603050405020304" pitchFamily="18" charset="0"/>
                <a:cs typeface="Times New Roman" panose="02020603050405020304" pitchFamily="18" charset="0"/>
              </a:rPr>
              <a:t>:</a:t>
            </a:r>
          </a:p>
          <a:p>
            <a:pPr>
              <a:spcAft>
                <a:spcPts val="600"/>
              </a:spcAft>
            </a:pPr>
            <a:endParaRPr lang="en-US" sz="2400" dirty="0">
              <a:latin typeface="Times New Roman" panose="02020603050405020304" pitchFamily="18" charset="0"/>
              <a:cs typeface="Times New Roman" panose="02020603050405020304" pitchFamily="18" charset="0"/>
            </a:endParaRPr>
          </a:p>
          <a:p>
            <a:pPr>
              <a:spcAft>
                <a:spcPts val="600"/>
              </a:spcAft>
            </a:pPr>
            <a:r>
              <a:rPr lang="en-US" sz="2400" dirty="0">
                <a:latin typeface="Times New Roman" panose="02020603050405020304" pitchFamily="18" charset="0"/>
                <a:cs typeface="Times New Roman" panose="02020603050405020304" pitchFamily="18" charset="0"/>
              </a:rPr>
              <a:t>Consider f(n) = log n</a:t>
            </a:r>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a:t>
            </a:r>
          </a:p>
          <a:p>
            <a:pPr>
              <a:spcAft>
                <a:spcPts val="600"/>
              </a:spcAft>
            </a:pPr>
            <a:r>
              <a:rPr lang="en-US" sz="2400" dirty="0">
                <a:latin typeface="Times New Roman" panose="02020603050405020304" pitchFamily="18" charset="0"/>
                <a:cs typeface="Times New Roman" panose="02020603050405020304" pitchFamily="18" charset="0"/>
              </a:rPr>
              <a:t>Show f(n) = O(log n)</a:t>
            </a:r>
          </a:p>
          <a:p>
            <a:pPr marL="742950" lvl="1" indent="-2857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need to find constants c and n</a:t>
            </a:r>
            <a:r>
              <a:rPr lang="en-US" sz="2400" baseline="-25000" dirty="0">
                <a:latin typeface="Times New Roman" panose="02020603050405020304" pitchFamily="18" charset="0"/>
                <a:cs typeface="Times New Roman" panose="02020603050405020304" pitchFamily="18" charset="0"/>
              </a:rPr>
              <a:t>0​ </a:t>
            </a:r>
            <a:r>
              <a:rPr lang="en-US" sz="2400" dirty="0">
                <a:latin typeface="Times New Roman" panose="02020603050405020304" pitchFamily="18" charset="0"/>
                <a:cs typeface="Times New Roman" panose="02020603050405020304" pitchFamily="18" charset="0"/>
              </a:rPr>
              <a:t>such that 3log n ≤ </a:t>
            </a:r>
            <a:r>
              <a:rPr lang="en-US" sz="2400" dirty="0" err="1">
                <a:latin typeface="Times New Roman" panose="02020603050405020304" pitchFamily="18" charset="0"/>
                <a:cs typeface="Times New Roman" panose="02020603050405020304" pitchFamily="18" charset="0"/>
              </a:rPr>
              <a:t>c⋅log</a:t>
            </a:r>
            <a:r>
              <a:rPr lang="en-US" sz="2400" dirty="0">
                <a:latin typeface="Times New Roman" panose="02020603050405020304" pitchFamily="18" charset="0"/>
                <a:cs typeface="Times New Roman" panose="02020603050405020304" pitchFamily="18" charset="0"/>
              </a:rPr>
              <a:t> n for all n ≥ n</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a:t>
            </a:r>
          </a:p>
          <a:p>
            <a:pPr marL="742950" lvl="1" indent="-2857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Choose c=3 and n</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​=1. </a:t>
            </a:r>
          </a:p>
          <a:p>
            <a:pPr marL="742950" lvl="1" indent="-2857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3log n ≤ </a:t>
            </a:r>
            <a:r>
              <a:rPr lang="en-US" sz="2400" dirty="0" err="1">
                <a:latin typeface="Times New Roman" panose="02020603050405020304" pitchFamily="18" charset="0"/>
                <a:cs typeface="Times New Roman" panose="02020603050405020304" pitchFamily="18" charset="0"/>
              </a:rPr>
              <a:t>c⋅log</a:t>
            </a:r>
            <a:r>
              <a:rPr lang="en-US" sz="2400" dirty="0">
                <a:latin typeface="Times New Roman" panose="02020603050405020304" pitchFamily="18" charset="0"/>
                <a:cs typeface="Times New Roman" panose="02020603050405020304" pitchFamily="18" charset="0"/>
              </a:rPr>
              <a:t> n leads to 3log n ≤ 3log n for all n ≥ 1</a:t>
            </a:r>
          </a:p>
          <a:p>
            <a:pPr marL="742950" lvl="1" indent="-2857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Therefore, f(n) ∈ O(log n).</a:t>
            </a:r>
          </a:p>
        </p:txBody>
      </p:sp>
    </p:spTree>
    <p:extLst>
      <p:ext uri="{BB962C8B-B14F-4D97-AF65-F5344CB8AC3E}">
        <p14:creationId xmlns:p14="http://schemas.microsoft.com/office/powerpoint/2010/main" val="704953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46258" y="1328546"/>
                <a:ext cx="8773696" cy="3936655"/>
              </a:xfrm>
              <a:prstGeom prst="rect">
                <a:avLst/>
              </a:prstGeom>
            </p:spPr>
            <p:txBody>
              <a:bodyPr wrap="square">
                <a:spAutoFit/>
              </a:bodyPr>
              <a:lstStyle/>
              <a:p>
                <a:r>
                  <a:rPr lang="en-US" sz="2600" dirty="0">
                    <a:solidFill>
                      <a:srgbClr val="0000FF"/>
                    </a:solidFill>
                    <a:ea typeface="Calibri" panose="020F0502020204030204" pitchFamily="34" charset="0"/>
                    <a:cs typeface="Times New Roman" panose="02020603050405020304" pitchFamily="18" charset="0"/>
                  </a:rPr>
                  <a:t>An Asymptotic lower bound on a function</a:t>
                </a:r>
                <a:endParaRPr lang="en-US" sz="2600" dirty="0">
                  <a:ea typeface="Calibri" panose="020F0502020204030204" pitchFamily="34" charset="0"/>
                  <a:cs typeface="Times New Roman" panose="02020603050405020304" pitchFamily="18" charset="0"/>
                </a:endParaRPr>
              </a:p>
              <a:p>
                <a:pPr>
                  <a:spcAft>
                    <a:spcPts val="1800"/>
                  </a:spcAft>
                </a:pPr>
                <a:r>
                  <a:rPr lang="en-US" sz="2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Ω-</a:t>
                </a:r>
                <a:r>
                  <a:rPr lang="en-US" sz="2600" dirty="0">
                    <a:solidFill>
                      <a:srgbClr val="0000FF"/>
                    </a:solidFill>
                    <a:ea typeface="Calibri" panose="020F0502020204030204" pitchFamily="34" charset="0"/>
                    <a:cs typeface="Times New Roman" panose="02020603050405020304" pitchFamily="18" charset="0"/>
                  </a:rPr>
                  <a:t>notation (Big-omega of g of n)</a:t>
                </a:r>
                <a:endParaRPr lang="en-US" sz="2600" dirty="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Definition: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800"/>
                  </a:spcAft>
                </a:pPr>
                <a:r>
                  <a:rPr lang="en-US" sz="24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A function f(n) is said to be in Ω(g(n)), denoted f(n) </a:t>
                </a:r>
                <a14:m>
                  <m:oMath xmlns:m="http://schemas.openxmlformats.org/officeDocument/2006/math">
                    <m:r>
                      <a:rPr lang="en-US" sz="2400" i="1">
                        <a:solidFill>
                          <a:srgbClr val="0033CC"/>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Ω(g(n)), </a:t>
                </a:r>
                <a:r>
                  <a:rPr lang="en-US" sz="2400" dirty="0">
                    <a:latin typeface="Times New Roman" panose="02020603050405020304" pitchFamily="18" charset="0"/>
                    <a:ea typeface="Calibri" panose="020F0502020204030204" pitchFamily="34" charset="0"/>
                    <a:cs typeface="Times New Roman" panose="02020603050405020304" pitchFamily="18" charset="0"/>
                  </a:rPr>
                  <a:t>if f(n) is bounded below by some constant multiple of g(n) for all n ≥ n</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400" dirty="0">
                    <a:latin typeface="Times New Roman" panose="02020603050405020304" pitchFamily="18" charset="0"/>
                    <a:ea typeface="Calibri" panose="020F0502020204030204" pitchFamily="34" charset="0"/>
                    <a:cs typeface="Times New Roman" panose="02020603050405020304" pitchFamily="18" charset="0"/>
                  </a:rPr>
                  <a:t>, for some nonnegative n</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400" dirty="0">
                    <a:latin typeface="Times New Roman" panose="02020603050405020304" pitchFamily="18" charset="0"/>
                    <a:ea typeface="Calibri" panose="020F0502020204030204" pitchFamily="34" charset="0"/>
                    <a:cs typeface="Times New Roman" panose="02020603050405020304" pitchFamily="18" charset="0"/>
                  </a:rPr>
                  <a:t>.  i.e., </a:t>
                </a:r>
              </a:p>
              <a:p>
                <a:pPr>
                  <a:lnSpc>
                    <a:spcPct val="107000"/>
                  </a:lnSpc>
                </a:pPr>
                <a:r>
                  <a:rPr lang="en-US" sz="24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Ω(g(n)) = { f(n) | there exist positive constants c and n</a:t>
                </a:r>
                <a:r>
                  <a:rPr lang="en-US" sz="2400" baseline="-250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such that           </a:t>
                </a:r>
              </a:p>
              <a:p>
                <a:pPr>
                  <a:lnSpc>
                    <a:spcPct val="107000"/>
                  </a:lnSpc>
                  <a:spcAft>
                    <a:spcPts val="800"/>
                  </a:spcAft>
                </a:pPr>
                <a:r>
                  <a:rPr lang="en-US" sz="24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0  ≤  cg(n)  ≤ f(n) for all n  ≥  n</a:t>
                </a:r>
                <a:r>
                  <a:rPr lang="en-US" sz="2400" baseline="-250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746258" y="1328546"/>
                <a:ext cx="8773696" cy="3936655"/>
              </a:xfrm>
              <a:prstGeom prst="rect">
                <a:avLst/>
              </a:prstGeom>
              <a:blipFill>
                <a:blip r:embed="rId2"/>
                <a:stretch>
                  <a:fillRect l="-1250" t="-1238" r="-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126836A-6B27-46E3-A14B-E770C744C118}"/>
                  </a:ext>
                </a:extLst>
              </p:cNvPr>
              <p:cNvSpPr/>
              <p:nvPr/>
            </p:nvSpPr>
            <p:spPr>
              <a:xfrm>
                <a:off x="1883968" y="5385934"/>
                <a:ext cx="8498275" cy="96584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Ɵ(g(n)) = { f(n) | </a:t>
                </a:r>
                <a14:m>
                  <m:oMath xmlns:m="http://schemas.openxmlformats.org/officeDocument/2006/math">
                    <m:r>
                      <a:rPr lang="en-US" sz="2400" i="1" dirty="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positive constants, 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n</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such that     </a:t>
                </a:r>
              </a:p>
              <a:p>
                <a:pPr>
                  <a:lnSpc>
                    <a:spcPct val="107000"/>
                  </a:lnSpc>
                  <a:spcAft>
                    <a:spcPts val="8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0  ≤ c</a:t>
                </a:r>
                <a:r>
                  <a:rPr lang="en-US" sz="2400" baseline="-25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g(n) ≤ f(n)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g(n) </a:t>
                </a:r>
                <a14:m>
                  <m:oMath xmlns:m="http://schemas.openxmlformats.org/officeDocument/2006/math">
                    <m:r>
                      <a:rPr lang="en-US" sz="2400" i="1" dirty="0" smtClean="0">
                        <a:solidFill>
                          <a:srgbClr val="0000FF"/>
                        </a:solidFill>
                        <a:latin typeface="Cambria Math"/>
                        <a:ea typeface="Cambria Math"/>
                        <a:cs typeface="Times New Roman" panose="02020603050405020304" pitchFamily="18" charset="0"/>
                      </a:rPr>
                      <m:t>∀</m:t>
                    </m:r>
                  </m:oMath>
                </a14:m>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 ≥ n</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D126836A-6B27-46E3-A14B-E770C744C118}"/>
                  </a:ext>
                </a:extLst>
              </p:cNvPr>
              <p:cNvSpPr>
                <a:spLocks noRot="1" noChangeAspect="1" noMove="1" noResize="1" noEditPoints="1" noAdjustHandles="1" noChangeArrowheads="1" noChangeShapeType="1" noTextEdit="1"/>
              </p:cNvSpPr>
              <p:nvPr/>
            </p:nvSpPr>
            <p:spPr>
              <a:xfrm>
                <a:off x="1883968" y="5385934"/>
                <a:ext cx="8498275" cy="965842"/>
              </a:xfrm>
              <a:prstGeom prst="rect">
                <a:avLst/>
              </a:prstGeom>
              <a:blipFill>
                <a:blip r:embed="rId3"/>
                <a:stretch>
                  <a:fillRect l="-1003" t="-4375" b="-12500"/>
                </a:stretch>
              </a:blipFill>
            </p:spPr>
            <p:txBody>
              <a:bodyPr/>
              <a:lstStyle/>
              <a:p>
                <a:r>
                  <a:rPr lang="en-US">
                    <a:noFill/>
                  </a:rPr>
                  <a:t> </a:t>
                </a:r>
              </a:p>
            </p:txBody>
          </p:sp>
        </mc:Fallback>
      </mc:AlternateContent>
    </p:spTree>
    <p:extLst>
      <p:ext uri="{BB962C8B-B14F-4D97-AF65-F5344CB8AC3E}">
        <p14:creationId xmlns:p14="http://schemas.microsoft.com/office/powerpoint/2010/main" val="198763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1234" y="936797"/>
            <a:ext cx="9151952" cy="1446550"/>
          </a:xfrm>
          <a:prstGeom prst="rect">
            <a:avLst/>
          </a:prstGeom>
        </p:spPr>
        <p:txBody>
          <a:bodyPr wrap="square">
            <a:spAutoFit/>
          </a:bodyPr>
          <a:lstStyle/>
          <a:p>
            <a:r>
              <a:rPr lang="en-US" sz="2200" dirty="0">
                <a:latin typeface="Times New Roman" panose="02020603050405020304" pitchFamily="18" charset="0"/>
                <a:ea typeface="Calibri" panose="020F0502020204030204" pitchFamily="34" charset="0"/>
                <a:cs typeface="Times New Roman" panose="02020603050405020304" pitchFamily="18" charset="0"/>
              </a:rPr>
              <a:t>Figure 1.2. (c). Ω-notation gives a lower bound for a function to be within a constant factor.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We write f(n) = Ω(g(n)) if there are positive constants n</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200" dirty="0">
                <a:latin typeface="Times New Roman" panose="02020603050405020304" pitchFamily="18" charset="0"/>
                <a:ea typeface="Calibri" panose="020F0502020204030204" pitchFamily="34" charset="0"/>
                <a:cs typeface="Times New Roman" panose="02020603050405020304" pitchFamily="18" charset="0"/>
              </a:rPr>
              <a:t> and c such that to the right of n</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200" dirty="0">
                <a:latin typeface="Times New Roman" panose="02020603050405020304" pitchFamily="18" charset="0"/>
                <a:ea typeface="Calibri" panose="020F0502020204030204" pitchFamily="34" charset="0"/>
                <a:cs typeface="Times New Roman" panose="02020603050405020304" pitchFamily="18" charset="0"/>
              </a:rPr>
              <a:t>, the value of f(n) always lies on or above cg(n).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Line 70"/>
          <p:cNvCxnSpPr>
            <a:cxnSpLocks noChangeShapeType="1"/>
          </p:cNvCxnSpPr>
          <p:nvPr/>
        </p:nvCxnSpPr>
        <p:spPr bwMode="auto">
          <a:xfrm>
            <a:off x="2990049" y="2582092"/>
            <a:ext cx="15875" cy="225124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 name="Line 71"/>
          <p:cNvCxnSpPr>
            <a:cxnSpLocks noChangeShapeType="1"/>
          </p:cNvCxnSpPr>
          <p:nvPr/>
        </p:nvCxnSpPr>
        <p:spPr bwMode="auto">
          <a:xfrm>
            <a:off x="2990049" y="4842225"/>
            <a:ext cx="4046855" cy="3048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5" name="Freeform 4"/>
          <p:cNvSpPr>
            <a:spLocks/>
          </p:cNvSpPr>
          <p:nvPr/>
        </p:nvSpPr>
        <p:spPr bwMode="auto">
          <a:xfrm>
            <a:off x="3005924" y="3537935"/>
            <a:ext cx="3967370" cy="977900"/>
          </a:xfrm>
          <a:custGeom>
            <a:avLst/>
            <a:gdLst>
              <a:gd name="T0" fmla="*/ 0 w 3444"/>
              <a:gd name="T1" fmla="*/ 1428 h 1480"/>
              <a:gd name="T2" fmla="*/ 84 w 3444"/>
              <a:gd name="T3" fmla="*/ 1332 h 1480"/>
              <a:gd name="T4" fmla="*/ 156 w 3444"/>
              <a:gd name="T5" fmla="*/ 1224 h 1480"/>
              <a:gd name="T6" fmla="*/ 192 w 3444"/>
              <a:gd name="T7" fmla="*/ 1152 h 1480"/>
              <a:gd name="T8" fmla="*/ 228 w 3444"/>
              <a:gd name="T9" fmla="*/ 1128 h 1480"/>
              <a:gd name="T10" fmla="*/ 336 w 3444"/>
              <a:gd name="T11" fmla="*/ 1092 h 1480"/>
              <a:gd name="T12" fmla="*/ 372 w 3444"/>
              <a:gd name="T13" fmla="*/ 1128 h 1480"/>
              <a:gd name="T14" fmla="*/ 408 w 3444"/>
              <a:gd name="T15" fmla="*/ 1140 h 1480"/>
              <a:gd name="T16" fmla="*/ 684 w 3444"/>
              <a:gd name="T17" fmla="*/ 1404 h 1480"/>
              <a:gd name="T18" fmla="*/ 864 w 3444"/>
              <a:gd name="T19" fmla="*/ 1428 h 1480"/>
              <a:gd name="T20" fmla="*/ 876 w 3444"/>
              <a:gd name="T21" fmla="*/ 1380 h 1480"/>
              <a:gd name="T22" fmla="*/ 912 w 3444"/>
              <a:gd name="T23" fmla="*/ 1356 h 1480"/>
              <a:gd name="T24" fmla="*/ 948 w 3444"/>
              <a:gd name="T25" fmla="*/ 1248 h 1480"/>
              <a:gd name="T26" fmla="*/ 1020 w 3444"/>
              <a:gd name="T27" fmla="*/ 1176 h 1480"/>
              <a:gd name="T28" fmla="*/ 1152 w 3444"/>
              <a:gd name="T29" fmla="*/ 1068 h 1480"/>
              <a:gd name="T30" fmla="*/ 1176 w 3444"/>
              <a:gd name="T31" fmla="*/ 1032 h 1480"/>
              <a:gd name="T32" fmla="*/ 1284 w 3444"/>
              <a:gd name="T33" fmla="*/ 960 h 1480"/>
              <a:gd name="T34" fmla="*/ 1356 w 3444"/>
              <a:gd name="T35" fmla="*/ 900 h 1480"/>
              <a:gd name="T36" fmla="*/ 1428 w 3444"/>
              <a:gd name="T37" fmla="*/ 828 h 1480"/>
              <a:gd name="T38" fmla="*/ 1488 w 3444"/>
              <a:gd name="T39" fmla="*/ 780 h 1480"/>
              <a:gd name="T40" fmla="*/ 1524 w 3444"/>
              <a:gd name="T41" fmla="*/ 744 h 1480"/>
              <a:gd name="T42" fmla="*/ 1596 w 3444"/>
              <a:gd name="T43" fmla="*/ 696 h 1480"/>
              <a:gd name="T44" fmla="*/ 1620 w 3444"/>
              <a:gd name="T45" fmla="*/ 660 h 1480"/>
              <a:gd name="T46" fmla="*/ 1692 w 3444"/>
              <a:gd name="T47" fmla="*/ 612 h 1480"/>
              <a:gd name="T48" fmla="*/ 1788 w 3444"/>
              <a:gd name="T49" fmla="*/ 516 h 1480"/>
              <a:gd name="T50" fmla="*/ 2064 w 3444"/>
              <a:gd name="T51" fmla="*/ 324 h 1480"/>
              <a:gd name="T52" fmla="*/ 2280 w 3444"/>
              <a:gd name="T53" fmla="*/ 228 h 1480"/>
              <a:gd name="T54" fmla="*/ 2424 w 3444"/>
              <a:gd name="T55" fmla="*/ 156 h 1480"/>
              <a:gd name="T56" fmla="*/ 2724 w 3444"/>
              <a:gd name="T57" fmla="*/ 144 h 1480"/>
              <a:gd name="T58" fmla="*/ 2976 w 3444"/>
              <a:gd name="T59" fmla="*/ 72 h 1480"/>
              <a:gd name="T60" fmla="*/ 3168 w 3444"/>
              <a:gd name="T61" fmla="*/ 60 h 1480"/>
              <a:gd name="T62" fmla="*/ 3444 w 3444"/>
              <a:gd name="T63" fmla="*/ 0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44" h="1480">
                <a:moveTo>
                  <a:pt x="0" y="1428"/>
                </a:moveTo>
                <a:cubicBezTo>
                  <a:pt x="56" y="1344"/>
                  <a:pt x="24" y="1372"/>
                  <a:pt x="84" y="1332"/>
                </a:cubicBezTo>
                <a:cubicBezTo>
                  <a:pt x="108" y="1296"/>
                  <a:pt x="142" y="1265"/>
                  <a:pt x="156" y="1224"/>
                </a:cubicBezTo>
                <a:cubicBezTo>
                  <a:pt x="166" y="1195"/>
                  <a:pt x="169" y="1175"/>
                  <a:pt x="192" y="1152"/>
                </a:cubicBezTo>
                <a:cubicBezTo>
                  <a:pt x="202" y="1142"/>
                  <a:pt x="216" y="1136"/>
                  <a:pt x="228" y="1128"/>
                </a:cubicBezTo>
                <a:cubicBezTo>
                  <a:pt x="266" y="1071"/>
                  <a:pt x="270" y="1076"/>
                  <a:pt x="336" y="1092"/>
                </a:cubicBezTo>
                <a:cubicBezTo>
                  <a:pt x="348" y="1104"/>
                  <a:pt x="358" y="1119"/>
                  <a:pt x="372" y="1128"/>
                </a:cubicBezTo>
                <a:cubicBezTo>
                  <a:pt x="383" y="1135"/>
                  <a:pt x="399" y="1132"/>
                  <a:pt x="408" y="1140"/>
                </a:cubicBezTo>
                <a:cubicBezTo>
                  <a:pt x="498" y="1220"/>
                  <a:pt x="564" y="1364"/>
                  <a:pt x="684" y="1404"/>
                </a:cubicBezTo>
                <a:cubicBezTo>
                  <a:pt x="730" y="1473"/>
                  <a:pt x="719" y="1480"/>
                  <a:pt x="864" y="1428"/>
                </a:cubicBezTo>
                <a:cubicBezTo>
                  <a:pt x="880" y="1422"/>
                  <a:pt x="867" y="1394"/>
                  <a:pt x="876" y="1380"/>
                </a:cubicBezTo>
                <a:cubicBezTo>
                  <a:pt x="884" y="1368"/>
                  <a:pt x="900" y="1364"/>
                  <a:pt x="912" y="1356"/>
                </a:cubicBezTo>
                <a:cubicBezTo>
                  <a:pt x="924" y="1320"/>
                  <a:pt x="936" y="1284"/>
                  <a:pt x="948" y="1248"/>
                </a:cubicBezTo>
                <a:cubicBezTo>
                  <a:pt x="959" y="1216"/>
                  <a:pt x="996" y="1200"/>
                  <a:pt x="1020" y="1176"/>
                </a:cubicBezTo>
                <a:cubicBezTo>
                  <a:pt x="1061" y="1135"/>
                  <a:pt x="1111" y="1109"/>
                  <a:pt x="1152" y="1068"/>
                </a:cubicBezTo>
                <a:cubicBezTo>
                  <a:pt x="1162" y="1058"/>
                  <a:pt x="1165" y="1041"/>
                  <a:pt x="1176" y="1032"/>
                </a:cubicBezTo>
                <a:cubicBezTo>
                  <a:pt x="1209" y="1004"/>
                  <a:pt x="1253" y="991"/>
                  <a:pt x="1284" y="960"/>
                </a:cubicBezTo>
                <a:cubicBezTo>
                  <a:pt x="1306" y="938"/>
                  <a:pt x="1334" y="922"/>
                  <a:pt x="1356" y="900"/>
                </a:cubicBezTo>
                <a:cubicBezTo>
                  <a:pt x="1445" y="811"/>
                  <a:pt x="1343" y="885"/>
                  <a:pt x="1428" y="828"/>
                </a:cubicBezTo>
                <a:cubicBezTo>
                  <a:pt x="1482" y="747"/>
                  <a:pt x="1418" y="826"/>
                  <a:pt x="1488" y="780"/>
                </a:cubicBezTo>
                <a:cubicBezTo>
                  <a:pt x="1502" y="771"/>
                  <a:pt x="1511" y="754"/>
                  <a:pt x="1524" y="744"/>
                </a:cubicBezTo>
                <a:cubicBezTo>
                  <a:pt x="1547" y="726"/>
                  <a:pt x="1596" y="696"/>
                  <a:pt x="1596" y="696"/>
                </a:cubicBezTo>
                <a:cubicBezTo>
                  <a:pt x="1604" y="684"/>
                  <a:pt x="1609" y="669"/>
                  <a:pt x="1620" y="660"/>
                </a:cubicBezTo>
                <a:cubicBezTo>
                  <a:pt x="1642" y="641"/>
                  <a:pt x="1692" y="612"/>
                  <a:pt x="1692" y="612"/>
                </a:cubicBezTo>
                <a:cubicBezTo>
                  <a:pt x="1719" y="571"/>
                  <a:pt x="1753" y="551"/>
                  <a:pt x="1788" y="516"/>
                </a:cubicBezTo>
                <a:cubicBezTo>
                  <a:pt x="1819" y="393"/>
                  <a:pt x="1959" y="363"/>
                  <a:pt x="2064" y="324"/>
                </a:cubicBezTo>
                <a:cubicBezTo>
                  <a:pt x="2136" y="297"/>
                  <a:pt x="2213" y="265"/>
                  <a:pt x="2280" y="228"/>
                </a:cubicBezTo>
                <a:cubicBezTo>
                  <a:pt x="2420" y="150"/>
                  <a:pt x="2284" y="203"/>
                  <a:pt x="2424" y="156"/>
                </a:cubicBezTo>
                <a:cubicBezTo>
                  <a:pt x="2519" y="124"/>
                  <a:pt x="2624" y="148"/>
                  <a:pt x="2724" y="144"/>
                </a:cubicBezTo>
                <a:cubicBezTo>
                  <a:pt x="2808" y="116"/>
                  <a:pt x="2892" y="100"/>
                  <a:pt x="2976" y="72"/>
                </a:cubicBezTo>
                <a:cubicBezTo>
                  <a:pt x="3037" y="52"/>
                  <a:pt x="3104" y="64"/>
                  <a:pt x="3168" y="60"/>
                </a:cubicBezTo>
                <a:cubicBezTo>
                  <a:pt x="3258" y="37"/>
                  <a:pt x="3350" y="0"/>
                  <a:pt x="3444" y="0"/>
                </a:cubicBezTo>
              </a:path>
            </a:pathLst>
          </a:custGeom>
          <a:noFill/>
          <a:ln w="28575">
            <a:solidFill>
              <a:srgbClr val="0000C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6" name="Freeform 5"/>
          <p:cNvSpPr>
            <a:spLocks/>
          </p:cNvSpPr>
          <p:nvPr/>
        </p:nvSpPr>
        <p:spPr bwMode="auto">
          <a:xfrm>
            <a:off x="2966499" y="3970638"/>
            <a:ext cx="4046220" cy="541020"/>
          </a:xfrm>
          <a:custGeom>
            <a:avLst/>
            <a:gdLst>
              <a:gd name="T0" fmla="*/ 0 w 3672"/>
              <a:gd name="T1" fmla="*/ 800 h 800"/>
              <a:gd name="T2" fmla="*/ 396 w 3672"/>
              <a:gd name="T3" fmla="*/ 764 h 800"/>
              <a:gd name="T4" fmla="*/ 468 w 3672"/>
              <a:gd name="T5" fmla="*/ 740 h 800"/>
              <a:gd name="T6" fmla="*/ 504 w 3672"/>
              <a:gd name="T7" fmla="*/ 716 h 800"/>
              <a:gd name="T8" fmla="*/ 768 w 3672"/>
              <a:gd name="T9" fmla="*/ 644 h 800"/>
              <a:gd name="T10" fmla="*/ 1032 w 3672"/>
              <a:gd name="T11" fmla="*/ 560 h 800"/>
              <a:gd name="T12" fmla="*/ 1188 w 3672"/>
              <a:gd name="T13" fmla="*/ 500 h 800"/>
              <a:gd name="T14" fmla="*/ 1284 w 3672"/>
              <a:gd name="T15" fmla="*/ 452 h 800"/>
              <a:gd name="T16" fmla="*/ 1392 w 3672"/>
              <a:gd name="T17" fmla="*/ 416 h 800"/>
              <a:gd name="T18" fmla="*/ 1500 w 3672"/>
              <a:gd name="T19" fmla="*/ 368 h 800"/>
              <a:gd name="T20" fmla="*/ 1668 w 3672"/>
              <a:gd name="T21" fmla="*/ 284 h 800"/>
              <a:gd name="T22" fmla="*/ 1824 w 3672"/>
              <a:gd name="T23" fmla="*/ 224 h 800"/>
              <a:gd name="T24" fmla="*/ 1920 w 3672"/>
              <a:gd name="T25" fmla="*/ 200 h 800"/>
              <a:gd name="T26" fmla="*/ 1968 w 3672"/>
              <a:gd name="T27" fmla="*/ 188 h 800"/>
              <a:gd name="T28" fmla="*/ 2388 w 3672"/>
              <a:gd name="T29" fmla="*/ 92 h 800"/>
              <a:gd name="T30" fmla="*/ 3672 w 3672"/>
              <a:gd name="T31" fmla="*/ 8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2" h="800">
                <a:moveTo>
                  <a:pt x="0" y="800"/>
                </a:moveTo>
                <a:cubicBezTo>
                  <a:pt x="175" y="742"/>
                  <a:pt x="47" y="777"/>
                  <a:pt x="396" y="764"/>
                </a:cubicBezTo>
                <a:cubicBezTo>
                  <a:pt x="420" y="756"/>
                  <a:pt x="447" y="754"/>
                  <a:pt x="468" y="740"/>
                </a:cubicBezTo>
                <a:cubicBezTo>
                  <a:pt x="480" y="732"/>
                  <a:pt x="491" y="722"/>
                  <a:pt x="504" y="716"/>
                </a:cubicBezTo>
                <a:cubicBezTo>
                  <a:pt x="585" y="680"/>
                  <a:pt x="682" y="661"/>
                  <a:pt x="768" y="644"/>
                </a:cubicBezTo>
                <a:cubicBezTo>
                  <a:pt x="839" y="596"/>
                  <a:pt x="948" y="581"/>
                  <a:pt x="1032" y="560"/>
                </a:cubicBezTo>
                <a:cubicBezTo>
                  <a:pt x="1083" y="526"/>
                  <a:pt x="1133" y="527"/>
                  <a:pt x="1188" y="500"/>
                </a:cubicBezTo>
                <a:cubicBezTo>
                  <a:pt x="1220" y="484"/>
                  <a:pt x="1252" y="468"/>
                  <a:pt x="1284" y="452"/>
                </a:cubicBezTo>
                <a:cubicBezTo>
                  <a:pt x="1318" y="435"/>
                  <a:pt x="1360" y="437"/>
                  <a:pt x="1392" y="416"/>
                </a:cubicBezTo>
                <a:cubicBezTo>
                  <a:pt x="1425" y="394"/>
                  <a:pt x="1467" y="390"/>
                  <a:pt x="1500" y="368"/>
                </a:cubicBezTo>
                <a:cubicBezTo>
                  <a:pt x="1545" y="338"/>
                  <a:pt x="1622" y="299"/>
                  <a:pt x="1668" y="284"/>
                </a:cubicBezTo>
                <a:cubicBezTo>
                  <a:pt x="1720" y="267"/>
                  <a:pt x="1771" y="238"/>
                  <a:pt x="1824" y="224"/>
                </a:cubicBezTo>
                <a:cubicBezTo>
                  <a:pt x="1856" y="215"/>
                  <a:pt x="1888" y="208"/>
                  <a:pt x="1920" y="200"/>
                </a:cubicBezTo>
                <a:cubicBezTo>
                  <a:pt x="1936" y="196"/>
                  <a:pt x="1968" y="188"/>
                  <a:pt x="1968" y="188"/>
                </a:cubicBezTo>
                <a:cubicBezTo>
                  <a:pt x="2054" y="131"/>
                  <a:pt x="2277" y="114"/>
                  <a:pt x="2388" y="92"/>
                </a:cubicBezTo>
                <a:cubicBezTo>
                  <a:pt x="2848" y="0"/>
                  <a:pt x="2428" y="80"/>
                  <a:pt x="3672" y="80"/>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7" name="Line 74"/>
          <p:cNvCxnSpPr>
            <a:cxnSpLocks noChangeShapeType="1"/>
          </p:cNvCxnSpPr>
          <p:nvPr/>
        </p:nvCxnSpPr>
        <p:spPr bwMode="auto">
          <a:xfrm>
            <a:off x="4144617" y="4193256"/>
            <a:ext cx="0" cy="8001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8" name="AutoShape 96"/>
          <p:cNvCxnSpPr>
            <a:cxnSpLocks noChangeShapeType="1"/>
          </p:cNvCxnSpPr>
          <p:nvPr/>
        </p:nvCxnSpPr>
        <p:spPr bwMode="auto">
          <a:xfrm rot="10800000">
            <a:off x="7123039" y="4088748"/>
            <a:ext cx="403860" cy="152400"/>
          </a:xfrm>
          <a:prstGeom prst="curvedConnector3">
            <a:avLst>
              <a:gd name="adj1" fmla="val 49940"/>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9" name="Rectangle 7"/>
          <p:cNvSpPr>
            <a:spLocks noChangeArrowheads="1"/>
          </p:cNvSpPr>
          <p:nvPr/>
        </p:nvSpPr>
        <p:spPr bwMode="auto">
          <a:xfrm>
            <a:off x="0" y="75329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8"/>
          <p:cNvSpPr>
            <a:spLocks noChangeArrowheads="1"/>
          </p:cNvSpPr>
          <p:nvPr/>
        </p:nvSpPr>
        <p:spPr bwMode="auto">
          <a:xfrm>
            <a:off x="0" y="121049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1"/>
          <p:cNvSpPr>
            <a:spLocks noChangeArrowheads="1"/>
          </p:cNvSpPr>
          <p:nvPr/>
        </p:nvSpPr>
        <p:spPr bwMode="auto">
          <a:xfrm>
            <a:off x="0" y="258209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3"/>
          <p:cNvSpPr/>
          <p:nvPr/>
        </p:nvSpPr>
        <p:spPr>
          <a:xfrm>
            <a:off x="7358976" y="4164948"/>
            <a:ext cx="712054" cy="400110"/>
          </a:xfrm>
          <a:prstGeom prst="rect">
            <a:avLst/>
          </a:prstGeom>
        </p:spPr>
        <p:txBody>
          <a:bodyPr wrap="none">
            <a:spAutoFit/>
          </a:bodyPr>
          <a:lstStyle/>
          <a:p>
            <a:r>
              <a:rPr lang="en-US" altLang="en-US" sz="2000" b="1" dirty="0">
                <a:latin typeface="Calibri" panose="020F0502020204030204" pitchFamily="34" charset="0"/>
                <a:ea typeface="Calibri" panose="020F0502020204030204" pitchFamily="34" charset="0"/>
                <a:cs typeface="Times New Roman" panose="02020603050405020304" pitchFamily="18" charset="0"/>
              </a:rPr>
              <a:t>cg(n)</a:t>
            </a:r>
            <a:endParaRPr lang="en-US" sz="2000" dirty="0"/>
          </a:p>
        </p:txBody>
      </p:sp>
      <p:sp>
        <p:nvSpPr>
          <p:cNvPr id="15" name="Rectangle 14"/>
          <p:cNvSpPr/>
          <p:nvPr/>
        </p:nvSpPr>
        <p:spPr>
          <a:xfrm>
            <a:off x="4896441" y="4003703"/>
            <a:ext cx="1199559" cy="369332"/>
          </a:xfrm>
          <a:prstGeom prst="rect">
            <a:avLst/>
          </a:prstGeom>
        </p:spPr>
        <p:txBody>
          <a:bodyPr wrap="none">
            <a:spAutoFit/>
          </a:bodyPr>
          <a:lstStyle/>
          <a:p>
            <a:pPr lvl="0" eaLnBrk="0" fontAlgn="base" hangingPunct="0">
              <a:spcBef>
                <a:spcPct val="0"/>
              </a:spcBef>
              <a:spcAft>
                <a:spcPct val="0"/>
              </a:spcAft>
            </a:pPr>
            <a:r>
              <a:rPr lang="en-US" altLang="en-US" b="1" dirty="0">
                <a:latin typeface="Calibri" panose="020F0502020204030204" pitchFamily="34" charset="0"/>
                <a:ea typeface="Calibri" panose="020F0502020204030204" pitchFamily="34" charset="0"/>
                <a:cs typeface="Times New Roman" panose="02020603050405020304" pitchFamily="18" charset="0"/>
              </a:rPr>
              <a:t>asymptote</a:t>
            </a:r>
            <a:endParaRPr lang="en-US" altLang="en-US" sz="1000" dirty="0"/>
          </a:p>
        </p:txBody>
      </p:sp>
      <p:sp>
        <p:nvSpPr>
          <p:cNvPr id="16" name="Rectangle 15"/>
          <p:cNvSpPr/>
          <p:nvPr/>
        </p:nvSpPr>
        <p:spPr>
          <a:xfrm>
            <a:off x="6596573" y="3039292"/>
            <a:ext cx="758384" cy="400110"/>
          </a:xfrm>
          <a:prstGeom prst="rect">
            <a:avLst/>
          </a:prstGeom>
        </p:spPr>
        <p:txBody>
          <a:bodyPr wrap="square">
            <a:spAutoFit/>
          </a:bodyPr>
          <a:lstStyle/>
          <a:p>
            <a:r>
              <a:rPr lang="en-US" altLang="en-US" sz="2000" b="1" dirty="0">
                <a:latin typeface="Calibri" panose="020F0502020204030204" pitchFamily="34" charset="0"/>
                <a:ea typeface="Calibri" panose="020F0502020204030204" pitchFamily="34" charset="0"/>
                <a:cs typeface="Times New Roman" panose="02020603050405020304" pitchFamily="18" charset="0"/>
              </a:rPr>
              <a:t>f(n)</a:t>
            </a:r>
            <a:endParaRPr lang="en-US" sz="2000" dirty="0"/>
          </a:p>
        </p:txBody>
      </p:sp>
      <p:sp>
        <p:nvSpPr>
          <p:cNvPr id="19" name="Rectangle 18"/>
          <p:cNvSpPr/>
          <p:nvPr/>
        </p:nvSpPr>
        <p:spPr>
          <a:xfrm>
            <a:off x="3898540" y="4985819"/>
            <a:ext cx="2589724" cy="430887"/>
          </a:xfrm>
          <a:prstGeom prst="rect">
            <a:avLst/>
          </a:prstGeom>
        </p:spPr>
        <p:txBody>
          <a:bodyPr wrap="square">
            <a:spAutoFit/>
          </a:bodyPr>
          <a:lstStyle/>
          <a:p>
            <a:r>
              <a:rPr lang="en-US" sz="2200" b="1" dirty="0">
                <a:latin typeface="Calibri" panose="020F0502020204030204" pitchFamily="34" charset="0"/>
                <a:ea typeface="Calibri" panose="020F0502020204030204" pitchFamily="34" charset="0"/>
                <a:cs typeface="Times New Roman" panose="02020603050405020304" pitchFamily="18" charset="0"/>
              </a:rPr>
              <a:t> </a:t>
            </a:r>
            <a:r>
              <a:rPr lang="en-US" sz="22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n</a:t>
            </a:r>
            <a:r>
              <a:rPr lang="en-US" sz="2200" b="1" baseline="-25000" dirty="0">
                <a:highlight>
                  <a:srgbClr val="FFFF00"/>
                </a:highlight>
                <a:latin typeface="Calibri" panose="020F0502020204030204" pitchFamily="34" charset="0"/>
                <a:ea typeface="Calibri" panose="020F0502020204030204" pitchFamily="34" charset="0"/>
                <a:cs typeface="Times New Roman" panose="02020603050405020304" pitchFamily="18" charset="0"/>
              </a:rPr>
              <a:t>0</a:t>
            </a:r>
            <a:r>
              <a:rPr lang="en-US" sz="22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f(n) = Ω(g(n))</a:t>
            </a:r>
            <a:endParaRPr lang="en-US" sz="2200" dirty="0">
              <a:highlight>
                <a:srgbClr val="FFFF00"/>
              </a:highlight>
            </a:endParaRPr>
          </a:p>
        </p:txBody>
      </p:sp>
      <mc:AlternateContent xmlns:mc="http://schemas.openxmlformats.org/markup-compatibility/2006" xmlns:a14="http://schemas.microsoft.com/office/drawing/2010/main">
        <mc:Choice Requires="a14">
          <p:sp>
            <p:nvSpPr>
              <p:cNvPr id="20" name="Rectangle 19"/>
              <p:cNvSpPr/>
              <p:nvPr/>
            </p:nvSpPr>
            <p:spPr>
              <a:xfrm>
                <a:off x="1680774" y="5536482"/>
                <a:ext cx="8863054" cy="769441"/>
              </a:xfrm>
              <a:prstGeom prst="rect">
                <a:avLst/>
              </a:prstGeom>
            </p:spPr>
            <p:txBody>
              <a:bodyPr wrap="square">
                <a:spAutoFit/>
              </a:bodyPr>
              <a:lstStyle/>
              <a:p>
                <a:r>
                  <a:rPr lang="en-US" sz="2200" dirty="0">
                    <a:latin typeface="Times New Roman" panose="02020603050405020304" pitchFamily="18" charset="0"/>
                    <a:ea typeface="Calibri" panose="020F0502020204030204" pitchFamily="34" charset="0"/>
                    <a:cs typeface="Times New Roman" panose="02020603050405020304" pitchFamily="18" charset="0"/>
                  </a:rPr>
                  <a:t>If f(n)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200" b="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Ω(g(n)), we say that </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f(n) is the </a:t>
                </a:r>
                <a:r>
                  <a:rPr lang="en-US" sz="2200"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omega </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of g(n).</a:t>
                </a:r>
                <a:endParaRPr lang="en-US" sz="22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r>
                  <a:rPr lang="en-US" sz="2200" dirty="0">
                    <a:effectLst/>
                    <a:latin typeface="Times New Roman" panose="02020603050405020304" pitchFamily="18" charset="0"/>
                    <a:ea typeface="Calibri" panose="020F0502020204030204" pitchFamily="34" charset="0"/>
                    <a:cs typeface="Times New Roman" panose="02020603050405020304" pitchFamily="18" charset="0"/>
                  </a:rPr>
                  <a:t>We say that “Ω” puts an </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asymptotic lower bound</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on a complexity function.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1680774" y="5536482"/>
                <a:ext cx="8863054" cy="769441"/>
              </a:xfrm>
              <a:prstGeom prst="rect">
                <a:avLst/>
              </a:prstGeom>
              <a:blipFill>
                <a:blip r:embed="rId2"/>
                <a:stretch>
                  <a:fillRect l="-894" t="-6349" b="-15079"/>
                </a:stretch>
              </a:blipFill>
            </p:spPr>
            <p:txBody>
              <a:bodyPr/>
              <a:lstStyle/>
              <a:p>
                <a:r>
                  <a:rPr lang="en-US">
                    <a:noFill/>
                  </a:rPr>
                  <a:t> </a:t>
                </a:r>
              </a:p>
            </p:txBody>
          </p:sp>
        </mc:Fallback>
      </mc:AlternateContent>
      <p:sp>
        <p:nvSpPr>
          <p:cNvPr id="17" name="Thought Bubble: Cloud 16">
            <a:extLst>
              <a:ext uri="{FF2B5EF4-FFF2-40B4-BE49-F238E27FC236}">
                <a16:creationId xmlns:a16="http://schemas.microsoft.com/office/drawing/2014/main" id="{7B8DB846-4E82-4E7F-BE5B-0E74FA7AEB1C}"/>
              </a:ext>
            </a:extLst>
          </p:cNvPr>
          <p:cNvSpPr/>
          <p:nvPr/>
        </p:nvSpPr>
        <p:spPr>
          <a:xfrm>
            <a:off x="1013269" y="3324871"/>
            <a:ext cx="562414" cy="370136"/>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8" name="Picture 17" descr="Image result for smiley face images">
            <a:extLst>
              <a:ext uri="{FF2B5EF4-FFF2-40B4-BE49-F238E27FC236}">
                <a16:creationId xmlns:a16="http://schemas.microsoft.com/office/drawing/2014/main" id="{0895C17C-AAF1-41E6-A0B7-28AF319D093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05317">
            <a:off x="915826" y="3192255"/>
            <a:ext cx="659857"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028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0748" y="223841"/>
            <a:ext cx="9088341" cy="6401753"/>
          </a:xfrm>
          <a:prstGeom prst="rect">
            <a:avLst/>
          </a:prstGeom>
        </p:spPr>
        <p:txBody>
          <a:bodyPr wrap="square">
            <a:spAutoFit/>
          </a:bodyPr>
          <a:lstStyle/>
          <a:p>
            <a:pPr>
              <a:spcAft>
                <a:spcPts val="600"/>
              </a:spcAft>
            </a:pPr>
            <a:r>
              <a:rPr lang="en-US" sz="2000" b="1" dirty="0"/>
              <a:t>Understanding Omega Notation (Ω-Notation)</a:t>
            </a:r>
          </a:p>
          <a:p>
            <a:pPr>
              <a:spcAft>
                <a:spcPts val="600"/>
              </a:spcAft>
            </a:pPr>
            <a:r>
              <a:rPr lang="en-US" sz="2000" dirty="0">
                <a:latin typeface="Times New Roman" panose="02020603050405020304" pitchFamily="18" charset="0"/>
                <a:cs typeface="Times New Roman" panose="02020603050405020304" pitchFamily="18" charset="0"/>
              </a:rPr>
              <a:t>Omega notation (Ω) describes the lower bound of an algorithm's running time or complexity, giving a measure of the best-case scenario as the input size n grows.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mj-lt"/>
              <a:buAutoNum type="arabicPeriod"/>
              <a:tabLst>
                <a:tab pos="619125"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Ω-notation describes a lower bound.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914400" marR="0" lvl="1" indent="-457200">
              <a:spcBef>
                <a:spcPts val="0"/>
              </a:spcBef>
              <a:spcAft>
                <a:spcPts val="600"/>
              </a:spcAft>
              <a:buFont typeface="Arial" panose="020B0604020202020204" pitchFamily="34" charset="0"/>
              <a:buChar char="•"/>
              <a:tabLst>
                <a:tab pos="10287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For all values n  ≥  n</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000" dirty="0">
                <a:latin typeface="Times New Roman" panose="02020603050405020304" pitchFamily="18" charset="0"/>
                <a:ea typeface="Calibri" panose="020F0502020204030204" pitchFamily="34" charset="0"/>
                <a:cs typeface="Times New Roman" panose="02020603050405020304" pitchFamily="18" charset="0"/>
              </a:rPr>
              <a:t>, the value of f(n) is on or above cg(n), for sufficiently large n.</a:t>
            </a:r>
          </a:p>
          <a:p>
            <a:pPr marL="914400" marR="0" lvl="0" indent="-457200" algn="l" defTabSz="914400" rtl="0" eaLnBrk="0" fontAlgn="base" latinLnBrk="0" hangingPunct="0">
              <a:spcBef>
                <a:spcPct val="0"/>
              </a:spcBef>
              <a:spcAft>
                <a:spcPts val="60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If f(n) ∈ Ω(g(n)), we say that f(n) is "big Omega" of g(n).</a:t>
            </a:r>
          </a:p>
          <a:p>
            <a:pPr marL="914400" marR="0" lvl="0" indent="-457200" algn="l" defTabSz="914400" rtl="0" eaLnBrk="0" fontAlgn="base" latinLnBrk="0" hangingPunct="0">
              <a:spcBef>
                <a:spcPct val="0"/>
              </a:spcBef>
              <a:spcAft>
                <a:spcPts val="60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Omega notation provides an asymptotic lower bound on the growth rate of the function f(n).</a:t>
            </a:r>
          </a:p>
          <a:p>
            <a:pPr marL="461963" marR="0" lvl="0" indent="-461963" algn="l" defTabSz="914400" rtl="0" eaLnBrk="0" fontAlgn="base" latinLnBrk="0" hangingPunct="0">
              <a:spcBef>
                <a:spcPct val="0"/>
              </a:spcBef>
              <a:spcAft>
                <a:spcPts val="600"/>
              </a:spcAft>
              <a:buClrTx/>
              <a:buSzTx/>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   </a:t>
            </a:r>
            <a:r>
              <a:rPr kumimoji="0" lang="en-US" altLang="en-US" sz="2000" b="0" i="0" u="none" strike="noStrike" cap="none" normalizeH="0" baseline="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This means f(n) will not grow slower than g(n) multiplied by some constant factor c when n is large. </a:t>
            </a:r>
          </a:p>
          <a:p>
            <a:pPr marL="461963" indent="-461963">
              <a:spcAft>
                <a:spcPts val="600"/>
              </a:spcAft>
              <a:tabLst>
                <a:tab pos="10287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3.    </a:t>
            </a:r>
            <a:r>
              <a:rPr lang="en-US" sz="2000" dirty="0">
                <a:latin typeface="Times New Roman" panose="02020603050405020304" pitchFamily="18" charset="0"/>
                <a:ea typeface="Calibri" panose="020F0502020204030204" pitchFamily="34" charset="0"/>
                <a:cs typeface="Times New Roman" panose="02020603050405020304" pitchFamily="18" charset="0"/>
              </a:rPr>
              <a:t>Ω-notation is used to express the best-case running time of an algorithm on arbitrary inputs.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914400" lvl="1" indent="-457200">
              <a:spcAft>
                <a:spcPts val="600"/>
              </a:spcAft>
              <a:buFont typeface="Arial" panose="020B0604020202020204" pitchFamily="34" charset="0"/>
              <a:buChar char="•"/>
              <a:tabLst>
                <a:tab pos="1028700"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For example: </a:t>
            </a:r>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running time of insertion sort falls between Ω(n) and O(n</a:t>
            </a:r>
            <a:r>
              <a:rPr lang="en-US" sz="20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Best-case (</a:t>
            </a:r>
            <a:r>
              <a:rPr kumimoji="0" lang="en-US" altLang="en-US" sz="2000" b="0" i="0" u="none" strike="noStrike" cap="none" normalizeH="0" baseline="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Ω(n)</a:t>
            </a:r>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The input is already sorted. </a:t>
            </a:r>
          </a:p>
          <a:p>
            <a:pPr marL="914400" lvl="1" indent="-457200">
              <a:spcAft>
                <a:spcPts val="600"/>
              </a:spcAft>
              <a:buFont typeface="Arial" panose="020B0604020202020204" pitchFamily="34" charset="0"/>
              <a:buChar char="•"/>
              <a:tabLst>
                <a:tab pos="1028700" algn="l"/>
              </a:tabLst>
            </a:pPr>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Worst-case (O(n</a:t>
            </a:r>
            <a:r>
              <a:rPr lang="en-US" sz="20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The input array is sorted in reverse order.</a:t>
            </a:r>
            <a:endParaRPr lang="en-US" sz="20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600"/>
              </a:spcAft>
              <a:tabLst>
                <a:tab pos="512763" algn="l"/>
                <a:tab pos="619125" algn="l"/>
              </a:tabLst>
            </a:pPr>
            <a:r>
              <a:rPr lang="en-US" sz="2000" dirty="0">
                <a:latin typeface="Times New Roman" panose="02020603050405020304" pitchFamily="18" charset="0"/>
                <a:ea typeface="Calibri" panose="020F0502020204030204" pitchFamily="34" charset="0"/>
                <a:cs typeface="Times New Roman" panose="02020603050405020304" pitchFamily="18" charset="0"/>
              </a:rPr>
              <a:t>4. 	It is not contradictory to say that the </a:t>
            </a:r>
            <a:r>
              <a:rPr lang="en-US" sz="2000" dirty="0">
                <a:solidFill>
                  <a:srgbClr val="4601CF"/>
                </a:solidFill>
                <a:latin typeface="Times New Roman" panose="02020603050405020304" pitchFamily="18" charset="0"/>
                <a:ea typeface="Calibri" panose="020F0502020204030204" pitchFamily="34" charset="0"/>
                <a:cs typeface="Times New Roman" panose="02020603050405020304" pitchFamily="18" charset="0"/>
              </a:rPr>
              <a:t>worst-case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running time</a:t>
            </a:r>
            <a:r>
              <a:rPr lang="en-US" sz="2000" dirty="0">
                <a:latin typeface="Times New Roman" panose="02020603050405020304" pitchFamily="18" charset="0"/>
                <a:ea typeface="Calibri" panose="020F0502020204030204" pitchFamily="34" charset="0"/>
                <a:cs typeface="Times New Roman" panose="02020603050405020304" pitchFamily="18" charset="0"/>
              </a:rPr>
              <a:t> of insertion sort is Ω(n</a:t>
            </a:r>
            <a:r>
              <a:rPr lang="en-US" sz="20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000" dirty="0">
                <a:latin typeface="Times New Roman" panose="02020603050405020304" pitchFamily="18" charset="0"/>
                <a:ea typeface="Calibri" panose="020F0502020204030204" pitchFamily="34" charset="0"/>
                <a:cs typeface="Times New Roman" panose="02020603050405020304" pitchFamily="18" charset="0"/>
              </a:rPr>
              <a:t>) since there exists an input that causes the algorithm to take Ω(n</a:t>
            </a:r>
            <a:r>
              <a:rPr lang="en-US" sz="20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000" dirty="0">
                <a:latin typeface="Times New Roman" panose="02020603050405020304" pitchFamily="18" charset="0"/>
                <a:ea typeface="Calibri" panose="020F0502020204030204" pitchFamily="34" charset="0"/>
                <a:cs typeface="Times New Roman" panose="02020603050405020304" pitchFamily="18" charset="0"/>
              </a:rPr>
              <a:t>) time.</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5918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2797" y="1487154"/>
            <a:ext cx="9144000" cy="4067652"/>
          </a:xfrm>
          <a:prstGeom prst="rect">
            <a:avLst/>
          </a:prstGeom>
        </p:spPr>
        <p:txBody>
          <a:bodyPr wrap="square">
            <a:spAutoFit/>
          </a:bodyPr>
          <a:lstStyle/>
          <a:p>
            <a:pPr>
              <a:lnSpc>
                <a:spcPct val="107000"/>
              </a:lnSpc>
              <a:spcAft>
                <a:spcPts val="800"/>
              </a:spcAft>
            </a:pPr>
            <a:r>
              <a:rPr lang="en-US" sz="2400" dirty="0">
                <a:ea typeface="Calibri" panose="020F0502020204030204" pitchFamily="34" charset="0"/>
                <a:cs typeface="Times New Roman" panose="02020603050405020304" pitchFamily="18" charset="0"/>
              </a:rPr>
              <a:t>Example 1.7: </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Prove that 	n</a:t>
            </a:r>
            <a:r>
              <a:rPr lang="en-US" sz="22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3</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Ω(n</a:t>
            </a:r>
            <a:r>
              <a:rPr lang="en-US" sz="22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Proof:  	             0  ≤  n</a:t>
            </a:r>
            <a:r>
              <a:rPr lang="en-US" sz="22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n</a:t>
            </a:r>
            <a:r>
              <a:rPr lang="en-US" sz="22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3</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for all n  ≥  0.</a:t>
            </a:r>
            <a:endParaRPr lang="en-US" sz="22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That is, we can select c = 1 and n</a:t>
            </a:r>
            <a:r>
              <a:rPr lang="en-US" sz="22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0.</a:t>
            </a:r>
            <a:endParaRPr lang="en-US" sz="22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b="1" dirty="0">
                <a:latin typeface="Calibri" panose="020F0502020204030204" pitchFamily="34"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a typeface="Calibri" panose="020F0502020204030204" pitchFamily="34" charset="0"/>
                <a:cs typeface="Times New Roman" panose="02020603050405020304" pitchFamily="18" charset="0"/>
              </a:rPr>
              <a:t>Example 1.8:</a:t>
            </a:r>
          </a:p>
          <a:p>
            <a:pPr marL="504825" marR="0">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Ω(g(n)) stands for the set of all functions with a larger or same order of growth as g(n) (to within a constant multiple, as n goes to infinity).</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2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3</a:t>
            </a:r>
            <a:r>
              <a:rPr lang="en-US" sz="22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ε Ω</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(n</a:t>
            </a:r>
            <a:r>
              <a:rPr lang="en-US" sz="22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½ </a:t>
            </a:r>
            <a:r>
              <a:rPr lang="en-US" sz="22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n(n-1) ε Ω</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(n</a:t>
            </a:r>
            <a:r>
              <a:rPr lang="en-US" sz="22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But 100n + 5</a:t>
            </a:r>
            <a:r>
              <a:rPr lang="en-US" sz="22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Ω</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(n</a:t>
            </a:r>
            <a:r>
              <a:rPr lang="en-US" sz="22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Thought Bubble: Cloud 3">
            <a:extLst>
              <a:ext uri="{FF2B5EF4-FFF2-40B4-BE49-F238E27FC236}">
                <a16:creationId xmlns:a16="http://schemas.microsoft.com/office/drawing/2014/main" id="{848B3679-3FA2-4AC8-A2D6-AD248800F1EA}"/>
              </a:ext>
            </a:extLst>
          </p:cNvPr>
          <p:cNvSpPr/>
          <p:nvPr/>
        </p:nvSpPr>
        <p:spPr>
          <a:xfrm>
            <a:off x="3695509" y="1032723"/>
            <a:ext cx="580400" cy="318433"/>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Image result for smiley face images">
            <a:extLst>
              <a:ext uri="{FF2B5EF4-FFF2-40B4-BE49-F238E27FC236}">
                <a16:creationId xmlns:a16="http://schemas.microsoft.com/office/drawing/2014/main" id="{DA25BDCE-9411-4718-9C1D-DBD6727AD59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10881">
            <a:off x="3591224" y="823851"/>
            <a:ext cx="770111" cy="52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455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8FE115D-0A34-42E5-817A-03C7EBA86991}"/>
              </a:ext>
            </a:extLst>
          </p:cNvPr>
          <p:cNvSpPr txBox="1"/>
          <p:nvPr/>
        </p:nvSpPr>
        <p:spPr>
          <a:xfrm>
            <a:off x="1833525" y="2230717"/>
            <a:ext cx="9274628" cy="1140123"/>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510747" y="1285465"/>
            <a:ext cx="9151951" cy="4631909"/>
          </a:xfrm>
          <a:prstGeom prst="rect">
            <a:avLst/>
          </a:prstGeom>
        </p:spPr>
        <p:txBody>
          <a:bodyPr wrap="square">
            <a:spAutoFit/>
          </a:bodyPr>
          <a:lstStyle/>
          <a:p>
            <a:pPr>
              <a:lnSpc>
                <a:spcPct val="107000"/>
              </a:lnSpc>
              <a:spcAft>
                <a:spcPts val="800"/>
              </a:spcAft>
            </a:pP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0033CC"/>
                </a:solidFill>
                <a:ea typeface="Calibri" panose="020F0502020204030204" pitchFamily="34" charset="0"/>
                <a:cs typeface="Times New Roman" panose="02020603050405020304" pitchFamily="18" charset="0"/>
              </a:rPr>
              <a:t>Theorem 1.2:</a:t>
            </a:r>
            <a:endParaRPr lang="en-US" sz="2400" dirty="0">
              <a:ea typeface="Calibri" panose="020F0502020204030204" pitchFamily="34" charset="0"/>
              <a:cs typeface="Times New Roman" panose="02020603050405020304" pitchFamily="18" charset="0"/>
            </a:endParaRPr>
          </a:p>
          <a:p>
            <a:pPr marL="504825" marR="0">
              <a:lnSpc>
                <a:spcPct val="107000"/>
              </a:lnSpc>
              <a:spcBef>
                <a:spcPts val="1200"/>
              </a:spcBef>
              <a:spcAft>
                <a:spcPts val="800"/>
              </a:spcAft>
            </a:pPr>
            <a:r>
              <a:rPr lang="en-US" sz="2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For any two functions f(n) and g(n), we have f(n) =  Ɵ(g(n)) if, and only if f(n) = O(g(n)) and f(n) = Ω(g(n)).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504825" marR="0">
              <a:lnSpc>
                <a:spcPct val="107000"/>
              </a:lnSpc>
              <a:spcBef>
                <a:spcPts val="1200"/>
              </a:spcBef>
              <a:spcAft>
                <a:spcPts val="800"/>
              </a:spcAft>
            </a:pPr>
            <a:r>
              <a:rPr lang="en-US" sz="2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Proof: Followed by their definitions.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800"/>
              </a:spcAft>
            </a:pP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800"/>
              </a:spcAft>
            </a:pPr>
            <a:r>
              <a:rPr lang="en-US" sz="2400" dirty="0">
                <a:ea typeface="Calibri" panose="020F0502020204030204" pitchFamily="34" charset="0"/>
                <a:cs typeface="Times New Roman" panose="02020603050405020304" pitchFamily="18" charset="0"/>
              </a:rPr>
              <a:t>Example 1.9: </a:t>
            </a:r>
          </a:p>
          <a:p>
            <a:pPr marL="461963">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Our proof that an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 bn + c = Ɵ(n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for a</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ny</a:t>
            </a:r>
            <a:r>
              <a:rPr lang="en-US" sz="2200" dirty="0">
                <a:latin typeface="Times New Roman" panose="02020603050405020304" pitchFamily="18" charset="0"/>
                <a:ea typeface="Calibri" panose="020F0502020204030204" pitchFamily="34" charset="0"/>
                <a:cs typeface="Times New Roman" panose="02020603050405020304" pitchFamily="18" charset="0"/>
              </a:rPr>
              <a:t> constant a, b, and c, where a &gt; 0, immediately implies that an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 bn + c = Ω(n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and an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 bn + c = O(n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6217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3154" y="661852"/>
            <a:ext cx="8525692" cy="5924699"/>
          </a:xfrm>
          <a:prstGeom prst="rect">
            <a:avLst/>
          </a:prstGeom>
        </p:spPr>
        <p:txBody>
          <a:bodyPr wrap="square">
            <a:spAutoFit/>
          </a:bodyPr>
          <a:lstStyle/>
          <a:p>
            <a:pPr>
              <a:spcAft>
                <a:spcPts val="1800"/>
              </a:spcAft>
            </a:pPr>
            <a:r>
              <a:rPr lang="en-US" sz="2600" dirty="0">
                <a:ea typeface="Calibri" panose="020F0502020204030204" pitchFamily="34" charset="0"/>
                <a:cs typeface="Times New Roman" panose="02020603050405020304" pitchFamily="18" charset="0"/>
              </a:rPr>
              <a:t>Insertion Sort </a:t>
            </a:r>
          </a:p>
          <a:p>
            <a:r>
              <a:rPr lang="en-US" sz="2400" dirty="0">
                <a:ea typeface="Calibri" panose="020F0502020204030204" pitchFamily="34" charset="0"/>
                <a:cs typeface="Times New Roman" panose="02020603050405020304" pitchFamily="18" charset="0"/>
              </a:rPr>
              <a:t>Algorithm Insertion-Sort(A[0..n-1])</a:t>
            </a:r>
          </a:p>
          <a:p>
            <a:r>
              <a:rPr lang="en-US" sz="2200" dirty="0">
                <a:ea typeface="Calibri" panose="020F0502020204030204" pitchFamily="34" charset="0"/>
                <a:cs typeface="Times New Roman" panose="02020603050405020304" pitchFamily="18" charset="0"/>
              </a:rPr>
              <a:t>//sorts a given array by insertion sort</a:t>
            </a:r>
          </a:p>
          <a:p>
            <a:r>
              <a:rPr lang="en-US" sz="2200" dirty="0">
                <a:ea typeface="Calibri" panose="020F0502020204030204" pitchFamily="34" charset="0"/>
                <a:cs typeface="Times New Roman" panose="02020603050405020304" pitchFamily="18" charset="0"/>
              </a:rPr>
              <a:t>//Input: An array A[0..n-1] of n orderable elements</a:t>
            </a:r>
          </a:p>
          <a:p>
            <a:r>
              <a:rPr lang="en-US" sz="2200" dirty="0">
                <a:ea typeface="Calibri" panose="020F0502020204030204" pitchFamily="34" charset="0"/>
                <a:cs typeface="Times New Roman" panose="02020603050405020304" pitchFamily="18" charset="0"/>
              </a:rPr>
              <a:t>//Output: Array A[0..n-1] sorted in </a:t>
            </a:r>
            <a:r>
              <a:rPr lang="en-US" sz="2200" dirty="0" err="1">
                <a:ea typeface="Calibri" panose="020F0502020204030204" pitchFamily="34" charset="0"/>
                <a:cs typeface="Times New Roman" panose="02020603050405020304" pitchFamily="18" charset="0"/>
              </a:rPr>
              <a:t>nondecreasing</a:t>
            </a:r>
            <a:r>
              <a:rPr lang="en-US" sz="2200" dirty="0">
                <a:ea typeface="Calibri" panose="020F0502020204030204" pitchFamily="34" charset="0"/>
                <a:cs typeface="Times New Roman" panose="02020603050405020304" pitchFamily="18" charset="0"/>
              </a:rPr>
              <a:t> order					</a:t>
            </a:r>
          </a:p>
          <a:p>
            <a:pPr>
              <a:spcAft>
                <a:spcPts val="600"/>
              </a:spcAft>
            </a:pPr>
            <a:r>
              <a:rPr lang="en-US" sz="22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for (</a:t>
            </a:r>
            <a:r>
              <a:rPr lang="en-US" sz="2200" spc="-100" dirty="0" err="1">
                <a:solidFill>
                  <a:srgbClr val="0000FF"/>
                </a:solidFill>
                <a:latin typeface="Consolas" panose="020B0609020204030204" pitchFamily="49" charset="0"/>
                <a:ea typeface="Calibri" panose="020F0502020204030204" pitchFamily="34" charset="0"/>
                <a:cs typeface="Times New Roman" panose="02020603050405020304" pitchFamily="18" charset="0"/>
              </a:rPr>
              <a:t>i</a:t>
            </a:r>
            <a:r>
              <a:rPr lang="en-US" sz="22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 ← 1 to n – 1)</a:t>
            </a:r>
            <a:r>
              <a:rPr lang="en-US" sz="2200" spc="-100" dirty="0">
                <a:latin typeface="Consolas" panose="020B0609020204030204" pitchFamily="49" charset="0"/>
                <a:ea typeface="Calibri" panose="020F0502020204030204" pitchFamily="34" charset="0"/>
                <a:cs typeface="Times New Roman" panose="02020603050405020304" pitchFamily="18" charset="0"/>
              </a:rPr>
              <a:t>						</a:t>
            </a:r>
          </a:p>
          <a:p>
            <a:pPr indent="457200">
              <a:spcAft>
                <a:spcPts val="600"/>
              </a:spcAft>
            </a:pPr>
            <a:r>
              <a:rPr lang="en-US" sz="2200" spc="-100" dirty="0">
                <a:latin typeface="Consolas" panose="020B0609020204030204" pitchFamily="49" charset="0"/>
                <a:ea typeface="Calibri" panose="020F0502020204030204" pitchFamily="34" charset="0"/>
                <a:cs typeface="Times New Roman" panose="02020603050405020304" pitchFamily="18" charset="0"/>
              </a:rPr>
              <a:t>do  </a:t>
            </a:r>
            <a:r>
              <a:rPr lang="en-US" sz="22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a:t>
            </a:r>
            <a:r>
              <a:rPr lang="en-US" sz="2200" spc="-100" dirty="0">
                <a:latin typeface="Consolas" panose="020B0609020204030204" pitchFamily="49" charset="0"/>
                <a:ea typeface="Calibri" panose="020F0502020204030204" pitchFamily="34" charset="0"/>
                <a:cs typeface="Times New Roman" panose="02020603050405020304" pitchFamily="18" charset="0"/>
              </a:rPr>
              <a:t>key ← A[</a:t>
            </a:r>
            <a:r>
              <a:rPr lang="en-US" sz="2200" spc="-100" dirty="0" err="1">
                <a:latin typeface="Consolas" panose="020B0609020204030204" pitchFamily="49" charset="0"/>
                <a:ea typeface="Calibri" panose="020F0502020204030204" pitchFamily="34" charset="0"/>
                <a:cs typeface="Times New Roman" panose="02020603050405020304" pitchFamily="18" charset="0"/>
              </a:rPr>
              <a:t>i</a:t>
            </a:r>
            <a:r>
              <a:rPr lang="en-US" sz="2200" spc="-100" dirty="0">
                <a:latin typeface="Consolas" panose="020B0609020204030204" pitchFamily="49" charset="0"/>
                <a:ea typeface="Calibri" panose="020F0502020204030204" pitchFamily="34" charset="0"/>
                <a:cs typeface="Times New Roman" panose="02020603050405020304" pitchFamily="18" charset="0"/>
              </a:rPr>
              <a:t>]</a:t>
            </a:r>
            <a:r>
              <a:rPr lang="en-US" sz="2200" dirty="0">
                <a:ea typeface="Calibri" panose="020F0502020204030204" pitchFamily="34" charset="0"/>
                <a:cs typeface="Times New Roman" panose="02020603050405020304" pitchFamily="18" charset="0"/>
              </a:rPr>
              <a:t>						</a:t>
            </a:r>
          </a:p>
          <a:p>
            <a:pPr>
              <a:spcAft>
                <a:spcPts val="600"/>
              </a:spcAft>
            </a:pPr>
            <a:r>
              <a:rPr lang="en-US" sz="2200" dirty="0">
                <a:ea typeface="Calibri" panose="020F0502020204030204" pitchFamily="34" charset="0"/>
                <a:cs typeface="Times New Roman" panose="02020603050405020304" pitchFamily="18" charset="0"/>
              </a:rPr>
              <a:t>	     //Insert A[j] into the sorted sequence A[1 .. j-1].		</a:t>
            </a:r>
          </a:p>
          <a:p>
            <a:pPr>
              <a:spcAft>
                <a:spcPts val="600"/>
              </a:spcAft>
            </a:pPr>
            <a:r>
              <a:rPr lang="en-US" sz="2200" dirty="0">
                <a:ea typeface="Calibri" panose="020F0502020204030204" pitchFamily="34" charset="0"/>
                <a:cs typeface="Times New Roman" panose="02020603050405020304" pitchFamily="18" charset="0"/>
              </a:rPr>
              <a:t>	    </a:t>
            </a:r>
            <a:r>
              <a:rPr lang="en-US" sz="2200" spc="-100" dirty="0">
                <a:latin typeface="Consolas" panose="020B0609020204030204" pitchFamily="49" charset="0"/>
                <a:ea typeface="Calibri" panose="020F0502020204030204" pitchFamily="34" charset="0"/>
                <a:cs typeface="Times New Roman" panose="02020603050405020304" pitchFamily="18" charset="0"/>
              </a:rPr>
              <a:t>j ← </a:t>
            </a:r>
            <a:r>
              <a:rPr lang="en-US" sz="2200" spc="-100" dirty="0" err="1">
                <a:latin typeface="Consolas" panose="020B0609020204030204" pitchFamily="49" charset="0"/>
                <a:ea typeface="Calibri" panose="020F0502020204030204" pitchFamily="34" charset="0"/>
                <a:cs typeface="Times New Roman" panose="02020603050405020304" pitchFamily="18" charset="0"/>
              </a:rPr>
              <a:t>i</a:t>
            </a:r>
            <a:r>
              <a:rPr lang="en-US" sz="2200" spc="-100" dirty="0">
                <a:latin typeface="Consolas" panose="020B0609020204030204" pitchFamily="49" charset="0"/>
                <a:ea typeface="Calibri" panose="020F0502020204030204" pitchFamily="34" charset="0"/>
                <a:cs typeface="Times New Roman" panose="02020603050405020304" pitchFamily="18" charset="0"/>
              </a:rPr>
              <a:t> – 1			  				</a:t>
            </a:r>
          </a:p>
          <a:p>
            <a:pPr>
              <a:spcAft>
                <a:spcPts val="600"/>
              </a:spcAft>
            </a:pPr>
            <a:r>
              <a:rPr lang="en-US" sz="2200" spc="-100" dirty="0">
                <a:latin typeface="Consolas" panose="020B0609020204030204" pitchFamily="49" charset="0"/>
                <a:ea typeface="Calibri" panose="020F0502020204030204" pitchFamily="34" charset="0"/>
                <a:cs typeface="Times New Roman" panose="02020603050405020304" pitchFamily="18" charset="0"/>
              </a:rPr>
              <a:t>        </a:t>
            </a:r>
            <a:r>
              <a:rPr lang="en-US" sz="2200" spc="-100" dirty="0">
                <a:solidFill>
                  <a:srgbClr val="FF0000"/>
                </a:solidFill>
                <a:latin typeface="Consolas" panose="020B0609020204030204" pitchFamily="49" charset="0"/>
                <a:ea typeface="Calibri" panose="020F0502020204030204" pitchFamily="34" charset="0"/>
                <a:cs typeface="Times New Roman" panose="02020603050405020304" pitchFamily="18" charset="0"/>
              </a:rPr>
              <a:t>while (j ≥ 0 </a:t>
            </a:r>
            <a:r>
              <a:rPr lang="en-US" sz="2200" spc="-100" dirty="0">
                <a:latin typeface="Consolas" panose="020B0609020204030204" pitchFamily="49" charset="0"/>
                <a:ea typeface="Calibri" panose="020F0502020204030204" pitchFamily="34" charset="0"/>
                <a:cs typeface="Times New Roman" panose="02020603050405020304" pitchFamily="18" charset="0"/>
              </a:rPr>
              <a:t>and </a:t>
            </a:r>
            <a:r>
              <a:rPr lang="en-US" sz="2200" spc="-100" dirty="0">
                <a:solidFill>
                  <a:srgbClr val="4601CF"/>
                </a:solidFill>
                <a:latin typeface="Consolas" panose="020B0609020204030204" pitchFamily="49" charset="0"/>
                <a:ea typeface="Calibri" panose="020F0502020204030204" pitchFamily="34" charset="0"/>
                <a:cs typeface="Times New Roman" panose="02020603050405020304" pitchFamily="18" charset="0"/>
              </a:rPr>
              <a:t>A[j] &gt; key)</a:t>
            </a:r>
            <a:r>
              <a:rPr lang="en-US" sz="2200" spc="-100" dirty="0">
                <a:latin typeface="Consolas" panose="020B0609020204030204" pitchFamily="49" charset="0"/>
                <a:ea typeface="Calibri" panose="020F0502020204030204" pitchFamily="34" charset="0"/>
                <a:cs typeface="Times New Roman" panose="02020603050405020304" pitchFamily="18" charset="0"/>
              </a:rPr>
              <a:t>					    do  </a:t>
            </a:r>
            <a:r>
              <a:rPr lang="en-US" sz="2200"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 </a:t>
            </a:r>
            <a:r>
              <a:rPr lang="en-US" sz="2200" spc="-100" dirty="0">
                <a:latin typeface="Consolas" panose="020B0609020204030204" pitchFamily="49" charset="0"/>
                <a:ea typeface="Calibri" panose="020F0502020204030204" pitchFamily="34" charset="0"/>
                <a:cs typeface="Times New Roman" panose="02020603050405020304" pitchFamily="18" charset="0"/>
              </a:rPr>
              <a:t>A[j+1] ← A[j]					</a:t>
            </a:r>
          </a:p>
          <a:p>
            <a:pPr>
              <a:spcAft>
                <a:spcPts val="600"/>
              </a:spcAft>
            </a:pPr>
            <a:r>
              <a:rPr lang="en-US" sz="2200" spc="-100" dirty="0">
                <a:latin typeface="Consolas" panose="020B0609020204030204" pitchFamily="49" charset="0"/>
                <a:ea typeface="Calibri" panose="020F0502020204030204" pitchFamily="34" charset="0"/>
                <a:cs typeface="Times New Roman" panose="02020603050405020304" pitchFamily="18" charset="0"/>
              </a:rPr>
              <a:t>                 j ← j – 1 </a:t>
            </a:r>
            <a:r>
              <a:rPr lang="en-US" sz="2200"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a:t>
            </a:r>
            <a:r>
              <a:rPr lang="en-US" sz="2200" spc="-100" dirty="0">
                <a:latin typeface="Consolas" panose="020B0609020204030204" pitchFamily="49" charset="0"/>
                <a:ea typeface="Calibri" panose="020F0502020204030204" pitchFamily="34" charset="0"/>
                <a:cs typeface="Times New Roman" panose="02020603050405020304" pitchFamily="18" charset="0"/>
              </a:rPr>
              <a:t> </a:t>
            </a:r>
            <a:r>
              <a:rPr lang="en-US" sz="2200" dirty="0">
                <a:ea typeface="Calibri" panose="020F0502020204030204" pitchFamily="34" charset="0"/>
                <a:cs typeface="Times New Roman" panose="02020603050405020304" pitchFamily="18" charset="0"/>
              </a:rPr>
              <a:t>//end </a:t>
            </a:r>
            <a:r>
              <a:rPr lang="en-US" sz="2200" dirty="0" err="1">
                <a:ea typeface="Calibri" panose="020F0502020204030204" pitchFamily="34" charset="0"/>
                <a:cs typeface="Times New Roman" panose="02020603050405020304" pitchFamily="18" charset="0"/>
              </a:rPr>
              <a:t>doWhile</a:t>
            </a:r>
            <a:r>
              <a:rPr lang="en-US" sz="2200" dirty="0">
                <a:ea typeface="Calibri" panose="020F0502020204030204" pitchFamily="34" charset="0"/>
                <a:cs typeface="Times New Roman" panose="02020603050405020304" pitchFamily="18" charset="0"/>
              </a:rPr>
              <a:t>			</a:t>
            </a:r>
          </a:p>
          <a:p>
            <a:pPr>
              <a:spcAft>
                <a:spcPts val="600"/>
              </a:spcAft>
            </a:pPr>
            <a:r>
              <a:rPr lang="en-US" sz="2200" dirty="0">
                <a:ea typeface="Calibri" panose="020F0502020204030204" pitchFamily="34" charset="0"/>
                <a:cs typeface="Times New Roman" panose="02020603050405020304" pitchFamily="18" charset="0"/>
              </a:rPr>
              <a:t> 	</a:t>
            </a:r>
            <a:r>
              <a:rPr lang="en-US" sz="2200" spc="-100" dirty="0">
                <a:latin typeface="Consolas" panose="020B0609020204030204" pitchFamily="49" charset="0"/>
                <a:ea typeface="Calibri" panose="020F0502020204030204" pitchFamily="34" charset="0"/>
                <a:cs typeface="Times New Roman" panose="02020603050405020304" pitchFamily="18" charset="0"/>
              </a:rPr>
              <a:t>  A[j+1] ← key; </a:t>
            </a:r>
            <a:r>
              <a:rPr lang="en-US" sz="22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a:t>
            </a:r>
            <a:r>
              <a:rPr lang="en-US" sz="2200" spc="-100" dirty="0">
                <a:latin typeface="Consolas" panose="020B0609020204030204" pitchFamily="49" charset="0"/>
                <a:ea typeface="Calibri" panose="020F0502020204030204" pitchFamily="34" charset="0"/>
                <a:cs typeface="Times New Roman" panose="02020603050405020304" pitchFamily="18" charset="0"/>
              </a:rPr>
              <a:t>   </a:t>
            </a:r>
            <a:r>
              <a:rPr lang="en-US" sz="2200" dirty="0">
                <a:ea typeface="Calibri" panose="020F0502020204030204" pitchFamily="34" charset="0"/>
                <a:cs typeface="Times New Roman" panose="02020603050405020304" pitchFamily="18" charset="0"/>
              </a:rPr>
              <a:t>//end </a:t>
            </a:r>
            <a:r>
              <a:rPr lang="en-US" sz="2200" dirty="0" err="1">
                <a:ea typeface="Calibri" panose="020F0502020204030204" pitchFamily="34" charset="0"/>
                <a:cs typeface="Times New Roman" panose="02020603050405020304" pitchFamily="18" charset="0"/>
              </a:rPr>
              <a:t>doFor</a:t>
            </a:r>
            <a:r>
              <a:rPr lang="en-US" sz="2200" dirty="0">
                <a:ea typeface="Calibri" panose="020F0502020204030204" pitchFamily="34" charset="0"/>
                <a:cs typeface="Times New Roman" panose="02020603050405020304" pitchFamily="18" charset="0"/>
              </a:rPr>
              <a:t>	                                            	</a:t>
            </a:r>
            <a:endParaRPr lang="en-US" sz="2200" dirty="0">
              <a:effectLst/>
              <a:ea typeface="Calibri" panose="020F0502020204030204" pitchFamily="34" charset="0"/>
              <a:cs typeface="Times New Roman" panose="02020603050405020304" pitchFamily="18" charset="0"/>
            </a:endParaRPr>
          </a:p>
        </p:txBody>
      </p:sp>
      <p:sp>
        <p:nvSpPr>
          <p:cNvPr id="3" name="Thought Bubble: Cloud 3">
            <a:extLst>
              <a:ext uri="{FF2B5EF4-FFF2-40B4-BE49-F238E27FC236}">
                <a16:creationId xmlns:a16="http://schemas.microsoft.com/office/drawing/2014/main" id="{45335123-D195-49EF-B1EE-06527F633E97}"/>
              </a:ext>
            </a:extLst>
          </p:cNvPr>
          <p:cNvSpPr/>
          <p:nvPr/>
        </p:nvSpPr>
        <p:spPr>
          <a:xfrm>
            <a:off x="789262" y="3714699"/>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Image result for smiley face images">
            <a:extLst>
              <a:ext uri="{FF2B5EF4-FFF2-40B4-BE49-F238E27FC236}">
                <a16:creationId xmlns:a16="http://schemas.microsoft.com/office/drawing/2014/main" id="{DD238B19-1898-4B8D-8AE5-6BEE27D8EE3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33351">
            <a:off x="789262" y="3714699"/>
            <a:ext cx="665826" cy="42612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3EC9B7F0-1D27-49DD-8FF5-34EFA2D206EC}"/>
              </a:ext>
            </a:extLst>
          </p:cNvPr>
          <p:cNvCxnSpPr/>
          <p:nvPr/>
        </p:nvCxnSpPr>
        <p:spPr>
          <a:xfrm>
            <a:off x="5977467" y="661852"/>
            <a:ext cx="3733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113F286-7B38-4ECC-9CD3-97E81CE0DEDA}"/>
              </a:ext>
            </a:extLst>
          </p:cNvPr>
          <p:cNvCxnSpPr/>
          <p:nvPr/>
        </p:nvCxnSpPr>
        <p:spPr>
          <a:xfrm flipH="1">
            <a:off x="6155267" y="804333"/>
            <a:ext cx="13377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6F20E43-C252-46C0-A9F6-F8EF98E8851A}"/>
              </a:ext>
            </a:extLst>
          </p:cNvPr>
          <p:cNvSpPr txBox="1"/>
          <p:nvPr/>
        </p:nvSpPr>
        <p:spPr>
          <a:xfrm>
            <a:off x="7577671" y="372531"/>
            <a:ext cx="254000" cy="369332"/>
          </a:xfrm>
          <a:prstGeom prst="rect">
            <a:avLst/>
          </a:prstGeom>
          <a:noFill/>
        </p:spPr>
        <p:txBody>
          <a:bodyPr wrap="square" rtlCol="0">
            <a:spAutoFit/>
          </a:bodyPr>
          <a:lstStyle/>
          <a:p>
            <a:r>
              <a:rPr lang="en-US" dirty="0" err="1"/>
              <a:t>i</a:t>
            </a:r>
            <a:endParaRPr lang="en-US" dirty="0"/>
          </a:p>
        </p:txBody>
      </p:sp>
      <p:sp>
        <p:nvSpPr>
          <p:cNvPr id="10" name="TextBox 9">
            <a:extLst>
              <a:ext uri="{FF2B5EF4-FFF2-40B4-BE49-F238E27FC236}">
                <a16:creationId xmlns:a16="http://schemas.microsoft.com/office/drawing/2014/main" id="{C09E789F-9646-4D84-A452-C46C22637A32}"/>
              </a:ext>
            </a:extLst>
          </p:cNvPr>
          <p:cNvSpPr txBox="1"/>
          <p:nvPr/>
        </p:nvSpPr>
        <p:spPr>
          <a:xfrm>
            <a:off x="7366000" y="889605"/>
            <a:ext cx="254000" cy="369332"/>
          </a:xfrm>
          <a:prstGeom prst="rect">
            <a:avLst/>
          </a:prstGeom>
          <a:noFill/>
        </p:spPr>
        <p:txBody>
          <a:bodyPr wrap="square" rtlCol="0">
            <a:spAutoFit/>
          </a:bodyPr>
          <a:lstStyle/>
          <a:p>
            <a:r>
              <a:rPr lang="en-US" dirty="0"/>
              <a:t>j</a:t>
            </a:r>
          </a:p>
        </p:txBody>
      </p:sp>
      <p:sp>
        <p:nvSpPr>
          <p:cNvPr id="11" name="TextBox 10">
            <a:extLst>
              <a:ext uri="{FF2B5EF4-FFF2-40B4-BE49-F238E27FC236}">
                <a16:creationId xmlns:a16="http://schemas.microsoft.com/office/drawing/2014/main" id="{37F77E76-BB62-4B82-AD22-56582CC31A4B}"/>
              </a:ext>
            </a:extLst>
          </p:cNvPr>
          <p:cNvSpPr txBox="1"/>
          <p:nvPr/>
        </p:nvSpPr>
        <p:spPr>
          <a:xfrm>
            <a:off x="8280399" y="889605"/>
            <a:ext cx="541867" cy="369332"/>
          </a:xfrm>
          <a:prstGeom prst="rect">
            <a:avLst/>
          </a:prstGeom>
          <a:noFill/>
        </p:spPr>
        <p:txBody>
          <a:bodyPr wrap="square" rtlCol="0">
            <a:spAutoFit/>
          </a:bodyPr>
          <a:lstStyle/>
          <a:p>
            <a:r>
              <a:rPr lang="en-US" dirty="0"/>
              <a:t>key</a:t>
            </a:r>
          </a:p>
        </p:txBody>
      </p:sp>
      <p:sp>
        <p:nvSpPr>
          <p:cNvPr id="5" name="TextBox 4">
            <a:extLst>
              <a:ext uri="{FF2B5EF4-FFF2-40B4-BE49-F238E27FC236}">
                <a16:creationId xmlns:a16="http://schemas.microsoft.com/office/drawing/2014/main" id="{3C691EE7-9B95-206F-5D13-83A32AD8F10C}"/>
              </a:ext>
            </a:extLst>
          </p:cNvPr>
          <p:cNvSpPr txBox="1"/>
          <p:nvPr/>
        </p:nvSpPr>
        <p:spPr>
          <a:xfrm>
            <a:off x="6604000" y="2964873"/>
            <a:ext cx="3733800" cy="369284"/>
          </a:xfrm>
          <a:prstGeom prst="rect">
            <a:avLst/>
          </a:prstGeom>
          <a:noFill/>
        </p:spPr>
        <p:txBody>
          <a:bodyPr wrap="square" rtlCol="0">
            <a:spAutoFit/>
          </a:bodyPr>
          <a:lstStyle/>
          <a:p>
            <a:r>
              <a:rPr lang="en-US" dirty="0"/>
              <a:t>Q: why </a:t>
            </a:r>
            <a:r>
              <a:rPr lang="en-US" dirty="0" err="1"/>
              <a:t>i</a:t>
            </a:r>
            <a:r>
              <a:rPr lang="en-US" dirty="0"/>
              <a:t> does not begin from 0?</a:t>
            </a:r>
          </a:p>
        </p:txBody>
      </p:sp>
      <p:sp>
        <p:nvSpPr>
          <p:cNvPr id="7" name="TextBox 6">
            <a:extLst>
              <a:ext uri="{FF2B5EF4-FFF2-40B4-BE49-F238E27FC236}">
                <a16:creationId xmlns:a16="http://schemas.microsoft.com/office/drawing/2014/main" id="{8BB81F9B-B213-1E2A-4E2F-03AF64FA0052}"/>
              </a:ext>
            </a:extLst>
          </p:cNvPr>
          <p:cNvSpPr txBox="1"/>
          <p:nvPr/>
        </p:nvSpPr>
        <p:spPr>
          <a:xfrm>
            <a:off x="6625046" y="3377315"/>
            <a:ext cx="3733800" cy="369284"/>
          </a:xfrm>
          <a:prstGeom prst="rect">
            <a:avLst/>
          </a:prstGeom>
          <a:noFill/>
        </p:spPr>
        <p:txBody>
          <a:bodyPr wrap="square" rtlCol="0">
            <a:spAutoFit/>
          </a:bodyPr>
          <a:lstStyle/>
          <a:p>
            <a:r>
              <a:rPr lang="en-US" dirty="0"/>
              <a:t>Q: why A[</a:t>
            </a:r>
            <a:r>
              <a:rPr lang="en-US" dirty="0" err="1"/>
              <a:t>i</a:t>
            </a:r>
            <a:r>
              <a:rPr lang="en-US" dirty="0"/>
              <a:t>] assigns to key?</a:t>
            </a:r>
          </a:p>
        </p:txBody>
      </p:sp>
      <p:sp>
        <p:nvSpPr>
          <p:cNvPr id="12" name="TextBox 11">
            <a:extLst>
              <a:ext uri="{FF2B5EF4-FFF2-40B4-BE49-F238E27FC236}">
                <a16:creationId xmlns:a16="http://schemas.microsoft.com/office/drawing/2014/main" id="{14C27C33-A0F4-9804-991A-A22E4364B7B3}"/>
              </a:ext>
            </a:extLst>
          </p:cNvPr>
          <p:cNvSpPr txBox="1"/>
          <p:nvPr/>
        </p:nvSpPr>
        <p:spPr>
          <a:xfrm>
            <a:off x="6603999" y="4230225"/>
            <a:ext cx="5061527" cy="369332"/>
          </a:xfrm>
          <a:prstGeom prst="rect">
            <a:avLst/>
          </a:prstGeom>
          <a:noFill/>
        </p:spPr>
        <p:txBody>
          <a:bodyPr wrap="square" rtlCol="0">
            <a:spAutoFit/>
          </a:bodyPr>
          <a:lstStyle/>
          <a:p>
            <a:r>
              <a:rPr lang="en-US" dirty="0"/>
              <a:t>Q: What is the reason for setting j = i-1 for each </a:t>
            </a:r>
            <a:r>
              <a:rPr lang="en-US" dirty="0" err="1"/>
              <a:t>i</a:t>
            </a:r>
            <a:r>
              <a:rPr lang="en-US" dirty="0"/>
              <a:t>?</a:t>
            </a:r>
          </a:p>
        </p:txBody>
      </p:sp>
      <p:sp>
        <p:nvSpPr>
          <p:cNvPr id="13" name="TextBox 12">
            <a:extLst>
              <a:ext uri="{FF2B5EF4-FFF2-40B4-BE49-F238E27FC236}">
                <a16:creationId xmlns:a16="http://schemas.microsoft.com/office/drawing/2014/main" id="{A77D5002-142C-3AD9-30EC-891BEE4857F6}"/>
              </a:ext>
            </a:extLst>
          </p:cNvPr>
          <p:cNvSpPr txBox="1"/>
          <p:nvPr/>
        </p:nvSpPr>
        <p:spPr>
          <a:xfrm>
            <a:off x="7267862" y="4713899"/>
            <a:ext cx="4305302" cy="369332"/>
          </a:xfrm>
          <a:prstGeom prst="rect">
            <a:avLst/>
          </a:prstGeom>
          <a:noFill/>
        </p:spPr>
        <p:txBody>
          <a:bodyPr wrap="square" rtlCol="0">
            <a:spAutoFit/>
          </a:bodyPr>
          <a:lstStyle/>
          <a:p>
            <a:r>
              <a:rPr lang="en-US" dirty="0"/>
              <a:t>Q: why </a:t>
            </a:r>
            <a:r>
              <a:rPr lang="en-US" sz="1800" spc="-100" dirty="0">
                <a:solidFill>
                  <a:srgbClr val="FF0000"/>
                </a:solidFill>
                <a:latin typeface="Consolas" panose="020B0609020204030204" pitchFamily="49" charset="0"/>
                <a:ea typeface="Calibri" panose="020F0502020204030204" pitchFamily="34" charset="0"/>
                <a:cs typeface="Times New Roman" panose="02020603050405020304" pitchFamily="18" charset="0"/>
              </a:rPr>
              <a:t>j ≥ 0, </a:t>
            </a:r>
            <a:r>
              <a:rPr lang="en-US" sz="1800" spc="-100" dirty="0">
                <a:solidFill>
                  <a:srgbClr val="4601CF"/>
                </a:solidFill>
                <a:latin typeface="Consolas" panose="020B0609020204030204" pitchFamily="49" charset="0"/>
                <a:ea typeface="Calibri" panose="020F0502020204030204" pitchFamily="34" charset="0"/>
                <a:cs typeface="Times New Roman" panose="02020603050405020304" pitchFamily="18" charset="0"/>
              </a:rPr>
              <a:t>A[j] &gt; key, and “and”?</a:t>
            </a:r>
            <a:r>
              <a:rPr lang="en-US" dirty="0"/>
              <a:t> </a:t>
            </a:r>
          </a:p>
        </p:txBody>
      </p:sp>
      <p:sp>
        <p:nvSpPr>
          <p:cNvPr id="15" name="TextBox 14">
            <a:extLst>
              <a:ext uri="{FF2B5EF4-FFF2-40B4-BE49-F238E27FC236}">
                <a16:creationId xmlns:a16="http://schemas.microsoft.com/office/drawing/2014/main" id="{7987B470-3F2D-027D-26BE-03BD41809169}"/>
              </a:ext>
            </a:extLst>
          </p:cNvPr>
          <p:cNvSpPr txBox="1"/>
          <p:nvPr/>
        </p:nvSpPr>
        <p:spPr>
          <a:xfrm>
            <a:off x="7366000" y="5040093"/>
            <a:ext cx="3875424" cy="369332"/>
          </a:xfrm>
          <a:prstGeom prst="rect">
            <a:avLst/>
          </a:prstGeom>
          <a:noFill/>
        </p:spPr>
        <p:txBody>
          <a:bodyPr wrap="square">
            <a:spAutoFit/>
          </a:bodyPr>
          <a:lstStyle/>
          <a:p>
            <a:r>
              <a:rPr lang="en-US" sz="1800" spc="-100" dirty="0">
                <a:solidFill>
                  <a:srgbClr val="4601CF"/>
                </a:solidFill>
                <a:latin typeface="Consolas" panose="020B0609020204030204" pitchFamily="49" charset="0"/>
                <a:ea typeface="Calibri" panose="020F0502020204030204" pitchFamily="34" charset="0"/>
                <a:cs typeface="Times New Roman" panose="02020603050405020304" pitchFamily="18" charset="0"/>
              </a:rPr>
              <a:t>Q: What is the statement meant?</a:t>
            </a:r>
            <a:endParaRPr lang="en-US" dirty="0"/>
          </a:p>
        </p:txBody>
      </p:sp>
      <p:sp>
        <p:nvSpPr>
          <p:cNvPr id="16" name="TextBox 15">
            <a:extLst>
              <a:ext uri="{FF2B5EF4-FFF2-40B4-BE49-F238E27FC236}">
                <a16:creationId xmlns:a16="http://schemas.microsoft.com/office/drawing/2014/main" id="{0368D4B3-A3D6-11F4-8001-E7D948A5BA02}"/>
              </a:ext>
            </a:extLst>
          </p:cNvPr>
          <p:cNvSpPr txBox="1"/>
          <p:nvPr/>
        </p:nvSpPr>
        <p:spPr>
          <a:xfrm>
            <a:off x="7366000" y="5864954"/>
            <a:ext cx="3875424" cy="369332"/>
          </a:xfrm>
          <a:prstGeom prst="rect">
            <a:avLst/>
          </a:prstGeom>
          <a:noFill/>
        </p:spPr>
        <p:txBody>
          <a:bodyPr wrap="square">
            <a:spAutoFit/>
          </a:bodyPr>
          <a:lstStyle/>
          <a:p>
            <a:r>
              <a:rPr lang="en-US" sz="1800" spc="-100" dirty="0">
                <a:solidFill>
                  <a:srgbClr val="4601CF"/>
                </a:solidFill>
                <a:latin typeface="Consolas" panose="020B0609020204030204" pitchFamily="49" charset="0"/>
                <a:ea typeface="Calibri" panose="020F0502020204030204" pitchFamily="34" charset="0"/>
                <a:cs typeface="Times New Roman" panose="02020603050405020304" pitchFamily="18" charset="0"/>
              </a:rPr>
              <a:t>Q: What is the statement meant?</a:t>
            </a:r>
            <a:endParaRPr lang="en-US" dirty="0"/>
          </a:p>
        </p:txBody>
      </p:sp>
    </p:spTree>
    <p:extLst>
      <p:ext uri="{BB962C8B-B14F-4D97-AF65-F5344CB8AC3E}">
        <p14:creationId xmlns:p14="http://schemas.microsoft.com/office/powerpoint/2010/main" val="13580486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3154" y="661852"/>
            <a:ext cx="8525692" cy="5924699"/>
          </a:xfrm>
          <a:prstGeom prst="rect">
            <a:avLst/>
          </a:prstGeom>
        </p:spPr>
        <p:txBody>
          <a:bodyPr wrap="square">
            <a:spAutoFit/>
          </a:bodyPr>
          <a:lstStyle/>
          <a:p>
            <a:pPr>
              <a:spcAft>
                <a:spcPts val="1800"/>
              </a:spcAft>
            </a:pPr>
            <a:r>
              <a:rPr lang="en-US" sz="2600" dirty="0">
                <a:ea typeface="Calibri" panose="020F0502020204030204" pitchFamily="34" charset="0"/>
                <a:cs typeface="Times New Roman" panose="02020603050405020304" pitchFamily="18" charset="0"/>
              </a:rPr>
              <a:t>Insertion Sort </a:t>
            </a:r>
          </a:p>
          <a:p>
            <a:r>
              <a:rPr lang="en-US" sz="2400" dirty="0">
                <a:ea typeface="Calibri" panose="020F0502020204030204" pitchFamily="34" charset="0"/>
                <a:cs typeface="Times New Roman" panose="02020603050405020304" pitchFamily="18" charset="0"/>
              </a:rPr>
              <a:t>Algorithm Insertion-Sort(A[0..n-1])</a:t>
            </a:r>
          </a:p>
          <a:p>
            <a:r>
              <a:rPr lang="en-US" sz="2200" dirty="0">
                <a:ea typeface="Calibri" panose="020F0502020204030204" pitchFamily="34" charset="0"/>
                <a:cs typeface="Times New Roman" panose="02020603050405020304" pitchFamily="18" charset="0"/>
              </a:rPr>
              <a:t>//sorts a given array by insertion sort</a:t>
            </a:r>
          </a:p>
          <a:p>
            <a:r>
              <a:rPr lang="en-US" sz="2200" dirty="0">
                <a:ea typeface="Calibri" panose="020F0502020204030204" pitchFamily="34" charset="0"/>
                <a:cs typeface="Times New Roman" panose="02020603050405020304" pitchFamily="18" charset="0"/>
              </a:rPr>
              <a:t>//Input: An array A[0..n-1] of n orderable elements</a:t>
            </a:r>
          </a:p>
          <a:p>
            <a:r>
              <a:rPr lang="en-US" sz="2200" dirty="0">
                <a:ea typeface="Calibri" panose="020F0502020204030204" pitchFamily="34" charset="0"/>
                <a:cs typeface="Times New Roman" panose="02020603050405020304" pitchFamily="18" charset="0"/>
              </a:rPr>
              <a:t>//Output: Array A[0..n-1] sorted in </a:t>
            </a:r>
            <a:r>
              <a:rPr lang="en-US" sz="2200" dirty="0" err="1">
                <a:ea typeface="Calibri" panose="020F0502020204030204" pitchFamily="34" charset="0"/>
                <a:cs typeface="Times New Roman" panose="02020603050405020304" pitchFamily="18" charset="0"/>
              </a:rPr>
              <a:t>nondecreasing</a:t>
            </a:r>
            <a:r>
              <a:rPr lang="en-US" sz="2200" dirty="0">
                <a:ea typeface="Calibri" panose="020F0502020204030204" pitchFamily="34" charset="0"/>
                <a:cs typeface="Times New Roman" panose="02020603050405020304" pitchFamily="18" charset="0"/>
              </a:rPr>
              <a:t> order					</a:t>
            </a:r>
          </a:p>
          <a:p>
            <a:pPr>
              <a:spcAft>
                <a:spcPts val="600"/>
              </a:spcAft>
            </a:pPr>
            <a:r>
              <a:rPr lang="en-US" sz="22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for (j ← 1 to n – 1)</a:t>
            </a:r>
            <a:r>
              <a:rPr lang="en-US" sz="2200" spc="-100" dirty="0">
                <a:latin typeface="Consolas" panose="020B0609020204030204" pitchFamily="49" charset="0"/>
                <a:ea typeface="Calibri" panose="020F0502020204030204" pitchFamily="34" charset="0"/>
                <a:cs typeface="Times New Roman" panose="02020603050405020304" pitchFamily="18" charset="0"/>
              </a:rPr>
              <a:t>						</a:t>
            </a:r>
          </a:p>
          <a:p>
            <a:pPr indent="457200">
              <a:spcAft>
                <a:spcPts val="600"/>
              </a:spcAft>
            </a:pPr>
            <a:r>
              <a:rPr lang="en-US" sz="2200" spc="-100" dirty="0">
                <a:latin typeface="Consolas" panose="020B0609020204030204" pitchFamily="49" charset="0"/>
                <a:ea typeface="Calibri" panose="020F0502020204030204" pitchFamily="34" charset="0"/>
                <a:cs typeface="Times New Roman" panose="02020603050405020304" pitchFamily="18" charset="0"/>
              </a:rPr>
              <a:t>do  </a:t>
            </a:r>
            <a:r>
              <a:rPr lang="en-US" sz="22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a:t>
            </a:r>
            <a:r>
              <a:rPr lang="en-US" sz="2200" spc="-100" dirty="0">
                <a:latin typeface="Consolas" panose="020B0609020204030204" pitchFamily="49" charset="0"/>
                <a:ea typeface="Calibri" panose="020F0502020204030204" pitchFamily="34" charset="0"/>
                <a:cs typeface="Times New Roman" panose="02020603050405020304" pitchFamily="18" charset="0"/>
              </a:rPr>
              <a:t>key ← A[j]</a:t>
            </a:r>
            <a:r>
              <a:rPr lang="en-US" sz="2200" dirty="0">
                <a:ea typeface="Calibri" panose="020F0502020204030204" pitchFamily="34" charset="0"/>
                <a:cs typeface="Times New Roman" panose="02020603050405020304" pitchFamily="18" charset="0"/>
              </a:rPr>
              <a:t>						</a:t>
            </a:r>
          </a:p>
          <a:p>
            <a:pPr>
              <a:spcAft>
                <a:spcPts val="600"/>
              </a:spcAft>
            </a:pPr>
            <a:r>
              <a:rPr lang="en-US" sz="2200" dirty="0">
                <a:ea typeface="Calibri" panose="020F0502020204030204" pitchFamily="34" charset="0"/>
                <a:cs typeface="Times New Roman" panose="02020603050405020304" pitchFamily="18" charset="0"/>
              </a:rPr>
              <a:t>	     //Insert A[j] into the sorted sequence A[1 .. j-1].		</a:t>
            </a:r>
          </a:p>
          <a:p>
            <a:pPr>
              <a:spcAft>
                <a:spcPts val="600"/>
              </a:spcAft>
            </a:pPr>
            <a:r>
              <a:rPr lang="en-US" sz="2200" dirty="0">
                <a:ea typeface="Calibri" panose="020F0502020204030204" pitchFamily="34" charset="0"/>
                <a:cs typeface="Times New Roman" panose="02020603050405020304" pitchFamily="18" charset="0"/>
              </a:rPr>
              <a:t>	    </a:t>
            </a:r>
            <a:r>
              <a:rPr lang="en-US" sz="2200" spc="-100" dirty="0" err="1">
                <a:latin typeface="Consolas" panose="020B0609020204030204" pitchFamily="49" charset="0"/>
                <a:ea typeface="Calibri" panose="020F0502020204030204" pitchFamily="34" charset="0"/>
                <a:cs typeface="Times New Roman" panose="02020603050405020304" pitchFamily="18" charset="0"/>
              </a:rPr>
              <a:t>i</a:t>
            </a:r>
            <a:r>
              <a:rPr lang="en-US" sz="2200" spc="-100" dirty="0">
                <a:latin typeface="Consolas" panose="020B0609020204030204" pitchFamily="49" charset="0"/>
                <a:ea typeface="Calibri" panose="020F0502020204030204" pitchFamily="34" charset="0"/>
                <a:cs typeface="Times New Roman" panose="02020603050405020304" pitchFamily="18" charset="0"/>
              </a:rPr>
              <a:t> ← j – 1							</a:t>
            </a:r>
          </a:p>
          <a:p>
            <a:pPr>
              <a:spcAft>
                <a:spcPts val="600"/>
              </a:spcAft>
            </a:pPr>
            <a:r>
              <a:rPr lang="en-US" sz="2200" spc="-100" dirty="0">
                <a:latin typeface="Consolas" panose="020B0609020204030204" pitchFamily="49" charset="0"/>
                <a:ea typeface="Calibri" panose="020F0502020204030204" pitchFamily="34" charset="0"/>
                <a:cs typeface="Times New Roman" panose="02020603050405020304" pitchFamily="18" charset="0"/>
              </a:rPr>
              <a:t>        </a:t>
            </a:r>
            <a:r>
              <a:rPr lang="en-US" sz="2200" spc="-100" dirty="0">
                <a:solidFill>
                  <a:srgbClr val="FF0000"/>
                </a:solidFill>
                <a:latin typeface="Consolas" panose="020B0609020204030204" pitchFamily="49" charset="0"/>
                <a:ea typeface="Calibri" panose="020F0502020204030204" pitchFamily="34" charset="0"/>
                <a:cs typeface="Times New Roman" panose="02020603050405020304" pitchFamily="18" charset="0"/>
              </a:rPr>
              <a:t>while (</a:t>
            </a:r>
            <a:r>
              <a:rPr lang="en-US" sz="2200" spc="-100" dirty="0" err="1">
                <a:solidFill>
                  <a:srgbClr val="FF0000"/>
                </a:solidFill>
                <a:latin typeface="Consolas" panose="020B0609020204030204" pitchFamily="49" charset="0"/>
                <a:ea typeface="Calibri" panose="020F0502020204030204" pitchFamily="34" charset="0"/>
                <a:cs typeface="Times New Roman" panose="02020603050405020304" pitchFamily="18" charset="0"/>
              </a:rPr>
              <a:t>i</a:t>
            </a:r>
            <a:r>
              <a:rPr lang="en-US" sz="2200" spc="-100" dirty="0">
                <a:solidFill>
                  <a:srgbClr val="FF0000"/>
                </a:solidFill>
                <a:latin typeface="Consolas" panose="020B0609020204030204" pitchFamily="49" charset="0"/>
                <a:ea typeface="Calibri" panose="020F0502020204030204" pitchFamily="34" charset="0"/>
                <a:cs typeface="Times New Roman" panose="02020603050405020304" pitchFamily="18" charset="0"/>
              </a:rPr>
              <a:t> ≥ 0 </a:t>
            </a:r>
            <a:r>
              <a:rPr lang="en-US" sz="2200" spc="-100" dirty="0">
                <a:latin typeface="Consolas" panose="020B0609020204030204" pitchFamily="49" charset="0"/>
                <a:ea typeface="Calibri" panose="020F0502020204030204" pitchFamily="34" charset="0"/>
                <a:cs typeface="Times New Roman" panose="02020603050405020304" pitchFamily="18" charset="0"/>
              </a:rPr>
              <a:t>and </a:t>
            </a:r>
            <a:r>
              <a:rPr lang="en-US" sz="2200" spc="-100" dirty="0">
                <a:solidFill>
                  <a:srgbClr val="4601CF"/>
                </a:solidFill>
                <a:latin typeface="Consolas" panose="020B0609020204030204" pitchFamily="49" charset="0"/>
                <a:ea typeface="Calibri" panose="020F0502020204030204" pitchFamily="34" charset="0"/>
                <a:cs typeface="Times New Roman" panose="02020603050405020304" pitchFamily="18" charset="0"/>
              </a:rPr>
              <a:t>A[</a:t>
            </a:r>
            <a:r>
              <a:rPr lang="en-US" sz="2200" spc="-100" dirty="0" err="1">
                <a:solidFill>
                  <a:srgbClr val="4601CF"/>
                </a:solidFill>
                <a:latin typeface="Consolas" panose="020B0609020204030204" pitchFamily="49" charset="0"/>
                <a:ea typeface="Calibri" panose="020F0502020204030204" pitchFamily="34" charset="0"/>
                <a:cs typeface="Times New Roman" panose="02020603050405020304" pitchFamily="18" charset="0"/>
              </a:rPr>
              <a:t>i</a:t>
            </a:r>
            <a:r>
              <a:rPr lang="en-US" sz="2200" spc="-100" dirty="0">
                <a:solidFill>
                  <a:srgbClr val="4601CF"/>
                </a:solidFill>
                <a:latin typeface="Consolas" panose="020B0609020204030204" pitchFamily="49" charset="0"/>
                <a:ea typeface="Calibri" panose="020F0502020204030204" pitchFamily="34" charset="0"/>
                <a:cs typeface="Times New Roman" panose="02020603050405020304" pitchFamily="18" charset="0"/>
              </a:rPr>
              <a:t>] &gt; key)</a:t>
            </a:r>
            <a:r>
              <a:rPr lang="en-US" sz="2200" spc="-100" dirty="0">
                <a:latin typeface="Consolas" panose="020B0609020204030204" pitchFamily="49" charset="0"/>
                <a:ea typeface="Calibri" panose="020F0502020204030204" pitchFamily="34" charset="0"/>
                <a:cs typeface="Times New Roman" panose="02020603050405020304" pitchFamily="18" charset="0"/>
              </a:rPr>
              <a:t>					    do  </a:t>
            </a:r>
            <a:r>
              <a:rPr lang="en-US" sz="2200"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 </a:t>
            </a:r>
            <a:r>
              <a:rPr lang="en-US" sz="2200" spc="-100" dirty="0">
                <a:latin typeface="Consolas" panose="020B0609020204030204" pitchFamily="49" charset="0"/>
                <a:ea typeface="Calibri" panose="020F0502020204030204" pitchFamily="34" charset="0"/>
                <a:cs typeface="Times New Roman" panose="02020603050405020304" pitchFamily="18" charset="0"/>
              </a:rPr>
              <a:t>A[i+1] ← A[</a:t>
            </a:r>
            <a:r>
              <a:rPr lang="en-US" sz="2200" spc="-100" dirty="0" err="1">
                <a:latin typeface="Consolas" panose="020B0609020204030204" pitchFamily="49" charset="0"/>
                <a:ea typeface="Calibri" panose="020F0502020204030204" pitchFamily="34" charset="0"/>
                <a:cs typeface="Times New Roman" panose="02020603050405020304" pitchFamily="18" charset="0"/>
              </a:rPr>
              <a:t>i</a:t>
            </a:r>
            <a:r>
              <a:rPr lang="en-US" sz="2200" spc="-100" dirty="0">
                <a:latin typeface="Consolas" panose="020B0609020204030204" pitchFamily="49" charset="0"/>
                <a:ea typeface="Calibri" panose="020F0502020204030204" pitchFamily="34" charset="0"/>
                <a:cs typeface="Times New Roman" panose="02020603050405020304" pitchFamily="18" charset="0"/>
              </a:rPr>
              <a:t>]					</a:t>
            </a:r>
          </a:p>
          <a:p>
            <a:pPr>
              <a:spcAft>
                <a:spcPts val="600"/>
              </a:spcAft>
            </a:pPr>
            <a:r>
              <a:rPr lang="en-US" sz="2200" spc="-100" dirty="0">
                <a:latin typeface="Consolas" panose="020B0609020204030204" pitchFamily="49" charset="0"/>
                <a:ea typeface="Calibri" panose="020F0502020204030204" pitchFamily="34" charset="0"/>
                <a:cs typeface="Times New Roman" panose="02020603050405020304" pitchFamily="18" charset="0"/>
              </a:rPr>
              <a:t>                 </a:t>
            </a:r>
            <a:r>
              <a:rPr lang="en-US" sz="2200" spc="-100" dirty="0" err="1">
                <a:latin typeface="Consolas" panose="020B0609020204030204" pitchFamily="49" charset="0"/>
                <a:ea typeface="Calibri" panose="020F0502020204030204" pitchFamily="34" charset="0"/>
                <a:cs typeface="Times New Roman" panose="02020603050405020304" pitchFamily="18" charset="0"/>
              </a:rPr>
              <a:t>i</a:t>
            </a:r>
            <a:r>
              <a:rPr lang="en-US" sz="2200" spc="-100" dirty="0">
                <a:latin typeface="Consolas" panose="020B0609020204030204" pitchFamily="49" charset="0"/>
                <a:ea typeface="Calibri" panose="020F0502020204030204" pitchFamily="34" charset="0"/>
                <a:cs typeface="Times New Roman" panose="02020603050405020304" pitchFamily="18" charset="0"/>
              </a:rPr>
              <a:t> ← </a:t>
            </a:r>
            <a:r>
              <a:rPr lang="en-US" sz="2200" spc="-100" dirty="0" err="1">
                <a:latin typeface="Consolas" panose="020B0609020204030204" pitchFamily="49" charset="0"/>
                <a:ea typeface="Calibri" panose="020F0502020204030204" pitchFamily="34" charset="0"/>
                <a:cs typeface="Times New Roman" panose="02020603050405020304" pitchFamily="18" charset="0"/>
              </a:rPr>
              <a:t>i</a:t>
            </a:r>
            <a:r>
              <a:rPr lang="en-US" sz="2200" spc="-100" dirty="0">
                <a:latin typeface="Consolas" panose="020B0609020204030204" pitchFamily="49" charset="0"/>
                <a:ea typeface="Calibri" panose="020F0502020204030204" pitchFamily="34" charset="0"/>
                <a:cs typeface="Times New Roman" panose="02020603050405020304" pitchFamily="18" charset="0"/>
              </a:rPr>
              <a:t> – 1 </a:t>
            </a:r>
            <a:r>
              <a:rPr lang="en-US" sz="2200" spc="-100" dirty="0">
                <a:solidFill>
                  <a:srgbClr val="C00000"/>
                </a:solidFill>
                <a:latin typeface="Consolas" panose="020B0609020204030204" pitchFamily="49" charset="0"/>
                <a:ea typeface="Calibri" panose="020F0502020204030204" pitchFamily="34" charset="0"/>
                <a:cs typeface="Times New Roman" panose="02020603050405020304" pitchFamily="18" charset="0"/>
              </a:rPr>
              <a:t>}</a:t>
            </a:r>
            <a:r>
              <a:rPr lang="en-US" sz="2200" spc="-100" dirty="0">
                <a:latin typeface="Consolas" panose="020B0609020204030204" pitchFamily="49" charset="0"/>
                <a:ea typeface="Calibri" panose="020F0502020204030204" pitchFamily="34" charset="0"/>
                <a:cs typeface="Times New Roman" panose="02020603050405020304" pitchFamily="18" charset="0"/>
              </a:rPr>
              <a:t> </a:t>
            </a:r>
            <a:r>
              <a:rPr lang="en-US" sz="2200" dirty="0">
                <a:ea typeface="Calibri" panose="020F0502020204030204" pitchFamily="34" charset="0"/>
                <a:cs typeface="Times New Roman" panose="02020603050405020304" pitchFamily="18" charset="0"/>
              </a:rPr>
              <a:t>//end </a:t>
            </a:r>
            <a:r>
              <a:rPr lang="en-US" sz="2200" dirty="0" err="1">
                <a:ea typeface="Calibri" panose="020F0502020204030204" pitchFamily="34" charset="0"/>
                <a:cs typeface="Times New Roman" panose="02020603050405020304" pitchFamily="18" charset="0"/>
              </a:rPr>
              <a:t>doWhile</a:t>
            </a:r>
            <a:r>
              <a:rPr lang="en-US" sz="2200" dirty="0">
                <a:ea typeface="Calibri" panose="020F0502020204030204" pitchFamily="34" charset="0"/>
                <a:cs typeface="Times New Roman" panose="02020603050405020304" pitchFamily="18" charset="0"/>
              </a:rPr>
              <a:t>			</a:t>
            </a:r>
          </a:p>
          <a:p>
            <a:pPr>
              <a:spcAft>
                <a:spcPts val="600"/>
              </a:spcAft>
            </a:pPr>
            <a:r>
              <a:rPr lang="en-US" sz="2200" dirty="0">
                <a:ea typeface="Calibri" panose="020F0502020204030204" pitchFamily="34" charset="0"/>
                <a:cs typeface="Times New Roman" panose="02020603050405020304" pitchFamily="18" charset="0"/>
              </a:rPr>
              <a:t> 	</a:t>
            </a:r>
            <a:r>
              <a:rPr lang="en-US" sz="2200" spc="-100" dirty="0">
                <a:latin typeface="Consolas" panose="020B0609020204030204" pitchFamily="49" charset="0"/>
                <a:ea typeface="Calibri" panose="020F0502020204030204" pitchFamily="34" charset="0"/>
                <a:cs typeface="Times New Roman" panose="02020603050405020304" pitchFamily="18" charset="0"/>
              </a:rPr>
              <a:t>  A[i+1] ← key; </a:t>
            </a:r>
            <a:r>
              <a:rPr lang="en-US" sz="22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a:t>
            </a:r>
            <a:r>
              <a:rPr lang="en-US" sz="2200" spc="-100" dirty="0">
                <a:latin typeface="Consolas" panose="020B0609020204030204" pitchFamily="49" charset="0"/>
                <a:ea typeface="Calibri" panose="020F0502020204030204" pitchFamily="34" charset="0"/>
                <a:cs typeface="Times New Roman" panose="02020603050405020304" pitchFamily="18" charset="0"/>
              </a:rPr>
              <a:t>   </a:t>
            </a:r>
            <a:r>
              <a:rPr lang="en-US" sz="2200" dirty="0">
                <a:ea typeface="Calibri" panose="020F0502020204030204" pitchFamily="34" charset="0"/>
                <a:cs typeface="Times New Roman" panose="02020603050405020304" pitchFamily="18" charset="0"/>
              </a:rPr>
              <a:t>//end </a:t>
            </a:r>
            <a:r>
              <a:rPr lang="en-US" sz="2200" dirty="0" err="1">
                <a:ea typeface="Calibri" panose="020F0502020204030204" pitchFamily="34" charset="0"/>
                <a:cs typeface="Times New Roman" panose="02020603050405020304" pitchFamily="18" charset="0"/>
              </a:rPr>
              <a:t>doFor</a:t>
            </a:r>
            <a:r>
              <a:rPr lang="en-US" sz="2200" dirty="0">
                <a:ea typeface="Calibri" panose="020F0502020204030204" pitchFamily="34" charset="0"/>
                <a:cs typeface="Times New Roman" panose="02020603050405020304" pitchFamily="18" charset="0"/>
              </a:rPr>
              <a:t>	                                            	</a:t>
            </a:r>
            <a:endParaRPr lang="en-US" sz="2200" dirty="0">
              <a:effectLst/>
              <a:ea typeface="Calibri" panose="020F0502020204030204" pitchFamily="34" charset="0"/>
              <a:cs typeface="Times New Roman" panose="02020603050405020304" pitchFamily="18" charset="0"/>
            </a:endParaRPr>
          </a:p>
        </p:txBody>
      </p:sp>
      <p:sp>
        <p:nvSpPr>
          <p:cNvPr id="3" name="Thought Bubble: Cloud 3">
            <a:extLst>
              <a:ext uri="{FF2B5EF4-FFF2-40B4-BE49-F238E27FC236}">
                <a16:creationId xmlns:a16="http://schemas.microsoft.com/office/drawing/2014/main" id="{45335123-D195-49EF-B1EE-06527F633E97}"/>
              </a:ext>
            </a:extLst>
          </p:cNvPr>
          <p:cNvSpPr/>
          <p:nvPr/>
        </p:nvSpPr>
        <p:spPr>
          <a:xfrm>
            <a:off x="789262" y="3714699"/>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Image result for smiley face images">
            <a:extLst>
              <a:ext uri="{FF2B5EF4-FFF2-40B4-BE49-F238E27FC236}">
                <a16:creationId xmlns:a16="http://schemas.microsoft.com/office/drawing/2014/main" id="{DD238B19-1898-4B8D-8AE5-6BEE27D8EE3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33351">
            <a:off x="789262" y="3714699"/>
            <a:ext cx="665826" cy="426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709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884163" y="762385"/>
                <a:ext cx="9184514" cy="5640455"/>
              </a:xfrm>
              <a:prstGeom prst="rect">
                <a:avLst/>
              </a:prstGeom>
            </p:spPr>
            <p:txBody>
              <a:bodyPr wrap="square">
                <a:spAutoFit/>
              </a:bodyPr>
              <a:lstStyle/>
              <a:p>
                <a:pPr>
                  <a:lnSpc>
                    <a:spcPct val="107000"/>
                  </a:lnSpc>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Algorithm Insertion-Sort(A)</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Input: 	A sequence of n numbers (a</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000" dirty="0">
                    <a:latin typeface="Times New Roman" panose="02020603050405020304" pitchFamily="18" charset="0"/>
                    <a:ea typeface="Calibri" panose="020F0502020204030204" pitchFamily="34" charset="0"/>
                    <a:cs typeface="Times New Roman" panose="02020603050405020304" pitchFamily="18" charset="0"/>
                  </a:rPr>
                  <a:t>, a</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000" dirty="0">
                    <a:latin typeface="Times New Roman" panose="02020603050405020304" pitchFamily="18" charset="0"/>
                    <a:ea typeface="Calibri" panose="020F0502020204030204" pitchFamily="34" charset="0"/>
                    <a:cs typeface="Times New Roman" panose="02020603050405020304" pitchFamily="18" charset="0"/>
                  </a:rPr>
                  <a:t>, ..., a</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n</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Output: 	A permutation (reordering) (a’</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000" dirty="0">
                    <a:latin typeface="Times New Roman" panose="02020603050405020304" pitchFamily="18" charset="0"/>
                    <a:ea typeface="Calibri" panose="020F0502020204030204" pitchFamily="34" charset="0"/>
                    <a:cs typeface="Times New Roman" panose="02020603050405020304" pitchFamily="18" charset="0"/>
                  </a:rPr>
                  <a:t>, a’</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000" dirty="0">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a:t>
                </a:r>
                <a:r>
                  <a:rPr lang="en-US" sz="2000" baseline="-25000" dirty="0" err="1">
                    <a:latin typeface="Times New Roman" panose="02020603050405020304" pitchFamily="18" charset="0"/>
                    <a:ea typeface="Calibri" panose="020F0502020204030204" pitchFamily="34" charset="0"/>
                    <a:cs typeface="Times New Roman" panose="02020603050405020304" pitchFamily="18" charset="0"/>
                  </a:rPr>
                  <a:t>n</a:t>
                </a:r>
                <a:r>
                  <a:rPr lang="en-US" sz="2000" dirty="0">
                    <a:latin typeface="Times New Roman" panose="02020603050405020304" pitchFamily="18" charset="0"/>
                    <a:ea typeface="Calibri" panose="020F0502020204030204" pitchFamily="34" charset="0"/>
                    <a:cs typeface="Times New Roman" panose="02020603050405020304" pitchFamily="18" charset="0"/>
                  </a:rPr>
                  <a:t>) of the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input sequence such that a’</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000" dirty="0">
                    <a:latin typeface="Times New Roman" panose="02020603050405020304" pitchFamily="18" charset="0"/>
                    <a:ea typeface="Calibri" panose="020F0502020204030204" pitchFamily="34" charset="0"/>
                    <a:cs typeface="Times New Roman" panose="02020603050405020304" pitchFamily="18" charset="0"/>
                  </a:rPr>
                  <a:t> ≤ a’</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000" dirty="0">
                    <a:latin typeface="Times New Roman" panose="02020603050405020304" pitchFamily="18" charset="0"/>
                    <a:ea typeface="Calibri" panose="020F0502020204030204" pitchFamily="34" charset="0"/>
                    <a:cs typeface="Times New Roman" panose="02020603050405020304" pitchFamily="18" charset="0"/>
                  </a:rPr>
                  <a:t> ≤ …, ≤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a:t>
                </a:r>
                <a:r>
                  <a:rPr lang="en-US" sz="2000" baseline="-25000" dirty="0" err="1">
                    <a:latin typeface="Times New Roman" panose="02020603050405020304" pitchFamily="18" charset="0"/>
                    <a:ea typeface="Calibri" panose="020F0502020204030204" pitchFamily="34" charset="0"/>
                    <a:cs typeface="Times New Roman" panose="02020603050405020304" pitchFamily="18" charset="0"/>
                  </a:rPr>
                  <a:t>n</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Cost(steps/</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nsec</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times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for (j ← 2 to length[A]) do {				c1           </a:t>
                </a:r>
                <a14:m>
                  <m:oMath xmlns:m="http://schemas.openxmlformats.org/officeDocument/2006/math">
                    <m:nary>
                      <m:naryPr>
                        <m:chr m:val="∑"/>
                        <m:limLoc m:val="subSup"/>
                        <m:ctrlPr>
                          <a:rPr lang="en-US" sz="2000" i="1">
                            <a:solidFill>
                              <a:srgbClr val="C00000"/>
                            </a:solidFill>
                            <a:latin typeface="Cambria Math" panose="02040503050406030204" pitchFamily="18" charset="0"/>
                            <a:cs typeface="Times New Roman" panose="02020603050405020304" pitchFamily="18" charset="0"/>
                          </a:rPr>
                        </m:ctrlPr>
                      </m:naryPr>
                      <m:sub>
                        <m:r>
                          <m:rPr>
                            <m:brk m:alnAt="25"/>
                          </m:rPr>
                          <a:rPr lang="en-US" sz="2000" b="0" i="1" smtClean="0">
                            <a:solidFill>
                              <a:srgbClr val="C00000"/>
                            </a:solidFill>
                            <a:latin typeface="Cambria Math" panose="02040503050406030204" pitchFamily="18" charset="0"/>
                            <a:cs typeface="Times New Roman" panose="02020603050405020304" pitchFamily="18" charset="0"/>
                          </a:rPr>
                          <m:t>𝑗</m:t>
                        </m:r>
                        <m:r>
                          <a:rPr lang="en-US" sz="2000" b="0" i="1" smtClean="0">
                            <a:solidFill>
                              <a:srgbClr val="C00000"/>
                            </a:solidFill>
                            <a:latin typeface="Cambria Math" panose="02040503050406030204" pitchFamily="18" charset="0"/>
                            <a:cs typeface="Times New Roman" panose="02020603050405020304" pitchFamily="18" charset="0"/>
                          </a:rPr>
                          <m:t>=2</m:t>
                        </m:r>
                      </m:sub>
                      <m:sup>
                        <m:r>
                          <a:rPr lang="en-US" sz="2000" b="0" i="1" smtClean="0">
                            <a:solidFill>
                              <a:srgbClr val="C00000"/>
                            </a:solidFill>
                            <a:latin typeface="Cambria Math" panose="02040503050406030204" pitchFamily="18" charset="0"/>
                            <a:cs typeface="Times New Roman" panose="02020603050405020304" pitchFamily="18" charset="0"/>
                          </a:rPr>
                          <m:t>𝑛</m:t>
                        </m:r>
                      </m:sup>
                      <m:e>
                        <m:r>
                          <a:rPr lang="en-US" sz="2000" b="0" i="1" smtClean="0">
                            <a:solidFill>
                              <a:srgbClr val="C00000"/>
                            </a:solidFill>
                            <a:latin typeface="Cambria Math" panose="02040503050406030204" pitchFamily="18" charset="0"/>
                            <a:cs typeface="Times New Roman" panose="02020603050405020304" pitchFamily="18" charset="0"/>
                          </a:rPr>
                          <m:t>1=</m:t>
                        </m:r>
                        <m:r>
                          <a:rPr lang="en-US" sz="2000" b="0" i="1" smtClean="0">
                            <a:solidFill>
                              <a:srgbClr val="C00000"/>
                            </a:solidFill>
                            <a:latin typeface="Cambria Math" panose="02040503050406030204" pitchFamily="18" charset="0"/>
                            <a:cs typeface="Times New Roman" panose="02020603050405020304" pitchFamily="18" charset="0"/>
                          </a:rPr>
                          <m:t>𝑛</m:t>
                        </m:r>
                      </m:e>
                    </m:nary>
                  </m:oMath>
                </a14:m>
                <a:r>
                  <a:rPr lang="en-US" sz="2000" dirty="0">
                    <a:latin typeface="Times New Roman" panose="02020603050405020304" pitchFamily="18" charset="0"/>
                    <a:ea typeface="Calibri" panose="020F0502020204030204" pitchFamily="34" charset="0"/>
                    <a:cs typeface="Times New Roman" panose="02020603050405020304" pitchFamily="18" charset="0"/>
                  </a:rPr>
                  <a:t>	    key ← A[j];					c2	   n - 1</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 </a:t>
                </a:r>
                <a:r>
                  <a:rPr lang="en-US" sz="2000" i="1" dirty="0">
                    <a:latin typeface="Times New Roman" panose="02020603050405020304" pitchFamily="18" charset="0"/>
                    <a:ea typeface="Calibri" panose="020F0502020204030204" pitchFamily="34" charset="0"/>
                    <a:cs typeface="Times New Roman" panose="02020603050405020304" pitchFamily="18" charset="0"/>
                  </a:rPr>
                  <a:t>Insert A[j] into the sorted sequence A[1 .. j-1].</a:t>
                </a:r>
                <a:r>
                  <a:rPr lang="en-US" sz="2000" dirty="0">
                    <a:latin typeface="Times New Roman" panose="02020603050405020304" pitchFamily="18" charset="0"/>
                    <a:ea typeface="Calibri" panose="020F0502020204030204" pitchFamily="34" charset="0"/>
                    <a:cs typeface="Times New Roman" panose="02020603050405020304" pitchFamily="18" charset="0"/>
                  </a:rPr>
                  <a:t>	0	   </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0</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i</a:t>
                </a:r>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j – 1;</a:t>
                </a:r>
                <a:r>
                  <a:rPr lang="en-US" sz="2000" dirty="0">
                    <a:latin typeface="Times New Roman" panose="02020603050405020304" pitchFamily="18" charset="0"/>
                    <a:ea typeface="Calibri" panose="020F0502020204030204" pitchFamily="34" charset="0"/>
                    <a:cs typeface="Times New Roman" panose="02020603050405020304" pitchFamily="18" charset="0"/>
                  </a:rPr>
                  <a:t>					c4	   n - 1</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while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a:t>
                </a:r>
                <a:r>
                  <a:rPr lang="en-US" sz="2000" dirty="0">
                    <a:latin typeface="Times New Roman" panose="02020603050405020304" pitchFamily="18" charset="0"/>
                    <a:ea typeface="Calibri" panose="020F0502020204030204" pitchFamily="34" charset="0"/>
                    <a:cs typeface="Times New Roman" panose="02020603050405020304" pitchFamily="18" charset="0"/>
                  </a:rPr>
                  <a:t> &gt; 0 and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a:t>
                </a:r>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i</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&gt; key</a:t>
                </a:r>
                <a:r>
                  <a:rPr lang="en-US" sz="2000" dirty="0">
                    <a:latin typeface="Times New Roman" panose="02020603050405020304" pitchFamily="18" charset="0"/>
                    <a:ea typeface="Calibri" panose="020F0502020204030204" pitchFamily="34" charset="0"/>
                    <a:cs typeface="Times New Roman" panose="02020603050405020304" pitchFamily="18" charset="0"/>
                  </a:rPr>
                  <a:t>)  do {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c5	 </a:t>
                </a:r>
                <a14:m>
                  <m:oMath xmlns:m="http://schemas.openxmlformats.org/officeDocument/2006/math">
                    <m:nary>
                      <m:naryPr>
                        <m:chr m:val="∑"/>
                        <m:limLoc m:val="subSup"/>
                        <m:ctrlPr>
                          <a:rPr lang="en-US" sz="2000" i="1">
                            <a:solidFill>
                              <a:srgbClr val="0000FF"/>
                            </a:solidFill>
                            <a:latin typeface="Cambria Math" panose="02040503050406030204" pitchFamily="18" charset="0"/>
                            <a:cs typeface="Times New Roman" panose="02020603050405020304" pitchFamily="18" charset="0"/>
                          </a:rPr>
                        </m:ctrlPr>
                      </m:naryPr>
                      <m:sub>
                        <m:r>
                          <m:rPr>
                            <m:sty m:val="p"/>
                            <m:brk m:alnAt="25"/>
                          </m:rPr>
                          <a:rPr lang="en-US" sz="2000" b="0" smtClean="0">
                            <a:solidFill>
                              <a:srgbClr val="0000FF"/>
                            </a:solidFill>
                            <a:latin typeface="Cambria Math" panose="02040503050406030204" pitchFamily="18" charset="0"/>
                            <a:cs typeface="Times New Roman" panose="02020603050405020304" pitchFamily="18" charset="0"/>
                          </a:rPr>
                          <m:t>j</m:t>
                        </m:r>
                        <m:r>
                          <a:rPr lang="en-US" sz="2000" b="0" smtClean="0">
                            <a:solidFill>
                              <a:srgbClr val="0000FF"/>
                            </a:solidFill>
                            <a:latin typeface="Cambria Math" panose="02040503050406030204" pitchFamily="18" charset="0"/>
                            <a:cs typeface="Times New Roman" panose="02020603050405020304" pitchFamily="18" charset="0"/>
                          </a:rPr>
                          <m:t>=2</m:t>
                        </m:r>
                      </m:sub>
                      <m:sup>
                        <m:r>
                          <m:rPr>
                            <m:sty m:val="p"/>
                          </m:rPr>
                          <a:rPr lang="en-US" sz="2000" b="0" smtClean="0">
                            <a:solidFill>
                              <a:srgbClr val="0000FF"/>
                            </a:solidFill>
                            <a:latin typeface="Cambria Math" panose="02040503050406030204" pitchFamily="18" charset="0"/>
                            <a:cs typeface="Times New Roman" panose="02020603050405020304" pitchFamily="18" charset="0"/>
                          </a:rPr>
                          <m:t>n</m:t>
                        </m:r>
                      </m:sup>
                      <m:e>
                        <m:sSub>
                          <m:sSubPr>
                            <m:ctrlPr>
                              <a:rPr lang="en-US" sz="2000" i="1">
                                <a:solidFill>
                                  <a:srgbClr val="0000FF"/>
                                </a:solidFill>
                                <a:latin typeface="Cambria Math" panose="02040503050406030204" pitchFamily="18" charset="0"/>
                                <a:cs typeface="Times New Roman" panose="02020603050405020304" pitchFamily="18" charset="0"/>
                              </a:rPr>
                            </m:ctrlPr>
                          </m:sSubPr>
                          <m:e>
                            <m:r>
                              <m:rPr>
                                <m:sty m:val="p"/>
                              </m:rPr>
                              <a:rPr lang="en-US" sz="2000" b="0" smtClean="0">
                                <a:solidFill>
                                  <a:srgbClr val="0000FF"/>
                                </a:solidFill>
                                <a:latin typeface="Cambria Math" panose="02040503050406030204" pitchFamily="18" charset="0"/>
                                <a:cs typeface="Times New Roman" panose="02020603050405020304" pitchFamily="18" charset="0"/>
                              </a:rPr>
                              <m:t>t</m:t>
                            </m:r>
                          </m:e>
                          <m:sub>
                            <m:r>
                              <m:rPr>
                                <m:sty m:val="p"/>
                              </m:rPr>
                              <a:rPr lang="en-US" sz="2000" b="0" smtClean="0">
                                <a:solidFill>
                                  <a:srgbClr val="0000FF"/>
                                </a:solidFill>
                                <a:latin typeface="Cambria Math" panose="02040503050406030204" pitchFamily="18" charset="0"/>
                                <a:cs typeface="Times New Roman" panose="02020603050405020304" pitchFamily="18" charset="0"/>
                              </a:rPr>
                              <m:t>j</m:t>
                            </m:r>
                          </m:sub>
                        </m:sSub>
                      </m:e>
                    </m:nary>
                    <m:r>
                      <a:rPr lang="en-US" sz="2000" b="0" smtClean="0">
                        <a:solidFill>
                          <a:srgbClr val="0000FF"/>
                        </a:solidFill>
                        <a:latin typeface="Cambria Math" panose="02040503050406030204" pitchFamily="18" charset="0"/>
                        <a:cs typeface="Times New Roman" panose="02020603050405020304" pitchFamily="18" charset="0"/>
                      </a:rPr>
                      <m:t> </m:t>
                    </m:r>
                  </m:oMath>
                </a14:m>
                <a:endPar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A[i+1] ← A[</a:t>
                </a:r>
                <a:r>
                  <a:rPr lang="en-US" sz="20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i</a:t>
                </a:r>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C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c6</a:t>
                </a:r>
                <a:r>
                  <a:rPr lang="en-US" sz="2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nary>
                      <m:naryPr>
                        <m:chr m:val="∑"/>
                        <m:limLoc m:val="subSup"/>
                        <m:ctrlPr>
                          <a:rPr lang="en-US" sz="2000" i="1">
                            <a:solidFill>
                              <a:srgbClr val="FF0000"/>
                            </a:solidFill>
                            <a:latin typeface="Cambria Math" panose="02040503050406030204" pitchFamily="18" charset="0"/>
                            <a:cs typeface="Times New Roman" panose="02020603050405020304" pitchFamily="18" charset="0"/>
                          </a:rPr>
                        </m:ctrlPr>
                      </m:naryPr>
                      <m:sub>
                        <m:r>
                          <m:rPr>
                            <m:sty m:val="p"/>
                            <m:brk m:alnAt="25"/>
                          </m:rPr>
                          <a:rPr lang="en-US" sz="2000" b="0" i="1" smtClean="0">
                            <a:solidFill>
                              <a:srgbClr val="FF0000"/>
                            </a:solidFill>
                            <a:latin typeface="Cambria Math" panose="02040503050406030204" pitchFamily="18" charset="0"/>
                            <a:cs typeface="Times New Roman" panose="02020603050405020304" pitchFamily="18" charset="0"/>
                          </a:rPr>
                          <m:t>j</m:t>
                        </m:r>
                        <m:r>
                          <a:rPr lang="en-US" sz="2000" b="0" smtClean="0">
                            <a:solidFill>
                              <a:srgbClr val="FF0000"/>
                            </a:solidFill>
                            <a:latin typeface="Cambria Math" panose="02040503050406030204" pitchFamily="18" charset="0"/>
                            <a:cs typeface="Times New Roman" panose="02020603050405020304" pitchFamily="18" charset="0"/>
                          </a:rPr>
                          <m:t>=</m:t>
                        </m:r>
                        <m:r>
                          <a:rPr lang="en-US" sz="2000" b="0" i="1">
                            <a:solidFill>
                              <a:srgbClr val="FF0000"/>
                            </a:solidFill>
                            <a:latin typeface="Cambria Math" panose="02040503050406030204" pitchFamily="18" charset="0"/>
                            <a:cs typeface="Times New Roman" panose="02020603050405020304" pitchFamily="18" charset="0"/>
                          </a:rPr>
                          <m:t>2</m:t>
                        </m:r>
                      </m:sub>
                      <m:sup>
                        <m:r>
                          <m:rPr>
                            <m:sty m:val="p"/>
                          </m:rPr>
                          <a:rPr lang="en-US" sz="2000" b="0" i="1" smtClean="0">
                            <a:solidFill>
                              <a:srgbClr val="FF0000"/>
                            </a:solidFill>
                            <a:latin typeface="Cambria Math" panose="02040503050406030204" pitchFamily="18" charset="0"/>
                            <a:cs typeface="Times New Roman" panose="02020603050405020304" pitchFamily="18" charset="0"/>
                          </a:rPr>
                          <m:t>n</m:t>
                        </m:r>
                      </m:sup>
                      <m:e>
                        <m:sSub>
                          <m:sSubPr>
                            <m:ctrlPr>
                              <a:rPr lang="en-US" sz="2000" i="1">
                                <a:solidFill>
                                  <a:srgbClr val="FF0000"/>
                                </a:solidFill>
                                <a:latin typeface="Cambria Math" panose="02040503050406030204" pitchFamily="18" charset="0"/>
                                <a:cs typeface="Times New Roman" panose="02020603050405020304" pitchFamily="18" charset="0"/>
                              </a:rPr>
                            </m:ctrlPr>
                          </m:sSubPr>
                          <m:e>
                            <m:r>
                              <a:rPr lang="en-US" sz="2000" b="0" smtClean="0">
                                <a:solidFill>
                                  <a:srgbClr val="FF0000"/>
                                </a:solidFill>
                                <a:latin typeface="Cambria Math" panose="02040503050406030204" pitchFamily="18" charset="0"/>
                                <a:cs typeface="Times New Roman" panose="02020603050405020304" pitchFamily="18" charset="0"/>
                              </a:rPr>
                              <m:t>(</m:t>
                            </m:r>
                            <m:r>
                              <m:rPr>
                                <m:sty m:val="p"/>
                              </m:rPr>
                              <a:rPr lang="en-US" sz="2000" b="0" i="1">
                                <a:solidFill>
                                  <a:srgbClr val="FF0000"/>
                                </a:solidFill>
                                <a:latin typeface="Cambria Math" panose="02040503050406030204" pitchFamily="18" charset="0"/>
                                <a:cs typeface="Times New Roman" panose="02020603050405020304" pitchFamily="18" charset="0"/>
                              </a:rPr>
                              <m:t>t</m:t>
                            </m:r>
                          </m:e>
                          <m:sub>
                            <m:r>
                              <m:rPr>
                                <m:sty m:val="p"/>
                              </m:rPr>
                              <a:rPr lang="en-US" sz="2000" b="0" i="1" smtClean="0">
                                <a:solidFill>
                                  <a:srgbClr val="FF0000"/>
                                </a:solidFill>
                                <a:latin typeface="Cambria Math" panose="02040503050406030204" pitchFamily="18" charset="0"/>
                                <a:cs typeface="Times New Roman" panose="02020603050405020304" pitchFamily="18" charset="0"/>
                              </a:rPr>
                              <m:t>j</m:t>
                            </m:r>
                          </m:sub>
                        </m:sSub>
                        <m:r>
                          <a:rPr lang="en-US" sz="2000" b="0" smtClean="0">
                            <a:solidFill>
                              <a:srgbClr val="FF0000"/>
                            </a:solidFill>
                            <a:latin typeface="Cambria Math" panose="02040503050406030204" pitchFamily="18" charset="0"/>
                            <a:cs typeface="Times New Roman" panose="02020603050405020304" pitchFamily="18" charset="0"/>
                          </a:rPr>
                          <m:t>−</m:t>
                        </m:r>
                        <m:r>
                          <a:rPr lang="en-US" sz="2000" b="0" i="1">
                            <a:solidFill>
                              <a:srgbClr val="FF0000"/>
                            </a:solidFill>
                            <a:latin typeface="Cambria Math" panose="02040503050406030204" pitchFamily="18" charset="0"/>
                            <a:cs typeface="Times New Roman" panose="02020603050405020304" pitchFamily="18" charset="0"/>
                          </a:rPr>
                          <m:t>1</m:t>
                        </m:r>
                        <m:r>
                          <a:rPr lang="en-US" sz="2000" b="0">
                            <a:solidFill>
                              <a:srgbClr val="FF0000"/>
                            </a:solidFill>
                            <a:latin typeface="Cambria Math" panose="02040503050406030204" pitchFamily="18" charset="0"/>
                            <a:cs typeface="Times New Roman" panose="02020603050405020304" pitchFamily="18" charset="0"/>
                          </a:rPr>
                          <m:t>)</m:t>
                        </m:r>
                      </m:e>
                    </m:nary>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i</a:t>
                </a:r>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i</a:t>
                </a:r>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1; } //</a:t>
                </a:r>
                <a:r>
                  <a:rPr lang="en-US" sz="2000"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end while-loop</a:t>
                </a:r>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C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c7</a:t>
                </a:r>
                <a:r>
                  <a:rPr lang="en-US" sz="2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C00000"/>
                    </a:solidFill>
                    <a:cs typeface="Times New Roman" panose="02020603050405020304" pitchFamily="18" charset="0"/>
                  </a:rPr>
                  <a:t> </a:t>
                </a:r>
                <a14:m>
                  <m:oMath xmlns:m="http://schemas.openxmlformats.org/officeDocument/2006/math">
                    <m:nary>
                      <m:naryPr>
                        <m:chr m:val="∑"/>
                        <m:limLoc m:val="subSup"/>
                        <m:ctrlPr>
                          <a:rPr lang="en-US" sz="2000" i="1">
                            <a:solidFill>
                              <a:srgbClr val="FF0000"/>
                            </a:solidFill>
                            <a:latin typeface="Cambria Math" panose="02040503050406030204" pitchFamily="18" charset="0"/>
                            <a:cs typeface="Times New Roman" panose="02020603050405020304" pitchFamily="18" charset="0"/>
                          </a:rPr>
                        </m:ctrlPr>
                      </m:naryPr>
                      <m:sub>
                        <m:r>
                          <m:rPr>
                            <m:sty m:val="p"/>
                            <m:brk m:alnAt="25"/>
                          </m:rPr>
                          <a:rPr lang="en-US" sz="2000" b="0" i="1" smtClean="0">
                            <a:solidFill>
                              <a:srgbClr val="FF0000"/>
                            </a:solidFill>
                            <a:latin typeface="Cambria Math" panose="02040503050406030204" pitchFamily="18" charset="0"/>
                            <a:cs typeface="Times New Roman" panose="02020603050405020304" pitchFamily="18" charset="0"/>
                          </a:rPr>
                          <m:t>j</m:t>
                        </m:r>
                        <m:r>
                          <a:rPr lang="en-US" sz="2000" b="0" smtClean="0">
                            <a:solidFill>
                              <a:srgbClr val="FF0000"/>
                            </a:solidFill>
                            <a:latin typeface="Cambria Math" panose="02040503050406030204" pitchFamily="18" charset="0"/>
                            <a:cs typeface="Times New Roman" panose="02020603050405020304" pitchFamily="18" charset="0"/>
                          </a:rPr>
                          <m:t>=</m:t>
                        </m:r>
                        <m:r>
                          <a:rPr lang="en-US" sz="2000" b="0" i="1">
                            <a:solidFill>
                              <a:srgbClr val="FF0000"/>
                            </a:solidFill>
                            <a:latin typeface="Cambria Math" panose="02040503050406030204" pitchFamily="18" charset="0"/>
                            <a:cs typeface="Times New Roman" panose="02020603050405020304" pitchFamily="18" charset="0"/>
                          </a:rPr>
                          <m:t>2</m:t>
                        </m:r>
                      </m:sub>
                      <m:sup>
                        <m:r>
                          <m:rPr>
                            <m:sty m:val="p"/>
                          </m:rPr>
                          <a:rPr lang="en-US" sz="2000" b="0" i="1" smtClean="0">
                            <a:solidFill>
                              <a:srgbClr val="FF0000"/>
                            </a:solidFill>
                            <a:latin typeface="Cambria Math" panose="02040503050406030204" pitchFamily="18" charset="0"/>
                            <a:cs typeface="Times New Roman" panose="02020603050405020304" pitchFamily="18" charset="0"/>
                          </a:rPr>
                          <m:t>n</m:t>
                        </m:r>
                      </m:sup>
                      <m:e>
                        <m:sSub>
                          <m:sSubPr>
                            <m:ctrlPr>
                              <a:rPr lang="en-US" sz="2000" i="1">
                                <a:solidFill>
                                  <a:srgbClr val="FF0000"/>
                                </a:solidFill>
                                <a:latin typeface="Cambria Math" panose="02040503050406030204" pitchFamily="18" charset="0"/>
                                <a:cs typeface="Times New Roman" panose="02020603050405020304" pitchFamily="18" charset="0"/>
                              </a:rPr>
                            </m:ctrlPr>
                          </m:sSubPr>
                          <m:e>
                            <m:r>
                              <a:rPr lang="en-US" sz="2000" b="0" smtClean="0">
                                <a:solidFill>
                                  <a:srgbClr val="FF0000"/>
                                </a:solidFill>
                                <a:latin typeface="Cambria Math" panose="02040503050406030204" pitchFamily="18" charset="0"/>
                                <a:cs typeface="Times New Roman" panose="02020603050405020304" pitchFamily="18" charset="0"/>
                              </a:rPr>
                              <m:t>(</m:t>
                            </m:r>
                            <m:r>
                              <m:rPr>
                                <m:sty m:val="p"/>
                              </m:rPr>
                              <a:rPr lang="en-US" sz="2000" b="0" i="1">
                                <a:solidFill>
                                  <a:srgbClr val="FF0000"/>
                                </a:solidFill>
                                <a:latin typeface="Cambria Math" panose="02040503050406030204" pitchFamily="18" charset="0"/>
                                <a:cs typeface="Times New Roman" panose="02020603050405020304" pitchFamily="18" charset="0"/>
                              </a:rPr>
                              <m:t>t</m:t>
                            </m:r>
                          </m:e>
                          <m:sub>
                            <m:r>
                              <m:rPr>
                                <m:sty m:val="p"/>
                              </m:rPr>
                              <a:rPr lang="en-US" sz="2000" b="0" i="1" smtClean="0">
                                <a:solidFill>
                                  <a:srgbClr val="FF0000"/>
                                </a:solidFill>
                                <a:latin typeface="Cambria Math" panose="02040503050406030204" pitchFamily="18" charset="0"/>
                                <a:cs typeface="Times New Roman" panose="02020603050405020304" pitchFamily="18" charset="0"/>
                              </a:rPr>
                              <m:t>j</m:t>
                            </m:r>
                          </m:sub>
                        </m:sSub>
                        <m:r>
                          <a:rPr lang="en-US" sz="2000" b="0" smtClean="0">
                            <a:solidFill>
                              <a:srgbClr val="FF0000"/>
                            </a:solidFill>
                            <a:latin typeface="Cambria Math" panose="02040503050406030204" pitchFamily="18" charset="0"/>
                            <a:cs typeface="Times New Roman" panose="02020603050405020304" pitchFamily="18" charset="0"/>
                          </a:rPr>
                          <m:t>−</m:t>
                        </m:r>
                        <m:r>
                          <a:rPr lang="en-US" sz="2000" b="0" i="1">
                            <a:solidFill>
                              <a:srgbClr val="FF0000"/>
                            </a:solidFill>
                            <a:latin typeface="Cambria Math" panose="02040503050406030204" pitchFamily="18" charset="0"/>
                            <a:cs typeface="Times New Roman" panose="02020603050405020304" pitchFamily="18" charset="0"/>
                          </a:rPr>
                          <m:t>1</m:t>
                        </m:r>
                        <m:r>
                          <a:rPr lang="en-US" sz="2000" b="0">
                            <a:solidFill>
                              <a:srgbClr val="FF0000"/>
                            </a:solidFill>
                            <a:latin typeface="Cambria Math" panose="02040503050406030204" pitchFamily="18" charset="0"/>
                            <a:cs typeface="Times New Roman" panose="02020603050405020304" pitchFamily="18" charset="0"/>
                          </a:rPr>
                          <m:t>)</m:t>
                        </m:r>
                      </m:e>
                    </m:nary>
                  </m:oMath>
                </a14:m>
                <a:endParaRPr lang="en-US" sz="2000" dirty="0">
                  <a:latin typeface="Times New Roman" panose="02020603050405020304" pitchFamily="18" charset="0"/>
                  <a:ea typeface="Calibri" panose="020F0502020204030204" pitchFamily="34" charset="0"/>
                </a:endParaRPr>
              </a:p>
              <a:p>
                <a:pPr>
                  <a:lnSpc>
                    <a:spcPct val="107000"/>
                  </a:lnSpc>
                  <a:spcAft>
                    <a:spcPts val="800"/>
                  </a:spcAft>
                </a:pPr>
                <a:r>
                  <a:rPr lang="en-US" sz="2000" dirty="0">
                    <a:latin typeface="Times New Roman" panose="02020603050405020304" pitchFamily="18" charset="0"/>
                    <a:ea typeface="Calibri" panose="020F0502020204030204" pitchFamily="34" charset="0"/>
                  </a:rPr>
                  <a:t> 	   A[i+1] ← key; }   // </a:t>
                </a:r>
                <a:r>
                  <a:rPr lang="en-US" sz="2000" i="1" dirty="0">
                    <a:latin typeface="Times New Roman" panose="02020603050405020304" pitchFamily="18" charset="0"/>
                    <a:ea typeface="Calibri" panose="020F0502020204030204" pitchFamily="34" charset="0"/>
                  </a:rPr>
                  <a:t>end for </a:t>
                </a:r>
                <a:r>
                  <a:rPr lang="en-US" sz="2000" dirty="0">
                    <a:latin typeface="Times New Roman" panose="02020603050405020304" pitchFamily="18" charset="0"/>
                    <a:ea typeface="Calibri" panose="020F0502020204030204" pitchFamily="34" charset="0"/>
                  </a:rPr>
                  <a:t>	                             c8              n - 1	</a:t>
                </a:r>
                <a:endParaRPr lang="en-US" sz="2000" dirty="0"/>
              </a:p>
            </p:txBody>
          </p:sp>
        </mc:Choice>
        <mc:Fallback xmlns="">
          <p:sp>
            <p:nvSpPr>
              <p:cNvPr id="2" name="Rectangle 1"/>
              <p:cNvSpPr>
                <a:spLocks noRot="1" noChangeAspect="1" noMove="1" noResize="1" noEditPoints="1" noAdjustHandles="1" noChangeArrowheads="1" noChangeShapeType="1" noTextEdit="1"/>
              </p:cNvSpPr>
              <p:nvPr/>
            </p:nvSpPr>
            <p:spPr>
              <a:xfrm>
                <a:off x="884163" y="762385"/>
                <a:ext cx="9184514" cy="5640455"/>
              </a:xfrm>
              <a:prstGeom prst="rect">
                <a:avLst/>
              </a:prstGeom>
              <a:blipFill>
                <a:blip r:embed="rId2"/>
                <a:stretch>
                  <a:fillRect l="-664" t="-541" b="-21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4628644" y="222290"/>
                <a:ext cx="7193819" cy="913840"/>
              </a:xfrm>
              <a:prstGeom prst="rect">
                <a:avLst/>
              </a:prstGeom>
              <a:solidFill>
                <a:srgbClr val="00B0F0"/>
              </a:solidFill>
            </p:spPr>
            <p:txBody>
              <a:bodyPr wrap="square" rtlCol="0">
                <a:spAutoFit/>
              </a:bodyPr>
              <a:lstStyle/>
              <a:p>
                <a:pPr>
                  <a:lnSpc>
                    <a:spcPct val="107000"/>
                  </a:lnSpc>
                  <a:spcAft>
                    <a:spcPts val="1200"/>
                  </a:spcAft>
                </a:pPr>
                <a:r>
                  <a:rPr lang="en-US"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T(n) = </a:t>
                </a:r>
                <a:r>
                  <a:rPr lang="en-US" b="1" dirty="0">
                    <a:latin typeface="Times New Roman" panose="02020603050405020304" pitchFamily="18" charset="0"/>
                    <a:ea typeface="Calibri" panose="020F0502020204030204" pitchFamily="34" charset="0"/>
                    <a:cs typeface="Times New Roman" panose="02020603050405020304" pitchFamily="18" charset="0"/>
                  </a:rPr>
                  <a:t>c1* n  +  c2*(n-1)  +  c4*(n-1)  </a:t>
                </a:r>
                <a:r>
                  <a:rPr lang="en-US"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c5 * </a:t>
                </a:r>
                <a14:m>
                  <m:oMath xmlns:m="http://schemas.openxmlformats.org/officeDocument/2006/math">
                    <m:nary>
                      <m:naryPr>
                        <m:chr m:val="∑"/>
                        <m:limLoc m:val="subSup"/>
                        <m:ctrlPr>
                          <a:rPr lang="en-US" b="1" i="1">
                            <a:solidFill>
                              <a:srgbClr val="0000FF"/>
                            </a:solidFill>
                            <a:latin typeface="Cambria Math" panose="02040503050406030204" pitchFamily="18" charset="0"/>
                            <a:cs typeface="Times New Roman" panose="02020603050405020304" pitchFamily="18" charset="0"/>
                          </a:rPr>
                        </m:ctrlPr>
                      </m:naryPr>
                      <m:sub>
                        <m:r>
                          <m:rPr>
                            <m:brk m:alnAt="25"/>
                          </m:rPr>
                          <a:rPr lang="en-US" b="1">
                            <a:solidFill>
                              <a:srgbClr val="0000FF"/>
                            </a:solidFill>
                            <a:latin typeface="Cambria Math" panose="02040503050406030204" pitchFamily="18" charset="0"/>
                            <a:cs typeface="Times New Roman" panose="02020603050405020304" pitchFamily="18" charset="0"/>
                          </a:rPr>
                          <m:t>𝐣</m:t>
                        </m:r>
                        <m:r>
                          <a:rPr lang="en-US" b="1">
                            <a:solidFill>
                              <a:srgbClr val="0000FF"/>
                            </a:solidFill>
                            <a:latin typeface="Cambria Math" panose="02040503050406030204" pitchFamily="18" charset="0"/>
                            <a:cs typeface="Times New Roman" panose="02020603050405020304" pitchFamily="18" charset="0"/>
                          </a:rPr>
                          <m:t>=</m:t>
                        </m:r>
                        <m:r>
                          <a:rPr lang="en-US" b="1">
                            <a:solidFill>
                              <a:srgbClr val="0000FF"/>
                            </a:solidFill>
                            <a:latin typeface="Cambria Math" panose="02040503050406030204" pitchFamily="18" charset="0"/>
                            <a:cs typeface="Times New Roman" panose="02020603050405020304" pitchFamily="18" charset="0"/>
                          </a:rPr>
                          <m:t>𝟐</m:t>
                        </m:r>
                      </m:sub>
                      <m:sup>
                        <m:r>
                          <a:rPr lang="en-US" b="1">
                            <a:solidFill>
                              <a:srgbClr val="0000FF"/>
                            </a:solidFill>
                            <a:latin typeface="Cambria Math" panose="02040503050406030204" pitchFamily="18" charset="0"/>
                            <a:cs typeface="Times New Roman" panose="02020603050405020304" pitchFamily="18" charset="0"/>
                          </a:rPr>
                          <m:t>𝐧</m:t>
                        </m:r>
                      </m:sup>
                      <m:e>
                        <m:sSub>
                          <m:sSubPr>
                            <m:ctrlPr>
                              <a:rPr lang="en-US" b="1" i="1">
                                <a:solidFill>
                                  <a:srgbClr val="0000FF"/>
                                </a:solidFill>
                                <a:latin typeface="Cambria Math" panose="02040503050406030204" pitchFamily="18" charset="0"/>
                                <a:cs typeface="Times New Roman" panose="02020603050405020304" pitchFamily="18" charset="0"/>
                              </a:rPr>
                            </m:ctrlPr>
                          </m:sSubPr>
                          <m:e>
                            <m:r>
                              <a:rPr lang="en-US" b="1">
                                <a:solidFill>
                                  <a:srgbClr val="0000FF"/>
                                </a:solidFill>
                                <a:latin typeface="Cambria Math" panose="02040503050406030204" pitchFamily="18" charset="0"/>
                                <a:cs typeface="Times New Roman" panose="02020603050405020304" pitchFamily="18" charset="0"/>
                              </a:rPr>
                              <m:t>𝐭</m:t>
                            </m:r>
                          </m:e>
                          <m:sub>
                            <m:r>
                              <a:rPr lang="en-US" b="1">
                                <a:solidFill>
                                  <a:srgbClr val="0000FF"/>
                                </a:solidFill>
                                <a:latin typeface="Cambria Math" panose="02040503050406030204" pitchFamily="18" charset="0"/>
                                <a:cs typeface="Times New Roman" panose="02020603050405020304" pitchFamily="18" charset="0"/>
                              </a:rPr>
                              <m:t>𝐣</m:t>
                            </m:r>
                          </m:sub>
                        </m:sSub>
                      </m:e>
                    </m:nary>
                  </m:oMath>
                </a14:m>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  c6* </a:t>
                </a:r>
                <a14:m>
                  <m:oMath xmlns:m="http://schemas.openxmlformats.org/officeDocument/2006/math">
                    <m:nary>
                      <m:naryPr>
                        <m:chr m:val="∑"/>
                        <m:limLoc m:val="subSup"/>
                        <m:ctrlPr>
                          <a:rPr lang="en-US" i="1">
                            <a:solidFill>
                              <a:srgbClr val="C00000"/>
                            </a:solidFill>
                            <a:latin typeface="Cambria Math" panose="02040503050406030204" pitchFamily="18" charset="0"/>
                            <a:cs typeface="Times New Roman" panose="02020603050405020304" pitchFamily="18" charset="0"/>
                          </a:rPr>
                        </m:ctrlPr>
                      </m:naryPr>
                      <m:sub>
                        <m:r>
                          <m:rPr>
                            <m:sty m:val="p"/>
                            <m:brk m:alnAt="25"/>
                          </m:rPr>
                          <a:rPr lang="en-US">
                            <a:solidFill>
                              <a:srgbClr val="C00000"/>
                            </a:solidFill>
                            <a:latin typeface="Cambria Math" panose="02040503050406030204" pitchFamily="18" charset="0"/>
                            <a:cs typeface="Times New Roman" panose="02020603050405020304" pitchFamily="18" charset="0"/>
                          </a:rPr>
                          <m:t>j</m:t>
                        </m:r>
                        <m:r>
                          <a:rPr lang="en-US">
                            <a:solidFill>
                              <a:srgbClr val="C00000"/>
                            </a:solidFill>
                            <a:latin typeface="Cambria Math" panose="02040503050406030204" pitchFamily="18" charset="0"/>
                            <a:cs typeface="Times New Roman" panose="02020603050405020304" pitchFamily="18" charset="0"/>
                          </a:rPr>
                          <m:t>=2</m:t>
                        </m:r>
                      </m:sub>
                      <m:sup>
                        <m:r>
                          <m:rPr>
                            <m:sty m:val="p"/>
                          </m:rPr>
                          <a:rPr lang="en-US">
                            <a:solidFill>
                              <a:srgbClr val="C00000"/>
                            </a:solidFill>
                            <a:latin typeface="Cambria Math" panose="02040503050406030204" pitchFamily="18" charset="0"/>
                            <a:cs typeface="Times New Roman" panose="02020603050405020304" pitchFamily="18" charset="0"/>
                          </a:rPr>
                          <m:t>n</m:t>
                        </m:r>
                      </m:sup>
                      <m:e>
                        <m:sSub>
                          <m:sSubPr>
                            <m:ctrlPr>
                              <a:rPr lang="en-US" i="1">
                                <a:solidFill>
                                  <a:srgbClr val="C00000"/>
                                </a:solidFill>
                                <a:latin typeface="Cambria Math" panose="02040503050406030204" pitchFamily="18" charset="0"/>
                                <a:cs typeface="Times New Roman" panose="02020603050405020304" pitchFamily="18" charset="0"/>
                              </a:rPr>
                            </m:ctrlPr>
                          </m:sSubPr>
                          <m:e>
                            <m:r>
                              <a:rPr lang="en-US">
                                <a:solidFill>
                                  <a:srgbClr val="C00000"/>
                                </a:solidFill>
                                <a:latin typeface="Cambria Math" panose="02040503050406030204" pitchFamily="18" charset="0"/>
                                <a:cs typeface="Times New Roman" panose="02020603050405020304" pitchFamily="18" charset="0"/>
                              </a:rPr>
                              <m:t>(</m:t>
                            </m:r>
                            <m:r>
                              <m:rPr>
                                <m:sty m:val="p"/>
                              </m:rPr>
                              <a:rPr lang="en-US">
                                <a:solidFill>
                                  <a:srgbClr val="C00000"/>
                                </a:solidFill>
                                <a:latin typeface="Cambria Math" panose="02040503050406030204" pitchFamily="18" charset="0"/>
                                <a:cs typeface="Times New Roman" panose="02020603050405020304" pitchFamily="18" charset="0"/>
                              </a:rPr>
                              <m:t>t</m:t>
                            </m:r>
                          </m:e>
                          <m:sub>
                            <m:r>
                              <m:rPr>
                                <m:sty m:val="p"/>
                              </m:rPr>
                              <a:rPr lang="en-US">
                                <a:solidFill>
                                  <a:srgbClr val="C00000"/>
                                </a:solidFill>
                                <a:latin typeface="Cambria Math" panose="02040503050406030204" pitchFamily="18" charset="0"/>
                                <a:cs typeface="Times New Roman" panose="02020603050405020304" pitchFamily="18" charset="0"/>
                              </a:rPr>
                              <m:t>j</m:t>
                            </m:r>
                          </m:sub>
                        </m:sSub>
                        <m:r>
                          <a:rPr lang="en-US">
                            <a:solidFill>
                              <a:srgbClr val="C00000"/>
                            </a:solidFill>
                            <a:latin typeface="Cambria Math" panose="02040503050406030204" pitchFamily="18" charset="0"/>
                            <a:cs typeface="Times New Roman" panose="02020603050405020304" pitchFamily="18" charset="0"/>
                          </a:rPr>
                          <m:t>−1)</m:t>
                        </m:r>
                      </m:e>
                    </m:nary>
                  </m:oMath>
                </a14:m>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 </a:t>
                </a:r>
                <a:endPar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c7*</a:t>
                </a:r>
                <a:r>
                  <a:rPr lang="en-US" b="1" dirty="0">
                    <a:solidFill>
                      <a:srgbClr val="C00000"/>
                    </a:solidFill>
                    <a:cs typeface="Times New Roman" panose="02020603050405020304" pitchFamily="18" charset="0"/>
                  </a:rPr>
                  <a:t> </a:t>
                </a:r>
                <a14:m>
                  <m:oMath xmlns:m="http://schemas.openxmlformats.org/officeDocument/2006/math">
                    <m:nary>
                      <m:naryPr>
                        <m:chr m:val="∑"/>
                        <m:limLoc m:val="subSup"/>
                        <m:ctrlPr>
                          <a:rPr lang="en-US" i="1">
                            <a:solidFill>
                              <a:srgbClr val="C00000"/>
                            </a:solidFill>
                            <a:latin typeface="Cambria Math" panose="02040503050406030204" pitchFamily="18" charset="0"/>
                            <a:cs typeface="Times New Roman" panose="02020603050405020304" pitchFamily="18" charset="0"/>
                          </a:rPr>
                        </m:ctrlPr>
                      </m:naryPr>
                      <m:sub>
                        <m:r>
                          <m:rPr>
                            <m:sty m:val="p"/>
                            <m:brk m:alnAt="25"/>
                          </m:rPr>
                          <a:rPr lang="en-US">
                            <a:solidFill>
                              <a:srgbClr val="C00000"/>
                            </a:solidFill>
                            <a:latin typeface="Cambria Math" panose="02040503050406030204" pitchFamily="18" charset="0"/>
                            <a:cs typeface="Times New Roman" panose="02020603050405020304" pitchFamily="18" charset="0"/>
                          </a:rPr>
                          <m:t>j</m:t>
                        </m:r>
                        <m:r>
                          <a:rPr lang="en-US">
                            <a:solidFill>
                              <a:srgbClr val="C00000"/>
                            </a:solidFill>
                            <a:latin typeface="Cambria Math" panose="02040503050406030204" pitchFamily="18" charset="0"/>
                            <a:cs typeface="Times New Roman" panose="02020603050405020304" pitchFamily="18" charset="0"/>
                          </a:rPr>
                          <m:t>=2</m:t>
                        </m:r>
                      </m:sub>
                      <m:sup>
                        <m:r>
                          <m:rPr>
                            <m:sty m:val="p"/>
                          </m:rPr>
                          <a:rPr lang="en-US">
                            <a:solidFill>
                              <a:srgbClr val="C00000"/>
                            </a:solidFill>
                            <a:latin typeface="Cambria Math" panose="02040503050406030204" pitchFamily="18" charset="0"/>
                            <a:cs typeface="Times New Roman" panose="02020603050405020304" pitchFamily="18" charset="0"/>
                          </a:rPr>
                          <m:t>n</m:t>
                        </m:r>
                      </m:sup>
                      <m:e>
                        <m:sSub>
                          <m:sSubPr>
                            <m:ctrlPr>
                              <a:rPr lang="en-US" i="1">
                                <a:solidFill>
                                  <a:srgbClr val="C00000"/>
                                </a:solidFill>
                                <a:latin typeface="Cambria Math" panose="02040503050406030204" pitchFamily="18" charset="0"/>
                                <a:cs typeface="Times New Roman" panose="02020603050405020304" pitchFamily="18" charset="0"/>
                              </a:rPr>
                            </m:ctrlPr>
                          </m:sSubPr>
                          <m:e>
                            <m:r>
                              <a:rPr lang="en-US">
                                <a:solidFill>
                                  <a:srgbClr val="C00000"/>
                                </a:solidFill>
                                <a:latin typeface="Cambria Math" panose="02040503050406030204" pitchFamily="18" charset="0"/>
                                <a:cs typeface="Times New Roman" panose="02020603050405020304" pitchFamily="18" charset="0"/>
                              </a:rPr>
                              <m:t>(</m:t>
                            </m:r>
                            <m:r>
                              <m:rPr>
                                <m:sty m:val="p"/>
                              </m:rPr>
                              <a:rPr lang="en-US">
                                <a:solidFill>
                                  <a:srgbClr val="C00000"/>
                                </a:solidFill>
                                <a:latin typeface="Cambria Math" panose="02040503050406030204" pitchFamily="18" charset="0"/>
                                <a:cs typeface="Times New Roman" panose="02020603050405020304" pitchFamily="18" charset="0"/>
                              </a:rPr>
                              <m:t>t</m:t>
                            </m:r>
                          </m:e>
                          <m:sub>
                            <m:r>
                              <m:rPr>
                                <m:sty m:val="p"/>
                              </m:rPr>
                              <a:rPr lang="en-US">
                                <a:solidFill>
                                  <a:srgbClr val="C00000"/>
                                </a:solidFill>
                                <a:latin typeface="Cambria Math" panose="02040503050406030204" pitchFamily="18" charset="0"/>
                                <a:cs typeface="Times New Roman" panose="02020603050405020304" pitchFamily="18" charset="0"/>
                              </a:rPr>
                              <m:t>j</m:t>
                            </m:r>
                          </m:sub>
                        </m:sSub>
                        <m:r>
                          <a:rPr lang="en-US">
                            <a:solidFill>
                              <a:srgbClr val="C00000"/>
                            </a:solidFill>
                            <a:latin typeface="Cambria Math" panose="02040503050406030204" pitchFamily="18" charset="0"/>
                            <a:cs typeface="Times New Roman" panose="02020603050405020304" pitchFamily="18" charset="0"/>
                          </a:rPr>
                          <m:t>−1)</m:t>
                        </m:r>
                      </m:e>
                    </m:nary>
                  </m:oMath>
                </a14:m>
                <a:r>
                  <a:rPr lang="en-US"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latin typeface="Times New Roman" panose="02020603050405020304" pitchFamily="18" charset="0"/>
                    <a:ea typeface="Calibri" panose="020F0502020204030204" pitchFamily="34" charset="0"/>
                    <a:cs typeface="Times New Roman" panose="02020603050405020304" pitchFamily="18" charset="0"/>
                  </a:rPr>
                  <a:t>+  c8 (n-1).</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628644" y="222290"/>
                <a:ext cx="7193819" cy="913840"/>
              </a:xfrm>
              <a:prstGeom prst="rect">
                <a:avLst/>
              </a:prstGeom>
              <a:blipFill rotWithShape="1">
                <a:blip r:embed="rId3"/>
                <a:stretch>
                  <a:fillRect l="-678" t="-46000" r="-678" b="-71333"/>
                </a:stretch>
              </a:blipFill>
            </p:spPr>
            <p:txBody>
              <a:bodyPr/>
              <a:lstStyle/>
              <a:p>
                <a:r>
                  <a:rPr lang="en-US">
                    <a:noFill/>
                  </a:rPr>
                  <a:t> </a:t>
                </a:r>
              </a:p>
            </p:txBody>
          </p:sp>
        </mc:Fallback>
      </mc:AlternateContent>
      <p:sp>
        <p:nvSpPr>
          <p:cNvPr id="5" name="Thought Bubble: Cloud 3">
            <a:extLst>
              <a:ext uri="{FF2B5EF4-FFF2-40B4-BE49-F238E27FC236}">
                <a16:creationId xmlns:a16="http://schemas.microsoft.com/office/drawing/2014/main" id="{45335123-D195-49EF-B1EE-06527F633E97}"/>
              </a:ext>
            </a:extLst>
          </p:cNvPr>
          <p:cNvSpPr/>
          <p:nvPr/>
        </p:nvSpPr>
        <p:spPr>
          <a:xfrm rot="10351337">
            <a:off x="10663742" y="1461389"/>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Image result for smiley face images">
            <a:extLst>
              <a:ext uri="{FF2B5EF4-FFF2-40B4-BE49-F238E27FC236}">
                <a16:creationId xmlns:a16="http://schemas.microsoft.com/office/drawing/2014/main" id="{F951001F-A754-42A6-A8D1-767E5409390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50430">
            <a:off x="632168" y="2137989"/>
            <a:ext cx="674148" cy="4112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D992B5D-6C61-AB4C-FED9-564262F0C176}"/>
              </a:ext>
            </a:extLst>
          </p:cNvPr>
          <p:cNvSpPr txBox="1"/>
          <p:nvPr/>
        </p:nvSpPr>
        <p:spPr>
          <a:xfrm>
            <a:off x="9985699" y="2530815"/>
            <a:ext cx="2206301"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t>In the last one, j = n+1, the guard is false.</a:t>
            </a:r>
          </a:p>
        </p:txBody>
      </p:sp>
      <p:sp>
        <p:nvSpPr>
          <p:cNvPr id="8" name="TextBox 7">
            <a:extLst>
              <a:ext uri="{FF2B5EF4-FFF2-40B4-BE49-F238E27FC236}">
                <a16:creationId xmlns:a16="http://schemas.microsoft.com/office/drawing/2014/main" id="{A31B0AD0-3645-7316-96B1-F7A945A95BB4}"/>
              </a:ext>
            </a:extLst>
          </p:cNvPr>
          <p:cNvSpPr txBox="1"/>
          <p:nvPr/>
        </p:nvSpPr>
        <p:spPr>
          <a:xfrm>
            <a:off x="9799782" y="3136612"/>
            <a:ext cx="2383273"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t>It started out j =2 to n, n-1 times of execution.</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5AAF709-FD7C-8F0E-B18C-C1DC83083371}"/>
                  </a:ext>
                </a:extLst>
              </p:cNvPr>
              <p:cNvSpPr txBox="1"/>
              <p:nvPr/>
            </p:nvSpPr>
            <p:spPr>
              <a:xfrm>
                <a:off x="9808727" y="4378903"/>
                <a:ext cx="2383273" cy="60760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t>Each of </a:t>
                </a:r>
                <a14:m>
                  <m:oMath xmlns:m="http://schemas.openxmlformats.org/officeDocument/2006/math">
                    <m:sSub>
                      <m:sSubPr>
                        <m:ctrlPr>
                          <a:rPr lang="en-US" sz="1600" i="1" smtClean="0">
                            <a:solidFill>
                              <a:srgbClr val="0000FF"/>
                            </a:solidFill>
                            <a:latin typeface="Cambria Math" panose="02040503050406030204" pitchFamily="18" charset="0"/>
                            <a:cs typeface="Times New Roman" panose="02020603050405020304" pitchFamily="18" charset="0"/>
                          </a:rPr>
                        </m:ctrlPr>
                      </m:sSubPr>
                      <m:e>
                        <m:r>
                          <m:rPr>
                            <m:sty m:val="p"/>
                          </m:rPr>
                          <a:rPr lang="en-US" sz="1600" b="0" smtClean="0">
                            <a:solidFill>
                              <a:srgbClr val="0000FF"/>
                            </a:solidFill>
                            <a:latin typeface="Cambria Math" panose="02040503050406030204" pitchFamily="18" charset="0"/>
                            <a:cs typeface="Times New Roman" panose="02020603050405020304" pitchFamily="18" charset="0"/>
                          </a:rPr>
                          <m:t>t</m:t>
                        </m:r>
                      </m:e>
                      <m:sub>
                        <m:r>
                          <m:rPr>
                            <m:sty m:val="p"/>
                          </m:rPr>
                          <a:rPr lang="en-US" sz="1600" b="0" smtClean="0">
                            <a:solidFill>
                              <a:srgbClr val="0000FF"/>
                            </a:solidFill>
                            <a:latin typeface="Cambria Math" panose="02040503050406030204" pitchFamily="18" charset="0"/>
                            <a:cs typeface="Times New Roman" panose="02020603050405020304" pitchFamily="18" charset="0"/>
                          </a:rPr>
                          <m:t>j</m:t>
                        </m:r>
                      </m:sub>
                    </m:sSub>
                  </m:oMath>
                </a14:m>
                <a:r>
                  <a:rPr lang="en-US" sz="1600" dirty="0"/>
                  <a:t> depends on the value of j.</a:t>
                </a:r>
              </a:p>
            </p:txBody>
          </p:sp>
        </mc:Choice>
        <mc:Fallback xmlns="">
          <p:sp>
            <p:nvSpPr>
              <p:cNvPr id="9" name="TextBox 8">
                <a:extLst>
                  <a:ext uri="{FF2B5EF4-FFF2-40B4-BE49-F238E27FC236}">
                    <a16:creationId xmlns:a16="http://schemas.microsoft.com/office/drawing/2014/main" id="{D5AAF709-FD7C-8F0E-B18C-C1DC83083371}"/>
                  </a:ext>
                </a:extLst>
              </p:cNvPr>
              <p:cNvSpPr txBox="1">
                <a:spLocks noRot="1" noChangeAspect="1" noMove="1" noResize="1" noEditPoints="1" noAdjustHandles="1" noChangeArrowheads="1" noChangeShapeType="1" noTextEdit="1"/>
              </p:cNvSpPr>
              <p:nvPr/>
            </p:nvSpPr>
            <p:spPr>
              <a:xfrm>
                <a:off x="9808727" y="4378903"/>
                <a:ext cx="2383273" cy="607602"/>
              </a:xfrm>
              <a:prstGeom prst="rect">
                <a:avLst/>
              </a:prstGeom>
              <a:blipFill>
                <a:blip r:embed="rId5"/>
                <a:stretch>
                  <a:fillRect l="-1018" t="-980" b="-10784"/>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205FA576-F879-F483-7539-0CA7B0EA8A6D}"/>
              </a:ext>
            </a:extLst>
          </p:cNvPr>
          <p:cNvSpPr txBox="1"/>
          <p:nvPr/>
        </p:nvSpPr>
        <p:spPr>
          <a:xfrm>
            <a:off x="9847429" y="5164252"/>
            <a:ext cx="2383273"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t>The inner loop execution is one less than the guard.</a:t>
            </a:r>
          </a:p>
        </p:txBody>
      </p:sp>
    </p:spTree>
    <p:extLst>
      <p:ext uri="{BB962C8B-B14F-4D97-AF65-F5344CB8AC3E}">
        <p14:creationId xmlns:p14="http://schemas.microsoft.com/office/powerpoint/2010/main" val="469967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5915" y="1652871"/>
            <a:ext cx="7920169" cy="3326552"/>
          </a:xfrm>
          <a:prstGeom prst="rect">
            <a:avLst/>
          </a:prstGeom>
        </p:spPr>
        <p:txBody>
          <a:bodyPr wrap="square">
            <a:spAutoFit/>
          </a:bodyPr>
          <a:lstStyle/>
          <a:p>
            <a:pPr>
              <a:lnSpc>
                <a:spcPct val="107000"/>
              </a:lnSpc>
              <a:spcAft>
                <a:spcPts val="1200"/>
              </a:spcAft>
            </a:pPr>
            <a:r>
              <a:rPr lang="en-US" sz="2600" dirty="0">
                <a:ea typeface="Calibri" panose="020F0502020204030204" pitchFamily="34" charset="0"/>
                <a:cs typeface="Times New Roman" panose="02020603050405020304" pitchFamily="18" charset="0"/>
              </a:rPr>
              <a:t>Example 1.1</a:t>
            </a:r>
          </a:p>
          <a:p>
            <a:pPr>
              <a:lnSpc>
                <a:spcPct val="107000"/>
              </a:lnSpc>
              <a:spcAft>
                <a:spcPts val="1200"/>
              </a:spcAft>
            </a:pPr>
            <a:r>
              <a:rPr lang="en-US" sz="2400" i="1" dirty="0">
                <a:latin typeface="Times New Roman" panose="02020603050405020304" pitchFamily="18" charset="0"/>
                <a:ea typeface="Calibri" panose="020F0502020204030204" pitchFamily="34" charset="0"/>
                <a:cs typeface="Times New Roman" panose="02020603050405020304" pitchFamily="18" charset="0"/>
              </a:rPr>
              <a:t>Ɵ</a:t>
            </a:r>
            <a:r>
              <a:rPr lang="en-US" sz="2400" dirty="0">
                <a:latin typeface="Times New Roman" panose="02020603050405020304" pitchFamily="18" charset="0"/>
                <a:ea typeface="Calibri" panose="020F0502020204030204" pitchFamily="34" charset="0"/>
                <a:cs typeface="Times New Roman" panose="02020603050405020304" pitchFamily="18" charset="0"/>
              </a:rPr>
              <a:t>(n):  	Linear growth. As n increases, the running time    	increases proportionally.</a:t>
            </a:r>
          </a:p>
          <a:p>
            <a:pPr>
              <a:lnSpc>
                <a:spcPct val="107000"/>
              </a:lnSpc>
              <a:spcAft>
                <a:spcPts val="1200"/>
              </a:spcAft>
            </a:pPr>
            <a:r>
              <a:rPr lang="en-US" sz="2400" i="1" dirty="0">
                <a:latin typeface="Times New Roman" panose="02020603050405020304" pitchFamily="18" charset="0"/>
                <a:ea typeface="Calibri" panose="020F0502020204030204" pitchFamily="34" charset="0"/>
                <a:cs typeface="Times New Roman" panose="02020603050405020304" pitchFamily="18" charset="0"/>
              </a:rPr>
              <a:t>Ɵ</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Quadratic growth. The running time grows much faster 	as n increases.</a:t>
            </a:r>
          </a:p>
          <a:p>
            <a:pPr>
              <a:lnSpc>
                <a:spcPct val="107000"/>
              </a:lnSpc>
              <a:spcAft>
                <a:spcPts val="1200"/>
              </a:spcAft>
            </a:pPr>
            <a:r>
              <a:rPr lang="en-US" sz="2400" i="1" dirty="0">
                <a:latin typeface="Times New Roman" panose="02020603050405020304" pitchFamily="18" charset="0"/>
                <a:ea typeface="Calibri" panose="020F0502020204030204" pitchFamily="34" charset="0"/>
                <a:cs typeface="Times New Roman" panose="02020603050405020304" pitchFamily="18" charset="0"/>
              </a:rPr>
              <a:t>Ɵ</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i="1" dirty="0">
                <a:latin typeface="Times New Roman" panose="02020603050405020304" pitchFamily="18" charset="0"/>
                <a:ea typeface="Calibri" panose="020F0502020204030204" pitchFamily="34" charset="0"/>
                <a:cs typeface="Times New Roman" panose="02020603050405020304" pitchFamily="18" charset="0"/>
              </a:rPr>
              <a:t>log</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Logarithmic growth. The running time increases 	 	    slowly even for large values of n.</a:t>
            </a:r>
          </a:p>
        </p:txBody>
      </p:sp>
      <p:sp>
        <p:nvSpPr>
          <p:cNvPr id="4" name="Thought Bubble: Cloud 3">
            <a:extLst>
              <a:ext uri="{FF2B5EF4-FFF2-40B4-BE49-F238E27FC236}">
                <a16:creationId xmlns:a16="http://schemas.microsoft.com/office/drawing/2014/main" id="{38D0FCD4-D2CC-4F2A-9B43-7C399E01627F}"/>
              </a:ext>
            </a:extLst>
          </p:cNvPr>
          <p:cNvSpPr/>
          <p:nvPr/>
        </p:nvSpPr>
        <p:spPr>
          <a:xfrm>
            <a:off x="722810" y="2181464"/>
            <a:ext cx="441375" cy="291770"/>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Image result for smiley face images">
            <a:extLst>
              <a:ext uri="{FF2B5EF4-FFF2-40B4-BE49-F238E27FC236}">
                <a16:creationId xmlns:a16="http://schemas.microsoft.com/office/drawing/2014/main" id="{DEDF2279-1761-4578-B71E-469FB7DBE91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08303">
            <a:off x="610583" y="2073823"/>
            <a:ext cx="665827" cy="426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034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1542553" y="1726803"/>
                <a:ext cx="8484042" cy="3669915"/>
              </a:xfrm>
              <a:prstGeom prst="rect">
                <a:avLst/>
              </a:prstGeom>
            </p:spPr>
            <p:txBody>
              <a:bodyPr wrap="square">
                <a:spAutoFit/>
              </a:bodyPr>
              <a:lstStyle/>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The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basic operation </a:t>
                </a:r>
                <a:r>
                  <a:rPr lang="en-US" sz="2200" dirty="0">
                    <a:latin typeface="Times New Roman" panose="02020603050405020304" pitchFamily="18" charset="0"/>
                    <a:ea typeface="Calibri" panose="020F0502020204030204" pitchFamily="34" charset="0"/>
                    <a:cs typeface="Times New Roman" panose="02020603050405020304" pitchFamily="18" charset="0"/>
                  </a:rPr>
                  <a:t>of the algorithm is </a:t>
                </a:r>
                <a:r>
                  <a:rPr lang="en-US" sz="2200" dirty="0">
                    <a:solidFill>
                      <a:srgbClr val="4601CF"/>
                    </a:solidFill>
                    <a:latin typeface="Times New Roman" panose="02020603050405020304" pitchFamily="18" charset="0"/>
                    <a:ea typeface="Calibri" panose="020F0502020204030204" pitchFamily="34" charset="0"/>
                    <a:cs typeface="Times New Roman" panose="02020603050405020304" pitchFamily="18" charset="0"/>
                  </a:rPr>
                  <a:t>the key comparison A[j] &gt; key</a:t>
                </a:r>
                <a:r>
                  <a:rPr lang="en-US" sz="2200" dirty="0">
                    <a:latin typeface="Times New Roman" panose="02020603050405020304" pitchFamily="18" charset="0"/>
                    <a:ea typeface="Calibri" panose="020F0502020204030204" pitchFamily="34" charset="0"/>
                    <a:cs typeface="Times New Roman" panose="02020603050405020304" pitchFamily="18" charset="0"/>
                  </a:rPr>
                  <a:t>. (Why not j ≥ 0 itself?)</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The number of key comparisons in this algorithm depends on the nature of the input.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{will go over later a thorough analysis.}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C</a:t>
                </a:r>
                <a:r>
                  <a:rPr lang="en-US" sz="2200" baseline="-25000" dirty="0" err="1">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worst</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  </a:t>
                </a:r>
                <a14:m>
                  <m:oMath xmlns:m="http://schemas.openxmlformats.org/officeDocument/2006/math">
                    <m:nary>
                      <m:naryPr>
                        <m:chr m:val="∑"/>
                        <m:limLoc m:val="subSup"/>
                        <m:ctrlPr>
                          <a:rPr lang="en-US" sz="2200" i="1" smtClean="0">
                            <a:solidFill>
                              <a:srgbClr val="0000FF"/>
                            </a:solidFill>
                            <a:highlight>
                              <a:srgbClr val="FFFF00"/>
                            </a:highlight>
                            <a:latin typeface="Cambria Math" panose="02040503050406030204" pitchFamily="18" charset="0"/>
                            <a:cs typeface="Times New Roman" panose="02020603050405020304" pitchFamily="18" charset="0"/>
                          </a:rPr>
                        </m:ctrlPr>
                      </m:naryPr>
                      <m:sub>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𝑗</m:t>
                        </m:r>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=1</m:t>
                        </m:r>
                      </m:sub>
                      <m:sup>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𝑛</m:t>
                        </m:r>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−1</m:t>
                        </m:r>
                      </m:sup>
                      <m:e>
                        <m:nary>
                          <m:naryPr>
                            <m:chr m:val="∑"/>
                            <m:limLoc m:val="subSup"/>
                            <m:ctrlPr>
                              <a:rPr lang="en-US" sz="2200" i="1" smtClean="0">
                                <a:solidFill>
                                  <a:srgbClr val="0000FF"/>
                                </a:solidFill>
                                <a:highlight>
                                  <a:srgbClr val="FFFF00"/>
                                </a:highlight>
                                <a:latin typeface="Cambria Math" panose="02040503050406030204" pitchFamily="18" charset="0"/>
                                <a:cs typeface="Times New Roman" panose="02020603050405020304" pitchFamily="18" charset="0"/>
                              </a:rPr>
                            </m:ctrlPr>
                          </m:naryPr>
                          <m:sub>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𝑖</m:t>
                            </m:r>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m:t>
                            </m:r>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𝑗</m:t>
                            </m:r>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−1</m:t>
                            </m:r>
                          </m:sub>
                          <m:sup>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0</m:t>
                            </m:r>
                          </m:sup>
                          <m:e>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1</m:t>
                            </m:r>
                          </m:e>
                        </m:nary>
                      </m:e>
                    </m:nary>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 </m:t>
                    </m:r>
                  </m:oMath>
                </a14:m>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nary>
                      <m:naryPr>
                        <m:chr m:val="∑"/>
                        <m:limLoc m:val="subSup"/>
                        <m:ctrlPr>
                          <a:rPr lang="en-US" sz="2200" i="1" smtClean="0">
                            <a:solidFill>
                              <a:srgbClr val="0000FF"/>
                            </a:solidFill>
                            <a:highlight>
                              <a:srgbClr val="FFFF00"/>
                            </a:highlight>
                            <a:latin typeface="Cambria Math" panose="02040503050406030204" pitchFamily="18" charset="0"/>
                            <a:cs typeface="Times New Roman" panose="02020603050405020304" pitchFamily="18" charset="0"/>
                          </a:rPr>
                        </m:ctrlPr>
                      </m:naryPr>
                      <m:sub>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𝑗</m:t>
                        </m:r>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=1</m:t>
                        </m:r>
                      </m:sub>
                      <m:sup>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𝑛</m:t>
                        </m:r>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−1</m:t>
                        </m:r>
                      </m:sup>
                      <m:e>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𝑗</m:t>
                        </m:r>
                      </m:e>
                    </m:nary>
                  </m:oMath>
                </a14:m>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(n-1)n/2   ε  O (n</a:t>
                </a:r>
                <a:r>
                  <a:rPr lang="en-US" sz="2200" baseline="30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rgbClr val="0000FF"/>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200" dirty="0" err="1">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C</a:t>
                </a:r>
                <a:r>
                  <a:rPr lang="en-US" sz="2200" baseline="-25000" dirty="0" err="1">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best</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  </a:t>
                </a:r>
                <a14:m>
                  <m:oMath xmlns:m="http://schemas.openxmlformats.org/officeDocument/2006/math">
                    <m:nary>
                      <m:naryPr>
                        <m:chr m:val="∑"/>
                        <m:limLoc m:val="subSup"/>
                        <m:ctrlPr>
                          <a:rPr lang="en-US" sz="2200" i="1" smtClean="0">
                            <a:solidFill>
                              <a:srgbClr val="0000FF"/>
                            </a:solidFill>
                            <a:highlight>
                              <a:srgbClr val="FFFF00"/>
                            </a:highlight>
                            <a:latin typeface="Cambria Math" panose="02040503050406030204" pitchFamily="18" charset="0"/>
                            <a:cs typeface="Times New Roman" panose="02020603050405020304" pitchFamily="18" charset="0"/>
                          </a:rPr>
                        </m:ctrlPr>
                      </m:naryPr>
                      <m:sub>
                        <m:r>
                          <m:rPr>
                            <m:brk m:alnAt="1"/>
                          </m:rP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𝑗</m:t>
                        </m:r>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=1</m:t>
                        </m:r>
                      </m:sub>
                      <m:sup>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𝑛</m:t>
                        </m:r>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−1</m:t>
                        </m:r>
                      </m:sup>
                      <m:e>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1</m:t>
                        </m:r>
                      </m:e>
                    </m:nary>
                    <m:r>
                      <a:rPr lang="en-US" sz="2200" b="0" i="1" smtClean="0">
                        <a:solidFill>
                          <a:srgbClr val="0000FF"/>
                        </a:solidFill>
                        <a:highlight>
                          <a:srgbClr val="FFFF00"/>
                        </a:highlight>
                        <a:latin typeface="Cambria Math" panose="02040503050406030204" pitchFamily="18" charset="0"/>
                        <a:cs typeface="Times New Roman" panose="02020603050405020304" pitchFamily="18" charset="0"/>
                      </a:rPr>
                      <m:t> </m:t>
                    </m:r>
                  </m:oMath>
                </a14:m>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(n-1)  ε </a:t>
                </a:r>
                <a:r>
                  <a:rPr lang="en-US" sz="22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Ω</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endParaRPr lang="en-US" sz="2200" dirty="0">
                  <a:solidFill>
                    <a:srgbClr val="0000FF"/>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200" dirty="0" err="1">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C</a:t>
                </a:r>
                <a:r>
                  <a:rPr lang="en-US" sz="2200" baseline="-25000" dirty="0" err="1">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avg</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  n</a:t>
                </a:r>
                <a:r>
                  <a:rPr lang="en-US" sz="2200" baseline="30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/4   ε  Θ(n</a:t>
                </a:r>
                <a:r>
                  <a:rPr lang="en-US" sz="2200" baseline="30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rgbClr val="0000FF"/>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542553" y="1726803"/>
                <a:ext cx="8484042" cy="3669915"/>
              </a:xfrm>
              <a:prstGeom prst="rect">
                <a:avLst/>
              </a:prstGeom>
              <a:blipFill>
                <a:blip r:embed="rId2"/>
                <a:stretch>
                  <a:fillRect l="-934" t="-997" b="-6645"/>
                </a:stretch>
              </a:blipFill>
            </p:spPr>
            <p:txBody>
              <a:bodyPr/>
              <a:lstStyle/>
              <a:p>
                <a:r>
                  <a:rPr lang="en-US">
                    <a:noFill/>
                  </a:rPr>
                  <a:t> </a:t>
                </a:r>
              </a:p>
            </p:txBody>
          </p:sp>
        </mc:Fallback>
      </mc:AlternateContent>
      <p:sp>
        <p:nvSpPr>
          <p:cNvPr id="4" name="Thought Bubble: Cloud 3">
            <a:extLst>
              <a:ext uri="{FF2B5EF4-FFF2-40B4-BE49-F238E27FC236}">
                <a16:creationId xmlns:a16="http://schemas.microsoft.com/office/drawing/2014/main" id="{45335123-D195-49EF-B1EE-06527F633E97}"/>
              </a:ext>
            </a:extLst>
          </p:cNvPr>
          <p:cNvSpPr/>
          <p:nvPr/>
        </p:nvSpPr>
        <p:spPr>
          <a:xfrm>
            <a:off x="767952" y="3880235"/>
            <a:ext cx="477033" cy="260591"/>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Image result for smiley face images">
            <a:extLst>
              <a:ext uri="{FF2B5EF4-FFF2-40B4-BE49-F238E27FC236}">
                <a16:creationId xmlns:a16="http://schemas.microsoft.com/office/drawing/2014/main" id="{90AD1220-886F-4367-B9A0-D245C2AEAAB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64966">
            <a:off x="787334" y="3904674"/>
            <a:ext cx="320425" cy="2633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95BE7FD-F410-4FC9-A6AB-00C08408A876}"/>
              </a:ext>
            </a:extLst>
          </p:cNvPr>
          <p:cNvSpPr txBox="1"/>
          <p:nvPr/>
        </p:nvSpPr>
        <p:spPr>
          <a:xfrm>
            <a:off x="8118763" y="3214255"/>
            <a:ext cx="3953163" cy="2031325"/>
          </a:xfrm>
          <a:prstGeom prst="rect">
            <a:avLst/>
          </a:prstGeom>
          <a:noFill/>
          <a:ln>
            <a:solidFill>
              <a:srgbClr val="C00000"/>
            </a:solidFill>
          </a:ln>
        </p:spPr>
        <p:txBody>
          <a:bodyPr wrap="square" rtlCol="0">
            <a:spAutoFit/>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for </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j← 1 to n - 1</a:t>
            </a: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dirty="0">
                <a:latin typeface="Times New Roman" panose="02020603050405020304" pitchFamily="18" charset="0"/>
                <a:ea typeface="Calibri" panose="020F0502020204030204" pitchFamily="34" charset="0"/>
                <a:cs typeface="Times New Roman" panose="02020603050405020304" pitchFamily="18" charset="0"/>
              </a:rPr>
              <a:t>do  </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Times New Roman" panose="02020603050405020304" pitchFamily="18" charset="0"/>
              </a:rPr>
              <a:t>    key ← A[j]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i</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j – 1</a:t>
            </a: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        	     while </a:t>
            </a:r>
            <a:r>
              <a:rPr lang="en-US" dirty="0" err="1">
                <a:latin typeface="Times New Roman" panose="02020603050405020304" pitchFamily="18" charset="0"/>
                <a:ea typeface="Calibri" panose="020F0502020204030204" pitchFamily="34" charset="0"/>
                <a:cs typeface="Times New Roman" panose="02020603050405020304" pitchFamily="18" charset="0"/>
              </a:rPr>
              <a:t>i</a:t>
            </a:r>
            <a:r>
              <a:rPr lang="en-US" dirty="0">
                <a:latin typeface="Times New Roman" panose="02020603050405020304" pitchFamily="18" charset="0"/>
                <a:ea typeface="Calibri" panose="020F0502020204030204" pitchFamily="34" charset="0"/>
                <a:cs typeface="Times New Roman" panose="02020603050405020304" pitchFamily="18" charset="0"/>
              </a:rPr>
              <a:t> ≥ 0 and </a:t>
            </a:r>
            <a:r>
              <a:rPr lang="en-US" dirty="0">
                <a:solidFill>
                  <a:srgbClr val="4601CF"/>
                </a:solidFill>
                <a:latin typeface="Times New Roman" panose="02020603050405020304" pitchFamily="18" charset="0"/>
                <a:ea typeface="Calibri" panose="020F0502020204030204" pitchFamily="34" charset="0"/>
                <a:cs typeface="Times New Roman" panose="02020603050405020304" pitchFamily="18" charset="0"/>
              </a:rPr>
              <a:t>A[</a:t>
            </a:r>
            <a:r>
              <a:rPr lang="en-US" dirty="0" err="1">
                <a:solidFill>
                  <a:srgbClr val="4601CF"/>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rgbClr val="4601CF"/>
                </a:solidFill>
                <a:latin typeface="Times New Roman" panose="02020603050405020304" pitchFamily="18" charset="0"/>
                <a:ea typeface="Calibri" panose="020F0502020204030204" pitchFamily="34" charset="0"/>
                <a:cs typeface="Times New Roman" panose="02020603050405020304" pitchFamily="18" charset="0"/>
              </a:rPr>
              <a:t>] &gt; key</a:t>
            </a: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	          do  {   A[i+1] ← A[</a:t>
            </a:r>
            <a:r>
              <a:rPr lang="en-US" dirty="0" err="1">
                <a:latin typeface="Times New Roman" panose="02020603050405020304" pitchFamily="18" charset="0"/>
                <a:ea typeface="Calibri" panose="020F0502020204030204" pitchFamily="34" charset="0"/>
                <a:cs typeface="Times New Roman" panose="02020603050405020304" pitchFamily="18" charset="0"/>
              </a:rPr>
              <a:t>i</a:t>
            </a: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a:t>
            </a: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i</a:t>
            </a:r>
            <a:r>
              <a:rPr lang="en-US" dirty="0">
                <a:latin typeface="Times New Roman" panose="02020603050405020304" pitchFamily="18" charset="0"/>
                <a:ea typeface="Calibri" panose="020F0502020204030204" pitchFamily="34" charset="0"/>
                <a:cs typeface="Times New Roman" panose="02020603050405020304" pitchFamily="18" charset="0"/>
              </a:rPr>
              <a:t> – 1;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 	      A[i+1] ← key;	 </a:t>
            </a:r>
            <a:r>
              <a:rPr lang="en-US"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b="1" dirty="0">
              <a:solidFill>
                <a:srgbClr val="C00000"/>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87E1C11-0A03-A833-1D0F-570F3A3C7161}"/>
                  </a:ext>
                </a:extLst>
              </p:cNvPr>
              <p:cNvSpPr txBox="1"/>
              <p:nvPr/>
            </p:nvSpPr>
            <p:spPr>
              <a:xfrm>
                <a:off x="3537527" y="5855855"/>
                <a:ext cx="3149600" cy="416524"/>
              </a:xfrm>
              <a:prstGeom prst="rect">
                <a:avLst/>
              </a:prstGeom>
              <a:noFill/>
            </p:spPr>
            <p:txBody>
              <a:bodyPr wrap="square" rtlCol="0">
                <a:spAutoFit/>
              </a:bodyPr>
              <a:lstStyle/>
              <a:p>
                <a14:m>
                  <m:oMath xmlns:m="http://schemas.openxmlformats.org/officeDocument/2006/math">
                    <m:nary>
                      <m:naryPr>
                        <m:chr m:val="∑"/>
                        <m:limLoc m:val="subSup"/>
                        <m:ctrlPr>
                          <a:rPr lang="en-US" sz="1800" i="1" smtClean="0">
                            <a:solidFill>
                              <a:srgbClr val="0000FF"/>
                            </a:solidFill>
                            <a:highlight>
                              <a:srgbClr val="FFFF00"/>
                            </a:highlight>
                            <a:latin typeface="Cambria Math" panose="02040503050406030204" pitchFamily="18" charset="0"/>
                            <a:cs typeface="Times New Roman" panose="02020603050405020304" pitchFamily="18" charset="0"/>
                          </a:rPr>
                        </m:ctrlPr>
                      </m:naryPr>
                      <m:sub>
                        <m:r>
                          <m:rPr>
                            <m:brk m:alnAt="1"/>
                          </m:rPr>
                          <a:rPr lang="en-US" sz="1800" b="0" i="1" smtClean="0">
                            <a:solidFill>
                              <a:srgbClr val="0000FF"/>
                            </a:solidFill>
                            <a:highlight>
                              <a:srgbClr val="FFFF00"/>
                            </a:highlight>
                            <a:latin typeface="Cambria Math" panose="02040503050406030204" pitchFamily="18" charset="0"/>
                            <a:cs typeface="Times New Roman" panose="02020603050405020304" pitchFamily="18" charset="0"/>
                          </a:rPr>
                          <m:t>𝑗</m:t>
                        </m:r>
                        <m:r>
                          <a:rPr lang="en-US" sz="1800" b="0" i="1" smtClean="0">
                            <a:solidFill>
                              <a:srgbClr val="0000FF"/>
                            </a:solidFill>
                            <a:highlight>
                              <a:srgbClr val="FFFF00"/>
                            </a:highlight>
                            <a:latin typeface="Cambria Math" panose="02040503050406030204" pitchFamily="18" charset="0"/>
                            <a:cs typeface="Times New Roman" panose="02020603050405020304" pitchFamily="18" charset="0"/>
                          </a:rPr>
                          <m:t>=1</m:t>
                        </m:r>
                      </m:sub>
                      <m:sup>
                        <m:r>
                          <a:rPr lang="en-US" sz="1800" b="0" i="1" smtClean="0">
                            <a:solidFill>
                              <a:srgbClr val="0000FF"/>
                            </a:solidFill>
                            <a:highlight>
                              <a:srgbClr val="FFFF00"/>
                            </a:highlight>
                            <a:latin typeface="Cambria Math" panose="02040503050406030204" pitchFamily="18" charset="0"/>
                            <a:cs typeface="Times New Roman" panose="02020603050405020304" pitchFamily="18" charset="0"/>
                          </a:rPr>
                          <m:t>𝑛</m:t>
                        </m:r>
                        <m:r>
                          <a:rPr lang="en-US" sz="1800" b="0" i="1" smtClean="0">
                            <a:solidFill>
                              <a:srgbClr val="0000FF"/>
                            </a:solidFill>
                            <a:highlight>
                              <a:srgbClr val="FFFF00"/>
                            </a:highlight>
                            <a:latin typeface="Cambria Math" panose="02040503050406030204" pitchFamily="18" charset="0"/>
                            <a:cs typeface="Times New Roman" panose="02020603050405020304" pitchFamily="18" charset="0"/>
                          </a:rPr>
                          <m:t>−1</m:t>
                        </m:r>
                      </m:sup>
                      <m:e>
                        <m:r>
                          <a:rPr lang="en-US" sz="1800" b="0" i="1" smtClean="0">
                            <a:solidFill>
                              <a:srgbClr val="0000FF"/>
                            </a:solidFill>
                            <a:highlight>
                              <a:srgbClr val="FFFF00"/>
                            </a:highlight>
                            <a:latin typeface="Cambria Math" panose="02040503050406030204" pitchFamily="18" charset="0"/>
                            <a:cs typeface="Times New Roman" panose="02020603050405020304" pitchFamily="18" charset="0"/>
                          </a:rPr>
                          <m:t>1</m:t>
                        </m:r>
                      </m:e>
                    </m:nary>
                  </m:oMath>
                </a14:m>
                <a:r>
                  <a:rPr lang="en-US" dirty="0"/>
                  <a:t> =   (n-1) – j + 1 = n-1</a:t>
                </a:r>
              </a:p>
            </p:txBody>
          </p:sp>
        </mc:Choice>
        <mc:Fallback xmlns="">
          <p:sp>
            <p:nvSpPr>
              <p:cNvPr id="7" name="TextBox 6">
                <a:extLst>
                  <a:ext uri="{FF2B5EF4-FFF2-40B4-BE49-F238E27FC236}">
                    <a16:creationId xmlns:a16="http://schemas.microsoft.com/office/drawing/2014/main" id="{C87E1C11-0A03-A833-1D0F-570F3A3C7161}"/>
                  </a:ext>
                </a:extLst>
              </p:cNvPr>
              <p:cNvSpPr txBox="1">
                <a:spLocks noRot="1" noChangeAspect="1" noMove="1" noResize="1" noEditPoints="1" noAdjustHandles="1" noChangeArrowheads="1" noChangeShapeType="1" noTextEdit="1"/>
              </p:cNvSpPr>
              <p:nvPr/>
            </p:nvSpPr>
            <p:spPr>
              <a:xfrm>
                <a:off x="3537527" y="5855855"/>
                <a:ext cx="3149600" cy="416524"/>
              </a:xfrm>
              <a:prstGeom prst="rect">
                <a:avLst/>
              </a:prstGeom>
              <a:blipFill>
                <a:blip r:embed="rId4"/>
                <a:stretch>
                  <a:fillRect l="-10638" t="-102941" b="-158824"/>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C6398F5A-E34A-6E8B-BA66-B34A0A5F57D4}"/>
              </a:ext>
            </a:extLst>
          </p:cNvPr>
          <p:cNvSpPr txBox="1"/>
          <p:nvPr/>
        </p:nvSpPr>
        <p:spPr>
          <a:xfrm>
            <a:off x="4618182" y="674255"/>
            <a:ext cx="2068945" cy="369332"/>
          </a:xfrm>
          <a:prstGeom prst="rect">
            <a:avLst/>
          </a:prstGeom>
          <a:noFill/>
        </p:spPr>
        <p:txBody>
          <a:bodyPr wrap="square" rtlCol="0">
            <a:spAutoFit/>
          </a:bodyPr>
          <a:lstStyle/>
          <a:p>
            <a:r>
              <a:rPr lang="en-US" dirty="0"/>
              <a:t>1/2(n-1)(1 + n-1)</a:t>
            </a:r>
          </a:p>
        </p:txBody>
      </p:sp>
    </p:spTree>
    <p:extLst>
      <p:ext uri="{BB962C8B-B14F-4D97-AF65-F5344CB8AC3E}">
        <p14:creationId xmlns:p14="http://schemas.microsoft.com/office/powerpoint/2010/main" val="907862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6651" y="953080"/>
            <a:ext cx="9048584" cy="5908797"/>
          </a:xfrm>
          <a:prstGeom prst="rect">
            <a:avLst/>
          </a:prstGeom>
        </p:spPr>
        <p:txBody>
          <a:bodyPr wrap="square">
            <a:spAutoFit/>
          </a:bodyPr>
          <a:lstStyle/>
          <a:p>
            <a:pPr>
              <a:lnSpc>
                <a:spcPct val="107000"/>
              </a:lnSpc>
              <a:spcAft>
                <a:spcPts val="800"/>
              </a:spcAft>
            </a:pPr>
            <a:r>
              <a:rPr lang="en-US" sz="2600" dirty="0">
                <a:solidFill>
                  <a:srgbClr val="0000FF"/>
                </a:solidFill>
                <a:ea typeface="Calibri" panose="020F0502020204030204" pitchFamily="34" charset="0"/>
                <a:cs typeface="Times New Roman" panose="02020603050405020304" pitchFamily="18" charset="0"/>
              </a:rPr>
              <a:t>Useful Property Involving the Asymptotic Notations </a:t>
            </a:r>
            <a:endParaRPr lang="en-US" sz="2600" dirty="0">
              <a:ea typeface="Calibri" panose="020F0502020204030204" pitchFamily="34" charset="0"/>
              <a:cs typeface="Times New Roman" panose="02020603050405020304" pitchFamily="18" charset="0"/>
            </a:endParaRPr>
          </a:p>
          <a:p>
            <a:pPr>
              <a:lnSpc>
                <a:spcPct val="107000"/>
              </a:lnSpc>
              <a:spcAft>
                <a:spcPts val="800"/>
              </a:spcAft>
            </a:pPr>
            <a:r>
              <a:rPr lang="en-US" sz="2400" dirty="0">
                <a:highlight>
                  <a:srgbClr val="FFFF00"/>
                </a:highlight>
                <a:ea typeface="Calibri" panose="020F0502020204030204" pitchFamily="34" charset="0"/>
                <a:cs typeface="Times New Roman" panose="02020603050405020304" pitchFamily="18" charset="0"/>
              </a:rPr>
              <a:t>Theorem 1.3.</a:t>
            </a:r>
          </a:p>
          <a:p>
            <a:pPr indent="457200">
              <a:lnSpc>
                <a:spcPct val="107000"/>
              </a:lnSpc>
              <a:spcAft>
                <a:spcPts val="800"/>
              </a:spcAft>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If f</a:t>
            </a:r>
            <a:r>
              <a:rPr lang="en-US" sz="22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ε O(g</a:t>
            </a:r>
            <a:r>
              <a:rPr lang="en-US" sz="22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and  f</a:t>
            </a:r>
            <a:r>
              <a:rPr lang="en-US" sz="22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ε O(g</a:t>
            </a:r>
            <a:r>
              <a:rPr lang="en-US" sz="22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p>
          <a:p>
            <a:pPr indent="457200">
              <a:lnSpc>
                <a:spcPct val="107000"/>
              </a:lnSpc>
              <a:spcAft>
                <a:spcPts val="800"/>
              </a:spcAft>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then</a:t>
            </a:r>
            <a:endParaRPr lang="en-US" sz="22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f</a:t>
            </a:r>
            <a:r>
              <a:rPr lang="en-US" sz="22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 f</a:t>
            </a:r>
            <a:r>
              <a:rPr lang="en-US" sz="22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ε O(max{g</a:t>
            </a:r>
            <a:r>
              <a:rPr lang="en-US" sz="22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g</a:t>
            </a:r>
            <a:r>
              <a:rPr lang="en-US" sz="22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endParaRPr lang="en-US" sz="22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Proof:</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Since f</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200" dirty="0">
                <a:latin typeface="Times New Roman" panose="02020603050405020304" pitchFamily="18" charset="0"/>
                <a:ea typeface="Calibri" panose="020F0502020204030204" pitchFamily="34" charset="0"/>
                <a:cs typeface="Times New Roman" panose="02020603050405020304" pitchFamily="18" charset="0"/>
              </a:rPr>
              <a:t>(n) ε O(g</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200" dirty="0">
                <a:latin typeface="Times New Roman" panose="02020603050405020304" pitchFamily="18" charset="0"/>
                <a:ea typeface="Calibri" panose="020F0502020204030204" pitchFamily="34" charset="0"/>
                <a:cs typeface="Times New Roman" panose="02020603050405020304" pitchFamily="18" charset="0"/>
              </a:rPr>
              <a:t>(n)), by definition of O-notation, there exist some positive constants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200" dirty="0">
                <a:latin typeface="Times New Roman" panose="02020603050405020304" pitchFamily="18" charset="0"/>
                <a:ea typeface="Calibri" panose="020F0502020204030204" pitchFamily="34" charset="0"/>
                <a:cs typeface="Times New Roman" panose="02020603050405020304" pitchFamily="18" charset="0"/>
              </a:rPr>
              <a:t> and n</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200" dirty="0">
                <a:latin typeface="Times New Roman" panose="02020603050405020304" pitchFamily="18" charset="0"/>
                <a:ea typeface="Calibri" panose="020F0502020204030204" pitchFamily="34" charset="0"/>
                <a:cs typeface="Times New Roman" panose="02020603050405020304" pitchFamily="18" charset="0"/>
              </a:rPr>
              <a:t> &gt; 0 such that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f</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200" dirty="0">
                <a:latin typeface="Times New Roman" panose="02020603050405020304" pitchFamily="18" charset="0"/>
                <a:ea typeface="Calibri" panose="020F0502020204030204" pitchFamily="34" charset="0"/>
                <a:cs typeface="Times New Roman" panose="02020603050405020304" pitchFamily="18" charset="0"/>
              </a:rPr>
              <a:t>(n) ≤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200" dirty="0">
                <a:latin typeface="Times New Roman" panose="02020603050405020304" pitchFamily="18" charset="0"/>
                <a:ea typeface="Calibri" panose="020F0502020204030204" pitchFamily="34" charset="0"/>
                <a:cs typeface="Times New Roman" panose="02020603050405020304" pitchFamily="18" charset="0"/>
              </a:rPr>
              <a:t> g</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200" dirty="0">
                <a:latin typeface="Times New Roman" panose="02020603050405020304" pitchFamily="18" charset="0"/>
                <a:ea typeface="Calibri" panose="020F0502020204030204" pitchFamily="34" charset="0"/>
                <a:cs typeface="Times New Roman" panose="02020603050405020304" pitchFamily="18" charset="0"/>
              </a:rPr>
              <a:t>(n), for all n ≥ n</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Similarly, Since f</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(n) ε O(g</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(n)), by definition of O-notation, there exist some positive constants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and n</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&gt; 0 such that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f</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(n) ≤ c</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g</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(n), for all n ≥ n</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2.</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85419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9388" y="2191477"/>
            <a:ext cx="7649156" cy="2943178"/>
          </a:xfrm>
          <a:prstGeom prst="rect">
            <a:avLst/>
          </a:prstGeom>
        </p:spPr>
        <p:txBody>
          <a:bodyPr wrap="square">
            <a:spAutoFit/>
          </a:bodyPr>
          <a:lstStyle/>
          <a:p>
            <a:pPr algn="just">
              <a:lnSpc>
                <a:spcPct val="107000"/>
              </a:lnSpc>
              <a:spcAft>
                <a:spcPts val="800"/>
              </a:spcAft>
            </a:pPr>
            <a:r>
              <a:rPr lang="en-US" sz="2800" dirty="0">
                <a:highlight>
                  <a:srgbClr val="FFFF00"/>
                </a:highlight>
                <a:ea typeface="Calibri" panose="020F0502020204030204" pitchFamily="34" charset="0"/>
                <a:cs typeface="Times New Roman" panose="02020603050405020304" pitchFamily="18" charset="0"/>
              </a:rPr>
              <a:t>Corollary  1.3.1.</a:t>
            </a:r>
          </a:p>
          <a:p>
            <a:pPr marL="342900" marR="0" lvl="0" indent="-342900">
              <a:lnSpc>
                <a:spcPct val="115000"/>
              </a:lnSpc>
              <a:spcBef>
                <a:spcPts val="1200"/>
              </a:spcBef>
              <a:spcAft>
                <a:spcPts val="1000"/>
              </a:spcAft>
              <a:buFont typeface="+mj-lt"/>
              <a:buAutoNum type="alphaLcPeriod"/>
            </a:pP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If f</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ε Ω(g</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and  f</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ε Ω(g</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then</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f</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 f</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ε Ω(max{g</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g</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1200"/>
              </a:spcBef>
              <a:spcAft>
                <a:spcPts val="1000"/>
              </a:spcAft>
            </a:pP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b.    If f</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ε Ɵ(g</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and  f</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(n)ε Ɵ(g</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then</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f</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 f</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ε Ɵ(max{g</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g</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endPar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73850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0CEC9FA-0095-4BA2-B5DB-B6AFB2B4425D}"/>
              </a:ext>
            </a:extLst>
          </p:cNvPr>
          <p:cNvSpPr txBox="1"/>
          <p:nvPr/>
        </p:nvSpPr>
        <p:spPr>
          <a:xfrm>
            <a:off x="1306672" y="1702620"/>
            <a:ext cx="10123287" cy="1580511"/>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799265" y="1129478"/>
            <a:ext cx="8677145" cy="5237524"/>
          </a:xfrm>
          <a:prstGeom prst="rect">
            <a:avLst/>
          </a:prstGeom>
        </p:spPr>
        <p:txBody>
          <a:bodyPr wrap="square">
            <a:spAutoFit/>
          </a:bodyPr>
          <a:lstStyle/>
          <a:p>
            <a:pPr>
              <a:lnSpc>
                <a:spcPct val="107000"/>
              </a:lnSpc>
              <a:spcAft>
                <a:spcPts val="800"/>
              </a:spcAft>
            </a:pPr>
            <a:r>
              <a:rPr lang="en-US" sz="2400" dirty="0">
                <a:solidFill>
                  <a:srgbClr val="0000FF"/>
                </a:solidFill>
                <a:ea typeface="Calibri" panose="020F0502020204030204" pitchFamily="34" charset="0"/>
                <a:cs typeface="Times New Roman" panose="02020603050405020304" pitchFamily="18" charset="0"/>
              </a:rPr>
              <a:t>Example 1.10:</a:t>
            </a:r>
            <a:endParaRPr lang="en-US" sz="2400" dirty="0">
              <a:ea typeface="Calibri" panose="020F0502020204030204" pitchFamily="34" charset="0"/>
              <a:cs typeface="Times New Roman" panose="02020603050405020304" pitchFamily="18" charset="0"/>
            </a:endParaRPr>
          </a:p>
          <a:p>
            <a:pPr>
              <a:spcAft>
                <a:spcPts val="12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Consider a two-part algorithm: </a:t>
            </a:r>
          </a:p>
          <a:p>
            <a:pPr marL="800100" lvl="1" indent="-342900">
              <a:spcAft>
                <a:spcPts val="12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first,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sort the array </a:t>
            </a:r>
            <a:r>
              <a:rPr lang="en-US" sz="2200" dirty="0">
                <a:latin typeface="Times New Roman" panose="02020603050405020304" pitchFamily="18" charset="0"/>
                <a:ea typeface="Calibri" panose="020F0502020204030204" pitchFamily="34" charset="0"/>
                <a:cs typeface="Times New Roman" panose="02020603050405020304" pitchFamily="18" charset="0"/>
              </a:rPr>
              <a:t>by applying some known sorting algorithm; </a:t>
            </a:r>
          </a:p>
          <a:p>
            <a:pPr marL="800100" lvl="1" indent="-342900">
              <a:spcAft>
                <a:spcPts val="12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second,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scan</a:t>
            </a:r>
            <a:r>
              <a:rPr lang="en-US" sz="2200" dirty="0">
                <a:latin typeface="Times New Roman" panose="02020603050405020304" pitchFamily="18" charset="0"/>
                <a:ea typeface="Calibri" panose="020F0502020204030204" pitchFamily="34" charset="0"/>
                <a:cs typeface="Times New Roman" panose="02020603050405020304" pitchFamily="18" charset="0"/>
              </a:rPr>
              <a:t> the sorted array to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check its consecutive element for equality.</a:t>
            </a:r>
            <a:endParaRPr lang="en-US" sz="22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800100" indent="-342900">
              <a:spcAft>
                <a:spcPts val="1200"/>
              </a:spcAft>
            </a:pP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spcAft>
                <a:spcPts val="12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If a </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sorting algorithm</a:t>
            </a:r>
            <a:r>
              <a:rPr lang="en-US" sz="2200" dirty="0">
                <a:latin typeface="Times New Roman" panose="02020603050405020304" pitchFamily="18" charset="0"/>
                <a:ea typeface="Calibri" panose="020F0502020204030204" pitchFamily="34" charset="0"/>
                <a:cs typeface="Times New Roman" panose="02020603050405020304" pitchFamily="18" charset="0"/>
              </a:rPr>
              <a:t> is used in the first part to make no more than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½ n(n-1) </a:t>
            </a:r>
            <a:r>
              <a:rPr lang="en-US" sz="2200" dirty="0">
                <a:latin typeface="Times New Roman" panose="02020603050405020304" pitchFamily="18" charset="0"/>
                <a:ea typeface="Calibri" panose="020F0502020204030204" pitchFamily="34" charset="0"/>
                <a:cs typeface="Times New Roman" panose="02020603050405020304" pitchFamily="18" charset="0"/>
              </a:rPr>
              <a:t>comparisons, it is in O(n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p>
          <a:p>
            <a:pPr marL="800100" lvl="1" indent="-342900">
              <a:spcAft>
                <a:spcPts val="12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If the second part makes no more than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n-1</a:t>
            </a:r>
            <a:r>
              <a:rPr lang="en-US" sz="2200" dirty="0">
                <a:latin typeface="Times New Roman" panose="02020603050405020304" pitchFamily="18" charset="0"/>
                <a:ea typeface="Calibri" panose="020F0502020204030204" pitchFamily="34" charset="0"/>
                <a:cs typeface="Times New Roman" panose="02020603050405020304" pitchFamily="18" charset="0"/>
              </a:rPr>
              <a:t> comparisons, it is in O(n). </a:t>
            </a:r>
          </a:p>
          <a:p>
            <a:pPr marL="800100" lvl="1" indent="-342900">
              <a:spcAft>
                <a:spcPts val="12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Thus, the efficiency of the entire algorithm will be in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½ n(n-1) + n-1</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O(max{n</a:t>
            </a:r>
            <a:r>
              <a:rPr lang="en-US" sz="22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 = O(n</a:t>
            </a:r>
            <a:r>
              <a:rPr lang="en-US" sz="22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hought Bubble: Cloud 3">
            <a:extLst>
              <a:ext uri="{FF2B5EF4-FFF2-40B4-BE49-F238E27FC236}">
                <a16:creationId xmlns:a16="http://schemas.microsoft.com/office/drawing/2014/main" id="{A9AFBF36-EF55-4632-AB00-58F8FBC46786}"/>
              </a:ext>
            </a:extLst>
          </p:cNvPr>
          <p:cNvSpPr/>
          <p:nvPr/>
        </p:nvSpPr>
        <p:spPr>
          <a:xfrm>
            <a:off x="762040" y="2033945"/>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Image result for smiley face images">
            <a:extLst>
              <a:ext uri="{FF2B5EF4-FFF2-40B4-BE49-F238E27FC236}">
                <a16:creationId xmlns:a16="http://schemas.microsoft.com/office/drawing/2014/main" id="{BBC6773C-4ADE-4FBF-AF47-F0C8E0E4B36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256" y="2033945"/>
            <a:ext cx="643417" cy="426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662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6650" y="1099572"/>
            <a:ext cx="9602904" cy="5044138"/>
          </a:xfrm>
          <a:prstGeom prst="rect">
            <a:avLst/>
          </a:prstGeom>
        </p:spPr>
        <p:txBody>
          <a:bodyPr wrap="square">
            <a:spAutoFit/>
          </a:bodyPr>
          <a:lstStyle/>
          <a:p>
            <a:pPr>
              <a:lnSpc>
                <a:spcPct val="107000"/>
              </a:lnSpc>
              <a:spcAft>
                <a:spcPts val="1200"/>
              </a:spcAft>
            </a:pPr>
            <a:r>
              <a:rPr lang="en-US" sz="2600" dirty="0">
                <a:solidFill>
                  <a:srgbClr val="0000FF"/>
                </a:solidFill>
                <a:ea typeface="Calibri" panose="020F0502020204030204" pitchFamily="34" charset="0"/>
                <a:cs typeface="Times New Roman" panose="02020603050405020304" pitchFamily="18" charset="0"/>
              </a:rPr>
              <a:t>Using Limits for Comparing Orders of Growth </a:t>
            </a:r>
            <a:endParaRPr lang="en-US" sz="2600" dirty="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A </a:t>
            </a:r>
            <a:r>
              <a:rPr lang="en-US"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convenient method for comparing the orders of growth of two specific functions</a:t>
            </a:r>
            <a:r>
              <a:rPr lang="en-US" sz="2200" dirty="0">
                <a:latin typeface="Times New Roman" panose="02020603050405020304" pitchFamily="18" charset="0"/>
                <a:ea typeface="Calibri" panose="020F0502020204030204" pitchFamily="34" charset="0"/>
                <a:cs typeface="Times New Roman" panose="02020603050405020304" pitchFamily="18" charset="0"/>
              </a:rPr>
              <a:t> is based on computing the limit of the ratio of the two functions in question.</a:t>
            </a:r>
          </a:p>
          <a:p>
            <a:pPr>
              <a:lnSpc>
                <a:spcPct val="107000"/>
              </a:lnSpc>
              <a:spcAft>
                <a:spcPts val="800"/>
              </a:spcAft>
            </a:pPr>
            <a:r>
              <a:rPr lang="en-US" sz="2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Three principal cases may arise:</a:t>
            </a:r>
          </a:p>
          <a:p>
            <a:r>
              <a:rPr lang="en-US" sz="2400" dirty="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r>
              <a:rPr lang="en-US" sz="2200" dirty="0">
                <a:highlight>
                  <a:srgbClr val="FFFF00"/>
                </a:highlight>
                <a:latin typeface="Times New Roman" panose="02020603050405020304" pitchFamily="18" charset="0"/>
                <a:cs typeface="Times New Roman" panose="02020603050405020304" pitchFamily="18" charset="0"/>
              </a:rPr>
              <a:t>            f(n)          0	implies that f(n) has a smaller order of growth than g(n)</a:t>
            </a:r>
          </a:p>
          <a:p>
            <a:r>
              <a:rPr lang="en-US" sz="2200" dirty="0" err="1">
                <a:highlight>
                  <a:srgbClr val="FFFF00"/>
                </a:highlight>
                <a:latin typeface="Times New Roman" panose="02020603050405020304" pitchFamily="18" charset="0"/>
                <a:cs typeface="Times New Roman" panose="02020603050405020304" pitchFamily="18" charset="0"/>
              </a:rPr>
              <a:t>lim</a:t>
            </a:r>
            <a:r>
              <a:rPr lang="en-US" sz="2200" dirty="0">
                <a:highlight>
                  <a:srgbClr val="FFFF00"/>
                </a:highlight>
                <a:latin typeface="Times New Roman" panose="02020603050405020304" pitchFamily="18" charset="0"/>
                <a:cs typeface="Times New Roman" panose="02020603050405020304" pitchFamily="18" charset="0"/>
              </a:rPr>
              <a:t>       ----  =      c &gt; 0 	implies that f(n) has the same order of growth as g(n)</a:t>
            </a:r>
          </a:p>
          <a:p>
            <a:r>
              <a:rPr lang="en-US" sz="2200" dirty="0">
                <a:highlight>
                  <a:srgbClr val="FFFF00"/>
                </a:highlight>
                <a:latin typeface="Times New Roman" panose="02020603050405020304" pitchFamily="18" charset="0"/>
                <a:cs typeface="Times New Roman" panose="02020603050405020304" pitchFamily="18" charset="0"/>
              </a:rPr>
              <a:t>n → ∞ g(n)	  ∞	implies that f(n) has a larger order of growth than g(n).</a:t>
            </a:r>
          </a:p>
          <a:p>
            <a:r>
              <a:rPr lang="en-US" sz="2200" dirty="0">
                <a:latin typeface="Times New Roman" panose="02020603050405020304" pitchFamily="18" charset="0"/>
                <a:cs typeface="Times New Roman" panose="02020603050405020304" pitchFamily="18" charset="0"/>
              </a:rPr>
              <a:t>			</a:t>
            </a:r>
            <a:endParaRPr lang="en-US" sz="2200"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Note that</a:t>
            </a:r>
          </a:p>
          <a:p>
            <a:pPr marL="342900" lvl="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 The first two cases mean that f(n) ε O(g(n)).</a:t>
            </a:r>
          </a:p>
          <a:p>
            <a:pPr marL="342900" lvl="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 The second case means that f(n) ε Ɵ(g(n))</a:t>
            </a:r>
          </a:p>
          <a:p>
            <a:pPr marL="342900" lvl="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 The last two mean that f(n) ε Ω(g(n)).</a:t>
            </a:r>
          </a:p>
        </p:txBody>
      </p:sp>
      <p:sp>
        <p:nvSpPr>
          <p:cNvPr id="3" name="Left Brace 2"/>
          <p:cNvSpPr/>
          <p:nvPr/>
        </p:nvSpPr>
        <p:spPr>
          <a:xfrm>
            <a:off x="3307744" y="3455127"/>
            <a:ext cx="125232" cy="83488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hought Bubble: Cloud 4">
            <a:extLst>
              <a:ext uri="{FF2B5EF4-FFF2-40B4-BE49-F238E27FC236}">
                <a16:creationId xmlns:a16="http://schemas.microsoft.com/office/drawing/2014/main" id="{ABA307D2-FFF9-464A-99B4-7D02612AB256}"/>
              </a:ext>
            </a:extLst>
          </p:cNvPr>
          <p:cNvSpPr/>
          <p:nvPr/>
        </p:nvSpPr>
        <p:spPr>
          <a:xfrm>
            <a:off x="558216" y="3288280"/>
            <a:ext cx="600024" cy="400572"/>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000FF"/>
              </a:solidFill>
            </a:endParaRPr>
          </a:p>
        </p:txBody>
      </p:sp>
      <p:pic>
        <p:nvPicPr>
          <p:cNvPr id="6" name="Picture 5" descr="Image result for smiley face images">
            <a:extLst>
              <a:ext uri="{FF2B5EF4-FFF2-40B4-BE49-F238E27FC236}">
                <a16:creationId xmlns:a16="http://schemas.microsoft.com/office/drawing/2014/main" id="{0CA168A2-AB0D-4F3F-89E4-1C57002C9C6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38313">
            <a:off x="558215" y="3340222"/>
            <a:ext cx="600024" cy="400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2266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25539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286757" y="1728846"/>
                <a:ext cx="7884854" cy="4004366"/>
              </a:xfrm>
              <a:prstGeom prst="rect">
                <a:avLst/>
              </a:prstGeom>
            </p:spPr>
            <p:txBody>
              <a:bodyPr wrap="square">
                <a:spAutoFit/>
              </a:bodyPr>
              <a:lstStyle/>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Consider </a:t>
                </a:r>
                <a:r>
                  <a:rPr lang="en-US" sz="2400" dirty="0" err="1">
                    <a:solidFill>
                      <a:srgbClr val="0000FF"/>
                    </a:solidFill>
                    <a:ea typeface="Calibri" panose="020F0502020204030204" pitchFamily="34" charset="0"/>
                    <a:cs typeface="Times New Roman" panose="02020603050405020304" pitchFamily="18" charset="0"/>
                  </a:rPr>
                  <a:t>L’Hôpital’s</a:t>
                </a:r>
                <a:r>
                  <a:rPr lang="en-US" sz="2400" dirty="0">
                    <a:solidFill>
                      <a:srgbClr val="0000FF"/>
                    </a:solidFill>
                    <a:ea typeface="Calibri" panose="020F0502020204030204" pitchFamily="34" charset="0"/>
                    <a:cs typeface="Times New Roman" panose="02020603050405020304" pitchFamily="18" charset="0"/>
                  </a:rPr>
                  <a:t> rule</a:t>
                </a:r>
              </a:p>
              <a:p>
                <a:pPr>
                  <a:lnSpc>
                    <a:spcPct val="107000"/>
                  </a:lnSpc>
                  <a:spcAft>
                    <a:spcPts val="800"/>
                  </a:spcAft>
                </a:pPr>
                <a14:m>
                  <m:oMathPara xmlns:m="http://schemas.openxmlformats.org/officeDocument/2006/math">
                    <m:oMathParaPr>
                      <m:jc m:val="centerGroup"/>
                    </m:oMathParaPr>
                    <m:oMath xmlns:m="http://schemas.openxmlformats.org/officeDocument/2006/math">
                      <m:func>
                        <m:func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r>
                                <a:rPr lang="en-US" sz="2200" i="1">
                                  <a:effectLst/>
                                  <a:latin typeface="Cambria Math" panose="02040503050406030204" pitchFamily="18" charset="0"/>
                                  <a:ea typeface="Calibri" panose="020F0502020204030204" pitchFamily="34" charset="0"/>
                                  <a:cs typeface="Times New Roman" panose="02020603050405020304" pitchFamily="18" charset="0"/>
                                </a:rPr>
                                <m:t> → ∞</m:t>
                              </m:r>
                            </m:lim>
                          </m:limLow>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fName>
                        <m:e>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𝑓</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𝑔</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den>
                          </m:f>
                        </m:e>
                      </m:func>
                      <m:r>
                        <a:rPr lang="en-US" sz="2200" i="1">
                          <a:effectLst/>
                          <a:latin typeface="Cambria Math" panose="02040503050406030204" pitchFamily="18" charset="0"/>
                          <a:ea typeface="Calibri" panose="020F0502020204030204" pitchFamily="34" charset="0"/>
                          <a:cs typeface="Times New Roman" panose="02020603050405020304" pitchFamily="18" charset="0"/>
                        </a:rPr>
                        <m:t> = </m:t>
                      </m:r>
                      <m:func>
                        <m:func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r>
                                <a:rPr lang="en-US" sz="2200" i="1">
                                  <a:effectLst/>
                                  <a:latin typeface="Cambria Math" panose="02040503050406030204" pitchFamily="18" charset="0"/>
                                  <a:ea typeface="Calibri" panose="020F0502020204030204" pitchFamily="34" charset="0"/>
                                  <a:cs typeface="Times New Roman" panose="02020603050405020304" pitchFamily="18" charset="0"/>
                                </a:rPr>
                                <m:t> → ∞</m:t>
                              </m:r>
                            </m:lim>
                          </m:limLow>
                        </m:fName>
                        <m:e>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𝑓</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𝑔</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r>
                                <a:rPr lang="en-US" sz="2200" i="1">
                                  <a:effectLst/>
                                  <a:latin typeface="Cambria Math" panose="02040503050406030204" pitchFamily="18" charset="0"/>
                                  <a:ea typeface="Calibri" panose="020F0502020204030204" pitchFamily="34" charset="0"/>
                                  <a:cs typeface="Times New Roman" panose="02020603050405020304" pitchFamily="18" charset="0"/>
                                </a:rPr>
                                <m:t>)</m:t>
                              </m:r>
                            </m:den>
                          </m:f>
                        </m:e>
                      </m:func>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and </a:t>
                </a:r>
                <a:r>
                  <a:rPr lang="en-US" sz="2400" dirty="0" err="1">
                    <a:solidFill>
                      <a:srgbClr val="0000FF"/>
                    </a:solidFill>
                    <a:effectLst/>
                    <a:ea typeface="Calibri" panose="020F0502020204030204" pitchFamily="34" charset="0"/>
                    <a:cs typeface="Times New Roman" panose="02020603050405020304" pitchFamily="18" charset="0"/>
                  </a:rPr>
                  <a:t>Stirling’s</a:t>
                </a:r>
                <a:r>
                  <a:rPr lang="en-US" sz="2400" dirty="0">
                    <a:solidFill>
                      <a:srgbClr val="0000FF"/>
                    </a:solidFill>
                    <a:effectLst/>
                    <a:ea typeface="Calibri" panose="020F0502020204030204" pitchFamily="34" charset="0"/>
                    <a:cs typeface="Times New Roman" panose="02020603050405020304" pitchFamily="18" charset="0"/>
                  </a:rPr>
                  <a:t> formula</a:t>
                </a:r>
              </a:p>
              <a:p>
                <a:pPr>
                  <a:lnSpc>
                    <a:spcPct val="107000"/>
                  </a:lnSpc>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n! 	≈   </a:t>
                </a:r>
                <a14:m>
                  <m:oMath xmlns:m="http://schemas.openxmlformats.org/officeDocument/2006/math">
                    <m:rad>
                      <m:radPr>
                        <m:degHide m:val="on"/>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r>
                          <a:rPr lang="en-US" sz="2200" i="1">
                            <a:effectLst/>
                            <a:latin typeface="Cambria Math" panose="02040503050406030204" pitchFamily="18" charset="0"/>
                            <a:ea typeface="Calibri" panose="020F0502020204030204" pitchFamily="34" charset="0"/>
                            <a:cs typeface="Times New Roman" panose="02020603050405020304" pitchFamily="18" charset="0"/>
                          </a:rPr>
                          <m:t>𝜋</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e>
                    </m:rad>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𝑒</m:t>
                            </m:r>
                          </m:den>
                        </m:f>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e>
                      <m:sup>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sup>
                    </m:sSup>
                    <m:r>
                      <a:rPr lang="en-US" sz="2200" i="1">
                        <a:effectLst/>
                        <a:latin typeface="Cambria Math" panose="02040503050406030204" pitchFamily="18" charset="0"/>
                        <a:ea typeface="Calibri" panose="020F0502020204030204" pitchFamily="34" charset="0"/>
                        <a:cs typeface="Times New Roman" panose="02020603050405020304" pitchFamily="18" charset="0"/>
                      </a:rPr>
                      <m:t>  ( 1+  Ɵ</m:t>
                    </m:r>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den>
                        </m:f>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e>
                    </m:d>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rad>
                      <m:radPr>
                        <m:degHide m:val="on"/>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r>
                          <a:rPr lang="en-US" sz="2200" i="1">
                            <a:effectLst/>
                            <a:latin typeface="Cambria Math" panose="02040503050406030204" pitchFamily="18" charset="0"/>
                            <a:ea typeface="Calibri" panose="020F0502020204030204" pitchFamily="34" charset="0"/>
                            <a:cs typeface="Times New Roman" panose="02020603050405020304" pitchFamily="18" charset="0"/>
                          </a:rPr>
                          <m:t>𝜋</m:t>
                        </m:r>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e>
                    </m:rad>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𝑒</m:t>
                            </m:r>
                          </m:den>
                        </m:f>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e>
                      <m:sup>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sup>
                    </m:sSup>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for large values of n.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 weak upper bound on the factorial function is n!  ≤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n</a:t>
                </a:r>
                <a:r>
                  <a:rPr lang="en-US" sz="2200" baseline="30000" dirty="0" err="1">
                    <a:effectLst/>
                    <a:latin typeface="Times New Roman" panose="02020603050405020304" pitchFamily="18" charset="0"/>
                    <a:ea typeface="Calibri" panose="020F0502020204030204" pitchFamily="34" charset="0"/>
                    <a:cs typeface="Times New Roman" panose="02020603050405020304" pitchFamily="18" charset="0"/>
                  </a:rPr>
                  <a:t>n</a:t>
                </a:r>
                <a:r>
                  <a:rPr lang="en-US" sz="2200"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286757" y="1728846"/>
                <a:ext cx="7884854" cy="4004366"/>
              </a:xfrm>
              <a:prstGeom prst="rect">
                <a:avLst/>
              </a:prstGeom>
              <a:blipFill>
                <a:blip r:embed="rId2"/>
                <a:stretch>
                  <a:fillRect l="-1005" t="-1067" b="-2134"/>
                </a:stretch>
              </a:blipFill>
            </p:spPr>
            <p:txBody>
              <a:bodyPr/>
              <a:lstStyle/>
              <a:p>
                <a:r>
                  <a:rPr lang="en-US">
                    <a:noFill/>
                  </a:rPr>
                  <a:t> </a:t>
                </a:r>
              </a:p>
            </p:txBody>
          </p:sp>
        </mc:Fallback>
      </mc:AlternateContent>
      <p:sp>
        <p:nvSpPr>
          <p:cNvPr id="4" name="Thought Bubble: Cloud 3">
            <a:extLst>
              <a:ext uri="{FF2B5EF4-FFF2-40B4-BE49-F238E27FC236}">
                <a16:creationId xmlns:a16="http://schemas.microsoft.com/office/drawing/2014/main" id="{F1FA1154-2E3C-4344-B304-099D71161E05}"/>
              </a:ext>
            </a:extLst>
          </p:cNvPr>
          <p:cNvSpPr/>
          <p:nvPr/>
        </p:nvSpPr>
        <p:spPr>
          <a:xfrm>
            <a:off x="1791967" y="2380400"/>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Image result for smiley face images">
            <a:extLst>
              <a:ext uri="{FF2B5EF4-FFF2-40B4-BE49-F238E27FC236}">
                <a16:creationId xmlns:a16="http://schemas.microsoft.com/office/drawing/2014/main" id="{4EFB7B81-8322-4E96-8CB7-7C1A2025FA3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54671">
            <a:off x="1755732" y="2384906"/>
            <a:ext cx="709421" cy="421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8324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12854" y="1230536"/>
                <a:ext cx="8586652" cy="4529510"/>
              </a:xfrm>
              <a:prstGeom prst="rect">
                <a:avLst/>
              </a:prstGeom>
            </p:spPr>
            <p:txBody>
              <a:bodyPr wrap="square">
                <a:spAutoFit/>
              </a:bodyPr>
              <a:lstStyle/>
              <a:p>
                <a:pPr>
                  <a:lnSpc>
                    <a:spcPct val="107000"/>
                  </a:lnSpc>
                  <a:spcAft>
                    <a:spcPts val="800"/>
                  </a:spcAft>
                </a:pPr>
                <a:r>
                  <a:rPr lang="en-US" sz="2600" dirty="0">
                    <a:ea typeface="Calibri" panose="020F0502020204030204" pitchFamily="34" charset="0"/>
                    <a:cs typeface="Times New Roman" panose="02020603050405020304" pitchFamily="18" charset="0"/>
                  </a:rPr>
                  <a:t>Examples: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using the limit-based approach to compare orders of growth of two functions: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highlight>
                      <a:srgbClr val="FFFF00"/>
                    </a:highlight>
                    <a:ea typeface="Calibri" panose="020F0502020204030204" pitchFamily="34" charset="0"/>
                    <a:cs typeface="Times New Roman" panose="02020603050405020304" pitchFamily="18" charset="0"/>
                  </a:rPr>
                  <a:t>Example 1.11: </a:t>
                </a: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Compare the orders of growth of ½ n(n-1) and n</a:t>
                </a:r>
                <a:r>
                  <a:rPr lang="en-US" sz="2200" baseline="30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unc>
                      <m:func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2200" b="0"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lim</m:t>
                            </m:r>
                          </m:e>
                          <m:lim>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𝑛</m:t>
                            </m:r>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 → ∞</m:t>
                            </m:r>
                          </m:lim>
                        </m:limLow>
                      </m:fName>
                      <m:e>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 </m:t>
                        </m:r>
                        <m:f>
                          <m:f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fPr>
                          <m:num>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        </m:t>
                            </m:r>
                            <m:f>
                              <m:f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fPr>
                              <m:num>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1</m:t>
                                </m:r>
                              </m:num>
                              <m:den>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2</m:t>
                                </m:r>
                              </m:den>
                            </m:f>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 </m:t>
                            </m:r>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𝑛</m:t>
                            </m:r>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m:t>
                            </m:r>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𝑛</m:t>
                            </m:r>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−1)</m:t>
                            </m:r>
                          </m:num>
                          <m:den>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sSupPr>
                              <m:e>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𝑛</m:t>
                                </m:r>
                              </m:e>
                              <m:sup>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2</m:t>
                                </m:r>
                              </m:sup>
                            </m:sSup>
                          </m:den>
                        </m:f>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    </m:t>
                        </m:r>
                      </m:e>
                    </m:func>
                  </m:oMath>
                </a14:m>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fPr>
                      <m:num>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1</m:t>
                        </m:r>
                      </m:num>
                      <m:den>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2</m:t>
                        </m:r>
                      </m:den>
                    </m:f>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 </m:t>
                    </m:r>
                    <m:func>
                      <m:func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2200" b="0"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lim</m:t>
                            </m:r>
                          </m:e>
                          <m:lim>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𝑛</m:t>
                            </m:r>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 → ∞</m:t>
                            </m:r>
                          </m:lim>
                        </m:limLow>
                      </m:fName>
                      <m:e>
                        <m:f>
                          <m:f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sSupPr>
                              <m:e>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𝑛</m:t>
                                </m:r>
                              </m:e>
                              <m:sup>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2</m:t>
                                </m:r>
                              </m:sup>
                            </m:sSup>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m:t>
                            </m:r>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𝑛</m:t>
                            </m:r>
                          </m:num>
                          <m:den>
                            <m:sSup>
                              <m:sSup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sSupPr>
                              <m:e>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𝑛</m:t>
                                </m:r>
                              </m:e>
                              <m:sup>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2</m:t>
                                </m:r>
                              </m:sup>
                            </m:sSup>
                          </m:den>
                        </m:f>
                      </m:e>
                    </m:func>
                  </m:oMath>
                </a14:m>
                <a:endParaRPr lang="en-US"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fPr>
                      <m:num>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1</m:t>
                        </m:r>
                      </m:num>
                      <m:den>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2</m:t>
                        </m:r>
                      </m:den>
                    </m:f>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 </m:t>
                    </m:r>
                    <m:func>
                      <m:func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2200" b="0"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lim</m:t>
                            </m:r>
                          </m:e>
                          <m:lim>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𝑛</m:t>
                            </m:r>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 → ∞</m:t>
                            </m:r>
                          </m:lim>
                        </m:limLow>
                      </m:fName>
                      <m:e>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 ( 1− </m:t>
                        </m:r>
                        <m:f>
                          <m:f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fPr>
                          <m:num>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1</m:t>
                            </m:r>
                          </m:num>
                          <m:den>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𝑛</m:t>
                            </m:r>
                          </m:den>
                        </m:f>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   )</m:t>
                        </m:r>
                      </m:e>
                    </m:func>
                  </m:oMath>
                </a14:m>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½.</a:t>
                </a:r>
                <a:endParaRPr lang="en-US"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Since the limit is equal to a positive constant, the functions have the same order of growth or, symbolically,   ½ n(n-1) ε Ɵ(n</a:t>
                </a:r>
                <a:r>
                  <a:rPr lang="en-US" sz="22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12854" y="1230536"/>
                <a:ext cx="8586652" cy="4529510"/>
              </a:xfrm>
              <a:prstGeom prst="rect">
                <a:avLst/>
              </a:prstGeom>
              <a:blipFill>
                <a:blip r:embed="rId2"/>
                <a:stretch>
                  <a:fillRect l="-1278" t="-942" r="-142" b="-2288"/>
                </a:stretch>
              </a:blipFill>
            </p:spPr>
            <p:txBody>
              <a:bodyPr/>
              <a:lstStyle/>
              <a:p>
                <a:r>
                  <a:rPr lang="en-US">
                    <a:noFill/>
                  </a:rPr>
                  <a:t> </a:t>
                </a:r>
              </a:p>
            </p:txBody>
          </p:sp>
        </mc:Fallback>
      </mc:AlternateContent>
    </p:spTree>
    <p:extLst>
      <p:ext uri="{BB962C8B-B14F-4D97-AF65-F5344CB8AC3E}">
        <p14:creationId xmlns:p14="http://schemas.microsoft.com/office/powerpoint/2010/main" val="2028312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50504" y="667077"/>
                <a:ext cx="9374589" cy="5626605"/>
              </a:xfrm>
              <a:prstGeom prst="rect">
                <a:avLst/>
              </a:prstGeom>
            </p:spPr>
            <p:txBody>
              <a:bodyPr wrap="square">
                <a:spAutoFit/>
              </a:bodyPr>
              <a:lstStyle/>
              <a:p>
                <a:pPr>
                  <a:lnSpc>
                    <a:spcPct val="107000"/>
                  </a:lnSpc>
                  <a:spcBef>
                    <a:spcPts val="1200"/>
                  </a:spcBef>
                  <a:spcAft>
                    <a:spcPts val="800"/>
                  </a:spcAft>
                </a:pPr>
                <a:r>
                  <a:rPr lang="en-US" sz="2200" b="1" dirty="0">
                    <a:latin typeface="Times New Roman" panose="02020603050405020304" pitchFamily="18" charset="0"/>
                    <a:ea typeface="Calibri" panose="020F0502020204030204" pitchFamily="34" charset="0"/>
                    <a:cs typeface="Times New Roman" panose="02020603050405020304" pitchFamily="18" charset="0"/>
                  </a:rPr>
                  <a:t>Example 1.12.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Compare the orders of growth of log</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n and √n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unc>
                      <m:func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r>
                              <a:rPr lang="en-US" sz="2200" i="1">
                                <a:effectLst/>
                                <a:latin typeface="Cambria Math" panose="02040503050406030204" pitchFamily="18" charset="0"/>
                                <a:ea typeface="Calibri" panose="020F0502020204030204" pitchFamily="34" charset="0"/>
                                <a:cs typeface="Times New Roman" panose="02020603050405020304" pitchFamily="18" charset="0"/>
                              </a:rPr>
                              <m:t> → ∞</m:t>
                            </m:r>
                          </m:lim>
                        </m:limLow>
                      </m:fName>
                      <m:e>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func>
                              <m:func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sub>
                                </m:sSub>
                              </m:fName>
                              <m:e>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e>
                            </m:func>
                          </m:num>
                          <m:den>
                            <m:rad>
                              <m:radPr>
                                <m:degHide m:val="on"/>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e>
                            </m:rad>
                          </m:den>
                        </m:f>
                      </m:e>
                    </m:func>
                  </m:oMath>
                </a14:m>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unc>
                      <m:func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r>
                              <a:rPr lang="en-US" sz="2200" i="1">
                                <a:effectLst/>
                                <a:latin typeface="Cambria Math" panose="02040503050406030204" pitchFamily="18" charset="0"/>
                                <a:ea typeface="Calibri" panose="020F0502020204030204" pitchFamily="34" charset="0"/>
                                <a:cs typeface="Times New Roman" panose="02020603050405020304" pitchFamily="18" charset="0"/>
                              </a:rPr>
                              <m:t> → ∞</m:t>
                            </m:r>
                          </m:lim>
                        </m:limLow>
                      </m:fName>
                      <m:e>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func>
                                  <m:func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sub>
                                    </m:sSub>
                                  </m:fName>
                                  <m:e>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e>
                                </m:func>
                                <m:r>
                                  <a:rPr lang="en-US" sz="2200" i="1">
                                    <a:effectLst/>
                                    <a:latin typeface="Cambria Math" panose="02040503050406030204" pitchFamily="18" charset="0"/>
                                    <a:ea typeface="Calibri" panose="020F0502020204030204" pitchFamily="34" charset="0"/>
                                    <a:cs typeface="Times New Roman" panose="02020603050405020304" pitchFamily="18" charset="0"/>
                                  </a:rPr>
                                  <m:t>)</m:t>
                                </m:r>
                              </m:e>
                              <m:sup>
                                <m:r>
                                  <a:rPr lang="en-US" sz="2200" i="1">
                                    <a:effectLst/>
                                    <a:latin typeface="Cambria Math" panose="02040503050406030204" pitchFamily="18" charset="0"/>
                                    <a:ea typeface="Calibri" panose="020F0502020204030204" pitchFamily="34" charset="0"/>
                                    <a:cs typeface="Times New Roman" panose="02020603050405020304" pitchFamily="18" charset="0"/>
                                  </a:rPr>
                                  <m:t>′</m:t>
                                </m:r>
                              </m:sup>
                            </m:sSup>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2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e>
                                </m:rad>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e>
                              <m:sup>
                                <m:r>
                                  <a:rPr lang="en-US" sz="2200" i="1">
                                    <a:effectLst/>
                                    <a:latin typeface="Cambria Math" panose="02040503050406030204" pitchFamily="18" charset="0"/>
                                    <a:ea typeface="Calibri" panose="020F0502020204030204" pitchFamily="34" charset="0"/>
                                    <a:cs typeface="Times New Roman" panose="02020603050405020304" pitchFamily="18" charset="0"/>
                                  </a:rPr>
                                  <m:t>′</m:t>
                                </m:r>
                              </m:sup>
                            </m:sSup>
                          </m:den>
                        </m:f>
                      </m:e>
                    </m:func>
                  </m:oMath>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unc>
                      <m:func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lim</m:t>
                            </m:r>
                          </m:e>
                          <m:sub>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sub>
                        </m:sSub>
                      </m:fName>
                      <m:e>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func>
                                  <m:func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2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2200" i="1">
                                            <a:effectLst/>
                                            <a:latin typeface="Cambria Math" panose="02040503050406030204" pitchFamily="18" charset="0"/>
                                            <a:ea typeface="Calibri" panose="020F0502020204030204" pitchFamily="34" charset="0"/>
                                            <a:cs typeface="Times New Roman" panose="02020603050405020304" pitchFamily="18" charset="0"/>
                                          </a:rPr>
                                          <m:t>2</m:t>
                                        </m:r>
                                      </m:sub>
                                    </m:sSub>
                                  </m:fName>
                                  <m:e>
                                    <m:r>
                                      <a:rPr lang="en-US" sz="2200" i="1">
                                        <a:effectLst/>
                                        <a:latin typeface="Cambria Math" panose="02040503050406030204" pitchFamily="18" charset="0"/>
                                        <a:ea typeface="Calibri" panose="020F0502020204030204" pitchFamily="34" charset="0"/>
                                        <a:cs typeface="Times New Roman" panose="02020603050405020304" pitchFamily="18" charset="0"/>
                                      </a:rPr>
                                      <m:t>𝑒</m:t>
                                    </m:r>
                                  </m:e>
                                </m:func>
                                <m:r>
                                  <a:rPr lang="en-US" sz="2200" i="1">
                                    <a:effectLst/>
                                    <a:latin typeface="Cambria Math" panose="02040503050406030204" pitchFamily="18" charset="0"/>
                                    <a:ea typeface="Calibri" panose="020F0502020204030204" pitchFamily="34" charset="0"/>
                                    <a:cs typeface="Times New Roman" panose="02020603050405020304" pitchFamily="18" charset="0"/>
                                  </a:rPr>
                                  <m:t>   </m:t>
                                </m:r>
                              </m:e>
                            </m:d>
                            <m:r>
                              <a:rPr lang="en-US" sz="2200" i="1">
                                <a:effectLst/>
                                <a:latin typeface="Cambria Math" panose="02040503050406030204" pitchFamily="18" charset="0"/>
                                <a:ea typeface="Calibri" panose="020F0502020204030204" pitchFamily="34" charset="0"/>
                                <a:cs typeface="Times New Roman" panose="02020603050405020304" pitchFamily="18" charset="0"/>
                              </a:rPr>
                              <m:t> (   </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den>
                            </m:f>
                            <m:r>
                              <a:rPr lang="en-US" sz="2200" i="1">
                                <a:effectLst/>
                                <a:latin typeface="Cambria Math" panose="02040503050406030204" pitchFamily="18" charset="0"/>
                                <a:ea typeface="Calibri" panose="020F0502020204030204" pitchFamily="34" charset="0"/>
                                <a:cs typeface="Times New Roman" panose="02020603050405020304" pitchFamily="18" charset="0"/>
                              </a:rPr>
                              <m:t>  )     ]</m:t>
                            </m:r>
                          </m:num>
                          <m:den>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200" i="1">
                                    <a:effectLst/>
                                    <a:latin typeface="Cambria Math" panose="02040503050406030204" pitchFamily="18" charset="0"/>
                                    <a:ea typeface="Calibri" panose="020F0502020204030204" pitchFamily="34" charset="0"/>
                                    <a:cs typeface="Times New Roman" panose="02020603050405020304" pitchFamily="18" charset="0"/>
                                  </a:rPr>
                                  <m:t>2 </m:t>
                                </m:r>
                                <m:rad>
                                  <m:radPr>
                                    <m:degHide m:val="on"/>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200" i="1">
                                        <a:effectLst/>
                                        <a:latin typeface="Cambria Math" panose="02040503050406030204" pitchFamily="18" charset="0"/>
                                        <a:ea typeface="Calibri" panose="020F0502020204030204" pitchFamily="34" charset="0"/>
                                        <a:cs typeface="Times New Roman" panose="02020603050405020304" pitchFamily="18" charset="0"/>
                                      </a:rPr>
                                      <m:t>𝑛</m:t>
                                    </m:r>
                                  </m:e>
                                </m:rad>
                              </m:den>
                            </m:f>
                          </m:den>
                        </m:f>
                      </m:e>
                    </m:func>
                  </m:oMath>
                </a14:m>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de-DE"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de-DE" sz="2200" dirty="0">
                    <a:latin typeface="Times New Roman" panose="02020603050405020304" pitchFamily="18" charset="0"/>
                    <a:ea typeface="Calibri" panose="020F0502020204030204" pitchFamily="34" charset="0"/>
                    <a:cs typeface="Times New Roman" panose="02020603050405020304" pitchFamily="18" charset="0"/>
                  </a:rPr>
                  <a:t>          </a:t>
                </a:r>
                <a:r>
                  <a:rPr lang="de-DE" sz="22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r>
                      <a:rPr lang="de-DE" sz="2200" i="1">
                        <a:effectLst/>
                        <a:latin typeface="Cambria Math" panose="02040503050406030204" pitchFamily="18" charset="0"/>
                        <a:ea typeface="Calibri" panose="020F0502020204030204" pitchFamily="34" charset="0"/>
                        <a:cs typeface="Times New Roman" panose="02020603050405020304" pitchFamily="18" charset="0"/>
                      </a:rPr>
                      <m:t>2 </m:t>
                    </m:r>
                    <m:func>
                      <m:func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de-DE" sz="2200">
                                <a:effectLst/>
                                <a:latin typeface="Cambria Math" panose="02040503050406030204" pitchFamily="18" charset="0"/>
                                <a:ea typeface="Calibri" panose="020F0502020204030204" pitchFamily="34" charset="0"/>
                                <a:cs typeface="Times New Roman" panose="02020603050405020304" pitchFamily="18" charset="0"/>
                              </a:rPr>
                              <m:t>log</m:t>
                            </m:r>
                          </m:e>
                          <m:sub>
                            <m:r>
                              <a:rPr lang="de-DE" sz="2200" i="1">
                                <a:effectLst/>
                                <a:latin typeface="Cambria Math" panose="02040503050406030204" pitchFamily="18" charset="0"/>
                                <a:ea typeface="Calibri" panose="020F0502020204030204" pitchFamily="34" charset="0"/>
                                <a:cs typeface="Times New Roman" panose="02020603050405020304" pitchFamily="18" charset="0"/>
                              </a:rPr>
                              <m:t>2</m:t>
                            </m:r>
                          </m:sub>
                        </m:sSub>
                      </m:fName>
                      <m:e>
                        <m:r>
                          <a:rPr lang="de-DE" sz="2200" i="1">
                            <a:effectLst/>
                            <a:latin typeface="Cambria Math" panose="02040503050406030204" pitchFamily="18" charset="0"/>
                            <a:ea typeface="Calibri" panose="020F0502020204030204" pitchFamily="34" charset="0"/>
                            <a:cs typeface="Times New Roman" panose="02020603050405020304" pitchFamily="18" charset="0"/>
                          </a:rPr>
                          <m:t>𝑒</m:t>
                        </m:r>
                      </m:e>
                    </m:func>
                    <m:func>
                      <m:func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de-DE" sz="2200">
                                <a:effectLst/>
                                <a:latin typeface="Cambria Math" panose="02040503050406030204" pitchFamily="18" charset="0"/>
                                <a:ea typeface="Calibri" panose="020F0502020204030204" pitchFamily="34" charset="0"/>
                                <a:cs typeface="Times New Roman" panose="02020603050405020304" pitchFamily="18" charset="0"/>
                              </a:rPr>
                              <m:t>lim</m:t>
                            </m:r>
                          </m:e>
                          <m:lim>
                            <m:r>
                              <a:rPr lang="de-DE" sz="2200" i="1">
                                <a:effectLst/>
                                <a:latin typeface="Cambria Math" panose="02040503050406030204" pitchFamily="18" charset="0"/>
                                <a:ea typeface="Calibri" panose="020F0502020204030204" pitchFamily="34" charset="0"/>
                                <a:cs typeface="Times New Roman" panose="02020603050405020304" pitchFamily="18" charset="0"/>
                              </a:rPr>
                              <m:t>𝑛</m:t>
                            </m:r>
                            <m:r>
                              <a:rPr lang="de-DE" sz="2200" i="1">
                                <a:effectLst/>
                                <a:latin typeface="Cambria Math" panose="02040503050406030204" pitchFamily="18" charset="0"/>
                                <a:ea typeface="Calibri" panose="020F0502020204030204" pitchFamily="34" charset="0"/>
                                <a:cs typeface="Times New Roman" panose="02020603050405020304" pitchFamily="18" charset="0"/>
                              </a:rPr>
                              <m:t> → ∞</m:t>
                            </m:r>
                          </m:lim>
                        </m:limLow>
                        <m:r>
                          <a:rPr lang="de-DE" sz="2200" i="1">
                            <a:effectLst/>
                            <a:latin typeface="Cambria Math" panose="02040503050406030204" pitchFamily="18" charset="0"/>
                            <a:ea typeface="Calibri" panose="020F0502020204030204" pitchFamily="34" charset="0"/>
                            <a:cs typeface="Times New Roman" panose="02020603050405020304" pitchFamily="18" charset="0"/>
                          </a:rPr>
                          <m:t> </m:t>
                        </m:r>
                      </m:fName>
                      <m:e>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de-DE" sz="2200" i="1">
                                    <a:effectLst/>
                                    <a:latin typeface="Cambria Math" panose="02040503050406030204" pitchFamily="18" charset="0"/>
                                    <a:ea typeface="Calibri" panose="020F0502020204030204" pitchFamily="34" charset="0"/>
                                    <a:cs typeface="Times New Roman" panose="02020603050405020304" pitchFamily="18" charset="0"/>
                                  </a:rPr>
                                  <m:t>𝑛</m:t>
                                </m:r>
                              </m:e>
                            </m:rad>
                          </m:num>
                          <m:den>
                            <m:r>
                              <a:rPr lang="de-DE" sz="2200" i="1">
                                <a:effectLst/>
                                <a:latin typeface="Cambria Math" panose="02040503050406030204" pitchFamily="18" charset="0"/>
                                <a:ea typeface="Calibri" panose="020F0502020204030204" pitchFamily="34" charset="0"/>
                                <a:cs typeface="Times New Roman" panose="02020603050405020304" pitchFamily="18" charset="0"/>
                              </a:rPr>
                              <m:t>𝑛</m:t>
                            </m:r>
                          </m:den>
                        </m:f>
                      </m:e>
                    </m:func>
                  </m:oMath>
                </a14:m>
                <a:r>
                  <a:rPr lang="de-DE"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de-DE" sz="2200" dirty="0">
                    <a:effectLst/>
                    <a:latin typeface="Times New Roman" panose="02020603050405020304" pitchFamily="18" charset="0"/>
                    <a:ea typeface="Calibri" panose="020F0502020204030204" pitchFamily="34" charset="0"/>
                    <a:cs typeface="Times New Roman" panose="02020603050405020304" pitchFamily="18" charset="0"/>
                  </a:rPr>
                  <a:t>                                                  =    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200"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Since the limit is equal to zero, log</a:t>
                </a:r>
                <a:r>
                  <a:rPr lang="en-US" sz="2200" baseline="-25000"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has a smaller order of growth than √n. </a:t>
                </a:r>
                <a:endParaRPr lang="en-US" sz="2200" dirty="0">
                  <a:solidFill>
                    <a:srgbClr val="0000FF"/>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Since    </a:t>
                </a:r>
                <a14:m>
                  <m:oMath xmlns:m="http://schemas.openxmlformats.org/officeDocument/2006/math">
                    <m:func>
                      <m:func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220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lim</m:t>
                            </m:r>
                          </m:e>
                          <m:lim>
                            <m: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𝑛</m:t>
                            </m:r>
                            <m: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 → ∞</m:t>
                            </m:r>
                          </m:lim>
                        </m:limLow>
                      </m:fName>
                      <m:e>
                        <m:f>
                          <m:f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fPr>
                          <m:num>
                            <m:func>
                              <m:func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20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log</m:t>
                                    </m:r>
                                  </m:e>
                                  <m:sub>
                                    <m: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2</m:t>
                                    </m:r>
                                  </m:sub>
                                </m:sSub>
                              </m:fName>
                              <m:e>
                                <m: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𝑛</m:t>
                                </m:r>
                              </m:e>
                            </m:func>
                          </m:num>
                          <m:den>
                            <m:rad>
                              <m:radPr>
                                <m:degHide m:val="on"/>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radPr>
                              <m:deg/>
                              <m:e>
                                <m: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𝑛</m:t>
                                </m:r>
                              </m:e>
                            </m:rad>
                          </m:den>
                        </m:f>
                      </m:e>
                    </m:func>
                    <m: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 =0,</m:t>
                    </m:r>
                  </m:oMath>
                </a14:m>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we can use the so-called little-oh notation:                     </a:t>
                </a:r>
                <a:endParaRPr lang="en-US"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1828800" marR="0" indent="457200">
                  <a:lnSpc>
                    <a:spcPct val="107000"/>
                  </a:lnSpc>
                  <a:spcBef>
                    <a:spcPts val="0"/>
                  </a:spcBef>
                  <a:spcAft>
                    <a:spcPts val="800"/>
                  </a:spcAft>
                </a:pP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log</a:t>
                </a:r>
                <a:r>
                  <a:rPr lang="en-US" sz="2200" baseline="-25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ε  o(√n).</a:t>
                </a:r>
                <a:endParaRPr lang="en-US"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We use o-notation to denote an upper bound that is not asymptotically tight. Unlike the big-oh, the little-oh notation is rarely used in analyzing algorithms.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50504" y="667077"/>
                <a:ext cx="9374589" cy="5626605"/>
              </a:xfrm>
              <a:prstGeom prst="rect">
                <a:avLst/>
              </a:prstGeom>
              <a:blipFill>
                <a:blip r:embed="rId2"/>
                <a:stretch>
                  <a:fillRect l="-845" t="-650" b="-1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6597208-2A12-453C-A53F-A2561A56EE61}"/>
                  </a:ext>
                </a:extLst>
              </p:cNvPr>
              <p:cNvSpPr txBox="1"/>
              <p:nvPr/>
            </p:nvSpPr>
            <p:spPr>
              <a:xfrm>
                <a:off x="9622971" y="435429"/>
                <a:ext cx="2159726" cy="1154547"/>
              </a:xfrm>
              <a:prstGeom prst="rect">
                <a:avLst/>
              </a:prstGeom>
              <a:noFill/>
              <a:ln>
                <a:solidFill>
                  <a:schemeClr val="accent1"/>
                </a:solidFill>
              </a:ln>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US" i="1" smtClean="0">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  </m:t>
                          </m:r>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a:latin typeface="Cambria Math" panose="02040503050406030204" pitchFamily="18" charset="0"/>
                                      <a:ea typeface="Calibri" panose="020F0502020204030204" pitchFamily="34" charset="0"/>
                                      <a:cs typeface="Times New Roman" panose="02020603050405020304" pitchFamily="18" charset="0"/>
                                    </a:rPr>
                                    <m:t>log</m:t>
                                  </m:r>
                                </m:e>
                                <m:sub>
                                  <m:r>
                                    <a:rPr lang="en-US" i="1">
                                      <a:latin typeface="Cambria Math" panose="02040503050406030204" pitchFamily="18" charset="0"/>
                                      <a:ea typeface="Calibri" panose="020F0502020204030204" pitchFamily="34" charset="0"/>
                                      <a:cs typeface="Times New Roman" panose="02020603050405020304" pitchFamily="18" charset="0"/>
                                    </a:rPr>
                                    <m:t>2</m:t>
                                  </m:r>
                                </m:sub>
                              </m:sSub>
                            </m:fName>
                            <m:e>
                              <m:r>
                                <a:rPr lang="en-US" i="1">
                                  <a:latin typeface="Cambria Math" panose="02040503050406030204" pitchFamily="18" charset="0"/>
                                  <a:ea typeface="Calibri" panose="020F0502020204030204" pitchFamily="34" charset="0"/>
                                  <a:cs typeface="Times New Roman" panose="02020603050405020304" pitchFamily="18" charset="0"/>
                                </a:rPr>
                                <m:t>𝑛</m:t>
                              </m:r>
                            </m:e>
                          </m:func>
                          <m:r>
                            <a:rPr lang="en-US" i="1">
                              <a:latin typeface="Cambria Math" panose="02040503050406030204" pitchFamily="18" charset="0"/>
                              <a:ea typeface="Calibri" panose="020F0502020204030204" pitchFamily="34" charset="0"/>
                              <a:cs typeface="Times New Roman" panose="02020603050405020304" pitchFamily="18" charset="0"/>
                            </a:rPr>
                            <m:t>)</m:t>
                          </m:r>
                        </m:e>
                        <m:sup>
                          <m:r>
                            <a:rPr lang="en-US" i="1">
                              <a:latin typeface="Cambria Math" panose="02040503050406030204" pitchFamily="18" charset="0"/>
                              <a:ea typeface="Calibri" panose="020F0502020204030204" pitchFamily="34" charset="0"/>
                              <a:cs typeface="Times New Roman" panose="02020603050405020304" pitchFamily="18" charset="0"/>
                            </a:rPr>
                            <m:t>′</m:t>
                          </m:r>
                        </m:sup>
                      </m:sSup>
                    </m:oMath>
                  </m:oMathPara>
                </a14:m>
                <a:endParaRPr lang="en-US" dirty="0">
                  <a:ea typeface="Calibri" panose="020F0502020204030204" pitchFamily="34" charset="0"/>
                  <a:cs typeface="Times New Roman" panose="02020603050405020304" pitchFamily="18" charset="0"/>
                </a:endParaRPr>
              </a:p>
              <a:p>
                <a:r>
                  <a:rPr lang="en-US" dirty="0"/>
                  <a:t>= </a:t>
                </a:r>
                <a14:m>
                  <m:oMath xmlns:m="http://schemas.openxmlformats.org/officeDocument/2006/math">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 </m:t>
                        </m:r>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a:latin typeface="Cambria Math" panose="02040503050406030204" pitchFamily="18" charset="0"/>
                                    <a:ea typeface="Calibri" panose="020F0502020204030204" pitchFamily="34" charset="0"/>
                                    <a:cs typeface="Times New Roman" panose="02020603050405020304" pitchFamily="18" charset="0"/>
                                  </a:rPr>
                                  <m:t>log</m:t>
                                </m:r>
                              </m:e>
                              <m:sub>
                                <m:r>
                                  <a:rPr lang="en-US" i="1">
                                    <a:latin typeface="Cambria Math" panose="02040503050406030204" pitchFamily="18" charset="0"/>
                                    <a:ea typeface="Calibri" panose="020F0502020204030204" pitchFamily="34" charset="0"/>
                                    <a:cs typeface="Times New Roman" panose="02020603050405020304" pitchFamily="18" charset="0"/>
                                  </a:rPr>
                                  <m:t>2</m:t>
                                </m:r>
                              </m:sub>
                            </m:sSub>
                          </m:fName>
                          <m:e>
                            <m:r>
                              <a:rPr lang="en-US" i="1">
                                <a:latin typeface="Cambria Math" panose="02040503050406030204" pitchFamily="18" charset="0"/>
                                <a:ea typeface="Calibri" panose="020F0502020204030204" pitchFamily="34" charset="0"/>
                                <a:cs typeface="Times New Roman" panose="02020603050405020304" pitchFamily="18" charset="0"/>
                              </a:rPr>
                              <m:t>𝑒</m:t>
                            </m:r>
                          </m:e>
                        </m:func>
                        <m:r>
                          <a:rPr lang="en-US" i="1">
                            <a:latin typeface="Cambria Math" panose="02040503050406030204" pitchFamily="18" charset="0"/>
                            <a:ea typeface="Calibri" panose="020F0502020204030204" pitchFamily="34" charset="0"/>
                            <a:cs typeface="Times New Roman" panose="02020603050405020304" pitchFamily="18" charset="0"/>
                          </a:rPr>
                          <m:t>   </m:t>
                        </m:r>
                      </m:e>
                    </m:d>
                    <m:r>
                      <a:rPr lang="en-US" i="1">
                        <a:latin typeface="Cambria Math" panose="02040503050406030204" pitchFamily="18" charset="0"/>
                        <a:ea typeface="Calibri" panose="020F0502020204030204" pitchFamily="34" charset="0"/>
                        <a:cs typeface="Times New Roman" panose="02020603050405020304" pitchFamily="18" charset="0"/>
                      </a:rPr>
                      <m:t> (   </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b="0" i="1" smtClean="0">
                            <a:latin typeface="Cambria Math" panose="02040503050406030204" pitchFamily="18" charset="0"/>
                            <a:ea typeface="Calibri" panose="020F0502020204030204" pitchFamily="34" charset="0"/>
                            <a:cs typeface="Times New Roman" panose="02020603050405020304" pitchFamily="18" charset="0"/>
                          </a:rPr>
                          <m:t>𝑛</m:t>
                        </m:r>
                        <m:r>
                          <a:rPr lang="en-US" b="0" i="1" smtClean="0">
                            <a:latin typeface="Cambria Math" panose="02040503050406030204" pitchFamily="18" charset="0"/>
                            <a:ea typeface="Calibri" panose="020F0502020204030204" pitchFamily="34" charset="0"/>
                            <a:cs typeface="Times New Roman" panose="02020603050405020304" pitchFamily="18" charset="0"/>
                          </a:rPr>
                          <m:t>′</m:t>
                        </m:r>
                      </m:num>
                      <m:den>
                        <m:r>
                          <a:rPr lang="en-US" i="1">
                            <a:latin typeface="Cambria Math" panose="02040503050406030204" pitchFamily="18" charset="0"/>
                            <a:ea typeface="Calibri" panose="020F0502020204030204" pitchFamily="34" charset="0"/>
                            <a:cs typeface="Times New Roman" panose="02020603050405020304" pitchFamily="18" charset="0"/>
                          </a:rPr>
                          <m:t>𝑛</m:t>
                        </m:r>
                      </m:den>
                    </m:f>
                    <m:r>
                      <a:rPr lang="en-US" i="1">
                        <a:latin typeface="Cambria Math" panose="02040503050406030204" pitchFamily="18" charset="0"/>
                        <a:ea typeface="Calibri" panose="020F0502020204030204" pitchFamily="34" charset="0"/>
                        <a:cs typeface="Times New Roman" panose="02020603050405020304" pitchFamily="18" charset="0"/>
                      </a:rPr>
                      <m:t>  ) </m:t>
                    </m:r>
                  </m:oMath>
                </a14:m>
                <a:endParaRPr lang="en-US" dirty="0"/>
              </a:p>
              <a:p>
                <a:r>
                  <a:rPr lang="en-US" dirty="0">
                    <a:ea typeface="Calibri" panose="020F0502020204030204" pitchFamily="34" charset="0"/>
                    <a:cs typeface="Times New Roman" panose="02020603050405020304" pitchFamily="18" charset="0"/>
                  </a:rPr>
                  <a:t>=</a:t>
                </a:r>
                <a14:m>
                  <m:oMath xmlns:m="http://schemas.openxmlformats.org/officeDocument/2006/math">
                    <m:d>
                      <m:dPr>
                        <m:ctrlPr>
                          <a:rPr lang="en-US"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 </m:t>
                        </m:r>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a:latin typeface="Cambria Math" panose="02040503050406030204" pitchFamily="18" charset="0"/>
                                    <a:ea typeface="Calibri" panose="020F0502020204030204" pitchFamily="34" charset="0"/>
                                    <a:cs typeface="Times New Roman" panose="02020603050405020304" pitchFamily="18" charset="0"/>
                                  </a:rPr>
                                  <m:t>log</m:t>
                                </m:r>
                              </m:e>
                              <m:sub>
                                <m:r>
                                  <a:rPr lang="en-US" i="1">
                                    <a:latin typeface="Cambria Math" panose="02040503050406030204" pitchFamily="18" charset="0"/>
                                    <a:ea typeface="Calibri" panose="020F0502020204030204" pitchFamily="34" charset="0"/>
                                    <a:cs typeface="Times New Roman" panose="02020603050405020304" pitchFamily="18" charset="0"/>
                                  </a:rPr>
                                  <m:t>2</m:t>
                                </m:r>
                              </m:sub>
                            </m:sSub>
                          </m:fName>
                          <m:e>
                            <m:r>
                              <a:rPr lang="en-US" i="1">
                                <a:latin typeface="Cambria Math" panose="02040503050406030204" pitchFamily="18" charset="0"/>
                                <a:ea typeface="Calibri" panose="020F0502020204030204" pitchFamily="34" charset="0"/>
                                <a:cs typeface="Times New Roman" panose="02020603050405020304" pitchFamily="18" charset="0"/>
                              </a:rPr>
                              <m:t>𝑒</m:t>
                            </m:r>
                          </m:e>
                        </m:func>
                        <m:r>
                          <a:rPr lang="en-US" i="1">
                            <a:latin typeface="Cambria Math" panose="02040503050406030204" pitchFamily="18" charset="0"/>
                            <a:ea typeface="Calibri" panose="020F0502020204030204" pitchFamily="34" charset="0"/>
                            <a:cs typeface="Times New Roman" panose="02020603050405020304" pitchFamily="18" charset="0"/>
                          </a:rPr>
                          <m:t>   </m:t>
                        </m:r>
                      </m:e>
                    </m:d>
                    <m:r>
                      <a:rPr lang="en-US" i="1">
                        <a:latin typeface="Cambria Math" panose="02040503050406030204" pitchFamily="18" charset="0"/>
                        <a:ea typeface="Calibri" panose="020F0502020204030204" pitchFamily="34" charset="0"/>
                        <a:cs typeface="Times New Roman" panose="02020603050405020304" pitchFamily="18" charset="0"/>
                      </a:rPr>
                      <m:t> (   </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i="1">
                            <a:latin typeface="Cambria Math" panose="02040503050406030204" pitchFamily="18" charset="0"/>
                            <a:ea typeface="Calibri" panose="020F0502020204030204" pitchFamily="34" charset="0"/>
                            <a:cs typeface="Times New Roman" panose="02020603050405020304" pitchFamily="18" charset="0"/>
                          </a:rPr>
                          <m:t>1</m:t>
                        </m:r>
                      </m:num>
                      <m:den>
                        <m:r>
                          <a:rPr lang="en-US" i="1">
                            <a:latin typeface="Cambria Math" panose="02040503050406030204" pitchFamily="18" charset="0"/>
                            <a:ea typeface="Calibri" panose="020F0502020204030204" pitchFamily="34" charset="0"/>
                            <a:cs typeface="Times New Roman" panose="02020603050405020304" pitchFamily="18" charset="0"/>
                          </a:rPr>
                          <m:t>𝑛</m:t>
                        </m:r>
                      </m:den>
                    </m:f>
                    <m:r>
                      <a:rPr lang="en-US" i="1">
                        <a:latin typeface="Cambria Math" panose="02040503050406030204" pitchFamily="18" charset="0"/>
                        <a:ea typeface="Calibri" panose="020F0502020204030204" pitchFamily="34" charset="0"/>
                        <a:cs typeface="Times New Roman" panose="02020603050405020304" pitchFamily="18" charset="0"/>
                      </a:rPr>
                      <m:t>  )</m:t>
                    </m:r>
                  </m:oMath>
                </a14:m>
                <a:endParaRPr lang="en-US" dirty="0"/>
              </a:p>
            </p:txBody>
          </p:sp>
        </mc:Choice>
        <mc:Fallback xmlns="">
          <p:sp>
            <p:nvSpPr>
              <p:cNvPr id="3" name="TextBox 2">
                <a:extLst>
                  <a:ext uri="{FF2B5EF4-FFF2-40B4-BE49-F238E27FC236}">
                    <a16:creationId xmlns:a16="http://schemas.microsoft.com/office/drawing/2014/main" id="{66597208-2A12-453C-A53F-A2561A56EE61}"/>
                  </a:ext>
                </a:extLst>
              </p:cNvPr>
              <p:cNvSpPr txBox="1">
                <a:spLocks noRot="1" noChangeAspect="1" noMove="1" noResize="1" noEditPoints="1" noAdjustHandles="1" noChangeArrowheads="1" noChangeShapeType="1" noTextEdit="1"/>
              </p:cNvSpPr>
              <p:nvPr/>
            </p:nvSpPr>
            <p:spPr>
              <a:xfrm>
                <a:off x="9622971" y="435429"/>
                <a:ext cx="2159726" cy="1154547"/>
              </a:xfrm>
              <a:prstGeom prst="rect">
                <a:avLst/>
              </a:prstGeom>
              <a:blipFill>
                <a:blip r:embed="rId3"/>
                <a:stretch>
                  <a:fillRect l="-2247"/>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79D2494-019A-437E-A326-0B47131E3F24}"/>
                  </a:ext>
                </a:extLst>
              </p:cNvPr>
              <p:cNvSpPr txBox="1"/>
              <p:nvPr/>
            </p:nvSpPr>
            <p:spPr>
              <a:xfrm>
                <a:off x="9622971" y="1684918"/>
                <a:ext cx="2255611" cy="20246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en-US" i="1">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de-DE">
                                  <a:latin typeface="Cambria Math" panose="02040503050406030204" pitchFamily="18" charset="0"/>
                                  <a:ea typeface="Calibri" panose="020F0502020204030204" pitchFamily="34" charset="0"/>
                                  <a:cs typeface="Times New Roman" panose="02020603050405020304" pitchFamily="18" charset="0"/>
                                </a:rPr>
                                <m:t>lim</m:t>
                              </m:r>
                            </m:e>
                            <m:lim>
                              <m:r>
                                <a:rPr lang="de-DE" i="1">
                                  <a:latin typeface="Cambria Math" panose="02040503050406030204" pitchFamily="18" charset="0"/>
                                  <a:ea typeface="Calibri" panose="020F0502020204030204" pitchFamily="34" charset="0"/>
                                  <a:cs typeface="Times New Roman" panose="02020603050405020304" pitchFamily="18" charset="0"/>
                                </a:rPr>
                                <m:t>𝑛</m:t>
                              </m:r>
                              <m:r>
                                <a:rPr lang="de-DE" i="1">
                                  <a:latin typeface="Cambria Math" panose="02040503050406030204" pitchFamily="18" charset="0"/>
                                  <a:ea typeface="Calibri" panose="020F0502020204030204" pitchFamily="34" charset="0"/>
                                  <a:cs typeface="Times New Roman" panose="02020603050405020304" pitchFamily="18" charset="0"/>
                                </a:rPr>
                                <m:t> → ∞</m:t>
                              </m:r>
                            </m:lim>
                          </m:limLow>
                          <m:r>
                            <a:rPr lang="de-DE" i="1">
                              <a:latin typeface="Cambria Math" panose="02040503050406030204" pitchFamily="18" charset="0"/>
                              <a:ea typeface="Calibri" panose="020F0502020204030204" pitchFamily="34" charset="0"/>
                              <a:cs typeface="Times New Roman" panose="02020603050405020304" pitchFamily="18" charset="0"/>
                            </a:rPr>
                            <m:t> </m:t>
                          </m:r>
                        </m:fName>
                        <m:e>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i="1">
                                      <a:latin typeface="Cambria Math" panose="02040503050406030204" pitchFamily="18" charset="0"/>
                                      <a:ea typeface="Calibri" panose="020F0502020204030204" pitchFamily="34" charset="0"/>
                                      <a:cs typeface="Times New Roman" panose="02020603050405020304" pitchFamily="18" charset="0"/>
                                    </a:rPr>
                                  </m:ctrlPr>
                                </m:radPr>
                                <m:deg/>
                                <m:e>
                                  <m:r>
                                    <a:rPr lang="de-DE" i="1">
                                      <a:latin typeface="Cambria Math" panose="02040503050406030204" pitchFamily="18" charset="0"/>
                                      <a:ea typeface="Calibri" panose="020F0502020204030204" pitchFamily="34" charset="0"/>
                                      <a:cs typeface="Times New Roman" panose="02020603050405020304" pitchFamily="18" charset="0"/>
                                    </a:rPr>
                                    <m:t>𝑛</m:t>
                                  </m:r>
                                </m:e>
                              </m:rad>
                            </m:num>
                            <m:den>
                              <m:r>
                                <a:rPr lang="de-DE" i="1">
                                  <a:latin typeface="Cambria Math" panose="02040503050406030204" pitchFamily="18" charset="0"/>
                                  <a:ea typeface="Calibri" panose="020F0502020204030204" pitchFamily="34" charset="0"/>
                                  <a:cs typeface="Times New Roman" panose="02020603050405020304" pitchFamily="18" charset="0"/>
                                </a:rPr>
                                <m:t>𝑛</m:t>
                              </m:r>
                            </m:den>
                          </m:f>
                        </m:e>
                      </m:func>
                    </m:oMath>
                  </m:oMathPara>
                </a14:m>
                <a:endParaRPr lang="en-US" dirty="0">
                  <a:ea typeface="Calibri" panose="020F0502020204030204" pitchFamily="34" charset="0"/>
                  <a:cs typeface="Times New Roman" panose="02020603050405020304" pitchFamily="18" charset="0"/>
                </a:endParaRPr>
              </a:p>
              <a:p>
                <a:r>
                  <a:rPr lang="en-US" dirty="0"/>
                  <a:t> </a:t>
                </a:r>
              </a:p>
              <a:p>
                <a:r>
                  <a:rPr lang="en-US" dirty="0"/>
                  <a:t>=</a:t>
                </a:r>
                <a:r>
                  <a:rPr lang="en-US" dirty="0">
                    <a:ea typeface="Calibri" panose="020F0502020204030204" pitchFamily="34" charset="0"/>
                    <a:cs typeface="Times New Roman" panose="02020603050405020304" pitchFamily="18" charset="0"/>
                  </a:rPr>
                  <a:t> </a:t>
                </a:r>
                <a14:m>
                  <m:oMath xmlns:m="http://schemas.openxmlformats.org/officeDocument/2006/math">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en-US" i="1">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de-DE">
                                <a:latin typeface="Cambria Math" panose="02040503050406030204" pitchFamily="18" charset="0"/>
                                <a:ea typeface="Calibri" panose="020F0502020204030204" pitchFamily="34" charset="0"/>
                                <a:cs typeface="Times New Roman" panose="02020603050405020304" pitchFamily="18" charset="0"/>
                              </a:rPr>
                              <m:t>lim</m:t>
                            </m:r>
                          </m:e>
                          <m:lim>
                            <m:r>
                              <a:rPr lang="de-DE" i="1">
                                <a:latin typeface="Cambria Math" panose="02040503050406030204" pitchFamily="18" charset="0"/>
                                <a:ea typeface="Calibri" panose="020F0502020204030204" pitchFamily="34" charset="0"/>
                                <a:cs typeface="Times New Roman" panose="02020603050405020304" pitchFamily="18" charset="0"/>
                              </a:rPr>
                              <m:t>𝑛</m:t>
                            </m:r>
                            <m:r>
                              <a:rPr lang="de-DE" i="1">
                                <a:latin typeface="Cambria Math" panose="02040503050406030204" pitchFamily="18" charset="0"/>
                                <a:ea typeface="Calibri" panose="020F0502020204030204" pitchFamily="34" charset="0"/>
                                <a:cs typeface="Times New Roman" panose="02020603050405020304" pitchFamily="18" charset="0"/>
                              </a:rPr>
                              <m:t> → ∞</m:t>
                            </m:r>
                          </m:lim>
                        </m:limLow>
                        <m:r>
                          <a:rPr lang="de-DE" i="1">
                            <a:latin typeface="Cambria Math" panose="02040503050406030204" pitchFamily="18" charset="0"/>
                            <a:ea typeface="Calibri" panose="020F0502020204030204" pitchFamily="34" charset="0"/>
                            <a:cs typeface="Times New Roman" panose="02020603050405020304" pitchFamily="18" charset="0"/>
                          </a:rPr>
                          <m:t> </m:t>
                        </m:r>
                      </m:fName>
                      <m:e>
                        <m:sSup>
                          <m:sSupPr>
                            <m:ctrlPr>
                              <a:rPr lang="de-DE"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𝑛</m:t>
                            </m:r>
                          </m:e>
                          <m:sup>
                            <m:r>
                              <a:rPr lang="en-US" b="0" i="1" smtClean="0">
                                <a:latin typeface="Cambria Math" panose="02040503050406030204" pitchFamily="18" charset="0"/>
                                <a:cs typeface="Times New Roman" panose="02020603050405020304" pitchFamily="18" charset="0"/>
                              </a:rPr>
                              <m:t>1/2</m:t>
                            </m:r>
                          </m:sup>
                        </m:sSup>
                        <m:r>
                          <a:rPr lang="en-US" b="0" i="1" smtClean="0">
                            <a:latin typeface="Cambria Math" panose="02040503050406030204" pitchFamily="18" charset="0"/>
                            <a:cs typeface="Times New Roman" panose="02020603050405020304" pitchFamily="18" charset="0"/>
                          </a:rPr>
                          <m:t> ∗ </m:t>
                        </m:r>
                        <m:sSup>
                          <m:sSupPr>
                            <m:ctrlPr>
                              <a:rPr lang="en-US" b="0"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𝑛</m:t>
                            </m:r>
                          </m:e>
                          <m:sup>
                            <m:r>
                              <a:rPr lang="en-US" b="0" i="1" smtClean="0">
                                <a:latin typeface="Cambria Math" panose="02040503050406030204" pitchFamily="18" charset="0"/>
                                <a:cs typeface="Times New Roman" panose="02020603050405020304" pitchFamily="18" charset="0"/>
                              </a:rPr>
                              <m:t>−1</m:t>
                            </m:r>
                          </m:sup>
                        </m:sSup>
                        <m:r>
                          <a:rPr lang="en-US" b="0" i="1" smtClean="0">
                            <a:latin typeface="Cambria Math" panose="02040503050406030204" pitchFamily="18" charset="0"/>
                            <a:ea typeface="Calibri" panose="020F0502020204030204" pitchFamily="34" charset="0"/>
                            <a:cs typeface="Times New Roman" panose="02020603050405020304" pitchFamily="18" charset="0"/>
                          </a:rPr>
                          <m:t>  </m:t>
                        </m:r>
                      </m:e>
                    </m:func>
                  </m:oMath>
                </a14:m>
                <a:endParaRPr lang="en-US" dirty="0">
                  <a:ea typeface="Calibri" panose="020F0502020204030204" pitchFamily="34" charset="0"/>
                  <a:cs typeface="Times New Roman" panose="02020603050405020304" pitchFamily="18" charset="0"/>
                </a:endParaRPr>
              </a:p>
              <a:p>
                <a:endParaRPr lang="en-US" dirty="0"/>
              </a:p>
              <a:p>
                <a:r>
                  <a:rPr lang="en-US" dirty="0"/>
                  <a:t>= </a:t>
                </a:r>
                <a14:m>
                  <m:oMath xmlns:m="http://schemas.openxmlformats.org/officeDocument/2006/math">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en-US" i="1">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de-DE">
                                <a:latin typeface="Cambria Math" panose="02040503050406030204" pitchFamily="18" charset="0"/>
                                <a:ea typeface="Calibri" panose="020F0502020204030204" pitchFamily="34" charset="0"/>
                                <a:cs typeface="Times New Roman" panose="02020603050405020304" pitchFamily="18" charset="0"/>
                              </a:rPr>
                              <m:t>lim</m:t>
                            </m:r>
                          </m:e>
                          <m:lim>
                            <m:r>
                              <a:rPr lang="de-DE" i="1">
                                <a:latin typeface="Cambria Math" panose="02040503050406030204" pitchFamily="18" charset="0"/>
                                <a:ea typeface="Calibri" panose="020F0502020204030204" pitchFamily="34" charset="0"/>
                                <a:cs typeface="Times New Roman" panose="02020603050405020304" pitchFamily="18" charset="0"/>
                              </a:rPr>
                              <m:t>𝑛</m:t>
                            </m:r>
                            <m:r>
                              <a:rPr lang="de-DE" i="1">
                                <a:latin typeface="Cambria Math" panose="02040503050406030204" pitchFamily="18" charset="0"/>
                                <a:ea typeface="Calibri" panose="020F0502020204030204" pitchFamily="34" charset="0"/>
                                <a:cs typeface="Times New Roman" panose="02020603050405020304" pitchFamily="18" charset="0"/>
                              </a:rPr>
                              <m:t> → ∞</m:t>
                            </m:r>
                          </m:lim>
                        </m:limLow>
                        <m:r>
                          <a:rPr lang="de-DE" i="1">
                            <a:latin typeface="Cambria Math" panose="02040503050406030204" pitchFamily="18" charset="0"/>
                            <a:ea typeface="Calibri" panose="020F0502020204030204" pitchFamily="34" charset="0"/>
                            <a:cs typeface="Times New Roman" panose="02020603050405020304" pitchFamily="18" charset="0"/>
                          </a:rPr>
                          <m:t> </m:t>
                        </m:r>
                      </m:fName>
                      <m:e>
                        <m:f>
                          <m:fPr>
                            <m:ctrlPr>
                              <a:rPr lang="de-DE"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1</m:t>
                            </m:r>
                          </m:num>
                          <m:den>
                            <m:sSup>
                              <m:sSupPr>
                                <m:ctrlPr>
                                  <a:rPr lang="de-DE"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𝑛</m:t>
                                </m:r>
                              </m:e>
                              <m:sup>
                                <m:r>
                                  <a:rPr lang="en-US" b="0" i="1" smtClean="0">
                                    <a:latin typeface="Cambria Math" panose="02040503050406030204" pitchFamily="18" charset="0"/>
                                    <a:cs typeface="Times New Roman" panose="02020603050405020304" pitchFamily="18" charset="0"/>
                                  </a:rPr>
                                  <m:t>1/2</m:t>
                                </m:r>
                              </m:sup>
                            </m:sSup>
                          </m:den>
                        </m:f>
                      </m:e>
                    </m:func>
                  </m:oMath>
                </a14:m>
                <a:r>
                  <a:rPr lang="en-US" dirty="0"/>
                  <a:t>  = 0</a:t>
                </a:r>
              </a:p>
            </p:txBody>
          </p:sp>
        </mc:Choice>
        <mc:Fallback xmlns="">
          <p:sp>
            <p:nvSpPr>
              <p:cNvPr id="4" name="TextBox 3">
                <a:extLst>
                  <a:ext uri="{FF2B5EF4-FFF2-40B4-BE49-F238E27FC236}">
                    <a16:creationId xmlns:a16="http://schemas.microsoft.com/office/drawing/2014/main" id="{679D2494-019A-437E-A326-0B47131E3F24}"/>
                  </a:ext>
                </a:extLst>
              </p:cNvPr>
              <p:cNvSpPr txBox="1">
                <a:spLocks noRot="1" noChangeAspect="1" noMove="1" noResize="1" noEditPoints="1" noAdjustHandles="1" noChangeArrowheads="1" noChangeShapeType="1" noTextEdit="1"/>
              </p:cNvSpPr>
              <p:nvPr/>
            </p:nvSpPr>
            <p:spPr>
              <a:xfrm>
                <a:off x="9622971" y="1684918"/>
                <a:ext cx="2255611" cy="2024657"/>
              </a:xfrm>
              <a:prstGeom prst="rect">
                <a:avLst/>
              </a:prstGeom>
              <a:blipFill>
                <a:blip r:embed="rId4"/>
                <a:stretch>
                  <a:fillRect l="-2432"/>
                </a:stretch>
              </a:blipFill>
            </p:spPr>
            <p:txBody>
              <a:bodyPr/>
              <a:lstStyle/>
              <a:p>
                <a:r>
                  <a:rPr lang="en-US">
                    <a:noFill/>
                  </a:rPr>
                  <a:t> </a:t>
                </a:r>
              </a:p>
            </p:txBody>
          </p:sp>
        </mc:Fallback>
      </mc:AlternateContent>
    </p:spTree>
    <p:extLst>
      <p:ext uri="{BB962C8B-B14F-4D97-AF65-F5344CB8AC3E}">
        <p14:creationId xmlns:p14="http://schemas.microsoft.com/office/powerpoint/2010/main" val="11997058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063920" y="1106037"/>
                <a:ext cx="9112194" cy="5094921"/>
              </a:xfrm>
              <a:prstGeom prst="rect">
                <a:avLst/>
              </a:prstGeom>
            </p:spPr>
            <p:txBody>
              <a:bodyPr wrap="square">
                <a:spAutoFit/>
              </a:bodyPr>
              <a:lstStyle/>
              <a:p>
                <a:pPr>
                  <a:lnSpc>
                    <a:spcPct val="107000"/>
                  </a:lnSpc>
                  <a:spcBef>
                    <a:spcPts val="1200"/>
                  </a:spcBef>
                  <a:spcAft>
                    <a:spcPts val="800"/>
                  </a:spcAft>
                </a:pPr>
                <a:r>
                  <a:rPr lang="en-US" sz="2400" dirty="0">
                    <a:ea typeface="Calibri" panose="020F0502020204030204" pitchFamily="34" charset="0"/>
                    <a:cs typeface="Times New Roman" panose="02020603050405020304" pitchFamily="18" charset="0"/>
                  </a:rPr>
                  <a:t>Example 1.13: </a:t>
                </a:r>
                <a:r>
                  <a:rPr lang="en-US" sz="2400" dirty="0">
                    <a:effectLst/>
                    <a:ea typeface="Calibri" panose="020F0502020204030204" pitchFamily="34" charset="0"/>
                    <a:cs typeface="Times New Roman" panose="02020603050405020304" pitchFamily="18" charset="0"/>
                  </a:rPr>
                  <a:t>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Compare the order of growth of n! and 2</a:t>
                </a:r>
                <a:r>
                  <a:rPr lang="en-US" sz="2200" baseline="30000" dirty="0">
                    <a:effectLst/>
                    <a:latin typeface="Times New Roman" panose="02020603050405020304" pitchFamily="18" charset="0"/>
                    <a:ea typeface="Calibri" panose="020F0502020204030204" pitchFamily="34" charset="0"/>
                    <a:cs typeface="Times New Roman" panose="02020603050405020304" pitchFamily="18" charset="0"/>
                  </a:rPr>
                  <a:t>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Take advantage of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Stirling’s</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formula, we get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unc>
                        <m:func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limLowPr>
                            <m:e>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𝑙𝑖𝑚</m:t>
                              </m:r>
                            </m:e>
                            <m:lim>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𝑛</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 →∞</m:t>
                              </m:r>
                            </m:lim>
                          </m:limLow>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 </m:t>
                          </m:r>
                        </m:fName>
                        <m:e>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𝑛</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 </m:t>
                              </m:r>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 2</m:t>
                                  </m:r>
                                </m:e>
                                <m:sup>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𝑛</m:t>
                                  </m:r>
                                </m:sup>
                              </m:sSup>
                            </m:den>
                          </m:f>
                        </m:e>
                      </m:func>
                    </m:oMath>
                  </m:oMathPara>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unc>
                      <m:func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limLowPr>
                          <m:e>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𝑙𝑖𝑚</m:t>
                            </m:r>
                          </m:e>
                          <m:lim>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𝑛</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m:t>
                            </m:r>
                          </m:lim>
                        </m:limLow>
                      </m:fName>
                      <m:e>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2</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𝜋</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𝑛</m:t>
                                </m:r>
                              </m:e>
                            </m:rad>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𝑛</m:t>
                                    </m:r>
                                  </m:num>
                                  <m:den>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𝑒</m:t>
                                    </m:r>
                                  </m:den>
                                </m:f>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m:t>
                                </m:r>
                              </m:e>
                              <m:sup>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𝑛</m:t>
                                </m:r>
                              </m:sup>
                            </m:sSup>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𝑛</m:t>
                                </m:r>
                              </m:sup>
                            </m:sSup>
                          </m:den>
                        </m:f>
                      </m:e>
                    </m:func>
                  </m:oMath>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unc>
                      <m:func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limLowPr>
                          <m:e>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𝑙𝑖𝑚</m:t>
                            </m:r>
                          </m:e>
                          <m:lim>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𝑛</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m:t>
                            </m:r>
                          </m:lim>
                        </m:limLow>
                      </m:fName>
                      <m:e>
                        <m:rad>
                          <m:radPr>
                            <m:degHide m:val="on"/>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2</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𝜋</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𝑛</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 </m:t>
                            </m:r>
                          </m:e>
                        </m:rad>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 [ </m:t>
                        </m:r>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𝑛</m:t>
                                </m:r>
                              </m:e>
                              <m:sup>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𝑛</m:t>
                                </m:r>
                              </m:sup>
                            </m:sSup>
                          </m:num>
                          <m:den>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𝑛</m:t>
                                </m:r>
                              </m:sup>
                            </m:sSup>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𝑛</m:t>
                                </m:r>
                              </m:sup>
                            </m:sSup>
                          </m:den>
                        </m:f>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  ]</m:t>
                        </m:r>
                      </m:e>
                    </m:func>
                  </m:oMath>
                </a14:m>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unc>
                      <m:func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limLowPr>
                          <m:e>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𝑙𝑖𝑚</m:t>
                            </m:r>
                          </m:e>
                          <m:lim>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𝑛</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 →∞</m:t>
                            </m:r>
                          </m:lim>
                        </m:limLow>
                      </m:fName>
                      <m:e>
                        <m:rad>
                          <m:radPr>
                            <m:degHide m:val="on"/>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2</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𝜋</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𝑛</m:t>
                            </m:r>
                          </m:e>
                        </m:rad>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  [ (</m:t>
                        </m:r>
                        <m:sSup>
                          <m:sSup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sSupPr>
                          <m:e>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𝑛</m:t>
                                </m:r>
                              </m:num>
                              <m:den>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2</m:t>
                                </m:r>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𝑒</m:t>
                                </m:r>
                              </m:den>
                            </m:f>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 )</m:t>
                            </m:r>
                          </m:e>
                          <m:sup>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𝑛</m:t>
                            </m:r>
                          </m:sup>
                        </m:sSup>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 ]</m:t>
                        </m:r>
                      </m:e>
                    </m:func>
                  </m:oMath>
                </a14:m>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   for large 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Thus</a:t>
                </a:r>
                <a:r>
                  <a:rPr lang="en-US" sz="2200"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though  2</a:t>
                </a:r>
                <a:r>
                  <a:rPr lang="en-US" sz="2200" baseline="30000"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a:t>
                </a:r>
                <a:r>
                  <a:rPr lang="en-US" sz="2200"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grows very fast, n! grows still faster</a:t>
                </a: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We can write that n! ε Ω(2</a:t>
                </a:r>
                <a:r>
                  <a:rPr lang="en-US" sz="2200" baseline="30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symbolically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or n! ε </a:t>
                </a:r>
                <a:r>
                  <a:rPr lang="el-GR"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ω</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063920" y="1106037"/>
                <a:ext cx="9112194" cy="5094921"/>
              </a:xfrm>
              <a:prstGeom prst="rect">
                <a:avLst/>
              </a:prstGeom>
              <a:blipFill>
                <a:blip r:embed="rId2"/>
                <a:stretch>
                  <a:fillRect l="-1071" t="-837" r="-803" b="-1435"/>
                </a:stretch>
              </a:blipFill>
            </p:spPr>
            <p:txBody>
              <a:bodyPr/>
              <a:lstStyle/>
              <a:p>
                <a:r>
                  <a:rPr lang="en-US">
                    <a:noFill/>
                  </a:rPr>
                  <a:t> </a:t>
                </a:r>
              </a:p>
            </p:txBody>
          </p:sp>
        </mc:Fallback>
      </mc:AlternateContent>
    </p:spTree>
    <p:extLst>
      <p:ext uri="{BB962C8B-B14F-4D97-AF65-F5344CB8AC3E}">
        <p14:creationId xmlns:p14="http://schemas.microsoft.com/office/powerpoint/2010/main" val="363105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2158" y="403722"/>
            <a:ext cx="8392642" cy="5822556"/>
          </a:xfrm>
          <a:prstGeom prst="rect">
            <a:avLst/>
          </a:prstGeom>
        </p:spPr>
        <p:txBody>
          <a:bodyPr wrap="square">
            <a:spAutoFit/>
          </a:bodyPr>
          <a:lstStyle/>
          <a:p>
            <a:pPr>
              <a:lnSpc>
                <a:spcPct val="107000"/>
              </a:lnSpc>
              <a:spcAft>
                <a:spcPts val="1200"/>
              </a:spcAft>
            </a:pPr>
            <a:r>
              <a:rPr lang="en-US" sz="2600" dirty="0">
                <a:ea typeface="Calibri" panose="020F0502020204030204" pitchFamily="34" charset="0"/>
                <a:cs typeface="Times New Roman" panose="02020603050405020304" pitchFamily="18" charset="0"/>
              </a:rPr>
              <a:t>Example: </a:t>
            </a:r>
          </a:p>
          <a:p>
            <a:pPr marL="342900" indent="-342900">
              <a:lnSpc>
                <a:spcPct val="107000"/>
              </a:lnSpc>
              <a:spcAft>
                <a:spcPts val="8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average-case running time of insertion sort is </a:t>
            </a:r>
          </a:p>
          <a:p>
            <a:pPr>
              <a:lnSpc>
                <a:spcPct val="107000"/>
              </a:lnSpc>
              <a:spcAft>
                <a:spcPts val="800"/>
              </a:spcAft>
            </a:pPr>
            <a:r>
              <a:rPr lang="en-US" sz="2400" i="1" dirty="0">
                <a:latin typeface="Times New Roman" panose="02020603050405020304" pitchFamily="18" charset="0"/>
                <a:ea typeface="Calibri" panose="020F0502020204030204" pitchFamily="34" charset="0"/>
                <a:cs typeface="Times New Roman" panose="02020603050405020304" pitchFamily="18" charset="0"/>
              </a:rPr>
              <a:t>	T(n)</a:t>
            </a: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i="1" dirty="0">
                <a:latin typeface="Times New Roman" panose="02020603050405020304" pitchFamily="18" charset="0"/>
                <a:ea typeface="Calibri" panose="020F0502020204030204" pitchFamily="34" charset="0"/>
                <a:cs typeface="Times New Roman" panose="02020603050405020304" pitchFamily="18" charset="0"/>
              </a:rPr>
              <a:t>Ɵ</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as the input size n becomes large enough.</a:t>
            </a:r>
          </a:p>
          <a:p>
            <a:pPr marL="800100" lvl="1" indent="-342900">
              <a:lnSpc>
                <a:spcPct val="107000"/>
              </a:lnSpc>
              <a:spcAft>
                <a:spcPts val="800"/>
              </a:spcAft>
              <a:buFont typeface="Arial" panose="020B0604020202020204" pitchFamily="34" charset="0"/>
              <a:buChar char="•"/>
            </a:pPr>
            <a:r>
              <a:rPr lang="en-US" sz="2400" i="1" dirty="0">
                <a:latin typeface="Times New Roman" panose="02020603050405020304" pitchFamily="18" charset="0"/>
                <a:ea typeface="Calibri" panose="020F0502020204030204" pitchFamily="34" charset="0"/>
                <a:cs typeface="Times New Roman" panose="02020603050405020304" pitchFamily="18" charset="0"/>
              </a:rPr>
              <a:t>Ɵ</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 used for average-case or asymptotically tight bounds, indicating that the function grows exactly like </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within constant factors in both the lower and upper bounds.</a:t>
            </a:r>
          </a:p>
          <a:p>
            <a:pPr marL="342900" indent="-342900">
              <a:lnSpc>
                <a:spcPct val="107000"/>
              </a:lnSpc>
              <a:spcAft>
                <a:spcPts val="8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worst-case running time of insertion sort is </a:t>
            </a:r>
          </a:p>
          <a:p>
            <a:pPr>
              <a:lnSpc>
                <a:spcPct val="107000"/>
              </a:lnSpc>
              <a:spcAft>
                <a:spcPts val="800"/>
              </a:spcAft>
            </a:pPr>
            <a:r>
              <a:rPr lang="en-US" sz="2400" i="1" dirty="0">
                <a:latin typeface="Times New Roman" panose="02020603050405020304" pitchFamily="18" charset="0"/>
                <a:ea typeface="Calibri" panose="020F0502020204030204" pitchFamily="34" charset="0"/>
                <a:cs typeface="Times New Roman" panose="02020603050405020304" pitchFamily="18" charset="0"/>
              </a:rPr>
              <a:t>	T(n)</a:t>
            </a: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i="1" dirty="0">
                <a:latin typeface="Times New Roman" panose="02020603050405020304" pitchFamily="18" charset="0"/>
                <a:ea typeface="Calibri" panose="020F0502020204030204" pitchFamily="34" charset="0"/>
                <a:cs typeface="Times New Roman" panose="02020603050405020304" pitchFamily="18" charset="0"/>
              </a:rPr>
              <a:t>O</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p>
          <a:p>
            <a:pPr marL="800100" lvl="1" indent="-342900">
              <a:lnSpc>
                <a:spcPct val="107000"/>
              </a:lnSpc>
              <a:spcAft>
                <a:spcPts val="8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Big O notation describes an upper bound</a:t>
            </a:r>
          </a:p>
          <a:p>
            <a:pPr marL="342900" indent="-342900">
              <a:lnSpc>
                <a:spcPct val="107000"/>
              </a:lnSpc>
              <a:spcAft>
                <a:spcPts val="8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best-case running time of insertion sort is </a:t>
            </a:r>
            <a:r>
              <a:rPr lang="en-US" sz="2400" i="1" dirty="0">
                <a:latin typeface="Times New Roman" panose="02020603050405020304" pitchFamily="18" charset="0"/>
                <a:ea typeface="Calibri" panose="020F0502020204030204" pitchFamily="34" charset="0"/>
                <a:cs typeface="Times New Roman" panose="02020603050405020304" pitchFamily="18" charset="0"/>
              </a:rPr>
              <a:t>T(n)</a:t>
            </a: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Ω</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i="1"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p>
          <a:p>
            <a:pPr marL="800100" lvl="1" indent="-342900">
              <a:lnSpc>
                <a:spcPct val="107000"/>
              </a:lnSpc>
              <a:spcAft>
                <a:spcPts val="8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Big Ω describes a lower bound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hought Bubble: Cloud 3">
            <a:extLst>
              <a:ext uri="{FF2B5EF4-FFF2-40B4-BE49-F238E27FC236}">
                <a16:creationId xmlns:a16="http://schemas.microsoft.com/office/drawing/2014/main" id="{38D0FCD4-D2CC-4F2A-9B43-7C399E01627F}"/>
              </a:ext>
            </a:extLst>
          </p:cNvPr>
          <p:cNvSpPr/>
          <p:nvPr/>
        </p:nvSpPr>
        <p:spPr>
          <a:xfrm>
            <a:off x="722810" y="2181464"/>
            <a:ext cx="441375" cy="291770"/>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Image result for smiley face images">
            <a:extLst>
              <a:ext uri="{FF2B5EF4-FFF2-40B4-BE49-F238E27FC236}">
                <a16:creationId xmlns:a16="http://schemas.microsoft.com/office/drawing/2014/main" id="{DEDF2279-1761-4578-B71E-469FB7DBE91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08303">
            <a:off x="610583" y="2073823"/>
            <a:ext cx="665827" cy="426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0703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71941557"/>
              </p:ext>
            </p:extLst>
          </p:nvPr>
        </p:nvGraphicFramePr>
        <p:xfrm>
          <a:off x="1821416" y="716450"/>
          <a:ext cx="8549168" cy="5807729"/>
        </p:xfrm>
        <a:graphic>
          <a:graphicData uri="http://schemas.openxmlformats.org/drawingml/2006/table">
            <a:tbl>
              <a:tblPr firstRow="1" firstCol="1" bandRow="1" bandCol="1">
                <a:tableStyleId>{5C22544A-7EE6-4342-B048-85BDC9FD1C3A}</a:tableStyleId>
              </a:tblPr>
              <a:tblGrid>
                <a:gridCol w="1747861">
                  <a:extLst>
                    <a:ext uri="{9D8B030D-6E8A-4147-A177-3AD203B41FA5}">
                      <a16:colId xmlns:a16="http://schemas.microsoft.com/office/drawing/2014/main" val="20000"/>
                    </a:ext>
                  </a:extLst>
                </a:gridCol>
                <a:gridCol w="1872256">
                  <a:extLst>
                    <a:ext uri="{9D8B030D-6E8A-4147-A177-3AD203B41FA5}">
                      <a16:colId xmlns:a16="http://schemas.microsoft.com/office/drawing/2014/main" val="20001"/>
                    </a:ext>
                  </a:extLst>
                </a:gridCol>
                <a:gridCol w="4929051">
                  <a:extLst>
                    <a:ext uri="{9D8B030D-6E8A-4147-A177-3AD203B41FA5}">
                      <a16:colId xmlns:a16="http://schemas.microsoft.com/office/drawing/2014/main" val="20002"/>
                    </a:ext>
                  </a:extLst>
                </a:gridCol>
              </a:tblGrid>
              <a:tr h="207207">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Class</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Name</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Comments / </a:t>
                      </a:r>
                      <a:r>
                        <a:rPr lang="en-US" sz="2000" b="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Table 1.2: Basis Efficiency Class </a:t>
                      </a:r>
                      <a:endParaRPr lang="en-US" sz="1600" b="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07207">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1</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Constant</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21620">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log 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logarithmic</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The result of cutting a problem’s size by a constant factor on each algorithm iteration. Binary search</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4413">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linear</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Algorithms that scan a list of size n belong to this class. Sequential search</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14413">
                <a:tc>
                  <a:txBody>
                    <a:bodyPr/>
                    <a:lstStyle/>
                    <a:p>
                      <a:pPr marL="0" marR="0" algn="ctr">
                        <a:lnSpc>
                          <a:spcPct val="107000"/>
                        </a:lnSpc>
                        <a:spcBef>
                          <a:spcPts val="0"/>
                        </a:spcBef>
                        <a:spcAft>
                          <a:spcPts val="800"/>
                        </a:spcAft>
                      </a:pPr>
                      <a:r>
                        <a:rPr lang="en-US" sz="2000" dirty="0" err="1">
                          <a:solidFill>
                            <a:schemeClr val="tx1"/>
                          </a:solidFill>
                          <a:effectLst/>
                          <a:latin typeface="Times New Roman" panose="02020603050405020304" pitchFamily="18" charset="0"/>
                          <a:cs typeface="Times New Roman" panose="02020603050405020304" pitchFamily="18" charset="0"/>
                        </a:rPr>
                        <a:t>nlogn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n-log-n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Many of divide-and-conquer algorithms, such as, merge sort, quicksort…</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21620">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n</a:t>
                      </a:r>
                      <a:r>
                        <a:rPr lang="en-US" sz="2000" baseline="30000" dirty="0">
                          <a:solidFill>
                            <a:schemeClr val="tx1"/>
                          </a:solidFill>
                          <a:effectLst/>
                          <a:latin typeface="Times New Roman" panose="02020603050405020304" pitchFamily="18" charset="0"/>
                          <a:cs typeface="Times New Roman" panose="02020603050405020304" pitchFamily="18" charset="0"/>
                        </a:rPr>
                        <a:t>2</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quadratic</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Two embedded loops algorithms; insertion sort; certain operation on n-by-n matrices.</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036033">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n</a:t>
                      </a:r>
                      <a:r>
                        <a:rPr lang="en-US" sz="2000" baseline="30000" dirty="0">
                          <a:solidFill>
                            <a:schemeClr val="tx1"/>
                          </a:solidFill>
                          <a:effectLst/>
                          <a:latin typeface="Times New Roman" panose="02020603050405020304" pitchFamily="18" charset="0"/>
                          <a:cs typeface="Times New Roman" panose="02020603050405020304" pitchFamily="18" charset="0"/>
                        </a:rPr>
                        <a:t>3</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cubic</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Three embedded loops algorithms. Several nontrivial algorithms from linear algebra, such as multiplying two n-by-n matrices by the definition-based algorithm.</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14413">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2</a:t>
                      </a:r>
                      <a:r>
                        <a:rPr lang="en-US" sz="2000" baseline="30000" dirty="0">
                          <a:solidFill>
                            <a:schemeClr val="tx1"/>
                          </a:solidFill>
                          <a:effectLst/>
                          <a:latin typeface="Times New Roman" panose="02020603050405020304" pitchFamily="18" charset="0"/>
                          <a:cs typeface="Times New Roman" panose="02020603050405020304" pitchFamily="18" charset="0"/>
                        </a:rPr>
                        <a:t>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exponential</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Algorithms generate all subsets of an n-element set</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14413">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factorial</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Algorithms generate all permutations of an n-element set</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248" marR="6224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7" name="Thought Bubble: Cloud 6">
            <a:extLst>
              <a:ext uri="{FF2B5EF4-FFF2-40B4-BE49-F238E27FC236}">
                <a16:creationId xmlns:a16="http://schemas.microsoft.com/office/drawing/2014/main" id="{0CBA07DA-7100-4FEB-88D4-730B9CEE18F4}"/>
              </a:ext>
            </a:extLst>
          </p:cNvPr>
          <p:cNvSpPr/>
          <p:nvPr/>
        </p:nvSpPr>
        <p:spPr>
          <a:xfrm>
            <a:off x="479161" y="1143032"/>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Image result for smiley face images">
            <a:extLst>
              <a:ext uri="{FF2B5EF4-FFF2-40B4-BE49-F238E27FC236}">
                <a16:creationId xmlns:a16="http://schemas.microsoft.com/office/drawing/2014/main" id="{4F096011-FE60-421B-A63E-4DE04DD5EE1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88250">
            <a:off x="366008" y="1143030"/>
            <a:ext cx="665826" cy="426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9019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5710" y="1291176"/>
            <a:ext cx="9190950" cy="1194238"/>
          </a:xfrm>
          <a:prstGeom prst="rect">
            <a:avLst/>
          </a:prstGeom>
        </p:spPr>
        <p:txBody>
          <a:bodyPr wrap="square">
            <a:spAutoFit/>
          </a:bodyPr>
          <a:lstStyle/>
          <a:p>
            <a:pPr>
              <a:lnSpc>
                <a:spcPct val="107000"/>
              </a:lnSpc>
              <a:spcAft>
                <a:spcPts val="800"/>
              </a:spcAft>
            </a:pPr>
            <a:r>
              <a:rPr lang="en-US" sz="2400" dirty="0">
                <a:ea typeface="Calibri" panose="020F0502020204030204" pitchFamily="34" charset="0"/>
                <a:cs typeface="Times New Roman" panose="02020603050405020304" pitchFamily="18" charset="0"/>
              </a:rPr>
              <a:t>Table 1.3:  </a:t>
            </a:r>
            <a:r>
              <a:rPr lang="en-US" sz="2200" dirty="0">
                <a:latin typeface="Times New Roman" panose="02020603050405020304" pitchFamily="18" charset="0"/>
                <a:ea typeface="Calibri" panose="020F0502020204030204" pitchFamily="34" charset="0"/>
                <a:cs typeface="Times New Roman" panose="02020603050405020304" pitchFamily="18" charset="0"/>
              </a:rPr>
              <a:t>Values (some approximate) of several functions important for algorithms’ analysis. See how the functions grow as n grows from 10, 10</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 10</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6</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717021837"/>
              </p:ext>
            </p:extLst>
          </p:nvPr>
        </p:nvGraphicFramePr>
        <p:xfrm>
          <a:off x="1550502" y="2985502"/>
          <a:ext cx="8921366" cy="3200400"/>
        </p:xfrm>
        <a:graphic>
          <a:graphicData uri="http://schemas.openxmlformats.org/drawingml/2006/table">
            <a:tbl>
              <a:tblPr firstRow="1" firstCol="1" bandRow="1">
                <a:tableStyleId>{5C22544A-7EE6-4342-B048-85BDC9FD1C3A}</a:tableStyleId>
              </a:tblPr>
              <a:tblGrid>
                <a:gridCol w="1119111">
                  <a:extLst>
                    <a:ext uri="{9D8B030D-6E8A-4147-A177-3AD203B41FA5}">
                      <a16:colId xmlns:a16="http://schemas.microsoft.com/office/drawing/2014/main" val="20000"/>
                    </a:ext>
                  </a:extLst>
                </a:gridCol>
                <a:gridCol w="1119111">
                  <a:extLst>
                    <a:ext uri="{9D8B030D-6E8A-4147-A177-3AD203B41FA5}">
                      <a16:colId xmlns:a16="http://schemas.microsoft.com/office/drawing/2014/main" val="20001"/>
                    </a:ext>
                  </a:extLst>
                </a:gridCol>
                <a:gridCol w="1135800">
                  <a:extLst>
                    <a:ext uri="{9D8B030D-6E8A-4147-A177-3AD203B41FA5}">
                      <a16:colId xmlns:a16="http://schemas.microsoft.com/office/drawing/2014/main" val="20002"/>
                    </a:ext>
                  </a:extLst>
                </a:gridCol>
                <a:gridCol w="1135800">
                  <a:extLst>
                    <a:ext uri="{9D8B030D-6E8A-4147-A177-3AD203B41FA5}">
                      <a16:colId xmlns:a16="http://schemas.microsoft.com/office/drawing/2014/main" val="20003"/>
                    </a:ext>
                  </a:extLst>
                </a:gridCol>
                <a:gridCol w="1091295">
                  <a:extLst>
                    <a:ext uri="{9D8B030D-6E8A-4147-A177-3AD203B41FA5}">
                      <a16:colId xmlns:a16="http://schemas.microsoft.com/office/drawing/2014/main" val="20004"/>
                    </a:ext>
                  </a:extLst>
                </a:gridCol>
                <a:gridCol w="926907">
                  <a:extLst>
                    <a:ext uri="{9D8B030D-6E8A-4147-A177-3AD203B41FA5}">
                      <a16:colId xmlns:a16="http://schemas.microsoft.com/office/drawing/2014/main" val="20005"/>
                    </a:ext>
                  </a:extLst>
                </a:gridCol>
                <a:gridCol w="1208598">
                  <a:extLst>
                    <a:ext uri="{9D8B030D-6E8A-4147-A177-3AD203B41FA5}">
                      <a16:colId xmlns:a16="http://schemas.microsoft.com/office/drawing/2014/main" val="20006"/>
                    </a:ext>
                  </a:extLst>
                </a:gridCol>
                <a:gridCol w="1184744">
                  <a:extLst>
                    <a:ext uri="{9D8B030D-6E8A-4147-A177-3AD203B41FA5}">
                      <a16:colId xmlns:a16="http://schemas.microsoft.com/office/drawing/2014/main" val="20007"/>
                    </a:ext>
                  </a:extLst>
                </a:gridCol>
              </a:tblGrid>
              <a:tr h="457200">
                <a:tc>
                  <a:txBody>
                    <a:bodyPr/>
                    <a:lstStyle/>
                    <a:p>
                      <a:pPr marL="0" marR="0" algn="ctr">
                        <a:lnSpc>
                          <a:spcPct val="107000"/>
                        </a:lnSpc>
                        <a:spcBef>
                          <a:spcPts val="0"/>
                        </a:spcBef>
                        <a:spcAft>
                          <a:spcPts val="800"/>
                        </a:spcAft>
                      </a:pPr>
                      <a:r>
                        <a:rPr lang="en-US" sz="2000" dirty="0">
                          <a:solidFill>
                            <a:schemeClr val="tx1"/>
                          </a:solidFill>
                          <a:effectLst/>
                        </a:rPr>
                        <a:t>n</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solidFill>
                            <a:schemeClr val="tx1"/>
                          </a:solidFill>
                          <a:effectLst/>
                        </a:rPr>
                        <a:t>log</a:t>
                      </a:r>
                      <a:r>
                        <a:rPr lang="en-US" sz="2000" baseline="-25000" dirty="0">
                          <a:solidFill>
                            <a:schemeClr val="tx1"/>
                          </a:solidFill>
                          <a:effectLst/>
                        </a:rPr>
                        <a:t>2</a:t>
                      </a:r>
                      <a:r>
                        <a:rPr lang="en-US" sz="2000" dirty="0">
                          <a:solidFill>
                            <a:schemeClr val="tx1"/>
                          </a:solidFill>
                          <a:effectLst/>
                        </a:rPr>
                        <a:t> n</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solidFill>
                            <a:schemeClr val="tx1"/>
                          </a:solidFill>
                          <a:effectLst/>
                        </a:rPr>
                        <a:t>n</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solidFill>
                            <a:schemeClr val="tx1"/>
                          </a:solidFill>
                          <a:effectLst/>
                        </a:rPr>
                        <a:t>n log</a:t>
                      </a:r>
                      <a:r>
                        <a:rPr lang="en-US" sz="2000" baseline="-25000" dirty="0">
                          <a:solidFill>
                            <a:schemeClr val="tx1"/>
                          </a:solidFill>
                          <a:effectLst/>
                        </a:rPr>
                        <a:t>2</a:t>
                      </a:r>
                      <a:r>
                        <a:rPr lang="en-US" sz="2000" dirty="0">
                          <a:solidFill>
                            <a:schemeClr val="tx1"/>
                          </a:solidFill>
                          <a:effectLst/>
                        </a:rPr>
                        <a:t> n</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solidFill>
                            <a:schemeClr val="tx1"/>
                          </a:solidFill>
                          <a:effectLst/>
                        </a:rPr>
                        <a:t>n</a:t>
                      </a:r>
                      <a:r>
                        <a:rPr lang="en-US" sz="2000" baseline="30000" dirty="0">
                          <a:solidFill>
                            <a:schemeClr val="tx1"/>
                          </a:solidFill>
                          <a:effectLst/>
                        </a:rPr>
                        <a:t>2</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solidFill>
                            <a:schemeClr val="tx1"/>
                          </a:solidFill>
                          <a:effectLst/>
                        </a:rPr>
                        <a:t>n</a:t>
                      </a:r>
                      <a:r>
                        <a:rPr lang="en-US" sz="2000" baseline="30000" dirty="0">
                          <a:solidFill>
                            <a:schemeClr val="tx1"/>
                          </a:solidFill>
                          <a:effectLst/>
                        </a:rPr>
                        <a:t>3</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solidFill>
                            <a:schemeClr val="tx1"/>
                          </a:solidFill>
                          <a:effectLst/>
                        </a:rPr>
                        <a:t>2</a:t>
                      </a:r>
                      <a:r>
                        <a:rPr lang="en-US" sz="2000" baseline="30000" dirty="0">
                          <a:solidFill>
                            <a:schemeClr val="tx1"/>
                          </a:solidFill>
                          <a:effectLst/>
                        </a:rPr>
                        <a:t>n</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solidFill>
                            <a:schemeClr val="tx1"/>
                          </a:solidFill>
                          <a:effectLst/>
                        </a:rPr>
                        <a:t>n!</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57200">
                <a:tc>
                  <a:txBody>
                    <a:bodyPr/>
                    <a:lstStyle/>
                    <a:p>
                      <a:pPr marL="0" marR="0" algn="ctr">
                        <a:lnSpc>
                          <a:spcPct val="100000"/>
                        </a:lnSpc>
                        <a:spcBef>
                          <a:spcPts val="0"/>
                        </a:spcBef>
                        <a:spcAft>
                          <a:spcPts val="1200"/>
                        </a:spcAft>
                      </a:pPr>
                      <a:r>
                        <a:rPr lang="en-US" sz="2000" dirty="0">
                          <a:solidFill>
                            <a:schemeClr val="tx1"/>
                          </a:solidFill>
                          <a:effectLst/>
                        </a:rPr>
                        <a:t>10</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3.3</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10</a:t>
                      </a:r>
                      <a:r>
                        <a:rPr lang="en-US" sz="2000" baseline="30000" dirty="0">
                          <a:solidFill>
                            <a:schemeClr val="tx1"/>
                          </a:solidFill>
                          <a:effectLst/>
                        </a:rPr>
                        <a:t>1</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3.3*10</a:t>
                      </a:r>
                      <a:r>
                        <a:rPr lang="en-US" sz="2000" baseline="30000" dirty="0">
                          <a:solidFill>
                            <a:schemeClr val="tx1"/>
                          </a:solidFill>
                          <a:effectLst/>
                        </a:rPr>
                        <a:t>1</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bg1"/>
                    </a:solidFill>
                  </a:tcPr>
                </a:tc>
                <a:tc>
                  <a:txBody>
                    <a:bodyPr/>
                    <a:lstStyle/>
                    <a:p>
                      <a:pPr marL="0" marR="0" algn="ctr">
                        <a:lnSpc>
                          <a:spcPct val="100000"/>
                        </a:lnSpc>
                        <a:spcBef>
                          <a:spcPts val="0"/>
                        </a:spcBef>
                        <a:spcAft>
                          <a:spcPts val="1200"/>
                        </a:spcAft>
                      </a:pPr>
                      <a:r>
                        <a:rPr lang="en-US" sz="2000">
                          <a:solidFill>
                            <a:schemeClr val="tx1"/>
                          </a:solidFill>
                          <a:effectLst/>
                        </a:rPr>
                        <a:t>10</a:t>
                      </a:r>
                      <a:r>
                        <a:rPr lang="en-US" sz="2000" baseline="30000">
                          <a:solidFill>
                            <a:schemeClr val="tx1"/>
                          </a:solidFill>
                          <a:effectLst/>
                        </a:rPr>
                        <a:t>2</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10</a:t>
                      </a:r>
                      <a:r>
                        <a:rPr lang="en-US" sz="2000" baseline="30000" dirty="0">
                          <a:solidFill>
                            <a:schemeClr val="tx1"/>
                          </a:solidFill>
                          <a:effectLst/>
                        </a:rPr>
                        <a:t>3</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10</a:t>
                      </a:r>
                      <a:r>
                        <a:rPr lang="en-US" sz="2000" baseline="30000" dirty="0">
                          <a:solidFill>
                            <a:schemeClr val="tx1"/>
                          </a:solidFill>
                          <a:effectLst/>
                        </a:rPr>
                        <a:t>3</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3.6*10</a:t>
                      </a:r>
                      <a:r>
                        <a:rPr lang="en-US" sz="2000" baseline="30000" dirty="0">
                          <a:solidFill>
                            <a:schemeClr val="tx1"/>
                          </a:solidFill>
                          <a:effectLst/>
                        </a:rPr>
                        <a:t>6</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457200">
                <a:tc rowSpan="2">
                  <a:txBody>
                    <a:bodyPr/>
                    <a:lstStyle/>
                    <a:p>
                      <a:pPr marL="0" marR="0" algn="ctr">
                        <a:lnSpc>
                          <a:spcPct val="100000"/>
                        </a:lnSpc>
                        <a:spcBef>
                          <a:spcPts val="0"/>
                        </a:spcBef>
                        <a:spcAft>
                          <a:spcPts val="1200"/>
                        </a:spcAft>
                      </a:pPr>
                      <a:r>
                        <a:rPr lang="en-US" sz="2000" dirty="0">
                          <a:solidFill>
                            <a:schemeClr val="tx1"/>
                          </a:solidFill>
                          <a:effectLst/>
                        </a:rPr>
                        <a:t>10</a:t>
                      </a:r>
                      <a:r>
                        <a:rPr lang="en-US" sz="2000" baseline="30000" dirty="0">
                          <a:solidFill>
                            <a:schemeClr val="tx1"/>
                          </a:solidFill>
                          <a:effectLst/>
                        </a:rPr>
                        <a:t>2</a:t>
                      </a:r>
                      <a:endParaRPr lang="en-US" sz="2000" dirty="0">
                        <a:solidFill>
                          <a:schemeClr val="tx1"/>
                        </a:solidFill>
                        <a:effectLst/>
                      </a:endParaRPr>
                    </a:p>
                    <a:p>
                      <a:pPr marL="0" marR="0" algn="ctr">
                        <a:lnSpc>
                          <a:spcPct val="100000"/>
                        </a:lnSpc>
                        <a:spcBef>
                          <a:spcPts val="0"/>
                        </a:spcBef>
                        <a:spcAft>
                          <a:spcPts val="1200"/>
                        </a:spcAft>
                      </a:pPr>
                      <a:r>
                        <a:rPr lang="en-US" sz="2000" dirty="0">
                          <a:solidFill>
                            <a:schemeClr val="tx1"/>
                          </a:solidFill>
                          <a:effectLst/>
                        </a:rPr>
                        <a:t>10</a:t>
                      </a:r>
                      <a:r>
                        <a:rPr lang="en-US" sz="2000" baseline="30000" dirty="0">
                          <a:solidFill>
                            <a:schemeClr val="tx1"/>
                          </a:solidFill>
                          <a:effectLst/>
                        </a:rPr>
                        <a:t>3</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6.6</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10</a:t>
                      </a:r>
                      <a:r>
                        <a:rPr lang="en-US" sz="2000" baseline="30000" dirty="0">
                          <a:solidFill>
                            <a:schemeClr val="tx1"/>
                          </a:solidFill>
                          <a:effectLst/>
                        </a:rPr>
                        <a:t>2</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6.6*10</a:t>
                      </a:r>
                      <a:r>
                        <a:rPr lang="en-US" sz="2000" baseline="30000" dirty="0">
                          <a:solidFill>
                            <a:schemeClr val="tx1"/>
                          </a:solidFill>
                          <a:effectLst/>
                        </a:rPr>
                        <a:t>2</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10</a:t>
                      </a:r>
                      <a:r>
                        <a:rPr lang="en-US" sz="2000" baseline="30000" dirty="0">
                          <a:solidFill>
                            <a:schemeClr val="tx1"/>
                          </a:solidFill>
                          <a:effectLst/>
                        </a:rPr>
                        <a:t>4</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10</a:t>
                      </a:r>
                      <a:r>
                        <a:rPr lang="en-US" sz="2000" baseline="30000" dirty="0">
                          <a:solidFill>
                            <a:schemeClr val="tx1"/>
                          </a:solidFill>
                          <a:effectLst/>
                        </a:rPr>
                        <a:t>6</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1.3*10</a:t>
                      </a:r>
                      <a:r>
                        <a:rPr lang="en-US" sz="2000" baseline="30000" dirty="0">
                          <a:solidFill>
                            <a:schemeClr val="tx1"/>
                          </a:solidFill>
                          <a:effectLst/>
                        </a:rPr>
                        <a:t>30</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9.3*10</a:t>
                      </a:r>
                      <a:r>
                        <a:rPr lang="en-US" sz="2000" baseline="30000" dirty="0">
                          <a:solidFill>
                            <a:schemeClr val="tx1"/>
                          </a:solidFill>
                          <a:effectLst/>
                        </a:rPr>
                        <a:t>157</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0002"/>
                  </a:ext>
                </a:extLst>
              </a:tr>
              <a:tr h="457200">
                <a:tc vMerge="1">
                  <a:txBody>
                    <a:bodyPr/>
                    <a:lstStyle/>
                    <a:p>
                      <a:endParaRPr lang="en-US"/>
                    </a:p>
                  </a:txBody>
                  <a:tcPr/>
                </a:tc>
                <a:tc>
                  <a:txBody>
                    <a:bodyPr/>
                    <a:lstStyle/>
                    <a:p>
                      <a:pPr marL="0" marR="0" algn="ctr">
                        <a:lnSpc>
                          <a:spcPct val="100000"/>
                        </a:lnSpc>
                        <a:spcBef>
                          <a:spcPts val="0"/>
                        </a:spcBef>
                        <a:spcAft>
                          <a:spcPts val="1200"/>
                        </a:spcAft>
                      </a:pPr>
                      <a:r>
                        <a:rPr lang="en-US" sz="2000">
                          <a:solidFill>
                            <a:schemeClr val="tx1"/>
                          </a:solidFill>
                          <a:effectLst/>
                        </a:rPr>
                        <a:t>10</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10</a:t>
                      </a:r>
                      <a:r>
                        <a:rPr lang="en-US" sz="2000" baseline="30000" dirty="0">
                          <a:solidFill>
                            <a:schemeClr val="tx1"/>
                          </a:solidFill>
                          <a:effectLst/>
                        </a:rPr>
                        <a:t>3</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1.0*10</a:t>
                      </a:r>
                      <a:r>
                        <a:rPr lang="en-US" sz="2000" baseline="30000" dirty="0">
                          <a:solidFill>
                            <a:schemeClr val="tx1"/>
                          </a:solidFill>
                          <a:effectLst/>
                        </a:rPr>
                        <a:t>3</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10</a:t>
                      </a:r>
                      <a:r>
                        <a:rPr lang="en-US" sz="2000" baseline="30000" dirty="0">
                          <a:solidFill>
                            <a:schemeClr val="tx1"/>
                          </a:solidFill>
                          <a:effectLst/>
                        </a:rPr>
                        <a:t>6</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10</a:t>
                      </a:r>
                      <a:r>
                        <a:rPr lang="en-US" sz="2000" baseline="30000" dirty="0">
                          <a:solidFill>
                            <a:schemeClr val="tx1"/>
                          </a:solidFill>
                          <a:effectLst/>
                        </a:rPr>
                        <a:t>9</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0003"/>
                  </a:ext>
                </a:extLst>
              </a:tr>
              <a:tr h="457200">
                <a:tc>
                  <a:txBody>
                    <a:bodyPr/>
                    <a:lstStyle/>
                    <a:p>
                      <a:pPr marL="0" marR="0" algn="ctr">
                        <a:lnSpc>
                          <a:spcPct val="100000"/>
                        </a:lnSpc>
                        <a:spcBef>
                          <a:spcPts val="0"/>
                        </a:spcBef>
                        <a:spcAft>
                          <a:spcPts val="1200"/>
                        </a:spcAft>
                      </a:pPr>
                      <a:r>
                        <a:rPr lang="en-US" sz="2000" dirty="0">
                          <a:solidFill>
                            <a:schemeClr val="tx1"/>
                          </a:solidFill>
                          <a:effectLst/>
                        </a:rPr>
                        <a:t>10</a:t>
                      </a:r>
                      <a:r>
                        <a:rPr lang="en-US" sz="2000" baseline="30000" dirty="0">
                          <a:solidFill>
                            <a:schemeClr val="tx1"/>
                          </a:solidFill>
                          <a:effectLst/>
                        </a:rPr>
                        <a:t>4</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a:solidFill>
                            <a:schemeClr val="tx1"/>
                          </a:solidFill>
                          <a:effectLst/>
                        </a:rPr>
                        <a:t>13</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a:solidFill>
                            <a:schemeClr val="tx1"/>
                          </a:solidFill>
                          <a:effectLst/>
                        </a:rPr>
                        <a:t>10</a:t>
                      </a:r>
                      <a:r>
                        <a:rPr lang="en-US" sz="2000" baseline="30000">
                          <a:solidFill>
                            <a:schemeClr val="tx1"/>
                          </a:solidFill>
                          <a:effectLst/>
                        </a:rPr>
                        <a:t>4</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a:solidFill>
                            <a:schemeClr val="tx1"/>
                          </a:solidFill>
                          <a:effectLst/>
                        </a:rPr>
                        <a:t>1.3*10</a:t>
                      </a:r>
                      <a:r>
                        <a:rPr lang="en-US" sz="2000" baseline="30000">
                          <a:solidFill>
                            <a:schemeClr val="tx1"/>
                          </a:solidFill>
                          <a:effectLst/>
                        </a:rPr>
                        <a:t>4</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10</a:t>
                      </a:r>
                      <a:r>
                        <a:rPr lang="en-US" sz="2000" baseline="30000" dirty="0">
                          <a:solidFill>
                            <a:schemeClr val="tx1"/>
                          </a:solidFill>
                          <a:effectLst/>
                        </a:rPr>
                        <a:t>8</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10</a:t>
                      </a:r>
                      <a:r>
                        <a:rPr lang="en-US" sz="2000" baseline="30000" dirty="0">
                          <a:solidFill>
                            <a:schemeClr val="tx1"/>
                          </a:solidFill>
                          <a:effectLst/>
                        </a:rPr>
                        <a:t>12</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0004"/>
                  </a:ext>
                </a:extLst>
              </a:tr>
              <a:tr h="457200">
                <a:tc>
                  <a:txBody>
                    <a:bodyPr/>
                    <a:lstStyle/>
                    <a:p>
                      <a:pPr marL="0" marR="0" algn="ctr">
                        <a:lnSpc>
                          <a:spcPct val="100000"/>
                        </a:lnSpc>
                        <a:spcBef>
                          <a:spcPts val="0"/>
                        </a:spcBef>
                        <a:spcAft>
                          <a:spcPts val="1200"/>
                        </a:spcAft>
                      </a:pPr>
                      <a:r>
                        <a:rPr lang="en-US" sz="2000">
                          <a:solidFill>
                            <a:schemeClr val="tx1"/>
                          </a:solidFill>
                          <a:effectLst/>
                        </a:rPr>
                        <a:t>10</a:t>
                      </a:r>
                      <a:r>
                        <a:rPr lang="en-US" sz="2000" baseline="30000">
                          <a:solidFill>
                            <a:schemeClr val="tx1"/>
                          </a:solidFill>
                          <a:effectLst/>
                        </a:rPr>
                        <a:t>5</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a:solidFill>
                            <a:schemeClr val="tx1"/>
                          </a:solidFill>
                          <a:effectLst/>
                        </a:rPr>
                        <a:t>17</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a:solidFill>
                            <a:schemeClr val="tx1"/>
                          </a:solidFill>
                          <a:effectLst/>
                        </a:rPr>
                        <a:t>10</a:t>
                      </a:r>
                      <a:r>
                        <a:rPr lang="en-US" sz="2000" baseline="30000">
                          <a:solidFill>
                            <a:schemeClr val="tx1"/>
                          </a:solidFill>
                          <a:effectLst/>
                        </a:rPr>
                        <a:t>5</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a:solidFill>
                            <a:schemeClr val="tx1"/>
                          </a:solidFill>
                          <a:effectLst/>
                        </a:rPr>
                        <a:t>1.7*10</a:t>
                      </a:r>
                      <a:r>
                        <a:rPr lang="en-US" sz="2000" baseline="30000">
                          <a:solidFill>
                            <a:schemeClr val="tx1"/>
                          </a:solidFill>
                          <a:effectLst/>
                        </a:rPr>
                        <a:t>5</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a:solidFill>
                            <a:schemeClr val="tx1"/>
                          </a:solidFill>
                          <a:effectLst/>
                        </a:rPr>
                        <a:t>10</a:t>
                      </a:r>
                      <a:r>
                        <a:rPr lang="en-US" sz="2000" baseline="30000">
                          <a:solidFill>
                            <a:schemeClr val="tx1"/>
                          </a:solidFill>
                          <a:effectLst/>
                        </a:rPr>
                        <a:t>10</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10</a:t>
                      </a:r>
                      <a:r>
                        <a:rPr lang="en-US" sz="2000" baseline="30000" dirty="0">
                          <a:solidFill>
                            <a:schemeClr val="tx1"/>
                          </a:solidFill>
                          <a:effectLst/>
                        </a:rPr>
                        <a:t>15</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0005"/>
                  </a:ext>
                </a:extLst>
              </a:tr>
              <a:tr h="457200">
                <a:tc>
                  <a:txBody>
                    <a:bodyPr/>
                    <a:lstStyle/>
                    <a:p>
                      <a:pPr marL="0" marR="0" algn="ctr">
                        <a:lnSpc>
                          <a:spcPct val="100000"/>
                        </a:lnSpc>
                        <a:spcBef>
                          <a:spcPts val="0"/>
                        </a:spcBef>
                        <a:spcAft>
                          <a:spcPts val="1200"/>
                        </a:spcAft>
                      </a:pPr>
                      <a:r>
                        <a:rPr lang="en-US" sz="2000">
                          <a:solidFill>
                            <a:schemeClr val="tx1"/>
                          </a:solidFill>
                          <a:effectLst/>
                        </a:rPr>
                        <a:t>10</a:t>
                      </a:r>
                      <a:r>
                        <a:rPr lang="en-US" sz="2000" baseline="30000">
                          <a:solidFill>
                            <a:schemeClr val="tx1"/>
                          </a:solidFill>
                          <a:effectLst/>
                        </a:rPr>
                        <a:t>6</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1200"/>
                        </a:spcAft>
                      </a:pPr>
                      <a:r>
                        <a:rPr lang="en-US" sz="2000">
                          <a:solidFill>
                            <a:schemeClr val="tx1"/>
                          </a:solidFill>
                          <a:effectLst/>
                        </a:rPr>
                        <a:t>20</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1200"/>
                        </a:spcAft>
                      </a:pPr>
                      <a:r>
                        <a:rPr lang="en-US" sz="2000">
                          <a:solidFill>
                            <a:schemeClr val="tx1"/>
                          </a:solidFill>
                          <a:effectLst/>
                        </a:rPr>
                        <a:t>10</a:t>
                      </a:r>
                      <a:r>
                        <a:rPr lang="en-US" sz="2000" baseline="30000">
                          <a:solidFill>
                            <a:schemeClr val="tx1"/>
                          </a:solidFill>
                          <a:effectLst/>
                        </a:rPr>
                        <a:t>6</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1200"/>
                        </a:spcAft>
                      </a:pPr>
                      <a:r>
                        <a:rPr lang="en-US" sz="2000">
                          <a:solidFill>
                            <a:schemeClr val="tx1"/>
                          </a:solidFill>
                          <a:effectLst/>
                        </a:rPr>
                        <a:t>2.0*10</a:t>
                      </a:r>
                      <a:r>
                        <a:rPr lang="en-US" sz="2000" baseline="30000">
                          <a:solidFill>
                            <a:schemeClr val="tx1"/>
                          </a:solidFill>
                          <a:effectLst/>
                        </a:rPr>
                        <a:t>6</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1200"/>
                        </a:spcAft>
                      </a:pPr>
                      <a:r>
                        <a:rPr lang="en-US" sz="2000">
                          <a:solidFill>
                            <a:schemeClr val="tx1"/>
                          </a:solidFill>
                          <a:effectLst/>
                        </a:rPr>
                        <a:t>10</a:t>
                      </a:r>
                      <a:r>
                        <a:rPr lang="en-US" sz="2000" baseline="30000">
                          <a:solidFill>
                            <a:schemeClr val="tx1"/>
                          </a:solidFill>
                          <a:effectLst/>
                        </a:rPr>
                        <a:t>12</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10</a:t>
                      </a:r>
                      <a:r>
                        <a:rPr lang="en-US" sz="2000" baseline="30000" dirty="0">
                          <a:solidFill>
                            <a:schemeClr val="tx1"/>
                          </a:solidFill>
                          <a:effectLst/>
                        </a:rPr>
                        <a:t>18</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1200"/>
                        </a:spcAft>
                      </a:pP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4" name="Rectangle 1"/>
          <p:cNvSpPr>
            <a:spLocks noChangeArrowheads="1"/>
          </p:cNvSpPr>
          <p:nvPr/>
        </p:nvSpPr>
        <p:spPr bwMode="auto">
          <a:xfrm>
            <a:off x="2835332" y="3118134"/>
            <a:ext cx="802614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5842591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7298" y="931818"/>
            <a:ext cx="9057678" cy="4274247"/>
          </a:xfrm>
          <a:prstGeom prst="rect">
            <a:avLst/>
          </a:prstGeom>
        </p:spPr>
        <p:txBody>
          <a:bodyPr wrap="square">
            <a:spAutoFit/>
          </a:bodyPr>
          <a:lstStyle/>
          <a:p>
            <a:pPr>
              <a:lnSpc>
                <a:spcPct val="107000"/>
              </a:lnSpc>
              <a:spcAft>
                <a:spcPts val="800"/>
              </a:spcAft>
            </a:pPr>
            <a:r>
              <a:rPr lang="en-US" sz="2600" dirty="0">
                <a:solidFill>
                  <a:srgbClr val="0000FF"/>
                </a:solidFill>
                <a:ea typeface="Calibri" panose="020F0502020204030204" pitchFamily="34" charset="0"/>
                <a:cs typeface="Times New Roman" panose="02020603050405020304" pitchFamily="18" charset="0"/>
              </a:rPr>
              <a:t>o-notation </a:t>
            </a:r>
            <a:endParaRPr lang="en-US" sz="2600" dirty="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The asymptotic upper bound provided by O-notation may or may not be asymptotically tight.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For example,</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The bound 2n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 O(n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is asymptotically tight, but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the bound 2n = O(n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is not.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Use o-notation to denote an upper bound that is </a:t>
            </a:r>
            <a:r>
              <a:rPr lang="en-US" sz="2200" i="1" dirty="0">
                <a:latin typeface="Times New Roman" panose="02020603050405020304" pitchFamily="18" charset="0"/>
                <a:ea typeface="Calibri" panose="020F0502020204030204" pitchFamily="34" charset="0"/>
                <a:cs typeface="Times New Roman" panose="02020603050405020304" pitchFamily="18" charset="0"/>
              </a:rPr>
              <a:t>not </a:t>
            </a:r>
            <a:r>
              <a:rPr lang="en-US" sz="2200" dirty="0">
                <a:latin typeface="Times New Roman" panose="02020603050405020304" pitchFamily="18" charset="0"/>
                <a:ea typeface="Calibri" panose="020F0502020204030204" pitchFamily="34" charset="0"/>
                <a:cs typeface="Times New Roman" panose="02020603050405020304" pitchFamily="18" charset="0"/>
              </a:rPr>
              <a:t>asymptotically tight.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0000FF"/>
                </a:solidFill>
                <a:highlight>
                  <a:srgbClr val="FFFF00"/>
                </a:highlight>
                <a:ea typeface="Calibri" panose="020F0502020204030204" pitchFamily="34" charset="0"/>
                <a:cs typeface="Times New Roman" panose="02020603050405020304" pitchFamily="18" charset="0"/>
              </a:rPr>
              <a:t>Definition: little-oh of g of n</a:t>
            </a:r>
            <a:endParaRPr lang="en-US" sz="2400" dirty="0">
              <a:highlight>
                <a:srgbClr val="FFFF00"/>
              </a:highlight>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o(g(n)) = { f(n) | </a:t>
            </a:r>
            <a:r>
              <a:rPr lang="en-US" sz="2200" b="1" i="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 any</a:t>
            </a:r>
            <a:r>
              <a:rPr lang="en-US" sz="22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positive constant  c &gt; 0, there exists a constant  </a:t>
            </a:r>
            <a:endParaRPr lang="en-US" sz="22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r>
              <a:rPr lang="en-US" sz="2200" dirty="0">
                <a:highlight>
                  <a:srgbClr val="FFFF00"/>
                </a:highlight>
                <a:latin typeface="Times New Roman" panose="02020603050405020304" pitchFamily="18" charset="0"/>
                <a:ea typeface="Calibri" panose="020F0502020204030204" pitchFamily="34" charset="0"/>
              </a:rPr>
              <a:t>                         n</a:t>
            </a:r>
            <a:r>
              <a:rPr lang="en-US" sz="2200" baseline="-25000" dirty="0">
                <a:highlight>
                  <a:srgbClr val="FFFF00"/>
                </a:highlight>
                <a:latin typeface="Times New Roman" panose="02020603050405020304" pitchFamily="18" charset="0"/>
                <a:ea typeface="Calibri" panose="020F0502020204030204" pitchFamily="34" charset="0"/>
              </a:rPr>
              <a:t>0</a:t>
            </a:r>
            <a:r>
              <a:rPr lang="en-US" sz="2200" dirty="0">
                <a:highlight>
                  <a:srgbClr val="FFFF00"/>
                </a:highlight>
                <a:latin typeface="Times New Roman" panose="02020603050405020304" pitchFamily="18" charset="0"/>
                <a:ea typeface="Calibri" panose="020F0502020204030204" pitchFamily="34" charset="0"/>
              </a:rPr>
              <a:t> &gt;  0 such that  0 ≤ f(n) </a:t>
            </a:r>
            <a:r>
              <a:rPr lang="en-US" sz="2200" dirty="0">
                <a:solidFill>
                  <a:srgbClr val="0000FF"/>
                </a:solidFill>
                <a:highlight>
                  <a:srgbClr val="FFFF00"/>
                </a:highlight>
                <a:latin typeface="Times New Roman" panose="02020603050405020304" pitchFamily="18" charset="0"/>
                <a:ea typeface="Calibri" panose="020F0502020204030204" pitchFamily="34" charset="0"/>
              </a:rPr>
              <a:t> </a:t>
            </a:r>
            <a:r>
              <a:rPr lang="en-US" sz="2200" b="1" dirty="0">
                <a:solidFill>
                  <a:srgbClr val="0000FF"/>
                </a:solidFill>
                <a:highlight>
                  <a:srgbClr val="FFFF00"/>
                </a:highlight>
                <a:latin typeface="Times New Roman" panose="02020603050405020304" pitchFamily="18" charset="0"/>
                <a:ea typeface="Calibri" panose="020F0502020204030204" pitchFamily="34" charset="0"/>
              </a:rPr>
              <a:t>&lt;</a:t>
            </a:r>
            <a:r>
              <a:rPr lang="en-US" sz="2200" dirty="0">
                <a:solidFill>
                  <a:srgbClr val="0000FF"/>
                </a:solidFill>
                <a:highlight>
                  <a:srgbClr val="FFFF00"/>
                </a:highlight>
                <a:latin typeface="Times New Roman" panose="02020603050405020304" pitchFamily="18" charset="0"/>
                <a:ea typeface="Calibri" panose="020F0502020204030204" pitchFamily="34" charset="0"/>
              </a:rPr>
              <a:t>  </a:t>
            </a:r>
            <a:r>
              <a:rPr lang="en-US" sz="2200" dirty="0">
                <a:highlight>
                  <a:srgbClr val="FFFF00"/>
                </a:highlight>
                <a:latin typeface="Times New Roman" panose="02020603050405020304" pitchFamily="18" charset="0"/>
                <a:ea typeface="Calibri" panose="020F0502020204030204" pitchFamily="34" charset="0"/>
              </a:rPr>
              <a:t>cg(n), for all n ≥ n</a:t>
            </a:r>
            <a:r>
              <a:rPr lang="en-US" sz="2200" baseline="-25000" dirty="0">
                <a:highlight>
                  <a:srgbClr val="FFFF00"/>
                </a:highlight>
                <a:latin typeface="Times New Roman" panose="02020603050405020304" pitchFamily="18" charset="0"/>
                <a:ea typeface="Calibri" panose="020F0502020204030204" pitchFamily="34" charset="0"/>
              </a:rPr>
              <a:t>0</a:t>
            </a:r>
            <a:r>
              <a:rPr lang="en-US" sz="2200" dirty="0">
                <a:highlight>
                  <a:srgbClr val="FFFF00"/>
                </a:highlight>
                <a:latin typeface="Times New Roman" panose="02020603050405020304" pitchFamily="18" charset="0"/>
                <a:ea typeface="Calibri" panose="020F0502020204030204" pitchFamily="34" charset="0"/>
              </a:rPr>
              <a:t>.}</a:t>
            </a:r>
            <a:endParaRPr lang="en-US" sz="2200" dirty="0">
              <a:highlight>
                <a:srgbClr val="FFFF00"/>
              </a:highlight>
            </a:endParaRPr>
          </a:p>
        </p:txBody>
      </p:sp>
      <mc:AlternateContent xmlns:mc="http://schemas.openxmlformats.org/markup-compatibility/2006" xmlns:a14="http://schemas.microsoft.com/office/drawing/2010/main">
        <mc:Choice Requires="a14">
          <p:sp>
            <p:nvSpPr>
              <p:cNvPr id="4" name="Rectangle 3"/>
              <p:cNvSpPr/>
              <p:nvPr/>
            </p:nvSpPr>
            <p:spPr>
              <a:xfrm>
                <a:off x="1675915" y="5206065"/>
                <a:ext cx="9260443" cy="1107996"/>
              </a:xfrm>
              <a:prstGeom prst="rect">
                <a:avLst/>
              </a:prstGeom>
              <a:ln>
                <a:solidFill>
                  <a:srgbClr val="0000FF"/>
                </a:solidFill>
              </a:ln>
            </p:spPr>
            <p:txBody>
              <a:bodyPr wrap="square">
                <a:spAutoFit/>
              </a:bodyPr>
              <a:lstStyle/>
              <a:p>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 Asymptotic upper bound for f(n)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b="1" dirty="0">
                    <a:latin typeface="Times New Roman" panose="02020603050405020304" pitchFamily="18" charset="0"/>
                    <a:ea typeface="Calibri" panose="020F0502020204030204" pitchFamily="34" charset="0"/>
                    <a:cs typeface="Times New Roman" panose="02020603050405020304" pitchFamily="18" charset="0"/>
                  </a:rPr>
                  <a:t>Big-oh of g of 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For a given complexity function g(n),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O(g(n)) = {f(n) | </a:t>
                </a:r>
                <a14:m>
                  <m:oMath xmlns:m="http://schemas.openxmlformats.org/officeDocument/2006/math">
                    <m:r>
                      <a:rPr lang="en-US" sz="2200" i="1" dirty="0" smtClean="0">
                        <a:solidFill>
                          <a:srgbClr val="0033CC"/>
                        </a:solidFill>
                        <a:highlight>
                          <a:srgbClr val="FFFF00"/>
                        </a:highlight>
                        <a:latin typeface="Cambria Math"/>
                        <a:ea typeface="Cambria Math"/>
                        <a:cs typeface="Times New Roman" panose="02020603050405020304" pitchFamily="18" charset="0"/>
                      </a:rPr>
                      <m:t>∃</m:t>
                    </m:r>
                  </m:oMath>
                </a14:m>
                <a:r>
                  <a:rPr lang="en-US" sz="22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positive constants c and n</a:t>
                </a:r>
                <a:r>
                  <a:rPr lang="en-US" sz="2200" baseline="-250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r>
                  <a:rPr lang="en-US" sz="22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such that 0 ≤ f(n) ≤ cg(n) </a:t>
                </a:r>
                <a14:m>
                  <m:oMath xmlns:m="http://schemas.openxmlformats.org/officeDocument/2006/math">
                    <m:r>
                      <a:rPr lang="en-US" sz="2200" i="1" dirty="0" smtClean="0">
                        <a:solidFill>
                          <a:srgbClr val="0033CC"/>
                        </a:solidFill>
                        <a:highlight>
                          <a:srgbClr val="FFFF00"/>
                        </a:highlight>
                        <a:latin typeface="Cambria Math"/>
                        <a:ea typeface="Cambria Math"/>
                        <a:cs typeface="Times New Roman" panose="02020603050405020304" pitchFamily="18" charset="0"/>
                      </a:rPr>
                      <m:t>∀</m:t>
                    </m:r>
                  </m:oMath>
                </a14:m>
                <a:r>
                  <a:rPr lang="en-US" sz="22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 n</a:t>
                </a:r>
                <a:r>
                  <a:rPr lang="en-US" sz="2200" baseline="-250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r>
                  <a:rPr lang="en-US" sz="2200" dirty="0">
                    <a:solidFill>
                      <a:srgbClr val="0033CC"/>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675915" y="5206065"/>
                <a:ext cx="9260443" cy="1107996"/>
              </a:xfrm>
              <a:prstGeom prst="rect">
                <a:avLst/>
              </a:prstGeom>
              <a:blipFill>
                <a:blip r:embed="rId2"/>
                <a:stretch>
                  <a:fillRect l="-789" t="-3804" r="-263" b="-9239"/>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34163336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131368" y="1204332"/>
                <a:ext cx="9123912" cy="5541069"/>
              </a:xfrm>
              <a:prstGeom prst="rect">
                <a:avLst/>
              </a:prstGeom>
            </p:spPr>
            <p:txBody>
              <a:bodyPr wrap="square">
                <a:spAutoFit/>
              </a:bodyPr>
              <a:lstStyle/>
              <a:p>
                <a:pPr>
                  <a:lnSpc>
                    <a:spcPct val="107000"/>
                  </a:lnSpc>
                  <a:spcAft>
                    <a:spcPts val="1800"/>
                  </a:spcAft>
                </a:pPr>
                <a:r>
                  <a:rPr lang="en-US" sz="2600" dirty="0">
                    <a:highlight>
                      <a:srgbClr val="FFFF00"/>
                    </a:highlight>
                    <a:ea typeface="Calibri" panose="020F0502020204030204" pitchFamily="34" charset="0"/>
                    <a:cs typeface="Times New Roman" panose="02020603050405020304" pitchFamily="18" charset="0"/>
                  </a:rPr>
                  <a:t>Example 1.14: </a:t>
                </a: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Show that 2n  =  o(n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but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2n</a:t>
                </a:r>
                <a:r>
                  <a:rPr lang="en-US" sz="22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o(n</a:t>
                </a:r>
                <a:r>
                  <a:rPr lang="en-US" sz="22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Proof of 2n</a:t>
                </a:r>
                <a:r>
                  <a:rPr lang="en-US" sz="22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o(n</a:t>
                </a:r>
                <a:r>
                  <a:rPr lang="en-US" sz="22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Assume that 2n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  o(n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That means,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69963" marR="0" indent="-512763">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for any positive constant c  &gt;  0, there exists a constant n</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200" dirty="0">
                    <a:latin typeface="Times New Roman" panose="02020603050405020304" pitchFamily="18" charset="0"/>
                    <a:ea typeface="Calibri" panose="020F0502020204030204" pitchFamily="34" charset="0"/>
                    <a:cs typeface="Times New Roman" panose="02020603050405020304" pitchFamily="18" charset="0"/>
                  </a:rPr>
                  <a:t>  &gt;  0 </a:t>
                </a:r>
              </a:p>
              <a:p>
                <a:pPr marL="969963" marR="0" indent="-512763">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such that 0  ≤  2n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&lt;</a:t>
                </a:r>
                <a:r>
                  <a:rPr lang="en-US" sz="2200" dirty="0">
                    <a:latin typeface="Times New Roman" panose="02020603050405020304" pitchFamily="18" charset="0"/>
                    <a:ea typeface="Calibri" panose="020F0502020204030204" pitchFamily="34" charset="0"/>
                    <a:cs typeface="Times New Roman" panose="02020603050405020304" pitchFamily="18" charset="0"/>
                  </a:rPr>
                  <a:t> cn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for all n  ≥  n</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However,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if c = 1, that 2n</a:t>
                </a:r>
                <a:r>
                  <a:rPr lang="en-US" sz="22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&lt;  n</a:t>
                </a:r>
                <a:r>
                  <a:rPr lang="en-US" sz="22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for all n  ≥  n</a:t>
                </a:r>
                <a:r>
                  <a:rPr lang="en-US" sz="22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0</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is no longer valid.</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tabLst>
                    <a:tab pos="457200" algn="l"/>
                  </a:tabLst>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Note: There exists a positive constant c = 2 such that  0 </a:t>
                </a:r>
                <a14:m>
                  <m:oMath xmlns:m="http://schemas.openxmlformats.org/officeDocument/2006/math">
                    <m:r>
                      <a:rPr lang="en-US" sz="2200" i="1"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2n</a:t>
                </a:r>
                <a:r>
                  <a:rPr lang="en-US" sz="22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200" i="1" dirty="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cn</a:t>
                </a:r>
                <a:r>
                  <a:rPr lang="en-US" sz="22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for all n  ≥  n</a:t>
                </a:r>
                <a:r>
                  <a:rPr lang="en-US" sz="22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0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1. And there exists a positive constant c’ = 1, such that 0 </a:t>
                </a:r>
                <a14:m>
                  <m:oMath xmlns:m="http://schemas.openxmlformats.org/officeDocument/2006/math">
                    <m:r>
                      <a:rPr lang="en-US" sz="2200" i="1"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c’n</a:t>
                </a:r>
                <a:r>
                  <a:rPr lang="en-US" sz="22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200" i="1"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2n</a:t>
                </a:r>
                <a:r>
                  <a:rPr lang="en-US" sz="22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for all n  ≥  n</a:t>
                </a:r>
                <a:r>
                  <a:rPr lang="en-US" sz="22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0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1. Thus, </a:t>
                </a:r>
                <a:r>
                  <a:rPr lang="en-US" sz="2200" dirty="0">
                    <a:latin typeface="Times New Roman" panose="02020603050405020304" pitchFamily="18" charset="0"/>
                    <a:ea typeface="Calibri" panose="020F0502020204030204" pitchFamily="34" charset="0"/>
                    <a:cs typeface="Times New Roman" panose="02020603050405020304" pitchFamily="18" charset="0"/>
                  </a:rPr>
                  <a:t>2n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 </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2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l-GR" sz="2200" dirty="0">
                    <a:latin typeface="Times New Roman" panose="02020603050405020304" pitchFamily="18" charset="0"/>
                    <a:ea typeface="Calibri" panose="020F0502020204030204" pitchFamily="34" charset="0"/>
                    <a:cs typeface="Times New Roman" panose="02020603050405020304" pitchFamily="18" charset="0"/>
                  </a:rPr>
                  <a:t>ϴ</a:t>
                </a:r>
                <a:r>
                  <a:rPr lang="en-US" sz="2200" dirty="0">
                    <a:latin typeface="Times New Roman" panose="02020603050405020304" pitchFamily="18" charset="0"/>
                    <a:ea typeface="Calibri" panose="020F0502020204030204" pitchFamily="34" charset="0"/>
                    <a:cs typeface="Times New Roman" panose="02020603050405020304" pitchFamily="18" charset="0"/>
                  </a:rPr>
                  <a:t>(n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tabLst>
                    <a:tab pos="457200" algn="l"/>
                  </a:tabLst>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131368" y="1204332"/>
                <a:ext cx="9123912" cy="5541069"/>
              </a:xfrm>
              <a:prstGeom prst="rect">
                <a:avLst/>
              </a:prstGeom>
              <a:blipFill>
                <a:blip r:embed="rId2"/>
                <a:stretch>
                  <a:fillRect l="-1203" t="-880" r="-2406"/>
                </a:stretch>
              </a:blipFill>
            </p:spPr>
            <p:txBody>
              <a:bodyPr/>
              <a:lstStyle/>
              <a:p>
                <a:r>
                  <a:rPr lang="en-US">
                    <a:noFill/>
                  </a:rPr>
                  <a:t> </a:t>
                </a:r>
              </a:p>
            </p:txBody>
          </p:sp>
        </mc:Fallback>
      </mc:AlternateContent>
      <p:sp>
        <p:nvSpPr>
          <p:cNvPr id="4" name="Thought Bubble: Cloud 3">
            <a:extLst>
              <a:ext uri="{FF2B5EF4-FFF2-40B4-BE49-F238E27FC236}">
                <a16:creationId xmlns:a16="http://schemas.microsoft.com/office/drawing/2014/main" id="{08C3376C-0DBA-4292-9B31-26D5998C8DB3}"/>
              </a:ext>
            </a:extLst>
          </p:cNvPr>
          <p:cNvSpPr/>
          <p:nvPr/>
        </p:nvSpPr>
        <p:spPr>
          <a:xfrm>
            <a:off x="1033311" y="2143414"/>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Image result for smiley face images">
            <a:extLst>
              <a:ext uri="{FF2B5EF4-FFF2-40B4-BE49-F238E27FC236}">
                <a16:creationId xmlns:a16="http://schemas.microsoft.com/office/drawing/2014/main" id="{7D6ACF6A-923E-451A-BFCF-9C7A66725B1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62988">
            <a:off x="971385" y="2083557"/>
            <a:ext cx="665826" cy="426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5782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387C898-C534-391B-2719-378B01F5F523}"/>
                  </a:ext>
                </a:extLst>
              </p:cNvPr>
              <p:cNvSpPr txBox="1"/>
              <p:nvPr/>
            </p:nvSpPr>
            <p:spPr>
              <a:xfrm>
                <a:off x="1582057" y="1724468"/>
                <a:ext cx="8911772" cy="4752583"/>
              </a:xfrm>
              <a:prstGeom prst="rect">
                <a:avLst/>
              </a:prstGeom>
              <a:noFill/>
            </p:spPr>
            <p:txBody>
              <a:bodyPr wrap="square">
                <a:spAutoFit/>
              </a:bodyPr>
              <a:lstStyle/>
              <a:p>
                <a:pPr>
                  <a:spcAft>
                    <a:spcPts val="600"/>
                  </a:spcAft>
                </a:pPr>
                <a:r>
                  <a:rPr lang="en-US" sz="2400" b="1" dirty="0">
                    <a:latin typeface="Times New Roman" panose="02020603050405020304" pitchFamily="18" charset="0"/>
                    <a:cs typeface="Times New Roman" panose="02020603050405020304" pitchFamily="18" charset="0"/>
                  </a:rPr>
                  <a:t>Little-o Notation</a:t>
                </a:r>
              </a:p>
              <a:p>
                <a:pPr>
                  <a:spcAft>
                    <a:spcPts val="600"/>
                  </a:spcAft>
                </a:pPr>
                <a:r>
                  <a:rPr lang="en-US" sz="2400" dirty="0">
                    <a:latin typeface="Times New Roman" panose="02020603050405020304" pitchFamily="18" charset="0"/>
                    <a:cs typeface="Times New Roman" panose="02020603050405020304" pitchFamily="18" charset="0"/>
                  </a:rPr>
                  <a:t>The notation f(n) = o(g(n)) means that f(n) grows strictly slower than g(n) as n tends to infinity. Formally, this means:</a:t>
                </a:r>
              </a:p>
              <a:p>
                <a:r>
                  <a:rPr lang="en-US" sz="2400" b="1" dirty="0">
                    <a:latin typeface="Times New Roman" panose="02020603050405020304" pitchFamily="18" charset="0"/>
                    <a:cs typeface="Times New Roman" panose="02020603050405020304" pitchFamily="18" charset="0"/>
                  </a:rPr>
                  <a:t>	</a:t>
                </a:r>
                <a14:m>
                  <m:oMath xmlns:m="http://schemas.openxmlformats.org/officeDocument/2006/math">
                    <m:func>
                      <m:funcPr>
                        <m:ctrlPr>
                          <a:rPr lang="en-US" sz="2400" i="1">
                            <a:latin typeface="Cambria Math" panose="02040503050406030204" pitchFamily="18" charset="0"/>
                            <a:cs typeface="Times New Roman" panose="02020603050405020304" pitchFamily="18" charset="0"/>
                          </a:rPr>
                        </m:ctrlPr>
                      </m:funcPr>
                      <m:fName>
                        <m:limLow>
                          <m:limLowPr>
                            <m:ctrlPr>
                              <a:rPr lang="en-US" sz="2400" i="1">
                                <a:latin typeface="Cambria Math" panose="02040503050406030204" pitchFamily="18" charset="0"/>
                                <a:cs typeface="Times New Roman" panose="02020603050405020304" pitchFamily="18" charset="0"/>
                              </a:rPr>
                            </m:ctrlPr>
                          </m:limLowPr>
                          <m:e>
                            <m:r>
                              <m:rPr>
                                <m:sty m:val="p"/>
                              </m:rPr>
                              <a:rPr lang="en-US" sz="2400">
                                <a:latin typeface="Cambria Math" panose="02040503050406030204" pitchFamily="18" charset="0"/>
                                <a:cs typeface="Times New Roman" panose="02020603050405020304" pitchFamily="18" charset="0"/>
                              </a:rPr>
                              <m:t>lim</m:t>
                            </m:r>
                          </m:e>
                          <m:lim>
                            <m:r>
                              <a:rPr lang="en-US" sz="2400" i="1">
                                <a:latin typeface="Cambria Math" panose="02040503050406030204" pitchFamily="18" charset="0"/>
                                <a:cs typeface="Times New Roman" panose="02020603050405020304" pitchFamily="18" charset="0"/>
                              </a:rPr>
                              <m:t>𝑛</m:t>
                            </m:r>
                            <m:r>
                              <a:rPr lang="en-US" sz="2400" i="1">
                                <a:latin typeface="Cambria Math" panose="02040503050406030204" pitchFamily="18" charset="0"/>
                                <a:ea typeface="Cambria Math" panose="02040503050406030204" pitchFamily="18" charset="0"/>
                                <a:cs typeface="Times New Roman" panose="02020603050405020304" pitchFamily="18" charset="0"/>
                              </a:rPr>
                              <m:t>→∞</m:t>
                            </m:r>
                          </m:lim>
                        </m:limLow>
                      </m:fName>
                      <m:e>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𝑓</m:t>
                            </m:r>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𝑛</m:t>
                            </m:r>
                            <m:r>
                              <a:rPr lang="en-US" sz="2400" i="1">
                                <a:latin typeface="Cambria Math" panose="02040503050406030204" pitchFamily="18" charset="0"/>
                                <a:cs typeface="Times New Roman" panose="02020603050405020304" pitchFamily="18" charset="0"/>
                              </a:rPr>
                              <m:t>)</m:t>
                            </m:r>
                          </m:num>
                          <m:den>
                            <m:r>
                              <m:rPr>
                                <m:nor/>
                              </m:rPr>
                              <a:rPr lang="en-US" sz="2400">
                                <a:latin typeface="Cambria Math" panose="02040503050406030204" pitchFamily="18" charset="0"/>
                                <a:cs typeface="Times New Roman" panose="02020603050405020304" pitchFamily="18" charset="0"/>
                              </a:rPr>
                              <m:t>g</m:t>
                            </m:r>
                            <m:r>
                              <m:rPr>
                                <m:nor/>
                              </m:rPr>
                              <a:rPr lang="en-US" sz="2400">
                                <a:latin typeface="Cambria Math" panose="02040503050406030204" pitchFamily="18" charset="0"/>
                                <a:cs typeface="Times New Roman" panose="02020603050405020304" pitchFamily="18" charset="0"/>
                              </a:rPr>
                              <m:t>(</m:t>
                            </m:r>
                            <m:r>
                              <m:rPr>
                                <m:nor/>
                              </m:rPr>
                              <a:rPr lang="en-US" sz="2400">
                                <a:latin typeface="Cambria Math" panose="02040503050406030204" pitchFamily="18" charset="0"/>
                                <a:cs typeface="Times New Roman" panose="02020603050405020304" pitchFamily="18" charset="0"/>
                              </a:rPr>
                              <m:t>n</m:t>
                            </m:r>
                            <m:r>
                              <m:rPr>
                                <m:nor/>
                              </m:rPr>
                              <a:rPr lang="en-US" sz="2400">
                                <a:latin typeface="Cambria Math" panose="02040503050406030204" pitchFamily="18" charset="0"/>
                                <a:cs typeface="Times New Roman" panose="02020603050405020304" pitchFamily="18" charset="0"/>
                              </a:rPr>
                              <m:t>)</m:t>
                            </m:r>
                          </m:den>
                        </m:f>
                      </m:e>
                    </m:func>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r>
                      <a:rPr lang="en-US" sz="2400" b="0" i="1" smtClean="0">
                        <a:latin typeface="Cambria Math" panose="02040503050406030204" pitchFamily="18" charset="0"/>
                        <a:cs typeface="Times New Roman" panose="02020603050405020304" pitchFamily="18" charset="0"/>
                      </a:rPr>
                      <m:t>0</m:t>
                    </m:r>
                  </m:oMath>
                </a14:m>
                <a:endParaRPr lang="en-US" sz="2400" b="1" dirty="0">
                  <a:latin typeface="Times New Roman" panose="02020603050405020304" pitchFamily="18" charset="0"/>
                  <a:cs typeface="Times New Roman" panose="02020603050405020304" pitchFamily="18" charset="0"/>
                </a:endParaRPr>
              </a:p>
              <a:p>
                <a:pPr>
                  <a:spcAft>
                    <a:spcPts val="600"/>
                  </a:spcAft>
                </a:pPr>
                <a:endParaRPr lang="en-US" sz="2400" b="1" dirty="0">
                  <a:latin typeface="Times New Roman" panose="02020603050405020304" pitchFamily="18" charset="0"/>
                  <a:cs typeface="Times New Roman" panose="02020603050405020304" pitchFamily="18" charset="0"/>
                </a:endParaRPr>
              </a:p>
              <a:p>
                <a:pPr>
                  <a:spcAft>
                    <a:spcPts val="600"/>
                  </a:spcAft>
                </a:pPr>
                <a:r>
                  <a:rPr lang="en-US" sz="2400" b="1" dirty="0">
                    <a:latin typeface="Times New Roman" panose="02020603050405020304" pitchFamily="18" charset="0"/>
                    <a:cs typeface="Times New Roman" panose="02020603050405020304" pitchFamily="18" charset="0"/>
                  </a:rPr>
                  <a:t>Claim 1: 2n = o(n</a:t>
                </a:r>
                <a:r>
                  <a:rPr lang="en-US" sz="2400" b="1" baseline="30000"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a:t>
                </a:r>
              </a:p>
              <a:p>
                <a:pPr>
                  <a:spcAft>
                    <a:spcPts val="600"/>
                  </a:spcAft>
                </a:pPr>
                <a:r>
                  <a:rPr lang="en-US" sz="2400" dirty="0">
                    <a:latin typeface="Times New Roman" panose="02020603050405020304" pitchFamily="18" charset="0"/>
                    <a:cs typeface="Times New Roman" panose="02020603050405020304" pitchFamily="18" charset="0"/>
                  </a:rPr>
                  <a:t>To check if 2n = o(n</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we consider:</a:t>
                </a:r>
              </a:p>
              <a:p>
                <a:pPr>
                  <a:spcAft>
                    <a:spcPts val="600"/>
                  </a:spcAft>
                </a:pPr>
                <a:r>
                  <a:rPr lang="en-US" sz="2400" dirty="0">
                    <a:latin typeface="Times New Roman" panose="02020603050405020304" pitchFamily="18" charset="0"/>
                    <a:cs typeface="Times New Roman" panose="02020603050405020304" pitchFamily="18" charset="0"/>
                  </a:rPr>
                  <a:t>	</a:t>
                </a:r>
                <a14:m>
                  <m:oMath xmlns:m="http://schemas.openxmlformats.org/officeDocument/2006/math">
                    <m:func>
                      <m:funcPr>
                        <m:ctrlPr>
                          <a:rPr lang="en-US" sz="2400" i="1" smtClean="0">
                            <a:latin typeface="Cambria Math" panose="02040503050406030204" pitchFamily="18" charset="0"/>
                            <a:cs typeface="Times New Roman" panose="02020603050405020304" pitchFamily="18" charset="0"/>
                          </a:rPr>
                        </m:ctrlPr>
                      </m:funcPr>
                      <m:fName>
                        <m:limLow>
                          <m:limLowPr>
                            <m:ctrlPr>
                              <a:rPr lang="en-US" sz="2400" i="1" smtClean="0">
                                <a:latin typeface="Cambria Math" panose="02040503050406030204" pitchFamily="18" charset="0"/>
                                <a:cs typeface="Times New Roman" panose="02020603050405020304" pitchFamily="18" charset="0"/>
                              </a:rPr>
                            </m:ctrlPr>
                          </m:limLowPr>
                          <m:e>
                            <m:r>
                              <m:rPr>
                                <m:sty m:val="p"/>
                              </m:rPr>
                              <a:rPr lang="en-US" sz="2400" i="0" smtClean="0">
                                <a:latin typeface="Cambria Math" panose="02040503050406030204" pitchFamily="18" charset="0"/>
                                <a:cs typeface="Times New Roman" panose="02020603050405020304" pitchFamily="18" charset="0"/>
                              </a:rPr>
                              <m:t>lim</m:t>
                            </m:r>
                          </m:e>
                          <m:lim>
                            <m:r>
                              <a:rPr lang="en-US" sz="2400" b="0" i="1" smtClean="0">
                                <a:latin typeface="Cambria Math" panose="02040503050406030204" pitchFamily="18" charset="0"/>
                                <a:cs typeface="Times New Roman" panose="02020603050405020304" pitchFamily="18" charset="0"/>
                              </a:rPr>
                              <m:t>𝑛</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lim>
                        </m:limLow>
                      </m:fName>
                      <m:e>
                        <m:f>
                          <m:fPr>
                            <m:ctrlPr>
                              <a:rPr lang="en-US"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𝑛</m:t>
                            </m:r>
                          </m:num>
                          <m:den>
                            <m:r>
                              <m:rPr>
                                <m:nor/>
                              </m:rPr>
                              <a:rPr lang="en-US" sz="2400" dirty="0">
                                <a:latin typeface="Times New Roman" panose="02020603050405020304" pitchFamily="18" charset="0"/>
                                <a:cs typeface="Times New Roman" panose="02020603050405020304" pitchFamily="18" charset="0"/>
                              </a:rPr>
                              <m:t>n</m:t>
                            </m:r>
                            <m:r>
                              <m:rPr>
                                <m:nor/>
                              </m:rPr>
                              <a:rPr lang="en-US" sz="2400" baseline="30000" dirty="0">
                                <a:latin typeface="Times New Roman" panose="02020603050405020304" pitchFamily="18" charset="0"/>
                                <a:cs typeface="Times New Roman" panose="02020603050405020304" pitchFamily="18" charset="0"/>
                              </a:rPr>
                              <m:t>2</m:t>
                            </m:r>
                          </m:den>
                        </m:f>
                      </m:e>
                    </m:func>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unc>
                      <m:funcPr>
                        <m:ctrlPr>
                          <a:rPr lang="en-US" sz="2400" i="1">
                            <a:latin typeface="Cambria Math" panose="02040503050406030204" pitchFamily="18" charset="0"/>
                            <a:cs typeface="Times New Roman" panose="02020603050405020304" pitchFamily="18" charset="0"/>
                          </a:rPr>
                        </m:ctrlPr>
                      </m:funcPr>
                      <m:fName>
                        <m:limLow>
                          <m:limLowPr>
                            <m:ctrlPr>
                              <a:rPr lang="en-US" sz="2400" i="1">
                                <a:latin typeface="Cambria Math" panose="02040503050406030204" pitchFamily="18" charset="0"/>
                                <a:cs typeface="Times New Roman" panose="02020603050405020304" pitchFamily="18" charset="0"/>
                              </a:rPr>
                            </m:ctrlPr>
                          </m:limLowPr>
                          <m:e>
                            <m:r>
                              <m:rPr>
                                <m:sty m:val="p"/>
                              </m:rPr>
                              <a:rPr lang="en-US" sz="2400">
                                <a:latin typeface="Cambria Math" panose="02040503050406030204" pitchFamily="18" charset="0"/>
                                <a:cs typeface="Times New Roman" panose="02020603050405020304" pitchFamily="18" charset="0"/>
                              </a:rPr>
                              <m:t>lim</m:t>
                            </m:r>
                          </m:e>
                          <m:lim>
                            <m:r>
                              <a:rPr lang="en-US" sz="2400" i="1">
                                <a:latin typeface="Cambria Math" panose="02040503050406030204" pitchFamily="18" charset="0"/>
                                <a:cs typeface="Times New Roman" panose="02020603050405020304" pitchFamily="18" charset="0"/>
                              </a:rPr>
                              <m:t>𝑛</m:t>
                            </m:r>
                            <m:r>
                              <a:rPr lang="en-US" sz="2400" i="1">
                                <a:latin typeface="Cambria Math" panose="02040503050406030204" pitchFamily="18" charset="0"/>
                                <a:ea typeface="Cambria Math" panose="02040503050406030204" pitchFamily="18" charset="0"/>
                                <a:cs typeface="Times New Roman" panose="02020603050405020304" pitchFamily="18" charset="0"/>
                              </a:rPr>
                              <m:t>→∞</m:t>
                            </m:r>
                          </m:lim>
                        </m:limLow>
                      </m:fName>
                      <m:e>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2</m:t>
                            </m:r>
                          </m:num>
                          <m:den>
                            <m:r>
                              <m:rPr>
                                <m:nor/>
                              </m:rPr>
                              <a:rPr lang="en-US" sz="2400" dirty="0">
                                <a:latin typeface="Times New Roman" panose="02020603050405020304" pitchFamily="18" charset="0"/>
                                <a:cs typeface="Times New Roman" panose="02020603050405020304" pitchFamily="18" charset="0"/>
                              </a:rPr>
                              <m:t>n</m:t>
                            </m:r>
                          </m:den>
                        </m:f>
                      </m:e>
                    </m:func>
                  </m:oMath>
                </a14:m>
                <a:r>
                  <a:rPr lang="en-US" sz="2400" dirty="0">
                    <a:latin typeface="Times New Roman" panose="02020603050405020304" pitchFamily="18" charset="0"/>
                    <a:cs typeface="Times New Roman" panose="02020603050405020304" pitchFamily="18" charset="0"/>
                  </a:rPr>
                  <a:t>  = 0</a:t>
                </a:r>
              </a:p>
              <a:p>
                <a:pPr>
                  <a:spcAft>
                    <a:spcPts val="600"/>
                  </a:spcAft>
                </a:pPr>
                <a:r>
                  <a:rPr lang="en-US" sz="2400" dirty="0">
                    <a:latin typeface="Times New Roman" panose="02020603050405020304" pitchFamily="18" charset="0"/>
                    <a:cs typeface="Times New Roman" panose="02020603050405020304" pitchFamily="18" charset="0"/>
                  </a:rPr>
                  <a:t>Since the limit equals 0, we conclude that:</a:t>
                </a:r>
              </a:p>
              <a:p>
                <a:pPr>
                  <a:spcAft>
                    <a:spcPts val="600"/>
                  </a:spcAft>
                </a:pPr>
                <a:r>
                  <a:rPr lang="en-US" sz="2400" dirty="0">
                    <a:latin typeface="Times New Roman" panose="02020603050405020304" pitchFamily="18" charset="0"/>
                    <a:cs typeface="Times New Roman" panose="02020603050405020304" pitchFamily="18" charset="0"/>
                  </a:rPr>
                  <a:t>	2n = o(n</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p>
            </p:txBody>
          </p:sp>
        </mc:Choice>
        <mc:Fallback xmlns="">
          <p:sp>
            <p:nvSpPr>
              <p:cNvPr id="3" name="TextBox 2">
                <a:extLst>
                  <a:ext uri="{FF2B5EF4-FFF2-40B4-BE49-F238E27FC236}">
                    <a16:creationId xmlns:a16="http://schemas.microsoft.com/office/drawing/2014/main" id="{E387C898-C534-391B-2719-378B01F5F523}"/>
                  </a:ext>
                </a:extLst>
              </p:cNvPr>
              <p:cNvSpPr txBox="1">
                <a:spLocks noRot="1" noChangeAspect="1" noMove="1" noResize="1" noEditPoints="1" noAdjustHandles="1" noChangeArrowheads="1" noChangeShapeType="1" noTextEdit="1"/>
              </p:cNvSpPr>
              <p:nvPr/>
            </p:nvSpPr>
            <p:spPr>
              <a:xfrm>
                <a:off x="1582057" y="1724468"/>
                <a:ext cx="8911772" cy="4752583"/>
              </a:xfrm>
              <a:prstGeom prst="rect">
                <a:avLst/>
              </a:prstGeom>
              <a:blipFill>
                <a:blip r:embed="rId2"/>
                <a:stretch>
                  <a:fillRect l="-1095" t="-1026" b="-1923"/>
                </a:stretch>
              </a:blipFill>
            </p:spPr>
            <p:txBody>
              <a:bodyPr/>
              <a:lstStyle/>
              <a:p>
                <a:r>
                  <a:rPr lang="en-US">
                    <a:noFill/>
                  </a:rPr>
                  <a:t> </a:t>
                </a:r>
              </a:p>
            </p:txBody>
          </p:sp>
        </mc:Fallback>
      </mc:AlternateContent>
    </p:spTree>
    <p:extLst>
      <p:ext uri="{BB962C8B-B14F-4D97-AF65-F5344CB8AC3E}">
        <p14:creationId xmlns:p14="http://schemas.microsoft.com/office/powerpoint/2010/main" val="1345973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04A773A-B15F-D271-F5D2-2D3F92E4C5D2}"/>
                  </a:ext>
                </a:extLst>
              </p:cNvPr>
              <p:cNvSpPr txBox="1"/>
              <p:nvPr/>
            </p:nvSpPr>
            <p:spPr>
              <a:xfrm>
                <a:off x="2057399" y="2650982"/>
                <a:ext cx="9035143" cy="3358227"/>
              </a:xfrm>
              <a:prstGeom prst="rect">
                <a:avLst/>
              </a:prstGeom>
              <a:noFill/>
            </p:spPr>
            <p:txBody>
              <a:bodyPr wrap="square">
                <a:spAutoFit/>
              </a:bodyPr>
              <a:lstStyle/>
              <a:p>
                <a:pPr>
                  <a:spcBef>
                    <a:spcPts val="600"/>
                  </a:spcBef>
                </a:pPr>
                <a:r>
                  <a:rPr lang="pt-BR" sz="2400" b="1" dirty="0">
                    <a:latin typeface="Times New Roman" panose="02020603050405020304" pitchFamily="18" charset="0"/>
                    <a:cs typeface="Times New Roman" panose="02020603050405020304" pitchFamily="18" charset="0"/>
                  </a:rPr>
                  <a:t>Claim 2: 2n</a:t>
                </a:r>
                <a:r>
                  <a:rPr lang="pt-BR" sz="2400" b="1" baseline="30000" dirty="0">
                    <a:latin typeface="Times New Roman" panose="02020603050405020304" pitchFamily="18" charset="0"/>
                    <a:cs typeface="Times New Roman" panose="02020603050405020304" pitchFamily="18" charset="0"/>
                  </a:rPr>
                  <a:t>2</a:t>
                </a:r>
                <a:r>
                  <a:rPr lang="pt-BR" sz="2400" b="1" dirty="0">
                    <a:latin typeface="Times New Roman" panose="02020603050405020304" pitchFamily="18" charset="0"/>
                    <a:cs typeface="Times New Roman" panose="02020603050405020304" pitchFamily="18" charset="0"/>
                  </a:rPr>
                  <a:t> ≠ o(n</a:t>
                </a:r>
                <a:r>
                  <a:rPr lang="pt-BR" sz="2400" b="1" baseline="30000" dirty="0">
                    <a:latin typeface="Times New Roman" panose="02020603050405020304" pitchFamily="18" charset="0"/>
                    <a:cs typeface="Times New Roman" panose="02020603050405020304" pitchFamily="18" charset="0"/>
                  </a:rPr>
                  <a:t>2</a:t>
                </a:r>
                <a:r>
                  <a:rPr lang="pt-BR" sz="2400" b="1" dirty="0">
                    <a:latin typeface="Times New Roman" panose="02020603050405020304" pitchFamily="18" charset="0"/>
                    <a:cs typeface="Times New Roman" panose="02020603050405020304" pitchFamily="18" charset="0"/>
                  </a:rPr>
                  <a:t>)</a:t>
                </a:r>
              </a:p>
              <a:p>
                <a:pPr>
                  <a:spcBef>
                    <a:spcPts val="600"/>
                  </a:spcBef>
                </a:pPr>
                <a:r>
                  <a:rPr lang="pt-BR" sz="2400" dirty="0">
                    <a:latin typeface="Times New Roman" panose="02020603050405020304" pitchFamily="18" charset="0"/>
                    <a:cs typeface="Times New Roman" panose="02020603050405020304" pitchFamily="18" charset="0"/>
                  </a:rPr>
                  <a:t>Now, let's check if 2n</a:t>
                </a:r>
                <a:r>
                  <a:rPr lang="pt-BR" sz="2400" baseline="30000" dirty="0">
                    <a:latin typeface="Times New Roman" panose="02020603050405020304" pitchFamily="18" charset="0"/>
                    <a:cs typeface="Times New Roman" panose="02020603050405020304" pitchFamily="18" charset="0"/>
                  </a:rPr>
                  <a:t>2</a:t>
                </a:r>
                <a:r>
                  <a:rPr lang="pt-BR" sz="2400" dirty="0">
                    <a:latin typeface="Times New Roman" panose="02020603050405020304" pitchFamily="18" charset="0"/>
                    <a:cs typeface="Times New Roman" panose="02020603050405020304" pitchFamily="18" charset="0"/>
                  </a:rPr>
                  <a:t> = o(n</a:t>
                </a:r>
                <a:r>
                  <a:rPr lang="pt-BR" sz="2400" baseline="30000" dirty="0">
                    <a:latin typeface="Times New Roman" panose="02020603050405020304" pitchFamily="18" charset="0"/>
                    <a:cs typeface="Times New Roman" panose="02020603050405020304" pitchFamily="18" charset="0"/>
                  </a:rPr>
                  <a:t>2</a:t>
                </a:r>
                <a:r>
                  <a:rPr lang="pt-BR" sz="2400" dirty="0">
                    <a:latin typeface="Times New Roman" panose="02020603050405020304" pitchFamily="18" charset="0"/>
                    <a:cs typeface="Times New Roman" panose="02020603050405020304" pitchFamily="18" charset="0"/>
                  </a:rPr>
                  <a:t>). We consider:</a:t>
                </a:r>
              </a:p>
              <a:p>
                <a:pPr>
                  <a:spcBef>
                    <a:spcPts val="600"/>
                  </a:spcBef>
                </a:pPr>
                <a:r>
                  <a:rPr lang="pt-BR" sz="2400" dirty="0">
                    <a:latin typeface="Times New Roman" panose="02020603050405020304" pitchFamily="18" charset="0"/>
                    <a:cs typeface="Times New Roman" panose="02020603050405020304" pitchFamily="18" charset="0"/>
                  </a:rPr>
                  <a:t>	</a:t>
                </a:r>
                <a14:m>
                  <m:oMath xmlns:m="http://schemas.openxmlformats.org/officeDocument/2006/math">
                    <m:func>
                      <m:funcPr>
                        <m:ctrlPr>
                          <a:rPr lang="pt-BR" sz="2400" i="1" smtClean="0">
                            <a:latin typeface="Cambria Math" panose="02040503050406030204" pitchFamily="18" charset="0"/>
                            <a:cs typeface="Times New Roman" panose="02020603050405020304" pitchFamily="18" charset="0"/>
                          </a:rPr>
                        </m:ctrlPr>
                      </m:funcPr>
                      <m:fName>
                        <m:limLow>
                          <m:limLowPr>
                            <m:ctrlPr>
                              <a:rPr lang="pt-BR" sz="2400" i="1" smtClean="0">
                                <a:latin typeface="Cambria Math" panose="02040503050406030204" pitchFamily="18" charset="0"/>
                                <a:cs typeface="Times New Roman" panose="02020603050405020304" pitchFamily="18" charset="0"/>
                              </a:rPr>
                            </m:ctrlPr>
                          </m:limLowPr>
                          <m:e>
                            <m:r>
                              <m:rPr>
                                <m:sty m:val="p"/>
                              </m:rPr>
                              <a:rPr lang="pt-BR" sz="2400" i="0" smtClean="0">
                                <a:latin typeface="Cambria Math" panose="02040503050406030204" pitchFamily="18" charset="0"/>
                                <a:cs typeface="Times New Roman" panose="02020603050405020304" pitchFamily="18" charset="0"/>
                              </a:rPr>
                              <m:t>lim</m:t>
                            </m:r>
                          </m:e>
                          <m:lim>
                            <m:r>
                              <a:rPr lang="en-US" sz="2400" b="0" i="1" smtClean="0">
                                <a:latin typeface="Cambria Math" panose="02040503050406030204" pitchFamily="18" charset="0"/>
                                <a:cs typeface="Times New Roman" panose="02020603050405020304" pitchFamily="18" charset="0"/>
                              </a:rPr>
                              <m:t>𝑛</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lim>
                        </m:limLow>
                      </m:fName>
                      <m:e>
                        <m:f>
                          <m:fPr>
                            <m:ctrlPr>
                              <a:rPr lang="pt-BR" sz="2400" i="1" smtClean="0">
                                <a:latin typeface="Cambria Math" panose="02040503050406030204" pitchFamily="18" charset="0"/>
                                <a:cs typeface="Times New Roman" panose="02020603050405020304" pitchFamily="18" charset="0"/>
                              </a:rPr>
                            </m:ctrlPr>
                          </m:fPr>
                          <m:num>
                            <m:r>
                              <m:rPr>
                                <m:nor/>
                              </m:rPr>
                              <a:rPr lang="pt-BR" sz="2400" dirty="0">
                                <a:latin typeface="Times New Roman" panose="02020603050405020304" pitchFamily="18" charset="0"/>
                                <a:cs typeface="Times New Roman" panose="02020603050405020304" pitchFamily="18" charset="0"/>
                              </a:rPr>
                              <m:t>2</m:t>
                            </m:r>
                            <m:r>
                              <m:rPr>
                                <m:nor/>
                              </m:rPr>
                              <a:rPr lang="pt-BR" sz="2400" dirty="0">
                                <a:latin typeface="Times New Roman" panose="02020603050405020304" pitchFamily="18" charset="0"/>
                                <a:cs typeface="Times New Roman" panose="02020603050405020304" pitchFamily="18" charset="0"/>
                              </a:rPr>
                              <m:t>n</m:t>
                            </m:r>
                            <m:r>
                              <m:rPr>
                                <m:nor/>
                              </m:rPr>
                              <a:rPr lang="pt-BR" sz="2400" baseline="30000" dirty="0">
                                <a:latin typeface="Times New Roman" panose="02020603050405020304" pitchFamily="18" charset="0"/>
                                <a:cs typeface="Times New Roman" panose="02020603050405020304" pitchFamily="18" charset="0"/>
                              </a:rPr>
                              <m:t>2</m:t>
                            </m:r>
                          </m:num>
                          <m:den>
                            <m:r>
                              <m:rPr>
                                <m:nor/>
                              </m:rPr>
                              <a:rPr lang="pt-BR" sz="2400" dirty="0">
                                <a:latin typeface="Times New Roman" panose="02020603050405020304" pitchFamily="18" charset="0"/>
                                <a:cs typeface="Times New Roman" panose="02020603050405020304" pitchFamily="18" charset="0"/>
                              </a:rPr>
                              <m:t>n</m:t>
                            </m:r>
                            <m:r>
                              <m:rPr>
                                <m:nor/>
                              </m:rPr>
                              <a:rPr lang="pt-BR" sz="2400" baseline="30000" dirty="0">
                                <a:latin typeface="Times New Roman" panose="02020603050405020304" pitchFamily="18" charset="0"/>
                                <a:cs typeface="Times New Roman" panose="02020603050405020304" pitchFamily="18" charset="0"/>
                              </a:rPr>
                              <m:t>2</m:t>
                            </m:r>
                          </m:den>
                        </m:f>
                      </m:e>
                    </m:func>
                  </m:oMath>
                </a14:m>
                <a:r>
                  <a:rPr lang="pt-BR" sz="2400" dirty="0">
                    <a:latin typeface="Times New Roman" panose="02020603050405020304" pitchFamily="18" charset="0"/>
                    <a:cs typeface="Times New Roman" panose="02020603050405020304" pitchFamily="18" charset="0"/>
                  </a:rPr>
                  <a:t> = </a:t>
                </a:r>
                <a14:m>
                  <m:oMath xmlns:m="http://schemas.openxmlformats.org/officeDocument/2006/math">
                    <m:func>
                      <m:funcPr>
                        <m:ctrlPr>
                          <a:rPr lang="pt-BR" sz="2400" i="1" smtClean="0">
                            <a:latin typeface="Cambria Math" panose="02040503050406030204" pitchFamily="18" charset="0"/>
                            <a:cs typeface="Times New Roman" panose="02020603050405020304" pitchFamily="18" charset="0"/>
                          </a:rPr>
                        </m:ctrlPr>
                      </m:funcPr>
                      <m:fName>
                        <m:limLow>
                          <m:limLowPr>
                            <m:ctrlPr>
                              <a:rPr lang="pt-BR" sz="2400" i="1" smtClean="0">
                                <a:latin typeface="Cambria Math" panose="02040503050406030204" pitchFamily="18" charset="0"/>
                                <a:cs typeface="Times New Roman" panose="02020603050405020304" pitchFamily="18" charset="0"/>
                              </a:rPr>
                            </m:ctrlPr>
                          </m:limLowPr>
                          <m:e>
                            <m:r>
                              <m:rPr>
                                <m:sty m:val="p"/>
                              </m:rPr>
                              <a:rPr lang="pt-BR" sz="2400" i="0" smtClean="0">
                                <a:latin typeface="Cambria Math" panose="02040503050406030204" pitchFamily="18" charset="0"/>
                                <a:cs typeface="Times New Roman" panose="02020603050405020304" pitchFamily="18" charset="0"/>
                              </a:rPr>
                              <m:t>lim</m:t>
                            </m:r>
                          </m:e>
                          <m:lim>
                            <m:r>
                              <a:rPr lang="en-US" sz="2400" b="0" i="1" smtClean="0">
                                <a:latin typeface="Cambria Math" panose="02040503050406030204" pitchFamily="18" charset="0"/>
                                <a:cs typeface="Times New Roman" panose="02020603050405020304" pitchFamily="18" charset="0"/>
                              </a:rPr>
                              <m:t>𝑛</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lim>
                        </m:limLow>
                      </m:fName>
                      <m:e>
                        <m:r>
                          <a:rPr lang="en-US" sz="2400" b="0" i="1" smtClean="0">
                            <a:latin typeface="Cambria Math" panose="02040503050406030204" pitchFamily="18" charset="0"/>
                            <a:cs typeface="Times New Roman" panose="02020603050405020304" pitchFamily="18" charset="0"/>
                          </a:rPr>
                          <m:t>2</m:t>
                        </m:r>
                      </m:e>
                    </m:func>
                  </m:oMath>
                </a14:m>
                <a:r>
                  <a:rPr lang="pt-BR" sz="2400" dirty="0">
                    <a:latin typeface="Times New Roman" panose="02020603050405020304" pitchFamily="18" charset="0"/>
                    <a:cs typeface="Times New Roman" panose="02020603050405020304" pitchFamily="18" charset="0"/>
                  </a:rPr>
                  <a:t> = 2</a:t>
                </a:r>
              </a:p>
              <a:p>
                <a:pPr>
                  <a:spcBef>
                    <a:spcPts val="600"/>
                  </a:spcBef>
                </a:pPr>
                <a:r>
                  <a:rPr lang="pt-BR" sz="2400" dirty="0">
                    <a:latin typeface="Times New Roman" panose="02020603050405020304" pitchFamily="18" charset="0"/>
                    <a:cs typeface="Times New Roman" panose="02020603050405020304" pitchFamily="18" charset="0"/>
                  </a:rPr>
                  <a:t>Since the limit is a constant (and not 0), we conclude that:</a:t>
                </a:r>
              </a:p>
              <a:p>
                <a:pPr>
                  <a:spcBef>
                    <a:spcPts val="600"/>
                  </a:spcBef>
                </a:pPr>
                <a:r>
                  <a:rPr lang="pt-BR" sz="2400" dirty="0">
                    <a:latin typeface="Times New Roman" panose="02020603050405020304" pitchFamily="18" charset="0"/>
                    <a:cs typeface="Times New Roman" panose="02020603050405020304" pitchFamily="18" charset="0"/>
                  </a:rPr>
                  <a:t>	2n</a:t>
                </a:r>
                <a:r>
                  <a:rPr lang="pt-BR" sz="2400" baseline="30000" dirty="0">
                    <a:latin typeface="Times New Roman" panose="02020603050405020304" pitchFamily="18" charset="0"/>
                    <a:cs typeface="Times New Roman" panose="02020603050405020304" pitchFamily="18" charset="0"/>
                  </a:rPr>
                  <a:t>2</a:t>
                </a:r>
                <a:r>
                  <a:rPr lang="pt-BR" sz="2400" dirty="0">
                    <a:latin typeface="Times New Roman" panose="02020603050405020304" pitchFamily="18" charset="0"/>
                    <a:cs typeface="Times New Roman" panose="02020603050405020304" pitchFamily="18" charset="0"/>
                  </a:rPr>
                  <a:t> ≠ o(n</a:t>
                </a:r>
                <a:r>
                  <a:rPr lang="pt-BR" sz="2400" baseline="30000" dirty="0">
                    <a:latin typeface="Times New Roman" panose="02020603050405020304" pitchFamily="18" charset="0"/>
                    <a:cs typeface="Times New Roman" panose="02020603050405020304" pitchFamily="18" charset="0"/>
                  </a:rPr>
                  <a:t>2</a:t>
                </a:r>
                <a:r>
                  <a:rPr lang="pt-BR" sz="2400" dirty="0">
                    <a:latin typeface="Times New Roman" panose="02020603050405020304" pitchFamily="18" charset="0"/>
                    <a:cs typeface="Times New Roman" panose="02020603050405020304" pitchFamily="18" charset="0"/>
                  </a:rPr>
                  <a:t>)</a:t>
                </a:r>
              </a:p>
              <a:p>
                <a:pPr>
                  <a:spcBef>
                    <a:spcPts val="600"/>
                  </a:spcBef>
                </a:pPr>
                <a:r>
                  <a:rPr lang="pt-BR" sz="2400" dirty="0">
                    <a:latin typeface="Times New Roman" panose="02020603050405020304" pitchFamily="18" charset="0"/>
                    <a:cs typeface="Times New Roman" panose="02020603050405020304" pitchFamily="18" charset="0"/>
                  </a:rPr>
                  <a:t>Thus, we've shown that </a:t>
                </a:r>
                <a:r>
                  <a:rPr lang="en-US" sz="2400" dirty="0">
                    <a:latin typeface="Times New Roman" panose="02020603050405020304" pitchFamily="18" charset="0"/>
                    <a:cs typeface="Times New Roman" panose="02020603050405020304" pitchFamily="18" charset="0"/>
                  </a:rPr>
                  <a:t>2n = o(n</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 but 2n</a:t>
                </a:r>
                <a:r>
                  <a:rPr lang="pt-BR" sz="2400" baseline="30000" dirty="0">
                    <a:latin typeface="Times New Roman" panose="02020603050405020304" pitchFamily="18" charset="0"/>
                    <a:cs typeface="Times New Roman" panose="02020603050405020304" pitchFamily="18" charset="0"/>
                  </a:rPr>
                  <a:t>2</a:t>
                </a:r>
                <a:r>
                  <a:rPr lang="pt-BR" sz="2400" dirty="0">
                    <a:latin typeface="Times New Roman" panose="02020603050405020304" pitchFamily="18" charset="0"/>
                    <a:cs typeface="Times New Roman" panose="02020603050405020304" pitchFamily="18" charset="0"/>
                  </a:rPr>
                  <a:t> ≠ o(n</a:t>
                </a:r>
                <a:r>
                  <a:rPr lang="pt-BR" sz="2400" baseline="30000" dirty="0">
                    <a:latin typeface="Times New Roman" panose="02020603050405020304" pitchFamily="18" charset="0"/>
                    <a:cs typeface="Times New Roman" panose="02020603050405020304" pitchFamily="18" charset="0"/>
                  </a:rPr>
                  <a:t>2</a:t>
                </a:r>
                <a:r>
                  <a:rPr lang="pt-BR" sz="2400" dirty="0">
                    <a:latin typeface="Times New Roman" panose="02020603050405020304" pitchFamily="18" charset="0"/>
                    <a:cs typeface="Times New Roman" panose="02020603050405020304" pitchFamily="18" charset="0"/>
                  </a:rPr>
                  <a:t>).</a:t>
                </a:r>
              </a:p>
              <a:p>
                <a:pPr>
                  <a:spcBef>
                    <a:spcPts val="600"/>
                  </a:spcBef>
                </a:pPr>
                <a:endParaRPr lang="pt-BR" sz="2400" dirty="0">
                  <a:latin typeface="Times New Roman" panose="02020603050405020304" pitchFamily="18"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304A773A-B15F-D271-F5D2-2D3F92E4C5D2}"/>
                  </a:ext>
                </a:extLst>
              </p:cNvPr>
              <p:cNvSpPr txBox="1">
                <a:spLocks noRot="1" noChangeAspect="1" noMove="1" noResize="1" noEditPoints="1" noAdjustHandles="1" noChangeArrowheads="1" noChangeShapeType="1" noTextEdit="1"/>
              </p:cNvSpPr>
              <p:nvPr/>
            </p:nvSpPr>
            <p:spPr>
              <a:xfrm>
                <a:off x="2057399" y="2650982"/>
                <a:ext cx="9035143" cy="3358227"/>
              </a:xfrm>
              <a:prstGeom prst="rect">
                <a:avLst/>
              </a:prstGeom>
              <a:blipFill>
                <a:blip r:embed="rId2"/>
                <a:stretch>
                  <a:fillRect l="-1011" t="-1452"/>
                </a:stretch>
              </a:blipFill>
            </p:spPr>
            <p:txBody>
              <a:bodyPr/>
              <a:lstStyle/>
              <a:p>
                <a:r>
                  <a:rPr lang="en-US">
                    <a:noFill/>
                  </a:rPr>
                  <a:t> </a:t>
                </a:r>
              </a:p>
            </p:txBody>
          </p:sp>
        </mc:Fallback>
      </mc:AlternateContent>
    </p:spTree>
    <p:extLst>
      <p:ext uri="{BB962C8B-B14F-4D97-AF65-F5344CB8AC3E}">
        <p14:creationId xmlns:p14="http://schemas.microsoft.com/office/powerpoint/2010/main" val="26199555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9151" y="1522839"/>
            <a:ext cx="8213697" cy="3756734"/>
          </a:xfrm>
          <a:prstGeom prst="rect">
            <a:avLst/>
          </a:prstGeom>
        </p:spPr>
        <p:txBody>
          <a:bodyPr wrap="square">
            <a:spAutoFit/>
          </a:bodyPr>
          <a:lstStyle/>
          <a:p>
            <a:pPr>
              <a:lnSpc>
                <a:spcPct val="107000"/>
              </a:lnSpc>
              <a:spcAft>
                <a:spcPts val="800"/>
              </a:spcAft>
            </a:pPr>
            <a:r>
              <a:rPr lang="en-US" sz="2600" dirty="0">
                <a:latin typeface="Times New Roman" panose="02020603050405020304" pitchFamily="18" charset="0"/>
                <a:ea typeface="Calibri" panose="020F0502020204030204" pitchFamily="34" charset="0"/>
                <a:cs typeface="Times New Roman" panose="02020603050405020304" pitchFamily="18" charset="0"/>
              </a:rPr>
              <a:t>ω</a:t>
            </a:r>
            <a:r>
              <a:rPr lang="en-US" sz="2600" dirty="0">
                <a:ea typeface="Calibri" panose="020F0502020204030204" pitchFamily="34" charset="0"/>
                <a:cs typeface="Times New Roman" panose="02020603050405020304" pitchFamily="18" charset="0"/>
              </a:rPr>
              <a:t>-notation</a:t>
            </a: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Use it to denote a lower bound that is </a:t>
            </a:r>
            <a:r>
              <a:rPr lang="en-US" sz="2200" i="1" dirty="0">
                <a:latin typeface="Times New Roman" panose="02020603050405020304" pitchFamily="18" charset="0"/>
                <a:ea typeface="Calibri" panose="020F0502020204030204" pitchFamily="34" charset="0"/>
                <a:cs typeface="Times New Roman" panose="02020603050405020304" pitchFamily="18" charset="0"/>
              </a:rPr>
              <a:t>not</a:t>
            </a:r>
            <a:r>
              <a:rPr lang="en-US" sz="2200" dirty="0">
                <a:latin typeface="Times New Roman" panose="02020603050405020304" pitchFamily="18" charset="0"/>
                <a:ea typeface="Calibri" panose="020F0502020204030204" pitchFamily="34" charset="0"/>
                <a:cs typeface="Times New Roman" panose="02020603050405020304" pitchFamily="18" charset="0"/>
              </a:rPr>
              <a:t> asymptotically tight.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0000FF"/>
                </a:solidFill>
                <a:ea typeface="Calibri" panose="020F0502020204030204" pitchFamily="34" charset="0"/>
                <a:cs typeface="Times New Roman" panose="02020603050405020304" pitchFamily="18" charset="0"/>
              </a:rPr>
              <a:t>Definition: little-omega of g of n</a:t>
            </a:r>
            <a:endParaRPr lang="en-US" sz="2400" dirty="0">
              <a:ea typeface="Calibri" panose="020F0502020204030204" pitchFamily="34" charset="0"/>
              <a:cs typeface="Times New Roman" panose="02020603050405020304" pitchFamily="18" charset="0"/>
            </a:endParaRPr>
          </a:p>
          <a:p>
            <a:pPr indent="457200">
              <a:lnSpc>
                <a:spcPct val="107000"/>
              </a:lnSpc>
              <a:spcAft>
                <a:spcPts val="800"/>
              </a:spcAft>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ω(g(n)) = { f(n) | </a:t>
            </a:r>
            <a:r>
              <a:rPr lang="en-US" sz="2200" b="1" i="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 any</a:t>
            </a:r>
            <a:r>
              <a:rPr lang="en-US" sz="22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positive constant  c &gt; 0, there exists a </a:t>
            </a:r>
          </a:p>
          <a:p>
            <a:pPr indent="457200">
              <a:lnSpc>
                <a:spcPct val="107000"/>
              </a:lnSpc>
              <a:spcAft>
                <a:spcPts val="800"/>
              </a:spcAft>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constant n</a:t>
            </a:r>
            <a:r>
              <a:rPr lang="en-US" sz="22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&gt;  0 such that 0  ≤  cg(n)  </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&lt;</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f(n), for all </a:t>
            </a:r>
          </a:p>
          <a:p>
            <a:pPr indent="457200">
              <a:lnSpc>
                <a:spcPct val="107000"/>
              </a:lnSpc>
              <a:spcAft>
                <a:spcPts val="800"/>
              </a:spcAft>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n ≥ n</a:t>
            </a:r>
            <a:r>
              <a:rPr lang="en-US" sz="22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0</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Another way to define it is by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f(n)ε ω(g(n)) if and only if g(n) ε o(f(n)).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hought Bubble: Cloud 3">
            <a:extLst>
              <a:ext uri="{FF2B5EF4-FFF2-40B4-BE49-F238E27FC236}">
                <a16:creationId xmlns:a16="http://schemas.microsoft.com/office/drawing/2014/main" id="{B4ADB3E8-3B3F-40C4-8A17-4EFDE487B08C}"/>
              </a:ext>
            </a:extLst>
          </p:cNvPr>
          <p:cNvSpPr/>
          <p:nvPr/>
        </p:nvSpPr>
        <p:spPr>
          <a:xfrm>
            <a:off x="819306" y="3401206"/>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4"/>
          <p:cNvSpPr/>
          <p:nvPr/>
        </p:nvSpPr>
        <p:spPr>
          <a:xfrm>
            <a:off x="1989151" y="5419828"/>
            <a:ext cx="8523092" cy="734688"/>
          </a:xfrm>
          <a:prstGeom prst="rect">
            <a:avLst/>
          </a:prstGeom>
          <a:ln>
            <a:solidFill>
              <a:srgbClr val="0000FF"/>
            </a:solidFill>
          </a:ln>
        </p:spPr>
        <p:txBody>
          <a:bodyPr wrap="square">
            <a:spAutoFit/>
          </a:bodyPr>
          <a:lstStyle/>
          <a:p>
            <a:pPr>
              <a:lnSpc>
                <a:spcPct val="107000"/>
              </a:lnSpc>
            </a:pPr>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Ω(g(n)) = { f(n) | there exist positive constants c and n</a:t>
            </a:r>
            <a:r>
              <a:rPr lang="en-US" sz="20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0</a:t>
            </a:r>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such that           </a:t>
            </a:r>
          </a:p>
          <a:p>
            <a:pPr>
              <a:lnSpc>
                <a:spcPct val="107000"/>
              </a:lnSpc>
              <a:spcAft>
                <a:spcPts val="800"/>
              </a:spcAft>
            </a:pPr>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0  ≤  cg(n)  ≤ f(n) for all n  ≥  n</a:t>
            </a:r>
            <a:r>
              <a:rPr lang="en-US" sz="2000" baseline="-25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0</a:t>
            </a:r>
            <a:r>
              <a:rPr lang="en-US" sz="2000"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Image result for smiley face images">
            <a:extLst>
              <a:ext uri="{FF2B5EF4-FFF2-40B4-BE49-F238E27FC236}">
                <a16:creationId xmlns:a16="http://schemas.microsoft.com/office/drawing/2014/main" id="{CE663A2F-410D-41CE-BFE6-C4009AA32A8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5868">
            <a:off x="819306" y="3296702"/>
            <a:ext cx="665826" cy="49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5118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3275" y="953896"/>
            <a:ext cx="9088341" cy="5507726"/>
          </a:xfrm>
          <a:prstGeom prst="rect">
            <a:avLst/>
          </a:prstGeom>
        </p:spPr>
        <p:txBody>
          <a:bodyPr wrap="square">
            <a:spAutoFit/>
          </a:bodyPr>
          <a:lstStyle/>
          <a:p>
            <a:pPr>
              <a:lnSpc>
                <a:spcPct val="107000"/>
              </a:lnSpc>
              <a:spcAft>
                <a:spcPts val="800"/>
              </a:spcAft>
            </a:pPr>
            <a:r>
              <a:rPr lang="en-US" sz="2600" dirty="0">
                <a:highlight>
                  <a:srgbClr val="FFFF00"/>
                </a:highlight>
                <a:ea typeface="Calibri" panose="020F0502020204030204" pitchFamily="34" charset="0"/>
                <a:cs typeface="Times New Roman" panose="02020603050405020304" pitchFamily="18" charset="0"/>
              </a:rPr>
              <a:t>Example 1.15:  </a:t>
            </a:r>
            <a:r>
              <a:rPr lang="en-US" sz="2600" dirty="0">
                <a:ea typeface="Calibri" panose="020F0502020204030204" pitchFamily="34" charset="0"/>
                <a:cs typeface="Times New Roman" panose="02020603050405020304" pitchFamily="18" charset="0"/>
              </a:rPr>
              <a:t>	</a:t>
            </a: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Show that 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 2 = ω(n)   but   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/2  ≠  ω(n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p>
          <a:p>
            <a:pPr marL="919163" lvl="1" indent="-461963">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The relation f(n) = ω(g(n)) implies that </a:t>
            </a:r>
          </a:p>
          <a:p>
            <a:pPr marL="1376363" lvl="2" indent="-461963">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lim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n → ∞</a:t>
            </a:r>
            <a:r>
              <a:rPr lang="en-US" sz="2200" dirty="0">
                <a:latin typeface="Times New Roman" panose="02020603050405020304" pitchFamily="18" charset="0"/>
                <a:ea typeface="Calibri" panose="020F0502020204030204" pitchFamily="34" charset="0"/>
                <a:cs typeface="Times New Roman" panose="02020603050405020304" pitchFamily="18" charset="0"/>
              </a:rPr>
              <a:t> f(n)/g(n) = ∞, </a:t>
            </a:r>
          </a:p>
          <a:p>
            <a:pPr marL="919163" lvl="1" indent="-461963">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if the limit exists. </a:t>
            </a:r>
          </a:p>
          <a:p>
            <a:pPr marL="461963" lvl="1">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i.e., f(n) becomes arbitrarily large relative to g(n) as n approaches infinity.</a:t>
            </a:r>
          </a:p>
          <a:p>
            <a:pPr marL="461963" marR="0" indent="-461963">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p>
          <a:p>
            <a:pPr marL="461963" marR="0" indent="-461963">
              <a:lnSpc>
                <a:spcPct val="107000"/>
              </a:lnSpc>
              <a:spcBef>
                <a:spcPts val="0"/>
              </a:spcBef>
              <a:spcAft>
                <a:spcPts val="800"/>
              </a:spcAf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Proof of n</a:t>
            </a:r>
            <a:r>
              <a:rPr lang="en-US" sz="22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/2 ≠ ω(n</a:t>
            </a:r>
            <a:r>
              <a:rPr lang="en-US" sz="22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p>
          <a:p>
            <a:pPr marL="461963" marR="0" indent="-461963">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Assume that 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/2 = ω(n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That means, for any positive constant c &gt; 0, there exists a constant n</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200" dirty="0">
                <a:latin typeface="Times New Roman" panose="02020603050405020304" pitchFamily="18" charset="0"/>
                <a:ea typeface="Calibri" panose="020F0502020204030204" pitchFamily="34" charset="0"/>
                <a:cs typeface="Times New Roman" panose="02020603050405020304" pitchFamily="18" charset="0"/>
              </a:rPr>
              <a:t> &gt; 0 such that  </a:t>
            </a:r>
          </a:p>
          <a:p>
            <a:pPr marL="461963" marR="0" indent="-461963">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0  ≤  c 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&lt; </a:t>
            </a:r>
            <a:r>
              <a:rPr lang="en-US" sz="2200" dirty="0">
                <a:latin typeface="Times New Roman" panose="02020603050405020304" pitchFamily="18" charset="0"/>
                <a:ea typeface="Calibri" panose="020F0502020204030204" pitchFamily="34" charset="0"/>
                <a:cs typeface="Times New Roman" panose="02020603050405020304" pitchFamily="18" charset="0"/>
              </a:rPr>
              <a:t> n</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/2  for all n  ≥  n</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p>
          <a:p>
            <a:pPr marL="461963" indent="-461963"/>
            <a:r>
              <a:rPr lang="en-US" sz="2200" dirty="0">
                <a:latin typeface="Times New Roman" panose="02020603050405020304" pitchFamily="18" charset="0"/>
                <a:ea typeface="Calibri" panose="020F0502020204030204" pitchFamily="34" charset="0"/>
                <a:cs typeface="Times New Roman" panose="02020603050405020304" pitchFamily="18" charset="0"/>
              </a:rPr>
              <a:t>      However, if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 = 1, that n</a:t>
            </a:r>
            <a:r>
              <a:rPr lang="en-US" sz="22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&lt;  n</a:t>
            </a:r>
            <a:r>
              <a:rPr lang="en-US" sz="22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 for all n  ≥  n</a:t>
            </a:r>
            <a:r>
              <a:rPr lang="en-US" sz="22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0</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is no longer valid.</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1729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12BBE0A-938B-4081-AF10-EBB25EA27C21}"/>
                  </a:ext>
                </a:extLst>
              </p:cNvPr>
              <p:cNvSpPr txBox="1"/>
              <p:nvPr/>
            </p:nvSpPr>
            <p:spPr>
              <a:xfrm>
                <a:off x="1469570" y="1305342"/>
                <a:ext cx="9198429" cy="5026632"/>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Little-omega Notation</a:t>
                </a:r>
              </a:p>
              <a:p>
                <a:r>
                  <a:rPr lang="en-US" sz="2400" dirty="0">
                    <a:latin typeface="Times New Roman" panose="02020603050405020304" pitchFamily="18" charset="0"/>
                    <a:cs typeface="Times New Roman" panose="02020603050405020304" pitchFamily="18" charset="0"/>
                  </a:rPr>
                  <a:t>The notation f(n) = </a:t>
                </a:r>
                <a:r>
                  <a:rPr lang="el-GR" sz="2400" dirty="0">
                    <a:latin typeface="Times New Roman" panose="02020603050405020304" pitchFamily="18" charset="0"/>
                    <a:cs typeface="Times New Roman" panose="02020603050405020304" pitchFamily="18" charset="0"/>
                  </a:rPr>
                  <a:t>ω(</a:t>
                </a:r>
                <a:r>
                  <a:rPr lang="en-US" sz="2400" dirty="0">
                    <a:latin typeface="Times New Roman" panose="02020603050405020304" pitchFamily="18" charset="0"/>
                    <a:cs typeface="Times New Roman" panose="02020603050405020304" pitchFamily="18" charset="0"/>
                  </a:rPr>
                  <a:t>g(n)) means that f(n) grows strictly faster than g(n) as n tends to infinity. Formally, this means:</a:t>
                </a:r>
              </a:p>
              <a:p>
                <a:r>
                  <a:rPr lang="en-US" sz="2400" dirty="0">
                    <a:cs typeface="Times New Roman" panose="02020603050405020304" pitchFamily="18" charset="0"/>
                  </a:rPr>
                  <a:t>	</a:t>
                </a:r>
                <a14:m>
                  <m:oMath xmlns:m="http://schemas.openxmlformats.org/officeDocument/2006/math">
                    <m:func>
                      <m:funcPr>
                        <m:ctrlPr>
                          <a:rPr lang="en-US" sz="2400" i="1" smtClean="0">
                            <a:latin typeface="Cambria Math" panose="02040503050406030204" pitchFamily="18" charset="0"/>
                            <a:cs typeface="Times New Roman" panose="02020603050405020304" pitchFamily="18" charset="0"/>
                          </a:rPr>
                        </m:ctrlPr>
                      </m:funcPr>
                      <m:fName>
                        <m:limLow>
                          <m:limLowPr>
                            <m:ctrlPr>
                              <a:rPr lang="en-US" sz="2400" i="1" smtClean="0">
                                <a:latin typeface="Cambria Math" panose="02040503050406030204" pitchFamily="18" charset="0"/>
                                <a:cs typeface="Times New Roman" panose="02020603050405020304" pitchFamily="18" charset="0"/>
                              </a:rPr>
                            </m:ctrlPr>
                          </m:limLowPr>
                          <m:e>
                            <m:r>
                              <m:rPr>
                                <m:sty m:val="p"/>
                              </m:rPr>
                              <a:rPr lang="en-US" sz="2400" i="0" smtClean="0">
                                <a:latin typeface="Cambria Math" panose="02040503050406030204" pitchFamily="18" charset="0"/>
                                <a:cs typeface="Times New Roman" panose="02020603050405020304" pitchFamily="18" charset="0"/>
                              </a:rPr>
                              <m:t>lim</m:t>
                            </m:r>
                          </m:e>
                          <m:lim>
                            <m:r>
                              <a:rPr lang="en-US" sz="2400" b="0" i="1" smtClean="0">
                                <a:latin typeface="Cambria Math" panose="02040503050406030204" pitchFamily="18" charset="0"/>
                                <a:cs typeface="Times New Roman" panose="02020603050405020304" pitchFamily="18" charset="0"/>
                              </a:rPr>
                              <m:t>𝑛</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lim>
                        </m:limLow>
                      </m:fName>
                      <m:e>
                        <m:f>
                          <m:fPr>
                            <m:ctrlPr>
                              <a:rPr lang="en-US"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𝑓</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𝑛</m:t>
                            </m:r>
                            <m:r>
                              <a:rPr lang="en-US" sz="2400" b="0" i="1" smtClean="0">
                                <a:latin typeface="Cambria Math" panose="02040503050406030204" pitchFamily="18" charset="0"/>
                                <a:cs typeface="Times New Roman" panose="02020603050405020304" pitchFamily="18" charset="0"/>
                              </a:rPr>
                              <m:t>)</m:t>
                            </m:r>
                          </m:num>
                          <m:den>
                            <m:r>
                              <m:rPr>
                                <m:nor/>
                              </m:rPr>
                              <a:rPr lang="en-US" sz="2400" b="0" i="0" smtClean="0">
                                <a:latin typeface="Cambria Math" panose="02040503050406030204" pitchFamily="18" charset="0"/>
                                <a:cs typeface="Times New Roman" panose="02020603050405020304" pitchFamily="18" charset="0"/>
                              </a:rPr>
                              <m:t>g</m:t>
                            </m:r>
                            <m:r>
                              <m:rPr>
                                <m:nor/>
                              </m:rPr>
                              <a:rPr lang="en-US" sz="2400" b="0" i="0" smtClean="0">
                                <a:latin typeface="Cambria Math" panose="02040503050406030204" pitchFamily="18" charset="0"/>
                                <a:cs typeface="Times New Roman" panose="02020603050405020304" pitchFamily="18" charset="0"/>
                              </a:rPr>
                              <m:t>(</m:t>
                            </m:r>
                            <m:r>
                              <m:rPr>
                                <m:nor/>
                              </m:rPr>
                              <a:rPr lang="en-US" sz="2400" b="0" i="0" smtClean="0">
                                <a:latin typeface="Cambria Math" panose="02040503050406030204" pitchFamily="18" charset="0"/>
                                <a:cs typeface="Times New Roman" panose="02020603050405020304" pitchFamily="18" charset="0"/>
                              </a:rPr>
                              <m:t>n</m:t>
                            </m:r>
                            <m:r>
                              <m:rPr>
                                <m:nor/>
                              </m:rPr>
                              <a:rPr lang="en-US" sz="2400" b="0" i="0" smtClean="0">
                                <a:latin typeface="Cambria Math" panose="02040503050406030204" pitchFamily="18" charset="0"/>
                                <a:cs typeface="Times New Roman" panose="02020603050405020304" pitchFamily="18" charset="0"/>
                              </a:rPr>
                              <m:t>)</m:t>
                            </m:r>
                          </m:den>
                        </m:f>
                      </m:e>
                    </m:func>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Claim 1:  </a:t>
                </a:r>
                <a14:m>
                  <m:oMath xmlns:m="http://schemas.openxmlformats.org/officeDocument/2006/math">
                    <m:f>
                      <m:fPr>
                        <m:ctrlPr>
                          <a:rPr lang="en-US" sz="2400" b="1" i="1" smtClean="0">
                            <a:latin typeface="Cambria Math" panose="02040503050406030204" pitchFamily="18" charset="0"/>
                            <a:cs typeface="Times New Roman" panose="02020603050405020304" pitchFamily="18" charset="0"/>
                          </a:rPr>
                        </m:ctrlPr>
                      </m:fPr>
                      <m:num>
                        <m:sSup>
                          <m:sSupPr>
                            <m:ctrlPr>
                              <a:rPr lang="en-US" sz="2400" b="1" i="1" smtClean="0">
                                <a:latin typeface="Cambria Math" panose="02040503050406030204" pitchFamily="18" charset="0"/>
                                <a:cs typeface="Times New Roman" panose="02020603050405020304" pitchFamily="18" charset="0"/>
                              </a:rPr>
                            </m:ctrlPr>
                          </m:sSupPr>
                          <m:e>
                            <m:r>
                              <a:rPr lang="en-US" sz="2400" b="1" i="1" smtClean="0">
                                <a:latin typeface="Cambria Math" panose="02040503050406030204" pitchFamily="18" charset="0"/>
                                <a:cs typeface="Times New Roman" panose="02020603050405020304" pitchFamily="18" charset="0"/>
                              </a:rPr>
                              <m:t>𝒏</m:t>
                            </m:r>
                          </m:e>
                          <m:sup>
                            <m:r>
                              <a:rPr lang="en-US" sz="2400" b="1" i="1" smtClean="0">
                                <a:latin typeface="Cambria Math" panose="02040503050406030204" pitchFamily="18" charset="0"/>
                                <a:cs typeface="Times New Roman" panose="02020603050405020304" pitchFamily="18" charset="0"/>
                              </a:rPr>
                              <m:t>𝟐</m:t>
                            </m:r>
                          </m:sup>
                        </m:sSup>
                      </m:num>
                      <m:den>
                        <m:r>
                          <a:rPr lang="en-US" sz="2400" b="1" i="1" smtClean="0">
                            <a:latin typeface="Cambria Math" panose="02040503050406030204" pitchFamily="18" charset="0"/>
                            <a:cs typeface="Times New Roman" panose="02020603050405020304" pitchFamily="18" charset="0"/>
                          </a:rPr>
                          <m:t>𝟐</m:t>
                        </m:r>
                      </m:den>
                    </m:f>
                  </m:oMath>
                </a14:m>
                <a:r>
                  <a:rPr lang="en-US" sz="2400" b="1" dirty="0">
                    <a:latin typeface="Times New Roman" panose="02020603050405020304" pitchFamily="18" charset="0"/>
                    <a:cs typeface="Times New Roman" panose="02020603050405020304" pitchFamily="18" charset="0"/>
                  </a:rPr>
                  <a:t>  ​= </a:t>
                </a:r>
                <a:r>
                  <a:rPr lang="el-GR" sz="2400" b="1" dirty="0">
                    <a:latin typeface="Times New Roman" panose="02020603050405020304" pitchFamily="18" charset="0"/>
                    <a:cs typeface="Times New Roman" panose="02020603050405020304" pitchFamily="18" charset="0"/>
                  </a:rPr>
                  <a:t>ω(</a:t>
                </a:r>
                <a:r>
                  <a:rPr lang="en-US" sz="2400" b="1" dirty="0">
                    <a:latin typeface="Times New Roman" panose="02020603050405020304" pitchFamily="18" charset="0"/>
                    <a:cs typeface="Times New Roman" panose="02020603050405020304" pitchFamily="18" charset="0"/>
                  </a:rPr>
                  <a:t>n)</a:t>
                </a:r>
              </a:p>
              <a:p>
                <a:r>
                  <a:rPr lang="en-US" sz="2400" dirty="0">
                    <a:latin typeface="Times New Roman" panose="02020603050405020304" pitchFamily="18" charset="0"/>
                    <a:cs typeface="Times New Roman" panose="02020603050405020304" pitchFamily="18" charset="0"/>
                  </a:rPr>
                  <a:t>To check if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sSup>
                          <m:sSupPr>
                            <m:ctrlPr>
                              <a:rPr lang="en-US" sz="240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𝑛</m:t>
                            </m:r>
                          </m:e>
                          <m:sup>
                            <m:r>
                              <a:rPr lang="en-US" sz="2400" b="0" i="1" smtClean="0">
                                <a:latin typeface="Cambria Math" panose="02040503050406030204" pitchFamily="18" charset="0"/>
                                <a:cs typeface="Times New Roman" panose="02020603050405020304" pitchFamily="18" charset="0"/>
                              </a:rPr>
                              <m:t>2</m:t>
                            </m:r>
                          </m:sup>
                        </m:sSup>
                      </m:num>
                      <m:den>
                        <m:r>
                          <a:rPr lang="en-US" sz="2400" b="0" i="1" smtClean="0">
                            <a:latin typeface="Cambria Math" panose="02040503050406030204" pitchFamily="18" charset="0"/>
                            <a:cs typeface="Times New Roman" panose="02020603050405020304" pitchFamily="18" charset="0"/>
                          </a:rPr>
                          <m:t>2</m:t>
                        </m:r>
                      </m:den>
                    </m:f>
                  </m:oMath>
                </a14:m>
                <a:r>
                  <a:rPr lang="en-US" sz="2400" dirty="0">
                    <a:latin typeface="Times New Roman" panose="02020603050405020304" pitchFamily="18" charset="0"/>
                    <a:cs typeface="Times New Roman" panose="02020603050405020304" pitchFamily="18" charset="0"/>
                  </a:rPr>
                  <a:t>  ​= </a:t>
                </a:r>
                <a:r>
                  <a:rPr lang="el-GR" sz="2400" dirty="0">
                    <a:latin typeface="Times New Roman" panose="02020603050405020304" pitchFamily="18" charset="0"/>
                    <a:cs typeface="Times New Roman" panose="02020603050405020304" pitchFamily="18" charset="0"/>
                  </a:rPr>
                  <a:t>ω(</a:t>
                </a:r>
                <a:r>
                  <a:rPr lang="en-US" sz="2400" dirty="0">
                    <a:latin typeface="Times New Roman" panose="02020603050405020304" pitchFamily="18" charset="0"/>
                    <a:cs typeface="Times New Roman" panose="02020603050405020304" pitchFamily="18" charset="0"/>
                  </a:rPr>
                  <a:t>n), we consider:</a:t>
                </a:r>
              </a:p>
              <a:p>
                <a:r>
                  <a:rPr lang="en-US" sz="2400" dirty="0">
                    <a:latin typeface="Times New Roman" panose="02020603050405020304" pitchFamily="18" charset="0"/>
                    <a:cs typeface="Times New Roman" panose="02020603050405020304" pitchFamily="18" charset="0"/>
                  </a:rPr>
                  <a:t>	</a:t>
                </a:r>
                <a14:m>
                  <m:oMath xmlns:m="http://schemas.openxmlformats.org/officeDocument/2006/math">
                    <m:func>
                      <m:funcPr>
                        <m:ctrlPr>
                          <a:rPr lang="en-US" sz="2400" i="1" smtClean="0">
                            <a:latin typeface="Cambria Math" panose="02040503050406030204" pitchFamily="18" charset="0"/>
                            <a:cs typeface="Times New Roman" panose="02020603050405020304" pitchFamily="18" charset="0"/>
                          </a:rPr>
                        </m:ctrlPr>
                      </m:funcPr>
                      <m:fName>
                        <m:limLow>
                          <m:limLowPr>
                            <m:ctrlPr>
                              <a:rPr lang="en-US" sz="2400" i="1" smtClean="0">
                                <a:latin typeface="Cambria Math" panose="02040503050406030204" pitchFamily="18" charset="0"/>
                                <a:cs typeface="Times New Roman" panose="02020603050405020304" pitchFamily="18" charset="0"/>
                              </a:rPr>
                            </m:ctrlPr>
                          </m:limLowPr>
                          <m:e>
                            <m:r>
                              <m:rPr>
                                <m:sty m:val="p"/>
                              </m:rPr>
                              <a:rPr lang="en-US" sz="2400" i="0" smtClean="0">
                                <a:latin typeface="Cambria Math" panose="02040503050406030204" pitchFamily="18" charset="0"/>
                                <a:cs typeface="Times New Roman" panose="02020603050405020304" pitchFamily="18" charset="0"/>
                              </a:rPr>
                              <m:t>lim</m:t>
                            </m:r>
                          </m:e>
                          <m:lim>
                            <m:r>
                              <a:rPr lang="en-US" sz="2400" b="0" i="1" smtClean="0">
                                <a:latin typeface="Cambria Math" panose="02040503050406030204" pitchFamily="18" charset="0"/>
                                <a:cs typeface="Times New Roman" panose="02020603050405020304" pitchFamily="18" charset="0"/>
                              </a:rPr>
                              <m:t>𝑛</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lim>
                        </m:limLow>
                      </m:fName>
                      <m:e>
                        <m:f>
                          <m:fPr>
                            <m:ctrlPr>
                              <a:rPr lang="en-US" sz="2400" i="1" smtClean="0">
                                <a:latin typeface="Cambria Math" panose="02040503050406030204" pitchFamily="18" charset="0"/>
                                <a:cs typeface="Times New Roman" panose="02020603050405020304" pitchFamily="18" charset="0"/>
                              </a:rPr>
                            </m:ctrlPr>
                          </m:fPr>
                          <m:num>
                            <m:f>
                              <m:fPr>
                                <m:ctrlPr>
                                  <a:rPr lang="en-US" sz="2400" i="1" smtClean="0">
                                    <a:latin typeface="Cambria Math" panose="02040503050406030204" pitchFamily="18" charset="0"/>
                                    <a:cs typeface="Times New Roman" panose="02020603050405020304" pitchFamily="18" charset="0"/>
                                  </a:rPr>
                                </m:ctrlPr>
                              </m:fPr>
                              <m:num>
                                <m:sSup>
                                  <m:sSupPr>
                                    <m:ctrlPr>
                                      <a:rPr lang="en-US" sz="240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𝑛</m:t>
                                    </m:r>
                                  </m:e>
                                  <m:sup>
                                    <m:r>
                                      <a:rPr lang="en-US" sz="2400" b="0" i="1" smtClean="0">
                                        <a:latin typeface="Cambria Math" panose="02040503050406030204" pitchFamily="18" charset="0"/>
                                        <a:cs typeface="Times New Roman" panose="02020603050405020304" pitchFamily="18" charset="0"/>
                                      </a:rPr>
                                      <m:t>2</m:t>
                                    </m:r>
                                  </m:sup>
                                </m:sSup>
                              </m:num>
                              <m:den>
                                <m:r>
                                  <a:rPr lang="en-US" sz="2400" b="0" i="1" smtClean="0">
                                    <a:latin typeface="Cambria Math" panose="02040503050406030204" pitchFamily="18" charset="0"/>
                                    <a:cs typeface="Times New Roman" panose="02020603050405020304" pitchFamily="18" charset="0"/>
                                  </a:rPr>
                                  <m:t>2</m:t>
                                </m:r>
                              </m:den>
                            </m:f>
                          </m:num>
                          <m:den>
                            <m:r>
                              <a:rPr lang="en-US" sz="2400" b="0" i="1" smtClean="0">
                                <a:latin typeface="Cambria Math" panose="02040503050406030204" pitchFamily="18" charset="0"/>
                                <a:cs typeface="Times New Roman" panose="02020603050405020304" pitchFamily="18" charset="0"/>
                              </a:rPr>
                              <m:t>2</m:t>
                            </m:r>
                          </m:den>
                        </m:f>
                      </m:e>
                    </m:func>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unc>
                      <m:funcPr>
                        <m:ctrlPr>
                          <a:rPr lang="en-US" sz="2400" i="1" smtClean="0">
                            <a:latin typeface="Cambria Math" panose="02040503050406030204" pitchFamily="18" charset="0"/>
                            <a:cs typeface="Times New Roman" panose="02020603050405020304" pitchFamily="18" charset="0"/>
                          </a:rPr>
                        </m:ctrlPr>
                      </m:funcPr>
                      <m:fName>
                        <m:limLow>
                          <m:limLowPr>
                            <m:ctrlPr>
                              <a:rPr lang="en-US" sz="2400" i="1" smtClean="0">
                                <a:latin typeface="Cambria Math" panose="02040503050406030204" pitchFamily="18" charset="0"/>
                                <a:cs typeface="Times New Roman" panose="02020603050405020304" pitchFamily="18" charset="0"/>
                              </a:rPr>
                            </m:ctrlPr>
                          </m:limLowPr>
                          <m:e>
                            <m:r>
                              <m:rPr>
                                <m:sty m:val="p"/>
                              </m:rPr>
                              <a:rPr lang="en-US" sz="2400" i="0" smtClean="0">
                                <a:latin typeface="Cambria Math" panose="02040503050406030204" pitchFamily="18" charset="0"/>
                                <a:cs typeface="Times New Roman" panose="02020603050405020304" pitchFamily="18" charset="0"/>
                              </a:rPr>
                              <m:t>lim</m:t>
                            </m:r>
                          </m:e>
                          <m:lim>
                            <m:r>
                              <a:rPr lang="en-US" sz="2400" b="0" i="1" smtClean="0">
                                <a:latin typeface="Cambria Math" panose="02040503050406030204" pitchFamily="18" charset="0"/>
                                <a:cs typeface="Times New Roman" panose="02020603050405020304" pitchFamily="18" charset="0"/>
                              </a:rPr>
                              <m:t>𝑛</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lim>
                        </m:limLow>
                      </m:fName>
                      <m:e>
                        <m:f>
                          <m:fPr>
                            <m:ctrlPr>
                              <a:rPr lang="en-US" sz="2400" i="1" smtClean="0">
                                <a:latin typeface="Cambria Math" panose="02040503050406030204" pitchFamily="18" charset="0"/>
                                <a:cs typeface="Times New Roman" panose="02020603050405020304" pitchFamily="18" charset="0"/>
                              </a:rPr>
                            </m:ctrlPr>
                          </m:fPr>
                          <m:num>
                            <m:sSup>
                              <m:sSupPr>
                                <m:ctrlPr>
                                  <a:rPr lang="en-US" sz="240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𝑛</m:t>
                                </m:r>
                              </m:e>
                              <m:sup>
                                <m:r>
                                  <a:rPr lang="en-US" sz="2400" b="0" i="1" smtClean="0">
                                    <a:latin typeface="Cambria Math" panose="02040503050406030204" pitchFamily="18" charset="0"/>
                                    <a:cs typeface="Times New Roman" panose="02020603050405020304" pitchFamily="18" charset="0"/>
                                  </a:rPr>
                                  <m:t>2</m:t>
                                </m:r>
                              </m:sup>
                            </m:sSup>
                          </m:num>
                          <m:den>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𝑛</m:t>
                            </m:r>
                          </m:den>
                        </m:f>
                      </m:e>
                    </m:func>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unc>
                      <m:funcPr>
                        <m:ctrlPr>
                          <a:rPr lang="en-US" sz="2400" i="1">
                            <a:latin typeface="Cambria Math" panose="02040503050406030204" pitchFamily="18" charset="0"/>
                            <a:cs typeface="Times New Roman" panose="02020603050405020304" pitchFamily="18" charset="0"/>
                          </a:rPr>
                        </m:ctrlPr>
                      </m:funcPr>
                      <m:fName>
                        <m:limLow>
                          <m:limLowPr>
                            <m:ctrlPr>
                              <a:rPr lang="en-US" sz="2400" i="1">
                                <a:latin typeface="Cambria Math" panose="02040503050406030204" pitchFamily="18" charset="0"/>
                                <a:cs typeface="Times New Roman" panose="02020603050405020304" pitchFamily="18" charset="0"/>
                              </a:rPr>
                            </m:ctrlPr>
                          </m:limLowPr>
                          <m:e>
                            <m:r>
                              <m:rPr>
                                <m:sty m:val="p"/>
                              </m:rPr>
                              <a:rPr lang="en-US" sz="2400">
                                <a:latin typeface="Cambria Math" panose="02040503050406030204" pitchFamily="18" charset="0"/>
                                <a:cs typeface="Times New Roman" panose="02020603050405020304" pitchFamily="18" charset="0"/>
                              </a:rPr>
                              <m:t>lim</m:t>
                            </m:r>
                          </m:e>
                          <m:lim>
                            <m:r>
                              <a:rPr lang="en-US" sz="2400" i="1">
                                <a:latin typeface="Cambria Math" panose="02040503050406030204" pitchFamily="18" charset="0"/>
                                <a:cs typeface="Times New Roman" panose="02020603050405020304" pitchFamily="18" charset="0"/>
                              </a:rPr>
                              <m:t>𝑛</m:t>
                            </m:r>
                            <m:r>
                              <a:rPr lang="en-US" sz="2400" i="1">
                                <a:latin typeface="Cambria Math" panose="02040503050406030204" pitchFamily="18" charset="0"/>
                                <a:ea typeface="Cambria Math" panose="02040503050406030204" pitchFamily="18" charset="0"/>
                                <a:cs typeface="Times New Roman" panose="02020603050405020304" pitchFamily="18" charset="0"/>
                              </a:rPr>
                              <m:t>→∞</m:t>
                            </m:r>
                          </m:lim>
                        </m:limLow>
                      </m:fName>
                      <m:e>
                        <m:f>
                          <m:fPr>
                            <m:ctrlPr>
                              <a:rPr lang="en-US" sz="2400" i="1">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𝑛</m:t>
                            </m:r>
                          </m:num>
                          <m:den>
                            <m:r>
                              <a:rPr lang="en-US" sz="2400" i="1">
                                <a:latin typeface="Cambria Math" panose="02040503050406030204" pitchFamily="18" charset="0"/>
                                <a:cs typeface="Times New Roman" panose="02020603050405020304" pitchFamily="18" charset="0"/>
                              </a:rPr>
                              <m:t>2</m:t>
                            </m:r>
                          </m:den>
                        </m:f>
                      </m:e>
                    </m:func>
                  </m:oMath>
                </a14:m>
                <a:r>
                  <a:rPr lang="en-US" sz="2400" dirty="0">
                    <a:latin typeface="Times New Roman" panose="02020603050405020304" pitchFamily="18" charset="0"/>
                    <a:cs typeface="Times New Roman" panose="02020603050405020304" pitchFamily="18" charset="0"/>
                  </a:rPr>
                  <a:t>   = ∞</a:t>
                </a:r>
              </a:p>
              <a:p>
                <a:r>
                  <a:rPr lang="en-US" sz="2400" dirty="0">
                    <a:latin typeface="Times New Roman" panose="02020603050405020304" pitchFamily="18" charset="0"/>
                    <a:cs typeface="Times New Roman" panose="02020603050405020304" pitchFamily="18" charset="0"/>
                  </a:rPr>
                  <a:t>Since the limit equals infinity, we conclude that:</a:t>
                </a:r>
              </a:p>
              <a:p>
                <a:r>
                  <a:rPr lang="en-US" sz="2400" dirty="0">
                    <a:cs typeface="Times New Roman" panose="02020603050405020304" pitchFamily="18" charset="0"/>
                  </a:rPr>
                  <a:t>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sSup>
                          <m:sSupPr>
                            <m:ctrlPr>
                              <a:rPr lang="en-US" sz="240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𝑛</m:t>
                            </m:r>
                          </m:e>
                          <m:sup>
                            <m:r>
                              <a:rPr lang="en-US" sz="2400" b="0" i="1" smtClean="0">
                                <a:latin typeface="Cambria Math" panose="02040503050406030204" pitchFamily="18" charset="0"/>
                                <a:cs typeface="Times New Roman" panose="02020603050405020304" pitchFamily="18" charset="0"/>
                              </a:rPr>
                              <m:t>2</m:t>
                            </m:r>
                          </m:sup>
                        </m:sSup>
                      </m:num>
                      <m:den>
                        <m:r>
                          <a:rPr lang="en-US" sz="2400" b="0" i="1" smtClean="0">
                            <a:latin typeface="Cambria Math" panose="02040503050406030204" pitchFamily="18" charset="0"/>
                            <a:cs typeface="Times New Roman" panose="02020603050405020304" pitchFamily="18" charset="0"/>
                          </a:rPr>
                          <m:t>2</m:t>
                        </m:r>
                      </m:den>
                    </m:f>
                  </m:oMath>
                </a14:m>
                <a:r>
                  <a:rPr lang="en-US" sz="2400" dirty="0">
                    <a:latin typeface="Times New Roman" panose="02020603050405020304" pitchFamily="18" charset="0"/>
                    <a:cs typeface="Times New Roman" panose="02020603050405020304" pitchFamily="18" charset="0"/>
                  </a:rPr>
                  <a:t>  ​= </a:t>
                </a:r>
                <a:r>
                  <a:rPr lang="el-GR" sz="2400" dirty="0">
                    <a:latin typeface="Times New Roman" panose="02020603050405020304" pitchFamily="18" charset="0"/>
                    <a:cs typeface="Times New Roman" panose="02020603050405020304" pitchFamily="18" charset="0"/>
                  </a:rPr>
                  <a:t>ω(</a:t>
                </a:r>
                <a:r>
                  <a:rPr lang="en-US" sz="2400" dirty="0">
                    <a:latin typeface="Times New Roman" panose="02020603050405020304" pitchFamily="18" charset="0"/>
                    <a:cs typeface="Times New Roman" panose="02020603050405020304" pitchFamily="18" charset="0"/>
                  </a:rPr>
                  <a:t>n).</a:t>
                </a:r>
              </a:p>
            </p:txBody>
          </p:sp>
        </mc:Choice>
        <mc:Fallback xmlns="">
          <p:sp>
            <p:nvSpPr>
              <p:cNvPr id="3" name="TextBox 2">
                <a:extLst>
                  <a:ext uri="{FF2B5EF4-FFF2-40B4-BE49-F238E27FC236}">
                    <a16:creationId xmlns:a16="http://schemas.microsoft.com/office/drawing/2014/main" id="{F12BBE0A-938B-4081-AF10-EBB25EA27C21}"/>
                  </a:ext>
                </a:extLst>
              </p:cNvPr>
              <p:cNvSpPr txBox="1">
                <a:spLocks noRot="1" noChangeAspect="1" noMove="1" noResize="1" noEditPoints="1" noAdjustHandles="1" noChangeArrowheads="1" noChangeShapeType="1" noTextEdit="1"/>
              </p:cNvSpPr>
              <p:nvPr/>
            </p:nvSpPr>
            <p:spPr>
              <a:xfrm>
                <a:off x="1469570" y="1305342"/>
                <a:ext cx="9198429" cy="5026632"/>
              </a:xfrm>
              <a:prstGeom prst="rect">
                <a:avLst/>
              </a:prstGeom>
              <a:blipFill>
                <a:blip r:embed="rId2"/>
                <a:stretch>
                  <a:fillRect l="-994" t="-970" r="-795" b="-121"/>
                </a:stretch>
              </a:blipFill>
            </p:spPr>
            <p:txBody>
              <a:bodyPr/>
              <a:lstStyle/>
              <a:p>
                <a:r>
                  <a:rPr lang="en-US">
                    <a:noFill/>
                  </a:rPr>
                  <a:t> </a:t>
                </a:r>
              </a:p>
            </p:txBody>
          </p:sp>
        </mc:Fallback>
      </mc:AlternateContent>
    </p:spTree>
    <p:extLst>
      <p:ext uri="{BB962C8B-B14F-4D97-AF65-F5344CB8AC3E}">
        <p14:creationId xmlns:p14="http://schemas.microsoft.com/office/powerpoint/2010/main" val="25658875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4863DED-CFE4-03E4-971C-9D81CC3DBD3A}"/>
                  </a:ext>
                </a:extLst>
              </p:cNvPr>
              <p:cNvSpPr txBox="1"/>
              <p:nvPr/>
            </p:nvSpPr>
            <p:spPr>
              <a:xfrm>
                <a:off x="1502229" y="1720840"/>
                <a:ext cx="9089571" cy="3927998"/>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Claim 2:  </a:t>
                </a:r>
                <a14:m>
                  <m:oMath xmlns:m="http://schemas.openxmlformats.org/officeDocument/2006/math">
                    <m:f>
                      <m:fPr>
                        <m:ctrlPr>
                          <a:rPr lang="en-US" sz="2400" b="1" i="1" smtClean="0">
                            <a:latin typeface="Cambria Math" panose="02040503050406030204" pitchFamily="18" charset="0"/>
                            <a:cs typeface="Times New Roman" panose="02020603050405020304" pitchFamily="18" charset="0"/>
                          </a:rPr>
                        </m:ctrlPr>
                      </m:fPr>
                      <m:num>
                        <m:sSup>
                          <m:sSupPr>
                            <m:ctrlPr>
                              <a:rPr lang="en-US" sz="2400" b="1" i="1" smtClean="0">
                                <a:latin typeface="Cambria Math" panose="02040503050406030204" pitchFamily="18" charset="0"/>
                                <a:cs typeface="Times New Roman" panose="02020603050405020304" pitchFamily="18" charset="0"/>
                              </a:rPr>
                            </m:ctrlPr>
                          </m:sSupPr>
                          <m:e>
                            <m:r>
                              <a:rPr lang="en-US" sz="2400" b="1" i="1" smtClean="0">
                                <a:latin typeface="Cambria Math" panose="02040503050406030204" pitchFamily="18" charset="0"/>
                                <a:cs typeface="Times New Roman" panose="02020603050405020304" pitchFamily="18" charset="0"/>
                              </a:rPr>
                              <m:t>𝒏</m:t>
                            </m:r>
                          </m:e>
                          <m:sup>
                            <m:r>
                              <a:rPr lang="en-US" sz="2400" b="1" i="1" smtClean="0">
                                <a:latin typeface="Cambria Math" panose="02040503050406030204" pitchFamily="18" charset="0"/>
                                <a:cs typeface="Times New Roman" panose="02020603050405020304" pitchFamily="18" charset="0"/>
                              </a:rPr>
                              <m:t>𝟐</m:t>
                            </m:r>
                          </m:sup>
                        </m:sSup>
                      </m:num>
                      <m:den>
                        <m:r>
                          <a:rPr lang="en-US" sz="2400" b="1" i="1" smtClean="0">
                            <a:latin typeface="Cambria Math" panose="02040503050406030204" pitchFamily="18" charset="0"/>
                            <a:cs typeface="Times New Roman" panose="02020603050405020304" pitchFamily="18" charset="0"/>
                          </a:rPr>
                          <m:t>𝟐</m:t>
                        </m:r>
                      </m:den>
                    </m:f>
                  </m:oMath>
                </a14:m>
                <a:r>
                  <a:rPr lang="en-US" sz="2400" b="1" dirty="0">
                    <a:latin typeface="Times New Roman" panose="02020603050405020304" pitchFamily="18" charset="0"/>
                    <a:cs typeface="Times New Roman" panose="02020603050405020304" pitchFamily="18" charset="0"/>
                  </a:rPr>
                  <a:t> ≠ </a:t>
                </a:r>
                <a:r>
                  <a:rPr lang="el-GR" sz="2400" b="1" dirty="0">
                    <a:latin typeface="Times New Roman" panose="02020603050405020304" pitchFamily="18" charset="0"/>
                    <a:cs typeface="Times New Roman" panose="02020603050405020304" pitchFamily="18" charset="0"/>
                  </a:rPr>
                  <a:t>ω(</a:t>
                </a:r>
                <a:r>
                  <a:rPr lang="en-US" sz="2400" b="1" dirty="0">
                    <a:latin typeface="Times New Roman" panose="02020603050405020304" pitchFamily="18" charset="0"/>
                    <a:cs typeface="Times New Roman" panose="02020603050405020304" pitchFamily="18" charset="0"/>
                  </a:rPr>
                  <a:t>n</a:t>
                </a:r>
                <a:r>
                  <a:rPr lang="en-US" sz="2400" b="1" baseline="30000"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Now, let's check if </a:t>
                </a:r>
                <a14:m>
                  <m:oMath xmlns:m="http://schemas.openxmlformats.org/officeDocument/2006/math">
                    <m:f>
                      <m:fPr>
                        <m:ctrlPr>
                          <a:rPr lang="en-US" sz="2400" b="1" i="1" smtClean="0">
                            <a:latin typeface="Cambria Math" panose="02040503050406030204" pitchFamily="18" charset="0"/>
                            <a:cs typeface="Times New Roman" panose="02020603050405020304" pitchFamily="18" charset="0"/>
                          </a:rPr>
                        </m:ctrlPr>
                      </m:fPr>
                      <m:num>
                        <m:sSup>
                          <m:sSupPr>
                            <m:ctrlPr>
                              <a:rPr lang="en-US" sz="2400" b="1" i="1" smtClean="0">
                                <a:latin typeface="Cambria Math" panose="02040503050406030204" pitchFamily="18" charset="0"/>
                                <a:cs typeface="Times New Roman" panose="02020603050405020304" pitchFamily="18" charset="0"/>
                              </a:rPr>
                            </m:ctrlPr>
                          </m:sSupPr>
                          <m:e>
                            <m:r>
                              <a:rPr lang="en-US" sz="2400" b="1" i="1" smtClean="0">
                                <a:latin typeface="Cambria Math" panose="02040503050406030204" pitchFamily="18" charset="0"/>
                                <a:cs typeface="Times New Roman" panose="02020603050405020304" pitchFamily="18" charset="0"/>
                              </a:rPr>
                              <m:t>𝒏</m:t>
                            </m:r>
                          </m:e>
                          <m:sup>
                            <m:r>
                              <a:rPr lang="en-US" sz="2400" b="1" i="1" smtClean="0">
                                <a:latin typeface="Cambria Math" panose="02040503050406030204" pitchFamily="18" charset="0"/>
                                <a:cs typeface="Times New Roman" panose="02020603050405020304" pitchFamily="18" charset="0"/>
                              </a:rPr>
                              <m:t>𝟐</m:t>
                            </m:r>
                          </m:sup>
                        </m:sSup>
                      </m:num>
                      <m:den>
                        <m:r>
                          <a:rPr lang="en-US" sz="2400" b="1" i="1" smtClean="0">
                            <a:latin typeface="Cambria Math" panose="02040503050406030204" pitchFamily="18" charset="0"/>
                            <a:cs typeface="Times New Roman" panose="02020603050405020304" pitchFamily="18" charset="0"/>
                          </a:rPr>
                          <m:t>𝟐</m:t>
                        </m:r>
                      </m:den>
                    </m:f>
                  </m:oMath>
                </a14:m>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ω(</a:t>
                </a:r>
                <a:r>
                  <a:rPr lang="en-US" sz="2400" dirty="0">
                    <a:latin typeface="Times New Roman" panose="02020603050405020304" pitchFamily="18" charset="0"/>
                    <a:cs typeface="Times New Roman" panose="02020603050405020304" pitchFamily="18" charset="0"/>
                  </a:rPr>
                  <a:t>n</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We consider:</a:t>
                </a:r>
              </a:p>
              <a:p>
                <a:r>
                  <a:rPr lang="en-US" sz="2400" dirty="0">
                    <a:cs typeface="Times New Roman" panose="02020603050405020304" pitchFamily="18" charset="0"/>
                  </a:rPr>
                  <a:t>	</a:t>
                </a:r>
                <a14:m>
                  <m:oMath xmlns:m="http://schemas.openxmlformats.org/officeDocument/2006/math">
                    <m:func>
                      <m:funcPr>
                        <m:ctrlPr>
                          <a:rPr lang="en-US" sz="2400" i="1" smtClean="0">
                            <a:latin typeface="Cambria Math" panose="02040503050406030204" pitchFamily="18" charset="0"/>
                            <a:cs typeface="Times New Roman" panose="02020603050405020304" pitchFamily="18" charset="0"/>
                          </a:rPr>
                        </m:ctrlPr>
                      </m:funcPr>
                      <m:fName>
                        <m:limLow>
                          <m:limLowPr>
                            <m:ctrlPr>
                              <a:rPr lang="en-US" sz="2400" i="1" smtClean="0">
                                <a:latin typeface="Cambria Math" panose="02040503050406030204" pitchFamily="18" charset="0"/>
                                <a:cs typeface="Times New Roman" panose="02020603050405020304" pitchFamily="18" charset="0"/>
                              </a:rPr>
                            </m:ctrlPr>
                          </m:limLowPr>
                          <m:e>
                            <m:r>
                              <m:rPr>
                                <m:sty m:val="p"/>
                              </m:rPr>
                              <a:rPr lang="en-US" sz="2400" i="0" smtClean="0">
                                <a:latin typeface="Cambria Math" panose="02040503050406030204" pitchFamily="18" charset="0"/>
                                <a:cs typeface="Times New Roman" panose="02020603050405020304" pitchFamily="18" charset="0"/>
                              </a:rPr>
                              <m:t>lim</m:t>
                            </m:r>
                          </m:e>
                          <m:lim>
                            <m:r>
                              <a:rPr lang="en-US" sz="2400" b="0" i="1" smtClean="0">
                                <a:latin typeface="Cambria Math" panose="02040503050406030204" pitchFamily="18" charset="0"/>
                                <a:cs typeface="Times New Roman" panose="02020603050405020304" pitchFamily="18" charset="0"/>
                              </a:rPr>
                              <m:t>𝑛</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lim>
                        </m:limLow>
                      </m:fName>
                      <m:e>
                        <m:f>
                          <m:fPr>
                            <m:ctrlPr>
                              <a:rPr lang="en-US" sz="2400" i="1" smtClean="0">
                                <a:latin typeface="Cambria Math" panose="02040503050406030204" pitchFamily="18" charset="0"/>
                                <a:cs typeface="Times New Roman" panose="02020603050405020304" pitchFamily="18" charset="0"/>
                              </a:rPr>
                            </m:ctrlPr>
                          </m:fPr>
                          <m:num>
                            <m:f>
                              <m:fPr>
                                <m:ctrlPr>
                                  <a:rPr lang="en-US" sz="2400" i="1" smtClean="0">
                                    <a:latin typeface="Cambria Math" panose="02040503050406030204" pitchFamily="18" charset="0"/>
                                    <a:cs typeface="Times New Roman" panose="02020603050405020304" pitchFamily="18" charset="0"/>
                                  </a:rPr>
                                </m:ctrlPr>
                              </m:fPr>
                              <m:num>
                                <m:sSup>
                                  <m:sSupPr>
                                    <m:ctrlPr>
                                      <a:rPr lang="en-US" sz="240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𝑛</m:t>
                                    </m:r>
                                  </m:e>
                                  <m:sup>
                                    <m:r>
                                      <a:rPr lang="en-US" sz="2400" b="0" i="1" smtClean="0">
                                        <a:latin typeface="Cambria Math" panose="02040503050406030204" pitchFamily="18" charset="0"/>
                                        <a:cs typeface="Times New Roman" panose="02020603050405020304" pitchFamily="18" charset="0"/>
                                      </a:rPr>
                                      <m:t>2</m:t>
                                    </m:r>
                                  </m:sup>
                                </m:sSup>
                              </m:num>
                              <m:den>
                                <m:r>
                                  <a:rPr lang="en-US" sz="2400" b="0" i="1" smtClean="0">
                                    <a:latin typeface="Cambria Math" panose="02040503050406030204" pitchFamily="18" charset="0"/>
                                    <a:cs typeface="Times New Roman" panose="02020603050405020304" pitchFamily="18" charset="0"/>
                                  </a:rPr>
                                  <m:t>2</m:t>
                                </m:r>
                              </m:den>
                            </m:f>
                          </m:num>
                          <m:den>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𝑛</m:t>
                                </m:r>
                              </m:e>
                              <m:sup>
                                <m:r>
                                  <a:rPr lang="en-US" sz="2400" b="0" i="1" smtClean="0">
                                    <a:latin typeface="Cambria Math" panose="02040503050406030204" pitchFamily="18" charset="0"/>
                                    <a:cs typeface="Times New Roman" panose="02020603050405020304" pitchFamily="18" charset="0"/>
                                  </a:rPr>
                                  <m:t>2</m:t>
                                </m:r>
                              </m:sup>
                            </m:sSup>
                          </m:den>
                        </m:f>
                      </m:e>
                    </m:func>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unc>
                      <m:funcPr>
                        <m:ctrlPr>
                          <a:rPr lang="en-US" sz="2400" i="1" smtClean="0">
                            <a:latin typeface="Cambria Math" panose="02040503050406030204" pitchFamily="18" charset="0"/>
                            <a:cs typeface="Times New Roman" panose="02020603050405020304" pitchFamily="18" charset="0"/>
                          </a:rPr>
                        </m:ctrlPr>
                      </m:funcPr>
                      <m:fName>
                        <m:limLow>
                          <m:limLowPr>
                            <m:ctrlPr>
                              <a:rPr lang="en-US" sz="2400" i="1" smtClean="0">
                                <a:latin typeface="Cambria Math" panose="02040503050406030204" pitchFamily="18" charset="0"/>
                                <a:cs typeface="Times New Roman" panose="02020603050405020304" pitchFamily="18" charset="0"/>
                              </a:rPr>
                            </m:ctrlPr>
                          </m:limLowPr>
                          <m:e>
                            <m:r>
                              <m:rPr>
                                <m:sty m:val="p"/>
                              </m:rPr>
                              <a:rPr lang="en-US" sz="2400" i="0" smtClean="0">
                                <a:latin typeface="Cambria Math" panose="02040503050406030204" pitchFamily="18" charset="0"/>
                                <a:cs typeface="Times New Roman" panose="02020603050405020304" pitchFamily="18" charset="0"/>
                              </a:rPr>
                              <m:t>lim</m:t>
                            </m:r>
                          </m:e>
                          <m:lim>
                            <m:r>
                              <a:rPr lang="en-US" sz="2400" b="0" i="1" smtClean="0">
                                <a:latin typeface="Cambria Math" panose="02040503050406030204" pitchFamily="18" charset="0"/>
                                <a:cs typeface="Times New Roman" panose="02020603050405020304" pitchFamily="18" charset="0"/>
                              </a:rPr>
                              <m:t>𝑛</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lim>
                        </m:limLow>
                      </m:fName>
                      <m:e>
                        <m:f>
                          <m:fPr>
                            <m:ctrlPr>
                              <a:rPr lang="en-US" sz="2400" i="1" smtClean="0">
                                <a:latin typeface="Cambria Math" panose="02040503050406030204" pitchFamily="18" charset="0"/>
                                <a:cs typeface="Times New Roman" panose="02020603050405020304" pitchFamily="18" charset="0"/>
                              </a:rPr>
                            </m:ctrlPr>
                          </m:fPr>
                          <m:num>
                            <m:sSup>
                              <m:sSupPr>
                                <m:ctrlPr>
                                  <a:rPr lang="en-US" sz="240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𝑛</m:t>
                                </m:r>
                              </m:e>
                              <m:sup>
                                <m:r>
                                  <a:rPr lang="en-US" sz="2400" b="0" i="1" smtClean="0">
                                    <a:latin typeface="Cambria Math" panose="02040503050406030204" pitchFamily="18" charset="0"/>
                                    <a:cs typeface="Times New Roman" panose="02020603050405020304" pitchFamily="18" charset="0"/>
                                  </a:rPr>
                                  <m:t>2</m:t>
                                </m:r>
                              </m:sup>
                            </m:sSup>
                          </m:num>
                          <m:den>
                            <m:r>
                              <a:rPr lang="en-US" sz="2400" b="0" i="1" smtClean="0">
                                <a:latin typeface="Cambria Math" panose="02040503050406030204" pitchFamily="18" charset="0"/>
                                <a:cs typeface="Times New Roman" panose="02020603050405020304" pitchFamily="18" charset="0"/>
                              </a:rPr>
                              <m:t>2</m:t>
                            </m:r>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𝑛</m:t>
                                </m:r>
                              </m:e>
                              <m:sup>
                                <m:r>
                                  <a:rPr lang="en-US" sz="2400" i="1">
                                    <a:latin typeface="Cambria Math" panose="02040503050406030204" pitchFamily="18" charset="0"/>
                                    <a:cs typeface="Times New Roman" panose="02020603050405020304" pitchFamily="18" charset="0"/>
                                  </a:rPr>
                                  <m:t>2</m:t>
                                </m:r>
                              </m:sup>
                            </m:sSup>
                          </m:den>
                        </m:f>
                      </m:e>
                    </m:func>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unc>
                      <m:funcPr>
                        <m:ctrlPr>
                          <a:rPr lang="en-US" sz="2400" i="1">
                            <a:latin typeface="Cambria Math" panose="02040503050406030204" pitchFamily="18" charset="0"/>
                            <a:cs typeface="Times New Roman" panose="02020603050405020304" pitchFamily="18" charset="0"/>
                          </a:rPr>
                        </m:ctrlPr>
                      </m:funcPr>
                      <m:fName>
                        <m:limLow>
                          <m:limLowPr>
                            <m:ctrlPr>
                              <a:rPr lang="en-US" sz="2400" i="1">
                                <a:latin typeface="Cambria Math" panose="02040503050406030204" pitchFamily="18" charset="0"/>
                                <a:cs typeface="Times New Roman" panose="02020603050405020304" pitchFamily="18" charset="0"/>
                              </a:rPr>
                            </m:ctrlPr>
                          </m:limLowPr>
                          <m:e>
                            <m:r>
                              <m:rPr>
                                <m:sty m:val="p"/>
                              </m:rPr>
                              <a:rPr lang="en-US" sz="2400">
                                <a:latin typeface="Cambria Math" panose="02040503050406030204" pitchFamily="18" charset="0"/>
                                <a:cs typeface="Times New Roman" panose="02020603050405020304" pitchFamily="18" charset="0"/>
                              </a:rPr>
                              <m:t>lim</m:t>
                            </m:r>
                          </m:e>
                          <m:lim>
                            <m:r>
                              <a:rPr lang="en-US" sz="2400" i="1">
                                <a:latin typeface="Cambria Math" panose="02040503050406030204" pitchFamily="18" charset="0"/>
                                <a:cs typeface="Times New Roman" panose="02020603050405020304" pitchFamily="18" charset="0"/>
                              </a:rPr>
                              <m:t>𝑛</m:t>
                            </m:r>
                            <m:r>
                              <a:rPr lang="en-US" sz="2400" i="1">
                                <a:latin typeface="Cambria Math" panose="02040503050406030204" pitchFamily="18" charset="0"/>
                                <a:ea typeface="Cambria Math" panose="02040503050406030204" pitchFamily="18" charset="0"/>
                                <a:cs typeface="Times New Roman" panose="02020603050405020304" pitchFamily="18" charset="0"/>
                              </a:rPr>
                              <m:t>→∞</m:t>
                            </m:r>
                          </m:lim>
                        </m:limLow>
                      </m:fName>
                      <m:e>
                        <m:f>
                          <m:fPr>
                            <m:ctrlPr>
                              <a:rPr lang="en-US" sz="2400" i="1">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2</m:t>
                            </m:r>
                          </m:den>
                        </m:f>
                      </m:e>
                    </m:func>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m:t>
                        </m:r>
                      </m:num>
                      <m:den>
                        <m:r>
                          <a:rPr lang="en-US" sz="2400" b="0" i="1" smtClean="0">
                            <a:latin typeface="Cambria Math" panose="02040503050406030204" pitchFamily="18" charset="0"/>
                            <a:cs typeface="Times New Roman" panose="02020603050405020304" pitchFamily="18" charset="0"/>
                          </a:rPr>
                          <m:t>2</m:t>
                        </m:r>
                      </m:den>
                    </m:f>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​Since the limit is a constant (and not infinity), we conclude that:</a:t>
                </a:r>
              </a:p>
              <a:p>
                <a:r>
                  <a:rPr lang="en-US" sz="2400" b="1" dirty="0">
                    <a:cs typeface="Times New Roman" panose="02020603050405020304" pitchFamily="18" charset="0"/>
                  </a:rPr>
                  <a:t>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sSup>
                          <m:sSupPr>
                            <m:ctrlPr>
                              <a:rPr lang="en-US" sz="240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𝑛</m:t>
                            </m:r>
                          </m:e>
                          <m:sup>
                            <m:r>
                              <a:rPr lang="en-US" sz="2400" b="0" i="1" smtClean="0">
                                <a:latin typeface="Cambria Math" panose="02040503050406030204" pitchFamily="18" charset="0"/>
                                <a:cs typeface="Times New Roman" panose="02020603050405020304" pitchFamily="18" charset="0"/>
                              </a:rPr>
                              <m:t>2</m:t>
                            </m:r>
                          </m:sup>
                        </m:sSup>
                      </m:num>
                      <m:den>
                        <m:r>
                          <a:rPr lang="en-US" sz="2400" b="0" i="1" smtClean="0">
                            <a:latin typeface="Cambria Math" panose="02040503050406030204" pitchFamily="18" charset="0"/>
                            <a:cs typeface="Times New Roman" panose="02020603050405020304" pitchFamily="18" charset="0"/>
                          </a:rPr>
                          <m:t>2</m:t>
                        </m:r>
                      </m:den>
                    </m:f>
                  </m:oMath>
                </a14:m>
                <a:r>
                  <a:rPr lang="en-US" sz="2400" dirty="0">
                    <a:latin typeface="Times New Roman" panose="02020603050405020304" pitchFamily="18" charset="0"/>
                    <a:cs typeface="Times New Roman" panose="02020603050405020304" pitchFamily="18" charset="0"/>
                  </a:rPr>
                  <a:t> ≠ </a:t>
                </a:r>
                <a:r>
                  <a:rPr lang="el-GR" sz="2400" dirty="0">
                    <a:latin typeface="Times New Roman" panose="02020603050405020304" pitchFamily="18" charset="0"/>
                    <a:cs typeface="Times New Roman" panose="02020603050405020304" pitchFamily="18" charset="0"/>
                  </a:rPr>
                  <a:t>ω(</a:t>
                </a:r>
                <a:r>
                  <a:rPr lang="en-US" sz="2400" dirty="0">
                    <a:latin typeface="Times New Roman" panose="02020603050405020304" pitchFamily="18" charset="0"/>
                    <a:cs typeface="Times New Roman" panose="02020603050405020304" pitchFamily="18" charset="0"/>
                  </a:rPr>
                  <a:t>n</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Thus, we've shown that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sSup>
                          <m:sSupPr>
                            <m:ctrlPr>
                              <a:rPr lang="en-US" sz="2400" i="1">
                                <a:latin typeface="Cambria Math" panose="02040503050406030204" pitchFamily="18" charset="0"/>
                                <a:cs typeface="Times New Roman" panose="02020603050405020304" pitchFamily="18" charset="0"/>
                              </a:rPr>
                            </m:ctrlPr>
                          </m:sSupPr>
                          <m:e>
                            <m:r>
                              <a:rPr lang="en-US" sz="2400" b="0" i="1">
                                <a:latin typeface="Cambria Math" panose="02040503050406030204" pitchFamily="18" charset="0"/>
                                <a:cs typeface="Times New Roman" panose="02020603050405020304" pitchFamily="18" charset="0"/>
                              </a:rPr>
                              <m:t>𝑛</m:t>
                            </m:r>
                          </m:e>
                          <m:sup>
                            <m:r>
                              <a:rPr lang="en-US" sz="2400" b="0" i="1">
                                <a:latin typeface="Cambria Math" panose="02040503050406030204" pitchFamily="18" charset="0"/>
                                <a:cs typeface="Times New Roman" panose="02020603050405020304" pitchFamily="18" charset="0"/>
                              </a:rPr>
                              <m:t>2</m:t>
                            </m:r>
                          </m:sup>
                        </m:sSup>
                      </m:num>
                      <m:den>
                        <m:r>
                          <a:rPr lang="en-US" sz="2400" b="0" i="1">
                            <a:latin typeface="Cambria Math" panose="02040503050406030204" pitchFamily="18" charset="0"/>
                            <a:cs typeface="Times New Roman" panose="02020603050405020304" pitchFamily="18" charset="0"/>
                          </a:rPr>
                          <m:t>2</m:t>
                        </m:r>
                      </m:den>
                    </m:f>
                  </m:oMath>
                </a14:m>
                <a:r>
                  <a:rPr lang="en-US" sz="2400" dirty="0">
                    <a:latin typeface="Times New Roman" panose="02020603050405020304" pitchFamily="18" charset="0"/>
                    <a:cs typeface="Times New Roman" panose="02020603050405020304" pitchFamily="18" charset="0"/>
                  </a:rPr>
                  <a:t>  ​= </a:t>
                </a:r>
                <a:r>
                  <a:rPr lang="el-GR" sz="2400" dirty="0">
                    <a:latin typeface="Times New Roman" panose="02020603050405020304" pitchFamily="18" charset="0"/>
                    <a:cs typeface="Times New Roman" panose="02020603050405020304" pitchFamily="18" charset="0"/>
                  </a:rPr>
                  <a:t>ω(</a:t>
                </a:r>
                <a:r>
                  <a:rPr lang="en-US" sz="2400" dirty="0">
                    <a:latin typeface="Times New Roman" panose="02020603050405020304" pitchFamily="18" charset="0"/>
                    <a:cs typeface="Times New Roman" panose="02020603050405020304" pitchFamily="18" charset="0"/>
                  </a:rPr>
                  <a:t>n) but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sSup>
                          <m:sSupPr>
                            <m:ctrlPr>
                              <a:rPr lang="en-US" sz="240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𝑛</m:t>
                            </m:r>
                          </m:e>
                          <m:sup>
                            <m:r>
                              <a:rPr lang="en-US" sz="2400" b="0" i="1" smtClean="0">
                                <a:latin typeface="Cambria Math" panose="02040503050406030204" pitchFamily="18" charset="0"/>
                                <a:cs typeface="Times New Roman" panose="02020603050405020304" pitchFamily="18" charset="0"/>
                              </a:rPr>
                              <m:t>2</m:t>
                            </m:r>
                          </m:sup>
                        </m:sSup>
                      </m:num>
                      <m:den>
                        <m:r>
                          <a:rPr lang="en-US" sz="2400" b="0" i="1" smtClean="0">
                            <a:latin typeface="Cambria Math" panose="02040503050406030204" pitchFamily="18" charset="0"/>
                            <a:cs typeface="Times New Roman" panose="02020603050405020304" pitchFamily="18" charset="0"/>
                          </a:rPr>
                          <m:t>2</m:t>
                        </m:r>
                      </m:den>
                    </m:f>
                  </m:oMath>
                </a14:m>
                <a:r>
                  <a:rPr lang="en-US" sz="2400" dirty="0">
                    <a:latin typeface="Times New Roman" panose="02020603050405020304" pitchFamily="18" charset="0"/>
                    <a:cs typeface="Times New Roman" panose="02020603050405020304" pitchFamily="18" charset="0"/>
                  </a:rPr>
                  <a:t> ≠ </a:t>
                </a:r>
                <a:r>
                  <a:rPr lang="el-GR" sz="2400" dirty="0">
                    <a:latin typeface="Times New Roman" panose="02020603050405020304" pitchFamily="18" charset="0"/>
                    <a:cs typeface="Times New Roman" panose="02020603050405020304" pitchFamily="18" charset="0"/>
                  </a:rPr>
                  <a:t>ω(</a:t>
                </a:r>
                <a:r>
                  <a:rPr lang="en-US" sz="2400" dirty="0">
                    <a:latin typeface="Times New Roman" panose="02020603050405020304" pitchFamily="18" charset="0"/>
                    <a:cs typeface="Times New Roman" panose="02020603050405020304" pitchFamily="18" charset="0"/>
                  </a:rPr>
                  <a:t>n</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24863DED-CFE4-03E4-971C-9D81CC3DBD3A}"/>
                  </a:ext>
                </a:extLst>
              </p:cNvPr>
              <p:cNvSpPr txBox="1">
                <a:spLocks noRot="1" noChangeAspect="1" noMove="1" noResize="1" noEditPoints="1" noAdjustHandles="1" noChangeArrowheads="1" noChangeShapeType="1" noTextEdit="1"/>
              </p:cNvSpPr>
              <p:nvPr/>
            </p:nvSpPr>
            <p:spPr>
              <a:xfrm>
                <a:off x="1502229" y="1720840"/>
                <a:ext cx="9089571" cy="3927998"/>
              </a:xfrm>
              <a:prstGeom prst="rect">
                <a:avLst/>
              </a:prstGeom>
              <a:blipFill>
                <a:blip r:embed="rId2"/>
                <a:stretch>
                  <a:fillRect l="-1005"/>
                </a:stretch>
              </a:blipFill>
            </p:spPr>
            <p:txBody>
              <a:bodyPr/>
              <a:lstStyle/>
              <a:p>
                <a:r>
                  <a:rPr lang="en-US">
                    <a:noFill/>
                  </a:rPr>
                  <a:t> </a:t>
                </a:r>
              </a:p>
            </p:txBody>
          </p:sp>
        </mc:Fallback>
      </mc:AlternateContent>
    </p:spTree>
    <p:extLst>
      <p:ext uri="{BB962C8B-B14F-4D97-AF65-F5344CB8AC3E}">
        <p14:creationId xmlns:p14="http://schemas.microsoft.com/office/powerpoint/2010/main" val="1189793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EA617C-863F-5D3D-2D3B-96A5FD748130}"/>
              </a:ext>
            </a:extLst>
          </p:cNvPr>
          <p:cNvSpPr txBox="1"/>
          <p:nvPr/>
        </p:nvSpPr>
        <p:spPr>
          <a:xfrm>
            <a:off x="1425677" y="2138797"/>
            <a:ext cx="9271820" cy="3416320"/>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Since input sizes are natural numbers (i.e., non-negative integers), the function f(n) is naturally defined only for integer values of n. Here's how it can be described:</a:t>
            </a:r>
          </a:p>
          <a:p>
            <a:endParaRPr lang="en-US" sz="2400" dirty="0">
              <a:latin typeface="Times New Roman" panose="02020603050405020304" pitchFamily="18" charset="0"/>
              <a:cs typeface="Times New Roman" panose="02020603050405020304" pitchFamily="18" charset="0"/>
            </a:endParaRPr>
          </a:p>
          <a:p>
            <a:pPr marL="461963" indent="-461963">
              <a:buFont typeface="+mj-lt"/>
              <a:buAutoNum type="arabicPeriod"/>
            </a:pPr>
            <a:r>
              <a:rPr lang="en-US" sz="2400" b="1" dirty="0">
                <a:latin typeface="Times New Roman" panose="02020603050405020304" pitchFamily="18" charset="0"/>
                <a:cs typeface="Times New Roman" panose="02020603050405020304" pitchFamily="18" charset="0"/>
              </a:rPr>
              <a:t>Discrete Nature of Input Sizes</a:t>
            </a:r>
            <a:r>
              <a:rPr lang="en-US" sz="2400" dirty="0">
                <a:latin typeface="Times New Roman" panose="02020603050405020304" pitchFamily="18" charset="0"/>
                <a:cs typeface="Times New Roman" panose="02020603050405020304" pitchFamily="18" charset="0"/>
              </a:rPr>
              <a:t>:</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input size n is a natural number (</a:t>
            </a:r>
            <a:r>
              <a:rPr lang="en-US" sz="2400" dirty="0" err="1">
                <a:latin typeface="Times New Roman" panose="02020603050405020304" pitchFamily="18" charset="0"/>
                <a:cs typeface="Times New Roman" panose="02020603050405020304" pitchFamily="18" charset="0"/>
              </a:rPr>
              <a:t>n∈N</a:t>
            </a:r>
            <a:r>
              <a:rPr lang="en-US" sz="2400" dirty="0">
                <a:latin typeface="Times New Roman" panose="02020603050405020304" pitchFamily="18" charset="0"/>
                <a:cs typeface="Times New Roman" panose="02020603050405020304" pitchFamily="18" charset="0"/>
              </a:rPr>
              <a:t>), which means n takes on values 0, 1, 2, 3, and so on.</a:t>
            </a:r>
          </a:p>
          <a:p>
            <a:pPr marL="914400" lvl="1" indent="-4572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The function f(n) is evaluated at these discrete points,</a:t>
            </a:r>
            <a:r>
              <a:rPr lang="en-US" sz="2400" dirty="0">
                <a:latin typeface="Times New Roman" panose="02020603050405020304" pitchFamily="18" charset="0"/>
                <a:cs typeface="Times New Roman" panose="02020603050405020304" pitchFamily="18" charset="0"/>
              </a:rPr>
              <a:t> corresponding to different input sizes.</a:t>
            </a:r>
          </a:p>
        </p:txBody>
      </p:sp>
    </p:spTree>
    <p:extLst>
      <p:ext uri="{BB962C8B-B14F-4D97-AF65-F5344CB8AC3E}">
        <p14:creationId xmlns:p14="http://schemas.microsoft.com/office/powerpoint/2010/main" val="32712757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632B32-B4A1-4CE0-AA40-BCB68F4FDFB9}"/>
              </a:ext>
            </a:extLst>
          </p:cNvPr>
          <p:cNvSpPr/>
          <p:nvPr/>
        </p:nvSpPr>
        <p:spPr>
          <a:xfrm>
            <a:off x="3666309" y="2747857"/>
            <a:ext cx="4876799" cy="1649811"/>
          </a:xfrm>
          <a:prstGeom prst="rect">
            <a:avLst/>
          </a:prstGeom>
        </p:spPr>
        <p:txBody>
          <a:bodyPr wrap="square">
            <a:spAutoFit/>
          </a:bodyPr>
          <a:lstStyle/>
          <a:p>
            <a:pPr algn="ctr">
              <a:lnSpc>
                <a:spcPct val="107000"/>
              </a:lnSpc>
            </a:pPr>
            <a:r>
              <a:rPr lang="en-US" sz="3200" dirty="0">
                <a:ea typeface="Calibri" panose="020F0502020204030204" pitchFamily="34" charset="0"/>
                <a:cs typeface="Times New Roman" panose="02020603050405020304" pitchFamily="18" charset="0"/>
              </a:rPr>
              <a:t>Background: </a:t>
            </a:r>
          </a:p>
          <a:p>
            <a:pPr algn="ctr">
              <a:lnSpc>
                <a:spcPct val="107000"/>
              </a:lnSpc>
            </a:pPr>
            <a:r>
              <a:rPr lang="en-US" sz="3200" dirty="0">
                <a:ea typeface="Calibri" panose="020F0502020204030204" pitchFamily="34" charset="0"/>
                <a:cs typeface="Times New Roman" panose="02020603050405020304" pitchFamily="18" charset="0"/>
              </a:rPr>
              <a:t>Standards, Notations, </a:t>
            </a:r>
          </a:p>
          <a:p>
            <a:pPr algn="ctr">
              <a:lnSpc>
                <a:spcPct val="107000"/>
              </a:lnSpc>
            </a:pPr>
            <a:r>
              <a:rPr lang="en-US" sz="3200" dirty="0">
                <a:ea typeface="Calibri" panose="020F0502020204030204" pitchFamily="34" charset="0"/>
                <a:cs typeface="Times New Roman" panose="02020603050405020304" pitchFamily="18" charset="0"/>
              </a:rPr>
              <a:t>and Common Functions</a:t>
            </a:r>
          </a:p>
        </p:txBody>
      </p:sp>
    </p:spTree>
    <p:extLst>
      <p:ext uri="{BB962C8B-B14F-4D97-AF65-F5344CB8AC3E}">
        <p14:creationId xmlns:p14="http://schemas.microsoft.com/office/powerpoint/2010/main" val="3915128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454F46-C0ED-76DB-0183-B133E48773CE}"/>
              </a:ext>
            </a:extLst>
          </p:cNvPr>
          <p:cNvSpPr>
            <a:spLocks noChangeArrowheads="1"/>
          </p:cNvSpPr>
          <p:nvPr/>
        </p:nvSpPr>
        <p:spPr bwMode="auto">
          <a:xfrm>
            <a:off x="1494503" y="1248836"/>
            <a:ext cx="8544327" cy="5309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461963" marR="0" lvl="0" indent="-461963" algn="l" defTabSz="914400" rtl="0" eaLnBrk="0" fontAlgn="base" latinLnBrk="0" hangingPunct="0">
              <a:lnSpc>
                <a:spcPct val="15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   Piecewise Description</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914400" marR="0" lvl="0" indent="-461963" algn="l" defTabSz="914400" rtl="0" eaLnBrk="0" fontAlgn="base" latinLnBrk="0" hangingPunct="0">
              <a:spcBef>
                <a:spcPct val="0"/>
              </a:spcBef>
              <a:spcAft>
                <a:spcPts val="60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function f(n) can be described using piecewise notation </a:t>
            </a:r>
            <a:endParaRPr lang="en-US" altLang="en-US" sz="2400" dirty="0">
              <a:latin typeface="Times New Roman" panose="02020603050405020304" pitchFamily="18" charset="0"/>
              <a:cs typeface="Times New Roman" panose="02020603050405020304" pitchFamily="18" charset="0"/>
            </a:endParaRPr>
          </a:p>
          <a:p>
            <a:pPr marL="452437" marR="0" lvl="0" algn="l" defTabSz="914400" rtl="0" eaLnBrk="0" fontAlgn="base" latinLnBrk="0" hangingPunct="0">
              <a:spcBef>
                <a:spcPct val="0"/>
              </a:spcBef>
              <a:spcAft>
                <a:spcPts val="600"/>
              </a:spcAft>
              <a:buClrTx/>
              <a:buSzTx/>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if it has different behaviors for different ranges of n. </a:t>
            </a:r>
          </a:p>
          <a:p>
            <a:pPr marL="452437" marR="0" lvl="0" algn="l" defTabSz="914400" rtl="0" eaLnBrk="0" fontAlgn="base" latinLnBrk="0" hangingPunct="0">
              <a:spcBef>
                <a:spcPct val="0"/>
              </a:spcBef>
              <a:spcAft>
                <a:spcPts val="600"/>
              </a:spcAft>
              <a:buClrTx/>
              <a:buSzTx/>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914400" marR="0" lvl="0" indent="-452438"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For example: </a:t>
            </a:r>
          </a:p>
          <a:p>
            <a:pPr marL="461962" marR="0" lvl="0" algn="l" defTabSz="914400" rtl="0" eaLnBrk="0" fontAlgn="base" latinLnBrk="0" hangingPunct="0">
              <a:lnSpc>
                <a:spcPct val="150000"/>
              </a:lnSpc>
              <a:spcBef>
                <a:spcPct val="0"/>
              </a:spcBef>
              <a:spcAft>
                <a:spcPct val="0"/>
              </a:spcAft>
              <a:buClrTx/>
              <a:buSzTx/>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a:t>
            </a:r>
            <a:r>
              <a:rPr kumimoji="0" lang="en-US" alt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1</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if n = 1</a:t>
            </a:r>
            <a:endParaRPr lang="en-US" altLang="en-US" sz="2400" dirty="0">
              <a:latin typeface="Times New Roman" panose="02020603050405020304" pitchFamily="18" charset="0"/>
              <a:cs typeface="Times New Roman" panose="02020603050405020304" pitchFamily="18" charset="0"/>
            </a:endParaRPr>
          </a:p>
          <a:p>
            <a:pPr marL="461962" marR="0" lvl="0" algn="l" defTabSz="914400" rtl="0" eaLnBrk="0" fontAlgn="base" latinLnBrk="0" hangingPunct="0">
              <a:lnSpc>
                <a:spcPct val="150000"/>
              </a:lnSpc>
              <a:spcBef>
                <a:spcPct val="0"/>
              </a:spcBef>
              <a:spcAft>
                <a:spcPct val="0"/>
              </a:spcAft>
              <a:buClrTx/>
              <a:buSzTx/>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f(n)	= 	c</a:t>
            </a:r>
            <a:r>
              <a:rPr kumimoji="0" lang="en-US" alt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2 </a:t>
            </a:r>
            <a:r>
              <a:rPr lang="en-US" altLang="en-US" sz="2400" dirty="0">
                <a:latin typeface="Times New Roman" panose="02020603050405020304" pitchFamily="18" charset="0"/>
                <a:cs typeface="Times New Roman" panose="02020603050405020304" pitchFamily="18" charset="0"/>
              </a:rPr>
              <a:t>. n</a:t>
            </a:r>
            <a:r>
              <a:rPr lang="en-US" altLang="en-US" sz="2400" baseline="30000" dirty="0">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if 2 ≤ n ≤ 10</a:t>
            </a:r>
          </a:p>
          <a:p>
            <a:pPr marL="461962" marR="0" lvl="0" algn="l" defTabSz="914400" rtl="0" eaLnBrk="0" fontAlgn="base" latinLnBrk="0" hangingPunct="0">
              <a:lnSpc>
                <a:spcPct val="150000"/>
              </a:lnSpc>
              <a:spcBef>
                <a:spcPct val="0"/>
              </a:spcBef>
              <a:spcAft>
                <a:spcPct val="0"/>
              </a:spcAft>
              <a:buClrTx/>
              <a:buSzTx/>
              <a:tabLst/>
            </a:pPr>
            <a:r>
              <a:rPr lang="en-US" altLang="en-US" sz="2400" dirty="0">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
            </a:r>
            <a:r>
              <a:rPr kumimoji="0" lang="en-US" alt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3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nlog</a:t>
            </a:r>
            <a:r>
              <a:rPr kumimoji="0" lang="en-US" alt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2</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 	if n &gt; 10 </a:t>
            </a:r>
          </a:p>
          <a:p>
            <a:pPr marL="461962" marR="0" lvl="0" algn="l" defTabSz="914400" rtl="0" eaLnBrk="0" fontAlgn="base" latinLnBrk="0" hangingPunct="0">
              <a:lnSpc>
                <a:spcPct val="150000"/>
              </a:lnSpc>
              <a:spcBef>
                <a:spcPct val="0"/>
              </a:spcBef>
              <a:spcAft>
                <a:spcPct val="0"/>
              </a:spcAft>
              <a:buClrTx/>
              <a:buSzTx/>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where c</a:t>
            </a:r>
            <a:r>
              <a:rPr kumimoji="0" lang="en-US" alt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1</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a:t>
            </a:r>
            <a:r>
              <a:rPr kumimoji="0" lang="en-US" alt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2</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and c</a:t>
            </a:r>
            <a:r>
              <a:rPr kumimoji="0" lang="en-US" alt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3</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are constants.</a:t>
            </a:r>
          </a:p>
          <a:p>
            <a:pPr marL="461962" marR="0" lvl="0" algn="l" defTabSz="914400" rtl="0" eaLnBrk="0" fontAlgn="base" latinLnBrk="0" hangingPunct="0">
              <a:lnSpc>
                <a:spcPct val="100000"/>
              </a:lnSpc>
              <a:spcBef>
                <a:spcPct val="0"/>
              </a:spcBef>
              <a:spcAft>
                <a:spcPct val="0"/>
              </a:spcAft>
              <a:buClrTx/>
              <a:buSzTx/>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Left Brace 3">
            <a:extLst>
              <a:ext uri="{FF2B5EF4-FFF2-40B4-BE49-F238E27FC236}">
                <a16:creationId xmlns:a16="http://schemas.microsoft.com/office/drawing/2014/main" id="{632CF755-379D-A6A5-1D98-38BCD023CBE4}"/>
              </a:ext>
            </a:extLst>
          </p:cNvPr>
          <p:cNvSpPr/>
          <p:nvPr/>
        </p:nvSpPr>
        <p:spPr>
          <a:xfrm>
            <a:off x="4956127" y="3976364"/>
            <a:ext cx="157316" cy="1054509"/>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67293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62AF2C9-44BC-3A25-1C22-3C57F6445341}"/>
                  </a:ext>
                </a:extLst>
              </p:cNvPr>
              <p:cNvSpPr txBox="1"/>
              <p:nvPr/>
            </p:nvSpPr>
            <p:spPr>
              <a:xfrm>
                <a:off x="1543666" y="1858297"/>
                <a:ext cx="8495070" cy="3477683"/>
              </a:xfrm>
              <a:prstGeom prst="rect">
                <a:avLst/>
              </a:prstGeom>
              <a:noFill/>
            </p:spPr>
            <p:txBody>
              <a:bodyPr wrap="square">
                <a:spAutoFit/>
              </a:bodyPr>
              <a:lstStyle/>
              <a:p>
                <a:pPr marL="461963" indent="-461963">
                  <a:spcAft>
                    <a:spcPts val="600"/>
                  </a:spcAft>
                </a:pPr>
                <a:r>
                  <a:rPr lang="en-US" sz="2400" b="1" dirty="0">
                    <a:latin typeface="Times New Roman" panose="02020603050405020304" pitchFamily="18" charset="0"/>
                    <a:cs typeface="Times New Roman" panose="02020603050405020304" pitchFamily="18" charset="0"/>
                  </a:rPr>
                  <a:t>3.   Recursive Functions</a:t>
                </a:r>
                <a:r>
                  <a:rPr lang="en-US" sz="2400" dirty="0">
                    <a:latin typeface="Times New Roman" panose="02020603050405020304" pitchFamily="18" charset="0"/>
                    <a:cs typeface="Times New Roman" panose="02020603050405020304" pitchFamily="18" charset="0"/>
                  </a:rPr>
                  <a:t>:</a:t>
                </a:r>
              </a:p>
              <a:p>
                <a:pPr marL="914400" indent="-461963">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 algorithm is recursive, the running time function f(n) might be described by a recurrence relation. </a:t>
                </a:r>
              </a:p>
              <a:p>
                <a:pPr marL="914400" indent="-461963">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example: </a:t>
                </a:r>
              </a:p>
              <a:p>
                <a:pPr marL="1371600" lvl="1" indent="-461963">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running time of the Merge Sort algorithm can be described by the recurrence: f(n) = 2f(</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𝑛</m:t>
                        </m:r>
                      </m:num>
                      <m:den>
                        <m:r>
                          <a:rPr lang="en-US" sz="2400" b="0" i="1" smtClean="0">
                            <a:latin typeface="Cambria Math" panose="02040503050406030204" pitchFamily="18" charset="0"/>
                            <a:cs typeface="Times New Roman" panose="02020603050405020304" pitchFamily="18" charset="0"/>
                          </a:rPr>
                          <m:t>2</m:t>
                        </m:r>
                      </m:den>
                    </m:f>
                  </m:oMath>
                </a14:m>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cn</a:t>
                </a:r>
                <a:endParaRPr lang="en-US" sz="2400" dirty="0">
                  <a:latin typeface="Times New Roman" panose="02020603050405020304" pitchFamily="18" charset="0"/>
                  <a:cs typeface="Times New Roman" panose="02020603050405020304" pitchFamily="18" charset="0"/>
                </a:endParaRPr>
              </a:p>
              <a:p>
                <a:pPr marL="1371600" lvl="1" indent="-461963">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can be solved to find the closed-form solution, often resulting in f(n) = O(n log n).</a:t>
                </a:r>
              </a:p>
            </p:txBody>
          </p:sp>
        </mc:Choice>
        <mc:Fallback xmlns="">
          <p:sp>
            <p:nvSpPr>
              <p:cNvPr id="3" name="TextBox 2">
                <a:extLst>
                  <a:ext uri="{FF2B5EF4-FFF2-40B4-BE49-F238E27FC236}">
                    <a16:creationId xmlns:a16="http://schemas.microsoft.com/office/drawing/2014/main" id="{A62AF2C9-44BC-3A25-1C22-3C57F6445341}"/>
                  </a:ext>
                </a:extLst>
              </p:cNvPr>
              <p:cNvSpPr txBox="1">
                <a:spLocks noRot="1" noChangeAspect="1" noMove="1" noResize="1" noEditPoints="1" noAdjustHandles="1" noChangeArrowheads="1" noChangeShapeType="1" noTextEdit="1"/>
              </p:cNvSpPr>
              <p:nvPr/>
            </p:nvSpPr>
            <p:spPr>
              <a:xfrm>
                <a:off x="1543666" y="1858297"/>
                <a:ext cx="8495070" cy="3477683"/>
              </a:xfrm>
              <a:prstGeom prst="rect">
                <a:avLst/>
              </a:prstGeom>
              <a:blipFill>
                <a:blip r:embed="rId2"/>
                <a:stretch>
                  <a:fillRect l="-1076" t="-1404" b="-3158"/>
                </a:stretch>
              </a:blipFill>
            </p:spPr>
            <p:txBody>
              <a:bodyPr/>
              <a:lstStyle/>
              <a:p>
                <a:r>
                  <a:rPr lang="en-US">
                    <a:noFill/>
                  </a:rPr>
                  <a:t> </a:t>
                </a:r>
              </a:p>
            </p:txBody>
          </p:sp>
        </mc:Fallback>
      </mc:AlternateContent>
    </p:spTree>
    <p:extLst>
      <p:ext uri="{BB962C8B-B14F-4D97-AF65-F5344CB8AC3E}">
        <p14:creationId xmlns:p14="http://schemas.microsoft.com/office/powerpoint/2010/main" val="11578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le:1-over-x-plus-x abs.svg">
            <a:hlinkClick r:id="rId2"/>
          </p:cNvPr>
          <p:cNvPicPr/>
          <p:nvPr/>
        </p:nvPicPr>
        <p:blipFill>
          <a:blip r:embed="rId3" cstate="print"/>
          <a:srcRect/>
          <a:stretch>
            <a:fillRect/>
          </a:stretch>
        </p:blipFill>
        <p:spPr bwMode="auto">
          <a:xfrm>
            <a:off x="3315695" y="1550505"/>
            <a:ext cx="3863506" cy="3347498"/>
          </a:xfrm>
          <a:prstGeom prst="rect">
            <a:avLst/>
          </a:prstGeom>
          <a:noFill/>
          <a:ln w="9525">
            <a:noFill/>
            <a:miter lim="800000"/>
            <a:headEnd/>
            <a:tailEnd/>
          </a:ln>
        </p:spPr>
      </p:pic>
      <p:sp>
        <p:nvSpPr>
          <p:cNvPr id="3" name="Rectangle 2"/>
          <p:cNvSpPr/>
          <p:nvPr/>
        </p:nvSpPr>
        <p:spPr>
          <a:xfrm>
            <a:off x="2729948" y="5066346"/>
            <a:ext cx="6321688" cy="816890"/>
          </a:xfrm>
          <a:prstGeom prst="rect">
            <a:avLst/>
          </a:prstGeom>
        </p:spPr>
        <p:txBody>
          <a:bodyPr wrap="square">
            <a:spAutoFit/>
          </a:bodyPr>
          <a:lstStyle/>
          <a:p>
            <a:pPr>
              <a:lnSpc>
                <a:spcPct val="107000"/>
              </a:lnSpc>
              <a:spcBef>
                <a:spcPts val="120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The graph of a function f(n) with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horizontal (y = 0), vertical (x = 0), and oblique (x = y) asymptotes</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BC8E6AE-7573-4DDD-9EEE-E221E2306FC9}"/>
              </a:ext>
            </a:extLst>
          </p:cNvPr>
          <p:cNvSpPr txBox="1"/>
          <p:nvPr/>
        </p:nvSpPr>
        <p:spPr>
          <a:xfrm>
            <a:off x="6261464" y="1353877"/>
            <a:ext cx="679268"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a:t>
            </a:r>
          </a:p>
        </p:txBody>
      </p:sp>
      <p:sp>
        <p:nvSpPr>
          <p:cNvPr id="4" name="Rectangle 3"/>
          <p:cNvSpPr/>
          <p:nvPr/>
        </p:nvSpPr>
        <p:spPr>
          <a:xfrm>
            <a:off x="1895061" y="332233"/>
            <a:ext cx="7463624" cy="923330"/>
          </a:xfrm>
          <a:prstGeom prst="rect">
            <a:avLst/>
          </a:prstGeom>
          <a:solidFill>
            <a:srgbClr val="FFFF00"/>
          </a:solidFill>
        </p:spPr>
        <p:txBody>
          <a:bodyPr wrap="square">
            <a:spAutoFit/>
          </a:bodyPr>
          <a:lstStyle/>
          <a:p>
            <a:r>
              <a:rPr lang="en-US" dirty="0">
                <a:latin typeface="Arial" panose="020B0604020202020204" pitchFamily="34" charset="0"/>
              </a:rPr>
              <a:t>Asymptote:  A line whose distance to a given curve tends to zero. An asymptote may or may not intersect its associated curve.</a:t>
            </a:r>
            <a:endParaRPr lang="en-US" dirty="0"/>
          </a:p>
        </p:txBody>
      </p:sp>
    </p:spTree>
    <p:extLst>
      <p:ext uri="{BB962C8B-B14F-4D97-AF65-F5344CB8AC3E}">
        <p14:creationId xmlns:p14="http://schemas.microsoft.com/office/powerpoint/2010/main" val="3630489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5143</TotalTime>
  <Words>7902</Words>
  <Application>Microsoft Office PowerPoint</Application>
  <PresentationFormat>Widescreen</PresentationFormat>
  <Paragraphs>964</Paragraphs>
  <Slides>60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Calibri</vt:lpstr>
      <vt:lpstr>Calibri Light</vt:lpstr>
      <vt:lpstr>Cambria Math</vt:lpstr>
      <vt:lpstr>Consolas</vt:lpstr>
      <vt:lpstr>Gabriola</vt:lpstr>
      <vt:lpstr>Lucida Sans Unicode</vt:lpstr>
      <vt:lpstr>Times New Roman</vt:lpstr>
      <vt:lpstr>Times New Roman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HannaEdwin</dc:creator>
  <cp:lastModifiedBy>Peter</cp:lastModifiedBy>
  <cp:revision>276</cp:revision>
  <dcterms:created xsi:type="dcterms:W3CDTF">2016-10-13T00:10:31Z</dcterms:created>
  <dcterms:modified xsi:type="dcterms:W3CDTF">2025-01-16T16:53:13Z</dcterms:modified>
</cp:coreProperties>
</file>