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577" r:id="rId5"/>
    <p:sldId id="572" r:id="rId6"/>
    <p:sldId id="582" r:id="rId7"/>
    <p:sldId id="579" r:id="rId8"/>
    <p:sldId id="432" r:id="rId9"/>
    <p:sldId id="433" r:id="rId10"/>
    <p:sldId id="576" r:id="rId11"/>
    <p:sldId id="583" r:id="rId12"/>
    <p:sldId id="584" r:id="rId13"/>
    <p:sldId id="436" r:id="rId14"/>
    <p:sldId id="434" r:id="rId15"/>
    <p:sldId id="318" r:id="rId16"/>
    <p:sldId id="425" r:id="rId17"/>
    <p:sldId id="509" r:id="rId18"/>
    <p:sldId id="427" r:id="rId19"/>
    <p:sldId id="589" r:id="rId20"/>
    <p:sldId id="590" r:id="rId21"/>
    <p:sldId id="591" r:id="rId22"/>
    <p:sldId id="464" r:id="rId23"/>
    <p:sldId id="585" r:id="rId24"/>
    <p:sldId id="588" r:id="rId25"/>
    <p:sldId id="587" r:id="rId26"/>
    <p:sldId id="592" r:id="rId27"/>
    <p:sldId id="593" r:id="rId28"/>
    <p:sldId id="594" r:id="rId29"/>
    <p:sldId id="595" r:id="rId30"/>
    <p:sldId id="596" r:id="rId31"/>
    <p:sldId id="597" r:id="rId32"/>
    <p:sldId id="456" r:id="rId33"/>
    <p:sldId id="441" r:id="rId34"/>
    <p:sldId id="598" r:id="rId35"/>
    <p:sldId id="510" r:id="rId36"/>
    <p:sldId id="511" r:id="rId37"/>
    <p:sldId id="512" r:id="rId38"/>
    <p:sldId id="513" r:id="rId39"/>
    <p:sldId id="442" r:id="rId40"/>
    <p:sldId id="515" r:id="rId41"/>
    <p:sldId id="514" r:id="rId42"/>
    <p:sldId id="443" r:id="rId43"/>
    <p:sldId id="599" r:id="rId44"/>
    <p:sldId id="517" r:id="rId45"/>
    <p:sldId id="600" r:id="rId46"/>
    <p:sldId id="601" r:id="rId47"/>
    <p:sldId id="446" r:id="rId48"/>
    <p:sldId id="521" r:id="rId49"/>
    <p:sldId id="445" r:id="rId50"/>
    <p:sldId id="480" r:id="rId51"/>
    <p:sldId id="522" r:id="rId52"/>
    <p:sldId id="481" r:id="rId53"/>
    <p:sldId id="523" r:id="rId54"/>
    <p:sldId id="444" r:id="rId55"/>
    <p:sldId id="602" r:id="rId56"/>
    <p:sldId id="603" r:id="rId57"/>
    <p:sldId id="604" r:id="rId58"/>
    <p:sldId id="605" r:id="rId59"/>
    <p:sldId id="606" r:id="rId60"/>
    <p:sldId id="607" r:id="rId61"/>
    <p:sldId id="451" r:id="rId62"/>
    <p:sldId id="609" r:id="rId63"/>
    <p:sldId id="610" r:id="rId64"/>
    <p:sldId id="611" r:id="rId65"/>
    <p:sldId id="608" r:id="rId66"/>
    <p:sldId id="463" r:id="rId67"/>
    <p:sldId id="487" r:id="rId68"/>
    <p:sldId id="485" r:id="rId69"/>
    <p:sldId id="452" r:id="rId70"/>
    <p:sldId id="453" r:id="rId71"/>
    <p:sldId id="454" r:id="rId72"/>
    <p:sldId id="486" r:id="rId73"/>
    <p:sldId id="455" r:id="rId74"/>
    <p:sldId id="457" r:id="rId75"/>
    <p:sldId id="526" r:id="rId76"/>
    <p:sldId id="529" r:id="rId77"/>
    <p:sldId id="527" r:id="rId78"/>
    <p:sldId id="528" r:id="rId79"/>
    <p:sldId id="502" r:id="rId80"/>
    <p:sldId id="524" r:id="rId81"/>
    <p:sldId id="525" r:id="rId82"/>
    <p:sldId id="493" r:id="rId83"/>
    <p:sldId id="490" r:id="rId84"/>
    <p:sldId id="491" r:id="rId85"/>
    <p:sldId id="492" r:id="rId86"/>
    <p:sldId id="458" r:id="rId87"/>
    <p:sldId id="460" r:id="rId88"/>
    <p:sldId id="530" r:id="rId89"/>
    <p:sldId id="531" r:id="rId90"/>
    <p:sldId id="532" r:id="rId91"/>
    <p:sldId id="505" r:id="rId92"/>
    <p:sldId id="498" r:id="rId93"/>
    <p:sldId id="462" r:id="rId94"/>
    <p:sldId id="535" r:id="rId95"/>
    <p:sldId id="449" r:id="rId96"/>
    <p:sldId id="465" r:id="rId97"/>
    <p:sldId id="506" r:id="rId98"/>
    <p:sldId id="466" r:id="rId99"/>
    <p:sldId id="541" r:id="rId100"/>
    <p:sldId id="469" r:id="rId101"/>
    <p:sldId id="536" r:id="rId102"/>
    <p:sldId id="537" r:id="rId103"/>
    <p:sldId id="538" r:id="rId104"/>
    <p:sldId id="533" r:id="rId105"/>
    <p:sldId id="467" r:id="rId106"/>
    <p:sldId id="542" r:id="rId107"/>
    <p:sldId id="539" r:id="rId108"/>
    <p:sldId id="540" r:id="rId109"/>
    <p:sldId id="543" r:id="rId110"/>
    <p:sldId id="544" r:id="rId111"/>
    <p:sldId id="545" r:id="rId112"/>
    <p:sldId id="495" r:id="rId113"/>
    <p:sldId id="534" r:id="rId114"/>
    <p:sldId id="470" r:id="rId115"/>
    <p:sldId id="546" r:id="rId116"/>
    <p:sldId id="547" r:id="rId117"/>
    <p:sldId id="548" r:id="rId118"/>
    <p:sldId id="549" r:id="rId119"/>
    <p:sldId id="550" r:id="rId120"/>
    <p:sldId id="551" r:id="rId121"/>
    <p:sldId id="552" r:id="rId122"/>
    <p:sldId id="553" r:id="rId123"/>
    <p:sldId id="554" r:id="rId124"/>
    <p:sldId id="555" r:id="rId125"/>
    <p:sldId id="556" r:id="rId126"/>
    <p:sldId id="557" r:id="rId127"/>
    <p:sldId id="558" r:id="rId128"/>
    <p:sldId id="559" r:id="rId129"/>
    <p:sldId id="508" r:id="rId130"/>
    <p:sldId id="561" r:id="rId131"/>
    <p:sldId id="562" r:id="rId132"/>
    <p:sldId id="496" r:id="rId133"/>
    <p:sldId id="473" r:id="rId134"/>
    <p:sldId id="563" r:id="rId135"/>
    <p:sldId id="564" r:id="rId136"/>
    <p:sldId id="565" r:id="rId137"/>
    <p:sldId id="567" r:id="rId138"/>
    <p:sldId id="568" r:id="rId139"/>
    <p:sldId id="569" r:id="rId140"/>
    <p:sldId id="570" r:id="rId141"/>
    <p:sldId id="571" r:id="rId142"/>
    <p:sldId id="497" r:id="rId143"/>
    <p:sldId id="477" r:id="rId144"/>
    <p:sldId id="478" r:id="rId145"/>
    <p:sldId id="450" r:id="rId146"/>
    <p:sldId id="322" r:id="rId147"/>
    <p:sldId id="329" r:id="rId148"/>
    <p:sldId id="330" r:id="rId149"/>
    <p:sldId id="331" r:id="rId150"/>
    <p:sldId id="332" r:id="rId151"/>
    <p:sldId id="337" r:id="rId152"/>
    <p:sldId id="338" r:id="rId153"/>
    <p:sldId id="342" r:id="rId154"/>
    <p:sldId id="343" r:id="rId155"/>
    <p:sldId id="344" r:id="rId156"/>
    <p:sldId id="345" r:id="rId157"/>
    <p:sldId id="357" r:id="rId158"/>
    <p:sldId id="358" r:id="rId1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104" autoAdjust="0"/>
  </p:normalViewPr>
  <p:slideViewPr>
    <p:cSldViewPr snapToGrid="0">
      <p:cViewPr>
        <p:scale>
          <a:sx n="78" d="100"/>
          <a:sy n="78" d="100"/>
        </p:scale>
        <p:origin x="130" y="-101"/>
      </p:cViewPr>
      <p:guideLst/>
    </p:cSldViewPr>
  </p:slideViewPr>
  <p:notesTextViewPr>
    <p:cViewPr>
      <p:scale>
        <a:sx n="1" d="1"/>
        <a:sy n="1" d="1"/>
      </p:scale>
      <p:origin x="0" y="0"/>
    </p:cViewPr>
  </p:notesTextViewPr>
  <p:sorterViewPr>
    <p:cViewPr>
      <p:scale>
        <a:sx n="67" d="100"/>
        <a:sy n="67" d="100"/>
      </p:scale>
      <p:origin x="0" y="-51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6/21/2024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00</a:t>
            </a:r>
          </a:p>
        </p:txBody>
      </p:sp>
      <p:sp>
        <p:nvSpPr>
          <p:cNvPr id="3" name="Subtitle 2"/>
          <p:cNvSpPr>
            <a:spLocks noGrp="1"/>
          </p:cNvSpPr>
          <p:nvPr>
            <p:ph type="subTitle" idx="1"/>
          </p:nvPr>
        </p:nvSpPr>
        <p:spPr/>
        <p:txBody>
          <a:bodyPr>
            <a:normAutofit/>
          </a:bodyPr>
          <a:lstStyle/>
          <a:p>
            <a:r>
              <a:rPr lang="en-US" sz="3600" dirty="0"/>
              <a:t>Introducing Foundations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p:sp>
        <p:nvSpPr>
          <p:cNvPr id="2" name="TextBox 1">
            <a:extLst>
              <a:ext uri="{FF2B5EF4-FFF2-40B4-BE49-F238E27FC236}">
                <a16:creationId xmlns:a16="http://schemas.microsoft.com/office/drawing/2014/main" id="{74EC47DE-BCD3-4A28-8036-1926CD34E53F}"/>
              </a:ext>
            </a:extLst>
          </p:cNvPr>
          <p:cNvSpPr txBox="1"/>
          <p:nvPr/>
        </p:nvSpPr>
        <p:spPr>
          <a:xfrm>
            <a:off x="1357923" y="720703"/>
            <a:ext cx="9476154"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Advantages: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Speed: All operations are O(1) since they involve direct access to an array index.</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Simplicity: Implementation is straightforward as it avoids the complexity of handling collisions or probing sequences.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For some applications, to save memory space, the elements in the dynamic set can be saved in slots of the direct-address table T</a:t>
            </a:r>
            <a:r>
              <a:rPr lang="en-US" sz="2400" dirty="0">
                <a:solidFill>
                  <a:srgbClr val="0000FF"/>
                </a:solidFill>
                <a:latin typeface="Times New Roman" panose="02020603050405020304" pitchFamily="18" charset="0"/>
                <a:cs typeface="Times New Roman" panose="02020603050405020304" pitchFamily="18" charset="0"/>
              </a:rPr>
              <a:t> </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have to store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 It is unnecessary to store the key field of an object in the slot</a:t>
            </a:r>
            <a:r>
              <a:rPr lang="en-US" sz="2400" dirty="0">
                <a:latin typeface="Times New Roman" panose="02020603050405020304" pitchFamily="18" charset="0"/>
                <a:cs typeface="Times New Roman" panose="02020603050405020304" pitchFamily="18" charset="0"/>
              </a:rPr>
              <a:t> 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p:sp>
        <p:nvSpPr>
          <p:cNvPr id="3" name="Rectangle 2">
            <a:extLst>
              <a:ext uri="{FF2B5EF4-FFF2-40B4-BE49-F238E27FC236}">
                <a16:creationId xmlns:a16="http://schemas.microsoft.com/office/drawing/2014/main" id="{069D9759-3131-4F20-9603-49D505C9E980}"/>
              </a:ext>
            </a:extLst>
          </p:cNvPr>
          <p:cNvSpPr/>
          <p:nvPr/>
        </p:nvSpPr>
        <p:spPr>
          <a:xfrm>
            <a:off x="1357923" y="229035"/>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580357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key’s probe sequence is equally likely to be any permutation of the table slots.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is linear, i.e., if the initial hash slot is occupied, the 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follows a quadratic function, avoiding primary clustering (e.g., h(k), h(k) + 1</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 h(k) + 2</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996303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double hashing</a:t>
                </a:r>
                <a:r>
                  <a:rPr lang="en-US" dirty="0">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h(k) + </a:t>
                </a:r>
                <a:r>
                  <a:rPr lang="en-US" dirty="0" err="1">
                    <a:latin typeface="Times New Roman" panose="02020603050405020304" pitchFamily="18" charset="0"/>
                    <a:cs typeface="Times New Roman" panose="02020603050405020304" pitchFamily="18" charset="0"/>
                  </a:rPr>
                  <a:t>i.h</a:t>
                </a:r>
                <a:r>
                  <a:rPr lang="en-US" dirty="0">
                    <a:latin typeface="Times New Roman" panose="02020603050405020304" pitchFamily="18" charset="0"/>
                    <a:cs typeface="Times New Roman" panose="02020603050405020304" pitchFamily="18" charset="0"/>
                  </a:rPr>
                  <a:t>’(k), where 0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21594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271677"/>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271677"/>
              </a:xfrm>
              <a:blipFill>
                <a:blip r:embed="rId2"/>
                <a:stretch>
                  <a:fillRect l="-927" t="-925" r="-618" b="-1075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8836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48146-020A-A8E7-8746-EFEA39AB6C99}"/>
              </a:ext>
            </a:extLst>
          </p:cNvPr>
          <p:cNvSpPr txBox="1"/>
          <p:nvPr/>
        </p:nvSpPr>
        <p:spPr>
          <a:xfrm>
            <a:off x="1667434" y="1903257"/>
            <a:ext cx="9108141" cy="3647152"/>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Direct-address tables </a:t>
            </a:r>
            <a:r>
              <a:rPr lang="en-US" sz="2400" dirty="0">
                <a:latin typeface="Times New Roman" panose="02020603050405020304" pitchFamily="18" charset="0"/>
                <a:cs typeface="Times New Roman" panose="02020603050405020304" pitchFamily="18" charset="0"/>
              </a:rPr>
              <a:t>provide an efficient way to manage a dynamic set with operations INSERT, SEARCH, and DELETE all running in O(1) time.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Assumptions: </a:t>
            </a:r>
            <a:r>
              <a:rPr lang="en-US" sz="2400" dirty="0">
                <a:latin typeface="Times New Roman" panose="02020603050405020304" pitchFamily="18" charset="0"/>
                <a:cs typeface="Times New Roman" panose="02020603050405020304" pitchFamily="18" charset="0"/>
              </a:rPr>
              <a:t>This approach is effective if the universe of keys U is reasonably small and the keys are unique.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Memory Usage</a:t>
            </a:r>
            <a:r>
              <a:rPr lang="en-US" sz="2400" dirty="0">
                <a:latin typeface="Times New Roman" panose="02020603050405020304" pitchFamily="18" charset="0"/>
                <a:cs typeface="Times New Roman" panose="02020603050405020304" pitchFamily="18" charset="0"/>
              </a:rPr>
              <a:t>: The primary drawback is the potentially high memory usage, especially if the universe U is large, but the actual number of elements in the dynamic set is small.</a:t>
            </a:r>
          </a:p>
        </p:txBody>
      </p:sp>
      <p:sp>
        <p:nvSpPr>
          <p:cNvPr id="4" name="Rectangle 3">
            <a:extLst>
              <a:ext uri="{FF2B5EF4-FFF2-40B4-BE49-F238E27FC236}">
                <a16:creationId xmlns:a16="http://schemas.microsoft.com/office/drawing/2014/main" id="{DF636002-F293-AA77-C951-F93D00688BE1}"/>
              </a:ext>
            </a:extLst>
          </p:cNvPr>
          <p:cNvSpPr/>
          <p:nvPr/>
        </p:nvSpPr>
        <p:spPr>
          <a:xfrm>
            <a:off x="1599970" y="999999"/>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1930578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685036"/>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461963"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1200"/>
                  </a:spcAft>
                  <a:buNone/>
                </a:pPr>
                <a:r>
                  <a:rPr lang="en-US" sz="9600" dirty="0">
                    <a:cs typeface="Times New Roman" panose="02020603050405020304" pitchFamily="18" charset="0"/>
                  </a:rPr>
                  <a:t>2.   Probing Sequence:</a:t>
                </a:r>
                <a:endParaRPr lang="en-US" sz="96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685036"/>
              </a:xfrm>
              <a:blipFill>
                <a:blip r:embed="rId2"/>
                <a:stretch>
                  <a:fillRect l="-927" t="-857" r="-680" b="-2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547119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007388"/>
              </a:xfrm>
            </p:spPr>
            <p:txBody>
              <a:bodyPr>
                <a:noAutofit/>
              </a:bodyPr>
              <a:lstStyle/>
              <a:p>
                <a:pPr marL="0" indent="0">
                  <a:lnSpc>
                    <a:spcPct val="120000"/>
                  </a:lnSpc>
                  <a:spcBef>
                    <a:spcPts val="0"/>
                  </a:spcBef>
                  <a:spcAft>
                    <a:spcPts val="1200"/>
                  </a:spcAft>
                  <a:buNone/>
                </a:pPr>
                <a:r>
                  <a:rPr lang="en-US" sz="2400" dirty="0">
                    <a:cs typeface="Times New Roman" panose="02020603050405020304" pitchFamily="18" charset="0"/>
                  </a:rPr>
                  <a:t>The method of Linear Probing in hash tables</a:t>
                </a:r>
              </a:p>
              <a:p>
                <a:pPr marL="461963"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Given an ordinary hash function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the method of </a:t>
                </a:r>
                <a:r>
                  <a:rPr lang="en-US" sz="2400" i="1" dirty="0">
                    <a:solidFill>
                      <a:srgbClr val="0000FF"/>
                    </a:solidFill>
                    <a:latin typeface="Times New Roman" panose="02020603050405020304" pitchFamily="18" charset="0"/>
                    <a:cs typeface="Times New Roman" panose="02020603050405020304" pitchFamily="18" charset="0"/>
                  </a:rPr>
                  <a:t>linear probing </a:t>
                </a:r>
                <a:r>
                  <a:rPr lang="en-US" sz="24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1200"/>
                  </a:spcAft>
                  <a:buNone/>
                </a:pPr>
                <a:r>
                  <a:rPr lang="en-US" sz="2400" dirty="0">
                    <a:cs typeface="Times New Roman" panose="02020603050405020304" pitchFamily="18" charset="0"/>
                  </a:rPr>
                  <a:t>3.   Search Operation:</a:t>
                </a:r>
                <a:endParaRPr lang="en-US" sz="24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007388"/>
              </a:xfrm>
              <a:blipFill>
                <a:blip r:embed="rId2"/>
                <a:stretch>
                  <a:fillRect l="-927" t="-122" r="-680" b="-10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0696" y="3775342"/>
            <a:ext cx="10673583" cy="218607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latin typeface="Times New Roman" panose="02020603050405020304" pitchFamily="18" charset="0"/>
                <a:cs typeface="Times New Roman" panose="02020603050405020304" pitchFamily="18" charset="0"/>
              </a:rPr>
              <a:t>Deletion Solutions:</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8B5F80-DC78-410E-37E7-F819ABDA2239}"/>
              </a:ext>
            </a:extLst>
          </p:cNvPr>
          <p:cNvSpPr txBox="1"/>
          <p:nvPr/>
        </p:nvSpPr>
        <p:spPr>
          <a:xfrm>
            <a:off x="1524000" y="875782"/>
            <a:ext cx="9144000" cy="5324535"/>
          </a:xfrm>
          <a:prstGeom prst="rect">
            <a:avLst/>
          </a:prstGeom>
          <a:noFill/>
        </p:spPr>
        <p:txBody>
          <a:bodyPr wrap="square">
            <a:spAutoFit/>
          </a:bodyPr>
          <a:lstStyle/>
          <a:p>
            <a:r>
              <a:rPr lang="en-US" sz="2800" dirty="0" err="1">
                <a:cs typeface="Times New Roman" panose="02020603050405020304" pitchFamily="18" charset="0"/>
              </a:rPr>
              <a:t>xxxSummary</a:t>
            </a:r>
            <a:endParaRPr lang="en-US" sz="2800" dirty="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resolves collisions by linearly searching for the next available slot in the hash table. It is simple and avoids using pointers (</a:t>
            </a:r>
            <a:r>
              <a:rPr lang="en-US" sz="2400" dirty="0">
                <a:solidFill>
                  <a:srgbClr val="0000FF"/>
                </a:solidFill>
                <a:latin typeface="Times New Roman" panose="02020603050405020304" pitchFamily="18" charset="0"/>
                <a:cs typeface="Times New Roman" panose="02020603050405020304" pitchFamily="18" charset="0"/>
              </a:rPr>
              <a:t>simple implementation and memory saving</a:t>
            </a:r>
            <a:r>
              <a:rPr lang="en-US" sz="2400" dirty="0">
                <a:latin typeface="Times New Roman" panose="02020603050405020304" pitchFamily="18" charset="0"/>
                <a:cs typeface="Times New Roman" panose="02020603050405020304" pitchFamily="18" charset="0"/>
              </a:rPr>
              <a:t>) but can suffer from primary clustering, leading to increased search time.</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Deletion in linear probing requires careful handling to maintain the integrity of the probing sequence. Using a sentinel "DELETED" is simpler but can lead to inefficiencies. Rehashing between the deleted item and the next empty slot is more efficient in the long run but is more complex and computationally expensive. The choice between these methods depends on the specific application requirements and constraints.</a:t>
            </a:r>
          </a:p>
        </p:txBody>
      </p:sp>
    </p:spTree>
    <p:extLst>
      <p:ext uri="{BB962C8B-B14F-4D97-AF65-F5344CB8AC3E}">
        <p14:creationId xmlns:p14="http://schemas.microsoft.com/office/powerpoint/2010/main" val="8009896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3" y="1586523"/>
            <a:ext cx="9433165" cy="1336431"/>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76252" y="1182097"/>
            <a:ext cx="8908870" cy="5632995"/>
          </a:xfrm>
        </p:spPr>
        <p:txBody>
          <a:bodyPr>
            <a:normAutofit fontScale="85000" lnSpcReduction="20000"/>
          </a:bodyPr>
          <a:lstStyle/>
          <a:p>
            <a:pPr marL="0" indent="0">
              <a:lnSpc>
                <a:spcPct val="120000"/>
              </a:lnSpc>
              <a:spcBef>
                <a:spcPts val="0"/>
              </a:spcBef>
              <a:spcAft>
                <a:spcPts val="900"/>
              </a:spcAft>
              <a:buNone/>
            </a:pPr>
            <a:r>
              <a:rPr lang="en-US" dirty="0" err="1">
                <a:latin typeface="Times New Roman" panose="02020603050405020304" pitchFamily="18" charset="0"/>
                <a:cs typeface="Times New Roman" panose="02020603050405020304" pitchFamily="18" charset="0"/>
              </a:rPr>
              <a:t>xxxLinear</a:t>
            </a:r>
            <a:r>
              <a:rPr lang="en-US" dirty="0">
                <a:latin typeface="Times New Roman" panose="02020603050405020304" pitchFamily="18" charset="0"/>
                <a:cs typeface="Times New Roman" panose="02020603050405020304" pitchFamily="18" charset="0"/>
              </a:rPr>
              <a:t> Probing</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Linear probing is </a:t>
            </a:r>
            <a:r>
              <a:rPr lang="en-US" sz="2400" dirty="0">
                <a:solidFill>
                  <a:srgbClr val="0000FF"/>
                </a:solidFill>
                <a:latin typeface="Times New Roman" panose="02020603050405020304" pitchFamily="18" charset="0"/>
                <a:cs typeface="Times New Roman" panose="02020603050405020304" pitchFamily="18" charset="0"/>
              </a:rPr>
              <a:t>easy to implement.</a:t>
            </a:r>
          </a:p>
          <a:p>
            <a:pPr marL="339725" indent="-339725">
              <a:lnSpc>
                <a:spcPct val="12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It suffers </a:t>
            </a:r>
            <a:r>
              <a:rPr lang="en-US" sz="2400" dirty="0">
                <a:latin typeface="Times New Roman" panose="02020603050405020304" pitchFamily="18" charset="0"/>
                <a:cs typeface="Times New Roman" panose="02020603050405020304" pitchFamily="18" charset="0"/>
              </a:rPr>
              <a:t>from a problem known as </a:t>
            </a:r>
            <a:r>
              <a:rPr lang="en-US" sz="2400" i="1" dirty="0">
                <a:solidFill>
                  <a:srgbClr val="0000FF"/>
                </a:solidFill>
                <a:latin typeface="Times New Roman" panose="02020603050405020304" pitchFamily="18" charset="0"/>
                <a:cs typeface="Times New Roman" panose="02020603050405020304" pitchFamily="18" charset="0"/>
              </a:rPr>
              <a:t>primary clustering</a:t>
            </a:r>
            <a:r>
              <a:rPr lang="en-US" sz="2400" i="1" dirty="0">
                <a:latin typeface="Times New Roman" panose="02020603050405020304" pitchFamily="18" charset="0"/>
                <a:cs typeface="Times New Roman" panose="02020603050405020304" pitchFamily="18" charset="0"/>
              </a:rPr>
              <a:t>.</a:t>
            </a:r>
          </a:p>
          <a:p>
            <a:pPr marL="339725" indent="-339725">
              <a:lnSpc>
                <a:spcPct val="12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Long runs </a:t>
            </a:r>
            <a:r>
              <a:rPr lang="en-US" sz="2400" dirty="0">
                <a:latin typeface="Times New Roman" panose="02020603050405020304" pitchFamily="18" charset="0"/>
                <a:cs typeface="Times New Roman" panose="02020603050405020304" pitchFamily="18" charset="0"/>
              </a:rPr>
              <a:t>of occupied slots build-up, </a:t>
            </a:r>
            <a:r>
              <a:rPr lang="en-US" sz="2400" dirty="0">
                <a:solidFill>
                  <a:srgbClr val="0000FF"/>
                </a:solidFill>
                <a:latin typeface="Times New Roman" panose="02020603050405020304" pitchFamily="18" charset="0"/>
                <a:cs typeface="Times New Roman" panose="02020603050405020304" pitchFamily="18" charset="0"/>
              </a:rPr>
              <a:t>increasing the average search time. </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If the table has n = m/2 keys,  where every even-indexed slot is occupied and every odd-indexed slot is empty, then </a:t>
            </a:r>
            <a:r>
              <a:rPr lang="en-US" sz="2400" dirty="0">
                <a:solidFill>
                  <a:srgbClr val="0000FF"/>
                </a:solidFill>
                <a:latin typeface="Times New Roman" panose="02020603050405020304" pitchFamily="18" charset="0"/>
                <a:cs typeface="Times New Roman" panose="02020603050405020304" pitchFamily="18" charset="0"/>
              </a:rPr>
              <a:t>the average unsuccessful search takes 1.5 probes. </a:t>
            </a:r>
            <a:r>
              <a:rPr lang="en-US" sz="2400" dirty="0">
                <a:latin typeface="Times New Roman" panose="02020603050405020304" pitchFamily="18" charset="0"/>
                <a:cs typeface="Times New Roman" panose="02020603050405020304" pitchFamily="18" charset="0"/>
              </a:rPr>
              <a:t>(1 + n/m) = (1 + (m/2)/m) = 1 + 0.5 = 1.5</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If the first n = m/2 locations are the ones occupied, the average number of probes increases to about n/4 = m/8.</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Clusters are likely to arise, since if an empty slot is preceded by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full slots, then the probability that the empty slot is the next one filled is (i+1)/m, compared with a probability of 1/m if the preceding slot was empty. </a:t>
            </a:r>
          </a:p>
          <a:p>
            <a:pPr marL="339725" indent="-339725">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Thus, runs of occupied slots tend to get longer, and linear probing is not a very good approximation to uniform hashing.</a:t>
            </a: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9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Aft>
                <a:spcPts val="900"/>
              </a:spcAft>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068801-D389-0A11-102E-A9DCC82B1CA9}"/>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65644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461369" y="1771936"/>
            <a:ext cx="9269261"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3049044" y="1435160"/>
            <a:ext cx="6093912" cy="4801314"/>
          </a:xfrm>
          <a:prstGeom prst="rect">
            <a:avLst/>
          </a:prstGeom>
          <a:noFill/>
        </p:spPr>
        <p:txBody>
          <a:bodyPr wrap="square">
            <a:spAutoFit/>
          </a:bodyPr>
          <a:lstStyle/>
          <a:p>
            <a:r>
              <a:rPr lang="en-US" b="1" dirty="0"/>
              <a:t>Primary Clustering</a:t>
            </a:r>
          </a:p>
          <a:p>
            <a:pPr marL="463550" indent="-463550">
              <a:buFont typeface="+mj-lt"/>
              <a:buAutoNum type="arabicPeriod"/>
            </a:pPr>
            <a:r>
              <a:rPr lang="en-US" b="1" dirty="0"/>
              <a:t>Definition:</a:t>
            </a:r>
            <a:endParaRPr lang="en-US" dirty="0"/>
          </a:p>
          <a:p>
            <a:pPr marL="914400" lvl="1" indent="-457200">
              <a:buFont typeface="Arial" panose="020B0604020202020204" pitchFamily="34" charset="0"/>
              <a:buChar char="•"/>
            </a:pPr>
            <a:r>
              <a:rPr lang="en-US" b="1" dirty="0"/>
              <a:t>Primary clustering</a:t>
            </a:r>
            <a:r>
              <a:rPr lang="en-US" dirty="0"/>
              <a:t>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dirty="0"/>
              <a:t>This clustering increases the average search time for elements, as large clusters require more steps to resolve collisions. </a:t>
            </a:r>
          </a:p>
          <a:p>
            <a:pPr marL="463550" lvl="1" indent="-450850"/>
            <a:r>
              <a:rPr lang="en-US" b="1" dirty="0"/>
              <a:t>2.     Formation of Clusters:</a:t>
            </a:r>
            <a:endParaRPr lang="en-US" dirty="0"/>
          </a:p>
          <a:p>
            <a:pPr marL="914400" lvl="1" indent="-457200">
              <a:buFont typeface="Arial" panose="020B0604020202020204" pitchFamily="34" charset="0"/>
              <a:buChar char="•"/>
            </a:pPr>
            <a:r>
              <a:rPr lang="en-US" dirty="0"/>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dirty="0"/>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14C735-64FC-24EB-EEBB-A524BB0EC404}"/>
                  </a:ext>
                </a:extLst>
              </p:cNvPr>
              <p:cNvSpPr txBox="1"/>
              <p:nvPr/>
            </p:nvSpPr>
            <p:spPr>
              <a:xfrm>
                <a:off x="1490597" y="1169974"/>
                <a:ext cx="9181577" cy="44446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Impact on Search Time</a:t>
                </a:r>
              </a:p>
              <a:p>
                <a:pPr>
                  <a:buFont typeface="+mj-lt"/>
                  <a:buAutoNum type="arabicPeriod" startAt="3"/>
                </a:pPr>
                <a:r>
                  <a:rPr lang="en-US" sz="2400" b="1" dirty="0">
                    <a:latin typeface="Times New Roman" panose="02020603050405020304" pitchFamily="18" charset="0"/>
                    <a:cs typeface="Times New Roman" panose="02020603050405020304" pitchFamily="18" charset="0"/>
                  </a:rPr>
                  <a:t>   Average Unsuccessful Search:</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b="1" dirty="0">
                    <a:latin typeface="Times New Roman" panose="02020603050405020304" pitchFamily="18" charset="0"/>
                    <a:cs typeface="Times New Roman" panose="02020603050405020304" pitchFamily="18" charset="0"/>
                  </a:rPr>
                  <a:t>   Increased Probes with Occupied Locations:</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xmlns="">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490597" y="1169974"/>
                <a:ext cx="9181577" cy="4444615"/>
              </a:xfrm>
              <a:prstGeom prst="rect">
                <a:avLst/>
              </a:prstGeom>
              <a:blipFill>
                <a:blip r:embed="rId2"/>
                <a:stretch>
                  <a:fillRect l="-1062" t="-1097" b="-2195"/>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9169051"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Comparison to Uniform Hashing</a:t>
            </a:r>
          </a:p>
          <a:p>
            <a:pPr>
              <a:buFont typeface="+mj-lt"/>
              <a:buAutoNum type="arabicPeriod" startAt="5"/>
            </a:pPr>
            <a:r>
              <a:rPr lang="en-US" sz="2400" b="1" dirty="0">
                <a:latin typeface="Times New Roman" panose="02020603050405020304" pitchFamily="18" charset="0"/>
                <a:cs typeface="Times New Roman" panose="02020603050405020304" pitchFamily="18" charset="0"/>
              </a:rPr>
              <a:t>   Non-Uniform Distribution:</a:t>
            </a:r>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24000" y="271183"/>
            <a:ext cx="9412224" cy="637097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Summary</a:t>
            </a:r>
          </a:p>
          <a:p>
            <a:r>
              <a:rPr lang="en-US" sz="2400" b="1" dirty="0">
                <a:latin typeface="Times New Roman" panose="02020603050405020304" pitchFamily="18" charset="0"/>
                <a:cs typeface="Times New Roman" panose="02020603050405020304" pitchFamily="18" charset="0"/>
              </a:rPr>
              <a:t>Advantages: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Linear probing is easy to implement, as it only requires a single array and no additional data structures like linked lists.</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Efficiency:</a:t>
            </a:r>
            <a:r>
              <a:rPr lang="en-US" sz="2400" dirty="0">
                <a:latin typeface="Times New Roman" panose="02020603050405020304" pitchFamily="18" charset="0"/>
                <a:cs typeface="Times New Roman" panose="02020603050405020304" pitchFamily="18" charset="0"/>
              </a:rPr>
              <a:t> It makes efficient use of the array space without needing pointers or extra memory allocations.</a:t>
            </a:r>
          </a:p>
          <a:p>
            <a:r>
              <a:rPr lang="en-US" sz="2400" b="1" dirty="0">
                <a:latin typeface="Times New Roman" panose="02020603050405020304" pitchFamily="18" charset="0"/>
                <a:cs typeface="Times New Roman" panose="02020603050405020304" pitchFamily="18" charset="0"/>
              </a:rPr>
              <a:t>Disadvantages: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Primary Clustering:</a:t>
            </a:r>
            <a:r>
              <a:rPr lang="en-US" sz="2400" dirty="0">
                <a:latin typeface="Times New Roman" panose="02020603050405020304" pitchFamily="18" charset="0"/>
                <a:cs typeface="Times New Roman" panose="02020603050405020304" pitchFamily="18" charset="0"/>
              </a:rPr>
              <a:t> The main issue with linear probing is primary clustering, where clusters of occupied slots form, leading to increased search times.</a:t>
            </a:r>
          </a:p>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Degradation:</a:t>
            </a:r>
            <a:r>
              <a:rPr lang="en-US" sz="2400" dirty="0">
                <a:latin typeface="Times New Roman" panose="02020603050405020304" pitchFamily="18" charset="0"/>
                <a:cs typeface="Times New Roman" panose="02020603050405020304" pitchFamily="18" charset="0"/>
              </a:rPr>
              <a:t> As clusters grow, the efficiency of the hash table degrades, making unsuccessful searches particularly costly.</a:t>
            </a:r>
          </a:p>
          <a:p>
            <a:r>
              <a:rPr lang="en-US" sz="2400" b="1" dirty="0">
                <a:latin typeface="Times New Roman" panose="02020603050405020304" pitchFamily="18" charset="0"/>
                <a:cs typeface="Times New Roman" panose="02020603050405020304" pitchFamily="18" charset="0"/>
              </a:rPr>
              <a:t>Performance Metrics:</a:t>
            </a:r>
            <a:endParaRPr lang="en-US" sz="2400" dirty="0">
              <a:latin typeface="Times New Roman" panose="02020603050405020304" pitchFamily="18" charset="0"/>
              <a:cs typeface="Times New Roman" panose="02020603050405020304" pitchFamily="18" charset="0"/>
            </a:endParaRPr>
          </a:p>
          <a:p>
            <a:pPr marL="914400" indent="-9144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Time:</a:t>
            </a:r>
            <a:r>
              <a:rPr lang="en-US" sz="2400" dirty="0">
                <a:latin typeface="Times New Roman" panose="02020603050405020304" pitchFamily="18" charset="0"/>
                <a:cs typeface="Times New Roman" panose="02020603050405020304" pitchFamily="18" charset="0"/>
              </a:rPr>
              <a:t>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13353081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8472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2224" y="1416045"/>
                <a:ext cx="10003152" cy="5013937"/>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22224" y="1416045"/>
                <a:ext cx="10003152" cy="5013937"/>
              </a:xfrm>
              <a:blipFill>
                <a:blip r:embed="rId2"/>
                <a:stretch>
                  <a:fillRect l="-914" t="-243" r="-792" b="-182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8184275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10003152" cy="5258446"/>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624" y="1416046"/>
            <a:ext cx="10455728" cy="1772923"/>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m initial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9939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Double hashing - A technique used in hash tables to resolve collisions.</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16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686723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so that it always returns and produces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that is slightly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k mod m;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Avoids Clustering</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Double hashing:  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Define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k mod m; and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Then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4196114"/>
            <a:ext cx="10019424" cy="2309069"/>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243708" y="859705"/>
                <a:ext cx="9704584" cy="5278368"/>
              </a:xfrm>
              <a:prstGeom prst="rect">
                <a:avLst/>
              </a:prstGeom>
              <a:noFill/>
            </p:spPr>
            <p:txBody>
              <a:bodyPr wrap="square" rtlCol="0">
                <a:spAutoFit/>
              </a:bodyPr>
              <a:lstStyle/>
              <a:p>
                <a:r>
                  <a:rPr lang="en-US" sz="3200" dirty="0">
                    <a:cs typeface="Times New Roman" panose="02020603050405020304" pitchFamily="18" charset="0"/>
                  </a:rPr>
                  <a:t>Hash Tables</a:t>
                </a:r>
                <a:r>
                  <a:rPr lang="en-US" sz="2800" dirty="0">
                    <a:cs typeface="Times New Roman" panose="02020603050405020304" pitchFamily="18" charset="0"/>
                  </a:rPr>
                  <a:t>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T[0 .. |U|-1]</a:t>
                </a:r>
                <a:r>
                  <a:rPr lang="en-US" sz="2400" dirty="0">
                    <a:latin typeface="Times New Roman" panose="02020603050405020304" pitchFamily="18" charset="0"/>
                    <a:cs typeface="Times New Roman" panose="02020603050405020304" pitchFamily="18" charset="0"/>
                  </a:rPr>
                  <a:t>:                            or        </a:t>
                </a:r>
              </a:p>
              <a:p>
                <a:pPr marL="798513" indent="-458788">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                          </a:t>
                </a:r>
              </a:p>
              <a:p>
                <a:pPr marL="339725">
                  <a:spcAft>
                    <a:spcPts val="600"/>
                  </a:spcAft>
                </a:pP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m be the hash table size.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possible keys.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T[0.. m-1], m &lt;&lt; |U|</a:t>
                </a:r>
                <a:r>
                  <a:rPr lang="en-US" sz="2400" dirty="0">
                    <a:latin typeface="Times New Roman" panose="02020603050405020304" pitchFamily="18" charset="0"/>
                    <a:cs typeface="Times New Roman" panose="02020603050405020304" pitchFamily="18" charset="0"/>
                  </a:rPr>
                  <a:t>: 		</a:t>
                </a:r>
                <a:endParaRPr lang="en-US" sz="2400" dirty="0">
                  <a:latin typeface="Consolas" panose="020B0609020204030204" pitchFamily="49" charset="0"/>
                  <a:cs typeface="Times New Roman" panose="02020603050405020304" pitchFamily="18" charset="0"/>
                </a:endParaRP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T[0 .. m-1] be a hash table T of m slots (also called positions}.</a:t>
                </a: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 m-1}, </a:t>
                </a:r>
                <a:r>
                  <a:rPr lang="en-US" sz="2400" b="1" dirty="0">
                    <a:solidFill>
                      <a:srgbClr val="0000FF"/>
                    </a:solidFill>
                    <a:latin typeface="Times New Roman" panose="02020603050405020304" pitchFamily="18" charset="0"/>
                    <a:cs typeface="Times New Roman" panose="02020603050405020304" pitchFamily="18" charset="0"/>
                  </a:rPr>
                  <a:t>m &lt;&lt; |U|, </a:t>
                </a:r>
                <a:r>
                  <a:rPr lang="en-US" sz="2400" dirty="0">
                    <a:solidFill>
                      <a:srgbClr val="0000FF"/>
                    </a:solidFill>
                    <a:latin typeface="Times New Roman" panose="02020603050405020304" pitchFamily="18" charset="0"/>
                    <a:cs typeface="Times New Roman" panose="02020603050405020304" pitchFamily="18" charset="0"/>
                  </a:rPr>
                  <a:t>defined by </a:t>
                </a:r>
              </a:p>
              <a:p>
                <a:pPr marL="746125" indent="-400050">
                  <a:spcAft>
                    <a:spcPts val="600"/>
                  </a:spcAft>
                </a:pPr>
                <a:r>
                  <a:rPr lang="en-US" sz="2400" dirty="0">
                    <a:solidFill>
                      <a:srgbClr val="0000FF"/>
                    </a:solidFill>
                    <a:latin typeface="Times New Roman" panose="02020603050405020304" pitchFamily="18" charset="0"/>
                    <a:cs typeface="Times New Roman" panose="02020603050405020304" pitchFamily="18" charset="0"/>
                  </a:rPr>
                  <a:t>	h(k)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m, and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k mod m.</a:t>
                </a:r>
              </a:p>
              <a:p>
                <a:pPr marL="746125" indent="-4000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the element with key k in slot h(k).</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243708" y="859705"/>
                <a:ext cx="9704584" cy="5278368"/>
              </a:xfrm>
              <a:prstGeom prst="rect">
                <a:avLst/>
              </a:prstGeom>
              <a:blipFill>
                <a:blip r:embed="rId2"/>
                <a:stretch>
                  <a:fillRect l="-1570" t="-1501" b="-173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3550722419"/>
              </p:ext>
            </p:extLst>
          </p:nvPr>
        </p:nvGraphicFramePr>
        <p:xfrm>
          <a:off x="7370342" y="571326"/>
          <a:ext cx="1002394" cy="210312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01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Double hashing produces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probe sequences compared to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 in linear or quadratic probing. 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for deleting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18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971" y="3713548"/>
            <a:ext cx="10335552" cy="181203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a:t>
            </a:r>
          </a:p>
          <a:p>
            <a:pPr>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(k)]; 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be the size of the hash table;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be the size of the hash table;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xmlns="">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r="-14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654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65350"/>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in the table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065350"/>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7"/>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660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assumption of uniform hashing,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an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for inserting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xmlns="">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431553-E09C-63A6-7992-0BDE11BE93CE}"/>
                  </a:ext>
                </a:extLst>
              </p:cNvPr>
              <p:cNvSpPr txBox="1"/>
              <p:nvPr/>
            </p:nvSpPr>
            <p:spPr>
              <a:xfrm>
                <a:off x="1480457" y="1443841"/>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xmlns="">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443841"/>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287538"/>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Both keys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12016" y="818197"/>
            <a:ext cx="1776064" cy="492443"/>
          </a:xfrm>
          <a:prstGeom prst="rect">
            <a:avLst/>
          </a:prstGeom>
        </p:spPr>
        <p:txBody>
          <a:bodyPr wrap="none">
            <a:spAutoFit/>
          </a:bodyPr>
          <a:lstStyle/>
          <a:p>
            <a:r>
              <a:rPr lang="en-US" sz="2600" dirty="0">
                <a:cs typeface="Times New Roman" panose="02020603050405020304" pitchFamily="18" charset="0"/>
              </a:rPr>
              <a:t>Hash Tables</a:t>
            </a:r>
          </a:p>
        </p:txBody>
      </p:sp>
    </p:spTree>
    <p:extLst>
      <p:ext uri="{BB962C8B-B14F-4D97-AF65-F5344CB8AC3E}">
        <p14:creationId xmlns:p14="http://schemas.microsoft.com/office/powerpoint/2010/main" val="5246728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both insertion and search operations increases. This analysis demonstrates the importance of keeping the load factor below a certain threshold to ensure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xmlns="">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C34AC96-90B8-498D-85F9-810AFD72F8F5}"/>
                  </a:ext>
                </a:extLst>
              </p:cNvPr>
              <p:cNvSpPr txBox="1"/>
              <p:nvPr/>
            </p:nvSpPr>
            <p:spPr>
              <a:xfrm>
                <a:off x="1463038" y="696264"/>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xmlns="">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463038" y="696264"/>
                <a:ext cx="9669782" cy="5465471"/>
              </a:xfrm>
              <a:prstGeom prst="rect">
                <a:avLst/>
              </a:prstGeom>
              <a:blipFill>
                <a:blip r:embed="rId2"/>
                <a:stretch>
                  <a:fillRect l="-1261" t="-1003"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955"/>
                <a:ext cx="9239795" cy="4754880"/>
              </a:xfrm>
            </p:spPr>
            <p:txBody>
              <a:bodyPr>
                <a:normAutofit fontScale="77500" lnSpcReduction="20000"/>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Let analyze the expected number of probes for hashing with open addressing under the assumption of uniform hashing, beginning with an analysis of the number of probes made in an unsuccessful search.</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75955"/>
                <a:ext cx="9239795" cy="4754880"/>
              </a:xfrm>
              <a:blipFill>
                <a:blip r:embed="rId2"/>
                <a:stretch>
                  <a:fillRect l="-528" t="-641" r="-726"/>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79976"/>
            <a:ext cx="9326880" cy="1002121"/>
          </a:xfrm>
        </p:spPr>
        <p:txBody>
          <a:bodyPr>
            <a:normAutofit/>
          </a:bodyPr>
          <a:lstStyle/>
          <a:p>
            <a:r>
              <a:rPr lang="en-US" sz="2800" dirty="0">
                <a:latin typeface="+mn-lt"/>
              </a:rPr>
              <a:t>Analysis of Open-address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955"/>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75955"/>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not jeopardize the implementation’s time efficient.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337354"/>
            <a:ext cx="10216055" cy="166375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418" y="2244436"/>
            <a:ext cx="9760704" cy="4315885"/>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90976" y="1682062"/>
            <a:ext cx="8810047" cy="45089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32-bit-IP</a:t>
            </a:r>
            <a:r>
              <a:rPr lang="en-US" sz="2400" dirty="0">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Often represented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four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direct addressing,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fast lookup times (constant time O(1))</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large majority of them are blank.</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Tree>
    <p:extLst>
      <p:ext uri="{BB962C8B-B14F-4D97-AF65-F5344CB8AC3E}">
        <p14:creationId xmlns:p14="http://schemas.microsoft.com/office/powerpoint/2010/main" val="202831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816297"/>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the use of linked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the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93" y="1786759"/>
            <a:ext cx="10023366" cy="37515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1488" y="988931"/>
                <a:ext cx="9354354" cy="5498941"/>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Use a hash table to manage a smaller number of IP addresses efficiently. </a:t>
                </a:r>
              </a:p>
              <a:p>
                <a:pPr marL="461963" indent="-461963">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latin typeface="Times New Roman" panose="02020603050405020304" pitchFamily="18" charset="0"/>
                    <a:ea typeface="Calibri" panose="020F0502020204030204" pitchFamily="34" charset="0"/>
                    <a:cs typeface="Times New Roman" panose="02020603050405020304" pitchFamily="18" charset="0"/>
                  </a:rPr>
                  <a:t>IP (Internet protocol) addresses is limited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Assumption: Let the total number of IP addresses N be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Hash(n).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354354" cy="5498941"/>
              </a:xfrm>
              <a:prstGeom prst="rect">
                <a:avLst/>
              </a:prstGeom>
              <a:blipFill>
                <a:blip r:embed="rId2"/>
                <a:stretch>
                  <a:fillRect l="-1303" t="-998" r="-1694" b="-1663"/>
                </a:stretch>
              </a:blipFill>
            </p:spPr>
            <p:txBody>
              <a:bodyPr/>
              <a:lstStyle/>
              <a:p>
                <a:r>
                  <a:rPr lang="en-US">
                    <a:noFill/>
                  </a:rPr>
                  <a:t> </a:t>
                </a:r>
              </a:p>
            </p:txBody>
          </p:sp>
        </mc:Fallback>
      </mc:AlternateContent>
    </p:spTree>
    <p:extLst>
      <p:ext uri="{BB962C8B-B14F-4D97-AF65-F5344CB8AC3E}">
        <p14:creationId xmlns:p14="http://schemas.microsoft.com/office/powerpoint/2010/main" val="143025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379" y="2249213"/>
            <a:ext cx="9754677" cy="135583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8483" y="693158"/>
                <a:ext cx="9124471" cy="607576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t> ⌋</a:t>
                </a:r>
                <a:r>
                  <a:rPr lang="en-US" sz="2400" dirty="0">
                    <a:latin typeface="Times New Roman" panose="02020603050405020304" pitchFamily="18" charset="0"/>
                    <a:ea typeface="Calibri" panose="020F0502020204030204" pitchFamily="34" charset="0"/>
                    <a:cs typeface="Times New Roman" panose="02020603050405020304" pitchFamily="18" charset="0"/>
                  </a:rPr>
                  <a:t> is the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Hash(128.32.168.80) = 1283216880 (mod 251)</a:t>
                </a:r>
              </a:p>
              <a:p>
                <a:pPr lvl="2">
                  <a:spcAft>
                    <a:spcPts val="10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maintaining quick lookup times while minimizing wasted space.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8483" y="693158"/>
                <a:ext cx="9124471" cy="6075766"/>
              </a:xfrm>
              <a:prstGeom prst="rect">
                <a:avLst/>
              </a:prstGeom>
              <a:blipFill>
                <a:blip r:embed="rId2"/>
                <a:stretch>
                  <a:fillRect l="-1404" t="-1004" r="-1738" b="-1406"/>
                </a:stretch>
              </a:blipFill>
            </p:spPr>
            <p:txBody>
              <a:bodyPr/>
              <a:lstStyle/>
              <a:p>
                <a:r>
                  <a:rPr lang="en-US">
                    <a:noFill/>
                  </a:rPr>
                  <a:t> </a:t>
                </a:r>
              </a:p>
            </p:txBody>
          </p:sp>
        </mc:Fallback>
      </mc:AlternateContent>
    </p:spTree>
    <p:extLst>
      <p:ext uri="{BB962C8B-B14F-4D97-AF65-F5344CB8AC3E}">
        <p14:creationId xmlns:p14="http://schemas.microsoft.com/office/powerpoint/2010/main" val="3173925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1334" y="2784066"/>
            <a:ext cx="10077939" cy="1180124"/>
          </a:xfrm>
          <a:prstGeom prst="rect">
            <a:avLst/>
          </a:prstGeom>
          <a:solidFill>
            <a:srgbClr val="FFFF00"/>
          </a:solidFill>
        </p:spPr>
        <p:txBody>
          <a:bodyPr wrap="square" rtlCol="0">
            <a:spAutoFit/>
          </a:bodyPr>
          <a:lstStyle/>
          <a:p>
            <a:endParaRPr lang="en-US" dirty="0"/>
          </a:p>
        </p:txBody>
      </p:sp>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2505996351"/>
              </p:ext>
            </p:extLst>
          </p:nvPr>
        </p:nvGraphicFramePr>
        <p:xfrm>
          <a:off x="3268622" y="702247"/>
          <a:ext cx="3741783" cy="5974080"/>
        </p:xfrm>
        <a:graphic>
          <a:graphicData uri="http://schemas.openxmlformats.org/drawingml/2006/table">
            <a:tbl>
              <a:tblPr firstRow="1" bandRow="1">
                <a:tableStyleId>{5C22544A-7EE6-4342-B048-85BDC9FD1C3A}</a:tableStyleId>
              </a:tblPr>
              <a:tblGrid>
                <a:gridCol w="924610">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90651" y="2784066"/>
            <a:ext cx="4144297"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73.102.177.154</a:t>
            </a:r>
            <a:r>
              <a:rPr lang="en-US" sz="2200" dirty="0">
                <a:latin typeface="Times New Roman" panose="02020603050405020304" pitchFamily="18" charset="0"/>
                <a:cs typeface="Times New Roman" panose="02020603050405020304" pitchFamily="18" charset="0"/>
              </a:rPr>
              <a:t>) = 171</a:t>
            </a:r>
          </a:p>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73.102.177.405) = 171</a:t>
            </a:r>
          </a:p>
          <a:p>
            <a:r>
              <a:rPr lang="en-US" sz="2200" dirty="0">
                <a:solidFill>
                  <a:sysClr val="windowText" lastClr="000000"/>
                </a:solidFill>
                <a:latin typeface="Times New Roman" panose="02020603050405020304" pitchFamily="18" charset="0"/>
                <a:cs typeface="Times New Roman" panose="02020603050405020304" pitchFamily="18" charset="0"/>
              </a:rPr>
              <a:t>They collide.</a:t>
            </a:r>
          </a:p>
        </p:txBody>
      </p:sp>
    </p:spTree>
    <p:extLst>
      <p:ext uri="{BB962C8B-B14F-4D97-AF65-F5344CB8AC3E}">
        <p14:creationId xmlns:p14="http://schemas.microsoft.com/office/powerpoint/2010/main" val="25301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3816429"/>
          </a:xfrm>
          <a:prstGeom prst="rect">
            <a:avLst/>
          </a:prstGeom>
          <a:noFill/>
        </p:spPr>
        <p:txBody>
          <a:bodyPr wrap="square" rtlCol="0">
            <a:spAutoFit/>
          </a:bodyPr>
          <a:lstStyle/>
          <a:p>
            <a:pPr>
              <a:spcAft>
                <a:spcPts val="1200"/>
              </a:spcAft>
            </a:pPr>
            <a:r>
              <a:rPr lang="en-US" sz="2400" dirty="0">
                <a:latin typeface="Times New Roman" panose="02020603050405020304" pitchFamily="18" charset="0"/>
                <a:cs typeface="Times New Roman" panose="02020603050405020304" pitchFamily="18" charset="0"/>
              </a:rPr>
              <a:t>Deterministic Nature: </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ensures consistency and reliability when storing and retrieving data.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input key will always hash to the same output value, which is essential for reliable data retrieval.</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397121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549324"/>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Table[4 – 11] </a:t>
            </a:r>
            <a:br>
              <a:rPr lang="en-US" sz="2700" dirty="0">
                <a:latin typeface="+mn-lt"/>
              </a:rPr>
            </a:br>
            <a:r>
              <a:rPr lang="en-US" sz="2700" dirty="0">
                <a:latin typeface="+mn-lt"/>
              </a:rPr>
              <a:t>Hash tables [12 – 25]</a:t>
            </a:r>
            <a:br>
              <a:rPr lang="en-US" sz="2700" dirty="0">
                <a:latin typeface="+mn-lt"/>
              </a:rPr>
            </a:br>
            <a:r>
              <a:rPr lang="en-US" sz="2700" dirty="0">
                <a:latin typeface="+mn-lt"/>
              </a:rPr>
              <a:t>Collision Resolutions [26-</a:t>
            </a:r>
            <a:r>
              <a:rPr lang="en-US" sz="2700" dirty="0">
                <a:solidFill>
                  <a:srgbClr val="FF0000"/>
                </a:solidFill>
                <a:latin typeface="+mn-lt"/>
              </a:rPr>
              <a:t>54</a:t>
            </a:r>
            <a:r>
              <a:rPr lang="en-US" sz="2700" dirty="0">
                <a:latin typeface="+mn-lt"/>
              </a:rPr>
              <a:t>]</a:t>
            </a:r>
            <a:br>
              <a:rPr lang="en-US" sz="2700" dirty="0">
                <a:latin typeface="+mn-lt"/>
              </a:rPr>
            </a:br>
            <a:r>
              <a:rPr lang="en-US" sz="2700" dirty="0">
                <a:latin typeface="+mn-lt"/>
              </a:rPr>
              <a:t>	Linear Probing [27-31]</a:t>
            </a:r>
            <a:br>
              <a:rPr lang="en-US" sz="2700" dirty="0">
                <a:latin typeface="+mn-lt"/>
              </a:rPr>
            </a:br>
            <a:r>
              <a:rPr lang="en-US" sz="2700" dirty="0">
                <a:latin typeface="+mn-lt"/>
              </a:rPr>
              <a:t>              Open Hashing (Chaining) [32 -</a:t>
            </a:r>
            <a:r>
              <a:rPr lang="en-US" sz="2700" dirty="0">
                <a:solidFill>
                  <a:srgbClr val="FF0000"/>
                </a:solidFill>
                <a:latin typeface="+mn-lt"/>
              </a:rPr>
              <a:t> 56</a:t>
            </a:r>
            <a:r>
              <a:rPr lang="en-US" sz="2700" dirty="0">
                <a:latin typeface="+mn-lt"/>
              </a:rPr>
              <a:t>]</a:t>
            </a:r>
            <a:br>
              <a:rPr lang="en-US" sz="2700" dirty="0">
                <a:latin typeface="+mn-lt"/>
              </a:rPr>
            </a:br>
            <a:r>
              <a:rPr lang="en-US" sz="2700" dirty="0">
                <a:latin typeface="+mn-lt"/>
              </a:rPr>
              <a:t>                       Load Factor [38], Simple Uniform hashing [19, 43], and </a:t>
            </a:r>
            <a:br>
              <a:rPr lang="en-US" sz="2700" dirty="0">
                <a:latin typeface="+mn-lt"/>
              </a:rPr>
            </a:br>
            <a:r>
              <a:rPr lang="en-US" sz="2700" dirty="0">
                <a:latin typeface="+mn-lt"/>
              </a:rPr>
              <a:t>                       Performance Analysis [42-54] </a:t>
            </a:r>
            <a:br>
              <a:rPr lang="en-US" sz="2700" dirty="0">
                <a:latin typeface="+mn-lt"/>
              </a:rPr>
            </a:br>
            <a:r>
              <a:rPr lang="en-US" sz="2700" dirty="0">
                <a:latin typeface="+mn-lt"/>
              </a:rPr>
              <a:t>              Good Hash functions [57 – </a:t>
            </a:r>
            <a:r>
              <a:rPr lang="en-US" sz="2700" dirty="0">
                <a:solidFill>
                  <a:srgbClr val="FF0000"/>
                </a:solidFill>
                <a:latin typeface="+mn-lt"/>
              </a:rPr>
              <a:t>50????</a:t>
            </a:r>
            <a:r>
              <a:rPr lang="en-US" sz="2700" dirty="0">
                <a:latin typeface="+mn-lt"/>
              </a:rPr>
              <a:t>]</a:t>
            </a:r>
            <a:br>
              <a:rPr lang="en-US" sz="2700" dirty="0">
                <a:latin typeface="+mn-lt"/>
              </a:rPr>
            </a:br>
            <a:r>
              <a:rPr lang="en-US" sz="2700" dirty="0">
                <a:latin typeface="+mn-lt"/>
              </a:rPr>
              <a:t>	         Assumptions [26], Key Interpretations [28], </a:t>
            </a:r>
            <a:br>
              <a:rPr lang="en-US" sz="2700" dirty="0">
                <a:latin typeface="+mn-lt"/>
              </a:rPr>
            </a:br>
            <a:r>
              <a:rPr lang="en-US" sz="2700" dirty="0">
                <a:latin typeface="+mn-lt"/>
              </a:rPr>
              <a:t>                       Modular Hashing [30, 32], Multiplication Hashing [33, 36], </a:t>
            </a:r>
            <a:br>
              <a:rPr lang="en-US" sz="2700" dirty="0">
                <a:latin typeface="+mn-lt"/>
              </a:rPr>
            </a:br>
            <a:r>
              <a:rPr lang="en-US" sz="2700" dirty="0">
                <a:latin typeface="+mn-lt"/>
              </a:rPr>
              <a:t>                       Universal hashing [37-38, 40-41]</a:t>
            </a:r>
            <a:br>
              <a:rPr lang="en-US" sz="2700" dirty="0">
                <a:latin typeface="+mn-lt"/>
              </a:rPr>
            </a:br>
            <a:r>
              <a:rPr lang="en-US" sz="2700" dirty="0">
                <a:latin typeface="+mn-lt"/>
              </a:rPr>
              <a:t>             Open Addressing (Closed Hashing)[51-70]</a:t>
            </a:r>
            <a:br>
              <a:rPr lang="en-US" sz="2700" dirty="0">
                <a:latin typeface="+mn-lt"/>
              </a:rPr>
            </a:br>
            <a:r>
              <a:rPr lang="en-US" sz="2700" dirty="0">
                <a:latin typeface="+mn-lt"/>
              </a:rPr>
              <a:t>                       Linear Probing [59 - 61], Quadratic Probing [62],  </a:t>
            </a:r>
            <a:br>
              <a:rPr lang="en-US" sz="2700" dirty="0">
                <a:latin typeface="+mn-lt"/>
              </a:rPr>
            </a:br>
            <a:r>
              <a:rPr lang="en-US" sz="2700" dirty="0">
                <a:latin typeface="+mn-lt"/>
              </a:rPr>
              <a:t>                       Double Hashing [63 - 66]</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65960" y="964549"/>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687" y="526694"/>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357923" y="1107542"/>
            <a:ext cx="9476154" cy="5078313"/>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Pigeonhole Principle: </a:t>
            </a:r>
          </a:p>
          <a:p>
            <a:pPr marL="919163" lvl="1"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Impossible to Avoid collisions Due to the Pigeonhole Principles</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ince the number of possible input keys |U| is greater than the number of available hash table slots m,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 the number of collisions: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Achieving uniform distribution of keys: A</a:t>
            </a:r>
            <a:r>
              <a:rPr lang="en-US" sz="2400" dirty="0">
                <a:latin typeface="Times New Roman" panose="02020603050405020304" pitchFamily="18" charset="0"/>
                <a:cs typeface="Times New Roman" panose="02020603050405020304" pitchFamily="18" charset="0"/>
              </a:rPr>
              <a:t> well-designed h should distribute keys randomly and evenly across the hash table to minimize collisions.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426703"/>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297807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708981"/>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for resolution methods: Since collisions are inevitable, it is necessary to have methods for resolving them when they</a:t>
            </a:r>
            <a:r>
              <a:rPr lang="en-US" sz="2400" dirty="0">
                <a:latin typeface="Times New Roman" panose="02020603050405020304" pitchFamily="18" charset="0"/>
                <a:cs typeface="Times New Roman" panose="02020603050405020304" pitchFamily="18" charset="0"/>
              </a:rPr>
              <a:t> occur.</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Common methods include</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Chaining: Store multiple keys that hash to the same slot in a linked list</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Open Addressing: Find another slot within the table using a probing sequence. </a:t>
            </a:r>
          </a:p>
          <a:p>
            <a:pPr marL="1376363" lvl="2"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linear probing, quadratic probing, double hashing.</a:t>
            </a:r>
          </a:p>
          <a:p>
            <a:pPr marL="966788" lvl="2" indent="-461963">
              <a:spcAft>
                <a:spcPts val="12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42114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7481" y="2421262"/>
            <a:ext cx="9967530" cy="1222690"/>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352C9455-2420-41C4-8DD5-A460DA4B0EA7}"/>
              </a:ext>
            </a:extLst>
          </p:cNvPr>
          <p:cNvSpPr/>
          <p:nvPr/>
        </p:nvSpPr>
        <p:spPr>
          <a:xfrm>
            <a:off x="1485656" y="1614042"/>
            <a:ext cx="9183001" cy="3262432"/>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in Hash Tables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latin typeface="Times New Roman" panose="02020603050405020304" pitchFamily="18" charset="0"/>
                <a:ea typeface="Calibri" panose="020F0502020204030204" pitchFamily="34" charset="0"/>
                <a:cs typeface="Times New Roman" panose="02020603050405020304" pitchFamily="18" charset="0"/>
              </a:rPr>
              <a:t>collision resolution mechanism</a:t>
            </a:r>
          </a:p>
          <a:p>
            <a:pPr marL="800100" lvl="1"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To handle cases where multiple keys hash to the same value. </a:t>
            </a:r>
          </a:p>
          <a:p>
            <a:pPr>
              <a:spcBef>
                <a:spcPts val="12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Performance and efficiency: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performance and efficiency of the hash table can be maintained if the hash function is well-designed with effective collision resolution. </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706747"/>
            <a:ext cx="2148345" cy="584775"/>
          </a:xfrm>
          <a:prstGeom prst="rect">
            <a:avLst/>
          </a:prstGeom>
        </p:spPr>
        <p:txBody>
          <a:bodyPr wrap="none">
            <a:spAutoFit/>
          </a:bodyPr>
          <a:lstStyle/>
          <a:p>
            <a:r>
              <a:rPr lang="en-US" sz="3200" dirty="0">
                <a:cs typeface="Times New Roman" panose="02020603050405020304" pitchFamily="18" charset="0"/>
              </a:rPr>
              <a:t>Hash Tables</a:t>
            </a:r>
          </a:p>
        </p:txBody>
      </p:sp>
    </p:spTree>
    <p:extLst>
      <p:ext uri="{BB962C8B-B14F-4D97-AF65-F5344CB8AC3E}">
        <p14:creationId xmlns:p14="http://schemas.microsoft.com/office/powerpoint/2010/main" val="22528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257396"/>
            <a:ext cx="9202734" cy="5062924"/>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Definition of Direct-Address Tables:</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U={0,1,…, m−1}, m = |U|.</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direct-address table T[0 .. m-1] stores an element with key k in slot 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key directly corresponds to a slot in the table.</a:t>
            </a:r>
          </a:p>
          <a:p>
            <a:pPr>
              <a:spcBef>
                <a:spcPts val="600"/>
              </a:spcBef>
            </a:pPr>
            <a:r>
              <a:rPr lang="en-US" sz="2200" dirty="0">
                <a:latin typeface="Times New Roman" panose="02020603050405020304" pitchFamily="18" charset="0"/>
                <a:cs typeface="Times New Roman" panose="02020603050405020304" pitchFamily="18" charset="0"/>
              </a:rPr>
              <a:t>Definition of Hash Tables: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and m be the hash table size.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hash table T[0 .. m-1], m &lt;&lt; |U| uses a hash function h to map keys to positions in the table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hash function h maps keys from the universe U to {0,1,…, m−1}: h(k) = k mod  m.</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6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051208"/>
            <a:ext cx="9072282" cy="464742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Operations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T[k]=element.</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Return T[k].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Set T[k]=NIL.</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Operations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Place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Look for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Remove the element at T[h(k)].</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36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710549"/>
            <a:ext cx="9072282" cy="600164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r>
              <a:rPr lang="en-US" sz="2200" dirty="0">
                <a:latin typeface="Times New Roman" panose="02020603050405020304" pitchFamily="18" charset="0"/>
                <a:cs typeface="Times New Roman" panose="02020603050405020304" pitchFamily="18" charset="0"/>
              </a:rPr>
              <a:t>Time Complexity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time, guaranteed worst-case.</a:t>
            </a:r>
          </a:p>
          <a:p>
            <a:r>
              <a:rPr lang="en-US" sz="2200" dirty="0">
                <a:latin typeface="Times New Roman" panose="02020603050405020304" pitchFamily="18" charset="0"/>
                <a:cs typeface="Times New Roman" panose="02020603050405020304" pitchFamily="18" charset="0"/>
              </a:rPr>
              <a:t>Time Complexity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average time, assuming a good hash function that distributes keys uniformly.</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worst-case time complexity can be higher due to collisions, but with techniques like chaining or open addressing, performance remains efficient in practice.</a:t>
            </a:r>
          </a:p>
          <a:p>
            <a:pPr>
              <a:spcBef>
                <a:spcPts val="600"/>
              </a:spcBef>
              <a:spcAft>
                <a:spcPts val="600"/>
              </a:spcAft>
            </a:pPr>
            <a:r>
              <a:rPr lang="en-US" sz="2200" dirty="0">
                <a:latin typeface="Times New Roman" panose="02020603050405020304" pitchFamily="18" charset="0"/>
                <a:cs typeface="Times New Roman" panose="02020603050405020304" pitchFamily="18" charset="0"/>
              </a:rPr>
              <a:t>Storage Requirements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where m is the size of the universe ∣U∣.</a:t>
            </a:r>
          </a:p>
          <a:p>
            <a:r>
              <a:rPr lang="en-US" sz="2200" dirty="0">
                <a:latin typeface="Times New Roman" panose="02020603050405020304" pitchFamily="18" charset="0"/>
                <a:cs typeface="Times New Roman" panose="02020603050405020304" pitchFamily="18" charset="0"/>
              </a:rPr>
              <a:t>Storage Requirements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where ∣K∣ is the number of actual keys.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Typically, ∣K∣≪∣U∣, so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storage is much smaller than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of direct-address tables.</a:t>
            </a:r>
          </a:p>
        </p:txBody>
      </p:sp>
    </p:spTree>
    <p:extLst>
      <p:ext uri="{BB962C8B-B14F-4D97-AF65-F5344CB8AC3E}">
        <p14:creationId xmlns:p14="http://schemas.microsoft.com/office/powerpoint/2010/main" val="74954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F492D-0996-D96A-A976-FF0FC557EFC0}"/>
              </a:ext>
            </a:extLst>
          </p:cNvPr>
          <p:cNvSpPr txBox="1"/>
          <p:nvPr/>
        </p:nvSpPr>
        <p:spPr>
          <a:xfrm>
            <a:off x="3048886" y="3244334"/>
            <a:ext cx="6097772" cy="584775"/>
          </a:xfrm>
          <a:prstGeom prst="rect">
            <a:avLst/>
          </a:prstGeom>
          <a:noFill/>
        </p:spPr>
        <p:txBody>
          <a:bodyPr wrap="square">
            <a:spAutoFit/>
          </a:bodyPr>
          <a:lstStyle/>
          <a:p>
            <a:pPr>
              <a:spcBef>
                <a:spcPts val="12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Collision Resolution in Hash Tables </a:t>
            </a:r>
          </a:p>
        </p:txBody>
      </p:sp>
    </p:spTree>
    <p:extLst>
      <p:ext uri="{BB962C8B-B14F-4D97-AF65-F5344CB8AC3E}">
        <p14:creationId xmlns:p14="http://schemas.microsoft.com/office/powerpoint/2010/main" val="259880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988" y="704855"/>
            <a:ext cx="10034953" cy="375139"/>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1367886" y="704855"/>
                <a:ext cx="9290282" cy="615553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(closed hashing or open addressing)</a:t>
                </a:r>
              </a:p>
              <a:p>
                <a:pPr marL="461963" indent="-461963">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straightforward and effective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method for handling collisions in hash tables, especially when the number of collisions is relatively low.</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Hash Function: </a:t>
                </a:r>
              </a:p>
              <a:p>
                <a:pPr marL="914400"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an IP address n, define a Hash() function as Hash(n) = n mod m, where m is the hash table’s size. </a:t>
                </a:r>
              </a:p>
              <a:p>
                <a:pPr marL="1376363" lvl="1"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hash function computes the index k in the hash table, where k = n mod m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6363" lvl="1" indent="-460375">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record with the IP address n should ideally be placed in the position k, using Hash(n) = n mod m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 </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2"/>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Insertion Process: </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 the position k is occupied, the process searches for the next available slot by checking subsequent positions k + 1, k + 2, …, m - 1, 0, 1, …, k – 1 in a circular manner.</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record is placed in the first empty slot found during this linear search.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67886" y="704855"/>
                <a:ext cx="9290282" cy="6155531"/>
              </a:xfrm>
              <a:prstGeom prst="rect">
                <a:avLst/>
              </a:prstGeom>
              <a:blipFill>
                <a:blip r:embed="rId2"/>
                <a:stretch>
                  <a:fillRect l="-984" t="-793" r="-394" b="-109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54266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219200" y="1691148"/>
            <a:ext cx="9448800" cy="403124"/>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903852"/>
            <a:ext cx="8906217" cy="4339650"/>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Search Process: </a:t>
            </a:r>
          </a:p>
          <a:p>
            <a:pPr marL="914400"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with its IP address n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hash 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Hash(n) = n mod m is used to compute the starting position k (says, k = n mod m).</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search proceeds linearly </a:t>
            </a:r>
            <a:r>
              <a:rPr lang="en-US" sz="2200" dirty="0">
                <a:latin typeface="Times New Roman" panose="02020603050405020304" pitchFamily="18" charset="0"/>
                <a:ea typeface="Calibri" panose="020F0502020204030204" pitchFamily="34" charset="0"/>
                <a:cs typeface="Times New Roman" panose="02020603050405020304" pitchFamily="18" charset="0"/>
              </a:rPr>
              <a:t>from this position k through m - 1, then from position 0 through k-1 if necessary, until the record is found or an empty slot is encountered (indicating the record is not in the table), or the process proceeds from the position k through k-1 (indicating the record is not in the table). </a:t>
            </a:r>
          </a:p>
        </p:txBody>
      </p:sp>
      <p:sp>
        <p:nvSpPr>
          <p:cNvPr id="4" name="Rectangle 3">
            <a:extLst>
              <a:ext uri="{FF2B5EF4-FFF2-40B4-BE49-F238E27FC236}">
                <a16:creationId xmlns:a16="http://schemas.microsoft.com/office/drawing/2014/main" id="{197317E8-6C25-4F89-AF54-04451DE39B8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spTree>
    <p:extLst>
      <p:ext uri="{BB962C8B-B14F-4D97-AF65-F5344CB8AC3E}">
        <p14:creationId xmlns:p14="http://schemas.microsoft.com/office/powerpoint/2010/main" val="37900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101510" y="1026400"/>
            <a:ext cx="8745932" cy="492443"/>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1376218" y="1026400"/>
                <a:ext cx="8906217" cy="483068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Advantages: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Simple and easy to implement, requiring only a single array and a simple probing loop.</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Efficient when load factor is low (i.e., the load factor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𝑛𝑢𝑚𝑏𝑒𝑟</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𝑜𝑓</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𝑟𝑒𝑐𝑜𝑟𝑑𝑠</m:t>
                        </m:r>
                      </m:num>
                      <m:den>
                        <m:r>
                          <a:rPr lang="en-US" sz="2200" b="0" i="1" dirty="0" smtClean="0">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is low), the likelihood of collisions is minimal.</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Consequently, the average number of probes (comparisons) required to insert or find a record remains low.</a:t>
                </a:r>
              </a:p>
              <a:p>
                <a:pPr marL="452437">
                  <a:spcAft>
                    <a:spcPts val="6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76218" y="1026400"/>
                <a:ext cx="8906217" cy="4830681"/>
              </a:xfrm>
              <a:prstGeom prst="rect">
                <a:avLst/>
              </a:prstGeom>
              <a:blipFill>
                <a:blip r:embed="rId2"/>
                <a:stretch>
                  <a:fillRect l="-1095" t="-10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8" y="33245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632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Direct-Address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
        <p:nvSpPr>
          <p:cNvPr id="4" name="TextBox 3">
            <a:extLst>
              <a:ext uri="{FF2B5EF4-FFF2-40B4-BE49-F238E27FC236}">
                <a16:creationId xmlns:a16="http://schemas.microsoft.com/office/drawing/2014/main" id="{8C3DAB6B-785D-1D2C-810C-E6B9263359AC}"/>
              </a:ext>
            </a:extLst>
          </p:cNvPr>
          <p:cNvSpPr txBox="1"/>
          <p:nvPr/>
        </p:nvSpPr>
        <p:spPr>
          <a:xfrm>
            <a:off x="3405940" y="3924602"/>
            <a:ext cx="5513469" cy="2554545"/>
          </a:xfrm>
          <a:prstGeom prst="rect">
            <a:avLst/>
          </a:prstGeom>
          <a:noFill/>
        </p:spPr>
        <p:txBody>
          <a:bodyPr wrap="square" rtlCol="0">
            <a:spAutoFit/>
          </a:bodyPr>
          <a:lstStyle/>
          <a:p>
            <a:r>
              <a:rPr lang="en-US" sz="2000" dirty="0"/>
              <a:t>Scenario: In healthcare, when you need to make or change an appointment, healthcare personnel use your birthdate and name to locate your existing file. However, it can be challenging to identify the correct file if many patients share the exact birthdate or name. In such situations, your SSN is required to create a unique identifier for your file, ensuring it's correctly associated with you.</a:t>
            </a:r>
          </a:p>
        </p:txBody>
      </p:sp>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946110"/>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026400"/>
            <a:ext cx="8906217" cy="5324535"/>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Over time, linear probing can lead to clusters of occupied slots, known as 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When a new collision occurs, it tends to prolong the cluster, increasing the number of probes required for subsequent operations.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Performance Degradation a High Load Factors: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 the load factor increases (i.e., the table becomes fuller), the probability of collisions rises, leading to longer probe sequences.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This degrades performance, making insertion and search operations more time-consuming.</a:t>
            </a:r>
          </a:p>
        </p:txBody>
      </p:sp>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85749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1133679"/>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026400"/>
            <a:ext cx="8906217" cy="3816429"/>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Reasons for it Works Well When Collisions Are Few:</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a low load factor, the hash table has plenty of empty slots.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Collisions occur infrequently, and when they do, the probe sequence to find the next available slot is short.</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linear nature of probing ensures that even if a collision occurs, the algorithm quickly finds an empty slot nearby.</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the average time complexity for insertion and search remains close to O(1), making hash table operations efficient.</a:t>
            </a:r>
          </a:p>
        </p:txBody>
      </p:sp>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4319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latin typeface="Times New Roman" panose="02020603050405020304" pitchFamily="18" charset="0"/>
                <a:cs typeface="Times New Roman" panose="02020603050405020304" pitchFamily="18" charset="0"/>
              </a:rPr>
              <a:t>Collision resolution by chaining</a:t>
            </a:r>
            <a:r>
              <a:rPr lang="en-US" sz="2400" dirty="0">
                <a:latin typeface="Times New Roman" panose="02020603050405020304" pitchFamily="18" charset="0"/>
                <a:cs typeface="Times New Roman" panose="02020603050405020304" pitchFamily="18" charset="0"/>
              </a:rPr>
              <a:t>:  Each hash-table slot T[j] contains a linked list of all the keys whose hash value is j. 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204658" y="274701"/>
            <a:ext cx="8673737" cy="467556"/>
          </a:xfrm>
          <a:prstGeom prst="rect">
            <a:avLst/>
          </a:prstGeom>
          <a:solidFill>
            <a:srgbClr val="FFFF00"/>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Collision Resolution by Chaining (or called Open Hashing)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67935" y="706147"/>
            <a:ext cx="3829646" cy="369332"/>
          </a:xfrm>
          <a:prstGeom prst="rect">
            <a:avLst/>
          </a:prstGeom>
          <a:noFill/>
        </p:spPr>
        <p:txBody>
          <a:bodyPr wrap="square" rtlCol="0">
            <a:spAutoFit/>
          </a:bodyPr>
          <a:lstStyle/>
          <a:p>
            <a:r>
              <a:rPr lang="en-US" dirty="0"/>
              <a:t>slots           linked lists</a:t>
            </a:r>
          </a:p>
        </p:txBody>
      </p:sp>
    </p:spTree>
    <p:extLst>
      <p:ext uri="{BB962C8B-B14F-4D97-AF65-F5344CB8AC3E}">
        <p14:creationId xmlns:p14="http://schemas.microsoft.com/office/powerpoint/2010/main" val="135370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402856"/>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84646" y="1597576"/>
            <a:ext cx="887207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Storage: </a:t>
            </a:r>
          </a:p>
          <a:p>
            <a:pPr marL="914400" indent="-452438">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Structure: </a:t>
            </a:r>
          </a:p>
          <a:p>
            <a:pPr marL="914400"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an array of linked lists. Each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points to the head of a linked list that contains all elements hashing to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9643" y="693008"/>
            <a:ext cx="980013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Dictionary Operations on a Hash Table T</a:t>
            </a:r>
            <a:endParaRPr lang="en-US" sz="2400" dirty="0">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When collisions are resolved by chaining, the </a:t>
            </a:r>
            <a:r>
              <a:rPr lang="en-US" sz="24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400" dirty="0">
                <a:solidFill>
                  <a:srgbClr val="0000FF"/>
                </a:solidFill>
                <a:latin typeface="Times New Roman" panose="02020603050405020304" pitchFamily="18" charset="0"/>
                <a:cs typeface="Times New Roman" panose="02020603050405020304" pitchFamily="18" charset="0"/>
              </a:rPr>
              <a:t>are</a:t>
            </a:r>
            <a:r>
              <a:rPr lang="en-US" sz="2400" dirty="0">
                <a:latin typeface="Times New Roman" panose="02020603050405020304" pitchFamily="18" charset="0"/>
                <a:cs typeface="Times New Roman" panose="02020603050405020304" pitchFamily="18" charset="0"/>
              </a:rPr>
              <a:t>:</a:t>
            </a:r>
          </a:p>
          <a:p>
            <a:pPr marL="1376363"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Chained-Hash-Insert(T,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Insert element x at the head of the linked list at slot T[h(key[x])]</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Chained-Hash-Search(T, k)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Search the linked list at slot T[h(k)] for an element with key k </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Chained-Hash-Delete(T,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Find x in the linked list at slot T[h(key[x])]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Adjust the pointers in the linked list to Delete x </a:t>
            </a:r>
          </a:p>
        </p:txBody>
      </p:sp>
    </p:spTree>
    <p:extLst>
      <p:ext uri="{BB962C8B-B14F-4D97-AF65-F5344CB8AC3E}">
        <p14:creationId xmlns:p14="http://schemas.microsoft.com/office/powerpoint/2010/main" val="96365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894672"/>
            <a:ext cx="8179033"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2092208"/>
            <a:ext cx="8721434" cy="3748447"/>
          </a:xfrm>
        </p:spPr>
        <p:txBody>
          <a:bodyPr>
            <a:normAutofit lnSpcReduction="10000"/>
          </a:bodyPr>
          <a:lstStyle/>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Operation (Chained-Hash-Insert(T, x)): </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20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657807"/>
            <a:ext cx="8188866"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907459"/>
            <a:ext cx="9250750" cy="4950542"/>
          </a:xfrm>
        </p:spPr>
        <p:txBody>
          <a:bodyPr>
            <a:normAutofit fontScale="92500" lnSpcReduction="10000"/>
          </a:bodyPr>
          <a:lstStyle/>
          <a:p>
            <a:pPr marL="4619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Operation (Chained-Hash-Search(T, k): </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the linked list at slot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p>
          <a:p>
            <a:pPr marL="13763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for searching is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p>
          <a:p>
            <a:pPr marL="1828800" lvl="1" indent="-461963">
              <a:tabLst>
                <a:tab pos="914400" algn="l"/>
              </a:tabLst>
            </a:pPr>
            <a:r>
              <a:rPr lang="en-US" sz="2600" dirty="0">
                <a:solidFill>
                  <a:srgbClr val="0D0D0D"/>
                </a:solidFill>
                <a:highlight>
                  <a:srgbClr val="FFFFFF"/>
                </a:highlight>
                <a:latin typeface="Times New Roman" panose="02020603050405020304" pitchFamily="18" charset="0"/>
                <a:cs typeface="Times New Roman" panose="02020603050405020304" pitchFamily="18" charset="0"/>
              </a:rPr>
              <a:t>I</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n the worst case, all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endPar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777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8031" y="234904"/>
            <a:ext cx="8256431"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8030" y="1101213"/>
            <a:ext cx="8530495" cy="5756787"/>
          </a:xfrm>
        </p:spPr>
        <p:txBody>
          <a:bodyPr>
            <a:normAutofit fontScale="77500" lnSpcReduction="20000"/>
          </a:bodyPr>
          <a:lstStyle/>
          <a:p>
            <a:pPr marL="461963" indent="-461963" algn="l"/>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Operation (Chained-Hash-Delete(T, x): </a:t>
            </a:r>
          </a:p>
          <a:p>
            <a:pPr marL="914400" indent="-461963" algn="l">
              <a:tabLst>
                <a:tab pos="914400"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Delete an element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from the hash table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linked list at slot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involves searching the list, which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from a singly or doubly linked list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 once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is found.</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step dominates the time complexity.</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Combined Search and Deletion:</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slot for x: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for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Total 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highlight>
                  <a:srgbClr val="FFFFFF"/>
                </a:highlight>
                <a:latin typeface="Times New Roman" panose="02020603050405020304" pitchFamily="18" charset="0"/>
                <a:cs typeface="Times New Roman" panose="02020603050405020304" pitchFamily="18" charset="0"/>
              </a:rPr>
              <a:t>1</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4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320502" y="1039415"/>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242458"/>
            <a:ext cx="9702140" cy="6537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896236"/>
                <a:ext cx="9208339" cy="5961764"/>
              </a:xfrm>
            </p:spPr>
            <p:txBody>
              <a:bodyPr>
                <a:noAutofit/>
              </a:bodyPr>
              <a:lstStyle/>
              <a:p>
                <a:pPr marL="461963" indent="-461963">
                  <a:lnSpc>
                    <a:spcPct val="12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4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Definition:</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the hash table T with m slots have n elements. </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load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a hash table T is defined as the average number of elements per slot</a:t>
                </a:r>
              </a:p>
              <a:p>
                <a:pPr marL="855663" indent="-403225">
                  <a:lnSpc>
                    <a:spcPct val="100000"/>
                  </a:lnSpc>
                  <a:spcBef>
                    <a:spcPts val="0"/>
                  </a:spcBef>
                  <a:spcAft>
                    <a:spcPts val="600"/>
                  </a:spcAft>
                  <a:buNone/>
                  <a:tabLst>
                    <a:tab pos="914400" algn="l"/>
                  </a:tabLst>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r>
                      <a:rPr lang="en-US" sz="2400" b="0" i="0" smtClean="0">
                        <a:solidFill>
                          <a:srgbClr val="0000FF"/>
                        </a:solidFill>
                        <a:latin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Variations: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vary as follows:</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marL="914400" indent="-461963"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896236"/>
                <a:ext cx="9208339" cy="5961764"/>
              </a:xfrm>
              <a:blipFill>
                <a:blip r:embed="rId2"/>
                <a:stretch>
                  <a:fillRect l="-1060" t="-204"/>
                </a:stretch>
              </a:blipFill>
            </p:spPr>
            <p:txBody>
              <a:bodyPr/>
              <a:lstStyle/>
              <a:p>
                <a:r>
                  <a:rPr lang="en-US">
                    <a:noFill/>
                  </a:rPr>
                  <a:t> </a:t>
                </a:r>
              </a:p>
            </p:txBody>
          </p:sp>
        </mc:Fallback>
      </mc:AlternateContent>
    </p:spTree>
    <p:extLst>
      <p:ext uri="{BB962C8B-B14F-4D97-AF65-F5344CB8AC3E}">
        <p14:creationId xmlns:p14="http://schemas.microsoft.com/office/powerpoint/2010/main" val="298096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Performance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67912" y="879216"/>
            <a:ext cx="9099157" cy="5978784"/>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Performance</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the average case, </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assuming a good hash function that distributes keys uniformly (which minimizes the collision occurrences):</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O(1) time on average. The element is inserted at the  beginning or end of the linked list in its slot.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O(1) time on average. assuming we have a pointer to the element to be deleted.</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O(1) time on average, as the expected length of the linked list 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operations are efficient if the hash function is good and the hash table is not too full (i.e., a low load factor (α)). </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case: O(1).</a:t>
            </a:r>
            <a:endPar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58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134035" y="331694"/>
            <a:ext cx="9923930" cy="637097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dynamic set </a:t>
            </a:r>
            <a:r>
              <a:rPr lang="en-US" sz="2400" dirty="0">
                <a:latin typeface="Times New Roman" panose="02020603050405020304" pitchFamily="18" charset="0"/>
                <a:cs typeface="Times New Roman" panose="02020603050405020304" pitchFamily="18" charset="0"/>
              </a:rPr>
              <a:t>is a data structure that allows the management of a collection of elements.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(key, satellite data) pairs and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operations supported by a dynamic set include INSERT, SEARCH, and DELETE.</a:t>
            </a:r>
          </a:p>
          <a:p>
            <a:r>
              <a:rPr lang="en-US" sz="2400" dirty="0">
                <a:latin typeface="Times New Roman" panose="02020603050405020304" pitchFamily="18" charset="0"/>
                <a:cs typeface="Times New Roman" panose="02020603050405020304" pitchFamily="18" charset="0"/>
              </a:rPr>
              <a:t>Dictionary, a type of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dictionary is a data structure that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stores elements as (key, value) pairs and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operations INSERT, SEARCH, and DELETE on these (key, value) pairs. </a:t>
            </a:r>
          </a:p>
          <a:p>
            <a:r>
              <a:rPr lang="en-US" sz="2400" dirty="0">
                <a:latin typeface="Times New Roman" panose="02020603050405020304" pitchFamily="18" charset="0"/>
                <a:cs typeface="Times New Roman" panose="02020603050405020304" pitchFamily="18" charset="0"/>
              </a:rPr>
              <a:t>Implementations of Dictionaries: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Balanced binary search tree, which supports all these operations in O(log 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Doubly linked list, which supports INSERT and DELETE in O(1) time but SEARCH in O(n)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Hash table, which, under the assumption of a good hash function and uniform distribution of keys, supports all of these operations O(1) time. </a:t>
            </a:r>
          </a:p>
        </p:txBody>
      </p:sp>
    </p:spTree>
    <p:extLst>
      <p:ext uri="{BB962C8B-B14F-4D97-AF65-F5344CB8AC3E}">
        <p14:creationId xmlns:p14="http://schemas.microsoft.com/office/powerpoint/2010/main" val="110070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Performance</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keys hash to the same slot.</a:t>
            </a:r>
          </a:p>
          <a:p>
            <a:pPr marL="1376363" indent="-452438"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might need to traverse the entire list to find the element.</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if we check for duplicates 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lvl="1" indent="-452438"/>
            <a:r>
              <a:rPr lang="en-US" dirty="0">
                <a:solidFill>
                  <a:srgbClr val="0D0D0D"/>
                </a:solidFill>
                <a:highlight>
                  <a:srgbClr val="FFFFFF"/>
                </a:highlight>
                <a:latin typeface="Times New Roman" panose="02020603050405020304" pitchFamily="18" charset="0"/>
                <a:cs typeface="Times New Roman" panose="02020603050405020304" pitchFamily="18" charset="0"/>
              </a:rPr>
              <a:t>Worst case: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lvl="1"/>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52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9112804" cy="5757624"/>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marL="461963"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Simple Hash Functions: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generally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1963" indent="-461963"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Complex hash functions: Typically considered O(1) in analysis but can be more than O(1) in practice.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With a good hash function that distributes keys uniformly across the hash table and a properly size table (keeping </a:t>
                </a:r>
                <a14:m>
                  <m:oMath xmlns:m="http://schemas.openxmlformats.org/officeDocument/2006/math">
                    <m:r>
                      <a:rPr lang="en-US" sz="2400" i="1" smtClean="0">
                        <a:solidFill>
                          <a:srgbClr val="0D0D0D"/>
                        </a:solidFill>
                        <a:effectLst/>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low), the average time complexity for search, insertion, and deletion is </a:t>
                </a:r>
                <a:r>
                  <a:rPr lang="en-US" sz="2400" i="1" dirty="0">
                    <a:solidFill>
                      <a:srgbClr val="0000FF"/>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(1).</a:t>
                </a:r>
                <a:r>
                  <a:rPr lang="en-US" sz="1600" dirty="0">
                    <a:solidFill>
                      <a:srgbClr val="0000FF"/>
                    </a:solidFill>
                  </a:rPr>
                  <a:t> </a:t>
                </a:r>
              </a:p>
              <a:p>
                <a:pPr marL="914400" lvl="1" indent="-457200"/>
                <a:r>
                  <a:rPr lang="en-US" dirty="0">
                    <a:latin typeface="Times New Roman" panose="02020603050405020304" pitchFamily="18" charset="0"/>
                    <a:cs typeface="Times New Roman" panose="02020603050405020304" pitchFamily="18" charset="0"/>
                  </a:rPr>
                  <a:t>This constant time performance is due to the direct access nature of arrays and the efficiency of the hash function in minimizing collisions.</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 Case: The worst-case time complexity for these operations is Θ(</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which is no better than using a simple linked list for all elements.</a:t>
                </a:r>
              </a:p>
            </p:txBody>
          </p:sp>
        </mc:Choice>
        <mc:Fallback>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1100376"/>
                <a:ext cx="9112804" cy="5757624"/>
              </a:xfrm>
              <a:blipFill>
                <a:blip r:embed="rId2"/>
                <a:stretch>
                  <a:fillRect l="-1070" t="-1483" r="-334" b="-2013"/>
                </a:stretch>
              </a:blipFill>
            </p:spPr>
            <p:txBody>
              <a:bodyPr/>
              <a:lstStyle/>
              <a:p>
                <a:r>
                  <a:rPr lang="en-US">
                    <a:noFill/>
                  </a:rPr>
                  <a:t> </a:t>
                </a:r>
              </a:p>
            </p:txBody>
          </p:sp>
        </mc:Fallback>
      </mc:AlternateContent>
    </p:spTree>
    <p:extLst>
      <p:ext uri="{BB962C8B-B14F-4D97-AF65-F5344CB8AC3E}">
        <p14:creationId xmlns:p14="http://schemas.microsoft.com/office/powerpoint/2010/main" val="358974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307239"/>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75010" y="1460904"/>
                <a:ext cx="9345211" cy="4989057"/>
              </a:xfrm>
            </p:spPr>
            <p:txBody>
              <a:bodyPr>
                <a:noAutofit/>
              </a:bodyPr>
              <a:lstStyle/>
              <a:p>
                <a:pPr marL="0" indent="0">
                  <a:lnSpc>
                    <a:spcPct val="100000"/>
                  </a:lnSpc>
                  <a:spcBef>
                    <a:spcPts val="0"/>
                  </a:spcBef>
                  <a:spcAft>
                    <a:spcPts val="400"/>
                  </a:spcAft>
                  <a:buNone/>
                </a:pPr>
                <a:r>
                  <a:rPr lang="en-US" sz="2400" dirty="0">
                    <a:latin typeface="Times New Roman" panose="02020603050405020304" pitchFamily="18" charset="0"/>
                    <a:cs typeface="Times New Roman" panose="02020603050405020304" pitchFamily="18" charset="0"/>
                  </a:rPr>
                  <a:t>Average-Case Performance Analysis of Hashing with Chaining</a:t>
                </a:r>
              </a:p>
              <a:p>
                <a:pPr marL="0"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To analyze the average-case performance of hashing with chaining, let consider the load factor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and the assumption of simple uniform hashing.</a:t>
                </a:r>
              </a:p>
              <a:p>
                <a:pPr marL="463550" indent="-463550">
                  <a:lnSpc>
                    <a:spcPct val="100000"/>
                  </a:lnSpc>
                  <a:spcBef>
                    <a:spcPts val="0"/>
                  </a:spcBef>
                  <a:spcAft>
                    <a:spcPts val="400"/>
                  </a:spcAft>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O(1)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and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the set of keys to be stored among the m slots.</a:t>
                </a: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75010" y="1460904"/>
                <a:ext cx="9345211" cy="4989057"/>
              </a:xfrm>
              <a:blipFill>
                <a:blip r:embed="rId2"/>
                <a:stretch>
                  <a:fillRect l="-1044" t="-978" r="-1239"/>
                </a:stretch>
              </a:blipFill>
            </p:spPr>
            <p:txBody>
              <a:bodyPr/>
              <a:lstStyle/>
              <a:p>
                <a:r>
                  <a:rPr lang="en-US">
                    <a:noFill/>
                  </a:rPr>
                  <a:t> </a:t>
                </a:r>
              </a:p>
            </p:txBody>
          </p:sp>
        </mc:Fallback>
      </mc:AlternateContent>
    </p:spTree>
    <p:extLst>
      <p:ext uri="{BB962C8B-B14F-4D97-AF65-F5344CB8AC3E}">
        <p14:creationId xmlns:p14="http://schemas.microsoft.com/office/powerpoint/2010/main" val="805288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177407"/>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94674" y="910298"/>
                <a:ext cx="9345211" cy="5538764"/>
              </a:xfrm>
            </p:spPr>
            <p:txBody>
              <a:bodyPr>
                <a:noAutofit/>
              </a:bodyPr>
              <a:lstStyle/>
              <a:p>
                <a:pPr marL="0"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Assumptions:</a:t>
                </a:r>
              </a:p>
              <a:p>
                <a:pPr marL="914400" indent="-463550">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The assumption of </a:t>
                </a:r>
                <a:r>
                  <a:rPr lang="en-US" sz="2400" i="1" dirty="0">
                    <a:solidFill>
                      <a:srgbClr val="0000FF"/>
                    </a:solidFill>
                    <a:latin typeface="Times New Roman" panose="02020603050405020304" pitchFamily="18" charset="0"/>
                    <a:cs typeface="Times New Roman" panose="02020603050405020304" pitchFamily="18" charset="0"/>
                  </a:rPr>
                  <a:t>simple uniform hashing</a:t>
                </a:r>
                <a:r>
                  <a:rPr lang="en-US" sz="2400" dirty="0">
                    <a:latin typeface="Times New Roman" panose="02020603050405020304" pitchFamily="18" charset="0"/>
                    <a:cs typeface="Times New Roman" panose="02020603050405020304" pitchFamily="18" charset="0"/>
                  </a:rPr>
                  <a:t>: </a:t>
                </a:r>
              </a:p>
              <a:p>
                <a:pPr marL="1828800" lvl="1" indent="-452438">
                  <a:lnSpc>
                    <a:spcPct val="100000"/>
                  </a:lnSpc>
                  <a:spcBef>
                    <a:spcPts val="0"/>
                  </a:spcBef>
                  <a:spcAft>
                    <a:spcPts val="400"/>
                  </a:spcAft>
                </a:pPr>
                <a:r>
                  <a:rPr lang="en-US" dirty="0">
                    <a:solidFill>
                      <a:srgbClr val="FF0000"/>
                    </a:solidFill>
                    <a:latin typeface="Times New Roman" panose="02020603050405020304" pitchFamily="18" charset="0"/>
                    <a:cs typeface="Times New Roman" panose="02020603050405020304" pitchFamily="18" charset="0"/>
                  </a:rPr>
                  <a:t>any given element is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equally</a:t>
                </a:r>
                <a:r>
                  <a:rPr lang="en-US" sz="2400" dirty="0">
                    <a:solidFill>
                      <a:srgbClr val="FF0000"/>
                    </a:solidFill>
                    <a:latin typeface="Times New Roman" panose="02020603050405020304" pitchFamily="18" charset="0"/>
                    <a:cs typeface="Times New Roman" panose="02020603050405020304" pitchFamily="18" charset="0"/>
                  </a:rPr>
                  <a:t> likely to hash into any of the m slots,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independent of</a:t>
                </a:r>
                <a:r>
                  <a:rPr lang="en-US" sz="2400" dirty="0">
                    <a:solidFill>
                      <a:srgbClr val="FF0000"/>
                    </a:solidFill>
                    <a:latin typeface="Times New Roman" panose="02020603050405020304" pitchFamily="18" charset="0"/>
                    <a:cs typeface="Times New Roman" panose="02020603050405020304" pitchFamily="18" charset="0"/>
                  </a:rPr>
                  <a:t> where any other element has hashed to. </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Computing the hash value </a:t>
                </a:r>
                <a:r>
                  <a:rPr lang="en-US" dirty="0">
                    <a:solidFill>
                      <a:srgbClr val="0000FF"/>
                    </a:solidFill>
                    <a:latin typeface="Times New Roman" panose="02020603050405020304" pitchFamily="18" charset="0"/>
                    <a:cs typeface="Times New Roman" panose="02020603050405020304" pitchFamily="18" charset="0"/>
                  </a:rPr>
                  <a:t>h(k) takes O(1) time</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Accessing slot h(k) takes O(1) time.</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Searching within a list takes O(L) time, where L is the length of the list at slot T[h(k)].  </a:t>
                </a:r>
              </a:p>
              <a:p>
                <a:pPr marL="0" lvl="1" indent="0">
                  <a:lnSpc>
                    <a:spcPct val="100000"/>
                  </a:lnSpc>
                  <a:spcBef>
                    <a:spcPts val="0"/>
                  </a:spcBef>
                  <a:spcAft>
                    <a:spcPts val="400"/>
                  </a:spcAft>
                  <a:buNone/>
                </a:pPr>
                <a:r>
                  <a:rPr lang="en-US" dirty="0">
                    <a:solidFill>
                      <a:srgbClr val="0000FF"/>
                    </a:solidFill>
                    <a:latin typeface="Times New Roman" panose="02020603050405020304" pitchFamily="18" charset="0"/>
                    <a:cs typeface="Times New Roman" panose="02020603050405020304" pitchFamily="18" charset="0"/>
                  </a:rPr>
                  <a:t>Load Factor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914400" lvl="1" indent="-461963">
                  <a:lnSpc>
                    <a:spcPct val="100000"/>
                  </a:lnSpc>
                  <a:spcBef>
                    <a:spcPts val="0"/>
                  </a:spcBef>
                  <a:spcAft>
                    <a:spcPts val="400"/>
                  </a:spcAft>
                </a:pPr>
                <a:r>
                  <a:rPr lang="en-US" i="1" dirty="0">
                    <a:solidFill>
                      <a:srgbClr val="0D0D0D"/>
                    </a:solidFill>
                    <a:highlight>
                      <a:srgbClr val="FFFFFF"/>
                    </a:highlight>
                    <a:latin typeface="Times New Roman" panose="02020603050405020304" pitchFamily="18" charset="0"/>
                    <a:cs typeface="Times New Roman" panose="02020603050405020304" pitchFamily="18" charset="0"/>
                  </a:rPr>
                  <a:t>α </a:t>
                </a:r>
                <a:r>
                  <a:rPr lang="en-US" dirty="0">
                    <a:solidFill>
                      <a:srgbClr val="0D0D0D"/>
                    </a:solidFill>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rgbClr val="0000FF"/>
                            </a:solidFill>
                            <a:latin typeface="Cambria Math" panose="02040503050406030204" pitchFamily="18" charset="0"/>
                            <a:cs typeface="Times New Roman" panose="02020603050405020304" pitchFamily="18" charset="0"/>
                          </a:rPr>
                        </m:ctrlPr>
                      </m:fPr>
                      <m:num>
                        <m:r>
                          <a:rPr lang="en-US" i="1">
                            <a:solidFill>
                              <a:srgbClr val="0000FF"/>
                            </a:solidFill>
                            <a:latin typeface="Cambria Math" panose="02040503050406030204" pitchFamily="18" charset="0"/>
                            <a:cs typeface="Times New Roman" panose="02020603050405020304" pitchFamily="18" charset="0"/>
                          </a:rPr>
                          <m:t>𝑛</m:t>
                        </m:r>
                      </m:num>
                      <m:den>
                        <m:r>
                          <a:rPr lang="en-US" i="1">
                            <a:solidFill>
                              <a:srgbClr val="0000FF"/>
                            </a:solidFill>
                            <a:latin typeface="Cambria Math" panose="02040503050406030204" pitchFamily="18" charset="0"/>
                            <a:cs typeface="Times New Roman" panose="02020603050405020304" pitchFamily="18" charset="0"/>
                          </a:rPr>
                          <m:t>𝑚</m:t>
                        </m:r>
                      </m:den>
                    </m:f>
                  </m:oMath>
                </a14:m>
                <a:endParaRPr lang="en-US" dirty="0">
                  <a:solidFill>
                    <a:srgbClr val="0000FF"/>
                  </a:solidFill>
                  <a:latin typeface="Times New Roman" panose="02020603050405020304" pitchFamily="18" charset="0"/>
                  <a:cs typeface="Times New Roman" panose="02020603050405020304" pitchFamily="18" charset="0"/>
                </a:endParaRPr>
              </a:p>
              <a:p>
                <a:pPr marL="0" indent="0" algn="l">
                  <a:buNone/>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Expected Length of a List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expected number of elements in any slot (list) is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since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is the average number of elements per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94674" y="910298"/>
                <a:ext cx="9345211" cy="5538764"/>
              </a:xfrm>
              <a:blipFill>
                <a:blip r:embed="rId2"/>
                <a:stretch>
                  <a:fillRect l="-1044" t="-880" r="-1500" b="-10671"/>
                </a:stretch>
              </a:blipFill>
            </p:spPr>
            <p:txBody>
              <a:bodyPr/>
              <a:lstStyle/>
              <a:p>
                <a:r>
                  <a:rPr lang="en-US">
                    <a:noFill/>
                  </a:rPr>
                  <a:t> </a:t>
                </a:r>
              </a:p>
            </p:txBody>
          </p:sp>
        </mc:Fallback>
      </mc:AlternateContent>
    </p:spTree>
    <p:extLst>
      <p:ext uri="{BB962C8B-B14F-4D97-AF65-F5344CB8AC3E}">
        <p14:creationId xmlns:p14="http://schemas.microsoft.com/office/powerpoint/2010/main" val="386025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18699" y="2350238"/>
            <a:ext cx="10019407" cy="3976424"/>
          </a:xfrm>
        </p:spPr>
        <p:txBody>
          <a:bodyPr>
            <a:noAutofit/>
          </a:bodyPr>
          <a:lstStyle/>
          <a:p>
            <a:pPr marL="4572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 Unsuccessful Search</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In an unsuccessful search, no element in the table has key k.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II: Successful Search </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On average, half of the elements in the list need to be checked before finding the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818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 the search is unsuccessful: no element in the table has key k.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endParaRPr lang="en-US" sz="2400" i="1" dirty="0">
              <a:solidFill>
                <a:srgbClr val="0000FF"/>
              </a:solidFill>
              <a:highlight>
                <a:srgbClr val="FFFFFF"/>
              </a:highlight>
              <a:latin typeface="Times New Roman" panose="02020603050405020304" pitchFamily="18" charset="0"/>
              <a:cs typeface="Times New Roman" panose="02020603050405020304" pitchFamily="18" charset="0"/>
            </a:endParaRP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Compute Hash Value: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Access Slot: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Search List: O(L), where L =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000FF"/>
                </a:solidFill>
                <a:latin typeface="Times New Roman" panose="02020603050405020304" pitchFamily="18" charset="0"/>
                <a:cs typeface="Times New Roman" panose="02020603050405020304" pitchFamily="18" charset="0"/>
              </a:rPr>
              <a:t>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Thus, the total time for an unsuccessful search is: </a:t>
            </a:r>
          </a:p>
          <a:p>
            <a:pPr marL="1366837"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Number of Elements Checked: </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compute Hash Value: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Access Slot: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Search List: O(</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Thus, the total time for a successful search is: </a:t>
                </a:r>
              </a:p>
              <a:p>
                <a:pPr marL="914400"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914400" lvl="2"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r="-1156" b="-4768"/>
                </a:stretch>
              </a:blipFill>
            </p:spPr>
            <p:txBody>
              <a:bodyPr/>
              <a:lstStyle/>
              <a:p>
                <a:r>
                  <a:rPr lang="en-US">
                    <a:noFill/>
                  </a:rPr>
                  <a:t> </a:t>
                </a:r>
              </a:p>
            </p:txBody>
          </p:sp>
        </mc:Fallback>
      </mc:AlternateContent>
    </p:spTree>
    <p:extLst>
      <p:ext uri="{BB962C8B-B14F-4D97-AF65-F5344CB8AC3E}">
        <p14:creationId xmlns:p14="http://schemas.microsoft.com/office/powerpoint/2010/main" val="3771786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523"/>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the expected number of elements examined in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latin typeface="Times New Roman" panose="02020603050405020304" pitchFamily="18" charset="0"/>
                    <a:cs typeface="Times New Roman" panose="02020603050405020304" pitchFamily="18" charset="0"/>
                  </a:rPr>
                  <a:t>the time to compute h(k), and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the time to traverse the list at the slot T[h(k)]</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Thus, the total time for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555" y="2451659"/>
            <a:ext cx="9746994" cy="203437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50675" y="914885"/>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cs typeface="Times New Roman" panose="02020603050405020304" pitchFamily="18" charset="0"/>
                  </a:rPr>
                  <a:t>Theorem 12.2 (</a:t>
                </a:r>
                <a:r>
                  <a:rPr lang="en-US" sz="2400" dirty="0">
                    <a:solidFill>
                      <a:srgbClr val="0000FF"/>
                    </a:solidFill>
                    <a:latin typeface="Times New Roman" panose="02020603050405020304" pitchFamily="18" charset="0"/>
                    <a:cs typeface="Times New Roman" panose="02020603050405020304" pitchFamily="18" charset="0"/>
                  </a:rPr>
                  <a:t>a successful search</a:t>
                </a:r>
                <a:r>
                  <a:rPr lang="en-US" sz="2400" dirty="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spTree>
    <p:extLst>
      <p:ext uri="{BB962C8B-B14F-4D97-AF65-F5344CB8AC3E}">
        <p14:creationId xmlns:p14="http://schemas.microsoft.com/office/powerpoint/2010/main" val="387123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7" y="1322522"/>
            <a:ext cx="9152965"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Direct-address tables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direct-address table is a simple and efficient data structure for implementing a dynamic set, given certain assumptions about the input. </a:t>
            </a:r>
          </a:p>
          <a:p>
            <a:r>
              <a:rPr lang="en-US" sz="2400" dirty="0">
                <a:latin typeface="Times New Roman" panose="02020603050405020304" pitchFamily="18" charset="0"/>
                <a:cs typeface="Times New Roman" panose="02020603050405020304" pitchFamily="18" charset="0"/>
              </a:rPr>
              <a:t>Suppose an application needs a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has elements (key, satellite data).</a:t>
            </a:r>
          </a:p>
          <a:p>
            <a:pPr marL="457200" indent="-457200"/>
            <a:r>
              <a:rPr lang="en-US" sz="2400" dirty="0">
                <a:latin typeface="Times New Roman" panose="02020603050405020304" pitchFamily="18" charset="0"/>
                <a:cs typeface="Times New Roman" panose="02020603050405020304" pitchFamily="18" charset="0"/>
              </a:rPr>
              <a:t>Characteristics of Keys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a key drawn from a finite set of all possible keys called the universe U = {0, 1, . . . , m − 1}.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assumption is that m is not too large, allowing the direct-address table to be of manageable size.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key is unique within the dynamic set, meaning no two elements have the same key.</a:t>
            </a:r>
          </a:p>
        </p:txBody>
      </p:sp>
      <p:sp>
        <p:nvSpPr>
          <p:cNvPr id="4" name="TextBox 3">
            <a:extLst>
              <a:ext uri="{FF2B5EF4-FFF2-40B4-BE49-F238E27FC236}">
                <a16:creationId xmlns:a16="http://schemas.microsoft.com/office/drawing/2014/main" id="{455C9EFA-DA7B-3DA8-B3BB-0C32306BAB67}"/>
              </a:ext>
            </a:extLst>
          </p:cNvPr>
          <p:cNvSpPr txBox="1"/>
          <p:nvPr/>
        </p:nvSpPr>
        <p:spPr>
          <a:xfrm>
            <a:off x="1519517" y="426393"/>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415755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1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latin typeface="Times New Roman" panose="02020603050405020304" pitchFamily="18" charset="0"/>
                    <a:cs typeface="Times New Roman" panose="02020603050405020304" pitchFamily="18" charset="0"/>
                  </a:rPr>
                  <a:t>For a successful search, if an element was inserted as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latin typeface="Cambria Math" panose="02040503050406030204" pitchFamily="18" charset="0"/>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𝑖</m:t>
                        </m:r>
                        <m:r>
                          <a:rPr lang="en-US" sz="2600" b="0" i="1" smtClean="0">
                            <a:latin typeface="Cambria Math" panose="02040503050406030204" pitchFamily="18" charset="0"/>
                            <a:cs typeface="Times New Roman" panose="02020603050405020304" pitchFamily="18" charset="0"/>
                          </a:rPr>
                          <m:t> −1</m:t>
                        </m:r>
                      </m:num>
                      <m:den>
                        <m:r>
                          <a:rPr lang="en-US" sz="2600" b="0" i="1" smtClean="0">
                            <a:latin typeface="Cambria Math" panose="02040503050406030204" pitchFamily="18" charset="0"/>
                            <a:cs typeface="Times New Roman" panose="02020603050405020304" pitchFamily="18" charset="0"/>
                          </a:rPr>
                          <m:t>𝑚</m:t>
                        </m:r>
                      </m:den>
                    </m:f>
                  </m:oMath>
                </a14:m>
                <a:endParaRPr lang="en-US" sz="2600" dirty="0">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Here,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𝑖</m:t>
                        </m:r>
                        <m:r>
                          <a:rPr lang="en-US" sz="2600" b="0" i="1" dirty="0" smtClean="0">
                            <a:latin typeface="Cambria Math" panose="02040503050406030204" pitchFamily="18" charset="0"/>
                          </a:rPr>
                          <m:t> −1</m:t>
                        </m:r>
                      </m:num>
                      <m:den>
                        <m:r>
                          <a:rPr lang="en-US" sz="2600" b="0" i="1" dirty="0" smtClean="0">
                            <a:latin typeface="Cambria Math" panose="02040503050406030204" pitchFamily="18" charset="0"/>
                          </a:rPr>
                          <m:t>𝑚</m:t>
                        </m:r>
                      </m:den>
                    </m:f>
                  </m:oMath>
                </a14:m>
                <a:r>
                  <a:rPr lang="en-US" sz="2600" dirty="0">
                    <a:latin typeface="Times New Roman" panose="02020603050405020304" pitchFamily="18" charset="0"/>
                    <a:cs typeface="Times New Roman" panose="02020603050405020304" pitchFamily="18" charset="0"/>
                  </a:rPr>
                  <a:t>​  represents the expected length of the list to which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761" t="-495" r="-1038"/>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06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The total expected number of elements examined for a successful search over n items in the table of size m 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𝑛</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sub>
                      <m:sup>
                        <m:r>
                          <a:rPr lang="en-US" sz="8800" i="1" dirty="0">
                            <a:solidFill>
                              <a:srgbClr val="0000FF"/>
                            </a:solidFill>
                            <a:latin typeface="Cambria Math" panose="02040503050406030204" pitchFamily="18" charset="0"/>
                            <a:cs typeface="Times New Roman" panose="02020603050405020304" pitchFamily="18" charset="0"/>
                          </a:rPr>
                          <m:t>𝑛</m:t>
                        </m:r>
                      </m:sup>
                      <m:e>
                        <m:r>
                          <a:rPr lang="en-US" sz="8800" i="1" dirty="0">
                            <a:solidFill>
                              <a:srgbClr val="0000FF"/>
                            </a:solidFill>
                            <a:latin typeface="Cambria Math" panose="02040503050406030204" pitchFamily="18" charset="0"/>
                            <a:cs typeface="Times New Roman" panose="02020603050405020304" pitchFamily="18" charset="0"/>
                          </a:rPr>
                          <m:t>( 1+ </m:t>
                        </m:r>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𝑚</m:t>
                            </m:r>
                          </m:den>
                        </m:f>
                      </m:e>
                    </m:nary>
                  </m:oMath>
                </a14:m>
                <a:r>
                  <a:rPr lang="en-US" sz="8800" dirty="0">
                    <a:solidFill>
                      <a:srgbClr val="0000FF"/>
                    </a:solidFill>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latin typeface="Cambria Math" panose="02040503050406030204" pitchFamily="18" charset="0"/>
                            <a:cs typeface="Times New Roman" panose="02020603050405020304" pitchFamily="18" charset="0"/>
                          </a:rPr>
                          <m:t>2</m:t>
                        </m:r>
                      </m:den>
                    </m:f>
                  </m:oMath>
                </a14:m>
                <a:r>
                  <a:rPr lang="en-US" sz="72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2</m:t>
                        </m:r>
                        <m:r>
                          <a:rPr lang="en-US" sz="7200" b="0" i="1" smtClean="0">
                            <a:solidFill>
                              <a:srgbClr val="0000FF"/>
                            </a:solidFill>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latin typeface="Cambria Math" panose="02040503050406030204" pitchFamily="18" charset="0"/>
                            <a:cs typeface="Times New Roman" panose="02020603050405020304" pitchFamily="18" charset="0"/>
                          </a:rPr>
                          <m:t>2</m:t>
                        </m:r>
                      </m:den>
                    </m:f>
                    <m:r>
                      <a:rPr lang="en-US" sz="8800" b="0" i="1" dirty="0" smtClean="0">
                        <a:solidFill>
                          <a:srgbClr val="0000FF"/>
                        </a:solidFill>
                        <a:latin typeface="Cambria Math" panose="02040503050406030204" pitchFamily="18" charset="0"/>
                        <a:cs typeface="Times New Roman" panose="02020603050405020304" pitchFamily="18" charset="0"/>
                      </a:rPr>
                      <m:t>  −  </m:t>
                    </m:r>
                    <m:f>
                      <m:fPr>
                        <m:ctrlPr>
                          <a:rPr lang="en-US" sz="8800" b="0" i="1" dirty="0" smtClean="0">
                            <a:solidFill>
                              <a:srgbClr val="0000FF"/>
                            </a:solidFill>
                            <a:latin typeface="Cambria Math" panose="02040503050406030204" pitchFamily="18" charset="0"/>
                            <a:cs typeface="Times New Roman" panose="02020603050405020304" pitchFamily="18" charset="0"/>
                          </a:rPr>
                        </m:ctrlPr>
                      </m:fPr>
                      <m:num>
                        <m:r>
                          <a:rPr lang="en-US" sz="8800" b="0" i="1" dirty="0" smtClean="0">
                            <a:solidFill>
                              <a:srgbClr val="0000FF"/>
                            </a:solidFill>
                            <a:latin typeface="Cambria Math" panose="02040503050406030204" pitchFamily="18" charset="0"/>
                            <a:cs typeface="Times New Roman" panose="02020603050405020304" pitchFamily="18" charset="0"/>
                          </a:rPr>
                          <m:t>1</m:t>
                        </m:r>
                      </m:num>
                      <m:den>
                        <m:r>
                          <a:rPr lang="en-US" sz="8800" b="0" i="1" dirty="0" smtClean="0">
                            <a:solidFill>
                              <a:srgbClr val="0000FF"/>
                            </a:solidFill>
                            <a:latin typeface="Cambria Math" panose="02040503050406030204" pitchFamily="18" charset="0"/>
                            <a:cs typeface="Times New Roman" panose="02020603050405020304" pitchFamily="18" charset="0"/>
                          </a:rPr>
                          <m:t>2</m:t>
                        </m:r>
                        <m:r>
                          <a:rPr lang="en-US" sz="8800" b="0" i="1" dirty="0" smtClean="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latin typeface="Times New Roman" panose="02020603050405020304" pitchFamily="18" charset="0"/>
                    <a:cs typeface="Times New Roman" panose="02020603050405020304" pitchFamily="18" charset="0"/>
                  </a:rPr>
                  <a:t>), 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spTree>
    <p:extLst>
      <p:ext uri="{BB962C8B-B14F-4D97-AF65-F5344CB8AC3E}">
        <p14:creationId xmlns:p14="http://schemas.microsoft.com/office/powerpoint/2010/main" val="335351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C436F-2194-357E-38A5-72776DCD1681}"/>
              </a:ext>
            </a:extLst>
          </p:cNvPr>
          <p:cNvSpPr txBox="1"/>
          <p:nvPr/>
        </p:nvSpPr>
        <p:spPr>
          <a:xfrm>
            <a:off x="4712677" y="3004458"/>
            <a:ext cx="6295292" cy="733530"/>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184031" y="4065797"/>
            <a:ext cx="9823938" cy="263733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𝑂</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O(1).   </a:t>
                </a:r>
                <a:endParaRPr lang="en-US" dirty="0">
                  <a:solidFill>
                    <a:srgbClr val="0000FF"/>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6B6FBD38-5A32-4431-B4A9-0845BA6218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38829" y="2222457"/>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54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72616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assumption of simple uniform hashing, the average-case performance of hashing with chaining is determined by the 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low (i.e., n &lt;&lt; m), the list are short, and search time are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high (i.e., n &gt;&gt; m), the list are long, and search times approach O(n).</a:t>
                </a:r>
              </a:p>
            </p:txBody>
          </p:sp>
        </mc:Choice>
        <mc:Fallback>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726166"/>
              </a:xfrm>
              <a:prstGeom prst="rect">
                <a:avLst/>
              </a:prstGeom>
              <a:blipFill>
                <a:blip r:embed="rId2"/>
                <a:stretch>
                  <a:fillRect l="-1109" t="-1031" r="-1802" b="-1933"/>
                </a:stretch>
              </a:blipFill>
            </p:spPr>
            <p:txBody>
              <a:bodyPr/>
              <a:lstStyle/>
              <a:p>
                <a:r>
                  <a:rPr lang="en-US">
                    <a:noFill/>
                  </a:rPr>
                  <a:t> </a:t>
                </a:r>
              </a:p>
            </p:txBody>
          </p:sp>
        </mc:Fallback>
      </mc:AlternateContent>
    </p:spTree>
    <p:extLst>
      <p:ext uri="{BB962C8B-B14F-4D97-AF65-F5344CB8AC3E}">
        <p14:creationId xmlns:p14="http://schemas.microsoft.com/office/powerpoint/2010/main" val="1333210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970591"/>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depends heavily on the hash function’s ability to distribute keys uniformly across slots.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vs. Worst Case:</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With a good hash function,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often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Worst Case: In the worst case, where all keys hash to the same slot, the performance degrades to O(n).</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maintaining a low load factor and using an effective hash function, the average-case performance of hashing with chaining can be kept efficient.</a:t>
                </a:r>
              </a:p>
            </p:txBody>
          </p:sp>
        </mc:Choice>
        <mc:Fallback>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970591"/>
              </a:xfrm>
              <a:prstGeom prst="rect">
                <a:avLst/>
              </a:prstGeom>
              <a:blipFill>
                <a:blip r:embed="rId2"/>
                <a:stretch>
                  <a:fillRect l="-1109" t="-980" r="-901" b="-1838"/>
                </a:stretch>
              </a:blipFill>
            </p:spPr>
            <p:txBody>
              <a:bodyPr/>
              <a:lstStyle/>
              <a:p>
                <a:r>
                  <a:rPr lang="en-US">
                    <a:noFill/>
                  </a:rPr>
                  <a:t> </a:t>
                </a:r>
              </a:p>
            </p:txBody>
          </p:sp>
        </mc:Fallback>
      </mc:AlternateContent>
    </p:spTree>
    <p:extLst>
      <p:ext uri="{BB962C8B-B14F-4D97-AF65-F5344CB8AC3E}">
        <p14:creationId xmlns:p14="http://schemas.microsoft.com/office/powerpoint/2010/main" val="1360021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50C75-3221-F9C6-AB90-ED457A942970}"/>
              </a:ext>
            </a:extLst>
          </p:cNvPr>
          <p:cNvSpPr txBox="1"/>
          <p:nvPr/>
        </p:nvSpPr>
        <p:spPr>
          <a:xfrm>
            <a:off x="3077497" y="3246792"/>
            <a:ext cx="5466735" cy="523220"/>
          </a:xfrm>
          <a:prstGeom prst="rect">
            <a:avLst/>
          </a:prstGeom>
          <a:noFill/>
        </p:spPr>
        <p:txBody>
          <a:bodyPr wrap="square">
            <a:spAutoFit/>
          </a:bodyPr>
          <a:lstStyle/>
          <a:p>
            <a:r>
              <a:rPr lang="en-US" sz="2800" dirty="0">
                <a:latin typeface="+mn-lt"/>
              </a:rPr>
              <a:t>What makes a good hash function?</a:t>
            </a:r>
            <a:endParaRPr lang="en-US" sz="2800" dirty="0"/>
          </a:p>
        </p:txBody>
      </p:sp>
    </p:spTree>
    <p:extLst>
      <p:ext uri="{BB962C8B-B14F-4D97-AF65-F5344CB8AC3E}">
        <p14:creationId xmlns:p14="http://schemas.microsoft.com/office/powerpoint/2010/main" val="1206999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90350"/>
            <a:ext cx="8290560" cy="1002121"/>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767903"/>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is crucial for ensuring the efficiency and effectiveness of hashing with chaining. </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Ease of Computation:</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easy to compute. Ideally, computing the hash value h(k) should take O(1).  </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Minimal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 good hash function minimizes the number of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Minimizing collisions helps maintain short linked lists in the hash table,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ensuring that search, insertion, and deletion operations remain efficient. </a:t>
            </a:r>
          </a:p>
          <a:p>
            <a:pPr marL="919163" lvl="1" indent="-461963">
              <a:lnSpc>
                <a:spcPct val="100000"/>
              </a:lnSpc>
              <a:spcBef>
                <a:spcPts val="0"/>
              </a:spcBef>
              <a:spcAft>
                <a:spcPts val="600"/>
              </a:spcAft>
            </a:pPr>
            <a:r>
              <a:rPr lang="en-US" dirty="0">
                <a:solidFill>
                  <a:srgbClr val="FF0000"/>
                </a:solidFill>
                <a:latin typeface="Times New Roman" panose="02020603050405020304" pitchFamily="18" charset="0"/>
                <a:cs typeface="Times New Roman" panose="02020603050405020304" pitchFamily="18" charset="0"/>
              </a:rPr>
              <a:t>Simple Uniform Hashing (Uniform Distribution): </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49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4493953"/>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Simple Uniform Hashing (Uniform Distribution):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good hash function should satisfy (approximately) the assumption of simple uniform hashing: </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each key is equally likely to hash to any of the m slots, independently of where any other key has hashed to.</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Assure the hash function to distribute keys uniformly across all available slots.</a:t>
            </a:r>
          </a:p>
          <a:p>
            <a:pPr marL="18288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Assure keys with their records to be distributed evenly throughout the hash table, preventing clustering and maintaining efficient operations.</a:t>
            </a:r>
          </a:p>
          <a:p>
            <a:pPr marL="914400" lvl="2" indent="-461963">
              <a:lnSpc>
                <a:spcPct val="100000"/>
              </a:lnSpc>
              <a:spcBef>
                <a:spcPts val="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Deterministic:</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8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8" y="990828"/>
            <a:ext cx="915296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Structure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Array Representation:</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direct-address table is represented as an array T of size m.</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index I in the array corresponds directly to a key in the universe U.</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Storage:</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 with key k is stored at T[k].</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element with key I, then 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NIL</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can then be implemented as an array or direct-address table, T[0..m-1], in which each position or slot corresponds to a key in the universe U.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the application, place the value at T(k) or just a pointer to the value. </a:t>
            </a:r>
          </a:p>
          <a:p>
            <a:pPr marL="457200"/>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E9400DE-4F89-E779-4974-DBF099B49D01}"/>
              </a:ext>
            </a:extLst>
          </p:cNvPr>
          <p:cNvSpPr txBox="1"/>
          <p:nvPr/>
        </p:nvSpPr>
        <p:spPr>
          <a:xfrm>
            <a:off x="1519517" y="333137"/>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1193486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81388"/>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Deterministic: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deterministic.</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that the same key always hashes to the same slot.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consistency and predictability in the behavior of the hash table.</a:t>
            </a:r>
          </a:p>
          <a:p>
            <a:pPr marL="9144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Avalanche Effect:</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small change in the input key should produce a significantly different hash value.</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property helps achieve a uniform distribution and reduces the chances of similar keys causing collisions.</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3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796865"/>
            <a:ext cx="9524184" cy="4004167"/>
          </a:xfrm>
        </p:spPr>
        <p:txBody>
          <a:bodyPr>
            <a:normAutofit/>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Common Hash Function Techniques</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Division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Multiplication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Universal Hashing:</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Cryptographic Hash Functions: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0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1529E-C679-CD32-9ECA-AA92AFD1C1E2}"/>
              </a:ext>
            </a:extLst>
          </p:cNvPr>
          <p:cNvSpPr txBox="1"/>
          <p:nvPr/>
        </p:nvSpPr>
        <p:spPr>
          <a:xfrm>
            <a:off x="2113935" y="1740310"/>
            <a:ext cx="8554065" cy="31393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Division Method</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The hash value is computed as h(k)=kmod  mh(k) = k \mod mh(k)=kmodm, where kkk is the key and mmm is the size of the hash table.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Choosing mmm to be a prime number can help in reducing collisions and achieving a more uniform distribution.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Multiplication Method</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The hash value is computed as h(k)=⌊m(kAmod  1)⌋h(k) = \lfloor m (k A \mod 1) \rfloorh(k)=⌊m(kAmod1)⌋, where AAA is a constant (usually 0&lt;A&lt;10 &lt; A &lt; 10&lt;A&lt;1) and mmm is the size of the hash table.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This method tends to distribute keys more uniformly and can be more effective than the division method.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3460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943897" y="1189703"/>
            <a:ext cx="9861755"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Universal Hashing</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 set of hash functions is chosen randomly from a universal family of hash functions. This approach can help in reducing the probability of collisions, especially in adversarial situations where the keys might be chosen to cause collisions.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Cryptographic Hash Functions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Functions like MD5, SHA-1, and SHA-256 produce hash values with good distribution properties and the avalanche effect. However, they are generally more computationally expensive and are often used in security-related applications rather than in hash tables for general-purpose computing.</a:t>
            </a:r>
          </a:p>
          <a:p>
            <a:endParaRPr lang="en-US" dirty="0"/>
          </a:p>
        </p:txBody>
      </p:sp>
    </p:spTree>
    <p:extLst>
      <p:ext uri="{BB962C8B-B14F-4D97-AF65-F5344CB8AC3E}">
        <p14:creationId xmlns:p14="http://schemas.microsoft.com/office/powerpoint/2010/main" val="460058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FBCF-F962-0621-5F14-401A3A1DE4F9}"/>
              </a:ext>
            </a:extLst>
          </p:cNvPr>
          <p:cNvSpPr txBox="1"/>
          <p:nvPr/>
        </p:nvSpPr>
        <p:spPr>
          <a:xfrm>
            <a:off x="1622323" y="1229033"/>
            <a:ext cx="9242322" cy="2862322"/>
          </a:xfrm>
          <a:prstGeom prst="rect">
            <a:avLst/>
          </a:prstGeom>
          <a:noFill/>
        </p:spPr>
        <p:txBody>
          <a:bodyPr wrap="square" rtlCol="0">
            <a:spAutoFit/>
          </a:bodyPr>
          <a:lstStyle/>
          <a:p>
            <a:r>
              <a:rPr lang="en-US" b="1" dirty="0"/>
              <a:t>Practical Considerations</a:t>
            </a:r>
          </a:p>
          <a:p>
            <a:pPr>
              <a:buFont typeface="Arial" panose="020B0604020202020204" pitchFamily="34" charset="0"/>
              <a:buChar char="•"/>
            </a:pPr>
            <a:r>
              <a:rPr lang="en-US" b="1" dirty="0"/>
              <a:t>Prime Table Size</a:t>
            </a:r>
            <a:r>
              <a:rPr lang="en-US" dirty="0"/>
              <a:t>: When using the division method, choosing the table size mmm to be a prime number helps in achieving a more uniform distribution.</a:t>
            </a:r>
          </a:p>
          <a:p>
            <a:pPr>
              <a:buFont typeface="Arial" panose="020B0604020202020204" pitchFamily="34" charset="0"/>
              <a:buChar char="•"/>
            </a:pPr>
            <a:r>
              <a:rPr lang="en-US" b="1" dirty="0"/>
              <a:t>Key Transformation</a:t>
            </a:r>
            <a:r>
              <a:rPr lang="en-US" dirty="0"/>
              <a:t>: For non-numeric keys, transform the keys into numeric values using techniques like folding, digit extraction, or converting characters to ASCII values and combining them.</a:t>
            </a:r>
          </a:p>
          <a:p>
            <a:pPr>
              <a:buFont typeface="Arial" panose="020B0604020202020204" pitchFamily="34" charset="0"/>
              <a:buChar char="•"/>
            </a:pPr>
            <a:r>
              <a:rPr lang="en-US" b="1" dirty="0"/>
              <a:t>Load Factor Management</a:t>
            </a:r>
            <a:r>
              <a:rPr lang="en-US" dirty="0"/>
              <a:t>: Keeping the load factor α\alphaα low (e.g., α≤1\alpha \</a:t>
            </a:r>
            <a:r>
              <a:rPr lang="en-US" dirty="0" err="1"/>
              <a:t>leq</a:t>
            </a:r>
            <a:r>
              <a:rPr lang="en-US" dirty="0"/>
              <a:t> 1α≤1) by resizing the hash table when necessary helps maintain efficient operations.</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360408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4492" y="3634154"/>
            <a:ext cx="10042770" cy="29698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natural numbers</a:t>
            </a:r>
          </a:p>
          <a:p>
            <a:pPr>
              <a:lnSpc>
                <a:spcPct val="120000"/>
              </a:lnSpc>
              <a:spcAft>
                <a:spcPts val="600"/>
              </a:spcAft>
            </a:pPr>
            <a:r>
              <a:rPr lang="en-US" sz="8800" dirty="0">
                <a:latin typeface="Times New Roman" panose="02020603050405020304" pitchFamily="18" charset="0"/>
                <a:cs typeface="Times New Roman" panose="02020603050405020304" pitchFamily="18" charset="0"/>
              </a:rPr>
              <a:t>Let the universe of keys is the set N = {0, 1, 2, …} of natural numbers.</a:t>
            </a:r>
          </a:p>
          <a:p>
            <a:pPr>
              <a:lnSpc>
                <a:spcPct val="120000"/>
              </a:lnSpc>
              <a:spcAft>
                <a:spcPts val="600"/>
              </a:spcAft>
            </a:pPr>
            <a:r>
              <a:rPr lang="en-US" sz="8800" dirty="0">
                <a:latin typeface="Times New Roman" panose="02020603050405020304" pitchFamily="18" charset="0"/>
                <a:cs typeface="Times New Roman" panose="02020603050405020304" pitchFamily="18" charset="0"/>
              </a:rPr>
              <a:t>Find a way to interpret keys as large natural numbers if they are not natural numbers. Then, compute the hash value.</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If a key is a character string, interpret it as an integer expressed in suitable </a:t>
            </a:r>
            <a:r>
              <a:rPr lang="en-US" sz="8800" dirty="0">
                <a:solidFill>
                  <a:srgbClr val="0000FF"/>
                </a:solidFill>
                <a:latin typeface="Times New Roman" panose="02020603050405020304" pitchFamily="18" charset="0"/>
                <a:cs typeface="Times New Roman" panose="02020603050405020304" pitchFamily="18" charset="0"/>
              </a:rPr>
              <a:t>radix notation</a:t>
            </a:r>
            <a:r>
              <a:rPr lang="en-US" sz="8800" dirty="0">
                <a:latin typeface="Times New Roman" panose="02020603050405020304" pitchFamily="18" charset="0"/>
                <a:cs typeface="Times New Roman" panose="02020603050405020304" pitchFamily="18" charset="0"/>
              </a:rPr>
              <a:t>.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Let interpret </a:t>
            </a:r>
            <a:r>
              <a:rPr lang="en-US" sz="8800" dirty="0" err="1">
                <a:latin typeface="Times New Roman" panose="02020603050405020304" pitchFamily="18" charset="0"/>
                <a:cs typeface="Times New Roman" panose="02020603050405020304" pitchFamily="18" charset="0"/>
              </a:rPr>
              <a:t>pt</a:t>
            </a:r>
            <a:r>
              <a:rPr lang="en-US" sz="8800" dirty="0">
                <a:latin typeface="Times New Roman" panose="02020603050405020304" pitchFamily="18" charset="0"/>
                <a:cs typeface="Times New Roman" panose="02020603050405020304" pitchFamily="18" charset="0"/>
              </a:rPr>
              <a:t> as the pair of decimal integers (112, 116), according to the ASCII character set. Then, expressed as a radix –128 integer, pt becomes </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(112*128) + 116 = 14452,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opt can be computed (((111*128) + 112)*128) + 116 = 1833076, using Horner Rule.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850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EAB4FAF2-78D0-609F-C41D-F6C2BFE8A91C}"/>
              </a:ext>
            </a:extLst>
          </p:cNvPr>
          <p:cNvSpPr txBox="1"/>
          <p:nvPr/>
        </p:nvSpPr>
        <p:spPr>
          <a:xfrm>
            <a:off x="951345" y="2945656"/>
            <a:ext cx="10187709" cy="38265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643868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Hash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K is a character string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then, as an unsophisticated option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use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K</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better option is to compute h(K) by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 to calculate the result piecewise: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403024" y="333494"/>
                <a:ext cx="9409138" cy="6438686"/>
              </a:xfrm>
              <a:prstGeom prst="rect">
                <a:avLst/>
              </a:prstGeom>
              <a:blipFill>
                <a:blip r:embed="rId2"/>
                <a:stretch>
                  <a:fillRect l="-1295" t="-947" b="-1231"/>
                </a:stretch>
              </a:blipFill>
            </p:spPr>
            <p:txBody>
              <a:bodyPr/>
              <a:lstStyle/>
              <a:p>
                <a:r>
                  <a:rPr lang="en-US">
                    <a:noFill/>
                  </a:rPr>
                  <a:t> </a:t>
                </a:r>
              </a:p>
            </p:txBody>
          </p:sp>
        </mc:Fallback>
      </mc:AlternateContent>
    </p:spTree>
    <p:extLst>
      <p:ext uri="{BB962C8B-B14F-4D97-AF65-F5344CB8AC3E}">
        <p14:creationId xmlns:p14="http://schemas.microsoft.com/office/powerpoint/2010/main" val="3392867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922" y="1718142"/>
            <a:ext cx="10317383" cy="171085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242061" y="852919"/>
            <a:ext cx="9585106" cy="5929955"/>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The modular hashing method is:</a:t>
            </a:r>
          </a:p>
          <a:p>
            <a:pPr marL="914400" lvl="1" indent="-457200">
              <a:lnSpc>
                <a:spcPct val="100000"/>
              </a:lnSpc>
              <a:spcAft>
                <a:spcPts val="600"/>
              </a:spcAft>
            </a:pPr>
            <a:r>
              <a:rPr lang="en-US" sz="2200" dirty="0">
                <a:latin typeface="Times New Roman" panose="02020603050405020304" pitchFamily="18" charset="0"/>
                <a:cs typeface="Times New Roman" panose="02020603050405020304" pitchFamily="18" charset="0"/>
              </a:rPr>
              <a:t>The hash function is</a:t>
            </a:r>
            <a:r>
              <a:rPr lang="en-US" sz="2200" dirty="0">
                <a:solidFill>
                  <a:srgbClr val="0000FF"/>
                </a:solidFill>
                <a:latin typeface="Times New Roman" panose="02020603050405020304" pitchFamily="18" charset="0"/>
                <a:cs typeface="Times New Roman" panose="02020603050405020304" pitchFamily="18" charset="0"/>
              </a:rPr>
              <a:t> h(k) = k mod m. </a:t>
            </a:r>
            <a:r>
              <a:rPr lang="en-US" sz="22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Good values for m are primes not too close to the exact powers of 2</a:t>
            </a:r>
          </a:p>
          <a:p>
            <a:pPr marL="457200"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Choosing m to be closer to a power of two, 2</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could cause problems</a:t>
            </a:r>
            <a:r>
              <a:rPr lang="en-US" sz="2200" dirty="0">
                <a:latin typeface="Times New Roman" panose="02020603050405020304" pitchFamily="18" charset="0"/>
                <a:cs typeface="Times New Roman" panose="02020603050405020304" pitchFamily="18" charset="0"/>
              </a:rPr>
              <a:t>.</a:t>
            </a:r>
          </a:p>
          <a:p>
            <a:pPr marL="914400" lvl="1" indent="-457200">
              <a:lnSpc>
                <a:spcPct val="100000"/>
              </a:lnSpc>
              <a:spcAft>
                <a:spcPts val="600"/>
              </a:spcAft>
            </a:pPr>
            <a:r>
              <a:rPr lang="en-US" sz="2200" dirty="0">
                <a:latin typeface="Times New Roman" panose="02020603050405020304" pitchFamily="18" charset="0"/>
                <a:cs typeface="Times New Roman" panose="02020603050405020304" pitchFamily="18" charset="0"/>
              </a:rPr>
              <a:t>If m = </a:t>
            </a:r>
            <a:r>
              <a:rPr lang="en-US" sz="2200" dirty="0">
                <a:solidFill>
                  <a:srgbClr val="0000FF"/>
                </a:solidFill>
                <a:latin typeface="Times New Roman" panose="02020603050405020304" pitchFamily="18" charset="0"/>
                <a:cs typeface="Times New Roman" panose="02020603050405020304" pitchFamily="18" charset="0"/>
              </a:rPr>
              <a:t>2</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h(k) is </a:t>
            </a:r>
            <a:r>
              <a:rPr lang="en-US" sz="2200" i="1" dirty="0">
                <a:solidFill>
                  <a:srgbClr val="0000FF"/>
                </a:solidFill>
                <a:latin typeface="Times New Roman" panose="02020603050405020304" pitchFamily="18" charset="0"/>
                <a:cs typeface="Times New Roman" panose="02020603050405020304" pitchFamily="18" charset="0"/>
              </a:rPr>
              <a:t>the p number of lowest-order bits of k</a:t>
            </a:r>
            <a:r>
              <a:rPr lang="en-US" sz="2200" dirty="0">
                <a:solidFill>
                  <a:srgbClr val="0000FF"/>
                </a:solidFill>
                <a:latin typeface="Times New Roman" panose="02020603050405020304" pitchFamily="18" charset="0"/>
                <a:cs typeface="Times New Roman" panose="02020603050405020304" pitchFamily="18" charset="0"/>
              </a:rPr>
              <a:t>. High frequency of collision occurrences.</a:t>
            </a:r>
          </a:p>
          <a:p>
            <a:pPr marL="914400" lvl="1" indent="-457200">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An example: let m = 2</a:t>
            </a:r>
            <a:r>
              <a:rPr lang="en-US" sz="2200" baseline="30000" dirty="0">
                <a:solidFill>
                  <a:srgbClr val="0000FF"/>
                </a:solidFill>
                <a:latin typeface="Times New Roman" panose="02020603050405020304" pitchFamily="18" charset="0"/>
                <a:cs typeface="Times New Roman" panose="02020603050405020304" pitchFamily="18" charset="0"/>
              </a:rPr>
              <a:t>4 </a:t>
            </a:r>
            <a:r>
              <a:rPr lang="en-US" sz="2200" dirty="0">
                <a:solidFill>
                  <a:srgbClr val="0000FF"/>
                </a:solidFill>
                <a:latin typeface="Times New Roman" panose="02020603050405020304" pitchFamily="18" charset="0"/>
                <a:cs typeface="Times New Roman" panose="02020603050405020304" pitchFamily="18" charset="0"/>
              </a:rPr>
              <a:t>= 10000. If k =13 (</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29 (1</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45 (10</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61 (11</a:t>
            </a:r>
            <a:r>
              <a:rPr lang="en-US" sz="2200" b="1" dirty="0">
                <a:solidFill>
                  <a:srgbClr val="0000FF"/>
                </a:solidFill>
                <a:latin typeface="Times New Roman" panose="02020603050405020304" pitchFamily="18" charset="0"/>
                <a:cs typeface="Times New Roman" panose="02020603050405020304" pitchFamily="18" charset="0"/>
              </a:rPr>
              <a:t>1101</a:t>
            </a:r>
            <a:r>
              <a:rPr lang="en-US" sz="2200" dirty="0">
                <a:solidFill>
                  <a:srgbClr val="0000FF"/>
                </a:solidFill>
                <a:latin typeface="Times New Roman" panose="02020603050405020304" pitchFamily="18" charset="0"/>
                <a:cs typeface="Times New Roman" panose="02020603050405020304" pitchFamily="18" charset="0"/>
              </a:rPr>
              <a:t>) …. then they have the same hash value h(k) = k (mod m) = 1101</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which is just the 4 lowest-order bits of k. In comparison with m = 13, then their hash value h(k) would be 0000, 0011, 1011, 1001, … respectively. </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Avoid choosing m = 10</a:t>
            </a:r>
            <a:r>
              <a:rPr lang="en-US" sz="2200" baseline="30000" dirty="0">
                <a:solidFill>
                  <a:srgbClr val="0000FF"/>
                </a:solidFill>
                <a:latin typeface="Times New Roman" panose="02020603050405020304" pitchFamily="18" charset="0"/>
                <a:cs typeface="Times New Roman" panose="02020603050405020304" pitchFamily="18" charset="0"/>
              </a:rPr>
              <a:t>p</a:t>
            </a:r>
            <a:r>
              <a:rPr lang="en-US" sz="2200" dirty="0">
                <a:solidFill>
                  <a:srgbClr val="0000FF"/>
                </a:solidFill>
                <a:latin typeface="Times New Roman" panose="02020603050405020304" pitchFamily="18" charset="0"/>
                <a:cs typeface="Times New Roman" panose="02020603050405020304" pitchFamily="18" charset="0"/>
              </a:rPr>
              <a:t>, if the application deals with decimal numbers as keys.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50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80" y="1315291"/>
            <a:ext cx="10156447" cy="15387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61011" y="1403366"/>
                <a:ext cx="9069977" cy="4923544"/>
              </a:xfrm>
            </p:spPr>
            <p:txBody>
              <a:bodyPr>
                <a:normAutofit lnSpcReduction="10000"/>
              </a:bodyPr>
              <a:lstStyle/>
              <a:p>
                <a:pPr marL="0" indent="0">
                  <a:lnSpc>
                    <a:spcPct val="120000"/>
                  </a:lnSpc>
                  <a:spcBef>
                    <a:spcPts val="0"/>
                  </a:spcBef>
                  <a:spcAft>
                    <a:spcPts val="18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division method </a:t>
                </a:r>
                <a:r>
                  <a:rPr lang="en-US" sz="24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 example of a good prime value m,</a:t>
                </a:r>
                <a:r>
                  <a:rPr lang="en-US" sz="2400" dirty="0">
                    <a:latin typeface="Times New Roman" panose="02020603050405020304" pitchFamily="18" charset="0"/>
                    <a:cs typeface="Times New Roman" panose="02020603050405020304" pitchFamily="18" charset="0"/>
                  </a:rPr>
                  <a:t> not too close to exact powers of 2.</a:t>
                </a:r>
                <a:endParaRPr lang="en-US" sz="2400" dirty="0">
                  <a:solidFill>
                    <a:srgbClr val="0000FF"/>
                  </a:solidFill>
                  <a:latin typeface="Times New Roman" panose="02020603050405020304" pitchFamily="18" charset="0"/>
                  <a:cs typeface="Times New Roman" panose="02020603050405020304" pitchFamily="18" charset="0"/>
                </a:endParaRP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Suppose the character code has 8 bits, and let </a:t>
                </a:r>
                <a:r>
                  <a:rPr lang="en-US" dirty="0">
                    <a:solidFill>
                      <a:srgbClr val="0000FF"/>
                    </a:solidFill>
                    <a:latin typeface="Times New Roman" panose="02020603050405020304" pitchFamily="18" charset="0"/>
                    <a:cs typeface="Times New Roman" panose="02020603050405020304" pitchFamily="18" charset="0"/>
                  </a:rPr>
                  <a:t>n = 2000 character strings</a:t>
                </a:r>
                <a:r>
                  <a:rPr lang="en-US" dirty="0">
                    <a:latin typeface="Times New Roman" panose="02020603050405020304" pitchFamily="18" charset="0"/>
                    <a:cs typeface="Times New Roman" panose="02020603050405020304" pitchFamily="18" charset="0"/>
                  </a:rPr>
                  <a:t>. We could allocate a hash table of size m = 701 if we don’t mind examining an average of 3 elements in an unsuccessful search for a key. 701 is a prime and </a:t>
                </a:r>
                <a:r>
                  <a:rPr lang="en-US" dirty="0">
                    <a:solidFill>
                      <a:srgbClr val="0000FF"/>
                    </a:solidFill>
                    <a:latin typeface="Times New Roman" panose="02020603050405020304" pitchFamily="18" charset="0"/>
                    <a:cs typeface="Times New Roman" panose="02020603050405020304" pitchFamily="18" charset="0"/>
                  </a:rPr>
                  <a:t>701 </a:t>
                </a:r>
                <a14:m>
                  <m:oMath xmlns:m="http://schemas.openxmlformats.org/officeDocument/2006/math">
                    <m:r>
                      <a:rPr lang="en-US"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2000</m:t>
                        </m:r>
                      </m:num>
                      <m:den>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but not any power of 2.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For any integer key k, the hash function would be h(k) = k mod 701.</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61011" y="1403366"/>
                <a:ext cx="9069977" cy="4923544"/>
              </a:xfrm>
              <a:blipFill>
                <a:blip r:embed="rId2"/>
                <a:stretch>
                  <a:fillRect l="-1008" t="-743" r="-806"/>
                </a:stretch>
              </a:blipFill>
            </p:spPr>
            <p:txBody>
              <a:bodyPr/>
              <a:lstStyle/>
              <a:p>
                <a:r>
                  <a:rPr lang="en-US">
                    <a:noFill/>
                  </a:rPr>
                  <a:t> </a:t>
                </a:r>
              </a:p>
            </p:txBody>
          </p:sp>
        </mc:Fallback>
      </mc:AlternateContent>
    </p:spTree>
    <p:extLst>
      <p:ext uri="{BB962C8B-B14F-4D97-AF65-F5344CB8AC3E}">
        <p14:creationId xmlns:p14="http://schemas.microsoft.com/office/powerpoint/2010/main" val="1995976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5439" y="1175656"/>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cs typeface="Times New Roman" panose="02020603050405020304" pitchFamily="18" charset="0"/>
                  </a:rPr>
                  <a:t>The </a:t>
                </a:r>
                <a:r>
                  <a:rPr lang="en-US" sz="6000" dirty="0">
                    <a:solidFill>
                      <a:srgbClr val="0000FF"/>
                    </a:solidFill>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Two hash functions: either the first (most significant) or last (least significant) 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the table size is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r>
                      <a:rPr lang="en-US" sz="5500" b="0" i="1" smtClean="0">
                        <a:solidFill>
                          <a:srgbClr val="0000FF"/>
                        </a:solidFill>
                        <a:latin typeface="Cambria Math" panose="02040503050406030204" pitchFamily="18" charset="0"/>
                        <a:cs typeface="Times New Roman" panose="02020603050405020304" pitchFamily="18" charset="0"/>
                      </a:rPr>
                      <m:t> </m:t>
                    </m:r>
                  </m:oMath>
                </a14:m>
                <a:r>
                  <a:rPr lang="en-US" sz="5500" dirty="0">
                    <a:latin typeface="Times New Roman" panose="02020603050405020304" pitchFamily="18" charset="0"/>
                    <a:cs typeface="Times New Roman" panose="02020603050405020304" pitchFamily="18" charset="0"/>
                  </a:rPr>
                  <a:t>. (i.e., m = </a:t>
                </a:r>
                <a14:m>
                  <m:oMath xmlns:m="http://schemas.openxmlformats.org/officeDocument/2006/math">
                    <m:sSup>
                      <m:sSupPr>
                        <m:ctrlPr>
                          <a:rPr lang="en-US" sz="5500" i="1">
                            <a:solidFill>
                              <a:srgbClr val="0000FF"/>
                            </a:solidFill>
                            <a:latin typeface="Cambria Math" panose="02040503050406030204" pitchFamily="18" charset="0"/>
                            <a:cs typeface="Times New Roman" panose="02020603050405020304" pitchFamily="18" charset="0"/>
                          </a:rPr>
                        </m:ctrlPr>
                      </m:sSupPr>
                      <m:e>
                        <m:r>
                          <a:rPr lang="en-US" sz="5500" i="1">
                            <a:solidFill>
                              <a:srgbClr val="0000FF"/>
                            </a:solidFill>
                            <a:latin typeface="Cambria Math" panose="02040503050406030204" pitchFamily="18" charset="0"/>
                            <a:cs typeface="Times New Roman" panose="02020603050405020304" pitchFamily="18" charset="0"/>
                          </a:rPr>
                          <m:t>2</m:t>
                        </m:r>
                      </m:e>
                      <m:sup>
                        <m:r>
                          <a:rPr lang="en-US" sz="5500" i="1">
                            <a:solidFill>
                              <a:srgbClr val="0000FF"/>
                            </a:solidFill>
                            <a:latin typeface="Cambria Math" panose="02040503050406030204" pitchFamily="18" charset="0"/>
                            <a:cs typeface="Times New Roman" panose="02020603050405020304" pitchFamily="18" charset="0"/>
                          </a:rPr>
                          <m:t>𝑝</m:t>
                        </m:r>
                      </m:sup>
                    </m:sSup>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Let k be an </a:t>
                </a:r>
                <a:r>
                  <a:rPr lang="en-US" sz="5500" dirty="0">
                    <a:solidFill>
                      <a:srgbClr val="0000FF"/>
                    </a:solidFill>
                    <a:latin typeface="Times New Roman" panose="02020603050405020304" pitchFamily="18" charset="0"/>
                    <a:cs typeface="Times New Roman" panose="02020603050405020304" pitchFamily="18" charset="0"/>
                  </a:rPr>
                  <a:t>n</a:t>
                </a:r>
                <a:r>
                  <a:rPr lang="en-US" sz="5500" dirty="0">
                    <a:latin typeface="Times New Roman" panose="02020603050405020304" pitchFamily="18" charset="0"/>
                    <a:cs typeface="Times New Roman" panose="02020603050405020304" pitchFamily="18" charset="0"/>
                  </a:rPr>
                  <a:t>-bit integer.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hash functions as follows: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latin typeface="Cambria Math" panose="02040503050406030204" pitchFamily="18" charset="0"/>
                            <a:cs typeface="Times New Roman" panose="02020603050405020304" pitchFamily="18" charset="0"/>
                          </a:rPr>
                        </m:ctrlPr>
                      </m:fPr>
                      <m:num>
                        <m:r>
                          <a:rPr lang="en-US" sz="5500" b="0" i="1" dirty="0" smtClean="0">
                            <a:solidFill>
                              <a:srgbClr val="0000FF"/>
                            </a:solidFill>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latin typeface="Cambria Math" panose="02040503050406030204" pitchFamily="18" charset="0"/>
                                <a:cs typeface="Times New Roman" panose="02020603050405020304" pitchFamily="18" charset="0"/>
                              </a:rPr>
                            </m:ctrlPr>
                          </m:sSupPr>
                          <m:e>
                            <m:r>
                              <a:rPr lang="en-US" sz="5500" b="0" i="1" dirty="0" smtClean="0">
                                <a:solidFill>
                                  <a:srgbClr val="0000FF"/>
                                </a:solidFill>
                                <a:latin typeface="Cambria Math" panose="02040503050406030204" pitchFamily="18" charset="0"/>
                                <a:cs typeface="Times New Roman" panose="02020603050405020304" pitchFamily="18" charset="0"/>
                              </a:rPr>
                              <m:t>2</m:t>
                            </m:r>
                          </m:e>
                          <m:sup>
                            <m:r>
                              <a:rPr lang="en-US" sz="5500" b="0" i="1" dirty="0" smtClean="0">
                                <a:solidFill>
                                  <a:srgbClr val="0000FF"/>
                                </a:solidFill>
                                <a:latin typeface="Cambria Math" panose="02040503050406030204" pitchFamily="18" charset="0"/>
                                <a:cs typeface="Times New Roman" panose="02020603050405020304" pitchFamily="18" charset="0"/>
                              </a:rPr>
                              <m:t>𝑛</m:t>
                            </m:r>
                            <m:r>
                              <a:rPr lang="en-US" sz="5500" b="0" i="1" dirty="0" smtClean="0">
                                <a:solidFill>
                                  <a:srgbClr val="0000FF"/>
                                </a:solidFill>
                                <a:latin typeface="Cambria Math" panose="02040503050406030204" pitchFamily="18" charset="0"/>
                                <a:cs typeface="Times New Roman" panose="02020603050405020304" pitchFamily="18" charset="0"/>
                              </a:rPr>
                              <m:t>−</m:t>
                            </m:r>
                            <m:r>
                              <a:rPr lang="en-US" sz="5500" b="0" i="1" dirty="0" smtClean="0">
                                <a:solidFill>
                                  <a:srgbClr val="0000FF"/>
                                </a:solidFill>
                                <a:latin typeface="Cambria Math" panose="02040503050406030204" pitchFamily="18" charset="0"/>
                                <a:cs typeface="Times New Roman" panose="02020603050405020304" pitchFamily="18" charset="0"/>
                              </a:rPr>
                              <m:t>𝑝</m:t>
                            </m:r>
                          </m:sup>
                        </m:sSup>
                      </m:den>
                    </m:f>
                  </m:oMath>
                </a14:m>
                <a:r>
                  <a:rPr lang="en-US" sz="5500" dirty="0">
                    <a:solidFill>
                      <a:srgbClr val="0000FF"/>
                    </a:solidFill>
                    <a:latin typeface="Times New Roman" panose="02020603050405020304" pitchFamily="18" charset="0"/>
                    <a:cs typeface="Times New Roman" panose="02020603050405020304" pitchFamily="18" charset="0"/>
                  </a:rPr>
                  <a:t>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latin typeface="Times New Roman" panose="02020603050405020304" pitchFamily="18" charset="0"/>
                    <a:cs typeface="Times New Roman" panose="02020603050405020304" pitchFamily="18" charset="0"/>
                  </a:rPr>
                  <a:t>the hash value of the first p bits of k. </a:t>
                </a:r>
                <a:r>
                  <a:rPr lang="en-US" sz="5500" dirty="0">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oMath>
                </a14:m>
                <a:endParaRPr lang="en-US" sz="55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latin typeface="Times New Roman" panose="02020603050405020304" pitchFamily="18" charset="0"/>
                    <a:cs typeface="Times New Roman" panose="02020603050405020304" pitchFamily="18" charset="0"/>
                  </a:rPr>
                  <a:t>the hash value of the last p bits of k. </a:t>
                </a:r>
                <a:r>
                  <a:rPr lang="en-US" sz="5500" dirty="0">
                    <a:solidFill>
                      <a:srgbClr val="0000FF"/>
                    </a:solidFill>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Time for computing these hash functions is fast.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They are bad hash functions, especially for strings.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5439" y="1175656"/>
                <a:ext cx="9357361" cy="5682343"/>
              </a:xfrm>
              <a:blipFill>
                <a:blip r:embed="rId2"/>
                <a:stretch>
                  <a:fillRect l="-977" t="-85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316757" y="3167271"/>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=100 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316757" y="3167271"/>
                <a:ext cx="3095625" cy="1477328"/>
              </a:xfrm>
              <a:prstGeom prst="rect">
                <a:avLst/>
              </a:prstGeom>
              <a:blipFill>
                <a:blip r:embed="rId4"/>
                <a:stretch>
                  <a:fillRect l="-1373" t="-2049"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52650" y="6217166"/>
            <a:ext cx="4124325" cy="369332"/>
          </a:xfrm>
          <a:prstGeom prst="rect">
            <a:avLst/>
          </a:prstGeom>
          <a:noFill/>
        </p:spPr>
        <p:txBody>
          <a:bodyPr wrap="square" rtlCol="0">
            <a:spAutoFit/>
          </a:bodyPr>
          <a:lstStyle/>
          <a:p>
            <a:r>
              <a:rPr lang="en-US" dirty="0"/>
              <a:t>e.g., h(</a:t>
            </a:r>
            <a:r>
              <a:rPr lang="en-US" dirty="0" err="1"/>
              <a:t>xbcde</a:t>
            </a:r>
            <a:r>
              <a:rPr lang="en-US" dirty="0"/>
              <a:t>) = h(</a:t>
            </a:r>
            <a:r>
              <a:rPr lang="en-US" dirty="0" err="1"/>
              <a:t>ybcde</a:t>
            </a:r>
            <a:r>
              <a:rPr lang="en-US" dirty="0"/>
              <a:t>) = h(</a:t>
            </a:r>
            <a:r>
              <a:rPr lang="en-US" dirty="0" err="1"/>
              <a:t>zbcde</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316758" y="4862680"/>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316758" y="4862680"/>
                <a:ext cx="3095625" cy="1477328"/>
              </a:xfrm>
              <a:prstGeom prst="rect">
                <a:avLst/>
              </a:prstGeom>
              <a:blipFill>
                <a:blip r:embed="rId5"/>
                <a:stretch>
                  <a:fillRect l="-1373" t="-2049" b="-4918"/>
                </a:stretch>
              </a:blipFill>
            </p:spPr>
            <p:txBody>
              <a:bodyPr/>
              <a:lstStyle/>
              <a:p>
                <a:r>
                  <a:rPr lang="en-US">
                    <a:noFill/>
                  </a:rPr>
                  <a:t> </a:t>
                </a:r>
              </a:p>
            </p:txBody>
          </p:sp>
        </mc:Fallback>
      </mc:AlternateContent>
    </p:spTree>
    <p:extLst>
      <p:ext uri="{BB962C8B-B14F-4D97-AF65-F5344CB8AC3E}">
        <p14:creationId xmlns:p14="http://schemas.microsoft.com/office/powerpoint/2010/main" val="144075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040FB-1008-830B-108C-FFAB3B04CA5C}"/>
              </a:ext>
            </a:extLst>
          </p:cNvPr>
          <p:cNvSpPr txBox="1"/>
          <p:nvPr/>
        </p:nvSpPr>
        <p:spPr>
          <a:xfrm>
            <a:off x="1609164" y="1595334"/>
            <a:ext cx="897367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Operations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INSERT: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Place the element with key k at T[k].</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SEARCH: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Retrieve the element with key k by accessing T[k].</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DELETE:</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the element with key k by setting T[k]=NIL.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p:txBody>
      </p:sp>
      <p:sp>
        <p:nvSpPr>
          <p:cNvPr id="4" name="TextBox 3">
            <a:extLst>
              <a:ext uri="{FF2B5EF4-FFF2-40B4-BE49-F238E27FC236}">
                <a16:creationId xmlns:a16="http://schemas.microsoft.com/office/drawing/2014/main" id="{2D9FFFA3-94C9-E3EA-0327-9AF73C4AA0AD}"/>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3121039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653" y="2616675"/>
            <a:ext cx="10684038" cy="293721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4812193"/>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Multiply the key k by </a:t>
            </a:r>
            <a:r>
              <a:rPr lang="en-US" sz="9600" dirty="0">
                <a:solidFill>
                  <a:srgbClr val="0000FF"/>
                </a:solidFill>
                <a:latin typeface="Times New Roman" panose="02020603050405020304" pitchFamily="18" charset="0"/>
                <a:cs typeface="Times New Roman" panose="02020603050405020304" pitchFamily="18" charset="0"/>
              </a:rPr>
              <a:t>a constant A in the range 0 &lt; A &lt; 1 </a:t>
            </a:r>
            <a:r>
              <a:rPr lang="en-US" sz="9600" dirty="0">
                <a:latin typeface="Times New Roman" panose="02020603050405020304" pitchFamily="18" charset="0"/>
                <a:cs typeface="Times New Roman" panose="02020603050405020304" pitchFamily="18" charset="0"/>
              </a:rPr>
              <a:t>and </a:t>
            </a:r>
            <a:r>
              <a:rPr lang="en-US" sz="9600" dirty="0">
                <a:solidFill>
                  <a:srgbClr val="0000FF"/>
                </a:solidFill>
                <a:latin typeface="Times New Roman" panose="02020603050405020304" pitchFamily="18" charset="0"/>
                <a:cs typeface="Times New Roman" panose="02020603050405020304" pitchFamily="18" charset="0"/>
              </a:rPr>
              <a:t>extract the fractional part of kA via (</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Compute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m(</a:t>
            </a:r>
            <a:r>
              <a:rPr lang="en-US" sz="7200" dirty="0">
                <a:latin typeface="Times New Roman" panose="02020603050405020304" pitchFamily="18" charset="0"/>
                <a:cs typeface="Times New Roman" panose="02020603050405020304" pitchFamily="18" charset="0"/>
              </a:rPr>
              <a:t>kA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 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128*0.2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72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marL="457200" lvl="1" indent="0">
              <a:lnSpc>
                <a:spcPct val="120000"/>
              </a:lnSpc>
              <a:spcBef>
                <a:spcPts val="0"/>
              </a:spcBef>
              <a:spcAft>
                <a:spcPts val="600"/>
              </a:spcAft>
              <a:buNone/>
            </a:pP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latin typeface="Times New Roman" panose="02020603050405020304" pitchFamily="18" charset="0"/>
                <a:cs typeface="Times New Roman" panose="02020603050405020304" pitchFamily="18" charset="0"/>
              </a:rPr>
              <a:t>“k A mod 1” means the fractional part of k A, </a:t>
            </a:r>
            <a:r>
              <a:rPr lang="en-US" sz="8000" dirty="0">
                <a:solidFill>
                  <a:srgbClr val="0000FF"/>
                </a:solidFill>
                <a:latin typeface="Times New Roman" panose="02020603050405020304" pitchFamily="18" charset="0"/>
                <a:cs typeface="Times New Roman" panose="02020603050405020304" pitchFamily="18" charset="0"/>
              </a:rPr>
              <a:t>e.g., 0.2, KA = 1990.20</a:t>
            </a:r>
          </a:p>
          <a:p>
            <a:pPr marL="457200" lvl="1" indent="0">
              <a:lnSpc>
                <a:spcPct val="120000"/>
              </a:lnSpc>
              <a:spcBef>
                <a:spcPts val="0"/>
              </a:spcBef>
              <a:spcAft>
                <a:spcPts val="600"/>
              </a:spcAft>
              <a:buNone/>
            </a:pPr>
            <a:r>
              <a:rPr lang="en-US" sz="9600" dirty="0">
                <a:latin typeface="Times New Roman" panose="02020603050405020304" pitchFamily="18" charset="0"/>
                <a:cs typeface="Times New Roman" panose="02020603050405020304" pitchFamily="18" charset="0"/>
              </a:rPr>
              <a:t>       i.e., k A mod 1 = kA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p>
          <a:p>
            <a:pPr marL="457200" lvl="1" indent="0">
              <a:lnSpc>
                <a:spcPct val="120000"/>
              </a:lnSpc>
              <a:spcBef>
                <a:spcPts val="0"/>
              </a:spcBef>
              <a:spcAft>
                <a:spcPts val="600"/>
              </a:spcAft>
              <a:buNone/>
            </a:pP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m(k A mod 1)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a:t>
            </a:r>
            <a:r>
              <a:rPr lang="en-US" sz="7200" dirty="0">
                <a:latin typeface="Times New Roman" panose="02020603050405020304" pitchFamily="18" charset="0"/>
                <a:cs typeface="Times New Roman" panose="02020603050405020304" pitchFamily="18" charset="0"/>
              </a:rPr>
              <a:t>3210*0.62 mod 1</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128(1990.20</a:t>
            </a:r>
            <a:r>
              <a:rPr lang="en-US" sz="7200" dirty="0">
                <a:latin typeface="Times New Roman" panose="02020603050405020304" pitchFamily="18" charset="0"/>
                <a:cs typeface="Times New Roman" panose="02020603050405020304" pitchFamily="18" charset="0"/>
              </a:rPr>
              <a:t> mod 1</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baseline="-250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128*0.20 = 25</a:t>
            </a:r>
          </a:p>
        </p:txBody>
      </p:sp>
    </p:spTree>
    <p:extLst>
      <p:ext uri="{BB962C8B-B14F-4D97-AF65-F5344CB8AC3E}">
        <p14:creationId xmlns:p14="http://schemas.microsoft.com/office/powerpoint/2010/main" val="462877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109166" cy="5125629"/>
          </a:xfrm>
        </p:spPr>
        <p:txBody>
          <a:bodyPr>
            <a:normAutofit fontScale="62500" lnSpcReduction="20000"/>
          </a:bodyPr>
          <a:lstStyle/>
          <a:p>
            <a:pPr marL="0" indent="0">
              <a:buNone/>
            </a:pPr>
            <a:r>
              <a:rPr lang="en-US" sz="4200" dirty="0">
                <a:cs typeface="Times New Roman" panose="02020603050405020304" pitchFamily="18" charset="0"/>
              </a:rPr>
              <a:t>The </a:t>
            </a:r>
            <a:r>
              <a:rPr lang="en-US" sz="4200" dirty="0">
                <a:solidFill>
                  <a:srgbClr val="0000FF"/>
                </a:solidFill>
                <a:cs typeface="Times New Roman" panose="02020603050405020304" pitchFamily="18" charset="0"/>
              </a:rPr>
              <a:t>Multiplication method </a:t>
            </a:r>
            <a:r>
              <a:rPr lang="en-US" sz="4200" dirty="0">
                <a:cs typeface="Times New Roman" panose="02020603050405020304" pitchFamily="18" charset="0"/>
              </a:rPr>
              <a:t>for creating hash functions</a:t>
            </a:r>
          </a:p>
          <a:p>
            <a:pPr marL="400050" indent="-400050"/>
            <a:r>
              <a:rPr lang="en-US" sz="3400" dirty="0">
                <a:latin typeface="Times New Roman" panose="02020603050405020304" pitchFamily="18" charset="0"/>
                <a:cs typeface="Times New Roman" panose="02020603050405020304" pitchFamily="18" charset="0"/>
              </a:rPr>
              <a:t>That the value of m is not critical is an advantage of the multiplication method. </a:t>
            </a:r>
          </a:p>
          <a:p>
            <a:pPr marL="400050" indent="-400050"/>
            <a:r>
              <a:rPr lang="en-US" sz="3400" dirty="0">
                <a:latin typeface="Times New Roman" panose="02020603050405020304" pitchFamily="18" charset="0"/>
                <a:cs typeface="Times New Roman" panose="02020603050405020304" pitchFamily="18" charset="0"/>
              </a:rPr>
              <a:t>Choose m = 2</a:t>
            </a:r>
            <a:r>
              <a:rPr lang="en-US" sz="3400" baseline="30000" dirty="0">
                <a:latin typeface="Times New Roman" panose="02020603050405020304" pitchFamily="18" charset="0"/>
                <a:cs typeface="Times New Roman" panose="02020603050405020304" pitchFamily="18" charset="0"/>
              </a:rPr>
              <a:t>p</a:t>
            </a:r>
            <a:r>
              <a:rPr lang="en-US" sz="3400" dirty="0">
                <a:latin typeface="Times New Roman" panose="02020603050405020304" pitchFamily="18" charset="0"/>
                <a:cs typeface="Times New Roman" panose="02020603050405020304" pitchFamily="18" charset="0"/>
              </a:rPr>
              <a:t> for some integer p. </a:t>
            </a:r>
          </a:p>
          <a:p>
            <a:pPr marL="400050" indent="-400050"/>
            <a:r>
              <a:rPr lang="en-US" sz="3400" dirty="0">
                <a:latin typeface="Times New Roman" panose="02020603050405020304" pitchFamily="18" charset="0"/>
                <a:cs typeface="Times New Roman" panose="02020603050405020304" pitchFamily="18" charset="0"/>
              </a:rPr>
              <a:t>Suppose that the machine’s word size is </a:t>
            </a:r>
            <a:r>
              <a:rPr lang="en-US" sz="3400" dirty="0">
                <a:solidFill>
                  <a:srgbClr val="0000FF"/>
                </a:solidFill>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bits and a key k fits into a single word, </a:t>
            </a:r>
            <a:r>
              <a:rPr lang="en-US" sz="3400" dirty="0">
                <a:solidFill>
                  <a:srgbClr val="0000FF"/>
                </a:solidFill>
                <a:latin typeface="Times New Roman" panose="02020603050405020304" pitchFamily="18" charset="0"/>
                <a:cs typeface="Times New Roman" panose="02020603050405020304" pitchFamily="18" charset="0"/>
              </a:rPr>
              <a:t>the w-bit representation of the key k</a:t>
            </a:r>
            <a:r>
              <a:rPr lang="en-US" sz="3400" dirty="0">
                <a:latin typeface="Times New Roman" panose="02020603050405020304" pitchFamily="18" charset="0"/>
                <a:cs typeface="Times New Roman" panose="02020603050405020304" pitchFamily="18" charset="0"/>
              </a:rPr>
              <a:t>.  </a:t>
            </a:r>
          </a:p>
          <a:p>
            <a:pPr marL="400050" indent="-400050"/>
            <a:r>
              <a:rPr lang="en-US" sz="3400" dirty="0">
                <a:latin typeface="Times New Roman" panose="02020603050405020304" pitchFamily="18" charset="0"/>
                <a:cs typeface="Times New Roman" panose="02020603050405020304" pitchFamily="18" charset="0"/>
              </a:rPr>
              <a:t>Restrict A to be a fraction of the form s / 2</a:t>
            </a:r>
            <a:r>
              <a:rPr lang="en-US" sz="3400" baseline="30000" dirty="0">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where s is an integer </a:t>
            </a:r>
          </a:p>
          <a:p>
            <a:pPr marL="0" indent="0">
              <a:buNone/>
            </a:pPr>
            <a:r>
              <a:rPr lang="en-US" sz="3400" dirty="0">
                <a:latin typeface="Times New Roman" panose="02020603050405020304" pitchFamily="18" charset="0"/>
                <a:cs typeface="Times New Roman" panose="02020603050405020304" pitchFamily="18" charset="0"/>
              </a:rPr>
              <a:t>       in the range  0 &lt; s &lt; 2</a:t>
            </a:r>
            <a:r>
              <a:rPr lang="en-US" sz="3400" baseline="30000" dirty="0">
                <a:latin typeface="Times New Roman" panose="02020603050405020304" pitchFamily="18" charset="0"/>
                <a:cs typeface="Times New Roman" panose="02020603050405020304" pitchFamily="18" charset="0"/>
              </a:rPr>
              <a:t>w</a:t>
            </a:r>
            <a:r>
              <a:rPr lang="en-US" sz="3400" dirty="0">
                <a:latin typeface="Times New Roman" panose="02020603050405020304" pitchFamily="18" charset="0"/>
                <a:cs typeface="Times New Roman" panose="02020603050405020304" pitchFamily="18" charset="0"/>
              </a:rPr>
              <a:t>.   i.e., s =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A * 2</a:t>
            </a:r>
            <a:r>
              <a:rPr lang="en-US" sz="3400" baseline="30000" dirty="0">
                <a:latin typeface="Times New Roman" panose="02020603050405020304" pitchFamily="18" charset="0"/>
                <a:cs typeface="Times New Roman" panose="02020603050405020304" pitchFamily="18" charset="0"/>
              </a:rPr>
              <a:t>w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              </a:t>
            </a:r>
          </a:p>
          <a:p>
            <a:pPr marL="400050" indent="-400050"/>
            <a:r>
              <a:rPr lang="en-US" sz="3400" dirty="0">
                <a:latin typeface="Times New Roman" panose="02020603050405020304" pitchFamily="18" charset="0"/>
                <a:cs typeface="Times New Roman" panose="02020603050405020304" pitchFamily="18" charset="0"/>
              </a:rPr>
              <a:t>First multiply k by the w-bit integer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A * 2</a:t>
            </a:r>
            <a:r>
              <a:rPr lang="en-US" sz="3400" baseline="30000" dirty="0">
                <a:latin typeface="Times New Roman" panose="02020603050405020304" pitchFamily="18" charset="0"/>
                <a:cs typeface="Times New Roman" panose="02020603050405020304" pitchFamily="18" charset="0"/>
              </a:rPr>
              <a:t>w </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400" dirty="0">
                <a:latin typeface="Cambria Math" panose="02040503050406030204" pitchFamily="18" charset="0"/>
                <a:ea typeface="Cambria Math" panose="02040503050406030204" pitchFamily="18" charset="0"/>
                <a:cs typeface="Times New Roman" panose="02020603050405020304" pitchFamily="18" charset="0"/>
              </a:rPr>
              <a:t>,  0 &lt; A &lt; 1</a:t>
            </a:r>
          </a:p>
          <a:p>
            <a:pPr marL="400050"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The result is a 2w-bit value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2</a:t>
            </a:r>
            <a:r>
              <a:rPr lang="en-US" sz="3400" baseline="30000" dirty="0">
                <a:latin typeface="Times New Roman" panose="02020603050405020304" pitchFamily="18" charset="0"/>
                <a:cs typeface="Times New Roman" panose="02020603050405020304" pitchFamily="18" charset="0"/>
              </a:rPr>
              <a:t>w </a:t>
            </a:r>
            <a:r>
              <a:rPr lang="en-US" sz="3400" dirty="0">
                <a:latin typeface="Cambria Math" panose="02040503050406030204" pitchFamily="18" charset="0"/>
                <a:ea typeface="Cambria Math" panose="02040503050406030204" pitchFamily="18" charset="0"/>
                <a:cs typeface="Times New Roman" panose="02020603050405020304" pitchFamily="18" charset="0"/>
              </a:rPr>
              <a:t>+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400"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3400" dirty="0">
                <a:latin typeface="Cambria Math" panose="02040503050406030204" pitchFamily="18" charset="0"/>
                <a:ea typeface="Cambria Math" panose="02040503050406030204" pitchFamily="18" charset="0"/>
                <a:cs typeface="Times New Roman" panose="02020603050405020304" pitchFamily="18" charset="0"/>
              </a:rPr>
              <a:t>The desired p-bit hash value consists of    </a:t>
            </a:r>
          </a:p>
          <a:p>
            <a:pPr marL="0" indent="0">
              <a:buNone/>
            </a:pPr>
            <a:r>
              <a:rPr lang="en-US" sz="34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34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400" dirty="0">
                <a:latin typeface="Cambria Math" panose="02040503050406030204" pitchFamily="18" charset="0"/>
                <a:ea typeface="Cambria Math" panose="02040503050406030204" pitchFamily="18" charset="0"/>
                <a:cs typeface="Times New Roman" panose="02020603050405020304" pitchFamily="18" charset="0"/>
              </a:rPr>
              <a:t>.  </a:t>
            </a:r>
            <a:endParaRPr lang="en-US" sz="34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335577" y="41279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335577" y="45148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326867"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694012"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650471" y="45148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9972620" y="54088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549251" y="52733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694012" y="49551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9969847" y="32275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9788424" y="35535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5055315" y="5717088"/>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272440" y="57170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Tree>
    <p:extLst>
      <p:ext uri="{BB962C8B-B14F-4D97-AF65-F5344CB8AC3E}">
        <p14:creationId xmlns:p14="http://schemas.microsoft.com/office/powerpoint/2010/main" val="824928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40241"/>
                <a:ext cx="9731829" cy="5163003"/>
              </a:xfrm>
            </p:spPr>
            <p:txBody>
              <a:bodyPr>
                <a:normAutofit fontScale="62500" lnSpcReduction="20000"/>
              </a:bodyPr>
              <a:lstStyle/>
              <a:p>
                <a:pPr marL="0" indent="0">
                  <a:lnSpc>
                    <a:spcPct val="120000"/>
                  </a:lnSpc>
                  <a:spcBef>
                    <a:spcPts val="600"/>
                  </a:spcBef>
                  <a:spcAft>
                    <a:spcPts val="12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As an example,  k = 123456, p = 14,  m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16384, and w = 32. </a:t>
                </a:r>
              </a:p>
              <a:p>
                <a:pPr marL="461963" indent="-461963">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Adapting Knuth’s suggestion, choose an A to be the fraction of the form  s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32</m:t>
                        </m:r>
                      </m:sup>
                    </m:sSup>
                    <m:r>
                      <a:rPr lang="en-US" sz="3100" b="0" i="1" smtClean="0">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r>
                      <a:rPr lang="en-US" sz="3100" i="1">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and A </a:t>
                </a:r>
                <a14:m>
                  <m:oMath xmlns:m="http://schemas.openxmlformats.org/officeDocument/2006/math">
                    <m:r>
                      <a:rPr lang="en-US" sz="31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so that A = 2654435769 /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where </a:t>
                </a:r>
                <a14:m>
                  <m:oMath xmlns:m="http://schemas.openxmlformats.org/officeDocument/2006/math">
                    <m:sSup>
                      <m:sSupPr>
                        <m:ctrlPr>
                          <a:rPr lang="en-US" sz="3100" i="1">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is 4,294,967,296.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Then, k*s = 327706022297664 = (76300 *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oMath>
                </a14:m>
                <a:r>
                  <a:rPr lang="en-US" sz="3100" dirty="0">
                    <a:latin typeface="Times New Roman" panose="02020603050405020304" pitchFamily="18" charset="0"/>
                    <a:cs typeface="Times New Roman" panose="02020603050405020304" pitchFamily="18" charset="0"/>
                  </a:rPr>
                  <a:t> ) + 17612864.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Therefore,   r</a:t>
                </a:r>
                <a:r>
                  <a:rPr lang="en-US" sz="3100" baseline="-25000" dirty="0">
                    <a:latin typeface="Times New Roman" panose="02020603050405020304" pitchFamily="18" charset="0"/>
                    <a:cs typeface="Times New Roman" panose="02020603050405020304" pitchFamily="18" charset="0"/>
                  </a:rPr>
                  <a:t>1</a:t>
                </a:r>
                <a:r>
                  <a:rPr lang="en-US" sz="3100" dirty="0">
                    <a:latin typeface="Times New Roman" panose="02020603050405020304" pitchFamily="18" charset="0"/>
                    <a:cs typeface="Times New Roman" panose="02020603050405020304" pitchFamily="18" charset="0"/>
                  </a:rPr>
                  <a:t> =   76300 and   r</a:t>
                </a:r>
                <a:r>
                  <a:rPr lang="en-US" sz="3100" baseline="-25000" dirty="0">
                    <a:latin typeface="Times New Roman" panose="02020603050405020304" pitchFamily="18" charset="0"/>
                    <a:cs typeface="Times New Roman" panose="02020603050405020304" pitchFamily="18" charset="0"/>
                  </a:rPr>
                  <a:t>0</a:t>
                </a:r>
                <a:r>
                  <a:rPr lang="en-US" sz="3100" dirty="0">
                    <a:latin typeface="Times New Roman" panose="02020603050405020304" pitchFamily="18" charset="0"/>
                    <a:cs typeface="Times New Roman" panose="02020603050405020304" pitchFamily="18" charset="0"/>
                  </a:rPr>
                  <a:t> =   17612864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i="1">
                            <a:latin typeface="Cambria Math" panose="02040503050406030204" pitchFamily="18" charset="0"/>
                            <a:cs typeface="Times New Roman" panose="02020603050405020304" pitchFamily="18" charset="0"/>
                          </a:rPr>
                          <m:t>2</m:t>
                        </m:r>
                      </m:e>
                      <m:sup>
                        <m:r>
                          <a:rPr lang="en-US" sz="3100" i="1">
                            <a:latin typeface="Cambria Math" panose="02040503050406030204" pitchFamily="18" charset="0"/>
                            <a:cs typeface="Times New Roman" panose="02020603050405020304" pitchFamily="18" charset="0"/>
                          </a:rPr>
                          <m:t>32</m:t>
                        </m:r>
                      </m:sup>
                    </m:sSup>
                    <m:r>
                      <a:rPr lang="en-US" sz="3100" i="1">
                        <a:latin typeface="Cambria Math" panose="02040503050406030204" pitchFamily="18" charset="0"/>
                        <a:cs typeface="Times New Roman" panose="02020603050405020304" pitchFamily="18" charset="0"/>
                      </a:rPr>
                      <m:t> </m:t>
                    </m:r>
                  </m:oMath>
                </a14:m>
                <a:r>
                  <a:rPr lang="en-US" sz="3100" dirty="0">
                    <a:latin typeface="Times New Roman" panose="02020603050405020304" pitchFamily="18" charset="0"/>
                    <a:cs typeface="Times New Roman" panose="02020603050405020304" pitchFamily="18" charset="0"/>
                  </a:rPr>
                  <a:t>.  </a:t>
                </a:r>
              </a:p>
              <a:p>
                <a:pPr>
                  <a:lnSpc>
                    <a:spcPct val="120000"/>
                  </a:lnSpc>
                  <a:spcBef>
                    <a:spcPts val="600"/>
                  </a:spcBef>
                  <a:spcAft>
                    <a:spcPts val="1200"/>
                  </a:spcAft>
                </a:pPr>
                <a:r>
                  <a:rPr lang="en-US" sz="3100" dirty="0">
                    <a:latin typeface="Times New Roman" panose="02020603050405020304" pitchFamily="18" charset="0"/>
                    <a:cs typeface="Times New Roman" panose="02020603050405020304" pitchFamily="18" charset="0"/>
                  </a:rPr>
                  <a:t>    The p (=14) most significant bits of r</a:t>
                </a:r>
                <a:r>
                  <a:rPr lang="en-US" sz="3100" baseline="-25000" dirty="0">
                    <a:latin typeface="Times New Roman" panose="02020603050405020304" pitchFamily="18" charset="0"/>
                    <a:cs typeface="Times New Roman" panose="02020603050405020304" pitchFamily="18" charset="0"/>
                  </a:rPr>
                  <a:t>0</a:t>
                </a:r>
                <a:r>
                  <a:rPr lang="en-US" sz="3100" dirty="0">
                    <a:latin typeface="Times New Roman" panose="02020603050405020304" pitchFamily="18" charset="0"/>
                    <a:cs typeface="Times New Roman" panose="02020603050405020304" pitchFamily="18" charset="0"/>
                  </a:rPr>
                  <a:t>  yield the value  h(k) =</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3100" i="1" smtClean="0">
                            <a:latin typeface="Cambria Math" panose="02040503050406030204" pitchFamily="18" charset="0"/>
                            <a:cs typeface="Times New Roman" panose="02020603050405020304" pitchFamily="18" charset="0"/>
                          </a:rPr>
                        </m:ctrlPr>
                      </m:fPr>
                      <m:num>
                        <m:r>
                          <a:rPr lang="en-US" sz="3100" b="0" i="1" smtClean="0">
                            <a:latin typeface="Cambria Math" panose="02040503050406030204" pitchFamily="18" charset="0"/>
                            <a:cs typeface="Times New Roman" panose="02020603050405020304" pitchFamily="18" charset="0"/>
                          </a:rPr>
                          <m:t>17612864</m:t>
                        </m:r>
                      </m:num>
                      <m:den>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32 −14</m:t>
                            </m:r>
                          </m:sup>
                        </m:sSup>
                      </m:den>
                    </m:f>
                  </m:oMath>
                </a14:m>
                <a:r>
                  <a:rPr lang="en-US" sz="3100" dirty="0">
                    <a:latin typeface="Times New Roman" panose="02020603050405020304" pitchFamily="18" charset="0"/>
                    <a:cs typeface="Times New Roman" panose="02020603050405020304" pitchFamily="18" charset="0"/>
                  </a:rPr>
                  <a:t> </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t>
                </a:r>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3100" i="1" smtClean="0">
                            <a:latin typeface="Cambria Math" panose="02040503050406030204" pitchFamily="18" charset="0"/>
                            <a:cs typeface="Times New Roman" panose="02020603050405020304" pitchFamily="18" charset="0"/>
                          </a:rPr>
                        </m:ctrlPr>
                      </m:fPr>
                      <m:num>
                        <m:r>
                          <a:rPr lang="en-US" sz="3100" b="0" i="1" smtClean="0">
                            <a:latin typeface="Cambria Math" panose="02040503050406030204" pitchFamily="18" charset="0"/>
                            <a:cs typeface="Times New Roman" panose="02020603050405020304" pitchFamily="18" charset="0"/>
                          </a:rPr>
                          <m:t>17612864</m:t>
                        </m:r>
                      </m:num>
                      <m:den>
                        <m:r>
                          <a:rPr lang="en-US" sz="3100" b="0" i="1" smtClean="0">
                            <a:latin typeface="Cambria Math" panose="02040503050406030204" pitchFamily="18" charset="0"/>
                            <a:cs typeface="Times New Roman" panose="02020603050405020304" pitchFamily="18" charset="0"/>
                          </a:rPr>
                          <m:t>262144</m:t>
                        </m:r>
                      </m:den>
                    </m:f>
                  </m:oMath>
                </a14:m>
                <a:r>
                  <a:rPr lang="en-US" sz="3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67.</a:t>
                </a:r>
              </a:p>
              <a:p>
                <a:pPr marL="914400" lvl="2" indent="0">
                  <a:spcBef>
                    <a:spcPts val="600"/>
                  </a:spcBef>
                  <a:spcAft>
                    <a:spcPts val="1200"/>
                  </a:spcAft>
                  <a:buNone/>
                </a:pP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40241"/>
                <a:ext cx="9731829" cy="5163003"/>
              </a:xfrm>
              <a:blipFill>
                <a:blip r:embed="rId2"/>
                <a:stretch>
                  <a:fillRect l="-940" t="-945" r="-6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30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644285-12AF-4AE7-AD10-57A3C71DA95E}"/>
              </a:ext>
            </a:extLst>
          </p:cNvPr>
          <p:cNvSpPr txBox="1">
            <a:spLocks/>
          </p:cNvSpPr>
          <p:nvPr/>
        </p:nvSpPr>
        <p:spPr>
          <a:xfrm>
            <a:off x="1515291" y="3447686"/>
            <a:ext cx="9499550" cy="3082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326880" cy="5163003"/>
              </a:xfrm>
            </p:spPr>
            <p:txBody>
              <a:bodyPr>
                <a:normAutofit fontScale="775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latin typeface="Times New Roman" panose="02020603050405020304" pitchFamily="18" charset="0"/>
                    <a:cs typeface="Times New Roman" panose="02020603050405020304" pitchFamily="18" charset="0"/>
                  </a:rPr>
                  <a:t>     h(k) </a:t>
                </a:r>
                <a:r>
                  <a:rPr lang="en-US" sz="31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m(k A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10000(123456 * 0.61803…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10000(76300.0041151…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 (0.0041151…)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41.</a:t>
                </a: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326880" cy="5163003"/>
              </a:xfrm>
              <a:blipFill>
                <a:blip r:embed="rId2"/>
                <a:stretch>
                  <a:fillRect l="-1438" t="-1181" r="-261" b="-59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Tree>
    <p:extLst>
      <p:ext uri="{BB962C8B-B14F-4D97-AF65-F5344CB8AC3E}">
        <p14:creationId xmlns:p14="http://schemas.microsoft.com/office/powerpoint/2010/main" val="14749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1E1B00-AA2D-C618-712B-51C1CFD8551F}"/>
              </a:ext>
            </a:extLst>
          </p:cNvPr>
          <p:cNvSpPr txBox="1">
            <a:spLocks/>
          </p:cNvSpPr>
          <p:nvPr/>
        </p:nvSpPr>
        <p:spPr>
          <a:xfrm>
            <a:off x="978952" y="4992253"/>
            <a:ext cx="10089316" cy="159327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5" name="Title 1">
            <a:extLst>
              <a:ext uri="{FF2B5EF4-FFF2-40B4-BE49-F238E27FC236}">
                <a16:creationId xmlns:a16="http://schemas.microsoft.com/office/drawing/2014/main" id="{D9172E07-8F71-C9AE-71A8-CB57B8F121C8}"/>
              </a:ext>
            </a:extLst>
          </p:cNvPr>
          <p:cNvSpPr txBox="1">
            <a:spLocks/>
          </p:cNvSpPr>
          <p:nvPr/>
        </p:nvSpPr>
        <p:spPr>
          <a:xfrm>
            <a:off x="845755" y="1859331"/>
            <a:ext cx="9963215" cy="120015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83030" y="17957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309415"/>
            <a:ext cx="9281160" cy="5276111"/>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marL="457200" indent="-457200">
              <a:lnSpc>
                <a:spcPct val="100000"/>
              </a:lnSpc>
              <a:spcBef>
                <a:spcPts val="0"/>
              </a:spcBef>
              <a:spcAft>
                <a:spcPts val="300"/>
              </a:spcAft>
            </a:pPr>
            <a:r>
              <a:rPr lang="en-US" sz="2200" dirty="0">
                <a:latin typeface="Times New Roman" panose="02020603050405020304" pitchFamily="18" charset="0"/>
                <a:cs typeface="Times New Roman" panose="02020603050405020304" pitchFamily="18" charset="0"/>
              </a:rPr>
              <a:t>An ideal hash function?</a:t>
            </a: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For any hash function h there exists a potential “bad set of keys”, such that all n keys hash to the same slot, yielding an average retrieval time of </a:t>
            </a:r>
            <a:r>
              <a:rPr lang="el-GR" sz="2200" dirty="0">
                <a:solidFill>
                  <a:srgbClr val="0000FF"/>
                </a:solidFill>
                <a:latin typeface="Times New Roman" panose="02020603050405020304" pitchFamily="18" charset="0"/>
                <a:cs typeface="Times New Roman" panose="02020603050405020304" pitchFamily="18" charset="0"/>
              </a:rPr>
              <a:t>ϴ</a:t>
            </a:r>
            <a:r>
              <a:rPr lang="en-US" sz="2200" dirty="0">
                <a:solidFill>
                  <a:srgbClr val="0000FF"/>
                </a:solidFill>
                <a:latin typeface="Times New Roman" panose="02020603050405020304" pitchFamily="18" charset="0"/>
                <a:cs typeface="Times New Roman" panose="02020603050405020304" pitchFamily="18" charset="0"/>
              </a:rPr>
              <a:t>(n).</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For these n number of keys, with collision resolution by chaining in an initially empty table with m slots, it takes </a:t>
            </a:r>
            <a:r>
              <a:rPr lang="el-GR" sz="2200" dirty="0">
                <a:solidFill>
                  <a:srgbClr val="0000FF"/>
                </a:solidFill>
                <a:latin typeface="Times New Roman" panose="02020603050405020304" pitchFamily="18" charset="0"/>
                <a:cs typeface="Times New Roman" panose="02020603050405020304" pitchFamily="18" charset="0"/>
              </a:rPr>
              <a:t>ϴ</a:t>
            </a:r>
            <a:r>
              <a:rPr lang="en-US" sz="2200" dirty="0">
                <a:solidFill>
                  <a:srgbClr val="0000FF"/>
                </a:solidFill>
                <a:latin typeface="Times New Roman" panose="02020603050405020304" pitchFamily="18" charset="0"/>
                <a:cs typeface="Times New Roman" panose="02020603050405020304" pitchFamily="18" charset="0"/>
              </a:rPr>
              <a:t>(n) steps to handle any sequence of n inserts, deletes, and searches containing O(m) inserts. </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This costs more than searching through the linked list due to hash function computations. </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solution is:  (distribute keys evenly and minimizes the probability of collisions.</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Do not use a single, fixed hash function.</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Choose a hash function </a:t>
            </a:r>
            <a:r>
              <a:rPr lang="en-US" sz="2200" i="1" dirty="0">
                <a:solidFill>
                  <a:srgbClr val="0000FF"/>
                </a:solidFill>
                <a:latin typeface="Times New Roman" panose="02020603050405020304" pitchFamily="18" charset="0"/>
                <a:cs typeface="Times New Roman" panose="02020603050405020304" pitchFamily="18" charset="0"/>
              </a:rPr>
              <a:t>randomly</a:t>
            </a:r>
            <a:r>
              <a:rPr lang="en-US" sz="2200" dirty="0">
                <a:solidFill>
                  <a:srgbClr val="0000FF"/>
                </a:solidFill>
                <a:latin typeface="Times New Roman" panose="02020603050405020304" pitchFamily="18" charset="0"/>
                <a:cs typeface="Times New Roman" panose="02020603050405020304" pitchFamily="18" charset="0"/>
              </a:rPr>
              <a:t> from a family of hash functions.</a:t>
            </a:r>
          </a:p>
        </p:txBody>
      </p:sp>
    </p:spTree>
    <p:extLst>
      <p:ext uri="{BB962C8B-B14F-4D97-AF65-F5344CB8AC3E}">
        <p14:creationId xmlns:p14="http://schemas.microsoft.com/office/powerpoint/2010/main" val="2571467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64C82-4002-5465-BD9C-EF124D76075D}"/>
              </a:ext>
            </a:extLst>
          </p:cNvPr>
          <p:cNvSpPr txBox="1"/>
          <p:nvPr/>
        </p:nvSpPr>
        <p:spPr>
          <a:xfrm>
            <a:off x="1545771" y="205040"/>
            <a:ext cx="9100457" cy="6894195"/>
          </a:xfrm>
          <a:prstGeom prst="rect">
            <a:avLst/>
          </a:prstGeom>
          <a:noFill/>
        </p:spPr>
        <p:txBody>
          <a:bodyPr wrap="square">
            <a:spAutoFit/>
          </a:bodyPr>
          <a:lstStyle/>
          <a:p>
            <a:r>
              <a:rPr lang="en-US" sz="2800" dirty="0">
                <a:cs typeface="Times New Roman" panose="02020603050405020304" pitchFamily="18" charset="0"/>
              </a:rPr>
              <a:t>Analysis of Hash Functions and the Issue of Bad Sets of Keys</a:t>
            </a:r>
          </a:p>
          <a:p>
            <a:endParaRPr lang="en-US" sz="9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any hash function h, there exists a potential "bad set of keys" such that all n keys hash to the same slot. This results in the following:</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Retrieval Time: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average retrieval time for these keys is Θ(n), when all keys hash to the same slot, i.e., they all collide in the same slot, forming a long linked list.</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 by Chaining: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n keys and m slots, where n is much larger than m, if a bad set of keys causes collisions, handling n operations (including inserts, deletes, and searches) still results in Θ(n) steps due to the long chains.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Comparison: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scenario is worse than searching through a simple linked list since it adds the overhead of computing the hash function, which does not occur in linked list operations.</a:t>
            </a:r>
          </a:p>
        </p:txBody>
      </p:sp>
    </p:spTree>
    <p:extLst>
      <p:ext uri="{BB962C8B-B14F-4D97-AF65-F5344CB8AC3E}">
        <p14:creationId xmlns:p14="http://schemas.microsoft.com/office/powerpoint/2010/main" val="3529307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DAF9B-CE20-8839-9C42-6E68F60E66B6}"/>
              </a:ext>
            </a:extLst>
          </p:cNvPr>
          <p:cNvSpPr txBox="1"/>
          <p:nvPr/>
        </p:nvSpPr>
        <p:spPr>
          <a:xfrm>
            <a:off x="1817914" y="1749310"/>
            <a:ext cx="8860971" cy="3785652"/>
          </a:xfrm>
          <a:prstGeom prst="rect">
            <a:avLst/>
          </a:prstGeom>
          <a:noFill/>
        </p:spPr>
        <p:txBody>
          <a:bodyPr wrap="square">
            <a:spAutoFit/>
          </a:bodyPr>
          <a:lstStyle/>
          <a:p>
            <a:r>
              <a:rPr lang="en-US" sz="2800" dirty="0"/>
              <a:t>Problem with Fixed Hash Functions</a:t>
            </a:r>
          </a:p>
          <a:p>
            <a:endParaRPr lang="en-US" sz="2400" dirty="0"/>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Bad Sets of Keys: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any fixed hash function, there exists a set of keys that all hash to the same slot, leading to poor performance with average retrieval time Θ(n).</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Performance Degradation: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Handling sequences of operations with such sets is inefficient, often worse than using a simple linked list.</a:t>
            </a:r>
          </a:p>
        </p:txBody>
      </p:sp>
    </p:spTree>
    <p:extLst>
      <p:ext uri="{BB962C8B-B14F-4D97-AF65-F5344CB8AC3E}">
        <p14:creationId xmlns:p14="http://schemas.microsoft.com/office/powerpoint/2010/main" val="3195893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02229" y="605150"/>
            <a:ext cx="9187542" cy="5647700"/>
          </a:xfrm>
          <a:prstGeom prst="rect">
            <a:avLst/>
          </a:prstGeom>
          <a:noFill/>
        </p:spPr>
        <p:txBody>
          <a:bodyPr wrap="square">
            <a:spAutoFit/>
          </a:bodyPr>
          <a:lstStyle/>
          <a:p>
            <a:pPr>
              <a:spcBef>
                <a:spcPts val="600"/>
              </a:spcBef>
            </a:pPr>
            <a:r>
              <a:rPr lang="en-US" sz="2400" b="1" dirty="0"/>
              <a:t>Solution: Randomized Hash Functions</a:t>
            </a:r>
          </a:p>
          <a:p>
            <a:pPr>
              <a:spcBef>
                <a:spcPts val="600"/>
              </a:spcBef>
            </a:pPr>
            <a:r>
              <a:rPr lang="en-US" sz="2400" dirty="0">
                <a:latin typeface="Times New Roman" panose="02020603050405020304" pitchFamily="18" charset="0"/>
                <a:cs typeface="Times New Roman" panose="02020603050405020304" pitchFamily="18" charset="0"/>
              </a:rPr>
              <a:t>To avoid the issue of bad sets of keys consistently causing poor performance, we can employ randomized hash functions. Here’s how this approach works: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be problematic because a specific set of keys could hash to the same slot, leading to poor performance.</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Family of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family of hash functions is a set of hash functions from which one can be chosen randomly. This approach minimizes the probability that a bad set of keys will hash to the same slot every time. Examples include universal hash functions, which are designed to reduce the probability of collisions.</a:t>
            </a:r>
          </a:p>
        </p:txBody>
      </p:sp>
    </p:spTree>
    <p:extLst>
      <p:ext uri="{BB962C8B-B14F-4D97-AF65-F5344CB8AC3E}">
        <p14:creationId xmlns:p14="http://schemas.microsoft.com/office/powerpoint/2010/main" val="1912241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02229" y="605150"/>
            <a:ext cx="9165771" cy="5339923"/>
          </a:xfrm>
          <a:prstGeom prst="rect">
            <a:avLst/>
          </a:prstGeom>
          <a:noFill/>
        </p:spPr>
        <p:txBody>
          <a:bodyPr wrap="square">
            <a:spAutoFit/>
          </a:bodyPr>
          <a:lstStyle/>
          <a:p>
            <a:pPr>
              <a:spcBef>
                <a:spcPts val="600"/>
              </a:spcBef>
            </a:pPr>
            <a:r>
              <a:rPr lang="en-US" sz="2400" b="1" dirty="0"/>
              <a:t>Solution: Randomized Hash Functions</a:t>
            </a:r>
          </a:p>
          <a:p>
            <a:pPr>
              <a:spcBef>
                <a:spcPts val="600"/>
              </a:spcBef>
            </a:pPr>
            <a:r>
              <a:rPr lang="en-US" sz="2400" dirty="0">
                <a:latin typeface="Times New Roman" panose="02020603050405020304" pitchFamily="18" charset="0"/>
                <a:cs typeface="Times New Roman" panose="02020603050405020304" pitchFamily="18" charset="0"/>
              </a:rPr>
              <a:t>To avoid the issue of bad sets of keys consistently causing poor performance, we can employ randomized hash functions. Here’s how this approach works: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Benefits of Random Selection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randomly selecting a hash function from a family, the distribution of keys across the slots tends to be more uniform, reducing the likelihood of long chains.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Expected Performance: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time complexity for operations (search, insert, delete) remains O(1) on average. This is because the chance of consistently encountering a bad set of keys across different randomly chosen hash functions is very low.</a:t>
            </a:r>
          </a:p>
        </p:txBody>
      </p:sp>
    </p:spTree>
    <p:extLst>
      <p:ext uri="{BB962C8B-B14F-4D97-AF65-F5344CB8AC3E}">
        <p14:creationId xmlns:p14="http://schemas.microsoft.com/office/powerpoint/2010/main" val="2386815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28503"/>
            <a:ext cx="9210374" cy="4467497"/>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a:lnSpc>
                <a:spcPct val="100000"/>
              </a:lnSpc>
              <a:spcAft>
                <a:spcPts val="600"/>
              </a:spcAft>
            </a:pPr>
            <a:r>
              <a:rPr lang="en-US" sz="2200" dirty="0">
                <a:latin typeface="Times New Roman" panose="02020603050405020304" pitchFamily="18" charset="0"/>
                <a:cs typeface="Times New Roman" panose="02020603050405020304" pitchFamily="18" charset="0"/>
              </a:rPr>
              <a:t>An ideal hash function?</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universal hashing</a:t>
            </a:r>
            <a:r>
              <a:rPr lang="en-US" sz="2200" dirty="0">
                <a:solidFill>
                  <a:srgbClr val="0000FF"/>
                </a:solidFill>
                <a:latin typeface="Times New Roman" panose="02020603050405020304" pitchFamily="18" charset="0"/>
                <a:cs typeface="Times New Roman" panose="02020603050405020304" pitchFamily="18" charset="0"/>
              </a:rPr>
              <a:t> approach is to choose the hash function </a:t>
            </a:r>
            <a:r>
              <a:rPr lang="en-US" sz="2200" b="1" i="1" dirty="0">
                <a:solidFill>
                  <a:srgbClr val="0000FF"/>
                </a:solidFill>
                <a:latin typeface="Times New Roman" panose="02020603050405020304" pitchFamily="18" charset="0"/>
                <a:cs typeface="Times New Roman" panose="02020603050405020304" pitchFamily="18" charset="0"/>
              </a:rPr>
              <a:t>randomly </a:t>
            </a:r>
            <a:r>
              <a:rPr lang="en-US" sz="2200" dirty="0">
                <a:solidFill>
                  <a:srgbClr val="0000FF"/>
                </a:solidFill>
                <a:latin typeface="Times New Roman" panose="02020603050405020304" pitchFamily="18" charset="0"/>
                <a:cs typeface="Times New Roman" panose="02020603050405020304" pitchFamily="18" charset="0"/>
              </a:rPr>
              <a:t>from a family of hash functions, </a:t>
            </a:r>
            <a:r>
              <a:rPr lang="en-US" sz="2200" b="1" dirty="0">
                <a:solidFill>
                  <a:srgbClr val="0000FF"/>
                </a:solidFill>
                <a:latin typeface="Times New Roman" panose="02020603050405020304" pitchFamily="18" charset="0"/>
                <a:cs typeface="Times New Roman" panose="02020603050405020304" pitchFamily="18" charset="0"/>
              </a:rPr>
              <a:t>independent </a:t>
            </a:r>
            <a:r>
              <a:rPr lang="en-US" sz="2200" dirty="0">
                <a:solidFill>
                  <a:srgbClr val="0000FF"/>
                </a:solidFill>
                <a:latin typeface="Times New Roman" panose="02020603050405020304" pitchFamily="18" charset="0"/>
                <a:cs typeface="Times New Roman" panose="02020603050405020304" pitchFamily="18" charset="0"/>
              </a:rPr>
              <a:t>of the keys that are to be stored.</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universal hashing is to select the hash function at random at run time from a well-designed class of functions.</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In a well-designed family of hash functions, the probability of a collision between any two keys 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and 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is provably 1/m, where m is the number of slats in the hash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9D4968-3347-4544-948B-2A223944E5A4}"/>
              </a:ext>
            </a:extLst>
          </p:cNvPr>
          <p:cNvSpPr/>
          <p:nvPr/>
        </p:nvSpPr>
        <p:spPr>
          <a:xfrm>
            <a:off x="1480457" y="1568610"/>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72586541-C023-4C76-85A0-7E54FCC3759C}"/>
              </a:ext>
            </a:extLst>
          </p:cNvPr>
          <p:cNvSpPr/>
          <p:nvPr/>
        </p:nvSpPr>
        <p:spPr>
          <a:xfrm>
            <a:off x="2673531" y="243075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9AB895-8B7D-43A7-9A7B-221335183042}"/>
              </a:ext>
            </a:extLst>
          </p:cNvPr>
          <p:cNvSpPr/>
          <p:nvPr/>
        </p:nvSpPr>
        <p:spPr>
          <a:xfrm>
            <a:off x="2695296" y="274862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C3B169-93E0-4FCB-9F44-2ED1BE55FF1F}"/>
              </a:ext>
            </a:extLst>
          </p:cNvPr>
          <p:cNvSpPr/>
          <p:nvPr/>
        </p:nvSpPr>
        <p:spPr>
          <a:xfrm>
            <a:off x="3579222" y="23262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0DDE017E-50BE-427C-BC5C-0CEC2F1988E6}"/>
              </a:ext>
            </a:extLst>
          </p:cNvPr>
          <p:cNvSpPr/>
          <p:nvPr/>
        </p:nvSpPr>
        <p:spPr>
          <a:xfrm>
            <a:off x="4254138" y="24786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7492A84-9E0C-441C-B08B-FB5BBFB1BC21}"/>
              </a:ext>
            </a:extLst>
          </p:cNvPr>
          <p:cNvSpPr/>
          <p:nvPr/>
        </p:nvSpPr>
        <p:spPr>
          <a:xfrm>
            <a:off x="3884023" y="2744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111351EB-950A-497F-ADF9-1928BF91F695}"/>
              </a:ext>
            </a:extLst>
          </p:cNvPr>
          <p:cNvSpPr/>
          <p:nvPr/>
        </p:nvSpPr>
        <p:spPr>
          <a:xfrm>
            <a:off x="3139441" y="28966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A670F037-D702-4BAB-B7D3-9064C63B5960}"/>
              </a:ext>
            </a:extLst>
          </p:cNvPr>
          <p:cNvSpPr/>
          <p:nvPr/>
        </p:nvSpPr>
        <p:spPr>
          <a:xfrm>
            <a:off x="2048692" y="3142685"/>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C39B2DC9-937D-42B7-9FAF-E97B1C4D5BC1}"/>
              </a:ext>
            </a:extLst>
          </p:cNvPr>
          <p:cNvSpPr/>
          <p:nvPr/>
        </p:nvSpPr>
        <p:spPr>
          <a:xfrm>
            <a:off x="3566160" y="362818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AD1BC-1F02-4CF1-AF60-E2572168381D}"/>
              </a:ext>
            </a:extLst>
          </p:cNvPr>
          <p:cNvSpPr/>
          <p:nvPr/>
        </p:nvSpPr>
        <p:spPr>
          <a:xfrm>
            <a:off x="3526963" y="386767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116C4E-AAB8-4D89-9C28-8C70D1EDD911}"/>
              </a:ext>
            </a:extLst>
          </p:cNvPr>
          <p:cNvSpPr/>
          <p:nvPr/>
        </p:nvSpPr>
        <p:spPr>
          <a:xfrm flipV="1">
            <a:off x="3853537" y="414853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9F055-2847-4A39-AC58-D5CA14827B2C}"/>
              </a:ext>
            </a:extLst>
          </p:cNvPr>
          <p:cNvSpPr/>
          <p:nvPr/>
        </p:nvSpPr>
        <p:spPr>
          <a:xfrm>
            <a:off x="3165553" y="41768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EF1F043-0E7B-413F-BE5C-7459D9BA46BB}"/>
              </a:ext>
            </a:extLst>
          </p:cNvPr>
          <p:cNvGraphicFramePr>
            <a:graphicFrameLocks noGrp="1"/>
          </p:cNvGraphicFramePr>
          <p:nvPr>
            <p:extLst>
              <p:ext uri="{D42A27DB-BD31-4B8C-83A1-F6EECF244321}">
                <p14:modId xmlns:p14="http://schemas.microsoft.com/office/powerpoint/2010/main" val="2853564364"/>
              </p:ext>
            </p:extLst>
          </p:nvPr>
        </p:nvGraphicFramePr>
        <p:xfrm>
          <a:off x="5429786" y="851364"/>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9FDD51DB-EDB7-4E2E-8C54-000B05225D55}"/>
              </a:ext>
            </a:extLst>
          </p:cNvPr>
          <p:cNvSpPr txBox="1"/>
          <p:nvPr/>
        </p:nvSpPr>
        <p:spPr>
          <a:xfrm>
            <a:off x="5429786" y="39348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B7C2EDBF-C300-4FFE-8BA1-1129044CA6E8}"/>
              </a:ext>
            </a:extLst>
          </p:cNvPr>
          <p:cNvGraphicFramePr>
            <a:graphicFrameLocks noGrp="1"/>
          </p:cNvGraphicFramePr>
          <p:nvPr>
            <p:extLst>
              <p:ext uri="{D42A27DB-BD31-4B8C-83A1-F6EECF244321}">
                <p14:modId xmlns:p14="http://schemas.microsoft.com/office/powerpoint/2010/main" val="3294326255"/>
              </p:ext>
            </p:extLst>
          </p:nvPr>
        </p:nvGraphicFramePr>
        <p:xfrm>
          <a:off x="6882673" y="156861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71F6BF4F-2ACC-4E04-B1D6-7E178DE538AA}"/>
              </a:ext>
            </a:extLst>
          </p:cNvPr>
          <p:cNvGraphicFramePr>
            <a:graphicFrameLocks noGrp="1"/>
          </p:cNvGraphicFramePr>
          <p:nvPr>
            <p:extLst>
              <p:ext uri="{D42A27DB-BD31-4B8C-83A1-F6EECF244321}">
                <p14:modId xmlns:p14="http://schemas.microsoft.com/office/powerpoint/2010/main" val="4285205219"/>
              </p:ext>
            </p:extLst>
          </p:nvPr>
        </p:nvGraphicFramePr>
        <p:xfrm>
          <a:off x="6882673" y="1955413"/>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385C7D8F-9F33-4CA1-A314-637114062EC2}"/>
              </a:ext>
            </a:extLst>
          </p:cNvPr>
          <p:cNvGraphicFramePr>
            <a:graphicFrameLocks noGrp="1"/>
          </p:cNvGraphicFramePr>
          <p:nvPr>
            <p:extLst>
              <p:ext uri="{D42A27DB-BD31-4B8C-83A1-F6EECF244321}">
                <p14:modId xmlns:p14="http://schemas.microsoft.com/office/powerpoint/2010/main" val="1840350095"/>
              </p:ext>
            </p:extLst>
          </p:nvPr>
        </p:nvGraphicFramePr>
        <p:xfrm>
          <a:off x="6882673" y="270556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07BDA589-035D-49C0-8914-9E96F8442480}"/>
              </a:ext>
            </a:extLst>
          </p:cNvPr>
          <p:cNvGraphicFramePr>
            <a:graphicFrameLocks noGrp="1"/>
          </p:cNvGraphicFramePr>
          <p:nvPr>
            <p:extLst>
              <p:ext uri="{D42A27DB-BD31-4B8C-83A1-F6EECF244321}">
                <p14:modId xmlns:p14="http://schemas.microsoft.com/office/powerpoint/2010/main" val="3950770117"/>
              </p:ext>
            </p:extLst>
          </p:nvPr>
        </p:nvGraphicFramePr>
        <p:xfrm>
          <a:off x="6882673" y="385268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3E41C66D-2BA1-4386-AD4D-BEB137AE4C10}"/>
              </a:ext>
            </a:extLst>
          </p:cNvPr>
          <p:cNvCxnSpPr>
            <a:cxnSpLocks/>
            <a:endCxn id="20" idx="1"/>
          </p:cNvCxnSpPr>
          <p:nvPr/>
        </p:nvCxnSpPr>
        <p:spPr>
          <a:xfrm flipV="1">
            <a:off x="5808605" y="1754030"/>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7F6E7-82D7-4572-8B31-78ACA9B2C4FC}"/>
              </a:ext>
            </a:extLst>
          </p:cNvPr>
          <p:cNvCxnSpPr>
            <a:cxnSpLocks/>
            <a:endCxn id="21" idx="1"/>
          </p:cNvCxnSpPr>
          <p:nvPr/>
        </p:nvCxnSpPr>
        <p:spPr>
          <a:xfrm>
            <a:off x="5808606" y="2140833"/>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EEE5AD3-0259-4C22-81BE-D1108C4B2C67}"/>
              </a:ext>
            </a:extLst>
          </p:cNvPr>
          <p:cNvCxnSpPr>
            <a:cxnSpLocks/>
            <a:endCxn id="22" idx="1"/>
          </p:cNvCxnSpPr>
          <p:nvPr/>
        </p:nvCxnSpPr>
        <p:spPr>
          <a:xfrm>
            <a:off x="5808605" y="2882277"/>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D9A1F8-A57F-4DE5-8961-C2D02BA02F70}"/>
              </a:ext>
            </a:extLst>
          </p:cNvPr>
          <p:cNvCxnSpPr>
            <a:cxnSpLocks/>
            <a:endCxn id="23" idx="1"/>
          </p:cNvCxnSpPr>
          <p:nvPr/>
        </p:nvCxnSpPr>
        <p:spPr>
          <a:xfrm>
            <a:off x="5831466" y="4038104"/>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17FBB4-0A5D-4161-B29C-B2260B1B462F}"/>
              </a:ext>
            </a:extLst>
          </p:cNvPr>
          <p:cNvSpPr txBox="1"/>
          <p:nvPr/>
        </p:nvSpPr>
        <p:spPr>
          <a:xfrm>
            <a:off x="6819529" y="828449"/>
            <a:ext cx="2107482" cy="369332"/>
          </a:xfrm>
          <a:prstGeom prst="rect">
            <a:avLst/>
          </a:prstGeom>
          <a:noFill/>
        </p:spPr>
        <p:txBody>
          <a:bodyPr wrap="square" rtlCol="0">
            <a:spAutoFit/>
          </a:bodyPr>
          <a:lstStyle/>
          <a:p>
            <a:r>
              <a:rPr lang="en-US" dirty="0"/>
              <a:t>Key      satellite data</a:t>
            </a:r>
          </a:p>
        </p:txBody>
      </p:sp>
      <p:cxnSp>
        <p:nvCxnSpPr>
          <p:cNvPr id="32" name="Straight Connector 31">
            <a:extLst>
              <a:ext uri="{FF2B5EF4-FFF2-40B4-BE49-F238E27FC236}">
                <a16:creationId xmlns:a16="http://schemas.microsoft.com/office/drawing/2014/main" id="{908C5E94-B759-4992-B8F2-B76C6A4A78E9}"/>
              </a:ext>
            </a:extLst>
          </p:cNvPr>
          <p:cNvCxnSpPr>
            <a:cxnSpLocks/>
          </p:cNvCxnSpPr>
          <p:nvPr/>
        </p:nvCxnSpPr>
        <p:spPr>
          <a:xfrm>
            <a:off x="7114903" y="1188545"/>
            <a:ext cx="252548" cy="36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4C0291-9D9C-4D2A-B4C4-8469B16D8185}"/>
              </a:ext>
            </a:extLst>
          </p:cNvPr>
          <p:cNvCxnSpPr/>
          <p:nvPr/>
        </p:nvCxnSpPr>
        <p:spPr>
          <a:xfrm flipH="1">
            <a:off x="8177348" y="1098347"/>
            <a:ext cx="200297" cy="4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A4CC7-4874-462C-857E-2591DFF39EC3}"/>
              </a:ext>
            </a:extLst>
          </p:cNvPr>
          <p:cNvCxnSpPr/>
          <p:nvPr/>
        </p:nvCxnSpPr>
        <p:spPr>
          <a:xfrm flipH="1">
            <a:off x="5608320" y="85136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85423E-194D-4AA0-B8DD-80311C8675CD}"/>
              </a:ext>
            </a:extLst>
          </p:cNvPr>
          <p:cNvCxnSpPr/>
          <p:nvPr/>
        </p:nvCxnSpPr>
        <p:spPr>
          <a:xfrm flipH="1">
            <a:off x="5582182" y="1230561"/>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882800-03CE-4F92-A1E5-86D85B4D918E}"/>
              </a:ext>
            </a:extLst>
          </p:cNvPr>
          <p:cNvCxnSpPr/>
          <p:nvPr/>
        </p:nvCxnSpPr>
        <p:spPr>
          <a:xfrm flipH="1">
            <a:off x="5582182" y="234284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2B879F-B5E6-4767-AB74-5A567F5A6A5C}"/>
              </a:ext>
            </a:extLst>
          </p:cNvPr>
          <p:cNvCxnSpPr/>
          <p:nvPr/>
        </p:nvCxnSpPr>
        <p:spPr>
          <a:xfrm flipH="1">
            <a:off x="5594717" y="3071932"/>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775B2C-3935-4DDA-B595-9BA9F1AD641D}"/>
              </a:ext>
            </a:extLst>
          </p:cNvPr>
          <p:cNvCxnSpPr/>
          <p:nvPr/>
        </p:nvCxnSpPr>
        <p:spPr>
          <a:xfrm flipH="1">
            <a:off x="5595063" y="3459839"/>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3616B-8E08-4EBF-85EB-95F0CF2852FD}"/>
              </a:ext>
            </a:extLst>
          </p:cNvPr>
          <p:cNvCxnSpPr/>
          <p:nvPr/>
        </p:nvCxnSpPr>
        <p:spPr>
          <a:xfrm flipH="1">
            <a:off x="5603772" y="4197159"/>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8E73C81-75EB-4015-8027-808A19799F5F}"/>
              </a:ext>
            </a:extLst>
          </p:cNvPr>
          <p:cNvSpPr txBox="1"/>
          <p:nvPr/>
        </p:nvSpPr>
        <p:spPr>
          <a:xfrm>
            <a:off x="464025" y="4854975"/>
            <a:ext cx="874240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latin typeface="Times New Roman" panose="02020603050405020304" pitchFamily="18" charset="0"/>
                <a:cs typeface="Times New Roman" panose="02020603050405020304" pitchFamily="18" charset="0"/>
              </a:rPr>
              <a:t>direct-address table T[0 .. m-1], in which each position or slot corresponds to a key in the universe U.</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slots in the table that contains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of </a:t>
            </a:r>
            <a:r>
              <a:rPr lang="en-US" sz="2000" dirty="0">
                <a:solidFill>
                  <a:srgbClr val="0000FF"/>
                </a:solidFill>
                <a:latin typeface="Times New Roman" panose="02020603050405020304" pitchFamily="18" charset="0"/>
                <a:cs typeface="Times New Roman" panose="02020603050405020304" pitchFamily="18" charset="0"/>
              </a:rPr>
              <a:t>the dictionary operations is fast: only O(1) time is required.</a:t>
            </a:r>
          </a:p>
        </p:txBody>
      </p:sp>
      <p:cxnSp>
        <p:nvCxnSpPr>
          <p:cNvPr id="44" name="Straight Arrow Connector 43">
            <a:extLst>
              <a:ext uri="{FF2B5EF4-FFF2-40B4-BE49-F238E27FC236}">
                <a16:creationId xmlns:a16="http://schemas.microsoft.com/office/drawing/2014/main" id="{04E183F9-66E9-4925-810E-065C92CC92F1}"/>
              </a:ext>
            </a:extLst>
          </p:cNvPr>
          <p:cNvCxnSpPr>
            <a:stCxn id="10" idx="7"/>
          </p:cNvCxnSpPr>
          <p:nvPr/>
        </p:nvCxnSpPr>
        <p:spPr>
          <a:xfrm flipV="1">
            <a:off x="3605184" y="1762012"/>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98C160-BC09-45E9-A651-AA88A1300670}"/>
              </a:ext>
            </a:extLst>
          </p:cNvPr>
          <p:cNvCxnSpPr>
            <a:stCxn id="11" idx="7"/>
          </p:cNvCxnSpPr>
          <p:nvPr/>
        </p:nvCxnSpPr>
        <p:spPr>
          <a:xfrm flipV="1">
            <a:off x="3565987" y="2140833"/>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3DAA41-C78C-4FE3-AC2E-C5E9B7B97C45}"/>
              </a:ext>
            </a:extLst>
          </p:cNvPr>
          <p:cNvCxnSpPr>
            <a:cxnSpLocks/>
            <a:stCxn id="13" idx="4"/>
          </p:cNvCxnSpPr>
          <p:nvPr/>
        </p:nvCxnSpPr>
        <p:spPr>
          <a:xfrm flipV="1">
            <a:off x="3188413" y="2862192"/>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009927-9CD8-4360-A465-A508EC1A8CF1}"/>
              </a:ext>
            </a:extLst>
          </p:cNvPr>
          <p:cNvCxnSpPr>
            <a:cxnSpLocks/>
            <a:stCxn id="12" idx="6"/>
          </p:cNvCxnSpPr>
          <p:nvPr/>
        </p:nvCxnSpPr>
        <p:spPr>
          <a:xfrm flipV="1">
            <a:off x="3899256" y="3943865"/>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A72292-4D93-442C-8B2D-6F467486C67C}"/>
                  </a:ext>
                </a:extLst>
              </p:cNvPr>
              <p:cNvSpPr txBox="1"/>
              <p:nvPr/>
            </p:nvSpPr>
            <p:spPr>
              <a:xfrm>
                <a:off x="9051637" y="3625136"/>
                <a:ext cx="3053358" cy="286232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dictionary operations 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Direct-Address-Search (T, k)</a:t>
                </a:r>
              </a:p>
              <a:p>
                <a:r>
                  <a:rPr lang="en-US" dirty="0">
                    <a:latin typeface="Times New Roman" panose="02020603050405020304" pitchFamily="18" charset="0"/>
                    <a:cs typeface="Times New Roman" panose="02020603050405020304" pitchFamily="18" charset="0"/>
                  </a:rPr>
                  <a:t>   return T[k]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Direct-Address-Insert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Direct-Address-Delete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NIL</a:t>
                </a:r>
              </a:p>
            </p:txBody>
          </p:sp>
        </mc:Choice>
        <mc:Fallback xmlns="">
          <p:sp>
            <p:nvSpPr>
              <p:cNvPr id="51" name="TextBox 50">
                <a:extLst>
                  <a:ext uri="{FF2B5EF4-FFF2-40B4-BE49-F238E27FC236}">
                    <a16:creationId xmlns:a16="http://schemas.microsoft.com/office/drawing/2014/main" id="{9EA72292-4D93-442C-8B2D-6F467486C67C}"/>
                  </a:ext>
                </a:extLst>
              </p:cNvPr>
              <p:cNvSpPr txBox="1">
                <a:spLocks noRot="1" noChangeAspect="1" noMove="1" noResize="1" noEditPoints="1" noAdjustHandles="1" noChangeArrowheads="1" noChangeShapeType="1" noTextEdit="1"/>
              </p:cNvSpPr>
              <p:nvPr/>
            </p:nvSpPr>
            <p:spPr>
              <a:xfrm>
                <a:off x="9051637" y="3625136"/>
                <a:ext cx="3053358" cy="2862322"/>
              </a:xfrm>
              <a:prstGeom prst="rect">
                <a:avLst/>
              </a:prstGeom>
              <a:blipFill>
                <a:blip r:embed="rId2"/>
                <a:stretch>
                  <a:fillRect l="-1590" t="-1062" b="-2335"/>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ADE7245C-66F8-F5E8-D7E4-E1C3ABB28419}"/>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 T</a:t>
            </a:r>
            <a:endParaRPr lang="en-US" sz="2800" dirty="0"/>
          </a:p>
        </p:txBody>
      </p:sp>
    </p:spTree>
    <p:extLst>
      <p:ext uri="{BB962C8B-B14F-4D97-AF65-F5344CB8AC3E}">
        <p14:creationId xmlns:p14="http://schemas.microsoft.com/office/powerpoint/2010/main" val="3049756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210374" cy="5277394"/>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Universal hashing</a:t>
            </a:r>
          </a:p>
          <a:p>
            <a:pPr>
              <a:lnSpc>
                <a:spcPct val="100000"/>
              </a:lnSpc>
              <a:spcAft>
                <a:spcPts val="600"/>
              </a:spcAft>
            </a:pPr>
            <a:r>
              <a:rPr lang="en-US" sz="2200" dirty="0">
                <a:latin typeface="Times New Roman" panose="02020603050405020304" pitchFamily="18" charset="0"/>
                <a:cs typeface="Times New Roman" panose="02020603050405020304" pitchFamily="18" charset="0"/>
              </a:rPr>
              <a:t>An ideal hash function?</a:t>
            </a:r>
          </a:p>
          <a:p>
            <a:pPr>
              <a:lnSpc>
                <a:spcPct val="100000"/>
              </a:lnSpc>
              <a:spcAft>
                <a:spcPts val="600"/>
              </a:spcAft>
            </a:pPr>
            <a:r>
              <a:rPr lang="en-US" sz="2200" dirty="0">
                <a:solidFill>
                  <a:srgbClr val="0000FF"/>
                </a:solidFill>
                <a:latin typeface="Times New Roman" panose="02020603050405020304" pitchFamily="18" charset="0"/>
                <a:cs typeface="Times New Roman" panose="02020603050405020304" pitchFamily="18" charset="0"/>
              </a:rPr>
              <a:t>Implementing universal hash functions necessarily involves randomization.</a:t>
            </a:r>
          </a:p>
          <a:p>
            <a:pPr lvl="1">
              <a:lnSpc>
                <a:spcPct val="100000"/>
              </a:lnSpc>
              <a:spcAft>
                <a:spcPts val="600"/>
              </a:spcAft>
            </a:pPr>
            <a:r>
              <a:rPr lang="en-US" sz="2200" dirty="0">
                <a:latin typeface="Times New Roman" panose="02020603050405020304" pitchFamily="18" charset="0"/>
                <a:cs typeface="Times New Roman" panose="02020603050405020304" pitchFamily="18" charset="0"/>
              </a:rPr>
              <a:t>The first approach: </a:t>
            </a:r>
            <a:r>
              <a:rPr lang="en-US" sz="2200" dirty="0">
                <a:solidFill>
                  <a:srgbClr val="0000FF"/>
                </a:solidFill>
                <a:latin typeface="Times New Roman" panose="02020603050405020304" pitchFamily="18" charset="0"/>
                <a:cs typeface="Times New Roman" panose="02020603050405020304" pitchFamily="18" charset="0"/>
              </a:rPr>
              <a:t>Select the hash function at random at run time from a pre-defined class of functions</a:t>
            </a:r>
            <a:r>
              <a:rPr lang="en-US" sz="2200" dirty="0">
                <a:latin typeface="Times New Roman" panose="02020603050405020304" pitchFamily="18" charset="0"/>
                <a:cs typeface="Times New Roman" panose="02020603050405020304" pitchFamily="18" charset="0"/>
              </a:rPr>
              <a:t>.</a:t>
            </a:r>
          </a:p>
          <a:p>
            <a:pPr lvl="2">
              <a:lnSpc>
                <a:spcPct val="100000"/>
              </a:lnSpc>
              <a:spcAft>
                <a:spcPts val="600"/>
              </a:spcAft>
            </a:pPr>
            <a:r>
              <a:rPr lang="en-US" sz="1800" dirty="0">
                <a:latin typeface="Times New Roman" panose="02020603050405020304" pitchFamily="18" charset="0"/>
                <a:cs typeface="Times New Roman" panose="02020603050405020304" pitchFamily="18" charset="0"/>
              </a:rPr>
              <a:t>Define a family of hash functions H. At the initialization of the hash table, randomly select a hash function h from H. Use this hash function for all operations (insertion, deletion, and search) until the table is re-initialized. </a:t>
            </a:r>
          </a:p>
          <a:p>
            <a:pPr lvl="1">
              <a:lnSpc>
                <a:spcPct val="100000"/>
              </a:lnSpc>
              <a:spcAft>
                <a:spcPts val="600"/>
              </a:spcAft>
            </a:pPr>
            <a:r>
              <a:rPr lang="en-US" sz="2200" dirty="0">
                <a:latin typeface="Times New Roman" panose="02020603050405020304" pitchFamily="18" charset="0"/>
                <a:cs typeface="Times New Roman" panose="02020603050405020304" pitchFamily="18" charset="0"/>
              </a:rPr>
              <a:t>The second approach: Randomize the hash function itself. </a:t>
            </a:r>
          </a:p>
          <a:p>
            <a:pPr lvl="2">
              <a:lnSpc>
                <a:spcPct val="100000"/>
              </a:lnSpc>
              <a:spcAft>
                <a:spcPts val="600"/>
              </a:spcAft>
            </a:pPr>
            <a:r>
              <a:rPr lang="en-US" sz="1800" dirty="0">
                <a:latin typeface="Times New Roman" panose="02020603050405020304" pitchFamily="18" charset="0"/>
                <a:cs typeface="Times New Roman" panose="02020603050405020304" pitchFamily="18" charset="0"/>
              </a:rPr>
              <a:t>Example: Consider a simple universal hashing scheme where a set of integers a and b chosen randomly from a large prime number p. the hash function can be defined as:  h(k) = ((a*k + b) mod p) mod m, where a and b are chosen randomly at the time of hash table initialization, and k is the key to be hashed. This ensures that the probability of collision remains low due to the random nature of a and b.</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08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210374" cy="5277394"/>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 - Summary</a:t>
                </a:r>
              </a:p>
              <a:p>
                <a:pPr marL="457200" indent="-457200">
                  <a:lnSpc>
                    <a:spcPct val="100000"/>
                  </a:lnSpc>
                  <a:spcAft>
                    <a:spcPts val="600"/>
                  </a:spcAft>
                </a:pPr>
                <a:r>
                  <a:rPr lang="en-US" sz="2400" dirty="0">
                    <a:latin typeface="Times New Roman" panose="02020603050405020304" pitchFamily="18" charset="0"/>
                    <a:cs typeface="Times New Roman" panose="02020603050405020304" pitchFamily="18" charset="0"/>
                  </a:rPr>
                  <a:t>Universal hashing guarantees that the probability of any two keys colliding is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significantly reducing the chance of long chains and maintaining O(1) average time complexity. </a:t>
                </a:r>
              </a:p>
              <a:p>
                <a:pPr marL="457200" indent="-457200">
                  <a:lnSpc>
                    <a:spcPct val="100000"/>
                  </a:lnSpc>
                  <a:spcAft>
                    <a:spcPts val="600"/>
                  </a:spcAft>
                </a:pPr>
                <a:r>
                  <a:rPr lang="en-US" sz="2400" dirty="0">
                    <a:latin typeface="Times New Roman" panose="02020603050405020304" pitchFamily="18" charset="0"/>
                    <a:cs typeface="Times New Roman" panose="02020603050405020304" pitchFamily="18" charset="0"/>
                  </a:rPr>
                  <a:t>Problem with Fixed Hash Functions</a:t>
                </a:r>
              </a:p>
              <a:p>
                <a:pPr marL="914400" lvl="1" indent="-457200"/>
                <a:r>
                  <a:rPr lang="en-US" dirty="0">
                    <a:latin typeface="Times New Roman" panose="02020603050405020304" pitchFamily="18" charset="0"/>
                    <a:cs typeface="Times New Roman" panose="02020603050405020304" pitchFamily="18" charset="0"/>
                  </a:rPr>
                  <a:t>Fixed hash functions can lead to poor performance due to the existence of "bad sets of keys" that cause many collisions.</a:t>
                </a:r>
              </a:p>
              <a:p>
                <a:pPr marL="457200" indent="-457200"/>
                <a:r>
                  <a:rPr lang="en-US" sz="2400" dirty="0">
                    <a:latin typeface="Times New Roman" panose="02020603050405020304" pitchFamily="18" charset="0"/>
                    <a:cs typeface="Times New Roman" panose="02020603050405020304" pitchFamily="18" charset="0"/>
                  </a:rPr>
                  <a:t>Solution: Universal Hashing</a:t>
                </a:r>
              </a:p>
              <a:p>
                <a:pPr marL="914400" lvl="1" indent="-457200"/>
                <a:r>
                  <a:rPr lang="en-US" dirty="0">
                    <a:latin typeface="Times New Roman" panose="02020603050405020304" pitchFamily="18" charset="0"/>
                    <a:cs typeface="Times New Roman" panose="02020603050405020304" pitchFamily="18" charset="0"/>
                  </a:rPr>
                  <a:t>Random Selection: Choose a hash function randomly at run time from a well-designed family of functions.</a:t>
                </a:r>
              </a:p>
              <a:p>
                <a:pPr marL="914400" lvl="1" indent="-457200"/>
                <a:r>
                  <a:rPr lang="en-US" dirty="0">
                    <a:latin typeface="Times New Roman" panose="02020603050405020304" pitchFamily="18" charset="0"/>
                    <a:cs typeface="Times New Roman" panose="02020603050405020304" pitchFamily="18" charset="0"/>
                  </a:rPr>
                  <a:t>Randomized Hash Function: Design the hash function to incorporate randomization in its computation.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210374" cy="5277394"/>
              </a:xfrm>
              <a:blipFill>
                <a:blip r:embed="rId2"/>
                <a:stretch>
                  <a:fillRect l="-1060" t="-924" b="-80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25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83" y="630621"/>
            <a:ext cx="10321158" cy="5570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563661" y="555916"/>
                <a:ext cx="9202309" cy="6346353"/>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A Fixed Hash Function – a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can be defined 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 is the size of the hash table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better option with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C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563661" y="555916"/>
                <a:ext cx="9202309" cy="6346353"/>
              </a:xfrm>
              <a:prstGeom prst="rect">
                <a:avLst/>
              </a:prstGeom>
              <a:blipFill>
                <a:blip r:embed="rId2"/>
                <a:stretch>
                  <a:fillRect l="-1392" t="-865" r="-331" b="-1153"/>
                </a:stretch>
              </a:blipFill>
            </p:spPr>
            <p:txBody>
              <a:bodyPr/>
              <a:lstStyle/>
              <a:p>
                <a:r>
                  <a:rPr lang="en-US">
                    <a:noFill/>
                  </a:rPr>
                  <a:t> </a:t>
                </a:r>
              </a:p>
            </p:txBody>
          </p:sp>
        </mc:Fallback>
      </mc:AlternateContent>
    </p:spTree>
    <p:extLst>
      <p:ext uri="{BB962C8B-B14F-4D97-AF65-F5344CB8AC3E}">
        <p14:creationId xmlns:p14="http://schemas.microsoft.com/office/powerpoint/2010/main" val="1427225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782" y="5006360"/>
            <a:ext cx="10322273" cy="7270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919247" y="2152802"/>
            <a:ext cx="10295291" cy="7270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788276" y="1088572"/>
            <a:ext cx="10321158" cy="55704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301672"/>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086806"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0; C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31415; x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27183; //choose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for (</a:t>
            </a:r>
            <a:r>
              <a:rPr lang="en-US" spc="-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h ← (h * C + </a:t>
            </a:r>
            <a:r>
              <a:rPr lang="en-US" spc="-1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pc="-100"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mod m; //update the hash function h</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C </a:t>
            </a: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(C + x) mod (m - 1)} //update C</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if (h &lt; 0)  return h + m //if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else return h;</a:t>
            </a:r>
            <a:endParaRPr lang="en-US"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730835" y="3526956"/>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Tree>
    <p:extLst>
      <p:ext uri="{BB962C8B-B14F-4D97-AF65-F5344CB8AC3E}">
        <p14:creationId xmlns:p14="http://schemas.microsoft.com/office/powerpoint/2010/main" val="2488189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DFCCD-73E2-5070-F073-33BFFC45E678}"/>
              </a:ext>
            </a:extLst>
          </p:cNvPr>
          <p:cNvSpPr txBox="1"/>
          <p:nvPr/>
        </p:nvSpPr>
        <p:spPr>
          <a:xfrm>
            <a:off x="595062" y="4306046"/>
            <a:ext cx="10526798" cy="2314814"/>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870547"/>
            <a:ext cx="9086806" cy="5750313"/>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C+x</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This method produces a universal hash function, under the assumption that the coefficients are truly random.</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By varying C for each character, the function introduces randomness, reducing the chance of collisions for different keys.</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The method helps in achieving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0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061" y="4175759"/>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p be a large prime number such that 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 &gt; 0 be a positive integer smaller than p, and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 and b are selected randomly, then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26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B1EE2A-0D30-9DB3-B586-7E4AB3DFD99F}"/>
              </a:ext>
            </a:extLst>
          </p:cNvPr>
          <p:cNvSpPr txBox="1"/>
          <p:nvPr/>
        </p:nvSpPr>
        <p:spPr>
          <a:xfrm>
            <a:off x="1000708" y="4684960"/>
            <a:ext cx="10246441" cy="1623475"/>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Let U be a universe of keys, and let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be a finite collection of hash functions mapping U to {0, 1, 2, …, m-1}. </a:t>
                </a:r>
                <a:r>
                  <a:rPr lang="en-US" sz="2200" dirty="0">
                    <a:latin typeface="Times New Roman" panose="02020603050405020304" pitchFamily="18" charset="0"/>
                    <a:cs typeface="Times New Roman" panose="02020603050405020304" pitchFamily="18" charset="0"/>
                  </a:rPr>
                  <a:t>This collection is said to be </a:t>
                </a:r>
                <a:r>
                  <a:rPr lang="en-US" sz="2200" dirty="0">
                    <a:solidFill>
                      <a:srgbClr val="0000FF"/>
                    </a:solidFill>
                    <a:latin typeface="Times New Roman" panose="02020603050405020304" pitchFamily="18" charset="0"/>
                    <a:cs typeface="Times New Roman" panose="02020603050405020304" pitchFamily="18" charset="0"/>
                  </a:rPr>
                  <a:t>universal </a:t>
                </a:r>
                <a:r>
                  <a:rPr lang="en-US" sz="2200" dirty="0">
                    <a:latin typeface="Times New Roman" panose="02020603050405020304" pitchFamily="18" charset="0"/>
                    <a:cs typeface="Times New Roman" panose="02020603050405020304" pitchFamily="18" charset="0"/>
                  </a:rPr>
                  <a:t>if for each pair of distinct keys x, y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U, the number of hash functions h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H</a:t>
                </a:r>
                <a:r>
                  <a:rPr lang="en-US" sz="2200" dirty="0">
                    <a:latin typeface="Times New Roman" panose="02020603050405020304" pitchFamily="18" charset="0"/>
                    <a:cs typeface="Times New Roman" panose="02020603050405020304" pitchFamily="18" charset="0"/>
                  </a:rPr>
                  <a:t> for which h(x) = h(y) is precisely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𝑚</m:t>
                        </m:r>
                      </m:den>
                    </m:f>
                    <m:r>
                      <a:rPr lang="en-US" sz="2200" b="0" i="1" smtClean="0">
                        <a:latin typeface="Cambria Math" panose="02040503050406030204" pitchFamily="18" charset="0"/>
                        <a:cs typeface="Times New Roman" panose="02020603050405020304" pitchFamily="18" charset="0"/>
                      </a:rPr>
                      <m:t>.</m:t>
                    </m:r>
                  </m:oMath>
                </a14:m>
                <a:endParaRPr lang="en-US" sz="2200" b="0" dirty="0">
                  <a:latin typeface="Times New Roman" panose="02020603050405020304" pitchFamily="18" charset="0"/>
                  <a:cs typeface="Times New Roman" panose="02020603050405020304" pitchFamily="18" charset="0"/>
                </a:endParaRPr>
              </a:p>
              <a:p>
                <a:pPr marL="914400" lvl="1" indent="-45720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If h is chosen uniformly at random from </a:t>
                </a:r>
                <a:r>
                  <a:rPr lang="en-US" sz="2200" i="1" dirty="0">
                    <a:solidFill>
                      <a:schemeClr val="tx1"/>
                    </a:solidFill>
                    <a:latin typeface="Times New Roman" panose="02020603050405020304" pitchFamily="18" charset="0"/>
                    <a:cs typeface="Times New Roman" panose="02020603050405020304" pitchFamily="18" charset="0"/>
                  </a:rPr>
                  <a:t>H</a:t>
                </a:r>
                <a:r>
                  <a:rPr lang="en-US" sz="2200" dirty="0">
                    <a:solidFill>
                      <a:schemeClr val="tx1"/>
                    </a:solidFill>
                    <a:latin typeface="Times New Roman" panose="02020603050405020304" pitchFamily="18" charset="0"/>
                    <a:cs typeface="Times New Roman" panose="02020603050405020304" pitchFamily="18" charset="0"/>
                  </a:rPr>
                  <a:t>, the probability of a collision between x and y is: </a:t>
                </a:r>
              </a:p>
              <a:p>
                <a:pPr marL="457200" lvl="1" indent="0">
                  <a:lnSpc>
                    <a:spcPct val="100000"/>
                  </a:lnSpc>
                  <a:spcAft>
                    <a:spcPts val="300"/>
                  </a:spcAft>
                  <a:buNone/>
                </a:pPr>
                <a:r>
                  <a:rPr lang="en-US" sz="2200" dirty="0">
                    <a:solidFill>
                      <a:schemeClr val="tx1"/>
                    </a:solidFill>
                  </a:rPr>
                  <a:t>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𝑡h𝑎𝑡</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𝑚𝑎𝑝</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𝑎𝑛𝑑</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𝑦</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𝑡𝑜</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𝑠𝑎𝑚𝑒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𝑠𝑙𝑜𝑡</m:t>
                        </m:r>
                      </m:num>
                      <m:den>
                        <m:r>
                          <a:rPr lang="en-US" sz="2200" b="0" i="1" smtClean="0">
                            <a:solidFill>
                              <a:schemeClr val="tx1"/>
                            </a:solidFill>
                            <a:latin typeface="Cambria Math" panose="02040503050406030204" pitchFamily="18" charset="0"/>
                          </a:rPr>
                          <m:t>𝑇𝑜𝑡𝑎𝑙</m:t>
                        </m:r>
                        <m:r>
                          <a:rPr lang="en-US" sz="2200" b="0" i="1" smtClean="0">
                            <a:solidFill>
                              <a:schemeClr val="tx1"/>
                            </a:solidFill>
                            <a:latin typeface="Cambria Math" panose="02040503050406030204" pitchFamily="18" charset="0"/>
                          </a:rPr>
                          <m:t> # </m:t>
                        </m:r>
                        <m:r>
                          <a:rPr lang="en-US" sz="2200" b="0" i="1" smtClean="0">
                            <a:solidFill>
                              <a:schemeClr val="tx1"/>
                            </a:solidFill>
                            <a:latin typeface="Cambria Math" panose="02040503050406030204" pitchFamily="18" charset="0"/>
                          </a:rPr>
                          <m:t>𝑜𝑓</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𝑚</m:t>
                            </m:r>
                          </m:den>
                        </m:f>
                      </m:num>
                      <m:den>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oMath>
                </a14:m>
                <a:r>
                  <a:rPr lang="en-US" sz="2200" dirty="0">
                    <a:solidFill>
                      <a:schemeClr val="tx1"/>
                    </a:solidFill>
                    <a:latin typeface="Times New Roman" panose="02020603050405020304" pitchFamily="18" charset="0"/>
                    <a:cs typeface="Times New Roman" panose="02020603050405020304" pitchFamily="18" charset="0"/>
                  </a:rPr>
                  <a:t>.</a:t>
                </a:r>
              </a:p>
              <a:p>
                <a:pPr marL="91440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i.e., with a hash function randomly chosen from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the chance of a collision between x and y when x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cs typeface="Times New Roman" panose="02020603050405020304" pitchFamily="18" charset="0"/>
                  </a:rPr>
                  <a:t>  y is exactly  </a:t>
                </a:r>
                <a14:m>
                  <m:oMath xmlns:m="http://schemas.openxmlformats.org/officeDocument/2006/math">
                    <m:f>
                      <m:fPr>
                        <m:ctrlPr>
                          <a:rPr lang="en-US" sz="2200" i="1" smtClean="0">
                            <a:solidFill>
                              <a:srgbClr val="0000FF"/>
                            </a:solidFill>
                            <a:latin typeface="Cambria Math" panose="02040503050406030204" pitchFamily="18" charset="0"/>
                            <a:cs typeface="Times New Roman" panose="02020603050405020304" pitchFamily="18" charset="0"/>
                          </a:rPr>
                        </m:ctrlPr>
                      </m:fPr>
                      <m:num>
                        <m:r>
                          <a:rPr lang="en-US" sz="2200" b="0" i="1" smtClean="0">
                            <a:solidFill>
                              <a:srgbClr val="0000FF"/>
                            </a:solidFill>
                            <a:latin typeface="Cambria Math" panose="02040503050406030204" pitchFamily="18" charset="0"/>
                            <a:cs typeface="Times New Roman" panose="02020603050405020304" pitchFamily="18" charset="0"/>
                          </a:rPr>
                          <m:t>1</m:t>
                        </m:r>
                      </m:num>
                      <m:den>
                        <m:r>
                          <a:rPr lang="en-US" sz="2200" b="0" i="1" smtClean="0">
                            <a:solidFill>
                              <a:srgbClr val="0000FF"/>
                            </a:solidFill>
                            <a:latin typeface="Cambria Math" panose="02040503050406030204" pitchFamily="18" charset="0"/>
                            <a:cs typeface="Times New Roman" panose="02020603050405020304" pitchFamily="18" charset="0"/>
                          </a:rPr>
                          <m:t>𝑚</m:t>
                        </m:r>
                      </m:den>
                    </m:f>
                  </m:oMath>
                </a14:m>
                <a:r>
                  <a:rPr lang="en-US" sz="2200" dirty="0">
                    <a:solidFill>
                      <a:srgbClr val="0000FF"/>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which is exactly the chance of collision if h(x) and h(y) are randomly chosen from the set {0, 1, 2, …, m-1}. </a:t>
                </a:r>
              </a:p>
              <a:p>
                <a:pPr marL="457200" lvl="1" indent="0">
                  <a:lnSpc>
                    <a:spcPct val="100000"/>
                  </a:lnSpc>
                  <a:spcAft>
                    <a:spcPts val="300"/>
                  </a:spcAft>
                  <a:buNone/>
                </a:pPr>
                <a:endParaRPr lang="en-US" sz="2200" dirty="0"/>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a:stretch>
              </a:blipFill>
            </p:spPr>
            <p:txBody>
              <a:bodyPr/>
              <a:lstStyle/>
              <a:p>
                <a:r>
                  <a:rPr lang="en-US">
                    <a:noFill/>
                  </a:rPr>
                  <a:t> </a:t>
                </a:r>
              </a:p>
            </p:txBody>
          </p:sp>
        </mc:Fallback>
      </mc:AlternateContent>
    </p:spTree>
    <p:extLst>
      <p:ext uri="{BB962C8B-B14F-4D97-AF65-F5344CB8AC3E}">
        <p14:creationId xmlns:p14="http://schemas.microsoft.com/office/powerpoint/2010/main" val="13809773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17063"/>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Choose a </a:t>
                </a:r>
                <a:r>
                  <a:rPr lang="en-US" dirty="0">
                    <a:solidFill>
                      <a:srgbClr val="0000FF"/>
                    </a:solidFill>
                    <a:latin typeface="Times New Roman" panose="02020603050405020304" pitchFamily="18" charset="0"/>
                    <a:cs typeface="Times New Roman" panose="02020603050405020304" pitchFamily="18" charset="0"/>
                  </a:rPr>
                  <a:t>prime</a:t>
                </a:r>
                <a:r>
                  <a:rPr lang="en-US" dirty="0">
                    <a:latin typeface="Times New Roman" panose="02020603050405020304" pitchFamily="18" charset="0"/>
                    <a:cs typeface="Times New Roman" panose="02020603050405020304" pitchFamily="18" charset="0"/>
                  </a:rPr>
                  <a:t> m as the table size.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the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 key x into r + 1 bytes (i.e., r + 1 characters,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key x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latin typeface="Times New Roman" panose="02020603050405020304" pitchFamily="18" charset="0"/>
                    <a:cs typeface="Times New Roman" panose="02020603050405020304" pitchFamily="18" charset="0"/>
                  </a:rPr>
                  <a:t> 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integer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sequence a is used to define a specific hash function in the class.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17063"/>
                <a:ext cx="9594670" cy="5855879"/>
              </a:xfrm>
              <a:blipFill>
                <a:blip r:embed="rId2"/>
                <a:stretch>
                  <a:fillRect l="-1017" t="-832" r="-254" b="-520"/>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1002120"/>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𝑟</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b="0" i="1" smtClean="0">
                                <a:latin typeface="Cambria Math" panose="02040503050406030204" pitchFamily="18" charset="0"/>
                                <a:cs typeface="Times New Roman" panose="02020603050405020304" pitchFamily="18" charset="0"/>
                              </a:rPr>
                              <m:t>𝑖</m:t>
                            </m:r>
                          </m:sub>
                        </m:sSub>
                      </m:e>
                    </m:nary>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ea typeface="Cambria Math" panose="02040503050406030204" pitchFamily="18" charset="0"/>
                    <a:cs typeface="Times New Roman" panose="02020603050405020304" pitchFamily="18" charset="0"/>
                  </a:rPr>
                  <a:t>) mod m.                   ……….. 12.3</a:t>
                </a:r>
              </a:p>
              <a:p>
                <a:pPr marL="914400" lvl="1" indent="-457200">
                  <a:lnSpc>
                    <a:spcPct val="100000"/>
                  </a:lnSpc>
                  <a:spcBef>
                    <a:spcPts val="0"/>
                  </a:spcBef>
                  <a:spcAft>
                    <a:spcPts val="600"/>
                  </a:spcAft>
                  <a:buFont typeface="+mj-lt"/>
                  <a:buAutoNum type="arabicPeriod"/>
                </a:pPr>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pPr marL="914400" lvl="1" indent="-457200">
                  <a:lnSpc>
                    <a:spcPct val="100000"/>
                  </a:lnSpc>
                  <a:spcBef>
                    <a:spcPts val="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H</a:t>
                </a:r>
                <a:r>
                  <a:rPr lang="en-US"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91440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total number of hash functions in the family is m</a:t>
                </a:r>
                <a:r>
                  <a:rPr lang="en-US" sz="2200" baseline="30000" dirty="0">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latin typeface="Times New Roman" panose="02020603050405020304" pitchFamily="18" charset="0"/>
                    <a:ea typeface="Cambria Math" panose="02040503050406030204" pitchFamily="18" charset="0"/>
                    <a:cs typeface="Times New Roman" panose="02020603050405020304" pitchFamily="18" charset="0"/>
                  </a:rPr>
                  <a:t> since</a:t>
                </a:r>
                <a:r>
                  <a:rPr lang="en-US" sz="2200" dirty="0"/>
                  <a:t> </a:t>
                </a:r>
                <a:r>
                  <a:rPr lang="en-US" sz="2200" dirty="0">
                    <a:latin typeface="Times New Roman" panose="02020603050405020304" pitchFamily="18" charset="0"/>
                    <a:cs typeface="Times New Roman" panose="02020603050405020304" pitchFamily="18" charset="0"/>
                  </a:rPr>
                  <a:t>each of the r+1coefficients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1002120"/>
                <a:ext cx="9594670" cy="5855879"/>
              </a:xfrm>
              <a:blipFill>
                <a:blip r:embed="rId2"/>
                <a:stretch>
                  <a:fillRect l="-1017" t="-832"/>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1429942"/>
            <a:ext cx="9133114"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Choose a prime m:</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m = 7</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Decompose the key x:</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r = 2, so each key x is decomposed into 3 bytes: </a:t>
            </a:r>
          </a:p>
          <a:p>
            <a:pPr lvl="1"/>
            <a:r>
              <a:rPr lang="en-US" sz="2400" dirty="0">
                <a:latin typeface="Times New Roman" panose="02020603050405020304" pitchFamily="18" charset="0"/>
                <a:cs typeface="Times New Roman" panose="02020603050405020304" pitchFamily="18" charset="0"/>
              </a:rPr>
              <a:t>         	x =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example key: x = ⟨3, 5, 6⟩.</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Pick Random Sequence a:</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Randomly select a = ⟨2, 4, 1⟩.</a:t>
            </a:r>
          </a:p>
        </p:txBody>
      </p:sp>
    </p:spTree>
    <p:extLst>
      <p:ext uri="{BB962C8B-B14F-4D97-AF65-F5344CB8AC3E}">
        <p14:creationId xmlns:p14="http://schemas.microsoft.com/office/powerpoint/2010/main" val="262857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357923" y="1317708"/>
                <a:ext cx="9476154"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Disadvantages with direct addressing: </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Storing a table T of size |U|  is impractical </a:t>
                </a:r>
                <a:r>
                  <a:rPr lang="en-US" sz="2400" dirty="0">
                    <a:latin typeface="Times New Roman" panose="02020603050405020304" pitchFamily="18" charset="0"/>
                    <a:cs typeface="Times New Roman" panose="02020603050405020304" pitchFamily="18" charset="0"/>
                  </a:rPr>
                  <a:t>for the large universe U (when the number of possible keys |U| is large).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
                </a:r>
                <a:r>
                  <a:rPr lang="en-US" sz="2400" i="1" dirty="0">
                    <a:solidFill>
                      <a:srgbClr val="0000FF"/>
                    </a:solidFill>
                    <a:latin typeface="Times New Roman" panose="02020603050405020304" pitchFamily="18" charset="0"/>
                    <a:cs typeface="Times New Roman" panose="02020603050405020304" pitchFamily="18" charset="0"/>
                  </a:rPr>
                  <a:t>ost of the space allocated for T is empty and wasted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key range: Effective only when the range of keys is known and reasonably small.</a:t>
                </a:r>
              </a:p>
              <a:p>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357923" y="1317708"/>
                <a:ext cx="9476154" cy="3046988"/>
              </a:xfrm>
              <a:prstGeom prst="rect">
                <a:avLst/>
              </a:prstGeom>
              <a:blipFill>
                <a:blip r:embed="rId2"/>
                <a:stretch>
                  <a:fillRect l="-1030" t="-1600" r="-386" b="-36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357923" y="362187"/>
            <a:ext cx="2738378" cy="523220"/>
          </a:xfrm>
          <a:prstGeom prst="rect">
            <a:avLst/>
          </a:prstGeom>
        </p:spPr>
        <p:txBody>
          <a:bodyPr wrap="none">
            <a:spAutoFit/>
          </a:bodyPr>
          <a:lstStyle/>
          <a:p>
            <a:r>
              <a:rPr lang="en-US" sz="2800" dirty="0">
                <a:solidFill>
                  <a:srgbClr val="0000FF"/>
                </a:solidFill>
                <a:cs typeface="Times New Roman" panose="02020603050405020304" pitchFamily="18" charset="0"/>
              </a:rPr>
              <a:t>Direct-addressing</a:t>
            </a:r>
            <a:endParaRPr lang="en-US" sz="2800" dirty="0"/>
          </a:p>
        </p:txBody>
      </p:sp>
    </p:spTree>
    <p:extLst>
      <p:ext uri="{BB962C8B-B14F-4D97-AF65-F5344CB8AC3E}">
        <p14:creationId xmlns:p14="http://schemas.microsoft.com/office/powerpoint/2010/main" val="163268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711485"/>
            <a:ext cx="9133114"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Define the hash function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formula to compute: </a:t>
            </a:r>
          </a:p>
          <a:p>
            <a:pPr marL="914400"/>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 = (2*3 + 4*5 +1*6) mod 7</a:t>
            </a:r>
          </a:p>
          <a:p>
            <a:r>
              <a:rPr lang="en-US" sz="2400" dirty="0">
                <a:latin typeface="Times New Roman" panose="02020603050405020304" pitchFamily="18" charset="0"/>
                <a:cs typeface="Times New Roman" panose="02020603050405020304" pitchFamily="18" charset="0"/>
              </a:rPr>
              <a:t>                     = 32 mod 7</a:t>
            </a:r>
          </a:p>
          <a:p>
            <a:r>
              <a:rPr lang="en-US" sz="2400" dirty="0">
                <a:latin typeface="Times New Roman" panose="02020603050405020304" pitchFamily="18" charset="0"/>
                <a:cs typeface="Times New Roman" panose="02020603050405020304" pitchFamily="18" charset="0"/>
              </a:rPr>
              <a:t>                     = 4</a:t>
            </a:r>
          </a:p>
          <a:p>
            <a:r>
              <a:rPr lang="en-US" sz="2400" dirty="0">
                <a:latin typeface="Times New Roman" panose="02020603050405020304" pitchFamily="18" charset="0"/>
                <a:cs typeface="Times New Roman" panose="02020603050405020304" pitchFamily="18" charset="0"/>
              </a:rPr>
              <a:t>6.   Number of Hash Functions: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 = 2 and m = 7, the total number of hash functions in the family is 7</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343.</a:t>
            </a:r>
          </a:p>
          <a:p>
            <a:r>
              <a:rPr lang="en-US" sz="2400" dirty="0">
                <a:latin typeface="Times New Roman" panose="02020603050405020304" pitchFamily="18" charset="0"/>
                <a:cs typeface="Times New Roman" panose="02020603050405020304" pitchFamily="18" charset="0"/>
              </a:rPr>
              <a:t>This construction ensures that the hash functions are chosen from a large family of possible functions, which helps spread out the keys uniformly and minimizes collisions. This method of randomly selecting a hash function from a well-designed class of functions makes it universal.</a:t>
            </a:r>
          </a:p>
        </p:txBody>
      </p:sp>
    </p:spTree>
    <p:extLst>
      <p:ext uri="{BB962C8B-B14F-4D97-AF65-F5344CB8AC3E}">
        <p14:creationId xmlns:p14="http://schemas.microsoft.com/office/powerpoint/2010/main" val="2255621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sz="2600" dirty="0">
                    <a:cs typeface="Times New Roman" panose="02020603050405020304" pitchFamily="18" charset="0"/>
                  </a:rPr>
                  <a:t>Universe hashing - </a:t>
                </a:r>
                <a:r>
                  <a:rPr lang="en-US" sz="2400" dirty="0">
                    <a:latin typeface="Times New Roman" panose="02020603050405020304" pitchFamily="18" charset="0"/>
                    <a:cs typeface="Times New Roman" panose="02020603050405020304" pitchFamily="18" charset="0"/>
                  </a:rPr>
                  <a:t>Example: Hashing IP Addresses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m = 997 if we need to store 500 IPs).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Define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for the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IP address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Slot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(mod m)</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196" t="-859" r="-9236"/>
                </a:stretch>
              </a:blipFill>
            </p:spPr>
            <p:txBody>
              <a:bodyPr/>
              <a:lstStyle/>
              <a:p>
                <a:r>
                  <a:rPr lang="en-US">
                    <a:noFill/>
                  </a:rPr>
                  <a:t> </a:t>
                </a:r>
              </a:p>
            </p:txBody>
          </p:sp>
        </mc:Fallback>
      </mc:AlternateContent>
    </p:spTree>
    <p:extLst>
      <p:ext uri="{BB962C8B-B14F-4D97-AF65-F5344CB8AC3E}">
        <p14:creationId xmlns:p14="http://schemas.microsoft.com/office/powerpoint/2010/main" val="28400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ea typeface="Calibri" panose="020F0502020204030204" pitchFamily="34" charset="0"/>
                <a:cs typeface="Times New Roman" panose="02020603050405020304" pitchFamily="18" charset="0"/>
              </a:rPr>
              <a:t>Collision Resolution </a:t>
            </a:r>
            <a:endPar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separate chaining</a:t>
            </a:r>
            <a:r>
              <a:rPr lang="en-US" sz="2800" dirty="0">
                <a:latin typeface="Times New Roman" panose="02020603050405020304" pitchFamily="18" charset="0"/>
                <a:ea typeface="Calibri" panose="020F0502020204030204" pitchFamily="34" charset="0"/>
                <a:cs typeface="Times New Roman" panose="02020603050405020304" pitchFamily="18" charset="0"/>
              </a:rPr>
              <a:t>, or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chaining</a:t>
            </a:r>
            <a:r>
              <a:rPr lang="en-US" sz="2800" dirty="0">
                <a:latin typeface="Times New Roman" panose="02020603050405020304" pitchFamily="18" charset="0"/>
                <a:ea typeface="Calibri" panose="020F0502020204030204" pitchFamily="34" charset="0"/>
                <a:cs typeface="Times New Roman" panose="02020603050405020304" pitchFamily="18" charset="0"/>
              </a:rPr>
              <a:t>)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083" y="1784756"/>
            <a:ext cx="9483833" cy="8169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 elements) in the hash table.</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Each table entry contains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due to the absence of pointers, compared to other collision resolution methods that use linked lists.</a:t>
                </a:r>
              </a:p>
            </p:txBody>
          </p:sp>
        </mc:Choice>
        <mc:Fallback xmlns="">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r="-199"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9573" y="3950671"/>
            <a:ext cx="9758210" cy="85480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latin typeface="Times New Roman" panose="02020603050405020304" pitchFamily="18" charset="0"/>
                    <a:cs typeface="Times New Roman" panose="02020603050405020304" pitchFamily="18" charset="0"/>
                  </a:rPr>
                  <a:t>extend the hash function </a:t>
                </a:r>
                <a:r>
                  <a:rPr lang="en-US" sz="2400" dirty="0">
                    <a:solidFill>
                      <a:srgbClr val="0000FF"/>
                    </a:solidFill>
                    <a:latin typeface="Times New Roman" panose="02020603050405020304" pitchFamily="18" charset="0"/>
                    <a:cs typeface="Times New Roman" panose="02020603050405020304" pitchFamily="18" charset="0"/>
                  </a:rPr>
                  <a:t>to include the probe number (starting from 0) as a second input</a:t>
                </a:r>
                <a:r>
                  <a:rPr lang="en-US" sz="2400" dirty="0">
                    <a:latin typeface="Times New Roman" panose="02020603050405020304" pitchFamily="18" charset="0"/>
                    <a:cs typeface="Times New Roman" panose="02020603050405020304" pitchFamily="18" charset="0"/>
                  </a:rPr>
                  <a:t>.        The hash function becomes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 U </a:t>
                </a:r>
                <a:r>
                  <a:rPr lang="en-US" sz="2400" dirty="0">
                    <a:solidFill>
                      <a:srgbClr val="0000FF"/>
                    </a:solidFill>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a:t>
                </a:r>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With open addressing, </a:t>
                </a:r>
                <a:r>
                  <a:rPr lang="en-US" sz="2400" dirty="0">
                    <a:solidFill>
                      <a:srgbClr val="0000FF"/>
                    </a:solidFill>
                    <a:latin typeface="Times New Roman" panose="02020603050405020304" pitchFamily="18" charset="0"/>
                    <a:cs typeface="Times New Roman" panose="02020603050405020304" pitchFamily="18" charset="0"/>
                  </a:rPr>
                  <a:t>for every key k, the probe sequence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857" y="2842626"/>
            <a:ext cx="9674787" cy="35210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repeat   </a:t>
                </a:r>
                <a:r>
                  <a:rPr lang="en-US" sz="2000"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else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until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error “hash table 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595"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669" y="2908904"/>
            <a:ext cx="9379020" cy="375604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9520" y="1142450"/>
            <a:ext cx="8972955" cy="5657852"/>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Deleting a key from slot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A solution is to </a:t>
            </a:r>
            <a:r>
              <a:rPr lang="en-US" dirty="0">
                <a:solidFill>
                  <a:srgbClr val="0000FF"/>
                </a:solidFill>
                <a:latin typeface="Times New Roman" panose="02020603050405020304" pitchFamily="18" charset="0"/>
                <a:cs typeface="Times New Roman" panose="02020603050405020304" pitchFamily="18" charset="0"/>
              </a:rPr>
              <a:t>mark the slot with a special value DELETED 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41310</TotalTime>
  <Words>18558</Words>
  <Application>Microsoft Office PowerPoint</Application>
  <PresentationFormat>Widescreen</PresentationFormat>
  <Paragraphs>1423</Paragraphs>
  <Slides>158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158</vt:i4>
      </vt:variant>
    </vt:vector>
  </HeadingPairs>
  <TitlesOfParts>
    <vt:vector size="167" baseType="lpstr">
      <vt:lpstr>Inter</vt:lpstr>
      <vt:lpstr>Arial</vt:lpstr>
      <vt:lpstr>Calibri</vt:lpstr>
      <vt:lpstr>Calibri Light</vt:lpstr>
      <vt:lpstr>Cambria Math</vt:lpstr>
      <vt:lpstr>Consolas</vt:lpstr>
      <vt:lpstr>Times New Roman</vt:lpstr>
      <vt:lpstr>Wingdings</vt:lpstr>
      <vt:lpstr>Office Theme</vt:lpstr>
      <vt:lpstr>Chapter 00</vt:lpstr>
      <vt:lpstr>   Direct-Addressing Table[4 – 11]  Hash tables [12 – 25] Collision Resolutions [26-54]  Linear Probing [27-31]               Open Hashing (Chaining) [32 - 56]                        Load Factor [38], Simple Uniform hashing [19, 43], and                         Performance Analysis [42-54]                Good Hash functions [57 – 50????]           Assumptions [26], Key Interpretations [28],                         Modular Hashing [30, 32], Multiplication Hashing [33, 36],                         Universal hashing [37-38, 40-41]              Open Addressing (Closed Hashing)[51-70]                        Linear Probing [59 - 61], Quadratic Probing [62],                          Double Hashing [63 - 66]  </vt:lpstr>
      <vt:lpstr>Direct-Address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Collision Resolution by Chaining (or called Open Hashing) </vt:lpstr>
      <vt:lpstr>Collision Resolution by Chaining (or called Open Hashing) </vt:lpstr>
      <vt:lpstr>Time Efficiency for the Collision Resolution by Chaining</vt:lpstr>
      <vt:lpstr>Time Efficiency for the Collision Resolution by Chaining</vt:lpstr>
      <vt:lpstr>Time Efficiency for the Collision Resolution by Chaining</vt:lpstr>
      <vt:lpstr>Performance of Hashing with Chaining (or called Open Hashing) </vt:lpstr>
      <vt:lpstr>Performance of Hashing with Chaining (or called Open Hashing) </vt:lpstr>
      <vt:lpstr>Analysis of Hashing with Chaining (or called Open Hashing) </vt:lpstr>
      <vt:lpstr>Analysis of Hashing with Chaining (or called Open Hashing) </vt:lpstr>
      <vt:lpstr>Performance of Hashing with Chaining (or called Open Hashing) </vt:lpstr>
      <vt:lpstr>Performance of Hashing with Chaining (or called Open Hashing) </vt:lpstr>
      <vt:lpstr> Average-Case Performance Analysis of Hashing with Chaining (or called Open Hashing) </vt:lpstr>
      <vt:lpstr> Average-Case Performance Analysis of Hashing with Chaining (or called Open Hashing) </vt:lpstr>
      <vt:lpstr> Average-Case Performance 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PowerPoint Presentation</vt:lpstr>
      <vt:lpstr>PowerPoint Presentation</vt:lpstr>
      <vt:lpstr>PowerPoint Presentation</vt:lpstr>
      <vt:lpstr>Hash Function – What makes a good hash function?</vt:lpstr>
      <vt:lpstr>Hash Function – What makes a good hash function?</vt:lpstr>
      <vt:lpstr>Hash Function – What makes a good hash function?</vt:lpstr>
      <vt:lpstr>Hash Functions – What makes a good hash function?</vt:lpstr>
      <vt:lpstr>PowerPoint Presentation</vt:lpstr>
      <vt:lpstr>PowerPoint Presentation</vt:lpstr>
      <vt:lpstr>PowerPoint Presentation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678</cp:revision>
  <cp:lastPrinted>2022-02-21T15:09:35Z</cp:lastPrinted>
  <dcterms:created xsi:type="dcterms:W3CDTF">2016-10-13T00:10:31Z</dcterms:created>
  <dcterms:modified xsi:type="dcterms:W3CDTF">2024-06-23T03:03:57Z</dcterms:modified>
</cp:coreProperties>
</file>