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9" r:id="rId3"/>
    <p:sldId id="499" r:id="rId4"/>
    <p:sldId id="432" r:id="rId5"/>
    <p:sldId id="433" r:id="rId6"/>
    <p:sldId id="436" r:id="rId7"/>
    <p:sldId id="434" r:id="rId8"/>
    <p:sldId id="438" r:id="rId9"/>
    <p:sldId id="318" r:id="rId10"/>
    <p:sldId id="425" r:id="rId11"/>
    <p:sldId id="509" r:id="rId12"/>
    <p:sldId id="427" r:id="rId13"/>
    <p:sldId id="435" r:id="rId14"/>
    <p:sldId id="464" r:id="rId15"/>
    <p:sldId id="426" r:id="rId16"/>
    <p:sldId id="456" r:id="rId17"/>
    <p:sldId id="441" r:id="rId18"/>
    <p:sldId id="510" r:id="rId19"/>
    <p:sldId id="511" r:id="rId20"/>
    <p:sldId id="512" r:id="rId21"/>
    <p:sldId id="513" r:id="rId22"/>
    <p:sldId id="442" r:id="rId23"/>
    <p:sldId id="515" r:id="rId24"/>
    <p:sldId id="514" r:id="rId25"/>
    <p:sldId id="443" r:id="rId26"/>
    <p:sldId id="517" r:id="rId27"/>
    <p:sldId id="446" r:id="rId28"/>
    <p:sldId id="521" r:id="rId29"/>
    <p:sldId id="445" r:id="rId30"/>
    <p:sldId id="480" r:id="rId31"/>
    <p:sldId id="522" r:id="rId32"/>
    <p:sldId id="481" r:id="rId33"/>
    <p:sldId id="523" r:id="rId34"/>
    <p:sldId id="444" r:id="rId35"/>
    <p:sldId id="447" r:id="rId36"/>
    <p:sldId id="501" r:id="rId37"/>
    <p:sldId id="451" r:id="rId38"/>
    <p:sldId id="463" r:id="rId39"/>
    <p:sldId id="487" r:id="rId40"/>
    <p:sldId id="485" r:id="rId41"/>
    <p:sldId id="452" r:id="rId42"/>
    <p:sldId id="453" r:id="rId43"/>
    <p:sldId id="454" r:id="rId44"/>
    <p:sldId id="486" r:id="rId45"/>
    <p:sldId id="455" r:id="rId46"/>
    <p:sldId id="457" r:id="rId47"/>
    <p:sldId id="526" r:id="rId48"/>
    <p:sldId id="529" r:id="rId49"/>
    <p:sldId id="527" r:id="rId50"/>
    <p:sldId id="528" r:id="rId51"/>
    <p:sldId id="502" r:id="rId52"/>
    <p:sldId id="524" r:id="rId53"/>
    <p:sldId id="525" r:id="rId54"/>
    <p:sldId id="493" r:id="rId55"/>
    <p:sldId id="490" r:id="rId56"/>
    <p:sldId id="491" r:id="rId57"/>
    <p:sldId id="492" r:id="rId58"/>
    <p:sldId id="458" r:id="rId59"/>
    <p:sldId id="460" r:id="rId60"/>
    <p:sldId id="530" r:id="rId61"/>
    <p:sldId id="531" r:id="rId62"/>
    <p:sldId id="532" r:id="rId63"/>
    <p:sldId id="505" r:id="rId64"/>
    <p:sldId id="498" r:id="rId65"/>
    <p:sldId id="462" r:id="rId66"/>
    <p:sldId id="535" r:id="rId67"/>
    <p:sldId id="449" r:id="rId68"/>
    <p:sldId id="465" r:id="rId69"/>
    <p:sldId id="506" r:id="rId70"/>
    <p:sldId id="466" r:id="rId71"/>
    <p:sldId id="541" r:id="rId72"/>
    <p:sldId id="469" r:id="rId73"/>
    <p:sldId id="536" r:id="rId74"/>
    <p:sldId id="537" r:id="rId75"/>
    <p:sldId id="538" r:id="rId76"/>
    <p:sldId id="533" r:id="rId77"/>
    <p:sldId id="467" r:id="rId78"/>
    <p:sldId id="542" r:id="rId79"/>
    <p:sldId id="539" r:id="rId80"/>
    <p:sldId id="540" r:id="rId81"/>
    <p:sldId id="543" r:id="rId82"/>
    <p:sldId id="544" r:id="rId83"/>
    <p:sldId id="545" r:id="rId84"/>
    <p:sldId id="495" r:id="rId85"/>
    <p:sldId id="534" r:id="rId86"/>
    <p:sldId id="470" r:id="rId87"/>
    <p:sldId id="546" r:id="rId88"/>
    <p:sldId id="547" r:id="rId89"/>
    <p:sldId id="548" r:id="rId90"/>
    <p:sldId id="549" r:id="rId91"/>
    <p:sldId id="550" r:id="rId92"/>
    <p:sldId id="551" r:id="rId93"/>
    <p:sldId id="552" r:id="rId94"/>
    <p:sldId id="553" r:id="rId95"/>
    <p:sldId id="554" r:id="rId96"/>
    <p:sldId id="555" r:id="rId97"/>
    <p:sldId id="556" r:id="rId98"/>
    <p:sldId id="557" r:id="rId99"/>
    <p:sldId id="558" r:id="rId100"/>
    <p:sldId id="559" r:id="rId101"/>
    <p:sldId id="508" r:id="rId102"/>
    <p:sldId id="561" r:id="rId103"/>
    <p:sldId id="562" r:id="rId104"/>
    <p:sldId id="496" r:id="rId105"/>
    <p:sldId id="473" r:id="rId106"/>
    <p:sldId id="563" r:id="rId107"/>
    <p:sldId id="564" r:id="rId108"/>
    <p:sldId id="565" r:id="rId109"/>
    <p:sldId id="567" r:id="rId110"/>
    <p:sldId id="568" r:id="rId111"/>
    <p:sldId id="569" r:id="rId112"/>
    <p:sldId id="570" r:id="rId113"/>
    <p:sldId id="571" r:id="rId114"/>
    <p:sldId id="497" r:id="rId115"/>
    <p:sldId id="477" r:id="rId116"/>
    <p:sldId id="478" r:id="rId117"/>
    <p:sldId id="450" r:id="rId118"/>
    <p:sldId id="322" r:id="rId119"/>
    <p:sldId id="329" r:id="rId120"/>
    <p:sldId id="330" r:id="rId121"/>
    <p:sldId id="331" r:id="rId122"/>
    <p:sldId id="332" r:id="rId123"/>
    <p:sldId id="337" r:id="rId124"/>
    <p:sldId id="338" r:id="rId125"/>
    <p:sldId id="342" r:id="rId126"/>
    <p:sldId id="343" r:id="rId127"/>
    <p:sldId id="344" r:id="rId128"/>
    <p:sldId id="345" r:id="rId129"/>
    <p:sldId id="357" r:id="rId130"/>
    <p:sldId id="358" r:id="rId1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104" autoAdjust="0"/>
  </p:normalViewPr>
  <p:slideViewPr>
    <p:cSldViewPr snapToGrid="0">
      <p:cViewPr>
        <p:scale>
          <a:sx n="65" d="100"/>
          <a:sy n="65" d="100"/>
        </p:scale>
        <p:origin x="1286" y="446"/>
      </p:cViewPr>
      <p:guideLst/>
    </p:cSldViewPr>
  </p:slideViewPr>
  <p:notesTextViewPr>
    <p:cViewPr>
      <p:scale>
        <a:sx n="1" d="1"/>
        <a:sy n="1" d="1"/>
      </p:scale>
      <p:origin x="0" y="0"/>
    </p:cViewPr>
  </p:notesTextViewPr>
  <p:sorterViewPr>
    <p:cViewPr>
      <p:scale>
        <a:sx n="182" d="100"/>
        <a:sy n="182" d="100"/>
      </p:scale>
      <p:origin x="0" y="-689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6/17/2024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t>Chapter 00</a:t>
            </a:r>
          </a:p>
        </p:txBody>
      </p:sp>
      <p:sp>
        <p:nvSpPr>
          <p:cNvPr id="3" name="Subtitle 2"/>
          <p:cNvSpPr>
            <a:spLocks noGrp="1"/>
          </p:cNvSpPr>
          <p:nvPr>
            <p:ph type="subTitle" idx="1"/>
          </p:nvPr>
        </p:nvSpPr>
        <p:spPr/>
        <p:txBody>
          <a:bodyPr>
            <a:normAutofit/>
          </a:bodyPr>
          <a:lstStyle/>
          <a:p>
            <a:r>
              <a:rPr lang="en-US" sz="3600" dirty="0"/>
              <a:t>Introducing Foundations</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593" y="1786759"/>
            <a:ext cx="10023366" cy="37515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01488" y="988931"/>
                <a:ext cx="9124471" cy="4529445"/>
              </a:xfrm>
              <a:prstGeom prst="rect">
                <a:avLst/>
              </a:prstGeom>
            </p:spPr>
            <p:txBody>
              <a:bodyPr wrap="square">
                <a:spAutoFit/>
              </a:bodyPr>
              <a:lstStyle/>
              <a:p>
                <a:pPr>
                  <a:spcAft>
                    <a:spcPts val="2400"/>
                  </a:spcAft>
                </a:pPr>
                <a:r>
                  <a:rPr lang="en-US" sz="2800" dirty="0">
                    <a:ea typeface="Calibri" panose="020F0502020204030204" pitchFamily="34" charset="0"/>
                    <a:cs typeface="Times New Roman" panose="02020603050405020304" pitchFamily="18" charset="0"/>
                  </a:rPr>
                  <a:t>Example:   </a:t>
                </a:r>
              </a:p>
              <a:p>
                <a:pPr marL="461963" indent="-461963">
                  <a:spcAft>
                    <a:spcPts val="1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Suppose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number of </a:t>
                </a:r>
                <a:r>
                  <a:rPr lang="en-US" sz="2400" dirty="0">
                    <a:latin typeface="Times New Roman" panose="02020603050405020304" pitchFamily="18" charset="0"/>
                    <a:ea typeface="Calibri" panose="020F0502020204030204" pitchFamily="34" charset="0"/>
                    <a:cs typeface="Times New Roman" panose="02020603050405020304" pitchFamily="18" charset="0"/>
                  </a:rPr>
                  <a:t>IP (Internet protocol) addresses is limited to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no more than 251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Let the total number of IP addresses N is 251 </a:t>
                </a:r>
                <a:r>
                  <a:rPr lang="en-US" sz="2400" dirty="0">
                    <a:latin typeface="Times New Roman" panose="02020603050405020304" pitchFamily="18" charset="0"/>
                    <a:ea typeface="Calibri" panose="020F0502020204030204" pitchFamily="34" charset="0"/>
                    <a:cs typeface="Times New Roman" panose="02020603050405020304" pitchFamily="18" charset="0"/>
                  </a:rPr>
                  <a:t>(disregarding dots)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function Hash </a:t>
                </a:r>
                <a:r>
                  <a:rPr lang="en-US" sz="2400" dirty="0">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N is an IP address.</a:t>
                </a:r>
              </a:p>
              <a:p>
                <a:pPr lvl="2" indent="-452438">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Hash(n) is defined to map an IP address n to one of the 251 positions in an array. </a:t>
                </a:r>
              </a:p>
              <a:p>
                <a:pPr lvl="2" indent="-452438">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Place the record with IP address n in the position of Hash(n).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01488" y="988931"/>
                <a:ext cx="9124471" cy="4529445"/>
              </a:xfrm>
              <a:prstGeom prst="rect">
                <a:avLst/>
              </a:prstGeom>
              <a:blipFill>
                <a:blip r:embed="rId2"/>
                <a:stretch>
                  <a:fillRect l="-1336" t="-1211" r="-668" b="-2153"/>
                </a:stretch>
              </a:blipFill>
            </p:spPr>
            <p:txBody>
              <a:bodyPr/>
              <a:lstStyle/>
              <a:p>
                <a:r>
                  <a:rPr lang="en-US">
                    <a:noFill/>
                  </a:rPr>
                  <a:t> </a:t>
                </a:r>
              </a:p>
            </p:txBody>
          </p:sp>
        </mc:Fallback>
      </mc:AlternateContent>
    </p:spTree>
    <p:extLst>
      <p:ext uri="{BB962C8B-B14F-4D97-AF65-F5344CB8AC3E}">
        <p14:creationId xmlns:p14="http://schemas.microsoft.com/office/powerpoint/2010/main" val="14302534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431471" y="994856"/>
            <a:ext cx="9176657" cy="5863144"/>
          </a:xfrm>
          <a:prstGeom prst="rect">
            <a:avLst/>
          </a:prstGeom>
          <a:noFill/>
        </p:spPr>
        <p:txBody>
          <a:bodyPr wrap="square">
            <a:spAutoFit/>
          </a:bodyPr>
          <a:lstStyle/>
          <a:p>
            <a:pPr marL="457200" indent="-457200">
              <a:spcBef>
                <a:spcPts val="600"/>
              </a:spcBef>
              <a:spcAft>
                <a:spcPts val="600"/>
              </a:spcAft>
            </a:pPr>
            <a:r>
              <a:rPr lang="en-US" sz="2400" dirty="0">
                <a:latin typeface="Times New Roman" panose="02020603050405020304" pitchFamily="18" charset="0"/>
                <a:cs typeface="Times New Roman" panose="02020603050405020304" pitchFamily="18" charset="0"/>
              </a:rPr>
              <a:t>Double hashing:  The formula for the double hash function is: </a:t>
            </a:r>
            <a:r>
              <a:rPr lang="en-US" sz="2400" dirty="0">
                <a:solidFill>
                  <a:srgbClr val="0000FF"/>
                </a:solidFill>
                <a:latin typeface="Times New Roman" panose="02020603050405020304" pitchFamily="18" charset="0"/>
                <a:cs typeface="Times New Roman" panose="02020603050405020304" pitchFamily="18" charset="0"/>
              </a:rPr>
              <a:t>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57200" indent="-457200">
              <a:spcBef>
                <a:spcPts val="600"/>
              </a:spcBef>
              <a:spcAft>
                <a:spcPts val="600"/>
              </a:spcAft>
            </a:pPr>
            <a:r>
              <a:rPr lang="en-US" sz="2400" dirty="0">
                <a:latin typeface="Times New Roman" panose="02020603050405020304" pitchFamily="18" charset="0"/>
                <a:cs typeface="Times New Roman" panose="02020603050405020304" pitchFamily="18" charset="0"/>
              </a:rPr>
              <a:t>An </a:t>
            </a:r>
            <a:r>
              <a:rPr lang="en-US" sz="2400" b="1" dirty="0">
                <a:latin typeface="Times New Roman" panose="02020603050405020304" pitchFamily="18" charset="0"/>
                <a:cs typeface="Times New Roman" panose="02020603050405020304" pitchFamily="18" charset="0"/>
              </a:rPr>
              <a:t>Example in Practice:</a:t>
            </a:r>
          </a:p>
          <a:p>
            <a:pPr marL="457200" indent="-457200"/>
            <a:r>
              <a:rPr lang="en-US" sz="2400" dirty="0">
                <a:latin typeface="Times New Roman" panose="02020603050405020304" pitchFamily="18" charset="0"/>
                <a:cs typeface="Times New Roman" panose="02020603050405020304" pitchFamily="18" charset="0"/>
              </a:rPr>
              <a:t>If m=7 (a prime number), and m′=5</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 k mod 7</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 1 + (k mod 5)</a:t>
            </a:r>
          </a:p>
          <a:p>
            <a:pPr marL="457200" indent="-457200"/>
            <a:r>
              <a:rPr lang="en-US" sz="2400" dirty="0">
                <a:latin typeface="Times New Roman" panose="02020603050405020304" pitchFamily="18" charset="0"/>
                <a:cs typeface="Times New Roman" panose="02020603050405020304" pitchFamily="18" charset="0"/>
              </a:rPr>
              <a:t>For key k = 10,</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(10) = 10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(10) = 1 + (10 mod 5) = 1 + 0 = 1</a:t>
            </a:r>
          </a:p>
          <a:p>
            <a:pPr marL="457200" indent="-457200"/>
            <a:r>
              <a:rPr lang="en-US" sz="2400" dirty="0">
                <a:latin typeface="Times New Roman" panose="02020603050405020304" pitchFamily="18" charset="0"/>
                <a:cs typeface="Times New Roman" panose="02020603050405020304" pitchFamily="18" charset="0"/>
              </a:rPr>
              <a:t>The probing sequence would be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0) = (3 + 0 ⋅ 1)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1) = (3 + 1 ⋅ 1) mod 7 = 4</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2 )= (3 + 2 ⋅ 1) mod 7 =5 </a:t>
            </a:r>
          </a:p>
          <a:p>
            <a:r>
              <a:rPr lang="en-US" sz="2400" dirty="0">
                <a:latin typeface="Times New Roman" panose="02020603050405020304" pitchFamily="18" charset="0"/>
                <a:cs typeface="Times New Roman" panose="02020603050405020304" pitchFamily="18" charset="0"/>
              </a:rPr>
              <a:t>Thus, the key 10 would be placed in one of the positions 3, 4, 5, etc., depending on the availability.</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1765707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3918" y="1969821"/>
            <a:ext cx="10328911" cy="184779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660235"/>
                <a:ext cx="9726929" cy="620348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The formula for the double hash function is </a:t>
                </a:r>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a:t>
                </a:r>
                <a:r>
                  <a:rPr lang="en-US" sz="2000" dirty="0">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where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are auxiliary hash functions, and 0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Example: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Let k = 123456. Choose m = 701 (a prime), and m’ = 700.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Define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k mod m; and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1 + (k mod m’).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Then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123456 mod 701 = 80 and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1 + (123456 mod 700) = 257. </a:t>
                </a:r>
              </a:p>
              <a:p>
                <a:pPr marL="914400" indent="-45720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So, probing sequence:</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first probe is to position 80, and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subsequent probes are to every 257</a:t>
                </a:r>
                <a:r>
                  <a:rPr lang="en-US" sz="2400" baseline="30000" dirty="0">
                    <a:solidFill>
                      <a:srgbClr val="0000FF"/>
                    </a:solidFill>
                    <a:latin typeface="Times New Roman" panose="02020603050405020304" pitchFamily="18" charset="0"/>
                    <a:cs typeface="Times New Roman" panose="02020603050405020304" pitchFamily="18" charset="0"/>
                  </a:rPr>
                  <a:t>th</a:t>
                </a:r>
                <a:r>
                  <a:rPr lang="en-US" sz="2400" dirty="0">
                    <a:solidFill>
                      <a:srgbClr val="0000FF"/>
                    </a:solidFill>
                    <a:latin typeface="Times New Roman" panose="02020603050405020304" pitchFamily="18" charset="0"/>
                    <a:cs typeface="Times New Roman" panose="02020603050405020304" pitchFamily="18" charset="0"/>
                  </a:rPr>
                  <a:t> slot (mod m)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1) = (80 + 1 . 257) mod 701 = 337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2) = (80 + 2 . 257) mod 701 = 594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And so on, examined until the key is found or every slot is examined.</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1600" y="660235"/>
                <a:ext cx="9726929" cy="6203488"/>
              </a:xfrm>
              <a:blipFill>
                <a:blip r:embed="rId2"/>
                <a:stretch>
                  <a:fillRect l="-940" t="-786" b="-29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379169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3918" y="1969821"/>
            <a:ext cx="10328911" cy="184779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715876"/>
            <a:ext cx="9726929" cy="6203488"/>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Benefits: Improved Distribution</a:t>
            </a:r>
          </a:p>
          <a:p>
            <a:pPr marL="914400" indent="-457200">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Double hashing produces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(m</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probe sequences compared to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(m) in linear or quadratic probing. E</a:t>
            </a:r>
            <a:r>
              <a:rPr lang="en-US" sz="2400" dirty="0">
                <a:latin typeface="Times New Roman" panose="02020603050405020304" pitchFamily="18" charset="0"/>
                <a:cs typeface="Times New Roman" panose="02020603050405020304" pitchFamily="18" charset="0"/>
              </a:rPr>
              <a:t>ach possible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pair yields a distinct probe sequence, ensuring a more uniform distribution of keys. As we vary the key, the initial probe position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and the offset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may vary independently.</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As a result, the performance of double hashing appears to be very close to the performance of the “idea” scheme of uniform hashing.</a:t>
            </a:r>
          </a:p>
          <a:p>
            <a:pPr marL="4572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Drawbacks: The</a:t>
            </a:r>
            <a:r>
              <a:rPr lang="en-US" sz="2400" b="1" dirty="0">
                <a:solidFill>
                  <a:srgbClr val="0000FF"/>
                </a:solidFill>
                <a:latin typeface="Times New Roman" panose="02020603050405020304" pitchFamily="18" charset="0"/>
                <a:cs typeface="Times New Roman" panose="02020603050405020304" pitchFamily="18" charset="0"/>
              </a:rPr>
              <a:t> drawback </a:t>
            </a:r>
            <a:r>
              <a:rPr lang="en-US" sz="2400" dirty="0">
                <a:latin typeface="Times New Roman" panose="02020603050405020304" pitchFamily="18" charset="0"/>
                <a:cs typeface="Times New Roman" panose="02020603050405020304" pitchFamily="18" charset="0"/>
              </a:rPr>
              <a:t>is that we cannot delete items by rehashing, as in linear probing, because rehashing can disrupt the probe sequence.</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Use a sentinel value for deleting an item from the slot.</a:t>
            </a:r>
          </a:p>
        </p:txBody>
      </p:sp>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763279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188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2971" y="3713548"/>
            <a:ext cx="10335552" cy="181203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332413"/>
            <a:ext cx="9239795" cy="5094514"/>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Uses a hashing function of the form</a:t>
            </a:r>
          </a:p>
          <a:p>
            <a:pPr marL="0" indent="0">
              <a:lnSpc>
                <a:spcPct val="12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61963" indent="-461963">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      where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auxiliary hash functions.</a:t>
            </a:r>
          </a:p>
          <a:p>
            <a:pPr>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 initial position probed is T[h</a:t>
            </a:r>
            <a:r>
              <a:rPr lang="en-US" sz="2400" baseline="-25000" dirty="0">
                <a:solidFill>
                  <a:srgbClr val="0000FF"/>
                </a:solidFill>
                <a:cs typeface="Times New Roman" panose="02020603050405020304" pitchFamily="18" charset="0"/>
              </a:rPr>
              <a:t>1 </a:t>
            </a:r>
            <a:r>
              <a:rPr lang="en-US" sz="2400" dirty="0">
                <a:solidFill>
                  <a:srgbClr val="0000FF"/>
                </a:solidFill>
                <a:latin typeface="Times New Roman" panose="02020603050405020304" pitchFamily="18" charset="0"/>
                <a:cs typeface="Times New Roman" panose="02020603050405020304" pitchFamily="18" charset="0"/>
              </a:rPr>
              <a:t>(k)]; successive probe positions are offset from previous positions by the amount h</a:t>
            </a:r>
            <a:r>
              <a:rPr lang="en-US" sz="2400" baseline="-25000" dirty="0">
                <a:solidFill>
                  <a:srgbClr val="0000FF"/>
                </a:solidFill>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(k), modulo m.  </a:t>
            </a:r>
            <a:r>
              <a:rPr lang="en-US" sz="2400" dirty="0">
                <a:latin typeface="Times New Roman" panose="02020603050405020304" pitchFamily="18" charset="0"/>
                <a:cs typeface="Times New Roman" panose="02020603050405020304" pitchFamily="18" charset="0"/>
              </a:rPr>
              <a:t>Thus the probe sequence depends in two ways upon the key k, since the initial probe position, the offset, or both, may vary. </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An example of insertion by double hashing is given below.</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3022BA45-C3A5-43D1-855F-82758AFAE5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EA712D-C7EC-B932-B18F-165450757A69}"/>
              </a:ext>
            </a:extLst>
          </p:cNvPr>
          <p:cNvSpPr txBox="1"/>
          <p:nvPr/>
        </p:nvSpPr>
        <p:spPr>
          <a:xfrm>
            <a:off x="149023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3955172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extLst>
              <p:ext uri="{D42A27DB-BD31-4B8C-83A1-F6EECF244321}">
                <p14:modId xmlns:p14="http://schemas.microsoft.com/office/powerpoint/2010/main" val="3167135591"/>
              </p:ext>
            </p:extLst>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555641"/>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The process of inserting keys using double hashing </a:t>
                </a:r>
              </a:p>
              <a:p>
                <a:pPr marL="457200"/>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pPr marL="457200"/>
                <a:r>
                  <a:rPr lang="en-US" sz="2000" dirty="0">
                    <a:latin typeface="Times New Roman" panose="02020603050405020304" pitchFamily="18" charset="0"/>
                    <a:cs typeface="Times New Roman" panose="02020603050405020304" pitchFamily="18" charset="0"/>
                  </a:rPr>
                  <a:t>Choose m = 13 be the size of the hash table; m’ = 11. </a:t>
                </a:r>
              </a:p>
              <a:p>
                <a:pPr marL="457200"/>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(79) = 79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(79) = 1 + (79 mod 11) = 9, since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 first probe position is h(79, 0) = (1 + 0*(9)) mod 13 = 1. </a:t>
                </a:r>
              </a:p>
              <a:p>
                <a:r>
                  <a:rPr lang="en-US" sz="2000" dirty="0">
                    <a:latin typeface="Times New Roman" panose="02020603050405020304" pitchFamily="18" charset="0"/>
                    <a:cs typeface="Times New Roman" panose="02020603050405020304" pitchFamily="18" charset="0"/>
                  </a:rPr>
                  <a:t>Insert 79 in slot 1, since slot 1 is empty.</a:t>
                </a:r>
              </a:p>
              <a:p>
                <a:endParaRPr lang="en-US" sz="2000" dirty="0">
                  <a:solidFill>
                    <a:srgbClr val="0000FF"/>
                  </a:solidFill>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(96) = 96 mod 13 = 5.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(96) = 1+ (96 mod 11) = 9, since 96</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5 mod 13 and 96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Then, the first probe position is h(96, 0) = (5 + 0* (9)) mod 13 = 5.  </a:t>
                </a:r>
              </a:p>
              <a:p>
                <a:r>
                  <a:rPr lang="en-US" sz="2000" dirty="0">
                    <a:latin typeface="Times New Roman" panose="02020603050405020304" pitchFamily="18" charset="0"/>
                    <a:cs typeface="Times New Roman" panose="02020603050405020304" pitchFamily="18" charset="0"/>
                  </a:rPr>
                  <a:t>Insert 96 in slot 5, since slot 5 is empty. </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(72) = 72 mod 13 = 7.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(72 mod 11) = 7.  </a:t>
                </a:r>
              </a:p>
              <a:p>
                <a:r>
                  <a:rPr lang="en-US" sz="2000" dirty="0">
                    <a:latin typeface="Times New Roman" panose="02020603050405020304" pitchFamily="18" charset="0"/>
                    <a:cs typeface="Times New Roman" panose="02020603050405020304" pitchFamily="18" charset="0"/>
                  </a:rPr>
                  <a:t>The first probe position is h(72, 0) = (7 + 0* (7)) mod 13 = 7. </a:t>
                </a:r>
              </a:p>
              <a:p>
                <a:r>
                  <a:rPr lang="en-US" sz="2000" dirty="0">
                    <a:latin typeface="Times New Roman" panose="02020603050405020304" pitchFamily="18" charset="0"/>
                    <a:cs typeface="Times New Roman" panose="02020603050405020304" pitchFamily="18" charset="0"/>
                  </a:rPr>
                  <a:t>Insert 72 in slot 7, since slot 7 is empty.</a:t>
                </a:r>
              </a:p>
              <a:p>
                <a:endParaRPr lang="en-US" sz="2000" dirty="0">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555641"/>
              </a:xfrm>
              <a:prstGeom prst="rect">
                <a:avLst/>
              </a:prstGeom>
              <a:blipFill>
                <a:blip r:embed="rId2"/>
                <a:stretch>
                  <a:fillRect l="-741" t="-465"/>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354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247864"/>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The process of inserting keys using double hashing </a:t>
                </a:r>
              </a:p>
              <a:p>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Choose m = 13 be the size of the hash table; m’ = 11. </a:t>
                </a:r>
              </a:p>
              <a:p>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(14) = 14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(14 mod 11) = 4,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14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14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3 mod 11.</a:t>
                </a:r>
              </a:p>
              <a:p>
                <a:r>
                  <a:rPr lang="en-US" sz="2000" dirty="0">
                    <a:latin typeface="Times New Roman" panose="02020603050405020304" pitchFamily="18" charset="0"/>
                    <a:cs typeface="Times New Roman" panose="02020603050405020304" pitchFamily="18" charset="0"/>
                  </a:rPr>
                  <a:t>The first probe position is h(14, 0) = (1 + 0*(4)) mod 13 = 1, where slot 1 is occupied by 79.</a:t>
                </a:r>
              </a:p>
              <a:p>
                <a:r>
                  <a:rPr lang="en-US" sz="2000" dirty="0">
                    <a:latin typeface="Times New Roman" panose="02020603050405020304" pitchFamily="18" charset="0"/>
                    <a:cs typeface="Times New Roman" panose="02020603050405020304" pitchFamily="18" charset="0"/>
                  </a:rPr>
                  <a:t>The second probe h(14, 1) =  (1 + 1*(4)) mod 13 = 5, where the slot 5 is occupied by 96. </a:t>
                </a:r>
              </a:p>
              <a:p>
                <a:r>
                  <a:rPr lang="en-US" sz="2000" dirty="0">
                    <a:latin typeface="Times New Roman" panose="02020603050405020304" pitchFamily="18" charset="0"/>
                    <a:cs typeface="Times New Roman" panose="02020603050405020304" pitchFamily="18" charset="0"/>
                  </a:rPr>
                  <a:t>The third probe h(14, 2) = (1 + 2*(4)) = 9. Insert the key 14 into empty slot 9, after slots 1 and 5 have been examined and found to be already occupied.</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(50) = 50 mod 13 = 11.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(50) = 1+ (50 mod 11) = 7,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50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11 mod 13 and 50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6 mod 11.</a:t>
                </a:r>
              </a:p>
              <a:p>
                <a:r>
                  <a:rPr lang="en-US" sz="2000" dirty="0">
                    <a:latin typeface="Times New Roman" panose="02020603050405020304" pitchFamily="18" charset="0"/>
                    <a:cs typeface="Times New Roman" panose="02020603050405020304" pitchFamily="18" charset="0"/>
                  </a:rPr>
                  <a:t>The first probe position is h(50, 0) = (11 + 0*(7)) mod 13 = 11. Insert the key 50 in the empty slot 11. </a:t>
                </a:r>
              </a:p>
            </p:txBody>
          </p:sp>
        </mc:Choice>
        <mc:Fallback xmlns="">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247864"/>
              </a:xfrm>
              <a:prstGeom prst="rect">
                <a:avLst/>
              </a:prstGeom>
              <a:blipFill>
                <a:blip r:embed="rId2"/>
                <a:stretch>
                  <a:fillRect l="-741" t="-488" r="-148" b="-780"/>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906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4654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79976"/>
            <a:ext cx="9326880"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65350"/>
                <a:ext cx="9057459" cy="5612674"/>
              </a:xfrm>
            </p:spPr>
            <p:txBody>
              <a:bodyPr>
                <a:normAutofit fontScale="85000" lnSpcReduction="20000"/>
              </a:bodyPr>
              <a:lstStyle/>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Open addressing is a collision resolution technique in hash tables, where each slot in the table can contain at most one element. When a collision occurs, the algorithm probes or searches through the table using a predetermined sequence to find the next available slot.</a:t>
                </a:r>
              </a:p>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solidFill>
                      <a:srgbClr val="0000FF"/>
                    </a:solidFill>
                    <a:latin typeface="Times New Roman" panose="02020603050405020304" pitchFamily="18" charset="0"/>
                    <a:cs typeface="Times New Roman" panose="02020603050405020304" pitchFamily="18" charset="0"/>
                  </a:rPr>
                  <a:t>The load factor </a:t>
                </a:r>
                <a14:m>
                  <m:oMath xmlns:m="http://schemas.openxmlformats.org/officeDocument/2006/math">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is defined as the ratio of the number of elements n to the number of slots m in the hash table</a:t>
                </a:r>
                <a:r>
                  <a:rPr lang="en-US" sz="2600" dirty="0">
                    <a:latin typeface="Times New Roman" panose="02020603050405020304" pitchFamily="18" charset="0"/>
                    <a:cs typeface="Times New Roman" panose="02020603050405020304" pitchFamily="18" charset="0"/>
                  </a:rPr>
                  <a:t> </a:t>
                </a:r>
              </a:p>
              <a:p>
                <a:pPr marL="1371600" indent="0">
                  <a:lnSpc>
                    <a:spcPct val="120000"/>
                  </a:lnSpc>
                  <a:spcBef>
                    <a:spcPts val="0"/>
                  </a:spcBef>
                  <a:spcAft>
                    <a:spcPts val="1200"/>
                  </a:spcAft>
                  <a:buNone/>
                </a:pPr>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If n elements (i.e., keys) are stored in a table with m slots, the average number of elements per slot is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In open addressing, each slot has at most one element, and thus, n </a:t>
                </a:r>
                <a14:m>
                  <m:oMath xmlns:m="http://schemas.openxmlformats.org/officeDocument/2006/math">
                    <m:r>
                      <a:rPr lang="en-US" sz="26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600" dirty="0">
                    <a:latin typeface="Times New Roman" panose="02020603050405020304" pitchFamily="18" charset="0"/>
                    <a:cs typeface="Times New Roman" panose="02020603050405020304" pitchFamily="18" charset="0"/>
                  </a:rPr>
                  <a:t>m implies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latin typeface="Times New Roman" panose="02020603050405020304" pitchFamily="18" charset="0"/>
                    <a:cs typeface="Times New Roman" panose="02020603050405020304" pitchFamily="18" charset="0"/>
                  </a:rPr>
                  <a:t> 1. That is, </a:t>
                </a:r>
                <a14:m>
                  <m:oMath xmlns:m="http://schemas.openxmlformats.org/officeDocument/2006/math">
                    <m:r>
                      <a:rPr lang="en-US" sz="2600" b="0" i="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a:solidFill>
                              <a:srgbClr val="0000FF"/>
                            </a:solidFill>
                            <a:latin typeface="Cambria Math" panose="02040503050406030204" pitchFamily="18" charset="0"/>
                            <a:cs typeface="Times New Roman" panose="02020603050405020304" pitchFamily="18" charset="0"/>
                          </a:rPr>
                        </m:ctrlPr>
                      </m:fPr>
                      <m:num>
                        <m:r>
                          <a:rPr lang="en-US" sz="2600" i="1">
                            <a:solidFill>
                              <a:srgbClr val="0000FF"/>
                            </a:solidFill>
                            <a:latin typeface="Cambria Math" panose="02040503050406030204" pitchFamily="18" charset="0"/>
                            <a:cs typeface="Times New Roman" panose="02020603050405020304" pitchFamily="18" charset="0"/>
                          </a:rPr>
                          <m:t>𝑛</m:t>
                        </m:r>
                      </m:num>
                      <m:den>
                        <m:r>
                          <a:rPr lang="en-US" sz="2600" i="1">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solidFill>
                      <a:srgbClr val="0000FF"/>
                    </a:solidFill>
                    <a:latin typeface="Times New Roman" panose="02020603050405020304" pitchFamily="18" charset="0"/>
                    <a:cs typeface="Times New Roman" panose="02020603050405020304" pitchFamily="18" charset="0"/>
                  </a:rPr>
                  <a:t> 1.</a:t>
                </a:r>
                <a:endParaRPr lang="en-US" sz="26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065350"/>
                <a:ext cx="9057459" cy="5612674"/>
              </a:xfrm>
              <a:blipFill>
                <a:blip r:embed="rId2"/>
                <a:stretch>
                  <a:fillRect l="-808" t="-761" r="-1212"/>
                </a:stretch>
              </a:blipFill>
            </p:spPr>
            <p:txBody>
              <a:bodyPr/>
              <a:lstStyle/>
              <a:p>
                <a:r>
                  <a:rPr lang="en-US">
                    <a:noFill/>
                  </a:rPr>
                  <a:t> </a:t>
                </a:r>
              </a:p>
            </p:txBody>
          </p:sp>
        </mc:Fallback>
      </mc:AlternateContent>
    </p:spTree>
    <p:extLst>
      <p:ext uri="{BB962C8B-B14F-4D97-AF65-F5344CB8AC3E}">
        <p14:creationId xmlns:p14="http://schemas.microsoft.com/office/powerpoint/2010/main" val="10502282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79977"/>
            <a:ext cx="5691052" cy="810624"/>
          </a:xfrm>
        </p:spPr>
        <p:txBody>
          <a:bodyPr>
            <a:normAutofit/>
          </a:bodyPr>
          <a:lstStyle/>
          <a:p>
            <a:r>
              <a:rPr lang="en-US" sz="2800" dirty="0">
                <a:latin typeface="+mn-lt"/>
              </a:rPr>
              <a:t>Analysis of Open-address Hashing</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66094"/>
            <a:ext cx="9326880" cy="4442821"/>
          </a:xfrm>
        </p:spPr>
        <p:txBody>
          <a:bodyPr>
            <a:normAutofit/>
          </a:bodyPr>
          <a:lstStyle/>
          <a:p>
            <a:pPr marL="4572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Assumption:</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Under the assumption of uniform hashing, each key k is equally likely to be hashed to any of the m slots.</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Additionally, the probe sequence &lt;h(k, 0), h(k, 1), …, h(k, m-1)&gt; for each key k is equally likely to be any permutation of &lt;0, 1, …, m-1&gt;. That means,</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possible probe sequence is equally likely.  </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key has a unique fixed probe sequence associated with it. </a:t>
            </a:r>
          </a:p>
        </p:txBody>
      </p:sp>
    </p:spTree>
    <p:extLst>
      <p:ext uri="{BB962C8B-B14F-4D97-AF65-F5344CB8AC3E}">
        <p14:creationId xmlns:p14="http://schemas.microsoft.com/office/powerpoint/2010/main" val="61161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3379" y="2249213"/>
            <a:ext cx="9754677" cy="135583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18483" y="693158"/>
                <a:ext cx="9124471" cy="6075766"/>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of Calculation:   </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function Hash </a:t>
                </a:r>
                <a:r>
                  <a:rPr lang="en-US" sz="2400" dirty="0">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N is an IP address.</a:t>
                </a:r>
              </a:p>
              <a:p>
                <a:pPr marL="461963" indent="-461963">
                  <a:spcAft>
                    <a:spcPts val="1800"/>
                  </a:spcAft>
                  <a:buFont typeface="Arial" panose="020B0604020202020204" pitchFamily="34" charset="0"/>
                  <a:buChar char="•"/>
                  <a:tabLst>
                    <a:tab pos="1539875" algn="l"/>
                  </a:tabLs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mod 251 = n – 251* </a:t>
                </a:r>
                <a:r>
                  <a:rPr lang="en-US" dirty="0"/>
                  <a:t>⌊ </a:t>
                </a:r>
                <a14:m>
                  <m:oMath xmlns:m="http://schemas.openxmlformats.org/officeDocument/2006/math">
                    <m:f>
                      <m:fPr>
                        <m:ctrlPr>
                          <a:rPr lang="en-US" sz="2400" i="1" smtClean="0">
                            <a:solidFill>
                              <a:srgbClr val="0000FF"/>
                            </a:solidFill>
                            <a:latin typeface="Cambria Math" panose="02040503050406030204" pitchFamily="18" charset="0"/>
                            <a:cs typeface="Times New Roman" panose="02020603050405020304" pitchFamily="18" charset="0"/>
                          </a:rPr>
                        </m:ctrlPr>
                      </m:fPr>
                      <m:num>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dirty="0"/>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where</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sz="2400" dirty="0"/>
                  <a:t> ⌋</a:t>
                </a:r>
                <a:r>
                  <a:rPr lang="en-US" sz="2400" dirty="0">
                    <a:latin typeface="Times New Roman" panose="02020603050405020304" pitchFamily="18" charset="0"/>
                    <a:ea typeface="Calibri" panose="020F0502020204030204" pitchFamily="34" charset="0"/>
                    <a:cs typeface="Times New Roman" panose="02020603050405020304" pitchFamily="18" charset="0"/>
                  </a:rPr>
                  <a:t> is integer division.</a:t>
                </a:r>
              </a:p>
              <a:p>
                <a:pPr>
                  <a:spcAft>
                    <a:spcPts val="1800"/>
                  </a:spcAft>
                  <a:tabLst>
                    <a:tab pos="1539875"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 r = x – y *q,  0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r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y. For this case, x = n, y = 251]</a:t>
                </a:r>
              </a:p>
              <a:p>
                <a:pPr marL="461963" indent="-461963">
                  <a:spcAft>
                    <a:spcPts val="1000"/>
                  </a:spcAft>
                  <a:buFont typeface="Arial" panose="020B0604020202020204" pitchFamily="34" charset="0"/>
                  <a:buChar cha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 example, Hash(128.32.168.80) = 1283216880 (mod 251)</a:t>
                </a:r>
              </a:p>
              <a:p>
                <a:pPr lvl="2">
                  <a:spcAft>
                    <a:spcPts val="100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1283216880 - (251 * 5112417) = 213</a:t>
                </a:r>
              </a:p>
              <a:p>
                <a:pPr marL="914400" lvl="1" indent="-457200">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record for the IP address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400" dirty="0">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400" dirty="0">
                    <a:latin typeface="Times New Roman" panose="02020603050405020304" pitchFamily="18" charset="0"/>
                    <a:ea typeface="Calibri" panose="020F0502020204030204" pitchFamily="34" charset="0"/>
                    <a:cs typeface="Times New Roman" panose="02020603050405020304" pitchFamily="18" charset="0"/>
                  </a:rPr>
                  <a:t>.80 is located in position 213 of a table.</a:t>
                </a:r>
              </a:p>
              <a:p>
                <a:pPr marL="457200" indent="-457200">
                  <a:spcAft>
                    <a:spcPts val="1000"/>
                  </a:spcAft>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method efficiently uses a hash table to manage a relatively small number of IP addresses, maintaining quick lookup times while minimizing wasted space.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8483" y="693158"/>
                <a:ext cx="9124471" cy="6075766"/>
              </a:xfrm>
              <a:prstGeom prst="rect">
                <a:avLst/>
              </a:prstGeom>
              <a:blipFill>
                <a:blip r:embed="rId2"/>
                <a:stretch>
                  <a:fillRect l="-1404" t="-1004" r="-1738" b="-1406"/>
                </a:stretch>
              </a:blipFill>
            </p:spPr>
            <p:txBody>
              <a:bodyPr/>
              <a:lstStyle/>
              <a:p>
                <a:r>
                  <a:rPr lang="en-US">
                    <a:noFill/>
                  </a:rPr>
                  <a:t> </a:t>
                </a:r>
              </a:p>
            </p:txBody>
          </p:sp>
        </mc:Fallback>
      </mc:AlternateContent>
    </p:spTree>
    <p:extLst>
      <p:ext uri="{BB962C8B-B14F-4D97-AF65-F5344CB8AC3E}">
        <p14:creationId xmlns:p14="http://schemas.microsoft.com/office/powerpoint/2010/main" val="31739254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E831FC-8479-F5AC-A506-F83D4F5071E2}"/>
                  </a:ext>
                </a:extLst>
              </p:cNvPr>
              <p:cNvSpPr txBox="1"/>
              <p:nvPr/>
            </p:nvSpPr>
            <p:spPr>
              <a:xfrm>
                <a:off x="1515291" y="699968"/>
                <a:ext cx="9241972" cy="615937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Average Case Analysis</a:t>
                </a:r>
              </a:p>
              <a:p>
                <a:r>
                  <a:rPr lang="en-US" sz="2400" dirty="0">
                    <a:latin typeface="Times New Roman" panose="02020603050405020304" pitchFamily="18" charset="0"/>
                    <a:cs typeface="Times New Roman" panose="02020603050405020304" pitchFamily="18" charset="0"/>
                  </a:rPr>
                  <a:t>To understand the performance of open addressing, we analyze the average number of probes required for an insertion and a search under uniform hashing.</a:t>
                </a:r>
              </a:p>
              <a:p>
                <a:r>
                  <a:rPr lang="en-US" sz="2400" b="1" dirty="0">
                    <a:latin typeface="Times New Roman" panose="02020603050405020304" pitchFamily="18" charset="0"/>
                    <a:cs typeface="Times New Roman" panose="02020603050405020304" pitchFamily="18" charset="0"/>
                  </a:rPr>
                  <a:t>Insertion</a:t>
                </a:r>
              </a:p>
              <a:p>
                <a:r>
                  <a:rPr lang="en-US" sz="2400" dirty="0">
                    <a:latin typeface="Times New Roman" panose="02020603050405020304" pitchFamily="18" charset="0"/>
                    <a:cs typeface="Times New Roman" panose="02020603050405020304" pitchFamily="18" charset="0"/>
                  </a:rPr>
                  <a:t>The expected number of probes for inserting a key can be derived by considering the probability of finding an empty slot.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first probe will find an empty slot with probability 1− α.</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probe fails, the second probe will find an empty slot with probability (1−α).</a:t>
                </a:r>
              </a:p>
              <a:p>
                <a:r>
                  <a:rPr lang="en-US" sz="2400" dirty="0">
                    <a:latin typeface="Times New Roman" panose="02020603050405020304" pitchFamily="18" charset="0"/>
                    <a:cs typeface="Times New Roman" panose="02020603050405020304" pitchFamily="18" charset="0"/>
                  </a:rPr>
                  <a:t>In general, the expected number of probes for an insertion is:</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nary>
                      <m:naryPr>
                        <m:chr m:val="∑"/>
                        <m:limLoc m:val="subSup"/>
                        <m:ctrlPr>
                          <a:rPr lang="en-US" sz="2400" i="1" smtClean="0">
                            <a:latin typeface="Cambria Math" panose="02040503050406030204" pitchFamily="18" charset="0"/>
                          </a:rPr>
                        </m:ctrlPr>
                      </m:naryPr>
                      <m:sub>
                        <m:r>
                          <m:rPr>
                            <m:brk m:alnAt="25"/>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𝑖</m:t>
                        </m:r>
                      </m:e>
                    </m:nary>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Pr</a:t>
                </a:r>
                <a:r>
                  <a:rPr lang="en-US" sz="2400" dirty="0">
                    <a:latin typeface="Times New Roman" panose="02020603050405020304" pitchFamily="18" charset="0"/>
                    <a:cs typeface="Times New Roman" panose="02020603050405020304" pitchFamily="18" charset="0"/>
                  </a:rPr>
                  <a:t>(first empty slot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For large m and assuming uniform distribution, this simplifies to:</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indicates that as α approaches 1, the expected number of probes increases significantly.</a:t>
                </a:r>
              </a:p>
            </p:txBody>
          </p:sp>
        </mc:Choice>
        <mc:Fallback xmlns="">
          <p:sp>
            <p:nvSpPr>
              <p:cNvPr id="3" name="TextBox 2">
                <a:extLst>
                  <a:ext uri="{FF2B5EF4-FFF2-40B4-BE49-F238E27FC236}">
                    <a16:creationId xmlns:a16="http://schemas.microsoft.com/office/drawing/2014/main" id="{7EE831FC-8479-F5AC-A506-F83D4F5071E2}"/>
                  </a:ext>
                </a:extLst>
              </p:cNvPr>
              <p:cNvSpPr txBox="1">
                <a:spLocks noRot="1" noChangeAspect="1" noMove="1" noResize="1" noEditPoints="1" noAdjustHandles="1" noChangeArrowheads="1" noChangeShapeType="1" noTextEdit="1"/>
              </p:cNvSpPr>
              <p:nvPr/>
            </p:nvSpPr>
            <p:spPr>
              <a:xfrm>
                <a:off x="1515291" y="699968"/>
                <a:ext cx="9241972" cy="6159378"/>
              </a:xfrm>
              <a:prstGeom prst="rect">
                <a:avLst/>
              </a:prstGeom>
              <a:blipFill>
                <a:blip r:embed="rId2"/>
                <a:stretch>
                  <a:fillRect l="-1055" t="-792" b="-138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5F8E18A-BE05-62AF-4116-15DAA935B2F1}"/>
              </a:ext>
            </a:extLst>
          </p:cNvPr>
          <p:cNvSpPr txBox="1">
            <a:spLocks/>
          </p:cNvSpPr>
          <p:nvPr/>
        </p:nvSpPr>
        <p:spPr>
          <a:xfrm>
            <a:off x="1515291" y="17997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4766347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431553-E09C-63A6-7992-0BDE11BE93CE}"/>
                  </a:ext>
                </a:extLst>
              </p:cNvPr>
              <p:cNvSpPr txBox="1"/>
              <p:nvPr/>
            </p:nvSpPr>
            <p:spPr>
              <a:xfrm>
                <a:off x="1480457" y="1443841"/>
                <a:ext cx="9231086" cy="451194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Search</a:t>
                </a:r>
              </a:p>
              <a:p>
                <a:r>
                  <a:rPr lang="en-US" sz="2400" dirty="0">
                    <a:latin typeface="Times New Roman" panose="02020603050405020304" pitchFamily="18" charset="0"/>
                    <a:cs typeface="Times New Roman" panose="02020603050405020304" pitchFamily="18" charset="0"/>
                  </a:rPr>
                  <a:t>For a successful search (assuming the key is in the table), the expected number of probes is the same as for insertion:</a:t>
                </a:r>
              </a:p>
              <a:p>
                <a:r>
                  <a:rPr lang="en-US" sz="2400" dirty="0">
                    <a:latin typeface="Times New Roman" panose="02020603050405020304" pitchFamily="18" charset="0"/>
                    <a:cs typeface="Times New Roman" panose="02020603050405020304" pitchFamily="18" charset="0"/>
                  </a:rPr>
                  <a:t>	E[probes for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an unsuccessful search, the search will typically examine all slots in the worst case, resulting in an expected number of probes of approximately:</a:t>
                </a:r>
              </a:p>
              <a:p>
                <a:r>
                  <a:rPr lang="en-US" sz="2400" dirty="0">
                    <a:latin typeface="Times New Roman" panose="02020603050405020304" pitchFamily="18" charset="0"/>
                    <a:cs typeface="Times New Roman" panose="02020603050405020304" pitchFamily="18" charset="0"/>
                  </a:rPr>
                  <a:t>	E[probes for unsuccessful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result follows because the search must check all possible slots, and each slot is checked with decreasing probability of finding the key as more slots are checked.</a:t>
                </a:r>
              </a:p>
            </p:txBody>
          </p:sp>
        </mc:Choice>
        <mc:Fallback xmlns="">
          <p:sp>
            <p:nvSpPr>
              <p:cNvPr id="3" name="TextBox 2">
                <a:extLst>
                  <a:ext uri="{FF2B5EF4-FFF2-40B4-BE49-F238E27FC236}">
                    <a16:creationId xmlns:a16="http://schemas.microsoft.com/office/drawing/2014/main" id="{48431553-E09C-63A6-7992-0BDE11BE93CE}"/>
                  </a:ext>
                </a:extLst>
              </p:cNvPr>
              <p:cNvSpPr txBox="1">
                <a:spLocks noRot="1" noChangeAspect="1" noMove="1" noResize="1" noEditPoints="1" noAdjustHandles="1" noChangeArrowheads="1" noChangeShapeType="1" noTextEdit="1"/>
              </p:cNvSpPr>
              <p:nvPr/>
            </p:nvSpPr>
            <p:spPr>
              <a:xfrm>
                <a:off x="1480457" y="1443841"/>
                <a:ext cx="9231086" cy="4511941"/>
              </a:xfrm>
              <a:prstGeom prst="rect">
                <a:avLst/>
              </a:prstGeom>
              <a:blipFill>
                <a:blip r:embed="rId2"/>
                <a:stretch>
                  <a:fillRect l="-1057" t="-1081" b="-2162"/>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3195F52-777D-2CDF-2CA6-76F70010AD8D}"/>
              </a:ext>
            </a:extLst>
          </p:cNvPr>
          <p:cNvSpPr txBox="1">
            <a:spLocks/>
          </p:cNvSpPr>
          <p:nvPr/>
        </p:nvSpPr>
        <p:spPr>
          <a:xfrm>
            <a:off x="1480457" y="287538"/>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9205385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8652351-923C-D9B3-B7D0-8DA9098A8583}"/>
                  </a:ext>
                </a:extLst>
              </p:cNvPr>
              <p:cNvSpPr txBox="1"/>
              <p:nvPr/>
            </p:nvSpPr>
            <p:spPr>
              <a:xfrm>
                <a:off x="1485900" y="997526"/>
                <a:ext cx="9220200" cy="577773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Conclusion</a:t>
                </a:r>
              </a:p>
              <a:p>
                <a:r>
                  <a:rPr lang="en-US" sz="2400" dirty="0">
                    <a:latin typeface="Times New Roman" panose="02020603050405020304" pitchFamily="18" charset="0"/>
                    <a:cs typeface="Times New Roman" panose="02020603050405020304" pitchFamily="18" charset="0"/>
                  </a:rPr>
                  <a:t>The performance of open addressing with uniform hashing is heavily influenced by the load factor α. As α increases, the number of probes required for both insertion and search operations increases. This analysis demonstrates the importance of keeping the load factor below a certain threshold to ensure efficient operation of the hash table. Typically, a load factor of α ≤ 0.7 is recommended to balance space utilization and performance.</a:t>
                </a:r>
              </a:p>
              <a:p>
                <a:r>
                  <a:rPr lang="en-US" sz="2400" dirty="0">
                    <a:latin typeface="Times New Roman" panose="02020603050405020304" pitchFamily="18" charset="0"/>
                    <a:cs typeface="Times New Roman" panose="02020603050405020304" pitchFamily="18" charset="0"/>
                  </a:rPr>
                  <a:t>To summarize:</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Insertion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Understanding these relationships helps in designing and maintaining hash tables for optimal performance. ​</a:t>
                </a:r>
              </a:p>
            </p:txBody>
          </p:sp>
        </mc:Choice>
        <mc:Fallback xmlns="">
          <p:sp>
            <p:nvSpPr>
              <p:cNvPr id="3" name="TextBox 2">
                <a:extLst>
                  <a:ext uri="{FF2B5EF4-FFF2-40B4-BE49-F238E27FC236}">
                    <a16:creationId xmlns:a16="http://schemas.microsoft.com/office/drawing/2014/main" id="{78652351-923C-D9B3-B7D0-8DA9098A8583}"/>
                  </a:ext>
                </a:extLst>
              </p:cNvPr>
              <p:cNvSpPr txBox="1">
                <a:spLocks noRot="1" noChangeAspect="1" noMove="1" noResize="1" noEditPoints="1" noAdjustHandles="1" noChangeArrowheads="1" noChangeShapeType="1" noTextEdit="1"/>
              </p:cNvSpPr>
              <p:nvPr/>
            </p:nvSpPr>
            <p:spPr>
              <a:xfrm>
                <a:off x="1485900" y="997526"/>
                <a:ext cx="9220200" cy="5777736"/>
              </a:xfrm>
              <a:prstGeom prst="rect">
                <a:avLst/>
              </a:prstGeom>
              <a:blipFill>
                <a:blip r:embed="rId2"/>
                <a:stretch>
                  <a:fillRect l="-1058" t="-845" b="-1584"/>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C1F5AC79-4EDD-DF7E-7F02-AFDAE8CE4A87}"/>
              </a:ext>
            </a:extLst>
          </p:cNvPr>
          <p:cNvSpPr txBox="1">
            <a:spLocks/>
          </p:cNvSpPr>
          <p:nvPr/>
        </p:nvSpPr>
        <p:spPr>
          <a:xfrm>
            <a:off x="1515291" y="17997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8555113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7770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C34AC96-90B8-498D-85F9-810AFD72F8F5}"/>
                  </a:ext>
                </a:extLst>
              </p:cNvPr>
              <p:cNvSpPr txBox="1"/>
              <p:nvPr/>
            </p:nvSpPr>
            <p:spPr>
              <a:xfrm>
                <a:off x="1463038" y="696264"/>
                <a:ext cx="9669782" cy="5465471"/>
              </a:xfrm>
              <a:prstGeom prst="rect">
                <a:avLst/>
              </a:prstGeom>
              <a:noFill/>
            </p:spPr>
            <p:txBody>
              <a:bodyPr wrap="square">
                <a:spAutoFit/>
              </a:bodyPr>
              <a:lstStyle/>
              <a:p>
                <a:r>
                  <a:rPr lang="en-US" sz="2800" dirty="0">
                    <a:latin typeface="+mn-lt"/>
                  </a:rPr>
                  <a:t>Analysis </a:t>
                </a:r>
                <a:r>
                  <a:rPr lang="en-US" sz="2800" dirty="0"/>
                  <a:t>of Double</a:t>
                </a:r>
                <a:r>
                  <a:rPr lang="en-US" sz="2800" dirty="0">
                    <a:latin typeface="+mn-lt"/>
                  </a:rPr>
                  <a:t> Hashing</a:t>
                </a:r>
              </a:p>
              <a:p>
                <a:endParaRPr lang="en-US" dirty="0"/>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collisions are resolved by double hashing,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expected number of probes in a successful search is at most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r>
                          <a:rPr lang="en-US" sz="2400" b="0" i="0" smtClean="0">
                            <a:latin typeface="Cambria Math" panose="02040503050406030204" pitchFamily="18" charset="0"/>
                          </a:rPr>
                          <m:t>(</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𝛼</m:t>
                            </m:r>
                          </m:den>
                        </m:f>
                        <m:r>
                          <a:rPr lang="en-US" sz="2400" b="0" i="1" smtClean="0">
                            <a:latin typeface="Cambria Math" panose="02040503050406030204" pitchFamily="18" charset="0"/>
                          </a:rPr>
                          <m:t>)</m:t>
                        </m:r>
                      </m:e>
                    </m:func>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 and assuming that each key in the table is equally to be searched for; and</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the expected number of probes in an unsuccessful search is at most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 big improvement over linear probing and quadratic probing.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allows us to achieve the same performance with a much smaller table.</a:t>
                </a:r>
              </a:p>
            </p:txBody>
          </p:sp>
        </mc:Choice>
        <mc:Fallback xmlns="">
          <p:sp>
            <p:nvSpPr>
              <p:cNvPr id="3" name="TextBox 2">
                <a:extLst>
                  <a:ext uri="{FF2B5EF4-FFF2-40B4-BE49-F238E27FC236}">
                    <a16:creationId xmlns:a16="http://schemas.microsoft.com/office/drawing/2014/main" id="{9C34AC96-90B8-498D-85F9-810AFD72F8F5}"/>
                  </a:ext>
                </a:extLst>
              </p:cNvPr>
              <p:cNvSpPr txBox="1">
                <a:spLocks noRot="1" noChangeAspect="1" noMove="1" noResize="1" noEditPoints="1" noAdjustHandles="1" noChangeArrowheads="1" noChangeShapeType="1" noTextEdit="1"/>
              </p:cNvSpPr>
              <p:nvPr/>
            </p:nvSpPr>
            <p:spPr>
              <a:xfrm>
                <a:off x="1463038" y="696264"/>
                <a:ext cx="9669782" cy="5465471"/>
              </a:xfrm>
              <a:prstGeom prst="rect">
                <a:avLst/>
              </a:prstGeom>
              <a:blipFill>
                <a:blip r:embed="rId2"/>
                <a:stretch>
                  <a:fillRect l="-1261" t="-1003" b="-1561"/>
                </a:stretch>
              </a:blipFill>
            </p:spPr>
            <p:txBody>
              <a:bodyPr/>
              <a:lstStyle/>
              <a:p>
                <a:r>
                  <a:rPr lang="en-US">
                    <a:noFill/>
                  </a:rPr>
                  <a:t> </a:t>
                </a:r>
              </a:p>
            </p:txBody>
          </p:sp>
        </mc:Fallback>
      </mc:AlternateContent>
    </p:spTree>
    <p:extLst>
      <p:ext uri="{BB962C8B-B14F-4D97-AF65-F5344CB8AC3E}">
        <p14:creationId xmlns:p14="http://schemas.microsoft.com/office/powerpoint/2010/main" val="24028145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79976"/>
            <a:ext cx="9326880"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75955"/>
                <a:ext cx="9239795" cy="4754880"/>
              </a:xfrm>
            </p:spPr>
            <p:txBody>
              <a:bodyPr>
                <a:normAutofit fontScale="77500" lnSpcReduction="20000"/>
              </a:bodyPr>
              <a:lstStyle/>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Let analyze the expected number of probes for hashing with open addressing under the assumption of uniform hashing, beginning with an analysis of the number of probes made in an unsuccessful search.</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Theorem 12.5: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the expected number of probes in an unsuccessful search is at most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𝛼</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assuming uniform hashing.</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Comment:  If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a constant, Theorem 12.5 predicts that an unsuccessful search runs in O(1) time. For example, if the hash table is half full, the average number of probes in an unsuccessful search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2. If it is 90% full, the average number of probes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9</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10. </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Corollary 12.6:  Inserting an element into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requires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probes on average, assuming uniform hashing.</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75955"/>
                <a:ext cx="9239795" cy="4754880"/>
              </a:xfrm>
              <a:blipFill>
                <a:blip r:embed="rId2"/>
                <a:stretch>
                  <a:fillRect l="-528" t="-641" r="-726"/>
                </a:stretch>
              </a:blipFill>
            </p:spPr>
            <p:txBody>
              <a:bodyPr/>
              <a:lstStyle/>
              <a:p>
                <a:r>
                  <a:rPr lang="en-US">
                    <a:noFill/>
                  </a:rPr>
                  <a:t> </a:t>
                </a:r>
              </a:p>
            </p:txBody>
          </p:sp>
        </mc:Fallback>
      </mc:AlternateContent>
    </p:spTree>
    <p:extLst>
      <p:ext uri="{BB962C8B-B14F-4D97-AF65-F5344CB8AC3E}">
        <p14:creationId xmlns:p14="http://schemas.microsoft.com/office/powerpoint/2010/main" val="8630538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79976"/>
            <a:ext cx="9326880"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75955"/>
                <a:ext cx="8680269" cy="4754880"/>
              </a:xfrm>
            </p:spPr>
            <p:txBody>
              <a:bodyPr>
                <a:normAutofit/>
              </a:bodyPr>
              <a:lstStyle/>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Computing the expected number of probes for a successful search requires a little more work.</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Theorem 12.7: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&lt; 1, the expected number of probes in a successful search is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ln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 assuming uniform hashing and assuming that each key in the table is equally likely to be searched for.</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Comment: If the hash table is half full, the expected number of probes is less than 3.387. If the hash table is 90% full, the expected number of probes is less than 3.670.</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75955"/>
                <a:ext cx="8680269" cy="4754880"/>
              </a:xfrm>
              <a:blipFill>
                <a:blip r:embed="rId2"/>
                <a:stretch>
                  <a:fillRect l="-983" t="-256" r="-983"/>
                </a:stretch>
              </a:blipFill>
            </p:spPr>
            <p:txBody>
              <a:bodyPr/>
              <a:lstStyle/>
              <a:p>
                <a:r>
                  <a:rPr lang="en-US">
                    <a:noFill/>
                  </a:rPr>
                  <a:t> </a:t>
                </a:r>
              </a:p>
            </p:txBody>
          </p:sp>
        </mc:Fallback>
      </mc:AlternateContent>
    </p:spTree>
    <p:extLst>
      <p:ext uri="{BB962C8B-B14F-4D97-AF65-F5344CB8AC3E}">
        <p14:creationId xmlns:p14="http://schemas.microsoft.com/office/powerpoint/2010/main" val="27201733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2084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829" y="1489107"/>
            <a:ext cx="9088341" cy="3739485"/>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Summary:</a:t>
            </a: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satisfy somewhat conflicting requirements: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hash table’s size should not be excessively large </a:t>
            </a:r>
            <a:r>
              <a:rPr lang="en-US" sz="2400" dirty="0">
                <a:latin typeface="Times New Roman" panose="02020603050405020304" pitchFamily="18" charset="0"/>
                <a:ea typeface="Calibri" panose="020F0502020204030204" pitchFamily="34" charset="0"/>
                <a:cs typeface="Times New Roman" panose="02020603050405020304" pitchFamily="18" charset="0"/>
              </a:rPr>
              <a:t>compared to the number of keys, but not jeopardize the implementation’s time efficient.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distribute keys among the cells of the hash table as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evenly </a:t>
            </a:r>
            <a:r>
              <a:rPr lang="en-US" sz="2400" dirty="0">
                <a:latin typeface="Times New Roman" panose="02020603050405020304" pitchFamily="18" charset="0"/>
                <a:ea typeface="Calibri" panose="020F0502020204030204" pitchFamily="34" charset="0"/>
                <a:cs typeface="Times New Roman" panose="02020603050405020304" pitchFamily="18" charset="0"/>
              </a:rPr>
              <a:t>as possible. </a:t>
            </a: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has to be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easy to compute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9019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457" y="1707400"/>
            <a:ext cx="7903029" cy="3924151"/>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The </a:t>
            </a:r>
            <a:r>
              <a:rPr lang="en-US" sz="2600" dirty="0">
                <a:solidFill>
                  <a:srgbClr val="0000FF"/>
                </a:solidFill>
                <a:ea typeface="Calibri" panose="020F0502020204030204" pitchFamily="34" charset="0"/>
                <a:cs typeface="Times New Roman" panose="02020603050405020304" pitchFamily="18" charset="0"/>
              </a:rPr>
              <a:t>efficiency of searching </a:t>
            </a:r>
            <a:r>
              <a:rPr lang="en-US" sz="2600" dirty="0">
                <a:ea typeface="Calibri" panose="020F0502020204030204" pitchFamily="34" charset="0"/>
                <a:cs typeface="Times New Roman" panose="02020603050405020304" pitchFamily="18" charset="0"/>
              </a:rPr>
              <a:t>depends on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lengths of the linked lists</a:t>
            </a:r>
            <a:r>
              <a:rPr lang="en-US" sz="2400" dirty="0">
                <a:latin typeface="Times New Roman" panose="02020603050405020304" pitchFamily="18" charset="0"/>
                <a:ea typeface="Calibri" panose="020F0502020204030204" pitchFamily="34" charset="0"/>
                <a:cs typeface="Times New Roman" panose="02020603050405020304" pitchFamily="18" charset="0"/>
              </a:rPr>
              <a:t>, which, in turn, </a:t>
            </a:r>
          </a:p>
          <a:p>
            <a:pPr marL="1257300" lvl="2"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depend on the dictionary and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table sizes</a:t>
            </a:r>
            <a:r>
              <a:rPr lang="en-US" sz="2400" dirty="0">
                <a:latin typeface="Times New Roman" panose="02020603050405020304" pitchFamily="18" charset="0"/>
                <a:ea typeface="Calibri" panose="020F0502020204030204" pitchFamily="34" charset="0"/>
                <a:cs typeface="Times New Roman" panose="02020603050405020304" pitchFamily="18" charset="0"/>
              </a:rPr>
              <a:t>, as well as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quality of the hash 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If the hash function evenly distributes n keys among m cells of the hash table,  </a:t>
            </a:r>
            <a:r>
              <a:rPr lang="en-US" sz="2400" dirty="0">
                <a:latin typeface="Times New Roman" panose="02020603050405020304" pitchFamily="18" charset="0"/>
                <a:ea typeface="Calibri" panose="020F0502020204030204" pitchFamily="34" charset="0"/>
              </a:rPr>
              <a:t>each list will be about n/m keys long.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The ratio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𝛂</a:t>
            </a:r>
            <a:r>
              <a:rPr lang="en-US" sz="2400" dirty="0">
                <a:solidFill>
                  <a:srgbClr val="0000FF"/>
                </a:solidFill>
                <a:latin typeface="Times New Roman" panose="02020603050405020304" pitchFamily="18" charset="0"/>
                <a:ea typeface="Calibri" panose="020F0502020204030204" pitchFamily="34" charset="0"/>
              </a:rPr>
              <a:t> = n/m, called the load factor </a:t>
            </a:r>
            <a:r>
              <a:rPr lang="en-US" sz="2400" dirty="0">
                <a:latin typeface="Times New Roman" panose="02020603050405020304" pitchFamily="18" charset="0"/>
                <a:ea typeface="Calibri" panose="020F0502020204030204" pitchFamily="34" charset="0"/>
              </a:rPr>
              <a:t>of the hash table, plays a crucial role in the efficiency of hashing.</a:t>
            </a:r>
            <a:endParaRPr lang="en-US" sz="2400" dirty="0"/>
          </a:p>
        </p:txBody>
      </p:sp>
      <p:pic>
        <p:nvPicPr>
          <p:cNvPr id="3" name="Picture 2" descr="Image result for smiley face images">
            <a:extLst>
              <a:ext uri="{FF2B5EF4-FFF2-40B4-BE49-F238E27FC236}">
                <a16:creationId xmlns:a16="http://schemas.microsoft.com/office/drawing/2014/main" id="{CFDC96DA-B3B3-4649-96A0-A3EFE8E9DC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9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51334" y="2784066"/>
            <a:ext cx="10077939" cy="1180124"/>
          </a:xfrm>
          <a:prstGeom prst="rect">
            <a:avLst/>
          </a:prstGeom>
          <a:solidFill>
            <a:srgbClr val="FFFF00"/>
          </a:solidFill>
        </p:spPr>
        <p:txBody>
          <a:bodyPr wrap="square" rtlCol="0">
            <a:spAutoFit/>
          </a:bodyPr>
          <a:lstStyle/>
          <a:p>
            <a:endParaRPr lang="en-US" dirty="0"/>
          </a:p>
        </p:txBody>
      </p:sp>
      <p:graphicFrame>
        <p:nvGraphicFramePr>
          <p:cNvPr id="2" name="Table 1">
            <a:extLst>
              <a:ext uri="{FF2B5EF4-FFF2-40B4-BE49-F238E27FC236}">
                <a16:creationId xmlns:a16="http://schemas.microsoft.com/office/drawing/2014/main" id="{CC3B74B0-F773-4B07-8F04-30F54A37A2A5}"/>
              </a:ext>
            </a:extLst>
          </p:cNvPr>
          <p:cNvGraphicFramePr>
            <a:graphicFrameLocks noGrp="1"/>
          </p:cNvGraphicFramePr>
          <p:nvPr>
            <p:extLst>
              <p:ext uri="{D42A27DB-BD31-4B8C-83A1-F6EECF244321}">
                <p14:modId xmlns:p14="http://schemas.microsoft.com/office/powerpoint/2010/main" val="2505996351"/>
              </p:ext>
            </p:extLst>
          </p:nvPr>
        </p:nvGraphicFramePr>
        <p:xfrm>
          <a:off x="3268622" y="702247"/>
          <a:ext cx="3741783" cy="5974080"/>
        </p:xfrm>
        <a:graphic>
          <a:graphicData uri="http://schemas.openxmlformats.org/drawingml/2006/table">
            <a:tbl>
              <a:tblPr firstRow="1" bandRow="1">
                <a:tableStyleId>{5C22544A-7EE6-4342-B048-85BDC9FD1C3A}</a:tableStyleId>
              </a:tblPr>
              <a:tblGrid>
                <a:gridCol w="924610">
                  <a:extLst>
                    <a:ext uri="{9D8B030D-6E8A-4147-A177-3AD203B41FA5}">
                      <a16:colId xmlns:a16="http://schemas.microsoft.com/office/drawing/2014/main" val="1580968642"/>
                    </a:ext>
                  </a:extLst>
                </a:gridCol>
                <a:gridCol w="2817173">
                  <a:extLst>
                    <a:ext uri="{9D8B030D-6E8A-4147-A177-3AD203B41FA5}">
                      <a16:colId xmlns:a16="http://schemas.microsoft.com/office/drawing/2014/main" val="2644965566"/>
                    </a:ext>
                  </a:extLst>
                </a:gridCol>
              </a:tblGrid>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Hash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IP Addresses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92761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86192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45079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75252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28969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73.102.177.154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6244308"/>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73.102.177.405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9691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503637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96670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200" dirty="0">
                          <a:latin typeface="Times New Roman" panose="02020603050405020304" pitchFamily="18" charset="0"/>
                          <a:ea typeface="Calibri" panose="020F0502020204030204" pitchFamily="34" charset="0"/>
                          <a:cs typeface="Times New Roman" panose="02020603050405020304" pitchFamily="18" charset="0"/>
                        </a:rPr>
                        <a:t>.32.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200" dirty="0">
                          <a:latin typeface="Times New Roman" panose="02020603050405020304" pitchFamily="18" charset="0"/>
                          <a:ea typeface="Calibri" panose="020F0502020204030204" pitchFamily="34" charset="0"/>
                          <a:cs typeface="Times New Roman" panose="02020603050405020304" pitchFamily="18" charset="0"/>
                        </a:rPr>
                        <a:t>.80</a:t>
                      </a:r>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385097"/>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275183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5287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3431"/>
                  </a:ext>
                </a:extLst>
              </a:tr>
              <a:tr h="397338">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101637"/>
                  </a:ext>
                </a:extLst>
              </a:tr>
            </a:tbl>
          </a:graphicData>
        </a:graphic>
      </p:graphicFrame>
      <p:sp>
        <p:nvSpPr>
          <p:cNvPr id="5" name="Rectangle 4">
            <a:extLst>
              <a:ext uri="{FF2B5EF4-FFF2-40B4-BE49-F238E27FC236}">
                <a16:creationId xmlns:a16="http://schemas.microsoft.com/office/drawing/2014/main" id="{8A04E3BE-E9EC-4D25-A603-D7F6A42FC04C}"/>
              </a:ext>
            </a:extLst>
          </p:cNvPr>
          <p:cNvSpPr/>
          <p:nvPr/>
        </p:nvSpPr>
        <p:spPr>
          <a:xfrm>
            <a:off x="1151334" y="562094"/>
            <a:ext cx="1646220" cy="492443"/>
          </a:xfrm>
          <a:prstGeom prst="rect">
            <a:avLst/>
          </a:prstGeom>
        </p:spPr>
        <p:txBody>
          <a:bodyPr wrap="none">
            <a:spAutoFit/>
          </a:bodyPr>
          <a:lstStyle/>
          <a:p>
            <a:r>
              <a:rPr lang="en-US" sz="2600" dirty="0">
                <a:cs typeface="Times New Roman" panose="02020603050405020304" pitchFamily="18" charset="0"/>
              </a:rPr>
              <a:t>Hash Table</a:t>
            </a:r>
          </a:p>
        </p:txBody>
      </p:sp>
      <p:sp>
        <p:nvSpPr>
          <p:cNvPr id="3" name="TextBox 2">
            <a:extLst>
              <a:ext uri="{FF2B5EF4-FFF2-40B4-BE49-F238E27FC236}">
                <a16:creationId xmlns:a16="http://schemas.microsoft.com/office/drawing/2014/main" id="{7785E7F4-E8B5-47DC-96A6-E6697EC59885}"/>
              </a:ext>
            </a:extLst>
          </p:cNvPr>
          <p:cNvSpPr txBox="1"/>
          <p:nvPr/>
        </p:nvSpPr>
        <p:spPr>
          <a:xfrm>
            <a:off x="7190651" y="2784066"/>
            <a:ext cx="4144297" cy="110799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Hash(</a:t>
            </a:r>
            <a:r>
              <a:rPr lang="en-US" sz="2200" dirty="0">
                <a:solidFill>
                  <a:sysClr val="windowText" lastClr="000000"/>
                </a:solidFill>
                <a:latin typeface="Times New Roman" panose="02020603050405020304" pitchFamily="18" charset="0"/>
                <a:cs typeface="Times New Roman" panose="02020603050405020304" pitchFamily="18" charset="0"/>
              </a:rPr>
              <a:t>73.102.177.154</a:t>
            </a:r>
            <a:r>
              <a:rPr lang="en-US" sz="2200" dirty="0">
                <a:latin typeface="Times New Roman" panose="02020603050405020304" pitchFamily="18" charset="0"/>
                <a:cs typeface="Times New Roman" panose="02020603050405020304" pitchFamily="18" charset="0"/>
              </a:rPr>
              <a:t>) = 171</a:t>
            </a:r>
          </a:p>
          <a:p>
            <a:r>
              <a:rPr lang="en-US" sz="2200" dirty="0">
                <a:latin typeface="Times New Roman" panose="02020603050405020304" pitchFamily="18" charset="0"/>
                <a:cs typeface="Times New Roman" panose="02020603050405020304" pitchFamily="18" charset="0"/>
              </a:rPr>
              <a:t>Hash(</a:t>
            </a:r>
            <a:r>
              <a:rPr lang="en-US" sz="2200" dirty="0">
                <a:solidFill>
                  <a:sysClr val="windowText" lastClr="000000"/>
                </a:solidFill>
                <a:latin typeface="Times New Roman" panose="02020603050405020304" pitchFamily="18" charset="0"/>
                <a:cs typeface="Times New Roman" panose="02020603050405020304" pitchFamily="18" charset="0"/>
              </a:rPr>
              <a:t>73.102.177.405) = 171</a:t>
            </a:r>
          </a:p>
          <a:p>
            <a:r>
              <a:rPr lang="en-US" sz="2200" dirty="0">
                <a:solidFill>
                  <a:sysClr val="windowText" lastClr="000000"/>
                </a:solidFill>
                <a:latin typeface="Times New Roman" panose="02020603050405020304" pitchFamily="18" charset="0"/>
                <a:cs typeface="Times New Roman" panose="02020603050405020304" pitchFamily="18" charset="0"/>
              </a:rPr>
              <a:t>They collide.</a:t>
            </a:r>
          </a:p>
        </p:txBody>
      </p:sp>
    </p:spTree>
    <p:extLst>
      <p:ext uri="{BB962C8B-B14F-4D97-AF65-F5344CB8AC3E}">
        <p14:creationId xmlns:p14="http://schemas.microsoft.com/office/powerpoint/2010/main" val="2530180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337354"/>
            <a:ext cx="10216055" cy="166375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51829" y="1221953"/>
                <a:ext cx="9088341" cy="5203540"/>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average number of pointers (chain links) inspected </a:t>
                </a:r>
              </a:p>
              <a:p>
                <a:pPr marL="1257300" lvl="2"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in  successful searches, S ≈ 1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𝛼</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p>
              <a:p>
                <a:pPr marL="1257300" lvl="2"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unsuccessful search, U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Cambria Math" panose="02040503050406030204" pitchFamily="18" charset="0"/>
                    <a:ea typeface="Times New Roman" panose="02020603050405020304" pitchFamily="18" charset="0"/>
                    <a:cs typeface="Times New Roman" panose="02020603050405020304" pitchFamily="18" charset="0"/>
                  </a:rPr>
                  <a:t>𝛂</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(7.4)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39725" indent="-339725">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under the standard assumptions of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searching for a randomly selected element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 hash function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distributed keys uniformly (evenly)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among the table’s cells.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hey are almost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identical to searching sequentially in a linked list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we have</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gained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hashing is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reduction in average list size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a factor of the size of the hash table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51829" y="1221953"/>
                <a:ext cx="9088341" cy="5203540"/>
              </a:xfrm>
              <a:prstGeom prst="rect">
                <a:avLst/>
              </a:prstGeom>
              <a:blipFill>
                <a:blip r:embed="rId2"/>
                <a:stretch>
                  <a:fillRect l="-940" r="-805" b="-1522"/>
                </a:stretch>
              </a:blipFill>
            </p:spPr>
            <p:txBody>
              <a:bodyPr/>
              <a:lstStyle/>
              <a:p>
                <a:r>
                  <a:rPr lang="en-US">
                    <a:noFill/>
                  </a:rPr>
                  <a:t> </a:t>
                </a:r>
              </a:p>
            </p:txBody>
          </p:sp>
        </mc:Fallback>
      </mc:AlternateContent>
    </p:spTree>
    <p:extLst>
      <p:ext uri="{BB962C8B-B14F-4D97-AF65-F5344CB8AC3E}">
        <p14:creationId xmlns:p14="http://schemas.microsoft.com/office/powerpoint/2010/main" val="38960446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0" y="1576825"/>
            <a:ext cx="9144000" cy="4465133"/>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two other dictionary operations – insertion and deletion </a:t>
            </a:r>
            <a:r>
              <a:rPr lang="en-US" sz="2400" dirty="0">
                <a:latin typeface="Times New Roman" panose="02020603050405020304" pitchFamily="18" charset="0"/>
                <a:ea typeface="Calibri" panose="020F0502020204030204" pitchFamily="34" charset="0"/>
                <a:cs typeface="Times New Roman" panose="02020603050405020304" pitchFamily="18" charset="0"/>
              </a:rPr>
              <a:t>– are almost identical to searching.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Insertions</a:t>
            </a:r>
            <a:r>
              <a:rPr lang="en-US" sz="2400" dirty="0">
                <a:latin typeface="Times New Roman" panose="02020603050405020304" pitchFamily="18" charset="0"/>
                <a:ea typeface="Calibri" panose="020F0502020204030204" pitchFamily="34" charset="0"/>
                <a:cs typeface="Times New Roman" panose="02020603050405020304" pitchFamily="18" charset="0"/>
              </a:rPr>
              <a:t> are normally done at the end of a list.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Deletion</a:t>
            </a:r>
            <a:r>
              <a:rPr lang="en-US" sz="2400" dirty="0">
                <a:latin typeface="Times New Roman" panose="02020603050405020304" pitchFamily="18" charset="0"/>
                <a:ea typeface="Calibri" panose="020F0502020204030204" pitchFamily="34" charset="0"/>
                <a:cs typeface="Times New Roman" panose="02020603050405020304" pitchFamily="18" charset="0"/>
              </a:rPr>
              <a:t> is performed by searching for a key to be deleted and then removing it from its list.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Hence, the efficiency of these operations is identical to that of searching, and they are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all Θ(1) in the average case </a:t>
            </a:r>
            <a:r>
              <a:rPr lang="en-US" sz="2400" dirty="0">
                <a:latin typeface="Times New Roman" panose="02020603050405020304" pitchFamily="18" charset="0"/>
                <a:ea typeface="Calibri" panose="020F0502020204030204" pitchFamily="34" charset="0"/>
                <a:cs typeface="Times New Roman" panose="02020603050405020304" pitchFamily="18" charset="0"/>
              </a:rPr>
              <a:t>if the number of keys n is about equal to the hash table’s size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D11217A6-9CBE-4245-9CE4-36062F2B96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866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399" y="1816297"/>
            <a:ext cx="8084583" cy="3511026"/>
          </a:xfrm>
          <a:prstGeom prst="rect">
            <a:avLst/>
          </a:prstGeom>
        </p:spPr>
        <p:txBody>
          <a:bodyPr wrap="square">
            <a:spAutoFit/>
          </a:bodyPr>
          <a:lstStyle/>
          <a:p>
            <a:pPr>
              <a:lnSpc>
                <a:spcPct val="150000"/>
              </a:lnSpc>
              <a:spcAft>
                <a:spcPts val="1200"/>
              </a:spcAft>
            </a:pPr>
            <a:r>
              <a:rPr lang="en-US" sz="2400" dirty="0">
                <a:ea typeface="Calibri" panose="020F0502020204030204" pitchFamily="34" charset="0"/>
                <a:cs typeface="Times New Roman" panose="02020603050405020304" pitchFamily="18" charset="0"/>
              </a:rPr>
              <a:t>Closed Hashing (Open Addressing)</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In closed hashing,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all keys are stored in the hash table itself without the use of linked lists.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This implies that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table size m must be at least as large as the number of keys 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91FC466E-0093-44B6-AC47-3C68426BBE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159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17226" y="966627"/>
                <a:ext cx="9144000" cy="5434052"/>
              </a:xfrm>
              <a:prstGeom prst="rect">
                <a:avLst/>
              </a:prstGeom>
            </p:spPr>
            <p:txBody>
              <a:bodyPr wrap="square">
                <a:spAutoFit/>
              </a:bodyPr>
              <a:lstStyle/>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mathematical analysis of linear probing is much more difficult problem than that of separate chaining.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the linear probing approach,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average number of times the search algorithm </a:t>
                </a:r>
                <a:r>
                  <a:rPr lang="en-US" sz="2400" dirty="0">
                    <a:latin typeface="Times New Roman" panose="02020603050405020304" pitchFamily="18" charset="0"/>
                    <a:ea typeface="Calibri" panose="020F0502020204030204" pitchFamily="34" charset="0"/>
                    <a:cs typeface="Times New Roman" panose="02020603050405020304" pitchFamily="18" charset="0"/>
                  </a:rPr>
                  <a:t>for a key must access the hash table with the load factor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successful and unsuccessful searches is, respectively.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(1+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 ∝ </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U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( 1+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(1− ∝ )</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 (7.5)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accuracy of these approximations increases with larger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sizes of the hash table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These numbers are surprisingly small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even for densely populated tables, i.e., for large percentage values of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7226" y="966627"/>
                <a:ext cx="9144000" cy="5434052"/>
              </a:xfrm>
              <a:prstGeom prst="rect">
                <a:avLst/>
              </a:prstGeom>
              <a:blipFill>
                <a:blip r:embed="rId2"/>
                <a:stretch>
                  <a:fillRect l="-1000" t="-898" b="-1571"/>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FB43E6E6-C806-4D75-BACA-4F1EEF9695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956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extLst>
                        <a:ext uri="{9D8B030D-6E8A-4147-A177-3AD203B41FA5}">
                          <a16:colId xmlns:a16="http://schemas.microsoft.com/office/drawing/2014/main" val="20000"/>
                        </a:ext>
                      </a:extLst>
                    </a:gridCol>
                    <a:gridCol w="2763297">
                      <a:extLst>
                        <a:ext uri="{9D8B030D-6E8A-4147-A177-3AD203B41FA5}">
                          <a16:colId xmlns:a16="http://schemas.microsoft.com/office/drawing/2014/main" val="20001"/>
                        </a:ext>
                      </a:extLst>
                    </a:gridCol>
                    <a:gridCol w="2528369">
                      <a:extLst>
                        <a:ext uri="{9D8B030D-6E8A-4147-A177-3AD203B41FA5}">
                          <a16:colId xmlns:a16="http://schemas.microsoft.com/office/drawing/2014/main" val="20002"/>
                        </a:ext>
                      </a:extLst>
                    </a:gridCol>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den>
                                </m:f>
                                <m:r>
                                  <a:rPr lang="en-US" sz="2200" b="1">
                                    <a:solidFill>
                                      <a:schemeClr val="tx1"/>
                                    </a:solidFill>
                                    <a:effectLst/>
                                    <a:latin typeface="Cambria Math" panose="02040503050406030204" pitchFamily="18" charset="0"/>
                                  </a:rPr>
                                  <m:t>)</m:t>
                                </m:r>
                              </m:oMath>
                            </m:oMathPara>
                          </a14:m>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sSup>
                                    <m:sSupPr>
                                      <m:ctrlPr>
                                        <a:rPr lang="en-US" sz="2200" b="1" i="1">
                                          <a:solidFill>
                                            <a:schemeClr val="tx1"/>
                                          </a:solidFill>
                                          <a:effectLst/>
                                          <a:latin typeface="Cambria Math" panose="02040503050406030204" pitchFamily="18" charset="0"/>
                                        </a:rPr>
                                      </m:ctrlPr>
                                    </m:sSupPr>
                                    <m:e>
                                      <m:r>
                                        <a:rPr lang="en-US" sz="2200" b="1">
                                          <a:solidFill>
                                            <a:schemeClr val="tx1"/>
                                          </a:solidFill>
                                          <a:effectLst/>
                                          <a:latin typeface="Cambria Math" panose="02040503050406030204" pitchFamily="18" charset="0"/>
                                        </a:rPr>
                                        <m:t>(</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e>
                                    <m:sup>
                                      <m:r>
                                        <a:rPr lang="en-US" sz="2200" b="1" i="1">
                                          <a:solidFill>
                                            <a:schemeClr val="tx1"/>
                                          </a:solidFill>
                                          <a:effectLst/>
                                          <a:latin typeface="Cambria Math" panose="02040503050406030204" pitchFamily="18" charset="0"/>
                                        </a:rPr>
                                        <m:t>𝟐</m:t>
                                      </m:r>
                                    </m:sup>
                                  </m:sSup>
                                </m:den>
                              </m:f>
                            </m:oMath>
                          </a14:m>
                          <a:r>
                            <a:rPr lang="en-US" sz="2200" b="1">
                              <a:solidFill>
                                <a:schemeClr val="tx1"/>
                              </a:solidFill>
                              <a:effectLst/>
                            </a:rPr>
                            <a:t> )</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gridCol w="2763297"/>
                    <a:gridCol w="2528369"/>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9912" t="-490" r="-91850" b="-145098"/>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74940" t="-490" r="-482" b="-145098"/>
                          </a:stretch>
                        </a:blipFill>
                      </a:tcPr>
                    </a:tc>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pic>
        <p:nvPicPr>
          <p:cNvPr id="3" name="Picture 2" descr="Image result for smiley face images">
            <a:extLst>
              <a:ext uri="{FF2B5EF4-FFF2-40B4-BE49-F238E27FC236}">
                <a16:creationId xmlns:a16="http://schemas.microsoft.com/office/drawing/2014/main" id="{4A45B7A2-BF33-4314-82E6-6A500777AC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532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964" y="2020614"/>
            <a:ext cx="9032681" cy="3863365"/>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It is worthwhile to compare the main properties of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hashing with balanced search trees </a:t>
            </a:r>
            <a:r>
              <a:rPr lang="en-US" sz="2400" dirty="0">
                <a:latin typeface="Times New Roman" panose="02020603050405020304" pitchFamily="18" charset="0"/>
                <a:ea typeface="Calibri" panose="020F0502020204030204" pitchFamily="34" charset="0"/>
                <a:cs typeface="Times New Roman" panose="02020603050405020304" pitchFamily="18" charset="0"/>
              </a:rPr>
              <a:t>– its principal competitor for implementing dictionaries.</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Ordering preservation</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Application of Hashing</a:t>
            </a:r>
          </a:p>
          <a:p>
            <a:pPr>
              <a:lnSpc>
                <a:spcPct val="150000"/>
              </a:lnSpc>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55152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2136339"/>
            <a:ext cx="8992925" cy="2880084"/>
          </a:xfrm>
          <a:prstGeom prst="rect">
            <a:avLst/>
          </a:prstGeom>
        </p:spPr>
        <p:txBody>
          <a:bodyPr wrap="square">
            <a:spAutoFit/>
          </a:bodyPr>
          <a:lstStyle/>
          <a:p>
            <a:pPr marL="461963" indent="-461963">
              <a:lnSpc>
                <a:spcPct val="150000"/>
              </a:lnSpc>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With hashing, searching insertion and deletion can be implemented to take Θ(1) time on the average but Θ(n) time in the very unlikely worst case. For balanced search trees, the average time efficiencies are Θ(log n) for both the average and worst cases.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27905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1928590"/>
            <a:ext cx="9096292" cy="3357137"/>
          </a:xfrm>
          <a:prstGeom prst="rect">
            <a:avLst/>
          </a:prstGeom>
        </p:spPr>
        <p:txBody>
          <a:bodyPr wrap="square">
            <a:spAutoFit/>
          </a:bodyPr>
          <a:lstStyle/>
          <a:p>
            <a:pPr marL="461963" indent="-461963">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Ordering preservation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Unlike balanced search  trees, hashing does not assume existence of key ordering and usually does not preserve it. </a:t>
            </a: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This makes hashing less suitable for applications that need to iterate over the keys in order or require range queries such as counting the number of keys between some lower and upper bounds.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9640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283" y="1196899"/>
            <a:ext cx="9088342" cy="4955203"/>
          </a:xfrm>
          <a:prstGeom prst="rect">
            <a:avLst/>
          </a:prstGeom>
        </p:spPr>
        <p:txBody>
          <a:bodyPr wrap="square">
            <a:spAutoFit/>
          </a:bodyPr>
          <a:lstStyle/>
          <a:p>
            <a:pPr marL="461963" indent="-461963">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Application of Hashing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has found by IBM researchers, many important applications. It becomes a standard technique for storing a symbol table – a table of a computer program’s symbols generating during compilation.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is quite handy for such AI applications as checking whether positions generated by a chess-playing computer program have already been considered.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With some modifications, it has also proved to be useful for storing very large dictionaries on disks; this variation of hashing is called </a:t>
            </a:r>
            <a:r>
              <a:rPr lang="en-US" sz="2200" i="1" dirty="0">
                <a:latin typeface="Times New Roman" panose="02020603050405020304" pitchFamily="18" charset="0"/>
                <a:ea typeface="Calibri" panose="020F0502020204030204" pitchFamily="34" charset="0"/>
                <a:cs typeface="Times New Roman" panose="02020603050405020304" pitchFamily="18" charset="0"/>
              </a:rPr>
              <a:t>extendible hashing</a:t>
            </a:r>
            <a:r>
              <a:rPr lang="en-US" sz="2200" dirty="0">
                <a:latin typeface="Times New Roman" panose="02020603050405020304" pitchFamily="18" charset="0"/>
                <a:ea typeface="Calibri" panose="020F0502020204030204" pitchFamily="34" charset="0"/>
                <a:cs typeface="Times New Roman" panose="02020603050405020304" pitchFamily="18" charset="0"/>
              </a:rPr>
              <a:t>.  Accordingly, a location computed by a hash function in extendible hashing indicates a disk address of a </a:t>
            </a:r>
            <a:r>
              <a:rPr lang="en-US" sz="2200" i="1" dirty="0">
                <a:latin typeface="Times New Roman" panose="02020603050405020304" pitchFamily="18" charset="0"/>
                <a:ea typeface="Calibri" panose="020F0502020204030204" pitchFamily="34" charset="0"/>
                <a:cs typeface="Times New Roman" panose="02020603050405020304" pitchFamily="18" charset="0"/>
              </a:rPr>
              <a:t>bucket</a:t>
            </a:r>
            <a:r>
              <a:rPr lang="en-US" sz="2200" dirty="0">
                <a:latin typeface="Times New Roman" panose="02020603050405020304" pitchFamily="18" charset="0"/>
                <a:ea typeface="Calibri" panose="020F0502020204030204" pitchFamily="34" charset="0"/>
                <a:cs typeface="Times New Roman" panose="02020603050405020304" pitchFamily="18" charset="0"/>
              </a:rPr>
              <a:t> that can hold up to  b  keys. When a  key’s bucket is identified all its keys are read into main memory and then searched for the key is question.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6417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1413" y="3234651"/>
            <a:ext cx="3442914" cy="1380506"/>
          </a:xfrm>
          <a:prstGeom prst="rect">
            <a:avLst/>
          </a:prstGeom>
        </p:spPr>
        <p:txBody>
          <a:bodyPr wrap="square">
            <a:spAutoFit/>
          </a:bodyPr>
          <a:lstStyle/>
          <a:p>
            <a:pPr algn="ctr">
              <a:lnSpc>
                <a:spcPct val="107000"/>
              </a:lnSpc>
              <a:spcAft>
                <a:spcPts val="800"/>
              </a:spcAft>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End of Chapter 0 </a:t>
            </a:r>
          </a:p>
          <a:p>
            <a:pPr algn="ctr">
              <a:lnSpc>
                <a:spcPct val="107000"/>
              </a:lnSpc>
              <a:spcAft>
                <a:spcPts val="800"/>
              </a:spcAft>
            </a:pPr>
            <a:r>
              <a:rPr lang="en-US" sz="4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80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832" y="1019137"/>
            <a:ext cx="9476154" cy="392452"/>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39B262A1-5365-4DD0-858E-A1C35C142E4B}"/>
              </a:ext>
            </a:extLst>
          </p:cNvPr>
          <p:cNvSpPr txBox="1"/>
          <p:nvPr/>
        </p:nvSpPr>
        <p:spPr>
          <a:xfrm>
            <a:off x="1436914" y="1511580"/>
            <a:ext cx="9476154" cy="4862870"/>
          </a:xfrm>
          <a:prstGeom prst="rect">
            <a:avLst/>
          </a:prstGeom>
          <a:noFill/>
        </p:spPr>
        <p:txBody>
          <a:bodyPr wrap="square" rtlCol="0">
            <a:spAutoFit/>
          </a:bodyPr>
          <a:lstStyle/>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a:t>
            </a:r>
            <a:r>
              <a:rPr lang="en-US" sz="2400" dirty="0">
                <a:solidFill>
                  <a:srgbClr val="0000FF"/>
                </a:solidFill>
                <a:latin typeface="Times New Roman" panose="02020603050405020304" pitchFamily="18" charset="0"/>
                <a:cs typeface="Times New Roman" panose="02020603050405020304" pitchFamily="18" charset="0"/>
              </a:rPr>
              <a:t>h must be deterministic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h always produces the same output h(k) for the given input k.</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ensures consistency and reliability when storing and retrieving data</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Impossible to Avoid collisions Due to the Pigeonhole Principles</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s</a:t>
            </a:r>
            <a:r>
              <a:rPr lang="en-US" sz="2400" dirty="0">
                <a:latin typeface="Times New Roman" panose="02020603050405020304" pitchFamily="18" charset="0"/>
                <a:cs typeface="Times New Roman" panose="02020603050405020304" pitchFamily="18" charset="0"/>
              </a:rPr>
              <a:t>ince |U| &gt; m, at least two distinct keys will hash to the same value</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Minimize the number of collisions,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a well-designed h should appear to distribute keys randomly across the hash table and evenly spread the keys throughout the table.</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Need a method for resolving the collisions </a:t>
            </a:r>
            <a:r>
              <a:rPr lang="en-US" sz="2400" dirty="0">
                <a:latin typeface="Times New Roman" panose="02020603050405020304" pitchFamily="18" charset="0"/>
                <a:cs typeface="Times New Roman" panose="02020603050405020304" pitchFamily="18" charset="0"/>
              </a:rPr>
              <a:t>that do occur.</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919146"/>
            <a:ext cx="1646220" cy="492443"/>
          </a:xfrm>
          <a:prstGeom prst="rect">
            <a:avLst/>
          </a:prstGeom>
        </p:spPr>
        <p:txBody>
          <a:bodyPr wrap="none">
            <a:spAutoFit/>
          </a:bodyPr>
          <a:lstStyle/>
          <a:p>
            <a:r>
              <a:rPr lang="en-US" sz="2600" dirty="0">
                <a:cs typeface="Times New Roman" panose="02020603050405020304" pitchFamily="18" charset="0"/>
              </a:rPr>
              <a:t>Hash Table</a:t>
            </a:r>
          </a:p>
        </p:txBody>
      </p:sp>
    </p:spTree>
    <p:extLst>
      <p:ext uri="{BB962C8B-B14F-4D97-AF65-F5344CB8AC3E}">
        <p14:creationId xmlns:p14="http://schemas.microsoft.com/office/powerpoint/2010/main" val="24760293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7481" y="2421262"/>
            <a:ext cx="9967530" cy="1222690"/>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352C9455-2420-41C4-8DD5-A460DA4B0EA7}"/>
              </a:ext>
            </a:extLst>
          </p:cNvPr>
          <p:cNvSpPr/>
          <p:nvPr/>
        </p:nvSpPr>
        <p:spPr>
          <a:xfrm>
            <a:off x="1504499" y="1286700"/>
            <a:ext cx="9183001" cy="5201424"/>
          </a:xfrm>
          <a:prstGeom prst="rect">
            <a:avLst/>
          </a:prstGeom>
        </p:spPr>
        <p:txBody>
          <a:bodyPr wrap="square">
            <a:spAutoFit/>
          </a:bodyPr>
          <a:lstStyle/>
          <a:p>
            <a:pPr>
              <a:spcBef>
                <a:spcPts val="1200"/>
              </a:spcBef>
              <a:spcAft>
                <a:spcPts val="600"/>
              </a:spcAft>
            </a:pPr>
            <a:r>
              <a:rPr lang="en-US" sz="2600" dirty="0">
                <a:ea typeface="Calibri" panose="020F0502020204030204" pitchFamily="34" charset="0"/>
                <a:cs typeface="Times New Roman" panose="02020603050405020304" pitchFamily="18" charset="0"/>
              </a:rPr>
              <a:t>Collision Resolution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Every hashing scheme must have a </a:t>
            </a:r>
            <a:r>
              <a:rPr lang="en-US" sz="2400" i="1" dirty="0">
                <a:latin typeface="Times New Roman" panose="02020603050405020304" pitchFamily="18" charset="0"/>
                <a:ea typeface="Calibri" panose="020F0502020204030204" pitchFamily="34" charset="0"/>
                <a:cs typeface="Times New Roman" panose="02020603050405020304" pitchFamily="18" charset="0"/>
              </a:rPr>
              <a:t>collision resolution mechanism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he two principal versions of hashing have different collision resolution mechanisms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Bef>
                <a:spcPts val="1200"/>
              </a:spcBef>
              <a:spcAft>
                <a:spcPts val="600"/>
              </a:spcAft>
              <a:buFont typeface="Arial" panose="020B0604020202020204" pitchFamily="34" charset="0"/>
              <a:buChar char="•"/>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open hashing </a:t>
            </a:r>
            <a:r>
              <a:rPr lang="en-US" sz="2400" dirty="0">
                <a:latin typeface="Times New Roman" panose="02020603050405020304" pitchFamily="18" charset="0"/>
                <a:ea typeface="Calibri" panose="020F0502020204030204" pitchFamily="34" charset="0"/>
                <a:cs typeface="Times New Roman" panose="02020603050405020304" pitchFamily="18" charset="0"/>
              </a:rPr>
              <a:t>(also called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separate chaining</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chaining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When a collision occurs, the new key is added to the linked list at the appropriate slot. </a:t>
            </a:r>
          </a:p>
          <a:p>
            <a:pPr marL="800100" lvl="1" indent="-342900">
              <a:spcBef>
                <a:spcPts val="1200"/>
              </a:spcBef>
              <a:spcAft>
                <a:spcPts val="600"/>
              </a:spcAft>
              <a:buFont typeface="Arial" panose="020B0604020202020204" pitchFamily="34" charset="0"/>
              <a:buChar char="•"/>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 hashing </a:t>
            </a:r>
            <a:r>
              <a:rPr lang="en-US" sz="2400" dirty="0">
                <a:latin typeface="Times New Roman" panose="02020603050405020304" pitchFamily="18" charset="0"/>
                <a:ea typeface="Calibri" panose="020F0502020204030204" pitchFamily="34" charset="0"/>
                <a:cs typeface="Times New Roman" panose="02020603050405020304" pitchFamily="18" charset="0"/>
              </a:rPr>
              <a:t>(also called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open addressing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1257300" lvl="2"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Various probing techniques are used to find an empty slot, such as linear probing, quadratic probing, double hashing</a:t>
            </a:r>
          </a:p>
        </p:txBody>
      </p:sp>
      <p:sp>
        <p:nvSpPr>
          <p:cNvPr id="3" name="Rectangle 2">
            <a:extLst>
              <a:ext uri="{FF2B5EF4-FFF2-40B4-BE49-F238E27FC236}">
                <a16:creationId xmlns:a16="http://schemas.microsoft.com/office/drawing/2014/main" id="{B801F1DF-684E-4056-BD98-15257935E9DE}"/>
              </a:ext>
            </a:extLst>
          </p:cNvPr>
          <p:cNvSpPr/>
          <p:nvPr/>
        </p:nvSpPr>
        <p:spPr>
          <a:xfrm>
            <a:off x="1485656" y="642952"/>
            <a:ext cx="1759584" cy="523220"/>
          </a:xfrm>
          <a:prstGeom prst="rect">
            <a:avLst/>
          </a:prstGeom>
        </p:spPr>
        <p:txBody>
          <a:bodyPr wrap="none">
            <a:spAutoFit/>
          </a:bodyPr>
          <a:lstStyle/>
          <a:p>
            <a:r>
              <a:rPr lang="en-US" sz="2800" dirty="0">
                <a:cs typeface="Times New Roman" panose="02020603050405020304" pitchFamily="18" charset="0"/>
              </a:rPr>
              <a:t>Hash Table</a:t>
            </a:r>
          </a:p>
        </p:txBody>
      </p:sp>
    </p:spTree>
    <p:extLst>
      <p:ext uri="{BB962C8B-B14F-4D97-AF65-F5344CB8AC3E}">
        <p14:creationId xmlns:p14="http://schemas.microsoft.com/office/powerpoint/2010/main" val="225284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3C1714-70C1-1642-F115-F24E83EE0B71}"/>
              </a:ext>
            </a:extLst>
          </p:cNvPr>
          <p:cNvSpPr txBox="1"/>
          <p:nvPr/>
        </p:nvSpPr>
        <p:spPr>
          <a:xfrm>
            <a:off x="1219199" y="1321249"/>
            <a:ext cx="9596583" cy="5378347"/>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138988" y="704855"/>
            <a:ext cx="10034953" cy="37513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76218" y="640913"/>
                <a:ext cx="8906217" cy="6217087"/>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Linear Probing -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simple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collision resolution method (closed hashing)</a:t>
                </a:r>
              </a:p>
              <a:p>
                <a:r>
                  <a:rPr lang="en-US" sz="2200" dirty="0">
                    <a:latin typeface="Times New Roman" panose="02020603050405020304" pitchFamily="18" charset="0"/>
                    <a:ea typeface="Calibri" panose="020F0502020204030204" pitchFamily="34" charset="0"/>
                    <a:cs typeface="Times New Roman" panose="02020603050405020304" pitchFamily="18" charset="0"/>
                  </a:rPr>
                  <a:t>Given an IP address n, define a Hash() function as Hash(n) = n mod m, where m is the table’s size. The function says n mod m = k.</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 place a record with IP address n in the position of Hash(n) = k, where 0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k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&lt;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if the position k is occupied, </a:t>
                </a:r>
              </a:p>
              <a:p>
                <a:pPr marL="1714500" lvl="3" indent="-342900">
                  <a:buFont typeface="Arial" panose="020B0604020202020204" pitchFamily="34" charset="0"/>
                  <a:buChar char="•"/>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search downward from this position k through m-1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to place the record in the first empty position found; </a:t>
                </a:r>
              </a:p>
              <a:p>
                <a:pPr marL="1714500" lvl="3" indent="-342900">
                  <a:buFont typeface="Arial" panose="020B0604020202020204" pitchFamily="34" charset="0"/>
                  <a:buChar char="•"/>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go back up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to the beginning of the </a:t>
                </a:r>
                <a:r>
                  <a:rPr lang="en-US" sz="2200" dirty="0">
                    <a:latin typeface="Times New Roman" panose="02020603050405020304" pitchFamily="18" charset="0"/>
                    <a:ea typeface="Calibri" panose="020F0502020204030204" pitchFamily="34" charset="0"/>
                    <a:cs typeface="Times New Roman" panose="02020603050405020304" pitchFamily="18" charset="0"/>
                  </a:rPr>
                  <a:t>table from 0 to k -1 if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necessary.</a:t>
                </a:r>
              </a:p>
              <a:p>
                <a:pPr marL="800100" lvl="1" indent="-3429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search a record in the table </a:t>
                </a:r>
                <a:r>
                  <a:rPr lang="en-US" sz="2200" dirty="0">
                    <a:latin typeface="Times New Roman" panose="02020603050405020304" pitchFamily="18" charset="0"/>
                    <a:ea typeface="Calibri" panose="020F0502020204030204" pitchFamily="34" charset="0"/>
                    <a:cs typeface="Times New Roman" panose="02020603050405020304" pitchFamily="18" charset="0"/>
                  </a:rPr>
                  <a:t>from its IP address n, </a:t>
                </a:r>
              </a:p>
              <a:p>
                <a:pPr marL="1257300" lvl="2" indent="-342900">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compute</a:t>
                </a:r>
                <a:r>
                  <a:rPr lang="en-US" sz="2200" dirty="0">
                    <a:latin typeface="Times New Roman" panose="02020603050405020304" pitchFamily="18" charset="0"/>
                    <a:ea typeface="Calibri" panose="020F0502020204030204" pitchFamily="34" charset="0"/>
                    <a:cs typeface="Times New Roman" panose="02020603050405020304" pitchFamily="18" charset="0"/>
                  </a:rPr>
                  <a:t> Hash(n) and </a:t>
                </a:r>
              </a:p>
              <a:p>
                <a:pPr marL="1257300" lvl="2" indent="-342900">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search</a:t>
                </a:r>
                <a:r>
                  <a:rPr lang="en-US" sz="2200" dirty="0">
                    <a:latin typeface="Times New Roman" panose="02020603050405020304" pitchFamily="18" charset="0"/>
                    <a:ea typeface="Calibri" panose="020F0502020204030204" pitchFamily="34" charset="0"/>
                    <a:cs typeface="Times New Roman" panose="02020603050405020304" pitchFamily="18" charset="0"/>
                  </a:rPr>
                  <a:t> downward from this position to find the record with IP address n. </a:t>
                </a:r>
              </a:p>
              <a:p>
                <a:pPr marL="1714500" lvl="3" indent="-3429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Search may go from Hash(n) through m-1 and then from 0 to Hash(n) – 1.</a:t>
                </a:r>
              </a:p>
              <a:p>
                <a:pPr marL="800100" lvl="1" indent="-3429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Quite an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efficient way to store and locate records </a:t>
                </a:r>
                <a:r>
                  <a:rPr lang="en-US" sz="2200" dirty="0">
                    <a:latin typeface="Times New Roman" panose="02020603050405020304" pitchFamily="18" charset="0"/>
                    <a:ea typeface="Calibri" panose="020F0502020204030204" pitchFamily="34" charset="0"/>
                    <a:cs typeface="Times New Roman" panose="02020603050405020304" pitchFamily="18" charset="0"/>
                  </a:rPr>
                  <a:t>when collisions are not many. (Why?)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76218" y="640913"/>
                <a:ext cx="8906217" cy="6217087"/>
              </a:xfrm>
              <a:prstGeom prst="rect">
                <a:avLst/>
              </a:prstGeom>
              <a:blipFill>
                <a:blip r:embed="rId2"/>
                <a:stretch>
                  <a:fillRect l="-1095" t="-784" r="-1300" b="-98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67886" y="158404"/>
            <a:ext cx="8745932" cy="492443"/>
          </a:xfrm>
          <a:prstGeom prst="rect">
            <a:avLst/>
          </a:prstGeom>
        </p:spPr>
        <p:txBody>
          <a:bodyPr wrap="square">
            <a:spAutoFit/>
          </a:bodyPr>
          <a:lstStyle/>
          <a:p>
            <a:r>
              <a:rPr lang="en-US" sz="2600" dirty="0">
                <a:cs typeface="Times New Roman" panose="02020603050405020304" pitchFamily="18" charset="0"/>
              </a:rPr>
              <a:t>Hash Table -  Collision Resolution by Linear Probing</a:t>
            </a:r>
          </a:p>
        </p:txBody>
      </p:sp>
    </p:spTree>
    <p:extLst>
      <p:ext uri="{BB962C8B-B14F-4D97-AF65-F5344CB8AC3E}">
        <p14:creationId xmlns:p14="http://schemas.microsoft.com/office/powerpoint/2010/main" val="66642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204658" y="5467267"/>
            <a:ext cx="9687931" cy="1200329"/>
          </a:xfrm>
          <a:prstGeom prst="rect">
            <a:avLst/>
          </a:prstGeom>
          <a:solidFill>
            <a:srgbClr val="FFFF00"/>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4: </a:t>
            </a:r>
            <a:r>
              <a:rPr lang="en-US" sz="2400" dirty="0">
                <a:solidFill>
                  <a:srgbClr val="0000FF"/>
                </a:solidFill>
                <a:latin typeface="Times New Roman" panose="02020603050405020304" pitchFamily="18" charset="0"/>
                <a:cs typeface="Times New Roman" panose="02020603050405020304" pitchFamily="18" charset="0"/>
              </a:rPr>
              <a:t>Collision resolution by chaining</a:t>
            </a:r>
            <a:r>
              <a:rPr lang="en-US" sz="2400" dirty="0">
                <a:latin typeface="Times New Roman" panose="02020603050405020304" pitchFamily="18" charset="0"/>
                <a:cs typeface="Times New Roman" panose="02020603050405020304" pitchFamily="18" charset="0"/>
              </a:rPr>
              <a:t>:  Each hash-table slot T[j] contains a linked list of all the keys whose hash value is j. For example, h(k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h(k</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and h(k</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h(k</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 = h(k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where h() is a defined hash-function. </a:t>
            </a:r>
            <a:endParaRPr lang="en-US"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0D0EB8B1-8917-4F4F-80BC-71669B450746}"/>
              </a:ext>
            </a:extLst>
          </p:cNvPr>
          <p:cNvSpPr/>
          <p:nvPr/>
        </p:nvSpPr>
        <p:spPr>
          <a:xfrm>
            <a:off x="1602376" y="2072640"/>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064462" y="2532634"/>
            <a:ext cx="2934788" cy="22135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Actual keys K</a:t>
            </a:r>
          </a:p>
          <a:p>
            <a:r>
              <a:rPr lang="en-US" dirty="0">
                <a:solidFill>
                  <a:schemeClr val="tx1"/>
                </a:solidFill>
              </a:rPr>
              <a:t>              k</a:t>
            </a:r>
            <a:r>
              <a:rPr lang="en-US" baseline="-25000" dirty="0">
                <a:solidFill>
                  <a:schemeClr val="tx1"/>
                </a:solidFill>
              </a:rPr>
              <a:t>1             </a:t>
            </a:r>
          </a:p>
          <a:p>
            <a:r>
              <a:rPr lang="en-US" baseline="-25000" dirty="0">
                <a:solidFill>
                  <a:schemeClr val="tx1"/>
                </a:solidFill>
              </a:rPr>
              <a:t> </a:t>
            </a:r>
            <a:r>
              <a:rPr lang="en-US" dirty="0">
                <a:solidFill>
                  <a:schemeClr val="tx1"/>
                </a:solidFill>
              </a:rPr>
              <a:t>k</a:t>
            </a:r>
            <a:r>
              <a:rPr lang="en-US" baseline="-25000" dirty="0">
                <a:solidFill>
                  <a:schemeClr val="tx1"/>
                </a:solidFill>
              </a:rPr>
              <a:t>4                                 </a:t>
            </a:r>
            <a:r>
              <a:rPr lang="en-US" dirty="0">
                <a:solidFill>
                  <a:schemeClr val="tx1"/>
                </a:solidFill>
              </a:rPr>
              <a:t>k</a:t>
            </a:r>
            <a:r>
              <a:rPr lang="en-US" baseline="-25000" dirty="0">
                <a:solidFill>
                  <a:schemeClr val="tx1"/>
                </a:solidFill>
              </a:rPr>
              <a:t>5     </a:t>
            </a:r>
            <a:endParaRPr lang="en-US" dirty="0">
              <a:solidFill>
                <a:schemeClr val="tx1"/>
              </a:solidFill>
            </a:endParaRPr>
          </a:p>
          <a:p>
            <a:r>
              <a:rPr lang="en-US" dirty="0">
                <a:solidFill>
                  <a:schemeClr val="tx1"/>
                </a:solidFill>
              </a:rPr>
              <a:t>	             k</a:t>
            </a:r>
            <a:r>
              <a:rPr lang="en-US" baseline="-25000" dirty="0">
                <a:solidFill>
                  <a:schemeClr val="tx1"/>
                </a:solidFill>
              </a:rPr>
              <a:t>7                                </a:t>
            </a:r>
          </a:p>
          <a:p>
            <a:r>
              <a:rPr lang="en-US" dirty="0">
                <a:solidFill>
                  <a:schemeClr val="tx1"/>
                </a:solidFill>
              </a:rPr>
              <a:t>   k</a:t>
            </a:r>
            <a:r>
              <a:rPr lang="en-US" baseline="-25000" dirty="0">
                <a:solidFill>
                  <a:schemeClr val="tx1"/>
                </a:solidFill>
              </a:rPr>
              <a:t>2</a:t>
            </a:r>
            <a:r>
              <a:rPr lang="en-US" dirty="0">
                <a:solidFill>
                  <a:schemeClr val="tx1"/>
                </a:solidFill>
              </a:rPr>
              <a:t>                         k</a:t>
            </a:r>
            <a:r>
              <a:rPr lang="en-US" baseline="-25000" dirty="0">
                <a:solidFill>
                  <a:schemeClr val="tx1"/>
                </a:solidFill>
              </a:rPr>
              <a:t>3 </a:t>
            </a:r>
          </a:p>
          <a:p>
            <a:pPr algn="ctr"/>
            <a:r>
              <a:rPr lang="en-US" dirty="0">
                <a:solidFill>
                  <a:schemeClr val="tx1"/>
                </a:solidFill>
              </a:rPr>
              <a:t>                    k</a:t>
            </a:r>
            <a:r>
              <a:rPr lang="en-US" baseline="-25000" dirty="0">
                <a:solidFill>
                  <a:schemeClr val="tx1"/>
                </a:solidFill>
              </a:rPr>
              <a:t>8</a:t>
            </a:r>
          </a:p>
          <a:p>
            <a:pPr algn="ctr"/>
            <a:r>
              <a:rPr lang="en-US" dirty="0">
                <a:solidFill>
                  <a:schemeClr val="tx1"/>
                </a:solidFill>
              </a:rPr>
              <a:t>k</a:t>
            </a:r>
            <a:r>
              <a:rPr lang="en-US" baseline="-25000" dirty="0">
                <a:solidFill>
                  <a:schemeClr val="tx1"/>
                </a:solidFill>
              </a:rPr>
              <a:t>6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3328702648"/>
              </p:ext>
            </p:extLst>
          </p:nvPr>
        </p:nvGraphicFramePr>
        <p:xfrm>
          <a:off x="6096000" y="719666"/>
          <a:ext cx="2595154" cy="4527974"/>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448734">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477163" y="29862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70956" y="401030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230408" y="330899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201884" y="417575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52343" y="425413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a:cxnSpLocks/>
            <a:stCxn id="6" idx="7"/>
          </p:cNvCxnSpPr>
          <p:nvPr/>
        </p:nvCxnSpPr>
        <p:spPr>
          <a:xfrm flipV="1">
            <a:off x="3516187" y="1677121"/>
            <a:ext cx="2596321" cy="1315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a:stCxn id="8" idx="3"/>
          </p:cNvCxnSpPr>
          <p:nvPr/>
        </p:nvCxnSpPr>
        <p:spPr>
          <a:xfrm flipV="1">
            <a:off x="4237103" y="3100284"/>
            <a:ext cx="1844252" cy="24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p:cNvCxnSpPr>
          <p:nvPr/>
        </p:nvCxnSpPr>
        <p:spPr>
          <a:xfrm flipV="1">
            <a:off x="3695777" y="4275654"/>
            <a:ext cx="2409099" cy="268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a:stCxn id="25" idx="0"/>
          </p:cNvCxnSpPr>
          <p:nvPr/>
        </p:nvCxnSpPr>
        <p:spPr>
          <a:xfrm flipV="1">
            <a:off x="2977457" y="3123143"/>
            <a:ext cx="3087391" cy="6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cxnSpLocks/>
          </p:cNvCxnSpPr>
          <p:nvPr/>
        </p:nvCxnSpPr>
        <p:spPr>
          <a:xfrm flipV="1">
            <a:off x="4558814" y="3916934"/>
            <a:ext cx="154606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EADDA83-C58F-40F1-A1F6-AFAAC1183B9A}"/>
              </a:ext>
            </a:extLst>
          </p:cNvPr>
          <p:cNvSpPr/>
          <p:nvPr/>
        </p:nvSpPr>
        <p:spPr>
          <a:xfrm>
            <a:off x="2889473" y="3413928"/>
            <a:ext cx="62950" cy="673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E49FE04-E89D-4AD5-9DE4-DDA8EE4EE4F8}"/>
              </a:ext>
            </a:extLst>
          </p:cNvPr>
          <p:cNvCxnSpPr>
            <a:cxnSpLocks/>
            <a:stCxn id="18" idx="2"/>
          </p:cNvCxnSpPr>
          <p:nvPr/>
        </p:nvCxnSpPr>
        <p:spPr>
          <a:xfrm flipV="1">
            <a:off x="2889473" y="1677123"/>
            <a:ext cx="3208533" cy="1770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72B9217-2F7D-4ADA-9FD1-442675D477A8}"/>
              </a:ext>
            </a:extLst>
          </p:cNvPr>
          <p:cNvSpPr/>
          <p:nvPr/>
        </p:nvSpPr>
        <p:spPr>
          <a:xfrm>
            <a:off x="4426357" y="358331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E1334A6-DF50-4D95-9E99-60814B9B830E}"/>
              </a:ext>
            </a:extLst>
          </p:cNvPr>
          <p:cNvSpPr/>
          <p:nvPr/>
        </p:nvSpPr>
        <p:spPr>
          <a:xfrm>
            <a:off x="2954597" y="381844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82B0072-286D-4DA4-8AB5-6FCF4DD7B41E}"/>
              </a:ext>
            </a:extLst>
          </p:cNvPr>
          <p:cNvCxnSpPr>
            <a:cxnSpLocks/>
            <a:stCxn id="23" idx="7"/>
          </p:cNvCxnSpPr>
          <p:nvPr/>
        </p:nvCxnSpPr>
        <p:spPr>
          <a:xfrm flipV="1">
            <a:off x="4465381" y="3101375"/>
            <a:ext cx="1639495" cy="4886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BF18451-FE46-440E-9EAA-F48767B87AAE}"/>
              </a:ext>
            </a:extLst>
          </p:cNvPr>
          <p:cNvSpPr/>
          <p:nvPr/>
        </p:nvSpPr>
        <p:spPr>
          <a:xfrm>
            <a:off x="4484918" y="389272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830F4ED-C845-48CB-BC2C-54A6910842AE}"/>
              </a:ext>
            </a:extLst>
          </p:cNvPr>
          <p:cNvSpPr/>
          <p:nvPr/>
        </p:nvSpPr>
        <p:spPr>
          <a:xfrm>
            <a:off x="3683723" y="451975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B5A17BD-EAC1-464D-93E6-2AA742FDDE25}"/>
              </a:ext>
            </a:extLst>
          </p:cNvPr>
          <p:cNvCxnSpPr/>
          <p:nvPr/>
        </p:nvCxnSpPr>
        <p:spPr>
          <a:xfrm flipH="1">
            <a:off x="6248236" y="108369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B3F893-B9B3-434F-9DC2-A4A019FB9BD8}"/>
              </a:ext>
            </a:extLst>
          </p:cNvPr>
          <p:cNvCxnSpPr/>
          <p:nvPr/>
        </p:nvCxnSpPr>
        <p:spPr>
          <a:xfrm flipH="1">
            <a:off x="6208488" y="1830293"/>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E96E53-1C1C-48FF-8728-BED6097CE38E}"/>
              </a:ext>
            </a:extLst>
          </p:cNvPr>
          <p:cNvCxnSpPr/>
          <p:nvPr/>
        </p:nvCxnSpPr>
        <p:spPr>
          <a:xfrm flipH="1">
            <a:off x="6248235" y="2194326"/>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AFD055-F486-4199-8645-8A03CA1AD18F}"/>
              </a:ext>
            </a:extLst>
          </p:cNvPr>
          <p:cNvCxnSpPr/>
          <p:nvPr/>
        </p:nvCxnSpPr>
        <p:spPr>
          <a:xfrm flipH="1">
            <a:off x="6248235" y="2563197"/>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2415491-4843-4362-999D-5B2F4CC8EC45}"/>
              </a:ext>
            </a:extLst>
          </p:cNvPr>
          <p:cNvCxnSpPr/>
          <p:nvPr/>
        </p:nvCxnSpPr>
        <p:spPr>
          <a:xfrm flipH="1">
            <a:off x="6262781" y="331382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84C11F-53BA-447F-A9ED-707F5B079F06}"/>
              </a:ext>
            </a:extLst>
          </p:cNvPr>
          <p:cNvCxnSpPr/>
          <p:nvPr/>
        </p:nvCxnSpPr>
        <p:spPr>
          <a:xfrm flipH="1">
            <a:off x="6223522" y="441914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C00F43-4F0F-4733-B39B-CECE65AF0946}"/>
              </a:ext>
            </a:extLst>
          </p:cNvPr>
          <p:cNvCxnSpPr/>
          <p:nvPr/>
        </p:nvCxnSpPr>
        <p:spPr>
          <a:xfrm flipH="1">
            <a:off x="6248235" y="487685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DB6FD27-2A69-497D-ACFF-6C6F14AA6E58}"/>
              </a:ext>
            </a:extLst>
          </p:cNvPr>
          <p:cNvCxnSpPr>
            <a:cxnSpLocks/>
            <a:stCxn id="9" idx="7"/>
          </p:cNvCxnSpPr>
          <p:nvPr/>
        </p:nvCxnSpPr>
        <p:spPr>
          <a:xfrm>
            <a:off x="4240908" y="4182450"/>
            <a:ext cx="1840447" cy="71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Table 41">
            <a:extLst>
              <a:ext uri="{FF2B5EF4-FFF2-40B4-BE49-F238E27FC236}">
                <a16:creationId xmlns:a16="http://schemas.microsoft.com/office/drawing/2014/main" id="{47EC4BB0-2B6D-46DF-B479-732F0EAE24E8}"/>
              </a:ext>
            </a:extLst>
          </p:cNvPr>
          <p:cNvGraphicFramePr>
            <a:graphicFrameLocks noGrp="1"/>
          </p:cNvGraphicFramePr>
          <p:nvPr>
            <p:extLst>
              <p:ext uri="{D42A27DB-BD31-4B8C-83A1-F6EECF244321}">
                <p14:modId xmlns:p14="http://schemas.microsoft.com/office/powerpoint/2010/main" val="44175275"/>
              </p:ext>
            </p:extLst>
          </p:nvPr>
        </p:nvGraphicFramePr>
        <p:xfrm>
          <a:off x="7225610"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1</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3" name="Table 42">
            <a:extLst>
              <a:ext uri="{FF2B5EF4-FFF2-40B4-BE49-F238E27FC236}">
                <a16:creationId xmlns:a16="http://schemas.microsoft.com/office/drawing/2014/main" id="{912FA7B4-E3EE-4BA5-AAA6-675494171969}"/>
              </a:ext>
            </a:extLst>
          </p:cNvPr>
          <p:cNvGraphicFramePr>
            <a:graphicFrameLocks noGrp="1"/>
          </p:cNvGraphicFramePr>
          <p:nvPr>
            <p:extLst>
              <p:ext uri="{D42A27DB-BD31-4B8C-83A1-F6EECF244321}">
                <p14:modId xmlns:p14="http://schemas.microsoft.com/office/powerpoint/2010/main" val="980255679"/>
              </p:ext>
            </p:extLst>
          </p:nvPr>
        </p:nvGraphicFramePr>
        <p:xfrm>
          <a:off x="8714562"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4</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4" name="Table 43">
            <a:extLst>
              <a:ext uri="{FF2B5EF4-FFF2-40B4-BE49-F238E27FC236}">
                <a16:creationId xmlns:a16="http://schemas.microsoft.com/office/drawing/2014/main" id="{3E0F60B9-E497-4C2B-97EF-192A6DEC3F8D}"/>
              </a:ext>
            </a:extLst>
          </p:cNvPr>
          <p:cNvGraphicFramePr>
            <a:graphicFrameLocks noGrp="1"/>
          </p:cNvGraphicFramePr>
          <p:nvPr>
            <p:extLst>
              <p:ext uri="{D42A27DB-BD31-4B8C-83A1-F6EECF244321}">
                <p14:modId xmlns:p14="http://schemas.microsoft.com/office/powerpoint/2010/main" val="2133914171"/>
              </p:ext>
            </p:extLst>
          </p:nvPr>
        </p:nvGraphicFramePr>
        <p:xfrm>
          <a:off x="7206355" y="2931085"/>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5</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5" name="Table 44">
            <a:extLst>
              <a:ext uri="{FF2B5EF4-FFF2-40B4-BE49-F238E27FC236}">
                <a16:creationId xmlns:a16="http://schemas.microsoft.com/office/drawing/2014/main" id="{5B5AE550-FD91-4D84-B77B-22834369AA55}"/>
              </a:ext>
            </a:extLst>
          </p:cNvPr>
          <p:cNvGraphicFramePr>
            <a:graphicFrameLocks noGrp="1"/>
          </p:cNvGraphicFramePr>
          <p:nvPr>
            <p:extLst>
              <p:ext uri="{D42A27DB-BD31-4B8C-83A1-F6EECF244321}">
                <p14:modId xmlns:p14="http://schemas.microsoft.com/office/powerpoint/2010/main" val="3595594992"/>
              </p:ext>
            </p:extLst>
          </p:nvPr>
        </p:nvGraphicFramePr>
        <p:xfrm>
          <a:off x="8733563"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7</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6" name="Table 45">
            <a:extLst>
              <a:ext uri="{FF2B5EF4-FFF2-40B4-BE49-F238E27FC236}">
                <a16:creationId xmlns:a16="http://schemas.microsoft.com/office/drawing/2014/main" id="{660BF7AB-9C10-442C-B77C-F3D82D75BF88}"/>
              </a:ext>
            </a:extLst>
          </p:cNvPr>
          <p:cNvGraphicFramePr>
            <a:graphicFrameLocks noGrp="1"/>
          </p:cNvGraphicFramePr>
          <p:nvPr>
            <p:extLst>
              <p:ext uri="{D42A27DB-BD31-4B8C-83A1-F6EECF244321}">
                <p14:modId xmlns:p14="http://schemas.microsoft.com/office/powerpoint/2010/main" val="2329349955"/>
              </p:ext>
            </p:extLst>
          </p:nvPr>
        </p:nvGraphicFramePr>
        <p:xfrm>
          <a:off x="10178545"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2</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7" name="Table 46">
            <a:extLst>
              <a:ext uri="{FF2B5EF4-FFF2-40B4-BE49-F238E27FC236}">
                <a16:creationId xmlns:a16="http://schemas.microsoft.com/office/drawing/2014/main" id="{754FCA8D-4F74-4BE9-949C-83CE13725E5E}"/>
              </a:ext>
            </a:extLst>
          </p:cNvPr>
          <p:cNvGraphicFramePr>
            <a:graphicFrameLocks noGrp="1"/>
          </p:cNvGraphicFramePr>
          <p:nvPr>
            <p:extLst>
              <p:ext uri="{D42A27DB-BD31-4B8C-83A1-F6EECF244321}">
                <p14:modId xmlns:p14="http://schemas.microsoft.com/office/powerpoint/2010/main" val="2242533280"/>
              </p:ext>
            </p:extLst>
          </p:nvPr>
        </p:nvGraphicFramePr>
        <p:xfrm>
          <a:off x="7218754" y="3720373"/>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3</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8" name="Table 47">
            <a:extLst>
              <a:ext uri="{FF2B5EF4-FFF2-40B4-BE49-F238E27FC236}">
                <a16:creationId xmlns:a16="http://schemas.microsoft.com/office/drawing/2014/main" id="{7E186EE6-2B1E-4A08-AFE8-08D1C6140D1B}"/>
              </a:ext>
            </a:extLst>
          </p:cNvPr>
          <p:cNvGraphicFramePr>
            <a:graphicFrameLocks noGrp="1"/>
          </p:cNvGraphicFramePr>
          <p:nvPr>
            <p:extLst>
              <p:ext uri="{D42A27DB-BD31-4B8C-83A1-F6EECF244321}">
                <p14:modId xmlns:p14="http://schemas.microsoft.com/office/powerpoint/2010/main" val="3972156114"/>
              </p:ext>
            </p:extLst>
          </p:nvPr>
        </p:nvGraphicFramePr>
        <p:xfrm>
          <a:off x="7225609"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8</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9" name="Table 48">
            <a:extLst>
              <a:ext uri="{FF2B5EF4-FFF2-40B4-BE49-F238E27FC236}">
                <a16:creationId xmlns:a16="http://schemas.microsoft.com/office/drawing/2014/main" id="{C60E6D12-B13A-4F23-BE90-DEBDEA23C7E7}"/>
              </a:ext>
            </a:extLst>
          </p:cNvPr>
          <p:cNvGraphicFramePr>
            <a:graphicFrameLocks noGrp="1"/>
          </p:cNvGraphicFramePr>
          <p:nvPr>
            <p:extLst>
              <p:ext uri="{D42A27DB-BD31-4B8C-83A1-F6EECF244321}">
                <p14:modId xmlns:p14="http://schemas.microsoft.com/office/powerpoint/2010/main" val="2633987680"/>
              </p:ext>
            </p:extLst>
          </p:nvPr>
        </p:nvGraphicFramePr>
        <p:xfrm>
          <a:off x="8714562"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6</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cxnSp>
        <p:nvCxnSpPr>
          <p:cNvPr id="51" name="Straight Arrow Connector 50">
            <a:extLst>
              <a:ext uri="{FF2B5EF4-FFF2-40B4-BE49-F238E27FC236}">
                <a16:creationId xmlns:a16="http://schemas.microsoft.com/office/drawing/2014/main" id="{26482F57-B699-4BFD-8A8B-A9DDE26B91B2}"/>
              </a:ext>
            </a:extLst>
          </p:cNvPr>
          <p:cNvCxnSpPr>
            <a:cxnSpLocks/>
            <a:endCxn id="43" idx="1"/>
          </p:cNvCxnSpPr>
          <p:nvPr/>
        </p:nvCxnSpPr>
        <p:spPr>
          <a:xfrm>
            <a:off x="8137201" y="1637007"/>
            <a:ext cx="577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D70FD47-429B-4BD7-96BF-E0345B1D7689}"/>
              </a:ext>
            </a:extLst>
          </p:cNvPr>
          <p:cNvCxnSpPr>
            <a:cxnSpLocks/>
          </p:cNvCxnSpPr>
          <p:nvPr/>
        </p:nvCxnSpPr>
        <p:spPr>
          <a:xfrm>
            <a:off x="8137201" y="3139378"/>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A83E0FA-F2A5-40BE-86E7-89410A3AC937}"/>
              </a:ext>
            </a:extLst>
          </p:cNvPr>
          <p:cNvCxnSpPr>
            <a:cxnSpLocks/>
          </p:cNvCxnSpPr>
          <p:nvPr/>
        </p:nvCxnSpPr>
        <p:spPr>
          <a:xfrm>
            <a:off x="9590626" y="3116505"/>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B711543-505A-4040-89AF-A9A9197A88A1}"/>
              </a:ext>
            </a:extLst>
          </p:cNvPr>
          <p:cNvCxnSpPr>
            <a:cxnSpLocks/>
          </p:cNvCxnSpPr>
          <p:nvPr/>
        </p:nvCxnSpPr>
        <p:spPr>
          <a:xfrm>
            <a:off x="8130350" y="4321721"/>
            <a:ext cx="5963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5210417-27ED-454F-A96A-8F3F42A14060}"/>
              </a:ext>
            </a:extLst>
          </p:cNvPr>
          <p:cNvCxnSpPr/>
          <p:nvPr/>
        </p:nvCxnSpPr>
        <p:spPr>
          <a:xfrm flipH="1">
            <a:off x="9404414" y="144617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50EB83E-FDA7-4026-8D05-EEB5B8859FE3}"/>
              </a:ext>
            </a:extLst>
          </p:cNvPr>
          <p:cNvCxnSpPr/>
          <p:nvPr/>
        </p:nvCxnSpPr>
        <p:spPr>
          <a:xfrm flipH="1">
            <a:off x="10814045" y="2931085"/>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E1B87C-3097-4E61-A83D-B668C88E1316}"/>
              </a:ext>
            </a:extLst>
          </p:cNvPr>
          <p:cNvCxnSpPr/>
          <p:nvPr/>
        </p:nvCxnSpPr>
        <p:spPr>
          <a:xfrm flipH="1">
            <a:off x="7909584" y="371531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7056CCA-6D3A-4F78-904B-2FFFDD5C7AA0}"/>
              </a:ext>
            </a:extLst>
          </p:cNvPr>
          <p:cNvCxnSpPr/>
          <p:nvPr/>
        </p:nvCxnSpPr>
        <p:spPr>
          <a:xfrm flipH="1">
            <a:off x="9349885" y="4133099"/>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3171283-CFFF-4E65-B737-B45737C5D7E8}"/>
              </a:ext>
            </a:extLst>
          </p:cNvPr>
          <p:cNvCxnSpPr>
            <a:cxnSpLocks/>
            <a:endCxn id="42" idx="1"/>
          </p:cNvCxnSpPr>
          <p:nvPr/>
        </p:nvCxnSpPr>
        <p:spPr>
          <a:xfrm>
            <a:off x="6407194" y="1637007"/>
            <a:ext cx="8184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DAE7388-1DFF-4BC9-91C7-37588E9C2B4B}"/>
              </a:ext>
            </a:extLst>
          </p:cNvPr>
          <p:cNvCxnSpPr>
            <a:cxnSpLocks/>
            <a:endCxn id="44" idx="1"/>
          </p:cNvCxnSpPr>
          <p:nvPr/>
        </p:nvCxnSpPr>
        <p:spPr>
          <a:xfrm>
            <a:off x="6346755" y="3116505"/>
            <a:ext cx="85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7F7BD81-EF89-4C2F-9124-B95B061ADBA7}"/>
              </a:ext>
            </a:extLst>
          </p:cNvPr>
          <p:cNvCxnSpPr>
            <a:cxnSpLocks/>
            <a:endCxn id="47" idx="1"/>
          </p:cNvCxnSpPr>
          <p:nvPr/>
        </p:nvCxnSpPr>
        <p:spPr>
          <a:xfrm>
            <a:off x="6392091" y="3901439"/>
            <a:ext cx="826663" cy="4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C9DD730-0C9C-4425-93EA-DD352807796F}"/>
              </a:ext>
            </a:extLst>
          </p:cNvPr>
          <p:cNvCxnSpPr>
            <a:cxnSpLocks/>
            <a:endCxn id="48" idx="1"/>
          </p:cNvCxnSpPr>
          <p:nvPr/>
        </p:nvCxnSpPr>
        <p:spPr>
          <a:xfrm>
            <a:off x="6407194" y="4329318"/>
            <a:ext cx="818415" cy="2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5EE1A7AE-560A-4C2F-AC02-14D5D275FB03}"/>
              </a:ext>
            </a:extLst>
          </p:cNvPr>
          <p:cNvSpPr/>
          <p:nvPr/>
        </p:nvSpPr>
        <p:spPr>
          <a:xfrm>
            <a:off x="1451842" y="1279499"/>
            <a:ext cx="1646220" cy="492443"/>
          </a:xfrm>
          <a:prstGeom prst="rect">
            <a:avLst/>
          </a:prstGeom>
        </p:spPr>
        <p:txBody>
          <a:bodyPr wrap="none">
            <a:spAutoFit/>
          </a:bodyPr>
          <a:lstStyle/>
          <a:p>
            <a:r>
              <a:rPr lang="en-US" sz="2600" dirty="0">
                <a:cs typeface="Times New Roman" panose="02020603050405020304" pitchFamily="18" charset="0"/>
              </a:rPr>
              <a:t>Hash Table</a:t>
            </a:r>
          </a:p>
        </p:txBody>
      </p:sp>
      <p:pic>
        <p:nvPicPr>
          <p:cNvPr id="74" name="Picture 73" descr="Image result for smiley face images">
            <a:extLst>
              <a:ext uri="{FF2B5EF4-FFF2-40B4-BE49-F238E27FC236}">
                <a16:creationId xmlns:a16="http://schemas.microsoft.com/office/drawing/2014/main" id="{1CCF868E-62CA-40EA-B94B-4419B80DFA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14103" y="2055223"/>
            <a:ext cx="651363" cy="48344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1">
            <a:extLst>
              <a:ext uri="{FF2B5EF4-FFF2-40B4-BE49-F238E27FC236}">
                <a16:creationId xmlns:a16="http://schemas.microsoft.com/office/drawing/2014/main" id="{66AE69BE-719E-D33F-F9B4-30E41F130873}"/>
              </a:ext>
            </a:extLst>
          </p:cNvPr>
          <p:cNvSpPr txBox="1">
            <a:spLocks/>
          </p:cNvSpPr>
          <p:nvPr/>
        </p:nvSpPr>
        <p:spPr>
          <a:xfrm>
            <a:off x="1204658" y="274701"/>
            <a:ext cx="8673737" cy="467556"/>
          </a:xfrm>
          <a:prstGeom prst="rect">
            <a:avLst/>
          </a:prstGeom>
          <a:solidFill>
            <a:srgbClr val="FFFF00"/>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Collision Resolution by Chaining (or called Open Hashing) </a:t>
            </a:r>
          </a:p>
        </p:txBody>
      </p:sp>
      <p:sp>
        <p:nvSpPr>
          <p:cNvPr id="11" name="TextBox 10">
            <a:extLst>
              <a:ext uri="{FF2B5EF4-FFF2-40B4-BE49-F238E27FC236}">
                <a16:creationId xmlns:a16="http://schemas.microsoft.com/office/drawing/2014/main" id="{36AC0AAA-BA5A-C8B4-E939-43385589D65E}"/>
              </a:ext>
            </a:extLst>
          </p:cNvPr>
          <p:cNvSpPr txBox="1"/>
          <p:nvPr/>
        </p:nvSpPr>
        <p:spPr>
          <a:xfrm>
            <a:off x="6367935" y="706147"/>
            <a:ext cx="3829646" cy="369332"/>
          </a:xfrm>
          <a:prstGeom prst="rect">
            <a:avLst/>
          </a:prstGeom>
          <a:noFill/>
        </p:spPr>
        <p:txBody>
          <a:bodyPr wrap="square" rtlCol="0">
            <a:spAutoFit/>
          </a:bodyPr>
          <a:lstStyle/>
          <a:p>
            <a:r>
              <a:rPr lang="en-US" dirty="0"/>
              <a:t>slots           linked lists</a:t>
            </a:r>
          </a:p>
        </p:txBody>
      </p:sp>
    </p:spTree>
    <p:extLst>
      <p:ext uri="{BB962C8B-B14F-4D97-AF65-F5344CB8AC3E}">
        <p14:creationId xmlns:p14="http://schemas.microsoft.com/office/powerpoint/2010/main" val="1353707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337112-6D1A-457C-BE09-1ECA057AA817}"/>
              </a:ext>
            </a:extLst>
          </p:cNvPr>
          <p:cNvSpPr txBox="1"/>
          <p:nvPr/>
        </p:nvSpPr>
        <p:spPr>
          <a:xfrm>
            <a:off x="751138" y="850324"/>
            <a:ext cx="10156216" cy="1753431"/>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690854" y="3088248"/>
            <a:ext cx="10156216" cy="376975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84646" y="125730"/>
            <a:ext cx="8673737" cy="894936"/>
          </a:xfrm>
        </p:spPr>
        <p:txBody>
          <a:bodyPr>
            <a:normAutofit/>
          </a:bodyPr>
          <a:lstStyle/>
          <a:p>
            <a:r>
              <a:rPr lang="en-US" sz="2800" dirty="0">
                <a:latin typeface="+mn-lt"/>
              </a:rPr>
              <a:t>Collision Resolution by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44929" y="850324"/>
            <a:ext cx="9146961" cy="6007676"/>
          </a:xfrm>
        </p:spPr>
        <p:txBody>
          <a:bodyPr>
            <a:noAutofit/>
          </a:bodyPr>
          <a:lstStyle/>
          <a:p>
            <a:pPr marL="0" indent="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Collisions resolved by chaining </a:t>
            </a:r>
          </a:p>
          <a:p>
            <a:pPr marL="461963"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Store all the elements that hash to the same slot (position) in the same linked list (or chain). </a:t>
            </a:r>
          </a:p>
          <a:p>
            <a:pPr marL="461963" indent="-461963">
              <a:lnSpc>
                <a:spcPct val="100000"/>
              </a:lnSpc>
              <a:spcBef>
                <a:spcPts val="60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 hash table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is an array of linked lists. Each slot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err="1">
                <a:solidFill>
                  <a:srgbClr val="0D0D0D"/>
                </a:solidFill>
                <a:effectLst/>
                <a:highlight>
                  <a:srgbClr val="FFFFFF"/>
                </a:highlight>
                <a:latin typeface="Times New Roman" panose="02020603050405020304" pitchFamily="18" charset="0"/>
                <a:cs typeface="Times New Roman" panose="02020603050405020304" pitchFamily="18" charset="0"/>
              </a:rPr>
              <a:t>i</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points to the head of a linked list that contains all elements hashing to </a:t>
            </a:r>
            <a:r>
              <a:rPr lang="en-US" sz="2400" b="0" i="1" dirty="0" err="1">
                <a:solidFill>
                  <a:srgbClr val="0D0D0D"/>
                </a:solidFill>
                <a:effectLst/>
                <a:highlight>
                  <a:srgbClr val="FFFFFF"/>
                </a:highlight>
                <a:latin typeface="Times New Roman" panose="02020603050405020304" pitchFamily="18" charset="0"/>
                <a:cs typeface="Times New Roman" panose="02020603050405020304" pitchFamily="18" charset="0"/>
              </a:rPr>
              <a:t>i</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Let x be an element with the key k = key[x]. When collisions are resolved by chaining, the dictionary operations on a hash table T are</a:t>
            </a:r>
            <a:r>
              <a:rPr lang="en-US" sz="2400" dirty="0">
                <a:latin typeface="Times New Roman" panose="02020603050405020304" pitchFamily="18" charset="0"/>
                <a:cs typeface="Times New Roman" panose="02020603050405020304" pitchFamily="18" charset="0"/>
              </a:rPr>
              <a:t>:</a:t>
            </a:r>
          </a:p>
          <a:p>
            <a:pPr marL="919163" lvl="1" indent="-461963">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Chained-Hash-Insert(T, x) </a:t>
            </a:r>
          </a:p>
          <a:p>
            <a:pPr marL="914400"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Insert element x at the head of the list T[h(key[x])]</a:t>
            </a:r>
          </a:p>
          <a:p>
            <a:pPr marL="914400" lvl="1" indent="-457200">
              <a:lnSpc>
                <a:spcPct val="100000"/>
              </a:lnSpc>
              <a:spcBef>
                <a:spcPts val="600"/>
              </a:spcBef>
            </a:pPr>
            <a:r>
              <a:rPr lang="en-US" dirty="0">
                <a:solidFill>
                  <a:srgbClr val="0000FF"/>
                </a:solidFill>
                <a:latin typeface="Times New Roman" panose="02020603050405020304" pitchFamily="18" charset="0"/>
                <a:cs typeface="Times New Roman" panose="02020603050405020304" pitchFamily="18" charset="0"/>
              </a:rPr>
              <a:t>Chained-Hash-Search(T, k) </a:t>
            </a:r>
          </a:p>
          <a:p>
            <a:pPr marL="914400"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Search for an element with key k in the list T[h(k)]</a:t>
            </a:r>
          </a:p>
          <a:p>
            <a:pPr marL="914400" lvl="1" indent="-457200">
              <a:lnSpc>
                <a:spcPct val="100000"/>
              </a:lnSpc>
              <a:spcBef>
                <a:spcPts val="600"/>
              </a:spcBef>
            </a:pPr>
            <a:r>
              <a:rPr lang="en-US" dirty="0">
                <a:solidFill>
                  <a:srgbClr val="0000FF"/>
                </a:solidFill>
                <a:latin typeface="Times New Roman" panose="02020603050405020304" pitchFamily="18" charset="0"/>
                <a:cs typeface="Times New Roman" panose="02020603050405020304" pitchFamily="18" charset="0"/>
              </a:rPr>
              <a:t>Chained-Hash-Delete(T, x) </a:t>
            </a:r>
          </a:p>
          <a:p>
            <a:pPr marL="914400"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Delete x from the list T[h(key[x])]</a:t>
            </a:r>
          </a:p>
        </p:txBody>
      </p:sp>
    </p:spTree>
    <p:extLst>
      <p:ext uri="{BB962C8B-B14F-4D97-AF65-F5344CB8AC3E}">
        <p14:creationId xmlns:p14="http://schemas.microsoft.com/office/powerpoint/2010/main" val="3208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933110"/>
            <a:ext cx="7605485" cy="776287"/>
          </a:xfrm>
          <a:solidFill>
            <a:srgbClr val="FFFF00"/>
          </a:solidFill>
        </p:spPr>
        <p:txBody>
          <a:bodyPr>
            <a:normAutofit fontScale="90000"/>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2367511"/>
            <a:ext cx="8721434" cy="3748447"/>
          </a:xfrm>
        </p:spPr>
        <p:txBody>
          <a:bodyPr>
            <a:normAutofit/>
          </a:bodyPr>
          <a:lstStyle/>
          <a:p>
            <a:pPr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Operation: Insert an element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into the hash table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742950" lvl="1" indent="-285750"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the head of the linked list at slot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742950" lvl="1" indent="-285750"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742950" lvl="1" indent="-285750"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Inserting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the head of the linked list also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6038524-4ECD-41B7-B445-43E37175AD4A}"/>
              </a:ext>
            </a:extLst>
          </p:cNvPr>
          <p:cNvSpPr/>
          <p:nvPr/>
        </p:nvSpPr>
        <p:spPr>
          <a:xfrm>
            <a:off x="1436915" y="511628"/>
            <a:ext cx="1646220" cy="492443"/>
          </a:xfrm>
          <a:prstGeom prst="rect">
            <a:avLst/>
          </a:prstGeom>
        </p:spPr>
        <p:txBody>
          <a:bodyPr wrap="none">
            <a:spAutoFit/>
          </a:bodyPr>
          <a:lstStyle/>
          <a:p>
            <a:r>
              <a:rPr lang="en-US" sz="2600" dirty="0">
                <a:cs typeface="Times New Roman" panose="02020603050405020304" pitchFamily="18" charset="0"/>
              </a:rPr>
              <a:t>Hash Table</a:t>
            </a:r>
          </a:p>
        </p:txBody>
      </p:sp>
    </p:spTree>
    <p:extLst>
      <p:ext uri="{BB962C8B-B14F-4D97-AF65-F5344CB8AC3E}">
        <p14:creationId xmlns:p14="http://schemas.microsoft.com/office/powerpoint/2010/main" val="3501205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933110"/>
            <a:ext cx="7605485" cy="776287"/>
          </a:xfrm>
          <a:solidFill>
            <a:srgbClr val="FFFF00"/>
          </a:solidFill>
        </p:spPr>
        <p:txBody>
          <a:bodyPr>
            <a:normAutofit fontScale="90000"/>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2130879"/>
            <a:ext cx="9126452" cy="4311943"/>
          </a:xfrm>
        </p:spPr>
        <p:txBody>
          <a:bodyPr>
            <a:normAutofit fontScale="92500"/>
          </a:bodyPr>
          <a:lstStyle/>
          <a:p>
            <a:pPr algn="l">
              <a:buFont typeface="Arial" panose="020B0604020202020204" pitchFamily="34" charset="0"/>
              <a:buChar char="•"/>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Operation: Search for an element with key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in the hash table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742950" lvl="1" indent="-285750" algn="l">
              <a:buFont typeface="Arial" panose="020B0604020202020204" pitchFamily="34" charset="0"/>
              <a:buChar char="•"/>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the linked list at slot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for an element with key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742950" lvl="1" indent="-285750" algn="l">
              <a:buFont typeface="Arial" panose="020B0604020202020204" pitchFamily="34" charset="0"/>
              <a:buChar char="•"/>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742950" lvl="1" indent="-285750" algn="l">
              <a:buFont typeface="Arial" panose="020B0604020202020204" pitchFamily="34" charset="0"/>
              <a:buChar char="•"/>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Searching the linked list is proportional to the length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of the list.</a:t>
            </a:r>
          </a:p>
          <a:p>
            <a:pPr algn="l">
              <a:buFont typeface="Arial" panose="020B0604020202020204" pitchFamily="34" charset="0"/>
              <a:buChar char="•"/>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In the worst case, all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elements hash to the same slot, so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 </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Thus, the worst-case time for searching is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6038524-4ECD-41B7-B445-43E37175AD4A}"/>
              </a:ext>
            </a:extLst>
          </p:cNvPr>
          <p:cNvSpPr/>
          <p:nvPr/>
        </p:nvSpPr>
        <p:spPr>
          <a:xfrm>
            <a:off x="1436915" y="511628"/>
            <a:ext cx="1646220" cy="492443"/>
          </a:xfrm>
          <a:prstGeom prst="rect">
            <a:avLst/>
          </a:prstGeom>
        </p:spPr>
        <p:txBody>
          <a:bodyPr wrap="none">
            <a:spAutoFit/>
          </a:bodyPr>
          <a:lstStyle/>
          <a:p>
            <a:r>
              <a:rPr lang="en-US" sz="2600" dirty="0">
                <a:cs typeface="Times New Roman" panose="02020603050405020304" pitchFamily="18" charset="0"/>
              </a:rPr>
              <a:t>Hash Table</a:t>
            </a:r>
          </a:p>
        </p:txBody>
      </p:sp>
    </p:spTree>
    <p:extLst>
      <p:ext uri="{BB962C8B-B14F-4D97-AF65-F5344CB8AC3E}">
        <p14:creationId xmlns:p14="http://schemas.microsoft.com/office/powerpoint/2010/main" val="416677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1965960" y="1549324"/>
            <a:ext cx="9537122" cy="4830494"/>
          </a:xfrm>
        </p:spPr>
        <p:txBody>
          <a:bodyPr>
            <a:normAutofit fontScale="90000"/>
          </a:bodyPr>
          <a:lstStyle/>
          <a:p>
            <a:br>
              <a:rPr lang="en-US" dirty="0">
                <a:latin typeface="+mn-lt"/>
              </a:rPr>
            </a:br>
            <a:r>
              <a:rPr lang="en-US" sz="2400" dirty="0">
                <a:latin typeface="+mn-lt"/>
              </a:rPr>
              <a:t> </a:t>
            </a:r>
            <a:br>
              <a:rPr lang="en-US" sz="2400" dirty="0">
                <a:latin typeface="+mn-lt"/>
              </a:rPr>
            </a:br>
            <a:r>
              <a:rPr lang="en-US" sz="2700" dirty="0">
                <a:latin typeface="+mn-lt"/>
              </a:rPr>
              <a:t>Direct-Addressing Table[4 – 5] </a:t>
            </a:r>
            <a:br>
              <a:rPr lang="en-US" sz="2700" dirty="0">
                <a:latin typeface="+mn-lt"/>
              </a:rPr>
            </a:br>
            <a:r>
              <a:rPr lang="en-US" sz="2700" dirty="0">
                <a:latin typeface="+mn-lt"/>
              </a:rPr>
              <a:t>Hash table [6 - 12]</a:t>
            </a:r>
            <a:br>
              <a:rPr lang="en-US" sz="2700" dirty="0">
                <a:latin typeface="+mn-lt"/>
              </a:rPr>
            </a:br>
            <a:r>
              <a:rPr lang="en-US" sz="2700" dirty="0">
                <a:latin typeface="+mn-lt"/>
              </a:rPr>
              <a:t>Collision Resolutions [13-24]</a:t>
            </a:r>
            <a:br>
              <a:rPr lang="en-US" sz="2700" dirty="0">
                <a:latin typeface="+mn-lt"/>
              </a:rPr>
            </a:br>
            <a:r>
              <a:rPr lang="en-US" sz="2700" dirty="0">
                <a:latin typeface="+mn-lt"/>
              </a:rPr>
              <a:t>	Linear Probing [14]</a:t>
            </a:r>
            <a:br>
              <a:rPr lang="en-US" sz="2700" dirty="0">
                <a:latin typeface="+mn-lt"/>
              </a:rPr>
            </a:br>
            <a:r>
              <a:rPr lang="en-US" sz="2700" dirty="0">
                <a:latin typeface="+mn-lt"/>
              </a:rPr>
              <a:t>              Open Hashing (Chaining) [15 -17]</a:t>
            </a:r>
            <a:br>
              <a:rPr lang="en-US" sz="2700" dirty="0">
                <a:latin typeface="+mn-lt"/>
              </a:rPr>
            </a:br>
            <a:r>
              <a:rPr lang="en-US" sz="2700" dirty="0">
                <a:latin typeface="+mn-lt"/>
              </a:rPr>
              <a:t>                       Load Factor [18], Simple Uniform[19], </a:t>
            </a:r>
            <a:r>
              <a:rPr lang="en-US" sz="2700">
                <a:latin typeface="+mn-lt"/>
              </a:rPr>
              <a:t>and </a:t>
            </a:r>
            <a:br>
              <a:rPr lang="en-US" sz="2700">
                <a:latin typeface="+mn-lt"/>
              </a:rPr>
            </a:br>
            <a:r>
              <a:rPr lang="en-US" sz="2700">
                <a:latin typeface="+mn-lt"/>
              </a:rPr>
              <a:t>                       Performance </a:t>
            </a:r>
            <a:r>
              <a:rPr lang="en-US" sz="2700" dirty="0">
                <a:latin typeface="+mn-lt"/>
              </a:rPr>
              <a:t>[20-24] </a:t>
            </a:r>
            <a:br>
              <a:rPr lang="en-US" sz="2700" dirty="0">
                <a:latin typeface="+mn-lt"/>
              </a:rPr>
            </a:br>
            <a:r>
              <a:rPr lang="en-US" sz="2700" dirty="0">
                <a:latin typeface="+mn-lt"/>
              </a:rPr>
              <a:t>              Good Hash functions [25 – 50]</a:t>
            </a:r>
            <a:br>
              <a:rPr lang="en-US" sz="2700" dirty="0">
                <a:latin typeface="+mn-lt"/>
              </a:rPr>
            </a:br>
            <a:r>
              <a:rPr lang="en-US" sz="2700" dirty="0">
                <a:latin typeface="+mn-lt"/>
              </a:rPr>
              <a:t>	         Assumptions [26], Key Interpretations [28], </a:t>
            </a:r>
            <a:br>
              <a:rPr lang="en-US" sz="2700" dirty="0">
                <a:latin typeface="+mn-lt"/>
              </a:rPr>
            </a:br>
            <a:r>
              <a:rPr lang="en-US" sz="2700" dirty="0">
                <a:latin typeface="+mn-lt"/>
              </a:rPr>
              <a:t>                       Modular Hashing [30, 32], Multiplication Hashing [33, 36], </a:t>
            </a:r>
            <a:br>
              <a:rPr lang="en-US" sz="2700" dirty="0">
                <a:latin typeface="+mn-lt"/>
              </a:rPr>
            </a:br>
            <a:r>
              <a:rPr lang="en-US" sz="2700" dirty="0">
                <a:latin typeface="+mn-lt"/>
              </a:rPr>
              <a:t>                       Universal hashing [37-38, 40-41]</a:t>
            </a:r>
            <a:br>
              <a:rPr lang="en-US" sz="2700" dirty="0">
                <a:latin typeface="+mn-lt"/>
              </a:rPr>
            </a:br>
            <a:r>
              <a:rPr lang="en-US" sz="2700" dirty="0">
                <a:latin typeface="+mn-lt"/>
              </a:rPr>
              <a:t>             Open Addressing (Closed Hashing)[51-70]</a:t>
            </a:r>
            <a:br>
              <a:rPr lang="en-US" sz="2700" dirty="0">
                <a:latin typeface="+mn-lt"/>
              </a:rPr>
            </a:br>
            <a:r>
              <a:rPr lang="en-US" sz="2700" dirty="0">
                <a:latin typeface="+mn-lt"/>
              </a:rPr>
              <a:t>                       Linear Probing [59 - 61], Quadratic Probing [62],  </a:t>
            </a:r>
            <a:br>
              <a:rPr lang="en-US" sz="2700" dirty="0">
                <a:latin typeface="+mn-lt"/>
              </a:rPr>
            </a:br>
            <a:r>
              <a:rPr lang="en-US" sz="2700" dirty="0">
                <a:latin typeface="+mn-lt"/>
              </a:rPr>
              <a:t>                       Double Hashing [63 - 66]</a:t>
            </a:r>
            <a:br>
              <a:rPr lang="en-US" sz="2400" dirty="0">
                <a:latin typeface="+mn-lt"/>
              </a:rPr>
            </a:br>
            <a:br>
              <a:rPr lang="en-US" sz="2400" dirty="0">
                <a:latin typeface="+mn-lt"/>
              </a:rPr>
            </a:br>
            <a:endParaRPr lang="en-US" dirty="0">
              <a:latin typeface="+mn-lt"/>
            </a:endParaRP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95549" y="964549"/>
            <a:ext cx="386516" cy="350792"/>
          </a:xfrm>
          <a:prstGeom prst="rect">
            <a:avLst/>
          </a:prstGeom>
          <a:noFill/>
          <a:ln>
            <a:noFill/>
          </a:ln>
        </p:spPr>
      </p:pic>
      <p:sp>
        <p:nvSpPr>
          <p:cNvPr id="4" name="TextBox 3">
            <a:extLst>
              <a:ext uri="{FF2B5EF4-FFF2-40B4-BE49-F238E27FC236}">
                <a16:creationId xmlns:a16="http://schemas.microsoft.com/office/drawing/2014/main" id="{2313880D-F7F0-9207-D74F-237CB98587E0}"/>
              </a:ext>
            </a:extLst>
          </p:cNvPr>
          <p:cNvSpPr txBox="1"/>
          <p:nvPr/>
        </p:nvSpPr>
        <p:spPr>
          <a:xfrm>
            <a:off x="1965960" y="964549"/>
            <a:ext cx="9578340" cy="584775"/>
          </a:xfrm>
          <a:prstGeom prst="rect">
            <a:avLst/>
          </a:prstGeom>
          <a:noFill/>
        </p:spPr>
        <p:txBody>
          <a:bodyPr wrap="square" rtlCol="0">
            <a:spAutoFit/>
          </a:bodyPr>
          <a:lstStyle/>
          <a:p>
            <a:r>
              <a:rPr lang="en-US" sz="3200" dirty="0">
                <a:latin typeface="+mn-lt"/>
              </a:rPr>
              <a:t>Contents</a:t>
            </a:r>
            <a:endParaRPr lang="en-US" sz="3200" dirty="0"/>
          </a:p>
        </p:txBody>
      </p:sp>
    </p:spTree>
    <p:extLst>
      <p:ext uri="{BB962C8B-B14F-4D97-AF65-F5344CB8AC3E}">
        <p14:creationId xmlns:p14="http://schemas.microsoft.com/office/powerpoint/2010/main" val="98464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933110"/>
            <a:ext cx="7605485" cy="776287"/>
          </a:xfrm>
          <a:solidFill>
            <a:srgbClr val="FFFF00"/>
          </a:solidFill>
        </p:spPr>
        <p:txBody>
          <a:bodyPr>
            <a:normAutofit fontScale="90000"/>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95083" y="1740861"/>
            <a:ext cx="8473441" cy="4878197"/>
          </a:xfrm>
        </p:spPr>
        <p:txBody>
          <a:bodyPr>
            <a:normAutofit fontScale="85000" lnSpcReduction="20000"/>
          </a:bodyPr>
          <a:lstStyle/>
          <a:p>
            <a:pPr algn="l"/>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Deletion Operation: Delete an element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from the hash table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742950" lvl="1" indent="-285750"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Find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in the linked list at slot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Adjust the pointers in the linked list to remove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742950" lvl="1" indent="-285750"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Finding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involves searching the list, which takes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Deleting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from a singly or doubly linked list takes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 once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is found.</a:t>
            </a:r>
          </a:p>
          <a:p>
            <a:pPr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The search step dominates the time complexity.</a:t>
            </a:r>
          </a:p>
          <a:p>
            <a:pPr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Combined Search and Deletion:</a:t>
            </a:r>
          </a:p>
          <a:p>
            <a:pPr marL="742950" lvl="1" indent="-285750"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Searching for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Deleting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Total Worst-Case Time: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B6038524-4ECD-41B7-B445-43E37175AD4A}"/>
              </a:ext>
            </a:extLst>
          </p:cNvPr>
          <p:cNvSpPr/>
          <p:nvPr/>
        </p:nvSpPr>
        <p:spPr>
          <a:xfrm>
            <a:off x="1436915" y="511628"/>
            <a:ext cx="1646220" cy="492443"/>
          </a:xfrm>
          <a:prstGeom prst="rect">
            <a:avLst/>
          </a:prstGeom>
        </p:spPr>
        <p:txBody>
          <a:bodyPr wrap="none">
            <a:spAutoFit/>
          </a:bodyPr>
          <a:lstStyle/>
          <a:p>
            <a:r>
              <a:rPr lang="en-US" sz="2600" dirty="0">
                <a:cs typeface="Times New Roman" panose="02020603050405020304" pitchFamily="18" charset="0"/>
              </a:rPr>
              <a:t>Hash Table</a:t>
            </a:r>
          </a:p>
        </p:txBody>
      </p:sp>
      <p:sp>
        <p:nvSpPr>
          <p:cNvPr id="6" name="TextBox 5"/>
          <p:cNvSpPr txBox="1"/>
          <p:nvPr/>
        </p:nvSpPr>
        <p:spPr>
          <a:xfrm>
            <a:off x="10339754" y="6542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7" name="TextBox 6"/>
          <p:cNvSpPr txBox="1"/>
          <p:nvPr/>
        </p:nvSpPr>
        <p:spPr>
          <a:xfrm>
            <a:off x="10339754" y="12555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8" name="TextBox 7"/>
          <p:cNvSpPr txBox="1"/>
          <p:nvPr/>
        </p:nvSpPr>
        <p:spPr>
          <a:xfrm>
            <a:off x="10339754" y="18568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10" name="Straight Arrow Connector 9"/>
          <p:cNvCxnSpPr/>
          <p:nvPr/>
        </p:nvCxnSpPr>
        <p:spPr>
          <a:xfrm>
            <a:off x="10535138" y="838911"/>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535138" y="1468175"/>
            <a:ext cx="62524" cy="7082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1254154" y="1440211"/>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1250246" y="772662"/>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367108" y="24875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16" name="TextBox 15"/>
          <p:cNvSpPr txBox="1"/>
          <p:nvPr/>
        </p:nvSpPr>
        <p:spPr>
          <a:xfrm>
            <a:off x="10367108" y="30888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1" name="Straight Arrow Connector 30"/>
          <p:cNvCxnSpPr/>
          <p:nvPr/>
        </p:nvCxnSpPr>
        <p:spPr>
          <a:xfrm>
            <a:off x="10597662" y="2738417"/>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11258062" y="2688808"/>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492154" y="37469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35" name="TextBox 34"/>
          <p:cNvSpPr txBox="1"/>
          <p:nvPr/>
        </p:nvSpPr>
        <p:spPr>
          <a:xfrm>
            <a:off x="10492154" y="43482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36" name="TextBox 35"/>
          <p:cNvSpPr txBox="1"/>
          <p:nvPr/>
        </p:nvSpPr>
        <p:spPr>
          <a:xfrm>
            <a:off x="10492154" y="49495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7" name="Straight Arrow Connector 36"/>
          <p:cNvCxnSpPr/>
          <p:nvPr/>
        </p:nvCxnSpPr>
        <p:spPr>
          <a:xfrm>
            <a:off x="10687538" y="3931590"/>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718800" y="466782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492154" y="54948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42" name="TextBox 41"/>
          <p:cNvSpPr txBox="1"/>
          <p:nvPr/>
        </p:nvSpPr>
        <p:spPr>
          <a:xfrm>
            <a:off x="10492154" y="60961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43" name="Straight Arrow Connector 42"/>
          <p:cNvCxnSpPr/>
          <p:nvPr/>
        </p:nvCxnSpPr>
        <p:spPr>
          <a:xfrm>
            <a:off x="10722708" y="574581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240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E30B5F-822A-7DD5-40F2-F991F25C0586}"/>
              </a:ext>
            </a:extLst>
          </p:cNvPr>
          <p:cNvSpPr txBox="1"/>
          <p:nvPr/>
        </p:nvSpPr>
        <p:spPr>
          <a:xfrm>
            <a:off x="1006764" y="2094999"/>
            <a:ext cx="10021454" cy="2107546"/>
          </a:xfrm>
          <a:prstGeom prst="rect">
            <a:avLst/>
          </a:prstGeom>
          <a:solidFill>
            <a:srgbClr val="FFFF0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1290A78C-4894-6A39-9943-140CFF5A9F1A}"/>
              </a:ext>
            </a:extLst>
          </p:cNvPr>
          <p:cNvSpPr txBox="1"/>
          <p:nvPr/>
        </p:nvSpPr>
        <p:spPr>
          <a:xfrm>
            <a:off x="1006764" y="1191491"/>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Analysis of Hashing with Chaining (or called Open Hashing) </a:t>
            </a:r>
          </a:p>
        </p:txBody>
      </p:sp>
      <p:sp>
        <p:nvSpPr>
          <p:cNvPr id="7" name="TextBox 6">
            <a:extLst>
              <a:ext uri="{FF2B5EF4-FFF2-40B4-BE49-F238E27FC236}">
                <a16:creationId xmlns:a16="http://schemas.microsoft.com/office/drawing/2014/main" id="{05667466-186A-9D9C-B7E4-A517245BDF68}"/>
              </a:ext>
            </a:extLst>
          </p:cNvPr>
          <p:cNvSpPr txBox="1"/>
          <p:nvPr/>
        </p:nvSpPr>
        <p:spPr>
          <a:xfrm>
            <a:off x="1077669" y="4293660"/>
            <a:ext cx="10021454" cy="2448912"/>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4" y="1100376"/>
                <a:ext cx="9208339" cy="5551081"/>
              </a:xfrm>
            </p:spPr>
            <p:txBody>
              <a:bodyPr>
                <a:noAutofit/>
              </a:bodyPr>
              <a:lstStyle/>
              <a:p>
                <a:pPr>
                  <a:lnSpc>
                    <a:spcPct val="120000"/>
                  </a:lnSpc>
                  <a:spcBef>
                    <a:spcPts val="0"/>
                  </a:spcBef>
                </a:pPr>
                <a:r>
                  <a:rPr lang="en-US" sz="2400" dirty="0">
                    <a:solidFill>
                      <a:srgbClr val="0000FF"/>
                    </a:solidFill>
                    <a:latin typeface="Times New Roman" panose="02020603050405020304" pitchFamily="18" charset="0"/>
                    <a:cs typeface="Times New Roman" panose="02020603050405020304" pitchFamily="18" charset="0"/>
                  </a:rPr>
                  <a:t>How well does hashing with chaining perform? </a:t>
                </a:r>
              </a:p>
              <a:p>
                <a:pPr>
                  <a:lnSpc>
                    <a:spcPct val="120000"/>
                  </a:lnSpc>
                  <a:spcBef>
                    <a:spcPts val="0"/>
                  </a:spcBef>
                  <a:spcAft>
                    <a:spcPts val="1800"/>
                  </a:spcAft>
                </a:pPr>
                <a:r>
                  <a:rPr lang="en-US" sz="24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Define </a:t>
                </a:r>
                <a:r>
                  <a:rPr lang="en-US" sz="2400" dirty="0">
                    <a:solidFill>
                      <a:srgbClr val="0000FF"/>
                    </a:solidFill>
                    <a:latin typeface="Times New Roman" panose="02020603050405020304" pitchFamily="18" charset="0"/>
                    <a:cs typeface="Times New Roman" panose="02020603050405020304" pitchFamily="18" charset="0"/>
                  </a:rPr>
                  <a:t>the </a:t>
                </a:r>
                <a:r>
                  <a:rPr lang="en-US" sz="2400" dirty="0" err="1">
                    <a:solidFill>
                      <a:srgbClr val="0000FF"/>
                    </a:solidFill>
                    <a:latin typeface="Times New Roman" panose="02020603050405020304" pitchFamily="18" charset="0"/>
                    <a:cs typeface="Times New Roman" panose="02020603050405020304" pitchFamily="18" charset="0"/>
                  </a:rPr>
                  <a:t>l</a:t>
                </a:r>
                <a:r>
                  <a:rPr lang="en-US" sz="2400" dirty="0">
                    <a:solidFill>
                      <a:srgbClr val="0000FF"/>
                    </a:solidFill>
                    <a:latin typeface="Times New Roman" panose="02020603050405020304" pitchFamily="18" charset="0"/>
                    <a:cs typeface="Times New Roman" panose="02020603050405020304" pitchFamily="18" charset="0"/>
                  </a:rPr>
                  <a:t>oad factor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 of the hash table T as follows. </a:t>
                </a:r>
              </a:p>
              <a:p>
                <a:pPr lvl="1">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Let the table T with m slots have n elements. </a:t>
                </a:r>
                <a:r>
                  <a:rPr lang="en-US" dirty="0">
                    <a:solidFill>
                      <a:srgbClr val="0000FF"/>
                    </a:solidFill>
                    <a:latin typeface="Times New Roman" panose="02020603050405020304" pitchFamily="18" charset="0"/>
                    <a:cs typeface="Times New Roman" panose="02020603050405020304" pitchFamily="18" charset="0"/>
                  </a:rPr>
                  <a:t>The average number of elements per slot is </a:t>
                </a:r>
              </a:p>
              <a:p>
                <a:pPr marL="0" indent="0">
                  <a:lnSpc>
                    <a:spcPct val="100000"/>
                  </a:lnSpc>
                  <a:spcBef>
                    <a:spcPts val="0"/>
                  </a:spcBef>
                  <a:spcAft>
                    <a:spcPts val="600"/>
                  </a:spcAft>
                  <a:buNone/>
                </a:pP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𝑜𝑟</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𝑇</m:t>
                        </m:r>
                      </m:sub>
                    </m:sSub>
                  </m:oMath>
                </a14:m>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a:rPr lang="en-US" sz="2400" i="1">
                            <a:solidFill>
                              <a:srgbClr val="0000FF"/>
                            </a:solidFill>
                            <a:latin typeface="Cambria Math" panose="02040503050406030204" pitchFamily="18" charset="0"/>
                            <a:cs typeface="Times New Roman" panose="02020603050405020304" pitchFamily="18" charset="0"/>
                          </a:rPr>
                          <m:t>𝑛</m:t>
                        </m:r>
                      </m:num>
                      <m:den>
                        <m:r>
                          <a:rPr lang="en-US" sz="2400" i="1">
                            <a:solidFill>
                              <a:srgbClr val="0000FF"/>
                            </a:solidFill>
                            <a:latin typeface="Cambria Math" panose="02040503050406030204" pitchFamily="18" charset="0"/>
                            <a:cs typeface="Times New Roman" panose="02020603050405020304" pitchFamily="18" charset="0"/>
                          </a:rPr>
                          <m:t>𝑚</m:t>
                        </m:r>
                      </m:den>
                    </m:f>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a:t>
                </a:r>
              </a:p>
              <a:p>
                <a:pPr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load factor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can vary as follows:</a:t>
                </a:r>
              </a:p>
              <a:p>
                <a:pPr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&lt;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Fewer elements than slots, n &lt; m.</a:t>
                </a:r>
              </a:p>
              <a:p>
                <a:pPr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Equal number of elements and slots, n = m.</a:t>
                </a:r>
              </a:p>
              <a:p>
                <a:pPr algn="l">
                  <a:buFont typeface="Arial" panose="020B0604020202020204" pitchFamily="34" charset="0"/>
                  <a:buChar char="•"/>
                </a:pPr>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α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&gt;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More elements than slots,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&gt; m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or </a:t>
                </a:r>
                <a:r>
                  <a:rPr lang="en-US" sz="2400" dirty="0">
                    <a:solidFill>
                      <a:srgbClr val="0000FF"/>
                    </a:solidFill>
                    <a:latin typeface="Times New Roman" panose="02020603050405020304" pitchFamily="18" charset="0"/>
                    <a:cs typeface="Times New Roman" panose="02020603050405020304" pitchFamily="18" charset="0"/>
                  </a:rPr>
                  <a:t>staying fixed, as n and m go to infinity</a:t>
                </a: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4" y="1100376"/>
                <a:ext cx="9208339" cy="5551081"/>
              </a:xfrm>
              <a:blipFill>
                <a:blip r:embed="rId2"/>
                <a:stretch>
                  <a:fillRect l="-927" t="-220" b="-4286"/>
                </a:stretch>
              </a:blipFill>
            </p:spPr>
            <p:txBody>
              <a:bodyPr/>
              <a:lstStyle/>
              <a:p>
                <a:r>
                  <a:rPr lang="en-US">
                    <a:noFill/>
                  </a:rPr>
                  <a:t> </a:t>
                </a:r>
              </a:p>
            </p:txBody>
          </p:sp>
        </mc:Fallback>
      </mc:AlternateContent>
    </p:spTree>
    <p:extLst>
      <p:ext uri="{BB962C8B-B14F-4D97-AF65-F5344CB8AC3E}">
        <p14:creationId xmlns:p14="http://schemas.microsoft.com/office/powerpoint/2010/main" val="2980969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006764" y="1191491"/>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Analysis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4" y="1100376"/>
            <a:ext cx="9099157" cy="5551081"/>
          </a:xfrm>
        </p:spPr>
        <p:txBody>
          <a:bodyPr>
            <a:noAutofit/>
          </a:bodyPr>
          <a:lstStyle/>
          <a:p>
            <a:pPr>
              <a:lnSpc>
                <a:spcPct val="12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How well does hashing with chaining perform? </a:t>
            </a:r>
          </a:p>
          <a:p>
            <a:pPr>
              <a:lnSpc>
                <a:spcPct val="120000"/>
              </a:lnSpc>
              <a:spcBef>
                <a:spcPts val="0"/>
              </a:spcBef>
              <a:spcAft>
                <a:spcPts val="1800"/>
              </a:spcAft>
            </a:pPr>
            <a:r>
              <a:rPr lang="en-US" sz="22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Average Case Performance</a:t>
            </a:r>
          </a:p>
          <a:p>
            <a:pPr algn="l"/>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 the average case, assuming a good hash function that distributes keys uniformly (which minimizes the collision occurrences):</a:t>
            </a:r>
          </a:p>
          <a:p>
            <a:pPr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On average, this takes O(1) time because we typically insert it at each slot's beginning or end of the linked list.</a:t>
            </a:r>
          </a:p>
          <a:p>
            <a:pPr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Deletion: On average, this takes O(1) time, assuming we have a pointer to the element to be deleted.</a:t>
            </a:r>
          </a:p>
          <a:p>
            <a:pPr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Search: On average, this takes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(1) time, as the expected length of the linked list in each slot is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algn="l"/>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Therefore, operations are efficient if the hash function is good and the hash table is not too full (i.e., α is kept low).</a:t>
            </a:r>
          </a:p>
        </p:txBody>
      </p:sp>
    </p:spTree>
    <p:extLst>
      <p:ext uri="{BB962C8B-B14F-4D97-AF65-F5344CB8AC3E}">
        <p14:creationId xmlns:p14="http://schemas.microsoft.com/office/powerpoint/2010/main" val="3984586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006764" y="1191491"/>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Analysis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100376"/>
            <a:ext cx="8638902" cy="5551081"/>
          </a:xfrm>
        </p:spPr>
        <p:txBody>
          <a:bodyPr>
            <a:noAutofit/>
          </a:bodyPr>
          <a:lstStyle/>
          <a:p>
            <a:pPr>
              <a:lnSpc>
                <a:spcPct val="12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How well does hashing with chaining perform? </a:t>
            </a:r>
          </a:p>
          <a:p>
            <a:pPr>
              <a:lnSpc>
                <a:spcPct val="120000"/>
              </a:lnSpc>
              <a:spcBef>
                <a:spcPts val="0"/>
              </a:spcBef>
              <a:spcAft>
                <a:spcPts val="1800"/>
              </a:spcAft>
            </a:pPr>
            <a:r>
              <a:rPr lang="en-US" sz="22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Performance</a:t>
            </a:r>
          </a:p>
          <a:p>
            <a:pPr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 the worst-case scenario,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ll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keys hash to the same slot.</a:t>
            </a:r>
          </a:p>
          <a:p>
            <a:pPr algn="l">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creates a single linked list of length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 search time in this scenario is Θ(</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because we might need to traverse the entire list to find the element.</a:t>
            </a:r>
          </a:p>
          <a:p>
            <a:pPr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Therefore, the worst-case time complexity for search, insertion, and deletion becomes:</a:t>
            </a:r>
          </a:p>
          <a:p>
            <a:pPr lvl="1"/>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Search: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lvl="1"/>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if we check for duplicates before insertion, otherwise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lvl="1"/>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1522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D53B8A-CE26-B406-88C3-08066077AC5A}"/>
              </a:ext>
            </a:extLst>
          </p:cNvPr>
          <p:cNvSpPr txBox="1"/>
          <p:nvPr/>
        </p:nvSpPr>
        <p:spPr>
          <a:xfrm>
            <a:off x="1006764" y="4284017"/>
            <a:ext cx="10021454" cy="2448912"/>
          </a:xfrm>
          <a:prstGeom prst="rect">
            <a:avLst/>
          </a:prstGeom>
          <a:solidFill>
            <a:srgbClr val="FFFF0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67E30B5F-822A-7DD5-40F2-F991F25C0586}"/>
              </a:ext>
            </a:extLst>
          </p:cNvPr>
          <p:cNvSpPr txBox="1"/>
          <p:nvPr/>
        </p:nvSpPr>
        <p:spPr>
          <a:xfrm>
            <a:off x="1006764" y="2094999"/>
            <a:ext cx="10021454" cy="2107546"/>
          </a:xfrm>
          <a:prstGeom prst="rect">
            <a:avLst/>
          </a:prstGeom>
          <a:solidFill>
            <a:srgbClr val="FFFF0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1290A78C-4894-6A39-9943-140CFF5A9F1A}"/>
              </a:ext>
            </a:extLst>
          </p:cNvPr>
          <p:cNvSpPr txBox="1"/>
          <p:nvPr/>
        </p:nvSpPr>
        <p:spPr>
          <a:xfrm>
            <a:off x="1006764" y="1191491"/>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Analysis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100376"/>
            <a:ext cx="9112804" cy="5551081"/>
          </a:xfrm>
        </p:spPr>
        <p:txBody>
          <a:bodyPr>
            <a:noAutofit/>
          </a:bodyPr>
          <a:lstStyle/>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Time for Computing the Hash Function</a:t>
            </a:r>
          </a:p>
          <a:p>
            <a:pPr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 time for computing the hash function is generally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 for simple hash functions.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The time for computing c</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omplex hash functions can be more than O(1), but it is typically considered constant time in analysis.</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Summary</a:t>
            </a:r>
          </a:p>
          <a:p>
            <a:pPr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Average Case: With a good hash function that distributes keys uniformly across the hash table, the average time complexity for search, insertion, and deletion is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r>
              <a:rPr lang="en-US" sz="1600" dirty="0"/>
              <a:t> </a:t>
            </a:r>
          </a:p>
          <a:p>
            <a:pPr lvl="1"/>
            <a:r>
              <a:rPr lang="en-US" dirty="0">
                <a:latin typeface="Times New Roman" panose="02020603050405020304" pitchFamily="18" charset="0"/>
                <a:cs typeface="Times New Roman" panose="02020603050405020304" pitchFamily="18" charset="0"/>
              </a:rPr>
              <a:t>This constant time performance is due to the direct access nature of arrays and the efficiency of the hash function in minimizing collisions.</a:t>
            </a: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Worst Case: The worst-case time complexity for these operations is Θ(</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which is no better than using a simple linked list for all elements.</a:t>
            </a:r>
          </a:p>
        </p:txBody>
      </p:sp>
    </p:spTree>
    <p:extLst>
      <p:ext uri="{BB962C8B-B14F-4D97-AF65-F5344CB8AC3E}">
        <p14:creationId xmlns:p14="http://schemas.microsoft.com/office/powerpoint/2010/main" val="3589743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75B626-225D-1A7D-87D0-14F3FD0398B6}"/>
              </a:ext>
            </a:extLst>
          </p:cNvPr>
          <p:cNvSpPr txBox="1"/>
          <p:nvPr/>
        </p:nvSpPr>
        <p:spPr>
          <a:xfrm>
            <a:off x="1078172" y="704758"/>
            <a:ext cx="9909319" cy="606783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97874" y="0"/>
            <a:ext cx="9327144" cy="614478"/>
          </a:xfrm>
          <a:solidFill>
            <a:srgbClr val="FFFF00"/>
          </a:solidFill>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204507" y="969291"/>
                <a:ext cx="9345211" cy="5538764"/>
              </a:xfrm>
            </p:spPr>
            <p:txBody>
              <a:bodyPr>
                <a:noAutofit/>
              </a:bodyPr>
              <a:lstStyle/>
              <a:p>
                <a:pPr marL="463550" indent="-463550">
                  <a:lnSpc>
                    <a:spcPct val="100000"/>
                  </a:lnSpc>
                  <a:spcBef>
                    <a:spcPts val="0"/>
                  </a:spcBef>
                  <a:spcAft>
                    <a:spcPts val="400"/>
                  </a:spcAft>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average-case performance of hashing </a:t>
                </a:r>
                <a:r>
                  <a:rPr lang="en-US" sz="2400" dirty="0">
                    <a:latin typeface="Times New Roman" panose="02020603050405020304" pitchFamily="18" charset="0"/>
                    <a:cs typeface="Times New Roman" panose="02020603050405020304" pitchFamily="18" charset="0"/>
                  </a:rPr>
                  <a:t>depends on </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how well the hash function h </a:t>
                </a:r>
                <a:r>
                  <a:rPr lang="en-US" dirty="0">
                    <a:latin typeface="Times New Roman" panose="02020603050405020304" pitchFamily="18" charset="0"/>
                    <a:cs typeface="Times New Roman" panose="02020603050405020304" pitchFamily="18" charset="0"/>
                  </a:rPr>
                  <a:t>distributes the set of keys to be stored among the m slots, on average.</a:t>
                </a:r>
              </a:p>
              <a:p>
                <a:pPr marL="463550" indent="-463550">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Under the assumption of </a:t>
                </a:r>
                <a:r>
                  <a:rPr lang="en-US" sz="2400" i="1" dirty="0">
                    <a:solidFill>
                      <a:srgbClr val="0000FF"/>
                    </a:solidFill>
                    <a:latin typeface="Times New Roman" panose="02020603050405020304" pitchFamily="18" charset="0"/>
                    <a:cs typeface="Times New Roman" panose="02020603050405020304" pitchFamily="18" charset="0"/>
                  </a:rPr>
                  <a:t>simple uniform hashing</a:t>
                </a:r>
                <a:r>
                  <a:rPr lang="en-US" sz="2400" dirty="0">
                    <a:latin typeface="Times New Roman" panose="02020603050405020304" pitchFamily="18" charset="0"/>
                    <a:cs typeface="Times New Roman" panose="02020603050405020304" pitchFamily="18" charset="0"/>
                  </a:rPr>
                  <a:t>: </a:t>
                </a:r>
              </a:p>
              <a:p>
                <a:pPr marL="920750" lvl="1" indent="-463550">
                  <a:lnSpc>
                    <a:spcPct val="100000"/>
                  </a:lnSpc>
                  <a:spcBef>
                    <a:spcPts val="0"/>
                  </a:spcBef>
                  <a:spcAft>
                    <a:spcPts val="400"/>
                  </a:spcAft>
                </a:pPr>
                <a:r>
                  <a:rPr lang="en-US" dirty="0">
                    <a:solidFill>
                      <a:srgbClr val="FF0000"/>
                    </a:solidFill>
                    <a:latin typeface="Times New Roman" panose="02020603050405020304" pitchFamily="18" charset="0"/>
                    <a:cs typeface="Times New Roman" panose="02020603050405020304" pitchFamily="18" charset="0"/>
                  </a:rPr>
                  <a:t>any given element is </a:t>
                </a:r>
              </a:p>
              <a:p>
                <a:pPr marL="1377950" lvl="2" indent="-463550">
                  <a:lnSpc>
                    <a:spcPct val="100000"/>
                  </a:lnSpc>
                  <a:spcBef>
                    <a:spcPts val="0"/>
                  </a:spcBef>
                  <a:spcAft>
                    <a:spcPts val="400"/>
                  </a:spcAft>
                </a:pPr>
                <a:r>
                  <a:rPr lang="en-US" sz="2400" i="1" dirty="0">
                    <a:solidFill>
                      <a:srgbClr val="FF0000"/>
                    </a:solidFill>
                    <a:latin typeface="Times New Roman" panose="02020603050405020304" pitchFamily="18" charset="0"/>
                    <a:cs typeface="Times New Roman" panose="02020603050405020304" pitchFamily="18" charset="0"/>
                  </a:rPr>
                  <a:t>equally</a:t>
                </a:r>
                <a:r>
                  <a:rPr lang="en-US" sz="2400" dirty="0">
                    <a:solidFill>
                      <a:srgbClr val="FF0000"/>
                    </a:solidFill>
                    <a:latin typeface="Times New Roman" panose="02020603050405020304" pitchFamily="18" charset="0"/>
                    <a:cs typeface="Times New Roman" panose="02020603050405020304" pitchFamily="18" charset="0"/>
                  </a:rPr>
                  <a:t> likely to hash into any of the m slots, </a:t>
                </a:r>
              </a:p>
              <a:p>
                <a:pPr marL="1377950" lvl="2" indent="-463550">
                  <a:lnSpc>
                    <a:spcPct val="100000"/>
                  </a:lnSpc>
                  <a:spcBef>
                    <a:spcPts val="0"/>
                  </a:spcBef>
                  <a:spcAft>
                    <a:spcPts val="400"/>
                  </a:spcAft>
                </a:pPr>
                <a:r>
                  <a:rPr lang="en-US" sz="2400" i="1" dirty="0">
                    <a:solidFill>
                      <a:srgbClr val="FF0000"/>
                    </a:solidFill>
                    <a:latin typeface="Times New Roman" panose="02020603050405020304" pitchFamily="18" charset="0"/>
                    <a:cs typeface="Times New Roman" panose="02020603050405020304" pitchFamily="18" charset="0"/>
                  </a:rPr>
                  <a:t>independent of</a:t>
                </a:r>
                <a:r>
                  <a:rPr lang="en-US" sz="2400" dirty="0">
                    <a:solidFill>
                      <a:srgbClr val="FF0000"/>
                    </a:solidFill>
                    <a:latin typeface="Times New Roman" panose="02020603050405020304" pitchFamily="18" charset="0"/>
                    <a:cs typeface="Times New Roman" panose="02020603050405020304" pitchFamily="18" charset="0"/>
                  </a:rPr>
                  <a:t> where any other element has hashed to. </a:t>
                </a:r>
              </a:p>
              <a:p>
                <a:pPr marL="463550" indent="-463550">
                  <a:lnSpc>
                    <a:spcPct val="100000"/>
                  </a:lnSpc>
                  <a:spcBef>
                    <a:spcPts val="0"/>
                  </a:spcBef>
                  <a:spcAft>
                    <a:spcPts val="400"/>
                  </a:spcAft>
                </a:pPr>
                <a:r>
                  <a:rPr lang="en-US" sz="2400" dirty="0">
                    <a:latin typeface="Times New Roman" panose="02020603050405020304" pitchFamily="18" charset="0"/>
                    <a:cs typeface="Times New Roman" panose="02020603050405020304" pitchFamily="18" charset="0"/>
                  </a:rPr>
                  <a:t>Assume that: </a:t>
                </a: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Computing the hash value </a:t>
                </a:r>
                <a:r>
                  <a:rPr lang="en-US" dirty="0">
                    <a:solidFill>
                      <a:srgbClr val="0000FF"/>
                    </a:solidFill>
                    <a:latin typeface="Times New Roman" panose="02020603050405020304" pitchFamily="18" charset="0"/>
                    <a:cs typeface="Times New Roman" panose="02020603050405020304" pitchFamily="18" charset="0"/>
                  </a:rPr>
                  <a:t>h(k) takes O(1) time</a:t>
                </a: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Accessing slot h(k) takes O(1) time.</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Searching within a list takes O(L) time, where L is the length of the list at slot T[h(k)]. Total is O(L) + O(1) </a:t>
                </a:r>
              </a:p>
              <a:p>
                <a:pPr marL="0" indent="0" algn="l">
                  <a:buNone/>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Let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solidFill>
                              <a:srgbClr val="0000FF"/>
                            </a:solidFill>
                            <a:latin typeface="Cambria Math" panose="02040503050406030204" pitchFamily="18" charset="0"/>
                            <a:cs typeface="Times New Roman" panose="02020603050405020304" pitchFamily="18" charset="0"/>
                          </a:rPr>
                        </m:ctrlPr>
                      </m:fPr>
                      <m:num>
                        <m:r>
                          <a:rPr lang="en-US" sz="2400" i="1">
                            <a:solidFill>
                              <a:srgbClr val="0000FF"/>
                            </a:solidFill>
                            <a:latin typeface="Cambria Math" panose="02040503050406030204" pitchFamily="18" charset="0"/>
                            <a:cs typeface="Times New Roman" panose="02020603050405020304" pitchFamily="18" charset="0"/>
                          </a:rPr>
                          <m:t>𝑛</m:t>
                        </m:r>
                      </m:num>
                      <m:den>
                        <m:r>
                          <a:rPr lang="en-US" sz="2400" i="1">
                            <a:solidFill>
                              <a:srgbClr val="0000FF"/>
                            </a:solidFill>
                            <a:latin typeface="Cambria Math" panose="02040503050406030204" pitchFamily="18" charset="0"/>
                            <a:cs typeface="Times New Roman" panose="02020603050405020304" pitchFamily="18" charset="0"/>
                          </a:rPr>
                          <m:t>𝑚</m:t>
                        </m:r>
                      </m:den>
                    </m:f>
                    <m:r>
                      <a:rPr lang="en-US" sz="2400" i="1">
                        <a:solidFill>
                          <a:srgbClr val="0000FF"/>
                        </a:solidFill>
                        <a:latin typeface="Cambria Math" panose="02040503050406030204" pitchFamily="18" charset="0"/>
                        <a:cs typeface="Times New Roman" panose="02020603050405020304" pitchFamily="18" charset="0"/>
                      </a:rPr>
                      <m:t> </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be the load factor and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be the list at slot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nSpc>
                    <a:spcPct val="100000"/>
                  </a:lnSpc>
                  <a:spcAft>
                    <a:spcPts val="4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204507" y="969291"/>
                <a:ext cx="9345211" cy="5538764"/>
              </a:xfrm>
              <a:blipFill>
                <a:blip r:embed="rId2"/>
                <a:stretch>
                  <a:fillRect l="-1044" t="-880" r="-1500" b="-1540"/>
                </a:stretch>
              </a:blipFill>
            </p:spPr>
            <p:txBody>
              <a:bodyPr/>
              <a:lstStyle/>
              <a:p>
                <a:r>
                  <a:rPr lang="en-US">
                    <a:noFill/>
                  </a:rPr>
                  <a:t> </a:t>
                </a:r>
              </a:p>
            </p:txBody>
          </p:sp>
        </mc:Fallback>
      </mc:AlternateContent>
    </p:spTree>
    <p:extLst>
      <p:ext uri="{BB962C8B-B14F-4D97-AF65-F5344CB8AC3E}">
        <p14:creationId xmlns:p14="http://schemas.microsoft.com/office/powerpoint/2010/main" val="805288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2428" y="704759"/>
            <a:ext cx="9327144" cy="614478"/>
          </a:xfrm>
          <a:solidFill>
            <a:srgbClr val="FFFF00"/>
          </a:solidFill>
        </p:spPr>
        <p:txBody>
          <a:bodyPr>
            <a:normAutofit/>
          </a:bodyPr>
          <a:lstStyle/>
          <a:p>
            <a:r>
              <a:rPr lang="en-US" sz="2800" dirty="0">
                <a:latin typeface="+mn-lt"/>
              </a:rPr>
              <a:t>Analysis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8531" y="1829128"/>
            <a:ext cx="10019407" cy="3976424"/>
          </a:xfrm>
        </p:spPr>
        <p:txBody>
          <a:bodyPr>
            <a:noAutofit/>
          </a:bodyPr>
          <a:lstStyle/>
          <a:p>
            <a:pPr>
              <a:lnSpc>
                <a:spcPct val="100000"/>
              </a:lnSpc>
              <a:spcBef>
                <a:spcPts val="0"/>
              </a:spcBef>
              <a:spcAft>
                <a:spcPts val="400"/>
              </a:spcAft>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average-case performance of hashing </a:t>
            </a:r>
            <a:r>
              <a:rPr lang="en-US" sz="2400" dirty="0">
                <a:latin typeface="Times New Roman" panose="02020603050405020304" pitchFamily="18" charset="0"/>
                <a:cs typeface="Times New Roman" panose="02020603050405020304" pitchFamily="18" charset="0"/>
              </a:rPr>
              <a:t>depends on </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how well the hash function h </a:t>
            </a:r>
            <a:r>
              <a:rPr lang="en-US" dirty="0">
                <a:latin typeface="Times New Roman" panose="02020603050405020304" pitchFamily="18" charset="0"/>
                <a:cs typeface="Times New Roman" panose="02020603050405020304" pitchFamily="18" charset="0"/>
              </a:rPr>
              <a:t>distributes the set of keys to be stored among the m slots, on average.</a:t>
            </a:r>
          </a:p>
          <a:p>
            <a:pPr marL="914400" lvl="2" indent="0">
              <a:lnSpc>
                <a:spcPct val="100000"/>
              </a:lnSpc>
              <a:spcBef>
                <a:spcPts val="0"/>
              </a:spcBef>
              <a:spcAft>
                <a:spcPts val="400"/>
              </a:spcAft>
              <a:buNone/>
            </a:pPr>
            <a:endParaRPr lang="en-US" sz="2400" dirty="0">
              <a:solidFill>
                <a:srgbClr val="0000FF"/>
              </a:solidFill>
              <a:latin typeface="Times New Roman" panose="02020603050405020304" pitchFamily="18" charset="0"/>
              <a:cs typeface="Times New Roman" panose="02020603050405020304" pitchFamily="18" charset="0"/>
            </a:endParaRPr>
          </a:p>
          <a:p>
            <a:pPr lvl="1">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We analyze the expected (average) number of elements in the list T[h(k)] that must be checked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lvl="2">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 the search is unsuccessful: no element in the table has key k. </a:t>
            </a:r>
          </a:p>
          <a:p>
            <a:pPr lvl="2">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II: the search successfully finds an element with key k.</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818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15" y="935474"/>
            <a:ext cx="9692287" cy="172935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637731" y="935474"/>
                <a:ext cx="9327253" cy="5942965"/>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Theorem 12.1  (</a:t>
                </a:r>
                <a:r>
                  <a:rPr lang="en-US" sz="2400" dirty="0">
                    <a:solidFill>
                      <a:srgbClr val="0000FF"/>
                    </a:solidFill>
                    <a:latin typeface="Times New Roman" panose="02020603050405020304" pitchFamily="18" charset="0"/>
                    <a:cs typeface="Times New Roman" panose="02020603050405020304" pitchFamily="18" charset="0"/>
                  </a:rPr>
                  <a:t>an unsuccessful search</a:t>
                </a:r>
                <a:r>
                  <a:rPr lang="en-US" sz="2400" dirty="0">
                    <a:cs typeface="Times New Roman" panose="02020603050405020304" pitchFamily="18" charset="0"/>
                  </a:rPr>
                  <a:t>)</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We must show that the average-case time for an unsuccessful search in a hash table with chaining is </a:t>
                </a:r>
                <a14:m>
                  <m:oMath xmlns:m="http://schemas.openxmlformats.org/officeDocument/2006/math">
                    <m:r>
                      <a:rPr lang="en-US" sz="2400" i="1">
                        <a:solidFill>
                          <a:srgbClr val="0000FF"/>
                        </a:solidFill>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where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is the load factor​.</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Under the assumption of simple uniform hashing, any key k is equally likely to hash to any of the m slots,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independently of other keys.</a:t>
                </a:r>
              </a:p>
              <a:p>
                <a:pPr marL="463550" indent="-463550">
                  <a:lnSpc>
                    <a:spcPct val="100000"/>
                  </a:lnSpc>
                  <a:spcBef>
                    <a:spcPts val="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Time for computing hash function h(k) for a key k is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 </a:t>
                </a:r>
              </a:p>
              <a:p>
                <a:pPr marL="463550" indent="-463550">
                  <a:lnSpc>
                    <a:spcPct val="100000"/>
                  </a:lnSpc>
                  <a:spcBef>
                    <a:spcPts val="0"/>
                  </a:spcBef>
                  <a:spcAft>
                    <a:spcPts val="6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he expected length of the list at any slot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is the load factor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This is because, on average, the n keys are evenly distributed among the m slots.</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637731" y="935474"/>
                <a:ext cx="9327253" cy="5942965"/>
              </a:xfrm>
              <a:blipFill>
                <a:blip r:embed="rId2"/>
                <a:stretch>
                  <a:fillRect l="-1046" t="-923" r="-523"/>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41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15" y="935474"/>
            <a:ext cx="9692287" cy="172935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728910" y="821090"/>
                <a:ext cx="9327253" cy="5942965"/>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Theorem 12.1  (</a:t>
                </a:r>
                <a:r>
                  <a:rPr lang="en-US" sz="2400" dirty="0">
                    <a:solidFill>
                      <a:srgbClr val="0000FF"/>
                    </a:solidFill>
                    <a:latin typeface="Times New Roman" panose="02020603050405020304" pitchFamily="18" charset="0"/>
                    <a:cs typeface="Times New Roman" panose="02020603050405020304" pitchFamily="18" charset="0"/>
                  </a:rPr>
                  <a:t>an unsuccessful search</a:t>
                </a:r>
                <a:r>
                  <a:rPr lang="en-US" sz="2400" dirty="0">
                    <a:cs typeface="Times New Roman" panose="02020603050405020304" pitchFamily="18" charset="0"/>
                  </a:rPr>
                  <a:t>)</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{continued}</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 unsuccessful search time </a:t>
                </a:r>
                <a:r>
                  <a:rPr lang="en-US" sz="2400" dirty="0">
                    <a:latin typeface="Times New Roman" panose="02020603050405020304" pitchFamily="18" charset="0"/>
                    <a:cs typeface="Times New Roman" panose="02020603050405020304" pitchFamily="18" charset="0"/>
                  </a:rPr>
                  <a:t>for a key k is: </a:t>
                </a:r>
                <a:endParaRPr lang="en-US" sz="2400" dirty="0">
                  <a:solidFill>
                    <a:srgbClr val="0000FF"/>
                  </a:solidFill>
                  <a:latin typeface="Times New Roman" panose="020206030504050203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To confirm the absence of the key k, we need to search to the end of the list at the slot T[h(k)]. The average list length</a:t>
                </a:r>
                <a:r>
                  <a:rPr lang="en-US" dirty="0">
                    <a:solidFill>
                      <a:srgbClr val="FF0000"/>
                    </a:solidFill>
                    <a:latin typeface="Times New Roman" panose="02020603050405020304" pitchFamily="18" charset="0"/>
                    <a:cs typeface="Times New Roman" panose="02020603050405020304" pitchFamily="18" charset="0"/>
                  </a:rPr>
                  <a:t> at any slot T[h(k)] is the load factor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i="1">
                            <a:solidFill>
                              <a:srgbClr val="FF0000"/>
                            </a:solidFill>
                            <a:latin typeface="Cambria Math" panose="02040503050406030204" pitchFamily="18" charset="0"/>
                            <a:cs typeface="Times New Roman" panose="02020603050405020304" pitchFamily="18" charset="0"/>
                          </a:rPr>
                        </m:ctrlPr>
                      </m:fPr>
                      <m:num>
                        <m:r>
                          <a:rPr lang="en-US" i="1">
                            <a:solidFill>
                              <a:srgbClr val="FF0000"/>
                            </a:solidFill>
                            <a:latin typeface="Cambria Math" panose="02040503050406030204" pitchFamily="18" charset="0"/>
                            <a:cs typeface="Times New Roman" panose="02020603050405020304" pitchFamily="18" charset="0"/>
                          </a:rPr>
                          <m:t>𝑛</m:t>
                        </m:r>
                      </m:num>
                      <m:den>
                        <m:r>
                          <a:rPr lang="en-US" i="1">
                            <a:solidFill>
                              <a:srgbClr val="FF0000"/>
                            </a:solidFill>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Thus, the expected number of elements examined in an unsuccessful search is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b="0" i="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b="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Total time for an unsuccessful search includes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(1), </a:t>
                </a:r>
                <a:r>
                  <a:rPr lang="en-US" dirty="0">
                    <a:solidFill>
                      <a:srgbClr val="0000FF"/>
                    </a:solidFill>
                    <a:latin typeface="Times New Roman" panose="02020603050405020304" pitchFamily="18" charset="0"/>
                    <a:cs typeface="Times New Roman" panose="02020603050405020304" pitchFamily="18" charset="0"/>
                  </a:rPr>
                  <a:t>the time to compute h(k), and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the time to traverse the list at the slot T[h(k)]</a:t>
                </a:r>
                <a:r>
                  <a:rPr lang="en-US" dirty="0">
                    <a:latin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Thus, the total time for an unsuccessful search is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(1) +</a:t>
                </a:r>
                <a:r>
                  <a:rPr lang="en-US" dirty="0">
                    <a:solidFill>
                      <a:srgbClr val="0000FF"/>
                    </a:solidFill>
                    <a:ea typeface="Cambria Math" panose="02040503050406030204" pitchFamily="18" charset="0"/>
                    <a:cs typeface="Times New Roman" panose="02020603050405020304" pitchFamily="18" charset="0"/>
                  </a:rPr>
                  <a:t>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 =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t>
                </a:r>
              </a:p>
              <a:p>
                <a:pPr marL="0" indent="0">
                  <a:buNone/>
                </a:pPr>
                <a:r>
                  <a:rPr lang="en-US" sz="1600" b="1" i="0" dirty="0">
                    <a:solidFill>
                      <a:srgbClr val="0D8065"/>
                    </a:solidFill>
                    <a:effectLst/>
                    <a:highlight>
                      <a:srgbClr val="D7F7F0"/>
                    </a:highlight>
                    <a:latin typeface="Inter"/>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728910" y="821090"/>
                <a:ext cx="9327253" cy="5942965"/>
              </a:xfrm>
              <a:blipFill>
                <a:blip r:embed="rId2"/>
                <a:stretch>
                  <a:fillRect l="-1046" t="-923" r="-1699" b="-2462"/>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193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0555" y="2451659"/>
            <a:ext cx="9746994" cy="203437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2129246" y="853123"/>
            <a:ext cx="9046754" cy="758281"/>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963783" y="2368733"/>
                <a:ext cx="8264434" cy="2812865"/>
              </a:xfrm>
            </p:spPr>
            <p:txBody>
              <a:bodyPr>
                <a:normAutofit/>
              </a:bodyPr>
              <a:lstStyle/>
              <a:p>
                <a:pPr marL="0" indent="0">
                  <a:lnSpc>
                    <a:spcPct val="120000"/>
                  </a:lnSpc>
                  <a:spcBef>
                    <a:spcPts val="0"/>
                  </a:spcBef>
                  <a:spcAft>
                    <a:spcPts val="1800"/>
                  </a:spcAft>
                  <a:buNone/>
                </a:pPr>
                <a:r>
                  <a:rPr lang="en-US" sz="2400" dirty="0">
                    <a:cs typeface="Times New Roman" panose="02020603050405020304" pitchFamily="18" charset="0"/>
                  </a:rPr>
                  <a:t>Theorem 12.2 (</a:t>
                </a:r>
                <a:r>
                  <a:rPr lang="en-US" sz="2400" dirty="0">
                    <a:solidFill>
                      <a:srgbClr val="0000FF"/>
                    </a:solidFill>
                    <a:latin typeface="Times New Roman" panose="02020603050405020304" pitchFamily="18" charset="0"/>
                    <a:cs typeface="Times New Roman" panose="02020603050405020304" pitchFamily="18" charset="0"/>
                  </a:rPr>
                  <a:t>a successful search</a:t>
                </a:r>
                <a:r>
                  <a:rPr lang="en-US" sz="2400" dirty="0">
                    <a:cs typeface="Times New Roman" panose="02020603050405020304" pitchFamily="18" charset="0"/>
                  </a:rPr>
                  <a:t>)</a:t>
                </a:r>
              </a:p>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Proof:</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963783" y="2368733"/>
                <a:ext cx="8264434" cy="2812865"/>
              </a:xfrm>
              <a:blipFill>
                <a:blip r:embed="rId2"/>
                <a:stretch>
                  <a:fillRect l="-1106" t="-434"/>
                </a:stretch>
              </a:blipFill>
            </p:spPr>
            <p:txBody>
              <a:bodyPr/>
              <a:lstStyle/>
              <a:p>
                <a:r>
                  <a:rPr lang="en-US">
                    <a:noFill/>
                  </a:rPr>
                  <a:t> </a:t>
                </a:r>
              </a:p>
            </p:txBody>
          </p:sp>
        </mc:Fallback>
      </mc:AlternateContent>
    </p:spTree>
    <p:extLst>
      <p:ext uri="{BB962C8B-B14F-4D97-AF65-F5344CB8AC3E}">
        <p14:creationId xmlns:p14="http://schemas.microsoft.com/office/powerpoint/2010/main" val="387123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838200" y="2599039"/>
            <a:ext cx="10515600" cy="1325563"/>
          </a:xfrm>
        </p:spPr>
        <p:txBody>
          <a:bodyPr/>
          <a:lstStyle/>
          <a:p>
            <a:pPr algn="ctr"/>
            <a:r>
              <a:rPr lang="en-US" dirty="0">
                <a:latin typeface="+mn-lt"/>
              </a:rPr>
              <a:t>Hash Tables</a:t>
            </a: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76159" y="2599039"/>
            <a:ext cx="386516" cy="350792"/>
          </a:xfrm>
          <a:prstGeom prst="rect">
            <a:avLst/>
          </a:prstGeom>
          <a:noFill/>
          <a:ln>
            <a:noFill/>
          </a:ln>
        </p:spPr>
      </p:pic>
    </p:spTree>
    <p:extLst>
      <p:ext uri="{BB962C8B-B14F-4D97-AF65-F5344CB8AC3E}">
        <p14:creationId xmlns:p14="http://schemas.microsoft.com/office/powerpoint/2010/main" val="3099922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965603"/>
                <a:ext cx="8808030" cy="5554940"/>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96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96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9600" dirty="0">
                    <a:solidFill>
                      <a:srgbClr val="0000FF"/>
                    </a:solidFill>
                    <a:latin typeface="Times New Roman" panose="020206030504050203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8800" dirty="0">
                    <a:latin typeface="Times New Roman" panose="02020603050405020304" pitchFamily="18" charset="0"/>
                    <a:cs typeface="Times New Roman" panose="02020603050405020304" pitchFamily="18" charset="0"/>
                  </a:rPr>
                  <a:t>Proof: Assume that: </a:t>
                </a:r>
              </a:p>
              <a:p>
                <a:pPr marL="457200" indent="-457200">
                  <a:lnSpc>
                    <a:spcPct val="120000"/>
                  </a:lnSpc>
                  <a:spcBef>
                    <a:spcPts val="0"/>
                  </a:spcBef>
                  <a:buFont typeface="+mj-lt"/>
                  <a:buAutoNum type="arabicPeriod"/>
                </a:pPr>
                <a:r>
                  <a:rPr lang="en-US" sz="8800" dirty="0">
                    <a:latin typeface="Times New Roman" panose="02020603050405020304" pitchFamily="18" charset="0"/>
                    <a:cs typeface="Times New Roman" panose="02020603050405020304" pitchFamily="18" charset="0"/>
                  </a:rPr>
                  <a:t>By simple uniform hashing assumption, each key is equally to be hashed to any slot in the table, ensuring a uniform distribution of keys across the slots. </a:t>
                </a:r>
              </a:p>
              <a:p>
                <a:pPr marL="914400" lvl="1" indent="-457200">
                  <a:lnSpc>
                    <a:spcPct val="120000"/>
                  </a:lnSpc>
                  <a:spcBef>
                    <a:spcPts val="0"/>
                  </a:spcBef>
                </a:pPr>
                <a:r>
                  <a:rPr lang="en-US" sz="8400" dirty="0">
                    <a:latin typeface="Times New Roman" panose="02020603050405020304" pitchFamily="18" charset="0"/>
                    <a:cs typeface="Times New Roman" panose="02020603050405020304" pitchFamily="18" charset="0"/>
                  </a:rPr>
                  <a:t>Thus, the key/element being searched for is equally likely to be any of the n keys/elements stored in the table.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2.   The Chained-Hash-Insert procedure inserts a new element at the end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of the list instead of the front.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The average successful search time is the same whether new elements   </a:t>
                </a:r>
              </a:p>
              <a:p>
                <a:pPr marL="457200" indent="-457200">
                  <a:lnSpc>
                    <a:spcPct val="120000"/>
                  </a:lnSpc>
                  <a:spcBef>
                    <a:spcPts val="0"/>
                  </a:spcBef>
                  <a:buNone/>
                </a:pPr>
                <a:r>
                  <a:rPr lang="en-US" sz="8800" dirty="0">
                    <a:latin typeface="Times New Roman" panose="02020603050405020304" pitchFamily="18" charset="0"/>
                    <a:cs typeface="Times New Roman" panose="02020603050405020304" pitchFamily="18" charset="0"/>
                  </a:rPr>
                  <a:t>      are inserted at the front or the end of the list (the order of insertion) and the expected length of the list.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965603"/>
                <a:ext cx="8808030" cy="5554940"/>
              </a:xfrm>
              <a:blipFill>
                <a:blip r:embed="rId2"/>
                <a:stretch>
                  <a:fillRect l="-1038" t="-877" r="-1661" b="-987"/>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extLst>
              <p:ext uri="{D42A27DB-BD31-4B8C-83A1-F6EECF244321}">
                <p14:modId xmlns:p14="http://schemas.microsoft.com/office/powerpoint/2010/main" val="3716016255"/>
              </p:ext>
            </p:extLst>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extLst>
              <p:ext uri="{D42A27DB-BD31-4B8C-83A1-F6EECF244321}">
                <p14:modId xmlns:p14="http://schemas.microsoft.com/office/powerpoint/2010/main" val="423553906"/>
              </p:ext>
            </p:extLst>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191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693460"/>
                <a:ext cx="8808030" cy="6164540"/>
              </a:xfrm>
            </p:spPr>
            <p:txBody>
              <a:bodyPr>
                <a:normAutofit fontScale="85000" lnSpcReduction="10000"/>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Theorem 12.2</a:t>
                </a:r>
              </a:p>
              <a:p>
                <a:pPr marL="0" indent="0">
                  <a:lnSpc>
                    <a:spcPct val="11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p>
              <a:p>
                <a:pPr marL="457200" indent="-457200">
                  <a:lnSpc>
                    <a:spcPct val="120000"/>
                  </a:lnSpc>
                  <a:spcBef>
                    <a:spcPts val="0"/>
                  </a:spcBef>
                  <a:spcAft>
                    <a:spcPts val="600"/>
                  </a:spcAft>
                  <a:buAutoNum type="arabicPeriod" startAt="3"/>
                </a:pPr>
                <a:r>
                  <a:rPr lang="en-US" sz="2400" dirty="0">
                    <a:solidFill>
                      <a:srgbClr val="0000FF"/>
                    </a:solidFill>
                    <a:latin typeface="Times New Roman" panose="02020603050405020304" pitchFamily="18" charset="0"/>
                    <a:cs typeface="Times New Roman" panose="02020603050405020304" pitchFamily="18" charset="0"/>
                  </a:rPr>
                  <a:t>The expected number of elements examined </a:t>
                </a:r>
                <a:r>
                  <a:rPr lang="en-US" sz="2400" dirty="0">
                    <a:latin typeface="Times New Roman" panose="02020603050405020304" pitchFamily="18" charset="0"/>
                    <a:cs typeface="Times New Roman" panose="02020603050405020304" pitchFamily="18" charset="0"/>
                  </a:rPr>
                  <a:t>during a successful search is 1 more than the number of elements examined when the sought-for the element was inserted. This is because every new element is added to the </a:t>
                </a:r>
                <a:r>
                  <a:rPr lang="en-US" sz="2600" dirty="0">
                    <a:latin typeface="Times New Roman" panose="02020603050405020304" pitchFamily="18" charset="0"/>
                    <a:cs typeface="Times New Roman" panose="02020603050405020304" pitchFamily="18" charset="0"/>
                  </a:rPr>
                  <a:t>end of the list. </a:t>
                </a:r>
              </a:p>
              <a:p>
                <a:pPr marL="457200" indent="-457200">
                  <a:lnSpc>
                    <a:spcPct val="120000"/>
                  </a:lnSpc>
                  <a:spcBef>
                    <a:spcPts val="0"/>
                  </a:spcBef>
                  <a:spcAft>
                    <a:spcPts val="600"/>
                  </a:spcAft>
                  <a:buAutoNum type="arabicPeriod" startAt="3"/>
                </a:pPr>
                <a:r>
                  <a:rPr lang="en-US" sz="2600" dirty="0">
                    <a:latin typeface="Times New Roman" panose="02020603050405020304" pitchFamily="18" charset="0"/>
                    <a:cs typeface="Times New Roman" panose="02020603050405020304" pitchFamily="18" charset="0"/>
                  </a:rPr>
                  <a:t>For a successful search, if an element was inserted as the </a:t>
                </a:r>
                <a:r>
                  <a:rPr lang="en-US" sz="2600" i="1" dirty="0" err="1">
                    <a:latin typeface="Times New Roman" panose="02020603050405020304" pitchFamily="18" charset="0"/>
                    <a:cs typeface="Times New Roman" panose="02020603050405020304" pitchFamily="18" charset="0"/>
                  </a:rPr>
                  <a:t>i</a:t>
                </a:r>
                <a:r>
                  <a:rPr lang="en-US" sz="2600" dirty="0" err="1">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element, the expected number of elements examined is:</a:t>
                </a:r>
              </a:p>
              <a:p>
                <a:pPr marL="457200" lvl="1" indent="0">
                  <a:lnSpc>
                    <a:spcPct val="120000"/>
                  </a:lnSpc>
                  <a:spcBef>
                    <a:spcPts val="0"/>
                  </a:spcBef>
                  <a:spcAft>
                    <a:spcPts val="600"/>
                  </a:spcAft>
                  <a:buNone/>
                </a:pPr>
                <a:r>
                  <a:rPr lang="en-US" sz="26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600" i="1" smtClean="0">
                            <a:latin typeface="Cambria Math" panose="02040503050406030204" pitchFamily="18" charset="0"/>
                            <a:cs typeface="Times New Roman" panose="02020603050405020304" pitchFamily="18" charset="0"/>
                          </a:rPr>
                        </m:ctrlPr>
                      </m:fPr>
                      <m:num>
                        <m:r>
                          <a:rPr lang="en-US" sz="2600" b="0" i="1" smtClean="0">
                            <a:latin typeface="Cambria Math" panose="02040503050406030204" pitchFamily="18" charset="0"/>
                            <a:cs typeface="Times New Roman" panose="02020603050405020304" pitchFamily="18" charset="0"/>
                          </a:rPr>
                          <m:t>𝑖</m:t>
                        </m:r>
                        <m:r>
                          <a:rPr lang="en-US" sz="2600" b="0" i="1" smtClean="0">
                            <a:latin typeface="Cambria Math" panose="02040503050406030204" pitchFamily="18" charset="0"/>
                            <a:cs typeface="Times New Roman" panose="02020603050405020304" pitchFamily="18" charset="0"/>
                          </a:rPr>
                          <m:t> −1</m:t>
                        </m:r>
                      </m:num>
                      <m:den>
                        <m:r>
                          <a:rPr lang="en-US" sz="2600" b="0" i="1" smtClean="0">
                            <a:latin typeface="Cambria Math" panose="02040503050406030204" pitchFamily="18" charset="0"/>
                            <a:cs typeface="Times New Roman" panose="02020603050405020304" pitchFamily="18" charset="0"/>
                          </a:rPr>
                          <m:t>𝑚</m:t>
                        </m:r>
                      </m:den>
                    </m:f>
                  </m:oMath>
                </a14:m>
                <a:endParaRPr lang="en-US" sz="2600" dirty="0">
                  <a:latin typeface="Times New Roman" panose="02020603050405020304" pitchFamily="18" charset="0"/>
                  <a:cs typeface="Times New Roman" panose="02020603050405020304" pitchFamily="18" charset="0"/>
                </a:endParaRPr>
              </a:p>
              <a:p>
                <a:pPr marL="457200" indent="-457200">
                  <a:lnSpc>
                    <a:spcPct val="120000"/>
                  </a:lnSpc>
                  <a:spcBef>
                    <a:spcPts val="0"/>
                  </a:spcBef>
                  <a:spcAft>
                    <a:spcPts val="600"/>
                  </a:spcAft>
                  <a:buNone/>
                </a:pPr>
                <a:r>
                  <a:rPr lang="en-US" sz="2600" dirty="0">
                    <a:latin typeface="Times New Roman" panose="02020603050405020304" pitchFamily="18" charset="0"/>
                    <a:cs typeface="Times New Roman" panose="02020603050405020304" pitchFamily="18" charset="0"/>
                  </a:rPr>
                  <a:t>	Here, </a:t>
                </a:r>
                <a14:m>
                  <m:oMath xmlns:m="http://schemas.openxmlformats.org/officeDocument/2006/math">
                    <m:f>
                      <m:fPr>
                        <m:ctrlPr>
                          <a:rPr lang="en-US" sz="2600" i="1" dirty="0" smtClean="0">
                            <a:latin typeface="Cambria Math" panose="02040503050406030204" pitchFamily="18" charset="0"/>
                          </a:rPr>
                        </m:ctrlPr>
                      </m:fPr>
                      <m:num>
                        <m:r>
                          <a:rPr lang="en-US" sz="2600" b="0" i="1" dirty="0" smtClean="0">
                            <a:latin typeface="Cambria Math" panose="02040503050406030204" pitchFamily="18" charset="0"/>
                          </a:rPr>
                          <m:t>𝑖</m:t>
                        </m:r>
                        <m:r>
                          <a:rPr lang="en-US" sz="2600" b="0" i="1" dirty="0" smtClean="0">
                            <a:latin typeface="Cambria Math" panose="02040503050406030204" pitchFamily="18" charset="0"/>
                          </a:rPr>
                          <m:t> −1</m:t>
                        </m:r>
                      </m:num>
                      <m:den>
                        <m:r>
                          <a:rPr lang="en-US" sz="2600" b="0" i="1" dirty="0" smtClean="0">
                            <a:latin typeface="Cambria Math" panose="02040503050406030204" pitchFamily="18" charset="0"/>
                          </a:rPr>
                          <m:t>𝑚</m:t>
                        </m:r>
                      </m:den>
                    </m:f>
                  </m:oMath>
                </a14:m>
                <a:r>
                  <a:rPr lang="en-US" sz="2600" dirty="0">
                    <a:latin typeface="Times New Roman" panose="02020603050405020304" pitchFamily="18" charset="0"/>
                    <a:cs typeface="Times New Roman" panose="02020603050405020304" pitchFamily="18" charset="0"/>
                  </a:rPr>
                  <a:t>​  represents the expected length of the list to which the </a:t>
                </a:r>
                <a:r>
                  <a:rPr lang="en-US" sz="2600" i="1" dirty="0" err="1">
                    <a:latin typeface="Times New Roman" panose="02020603050405020304" pitchFamily="18" charset="0"/>
                    <a:cs typeface="Times New Roman" panose="02020603050405020304" pitchFamily="18" charset="0"/>
                  </a:rPr>
                  <a:t>i</a:t>
                </a:r>
                <a:r>
                  <a:rPr lang="en-US" sz="2600" dirty="0" err="1">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element is added.</a:t>
                </a:r>
              </a:p>
              <a:p>
                <a:pPr marL="0" indent="0">
                  <a:lnSpc>
                    <a:spcPct val="120000"/>
                  </a:lnSpc>
                  <a:spcBef>
                    <a:spcPts val="0"/>
                  </a:spcBef>
                  <a:buNone/>
                </a:pP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693460"/>
                <a:ext cx="8808030" cy="6164540"/>
              </a:xfrm>
              <a:blipFill>
                <a:blip r:embed="rId2"/>
                <a:stretch>
                  <a:fillRect l="-761" t="-495" r="-1038"/>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506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02551" y="25481"/>
                <a:ext cx="9039498" cy="6832519"/>
              </a:xfrm>
            </p:spPr>
            <p:txBody>
              <a:bodyPr>
                <a:normAutofit fontScale="25000" lnSpcReduction="20000"/>
              </a:bodyPr>
              <a:lstStyle/>
              <a:p>
                <a:pPr marL="0" indent="0">
                  <a:lnSpc>
                    <a:spcPct val="11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80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8000" dirty="0">
                    <a:solidFill>
                      <a:srgbClr val="0000FF"/>
                    </a:solidFill>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0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000" dirty="0">
                    <a:solidFill>
                      <a:srgbClr val="0000FF"/>
                    </a:solidFill>
                    <a:latin typeface="Times New Roman" panose="02020603050405020304" pitchFamily="18" charset="0"/>
                    <a:cs typeface="Times New Roman" panose="02020603050405020304" pitchFamily="18" charset="0"/>
                  </a:rPr>
                  <a:t>)</a:t>
                </a:r>
                <a:r>
                  <a:rPr lang="en-US" sz="80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Proof: (continued)</a:t>
                </a:r>
              </a:p>
              <a:p>
                <a:pPr marL="0" indent="0">
                  <a:lnSpc>
                    <a:spcPct val="110000"/>
                  </a:lnSpc>
                  <a:spcBef>
                    <a:spcPts val="0"/>
                  </a:spcBef>
                  <a:spcAft>
                    <a:spcPts val="1200"/>
                  </a:spcAft>
                  <a:buNone/>
                </a:pPr>
                <a:r>
                  <a:rPr lang="en-US" sz="8800" dirty="0">
                    <a:solidFill>
                      <a:srgbClr val="0000FF"/>
                    </a:solidFill>
                    <a:latin typeface="Times New Roman" panose="02020603050405020304" pitchFamily="18" charset="0"/>
                    <a:cs typeface="Times New Roman" panose="02020603050405020304" pitchFamily="18" charset="0"/>
                  </a:rPr>
                  <a:t>The total expected number of elements examined for a successful search over n items in the table of size m is </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8800" i="1">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cs typeface="Times New Roman" panose="02020603050405020304" pitchFamily="18" charset="0"/>
                          </a:rPr>
                          <m:t>1</m:t>
                        </m:r>
                      </m:num>
                      <m:den>
                        <m:r>
                          <a:rPr lang="en-US" sz="8800" i="1">
                            <a:solidFill>
                              <a:srgbClr val="0000FF"/>
                            </a:solidFill>
                            <a:latin typeface="Cambria Math" panose="02040503050406030204" pitchFamily="18" charset="0"/>
                            <a:cs typeface="Times New Roman" panose="02020603050405020304" pitchFamily="18" charset="0"/>
                          </a:rPr>
                          <m:t>𝑛</m:t>
                        </m:r>
                      </m:den>
                    </m:f>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8800" i="1" dirty="0">
                            <a:solidFill>
                              <a:srgbClr val="0000FF"/>
                            </a:solidFill>
                            <a:latin typeface="Cambria Math" panose="02040503050406030204" pitchFamily="18" charset="0"/>
                            <a:cs typeface="Times New Roman" panose="02020603050405020304" pitchFamily="18" charset="0"/>
                          </a:rPr>
                        </m:ctrlPr>
                      </m:naryPr>
                      <m:sub>
                        <m:r>
                          <m:rPr>
                            <m:brk m:alnAt="23"/>
                          </m:rPr>
                          <a:rPr lang="en-US" sz="8800" i="1" dirty="0">
                            <a:solidFill>
                              <a:srgbClr val="0000FF"/>
                            </a:solidFill>
                            <a:latin typeface="Cambria Math" panose="02040503050406030204" pitchFamily="18" charset="0"/>
                            <a:cs typeface="Times New Roman" panose="02020603050405020304" pitchFamily="18" charset="0"/>
                          </a:rPr>
                          <m:t>𝑖</m:t>
                        </m:r>
                        <m:r>
                          <a:rPr lang="en-US" sz="8800" i="1" dirty="0">
                            <a:solidFill>
                              <a:srgbClr val="0000FF"/>
                            </a:solidFill>
                            <a:latin typeface="Cambria Math" panose="02040503050406030204" pitchFamily="18" charset="0"/>
                            <a:cs typeface="Times New Roman" panose="02020603050405020304" pitchFamily="18" charset="0"/>
                          </a:rPr>
                          <m:t>=1</m:t>
                        </m:r>
                      </m:sub>
                      <m:sup>
                        <m:r>
                          <a:rPr lang="en-US" sz="8800" i="1" dirty="0">
                            <a:solidFill>
                              <a:srgbClr val="0000FF"/>
                            </a:solidFill>
                            <a:latin typeface="Cambria Math" panose="02040503050406030204" pitchFamily="18" charset="0"/>
                            <a:cs typeface="Times New Roman" panose="02020603050405020304" pitchFamily="18" charset="0"/>
                          </a:rPr>
                          <m:t>𝑛</m:t>
                        </m:r>
                      </m:sup>
                      <m:e>
                        <m:r>
                          <a:rPr lang="en-US" sz="8800" i="1" dirty="0">
                            <a:solidFill>
                              <a:srgbClr val="0000FF"/>
                            </a:solidFill>
                            <a:latin typeface="Cambria Math" panose="02040503050406030204" pitchFamily="18" charset="0"/>
                            <a:cs typeface="Times New Roman" panose="02020603050405020304" pitchFamily="18" charset="0"/>
                          </a:rPr>
                          <m:t>( 1+ </m:t>
                        </m:r>
                        <m:f>
                          <m:fPr>
                            <m:ctrlPr>
                              <a:rPr lang="en-US" sz="8800" i="1" dirty="0">
                                <a:solidFill>
                                  <a:srgbClr val="0000FF"/>
                                </a:solidFill>
                                <a:latin typeface="Cambria Math" panose="02040503050406030204" pitchFamily="18" charset="0"/>
                                <a:cs typeface="Times New Roman" panose="02020603050405020304" pitchFamily="18" charset="0"/>
                              </a:rPr>
                            </m:ctrlPr>
                          </m:fPr>
                          <m:num>
                            <m:r>
                              <a:rPr lang="en-US" sz="8800" i="1" dirty="0">
                                <a:solidFill>
                                  <a:srgbClr val="0000FF"/>
                                </a:solidFill>
                                <a:latin typeface="Cambria Math" panose="02040503050406030204" pitchFamily="18" charset="0"/>
                                <a:cs typeface="Times New Roman" panose="02020603050405020304" pitchFamily="18" charset="0"/>
                              </a:rPr>
                              <m:t>𝑖</m:t>
                            </m:r>
                            <m:r>
                              <a:rPr lang="en-US" sz="8800" i="1" dirty="0">
                                <a:solidFill>
                                  <a:srgbClr val="0000FF"/>
                                </a:solidFill>
                                <a:latin typeface="Cambria Math" panose="02040503050406030204" pitchFamily="18" charset="0"/>
                                <a:cs typeface="Times New Roman" panose="02020603050405020304" pitchFamily="18" charset="0"/>
                              </a:rPr>
                              <m:t>−1</m:t>
                            </m:r>
                          </m:num>
                          <m:den>
                            <m:r>
                              <a:rPr lang="en-US" sz="8800" i="1" dirty="0">
                                <a:solidFill>
                                  <a:srgbClr val="0000FF"/>
                                </a:solidFill>
                                <a:latin typeface="Cambria Math" panose="02040503050406030204" pitchFamily="18" charset="0"/>
                                <a:cs typeface="Times New Roman" panose="02020603050405020304" pitchFamily="18" charset="0"/>
                              </a:rPr>
                              <m:t>𝑚</m:t>
                            </m:r>
                          </m:den>
                        </m:f>
                      </m:e>
                    </m:nary>
                  </m:oMath>
                </a14:m>
                <a:r>
                  <a:rPr lang="en-US" sz="8800" dirty="0">
                    <a:solidFill>
                      <a:srgbClr val="0000FF"/>
                    </a:solidFill>
                    <a:latin typeface="Times New Roman" panose="02020603050405020304" pitchFamily="18" charset="0"/>
                    <a:cs typeface="Times New Roman" panose="02020603050405020304" pitchFamily="18" charset="0"/>
                  </a:rPr>
                  <a:t> ) </a:t>
                </a:r>
              </a:p>
              <a:p>
                <a:pPr marL="0" indent="0">
                  <a:lnSpc>
                    <a:spcPct val="110000"/>
                  </a:lnSpc>
                  <a:spcBef>
                    <a:spcPts val="0"/>
                  </a:spcBef>
                  <a:spcAft>
                    <a:spcPts val="1200"/>
                  </a:spcAft>
                  <a:buNone/>
                </a:pPr>
                <a:r>
                  <a:rPr lang="en-US" sz="8800" dirty="0">
                    <a:solidFill>
                      <a:srgbClr val="0000FF"/>
                    </a:solidFill>
                    <a:latin typeface="Times New Roman" panose="02020603050405020304" pitchFamily="18" charset="0"/>
                    <a:cs typeface="Times New Roman" panose="02020603050405020304" pitchFamily="18" charset="0"/>
                  </a:rPr>
                  <a:t>where  </a:t>
                </a:r>
                <a14:m>
                  <m:oMath xmlns:m="http://schemas.openxmlformats.org/officeDocument/2006/math">
                    <m:f>
                      <m:fPr>
                        <m:ctrlPr>
                          <a:rPr lang="en-US" sz="8800" i="1">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cs typeface="Times New Roman" panose="02020603050405020304" pitchFamily="18" charset="0"/>
                          </a:rPr>
                          <m:t>𝑖</m:t>
                        </m:r>
                        <m:r>
                          <a:rPr lang="en-US" sz="8800" i="1">
                            <a:solidFill>
                              <a:srgbClr val="0000FF"/>
                            </a:solidFill>
                            <a:latin typeface="Cambria Math" panose="02040503050406030204" pitchFamily="18" charset="0"/>
                            <a:cs typeface="Times New Roman" panose="02020603050405020304" pitchFamily="18" charset="0"/>
                          </a:rPr>
                          <m:t>−1</m:t>
                        </m:r>
                      </m:num>
                      <m:den>
                        <m:r>
                          <a:rPr lang="en-US" sz="8800" i="1">
                            <a:solidFill>
                              <a:srgbClr val="0000FF"/>
                            </a:solidFill>
                            <a:latin typeface="Cambria Math" panose="02040503050406030204" pitchFamily="18" charset="0"/>
                            <a:cs typeface="Times New Roman" panose="02020603050405020304" pitchFamily="18" charset="0"/>
                          </a:rPr>
                          <m:t>𝑚</m:t>
                        </m:r>
                      </m:den>
                    </m:f>
                    <m:r>
                      <a:rPr lang="en-US" sz="8800" i="1">
                        <a:solidFill>
                          <a:srgbClr val="0000FF"/>
                        </a:solidFill>
                        <a:latin typeface="Cambria Math" panose="02040503050406030204" pitchFamily="18" charset="0"/>
                        <a:cs typeface="Times New Roman" panose="02020603050405020304" pitchFamily="18" charset="0"/>
                      </a:rPr>
                      <m:t> </m:t>
                    </m:r>
                    <m:r>
                      <a:rPr lang="en-US" sz="8800" b="0" i="0" smtClean="0">
                        <a:solidFill>
                          <a:srgbClr val="0000FF"/>
                        </a:solidFill>
                        <a:latin typeface="Cambria Math" panose="02040503050406030204" pitchFamily="18" charset="0"/>
                        <a:cs typeface="Times New Roman" panose="02020603050405020304" pitchFamily="18" charset="0"/>
                      </a:rPr>
                      <m:t> </m:t>
                    </m:r>
                  </m:oMath>
                </a14:m>
                <a:r>
                  <a:rPr lang="en-US" sz="8800" dirty="0">
                    <a:solidFill>
                      <a:srgbClr val="0000FF"/>
                    </a:solidFill>
                    <a:latin typeface="Times New Roman" panose="02020603050405020304" pitchFamily="18" charset="0"/>
                    <a:cs typeface="Times New Roman" panose="02020603050405020304" pitchFamily="18" charset="0"/>
                  </a:rPr>
                  <a:t>is the expected length of the list to which the </a:t>
                </a:r>
                <a:r>
                  <a:rPr lang="en-US" sz="8800" dirty="0" err="1">
                    <a:solidFill>
                      <a:srgbClr val="0000FF"/>
                    </a:solidFill>
                    <a:latin typeface="Times New Roman" panose="02020603050405020304" pitchFamily="18" charset="0"/>
                    <a:cs typeface="Times New Roman" panose="02020603050405020304" pitchFamily="18" charset="0"/>
                  </a:rPr>
                  <a:t>i</a:t>
                </a:r>
                <a:r>
                  <a:rPr lang="en-US" sz="8800" baseline="30000" dirty="0" err="1">
                    <a:solidFill>
                      <a:srgbClr val="0000FF"/>
                    </a:solidFill>
                    <a:latin typeface="Times New Roman" panose="02020603050405020304" pitchFamily="18" charset="0"/>
                    <a:cs typeface="Times New Roman" panose="02020603050405020304" pitchFamily="18" charset="0"/>
                  </a:rPr>
                  <a:t>th</a:t>
                </a:r>
                <a:r>
                  <a:rPr lang="en-US" sz="8800" dirty="0">
                    <a:solidFill>
                      <a:srgbClr val="0000FF"/>
                    </a:solidFill>
                    <a:latin typeface="Times New Roman" panose="02020603050405020304" pitchFamily="18" charset="0"/>
                    <a:cs typeface="Times New Roman" panose="02020603050405020304" pitchFamily="18" charset="0"/>
                  </a:rPr>
                  <a:t> element is added. </a:t>
                </a:r>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b="0" i="1" smtClean="0">
                            <a:solidFill>
                              <a:srgbClr val="0000FF"/>
                            </a:solidFill>
                            <a:latin typeface="Cambria Math" panose="02040503050406030204" pitchFamily="18" charset="0"/>
                            <a:cs typeface="Times New Roman" panose="02020603050405020304" pitchFamily="18" charset="0"/>
                          </a:rPr>
                          <m:t>1</m:t>
                        </m:r>
                      </m:num>
                      <m:den>
                        <m:r>
                          <a:rPr lang="en-US" sz="7200" b="0" i="1" smtClean="0">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sub>
                      <m:sup>
                        <m:r>
                          <a:rPr lang="en-US" sz="7200" b="0" i="1" dirty="0" smtClean="0">
                            <a:solidFill>
                              <a:srgbClr val="0000FF"/>
                            </a:solidFill>
                            <a:latin typeface="Cambria Math" panose="02040503050406030204" pitchFamily="18" charset="0"/>
                            <a:cs typeface="Times New Roman" panose="02020603050405020304" pitchFamily="18" charset="0"/>
                          </a:rPr>
                          <m:t>𝑛</m:t>
                        </m:r>
                      </m:sup>
                      <m:e>
                        <m:r>
                          <a:rPr lang="en-US" sz="7200" b="0" i="1" dirty="0" smtClean="0">
                            <a:solidFill>
                              <a:srgbClr val="0000FF"/>
                            </a:solidFill>
                            <a:latin typeface="Cambria Math" panose="02040503050406030204" pitchFamily="18" charset="0"/>
                            <a:cs typeface="Times New Roman" panose="02020603050405020304" pitchFamily="18" charset="0"/>
                          </a:rPr>
                          <m:t>( 1+ </m:t>
                        </m:r>
                        <m:f>
                          <m:fPr>
                            <m:ctrlPr>
                              <a:rPr lang="en-US" sz="7200" b="0" i="1" dirty="0" smtClean="0">
                                <a:solidFill>
                                  <a:srgbClr val="0000FF"/>
                                </a:solidFill>
                                <a:latin typeface="Cambria Math" panose="02040503050406030204" pitchFamily="18" charset="0"/>
                                <a:cs typeface="Times New Roman" panose="02020603050405020304" pitchFamily="18" charset="0"/>
                              </a:rPr>
                            </m:ctrlPr>
                          </m:fPr>
                          <m:num>
                            <m: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num>
                          <m:den>
                            <m:r>
                              <a:rPr lang="en-US" sz="7200" b="0" i="1" dirty="0" smtClean="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   =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1+ </m:t>
                        </m:r>
                      </m:e>
                    </m:nary>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 </m:t>
                        </m:r>
                        <m:f>
                          <m:fPr>
                            <m:ctrlPr>
                              <a:rPr lang="en-US" sz="7200" i="1" dirty="0">
                                <a:solidFill>
                                  <a:srgbClr val="0000FF"/>
                                </a:solidFill>
                                <a:latin typeface="Cambria Math" panose="02040503050406030204" pitchFamily="18" charset="0"/>
                                <a:cs typeface="Times New Roman" panose="02020603050405020304" pitchFamily="18" charset="0"/>
                              </a:rPr>
                            </m:ctrlPr>
                          </m:fPr>
                          <m:num>
                            <m: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num>
                          <m:den>
                            <m:r>
                              <a:rPr lang="en-US" sz="7200" i="1" dirty="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a:t>
                </a:r>
              </a:p>
              <a:p>
                <a:pPr marL="0" indent="0">
                  <a:lnSpc>
                    <a:spcPct val="110000"/>
                  </a:lnSpc>
                  <a:spcBef>
                    <a:spcPts val="0"/>
                  </a:spcBef>
                  <a:spcAft>
                    <a:spcPts val="1200"/>
                  </a:spcAft>
                  <a:buNone/>
                </a:pPr>
                <a:r>
                  <a:rPr lang="en-US" sz="7200" dirty="0">
                    <a:solidFill>
                      <a:srgbClr val="0000FF"/>
                    </a:solidFill>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dirty="0" smtClean="0">
                            <a:latin typeface="Cambria Math" panose="02040503050406030204" pitchFamily="18" charset="0"/>
                            <a:cs typeface="Times New Roman" panose="02020603050405020304" pitchFamily="18" charset="0"/>
                          </a:rPr>
                        </m:ctrlPr>
                      </m:fPr>
                      <m:num>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𝑛</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𝑛𝑚</m:t>
                        </m:r>
                      </m:den>
                    </m:f>
                    <m:r>
                      <a:rPr lang="en-US" sz="7200" b="0" i="1" smtClean="0">
                        <a:latin typeface="Cambria Math" panose="02040503050406030204" pitchFamily="18" charset="0"/>
                        <a:cs typeface="Times New Roman" panose="02020603050405020304" pitchFamily="18" charset="0"/>
                      </a:rPr>
                      <m:t> </m:t>
                    </m:r>
                    <m:nary>
                      <m:naryPr>
                        <m:chr m:val="∑"/>
                        <m:ctrlPr>
                          <a:rPr lang="en-US" sz="7200" b="0" i="1" smtClean="0">
                            <a:latin typeface="Cambria Math" panose="02040503050406030204" pitchFamily="18" charset="0"/>
                            <a:cs typeface="Times New Roman" panose="02020603050405020304" pitchFamily="18" charset="0"/>
                          </a:rPr>
                        </m:ctrlPr>
                      </m:naryPr>
                      <m:sub>
                        <m:r>
                          <m:rPr>
                            <m:brk m:alnAt="23"/>
                          </m:rP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=1</m:t>
                        </m:r>
                      </m:sub>
                      <m:sup>
                        <m:r>
                          <a:rPr lang="en-US" sz="7200" b="0" i="1" smtClean="0">
                            <a:latin typeface="Cambria Math" panose="02040503050406030204" pitchFamily="18" charset="0"/>
                            <a:cs typeface="Times New Roman" panose="02020603050405020304" pitchFamily="18" charset="0"/>
                          </a:rPr>
                          <m:t>𝑛</m:t>
                        </m:r>
                      </m:sup>
                      <m:e>
                        <m:r>
                          <a:rPr lang="en-US" sz="7200" b="0" i="1" smtClean="0">
                            <a:latin typeface="Cambria Math" panose="02040503050406030204" pitchFamily="18" charset="0"/>
                            <a:cs typeface="Times New Roman" panose="02020603050405020304" pitchFamily="18" charset="0"/>
                          </a:rPr>
                          <m:t>(</m:t>
                        </m:r>
                        <m: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where </a:t>
                </a:r>
                <a14:m>
                  <m:oMath xmlns:m="http://schemas.openxmlformats.org/officeDocument/2006/math">
                    <m:nary>
                      <m:naryPr>
                        <m:chr m:val="∑"/>
                        <m:ctrlPr>
                          <a:rPr lang="en-US" sz="7200" i="1">
                            <a:latin typeface="Cambria Math" panose="02040503050406030204" pitchFamily="18" charset="0"/>
                            <a:cs typeface="Times New Roman" panose="02020603050405020304" pitchFamily="18" charset="0"/>
                          </a:rPr>
                        </m:ctrlPr>
                      </m:naryPr>
                      <m:sub>
                        <m:r>
                          <m:rPr>
                            <m:brk m:alnAt="23"/>
                          </m:rP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=1</m:t>
                        </m:r>
                      </m:sub>
                      <m:sup>
                        <m:r>
                          <a:rPr lang="en-US" sz="7200" i="1">
                            <a:latin typeface="Cambria Math" panose="02040503050406030204" pitchFamily="18" charset="0"/>
                            <a:cs typeface="Times New Roman" panose="02020603050405020304" pitchFamily="18" charset="0"/>
                          </a:rPr>
                          <m:t>𝑛</m:t>
                        </m:r>
                      </m:sup>
                      <m:e>
                        <m:r>
                          <a:rPr lang="en-US" sz="7200" i="1">
                            <a:latin typeface="Cambria Math" panose="02040503050406030204" pitchFamily="18" charset="0"/>
                            <a:cs typeface="Times New Roman" panose="02020603050405020304" pitchFamily="18" charset="0"/>
                          </a:rPr>
                          <m:t>(</m:t>
                        </m:r>
                        <m: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a:latin typeface="Cambria Math" panose="02040503050406030204" pitchFamily="18" charset="0"/>
                            <a:cs typeface="Times New Roman" panose="02020603050405020304" pitchFamily="18" charset="0"/>
                          </a:rPr>
                        </m:ctrlPr>
                      </m:fPr>
                      <m:num>
                        <m:r>
                          <a:rPr lang="en-US" sz="7200" i="1">
                            <a:latin typeface="Cambria Math" panose="02040503050406030204" pitchFamily="18" charset="0"/>
                            <a:cs typeface="Times New Roman" panose="02020603050405020304" pitchFamily="18" charset="0"/>
                          </a:rPr>
                          <m:t>1</m:t>
                        </m:r>
                      </m:num>
                      <m:den>
                        <m:r>
                          <a:rPr lang="en-US" sz="7200" i="1">
                            <a:latin typeface="Cambria Math" panose="02040503050406030204" pitchFamily="18" charset="0"/>
                            <a:cs typeface="Times New Roman" panose="02020603050405020304" pitchFamily="18" charset="0"/>
                          </a:rPr>
                          <m:t>𝑛𝑚</m:t>
                        </m:r>
                      </m:den>
                    </m:f>
                    <m:r>
                      <a:rPr lang="en-US" sz="7200" i="1">
                        <a:latin typeface="Cambria Math" panose="02040503050406030204" pitchFamily="18" charset="0"/>
                        <a:cs typeface="Times New Roman" panose="02020603050405020304" pitchFamily="18" charset="0"/>
                      </a:rPr>
                      <m:t> </m:t>
                    </m:r>
                    <m:r>
                      <a:rPr lang="en-US" sz="7200" b="0" i="1" smtClean="0">
                        <a:latin typeface="Cambria Math" panose="02040503050406030204" pitchFamily="18" charset="0"/>
                        <a:cs typeface="Times New Roman" panose="02020603050405020304" pitchFamily="18" charset="0"/>
                      </a:rPr>
                      <m:t>( </m:t>
                    </m:r>
                    <m:f>
                      <m:fPr>
                        <m:ctrlPr>
                          <a:rPr lang="en-US" sz="7200" i="1" dirty="0" smtClean="0">
                            <a:latin typeface="Cambria Math" panose="02040503050406030204" pitchFamily="18" charset="0"/>
                            <a:cs typeface="Times New Roman" panose="02020603050405020304" pitchFamily="18" charset="0"/>
                          </a:rPr>
                        </m:ctrlPr>
                      </m:fPr>
                      <m:num>
                        <m:d>
                          <m:dPr>
                            <m:ctrlPr>
                              <a:rPr lang="en-US" sz="7200" b="0" i="1" dirty="0" smtClean="0">
                                <a:latin typeface="Cambria Math" panose="02040503050406030204" pitchFamily="18" charset="0"/>
                                <a:cs typeface="Times New Roman" panose="02020603050405020304" pitchFamily="18" charset="0"/>
                              </a:rPr>
                            </m:ctrlPr>
                          </m:dPr>
                          <m:e>
                            <m:r>
                              <a:rPr lang="en-US" sz="7200" b="0" i="1" dirty="0" smtClean="0">
                                <a:latin typeface="Cambria Math" panose="02040503050406030204" pitchFamily="18" charset="0"/>
                                <a:cs typeface="Times New Roman" panose="02020603050405020304" pitchFamily="18" charset="0"/>
                              </a:rPr>
                              <m:t>𝑛</m:t>
                            </m:r>
                            <m:r>
                              <a:rPr lang="en-US" sz="7200" b="0" i="1" dirty="0" smtClean="0">
                                <a:latin typeface="Cambria Math" panose="02040503050406030204" pitchFamily="18" charset="0"/>
                                <a:cs typeface="Times New Roman" panose="02020603050405020304" pitchFamily="18" charset="0"/>
                              </a:rPr>
                              <m:t> −1</m:t>
                            </m:r>
                          </m:e>
                        </m:d>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2</m:t>
                        </m:r>
                      </m:den>
                    </m:f>
                    <m:r>
                      <a:rPr lang="en-US" sz="7200" b="0" i="1" smtClean="0">
                        <a:latin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sSup>
                          <m:sSupPr>
                            <m:ctrlPr>
                              <a:rPr lang="en-US" sz="7200" i="1" smtClean="0">
                                <a:latin typeface="Cambria Math" panose="02040503050406030204" pitchFamily="18" charset="0"/>
                                <a:cs typeface="Times New Roman" panose="02020603050405020304" pitchFamily="18" charset="0"/>
                              </a:rPr>
                            </m:ctrlPr>
                          </m:sSupPr>
                          <m:e>
                            <m:r>
                              <a:rPr lang="en-US" sz="7200" b="0" i="1" smtClean="0">
                                <a:latin typeface="Cambria Math" panose="02040503050406030204" pitchFamily="18" charset="0"/>
                                <a:cs typeface="Times New Roman" panose="02020603050405020304" pitchFamily="18" charset="0"/>
                              </a:rPr>
                              <m:t>𝑛</m:t>
                            </m:r>
                          </m:e>
                          <m:sup>
                            <m:r>
                              <a:rPr lang="en-US" sz="7200" b="0" i="1" smtClean="0">
                                <a:latin typeface="Cambria Math" panose="02040503050406030204" pitchFamily="18" charset="0"/>
                                <a:cs typeface="Times New Roman" panose="02020603050405020304" pitchFamily="18" charset="0"/>
                              </a:rPr>
                              <m:t>2</m:t>
                            </m:r>
                          </m:sup>
                        </m:sSup>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 −1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7200" b="0" i="1" smtClean="0">
                            <a:solidFill>
                              <a:srgbClr val="0000FF"/>
                            </a:solidFill>
                            <a:latin typeface="Cambria Math" panose="02040503050406030204" pitchFamily="18" charset="0"/>
                            <a:cs typeface="Times New Roman" panose="02020603050405020304" pitchFamily="18" charset="0"/>
                          </a:rPr>
                          <m:t>2</m:t>
                        </m:r>
                      </m:den>
                    </m:f>
                  </m:oMath>
                </a14:m>
                <a:r>
                  <a:rPr lang="en-US" sz="72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b="0" i="1" smtClean="0">
                            <a:solidFill>
                              <a:srgbClr val="0000FF"/>
                            </a:solidFill>
                            <a:latin typeface="Cambria Math" panose="02040503050406030204" pitchFamily="18" charset="0"/>
                            <a:cs typeface="Times New Roman" panose="02020603050405020304" pitchFamily="18" charset="0"/>
                          </a:rPr>
                          <m:t>1</m:t>
                        </m:r>
                      </m:num>
                      <m:den>
                        <m:r>
                          <a:rPr lang="en-US" sz="7200" b="0" i="1" smtClean="0">
                            <a:solidFill>
                              <a:srgbClr val="0000FF"/>
                            </a:solidFill>
                            <a:latin typeface="Cambria Math" panose="02040503050406030204" pitchFamily="18" charset="0"/>
                            <a:cs typeface="Times New Roman" panose="02020603050405020304" pitchFamily="18" charset="0"/>
                          </a:rPr>
                          <m:t>2</m:t>
                        </m:r>
                        <m:r>
                          <a:rPr lang="en-US" sz="7200" b="0" i="1" smtClean="0">
                            <a:solidFill>
                              <a:srgbClr val="0000FF"/>
                            </a:solidFill>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where </a:t>
                </a:r>
                <a14:m>
                  <m:oMath xmlns:m="http://schemas.openxmlformats.org/officeDocument/2006/math">
                    <m:r>
                      <a:rPr lang="en-US" sz="7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sz="72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Thus</a:t>
                </a:r>
                <a:r>
                  <a:rPr lang="en-US" sz="8800" dirty="0">
                    <a:solidFill>
                      <a:srgbClr val="0000FF"/>
                    </a:solidFill>
                    <a:latin typeface="Times New Roman" panose="02020603050405020304" pitchFamily="18" charset="0"/>
                    <a:cs typeface="Times New Roman" panose="02020603050405020304" pitchFamily="18" charset="0"/>
                  </a:rPr>
                  <a:t>, the total time required for a successful search (including the time for computing the hash function)</a:t>
                </a:r>
                <a:r>
                  <a:rPr lang="en-US" sz="8800" dirty="0">
                    <a:latin typeface="Times New Roman" panose="02020603050405020304" pitchFamily="18" charset="0"/>
                    <a:cs typeface="Times New Roman" panose="02020603050405020304" pitchFamily="18" charset="0"/>
                  </a:rPr>
                  <a:t> is </a:t>
                </a:r>
                <a14:m>
                  <m:oMath xmlns:m="http://schemas.openxmlformats.org/officeDocument/2006/math">
                    <m:r>
                      <a:rPr lang="en-US" sz="8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latin typeface="Times New Roman" panose="02020603050405020304" pitchFamily="18" charset="0"/>
                    <a:cs typeface="Times New Roman" panose="02020603050405020304" pitchFamily="18" charset="0"/>
                  </a:rPr>
                  <a:t>(2 + </a:t>
                </a:r>
                <a14:m>
                  <m:oMath xmlns:m="http://schemas.openxmlformats.org/officeDocument/2006/math">
                    <m:r>
                      <a:rPr lang="en-US" sz="8800" b="0" i="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sz="8800" i="1" dirty="0" smtClean="0">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8800" b="0" i="1" dirty="0" smtClean="0">
                            <a:solidFill>
                              <a:srgbClr val="0000FF"/>
                            </a:solidFill>
                            <a:latin typeface="Cambria Math" panose="02040503050406030204" pitchFamily="18" charset="0"/>
                            <a:cs typeface="Times New Roman" panose="02020603050405020304" pitchFamily="18" charset="0"/>
                          </a:rPr>
                          <m:t>2</m:t>
                        </m:r>
                      </m:den>
                    </m:f>
                    <m:r>
                      <a:rPr lang="en-US" sz="8800" b="0" i="1" dirty="0" smtClean="0">
                        <a:solidFill>
                          <a:srgbClr val="0000FF"/>
                        </a:solidFill>
                        <a:latin typeface="Cambria Math" panose="02040503050406030204" pitchFamily="18" charset="0"/>
                        <a:cs typeface="Times New Roman" panose="02020603050405020304" pitchFamily="18" charset="0"/>
                      </a:rPr>
                      <m:t>  −  </m:t>
                    </m:r>
                    <m:f>
                      <m:fPr>
                        <m:ctrlPr>
                          <a:rPr lang="en-US" sz="8800" b="0" i="1" dirty="0" smtClean="0">
                            <a:solidFill>
                              <a:srgbClr val="0000FF"/>
                            </a:solidFill>
                            <a:latin typeface="Cambria Math" panose="02040503050406030204" pitchFamily="18" charset="0"/>
                            <a:cs typeface="Times New Roman" panose="02020603050405020304" pitchFamily="18" charset="0"/>
                          </a:rPr>
                        </m:ctrlPr>
                      </m:fPr>
                      <m:num>
                        <m:r>
                          <a:rPr lang="en-US" sz="8800" b="0" i="1" dirty="0" smtClean="0">
                            <a:solidFill>
                              <a:srgbClr val="0000FF"/>
                            </a:solidFill>
                            <a:latin typeface="Cambria Math" panose="02040503050406030204" pitchFamily="18" charset="0"/>
                            <a:cs typeface="Times New Roman" panose="02020603050405020304" pitchFamily="18" charset="0"/>
                          </a:rPr>
                          <m:t>1</m:t>
                        </m:r>
                      </m:num>
                      <m:den>
                        <m:r>
                          <a:rPr lang="en-US" sz="8800" b="0" i="1" dirty="0" smtClean="0">
                            <a:solidFill>
                              <a:srgbClr val="0000FF"/>
                            </a:solidFill>
                            <a:latin typeface="Cambria Math" panose="02040503050406030204" pitchFamily="18" charset="0"/>
                            <a:cs typeface="Times New Roman" panose="02020603050405020304" pitchFamily="18" charset="0"/>
                          </a:rPr>
                          <m:t>2</m:t>
                        </m:r>
                        <m:r>
                          <a:rPr lang="en-US" sz="8800" b="0" i="1" dirty="0" smtClean="0">
                            <a:solidFill>
                              <a:srgbClr val="0000FF"/>
                            </a:solidFill>
                            <a:latin typeface="Cambria Math" panose="02040503050406030204" pitchFamily="18" charset="0"/>
                            <a:cs typeface="Times New Roman" panose="02020603050405020304" pitchFamily="18" charset="0"/>
                          </a:rPr>
                          <m:t>𝑚</m:t>
                        </m:r>
                      </m:den>
                    </m:f>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88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800" dirty="0">
                    <a:solidFill>
                      <a:srgbClr val="0000FF"/>
                    </a:solidFill>
                    <a:latin typeface="Times New Roman" panose="02020603050405020304" pitchFamily="18" charset="0"/>
                    <a:cs typeface="Times New Roman" panose="02020603050405020304" pitchFamily="18" charset="0"/>
                  </a:rPr>
                  <a:t>), for large n, the term </a:t>
                </a:r>
                <a14:m>
                  <m:oMath xmlns:m="http://schemas.openxmlformats.org/officeDocument/2006/math">
                    <m:f>
                      <m:fPr>
                        <m:ctrlPr>
                          <a:rPr lang="en-US" sz="8800" i="1" dirty="0">
                            <a:solidFill>
                              <a:srgbClr val="0000FF"/>
                            </a:solidFill>
                            <a:latin typeface="Cambria Math" panose="02040503050406030204" pitchFamily="18" charset="0"/>
                            <a:cs typeface="Times New Roman" panose="02020603050405020304" pitchFamily="18" charset="0"/>
                          </a:rPr>
                        </m:ctrlPr>
                      </m:fPr>
                      <m:num>
                        <m:r>
                          <a:rPr lang="en-US" sz="8800" i="1" dirty="0">
                            <a:solidFill>
                              <a:srgbClr val="0000FF"/>
                            </a:solidFill>
                            <a:latin typeface="Cambria Math" panose="02040503050406030204" pitchFamily="18" charset="0"/>
                            <a:cs typeface="Times New Roman" panose="02020603050405020304" pitchFamily="18" charset="0"/>
                          </a:rPr>
                          <m:t>1</m:t>
                        </m:r>
                      </m:num>
                      <m:den>
                        <m:r>
                          <a:rPr lang="en-US" sz="8800" i="1" dirty="0">
                            <a:solidFill>
                              <a:srgbClr val="0000FF"/>
                            </a:solidFill>
                            <a:latin typeface="Cambria Math" panose="02040503050406030204" pitchFamily="18" charset="0"/>
                            <a:cs typeface="Times New Roman" panose="02020603050405020304" pitchFamily="18" charset="0"/>
                          </a:rPr>
                          <m:t>2</m:t>
                        </m:r>
                        <m:r>
                          <a:rPr lang="en-US" sz="8800" i="1" dirty="0">
                            <a:solidFill>
                              <a:srgbClr val="0000FF"/>
                            </a:solidFill>
                            <a:latin typeface="Cambria Math" panose="02040503050406030204" pitchFamily="18" charset="0"/>
                            <a:cs typeface="Times New Roman" panose="02020603050405020304" pitchFamily="18" charset="0"/>
                          </a:rPr>
                          <m:t>𝑚</m:t>
                        </m:r>
                      </m:den>
                    </m:f>
                  </m:oMath>
                </a14:m>
                <a:r>
                  <a:rPr lang="en-US" sz="8800" dirty="0">
                    <a:solidFill>
                      <a:srgbClr val="0000FF"/>
                    </a:solidFill>
                    <a:latin typeface="Times New Roman" panose="02020603050405020304" pitchFamily="18" charset="0"/>
                    <a:cs typeface="Times New Roman" panose="02020603050405020304" pitchFamily="18" charset="0"/>
                  </a:rPr>
                  <a:t> becomes negligible.</a:t>
                </a:r>
              </a:p>
              <a:p>
                <a:pPr marL="0" indent="0">
                  <a:lnSpc>
                    <a:spcPct val="110000"/>
                  </a:lnSpc>
                  <a:spcBef>
                    <a:spcPts val="0"/>
                  </a:spcBef>
                  <a:spcAft>
                    <a:spcPts val="1200"/>
                  </a:spcAft>
                  <a:buNone/>
                </a:pPr>
                <a:endParaRPr lang="en-US" sz="8800" dirty="0">
                  <a:solidFill>
                    <a:srgbClr val="0000FF"/>
                  </a:solidFill>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endParaRPr lang="en-US" sz="88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02551" y="25481"/>
                <a:ext cx="9039498" cy="6832519"/>
              </a:xfrm>
              <a:blipFill>
                <a:blip r:embed="rId2"/>
                <a:stretch>
                  <a:fillRect l="-1011" t="-1249" b="-1070"/>
                </a:stretch>
              </a:blipFill>
            </p:spPr>
            <p:txBody>
              <a:bodyPr/>
              <a:lstStyle/>
              <a:p>
                <a:r>
                  <a:rPr lang="en-US">
                    <a:noFill/>
                  </a:rPr>
                  <a:t> </a:t>
                </a:r>
              </a:p>
            </p:txBody>
          </p:sp>
        </mc:Fallback>
      </mc:AlternateContent>
    </p:spTree>
    <p:extLst>
      <p:ext uri="{BB962C8B-B14F-4D97-AF65-F5344CB8AC3E}">
        <p14:creationId xmlns:p14="http://schemas.microsoft.com/office/powerpoint/2010/main" val="3353519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194C1B-2D0E-F5C0-1BB4-204B0742B851}"/>
                  </a:ext>
                </a:extLst>
              </p:cNvPr>
              <p:cNvSpPr txBox="1"/>
              <p:nvPr/>
            </p:nvSpPr>
            <p:spPr>
              <a:xfrm>
                <a:off x="1507671" y="1896853"/>
                <a:ext cx="9176657" cy="4279890"/>
              </a:xfrm>
              <a:prstGeom prst="rect">
                <a:avLst/>
              </a:prstGeom>
              <a:noFill/>
            </p:spPr>
            <p:txBody>
              <a:bodyPr wrap="square">
                <a:spAutoFit/>
              </a:bodyPr>
              <a:lstStyle/>
              <a:p>
                <a:r>
                  <a:rPr lang="en-US" sz="2400" b="1" dirty="0"/>
                  <a:t>Conclusion</a:t>
                </a:r>
              </a:p>
              <a:p>
                <a:endParaRPr lang="en-US" sz="2400" b="1" dirty="0"/>
              </a:p>
              <a:p>
                <a:r>
                  <a:rPr lang="en-US" sz="2400" dirty="0">
                    <a:latin typeface="Times New Roman" panose="02020603050405020304" pitchFamily="18" charset="0"/>
                    <a:cs typeface="Times New Roman" panose="02020603050405020304" pitchFamily="18" charset="0"/>
                  </a:rPr>
                  <a:t>The average successful search time in a hash table with chaining, where elements are inserted at the end of the list, is approximately θ(1+α), where α is the load factor. This analysis confirms that the average time complexity remains efficient and aligns with the expected performance characteristics of hash tables using chaining, regardless of whether elements are inserted at the front or the end of the list.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average-case time for an unsuccessful search in a hash table with chaining is θ(1+α), where α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𝑚</m:t>
                        </m:r>
                      </m:den>
                    </m:f>
                  </m:oMath>
                </a14:m>
                <a:r>
                  <a:rPr lang="en-US" sz="2400" dirty="0">
                    <a:latin typeface="Times New Roman" panose="02020603050405020304" pitchFamily="18" charset="0"/>
                    <a:cs typeface="Times New Roman" panose="02020603050405020304" pitchFamily="18" charset="0"/>
                  </a:rPr>
                  <a:t> is the load factor. </a:t>
                </a:r>
              </a:p>
            </p:txBody>
          </p:sp>
        </mc:Choice>
        <mc:Fallback xmlns="">
          <p:sp>
            <p:nvSpPr>
              <p:cNvPr id="3" name="TextBox 2">
                <a:extLst>
                  <a:ext uri="{FF2B5EF4-FFF2-40B4-BE49-F238E27FC236}">
                    <a16:creationId xmlns:a16="http://schemas.microsoft.com/office/drawing/2014/main" id="{2D194C1B-2D0E-F5C0-1BB4-204B0742B851}"/>
                  </a:ext>
                </a:extLst>
              </p:cNvPr>
              <p:cNvSpPr txBox="1">
                <a:spLocks noRot="1" noChangeAspect="1" noMove="1" noResize="1" noEditPoints="1" noAdjustHandles="1" noChangeArrowheads="1" noChangeShapeType="1" noTextEdit="1"/>
              </p:cNvSpPr>
              <p:nvPr/>
            </p:nvSpPr>
            <p:spPr>
              <a:xfrm>
                <a:off x="1507671" y="1896853"/>
                <a:ext cx="9176657" cy="4279890"/>
              </a:xfrm>
              <a:prstGeom prst="rect">
                <a:avLst/>
              </a:prstGeom>
              <a:blipFill>
                <a:blip r:embed="rId2"/>
                <a:stretch>
                  <a:fillRect l="-996" t="-1140" b="-427"/>
                </a:stretch>
              </a:blipFill>
            </p:spPr>
            <p:txBody>
              <a:bodyPr/>
              <a:lstStyle/>
              <a:p>
                <a:r>
                  <a:rPr lang="en-US">
                    <a:noFill/>
                  </a:rPr>
                  <a:t> </a:t>
                </a:r>
              </a:p>
            </p:txBody>
          </p:sp>
        </mc:Fallback>
      </mc:AlternateContent>
    </p:spTree>
    <p:extLst>
      <p:ext uri="{BB962C8B-B14F-4D97-AF65-F5344CB8AC3E}">
        <p14:creationId xmlns:p14="http://schemas.microsoft.com/office/powerpoint/2010/main" val="4166843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AC436F-2194-357E-38A5-72776DCD1681}"/>
              </a:ext>
            </a:extLst>
          </p:cNvPr>
          <p:cNvSpPr txBox="1"/>
          <p:nvPr/>
        </p:nvSpPr>
        <p:spPr>
          <a:xfrm>
            <a:off x="4712677" y="3004458"/>
            <a:ext cx="6295292" cy="733530"/>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184031" y="4065797"/>
            <a:ext cx="9823938" cy="2637338"/>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4" y="365125"/>
            <a:ext cx="9942286" cy="1010829"/>
          </a:xfrm>
        </p:spPr>
        <p:txBody>
          <a:bodyPr>
            <a:normAutofit/>
          </a:bodyPr>
          <a:lstStyle/>
          <a:p>
            <a:r>
              <a:rPr lang="en-US" sz="32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4" y="1375954"/>
                <a:ext cx="8648181" cy="5384466"/>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What does this analysis mean?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Searching in a hash table takes constant time O(1) on average. </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If the number m of hash-table slots is proportional to the number n of elements in the table, then we have n = O(m) and, consequently,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𝛼</m:t>
                    </m:r>
                    <m:r>
                      <a:rPr lang="en-US"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𝑛</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𝑂</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m:t>
                        </m:r>
                      </m:num>
                      <m:den>
                        <m:r>
                          <a:rPr lang="en-US" b="0" i="1" smtClean="0">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𝑐</m:t>
                        </m:r>
                        <m:r>
                          <a:rPr lang="en-US" b="0" i="1" baseline="-25000" smtClean="0">
                            <a:latin typeface="Cambria Math" panose="02040503050406030204" pitchFamily="18" charset="0"/>
                            <a:cs typeface="Times New Roman" panose="02020603050405020304" pitchFamily="18" charset="0"/>
                          </a:rPr>
                          <m:t>0</m:t>
                        </m:r>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𝑐</m:t>
                        </m:r>
                        <m:r>
                          <a:rPr lang="en-US" b="0" i="1" baseline="-25000"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O(1).   </a:t>
                </a:r>
                <a:endParaRPr lang="en-US" dirty="0">
                  <a:solidFill>
                    <a:srgbClr val="0000FF"/>
                  </a:solidFill>
                  <a:latin typeface="Times New Roman" panose="02020603050405020304" pitchFamily="18" charset="0"/>
                  <a:cs typeface="Times New Roman" panose="02020603050405020304" pitchFamily="18" charset="0"/>
                </a:endParaRP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All dictionary operations can be supported in O(1) time on average when the lists are doubly linked since</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insertion takes O(1) worst-case time, </a:t>
                </a: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deletion takes O(1) worst-case time when the lists are doubly linked and </a:t>
                </a: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searching takes constant time on average. </a:t>
                </a: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4" y="1375954"/>
                <a:ext cx="8648181" cy="5384466"/>
              </a:xfrm>
              <a:blipFill>
                <a:blip r:embed="rId2"/>
                <a:stretch>
                  <a:fillRect l="-1128" t="-906" r="-846"/>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6B6FBD38-5A32-4431-B4A9-0845BA6218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438829" y="2222457"/>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54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3164" y="2382982"/>
            <a:ext cx="9779678" cy="34636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208371"/>
            <a:ext cx="8290560" cy="1002121"/>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715317" y="1776435"/>
                <a:ext cx="8393326" cy="4419649"/>
              </a:xfrm>
            </p:spPr>
            <p:txBody>
              <a:bodyPr>
                <a:noAutofit/>
              </a:bodyPr>
              <a:lstStyle/>
              <a:p>
                <a:pPr marL="461963" indent="-461963">
                  <a:lnSpc>
                    <a:spcPct val="150000"/>
                  </a:lnSpc>
                  <a:spcBef>
                    <a:spcPts val="0"/>
                  </a:spcBef>
                  <a:spcAft>
                    <a:spcPts val="600"/>
                  </a:spcAft>
                </a:pPr>
                <a:r>
                  <a:rPr lang="en-US" sz="2400" dirty="0">
                    <a:latin typeface="Times New Roman" panose="02020603050405020304" pitchFamily="18" charset="0"/>
                    <a:cs typeface="Times New Roman" panose="02020603050405020304" pitchFamily="18" charset="0"/>
                  </a:rPr>
                  <a:t>Let U be the large set of possible keys, and let m be the table size. </a:t>
                </a:r>
                <a:r>
                  <a:rPr lang="en-US" sz="2400" dirty="0">
                    <a:solidFill>
                      <a:srgbClr val="0000FF"/>
                    </a:solidFill>
                    <a:latin typeface="Times New Roman" panose="02020603050405020304" pitchFamily="18" charset="0"/>
                    <a:cs typeface="Times New Roman" panose="02020603050405020304" pitchFamily="18" charset="0"/>
                  </a:rPr>
                  <a:t>Assume that U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𝑚</m:t>
                    </m:r>
                    <m:r>
                      <a:rPr 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400" dirty="0">
                  <a:solidFill>
                    <a:srgbClr val="0000FF"/>
                  </a:solidFill>
                  <a:latin typeface="Times New Roman" panose="02020603050405020304" pitchFamily="18" charset="0"/>
                  <a:cs typeface="Times New Roman" panose="02020603050405020304" pitchFamily="18" charset="0"/>
                </a:endParaRPr>
              </a:p>
              <a:p>
                <a:pPr marL="461963" indent="-461963">
                  <a:lnSpc>
                    <a:spcPct val="150000"/>
                  </a:lnSpc>
                  <a:spcBef>
                    <a:spcPts val="0"/>
                  </a:spcBef>
                  <a:spcAft>
                    <a:spcPts val="600"/>
                  </a:spcAft>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hash function </a:t>
                </a:r>
                <a:r>
                  <a:rPr lang="en-US" sz="2400" dirty="0">
                    <a:latin typeface="Times New Roman" panose="02020603050405020304" pitchFamily="18" charset="0"/>
                    <a:cs typeface="Times New Roman" panose="02020603050405020304" pitchFamily="18" charset="0"/>
                  </a:rPr>
                  <a:t>h: U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{0, 1, …., m-1}, converting a key into </a:t>
                </a:r>
                <a:r>
                  <a:rPr lang="en-US" sz="2400" dirty="0">
                    <a:solidFill>
                      <a:srgbClr val="0000FF"/>
                    </a:solidFill>
                    <a:latin typeface="Times New Roman" panose="02020603050405020304" pitchFamily="18" charset="0"/>
                    <a:cs typeface="Times New Roman" panose="02020603050405020304" pitchFamily="18" charset="0"/>
                  </a:rPr>
                  <a:t>the hash value </a:t>
                </a:r>
                <a:r>
                  <a:rPr lang="en-US" sz="2400" dirty="0">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referred to as an array index</a:t>
                </a:r>
                <a:r>
                  <a:rPr lang="en-US" sz="2400" dirty="0">
                    <a:latin typeface="Times New Roman" panose="02020603050405020304" pitchFamily="18" charset="0"/>
                    <a:cs typeface="Times New Roman" panose="02020603050405020304" pitchFamily="18" charset="0"/>
                  </a:rPr>
                  <a:t>). </a:t>
                </a:r>
              </a:p>
              <a:p>
                <a:pPr marL="461963" indent="-461963">
                  <a:lnSpc>
                    <a:spcPct val="15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What makes a good hash function?</a:t>
                </a:r>
              </a:p>
              <a:p>
                <a:pPr marL="461963" indent="-461963">
                  <a:lnSpc>
                    <a:spcPct val="150000"/>
                  </a:lnSpc>
                  <a:spcBef>
                    <a:spcPts val="0"/>
                  </a:spcBef>
                  <a:spcAft>
                    <a:spcPts val="600"/>
                  </a:spcAft>
                </a:pPr>
                <a:r>
                  <a:rPr lang="en-US" sz="2400" dirty="0">
                    <a:latin typeface="Times New Roman" panose="02020603050405020304" pitchFamily="18" charset="0"/>
                    <a:cs typeface="Times New Roman" panose="02020603050405020304" pitchFamily="18" charset="0"/>
                  </a:rPr>
                  <a:t>What do we do if two or more distinct keys have the same hash value (a collision)?</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715317" y="1776435"/>
                <a:ext cx="8393326" cy="4419649"/>
              </a:xfrm>
              <a:blipFill>
                <a:blip r:embed="rId2"/>
                <a:stretch>
                  <a:fillRect l="-944" r="-1743"/>
                </a:stretch>
              </a:blipFill>
            </p:spPr>
            <p:txBody>
              <a:bodyPr/>
              <a:lstStyle/>
              <a:p>
                <a:r>
                  <a:rPr lang="en-US">
                    <a:noFill/>
                  </a:rPr>
                  <a:t> </a:t>
                </a:r>
              </a:p>
            </p:txBody>
          </p:sp>
        </mc:Fallback>
      </mc:AlternateContent>
    </p:spTree>
    <p:extLst>
      <p:ext uri="{BB962C8B-B14F-4D97-AF65-F5344CB8AC3E}">
        <p14:creationId xmlns:p14="http://schemas.microsoft.com/office/powerpoint/2010/main" val="641928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208371"/>
            <a:ext cx="8290560" cy="1002121"/>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4" name="TextBox 3">
            <a:extLst>
              <a:ext uri="{FF2B5EF4-FFF2-40B4-BE49-F238E27FC236}">
                <a16:creationId xmlns:a16="http://schemas.microsoft.com/office/drawing/2014/main" id="{74240D5E-A549-2F6F-3B88-9F117FC474CB}"/>
              </a:ext>
            </a:extLst>
          </p:cNvPr>
          <p:cNvSpPr txBox="1"/>
          <p:nvPr/>
        </p:nvSpPr>
        <p:spPr>
          <a:xfrm>
            <a:off x="1163782" y="1675938"/>
            <a:ext cx="9745160" cy="4226098"/>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08083" y="1675938"/>
            <a:ext cx="9148178" cy="4493953"/>
          </a:xfrm>
        </p:spPr>
        <p:txBody>
          <a:bodyPr>
            <a:noAutofit/>
          </a:bodyPr>
          <a:lstStyle/>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What makes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 good hash function </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is easy to compute and has minimal collisions;</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satisfies (approximately) the assumption of simple uniform hashing: each key is equally likely to hash to any of the m slots, independently of where any other key has hashed to.</a:t>
            </a:r>
          </a:p>
          <a:p>
            <a:pPr marL="1376363"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For a random key, the probability of each hash value would be equally likely.</a:t>
            </a:r>
          </a:p>
          <a:p>
            <a:pPr marL="1376363"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Assure keys with their records are distributed evenly throughout the hash table</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696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4492" y="3634154"/>
            <a:ext cx="10042770" cy="2969845"/>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79110"/>
            <a:ext cx="9524184" cy="5275219"/>
          </a:xfrm>
        </p:spPr>
        <p:txBody>
          <a:bodyPr>
            <a:normAutofit fontScale="25000" lnSpcReduction="20000"/>
          </a:bodyPr>
          <a:lstStyle/>
          <a:p>
            <a:pPr marL="0" indent="0">
              <a:lnSpc>
                <a:spcPct val="120000"/>
              </a:lnSpc>
              <a:spcAft>
                <a:spcPts val="600"/>
              </a:spcAft>
              <a:buNone/>
            </a:pPr>
            <a:r>
              <a:rPr lang="en-US" sz="8800" dirty="0">
                <a:solidFill>
                  <a:srgbClr val="0000FF"/>
                </a:solidFill>
                <a:latin typeface="Times New Roman" panose="02020603050405020304" pitchFamily="18" charset="0"/>
                <a:cs typeface="Times New Roman" panose="02020603050405020304" pitchFamily="18" charset="0"/>
              </a:rPr>
              <a:t>Interpreting keys as natural numbers</a:t>
            </a:r>
          </a:p>
          <a:p>
            <a:pPr>
              <a:lnSpc>
                <a:spcPct val="120000"/>
              </a:lnSpc>
              <a:spcAft>
                <a:spcPts val="600"/>
              </a:spcAft>
            </a:pPr>
            <a:r>
              <a:rPr lang="en-US" sz="8800" dirty="0">
                <a:latin typeface="Times New Roman" panose="02020603050405020304" pitchFamily="18" charset="0"/>
                <a:cs typeface="Times New Roman" panose="02020603050405020304" pitchFamily="18" charset="0"/>
              </a:rPr>
              <a:t>Let the universe of keys is the set N = {0, 1, 2, …} of natural numbers.</a:t>
            </a:r>
          </a:p>
          <a:p>
            <a:pPr>
              <a:lnSpc>
                <a:spcPct val="120000"/>
              </a:lnSpc>
              <a:spcAft>
                <a:spcPts val="600"/>
              </a:spcAft>
            </a:pPr>
            <a:r>
              <a:rPr lang="en-US" sz="8800" dirty="0">
                <a:latin typeface="Times New Roman" panose="02020603050405020304" pitchFamily="18" charset="0"/>
                <a:cs typeface="Times New Roman" panose="02020603050405020304" pitchFamily="18" charset="0"/>
              </a:rPr>
              <a:t>Find a way to interpret keys as large natural numbers if they are not natural numbers. Then, compute the hash value.</a:t>
            </a:r>
          </a:p>
          <a:p>
            <a:pPr>
              <a:lnSpc>
                <a:spcPct val="120000"/>
              </a:lnSpc>
              <a:spcAft>
                <a:spcPts val="600"/>
              </a:spcAft>
            </a:pPr>
            <a:r>
              <a:rPr lang="en-US" sz="8800" dirty="0">
                <a:solidFill>
                  <a:srgbClr val="0000FF"/>
                </a:solidFill>
                <a:latin typeface="Times New Roman" panose="02020603050405020304" pitchFamily="18" charset="0"/>
                <a:cs typeface="Times New Roman" panose="02020603050405020304" pitchFamily="18" charset="0"/>
              </a:rPr>
              <a:t>Example: </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If a key is a character string, interpret it as an integer expressed in suitable </a:t>
            </a:r>
            <a:r>
              <a:rPr lang="en-US" sz="8800" dirty="0">
                <a:solidFill>
                  <a:srgbClr val="0000FF"/>
                </a:solidFill>
                <a:latin typeface="Times New Roman" panose="02020603050405020304" pitchFamily="18" charset="0"/>
                <a:cs typeface="Times New Roman" panose="02020603050405020304" pitchFamily="18" charset="0"/>
              </a:rPr>
              <a:t>radix notation</a:t>
            </a:r>
            <a:r>
              <a:rPr lang="en-US" sz="8800" dirty="0">
                <a:latin typeface="Times New Roman" panose="02020603050405020304" pitchFamily="18" charset="0"/>
                <a:cs typeface="Times New Roman" panose="02020603050405020304" pitchFamily="18" charset="0"/>
              </a:rPr>
              <a:t>. </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Let interpret </a:t>
            </a:r>
            <a:r>
              <a:rPr lang="en-US" sz="8800" dirty="0" err="1">
                <a:latin typeface="Times New Roman" panose="02020603050405020304" pitchFamily="18" charset="0"/>
                <a:cs typeface="Times New Roman" panose="02020603050405020304" pitchFamily="18" charset="0"/>
              </a:rPr>
              <a:t>pt</a:t>
            </a:r>
            <a:r>
              <a:rPr lang="en-US" sz="8800" dirty="0">
                <a:latin typeface="Times New Roman" panose="02020603050405020304" pitchFamily="18" charset="0"/>
                <a:cs typeface="Times New Roman" panose="02020603050405020304" pitchFamily="18" charset="0"/>
              </a:rPr>
              <a:t> as the pair of decimal integers (112, 116), according to the ASCII character set. Then, expressed as a radix –128 integer, pt becomes </a:t>
            </a:r>
          </a:p>
          <a:p>
            <a:pPr marL="457200" lvl="1" indent="0">
              <a:lnSpc>
                <a:spcPct val="120000"/>
              </a:lnSpc>
              <a:spcAft>
                <a:spcPts val="600"/>
              </a:spcAft>
              <a:buNone/>
            </a:pPr>
            <a:r>
              <a:rPr lang="en-US" sz="8800" dirty="0">
                <a:latin typeface="Times New Roman" panose="02020603050405020304" pitchFamily="18" charset="0"/>
                <a:cs typeface="Times New Roman" panose="02020603050405020304" pitchFamily="18" charset="0"/>
              </a:rPr>
              <a:t>                  (112*128) + 116 = 14452, where 128 is 2</a:t>
            </a:r>
            <a:r>
              <a:rPr lang="en-US" sz="8800" baseline="30000" dirty="0">
                <a:latin typeface="Times New Roman" panose="02020603050405020304" pitchFamily="18" charset="0"/>
                <a:cs typeface="Times New Roman" panose="02020603050405020304" pitchFamily="18" charset="0"/>
              </a:rPr>
              <a:t>7</a:t>
            </a:r>
            <a:r>
              <a:rPr lang="en-US" sz="8800" dirty="0">
                <a:latin typeface="Times New Roman" panose="02020603050405020304" pitchFamily="18" charset="0"/>
                <a:cs typeface="Times New Roman" panose="02020603050405020304" pitchFamily="18" charset="0"/>
              </a:rPr>
              <a:t>.</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opt can be computed (((111*128) + 112)*128) + 116 = 1833076, using Horner Rule.</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705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rgbClr val="FFFF0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EAB4FAF2-78D0-609F-C41D-F6C2BFE8A91C}"/>
              </a:ext>
            </a:extLst>
          </p:cNvPr>
          <p:cNvSpPr txBox="1"/>
          <p:nvPr/>
        </p:nvSpPr>
        <p:spPr>
          <a:xfrm>
            <a:off x="951345" y="2945656"/>
            <a:ext cx="10187709" cy="382652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EADFC8-611C-4784-9BE9-E67566FCA9C1}"/>
                  </a:ext>
                </a:extLst>
              </p:cNvPr>
              <p:cNvSpPr/>
              <p:nvPr/>
            </p:nvSpPr>
            <p:spPr>
              <a:xfrm>
                <a:off x="1403024" y="333494"/>
                <a:ext cx="9409138" cy="6438686"/>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of Hash for Character Strings: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K is a character string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then, as an unsophisticated option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use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mod 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here m is a given table size</a:t>
                </a:r>
                <a:r>
                  <a:rPr lang="en-US" sz="2400" dirty="0">
                    <a:latin typeface="Times New Roman" panose="02020603050405020304" pitchFamily="18" charset="0"/>
                    <a:ea typeface="Calibri" panose="020F0502020204030204" pitchFamily="34" charset="0"/>
                    <a:cs typeface="Times New Roman" panose="02020603050405020304" pitchFamily="18" charset="0"/>
                  </a:rPr>
                  <a:t>, 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m:t>
                    </m:r>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𝑖𝑠</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𝑡h𝑒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𝑜𝑟𝑑𝑖𝑛𝑎𝑙</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𝑣𝑎𝑙𝑢𝑒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𝑜𝑓</m:t>
                    </m:r>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a long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 K</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better option is to compute h(K) by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using Horner’s rule to calculate the result piecewise: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constant larger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than every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can be 128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ASCII codes are used. </a:t>
                </a:r>
                <a:r>
                  <a:rPr lang="en-US" sz="2400" dirty="0">
                    <a:latin typeface="Times New Roman" panose="02020603050405020304" pitchFamily="18" charset="0"/>
                    <a:ea typeface="Calibri" panose="020F0502020204030204" pitchFamily="34" charset="0"/>
                    <a:cs typeface="Times New Roman" panose="02020603050405020304" pitchFamily="18" charset="0"/>
                  </a:rPr>
                  <a:t>As an example, when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 2,  h(</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is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0</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1</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2</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403024" y="333494"/>
                <a:ext cx="9409138" cy="6438686"/>
              </a:xfrm>
              <a:prstGeom prst="rect">
                <a:avLst/>
              </a:prstGeom>
              <a:blipFill>
                <a:blip r:embed="rId2"/>
                <a:stretch>
                  <a:fillRect l="-1295" t="-947" b="-1231"/>
                </a:stretch>
              </a:blipFill>
            </p:spPr>
            <p:txBody>
              <a:bodyPr/>
              <a:lstStyle/>
              <a:p>
                <a:r>
                  <a:rPr lang="en-US">
                    <a:noFill/>
                  </a:rPr>
                  <a:t> </a:t>
                </a:r>
              </a:p>
            </p:txBody>
          </p:sp>
        </mc:Fallback>
      </mc:AlternateContent>
    </p:spTree>
    <p:extLst>
      <p:ext uri="{BB962C8B-B14F-4D97-AF65-F5344CB8AC3E}">
        <p14:creationId xmlns:p14="http://schemas.microsoft.com/office/powerpoint/2010/main" val="3392867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5922" y="1718142"/>
            <a:ext cx="10317383" cy="1710858"/>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32560" y="1234"/>
            <a:ext cx="9517380" cy="85168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242061" y="852919"/>
            <a:ext cx="9585106" cy="5929955"/>
          </a:xfrm>
        </p:spPr>
        <p:txBody>
          <a:bodyPr>
            <a:noAutofit/>
          </a:bodyPr>
          <a:lstStyle/>
          <a:p>
            <a:pPr marL="0" indent="0">
              <a:lnSpc>
                <a:spcPct val="100000"/>
              </a:lnSpc>
              <a:spcAft>
                <a:spcPts val="600"/>
              </a:spcAft>
              <a:buNone/>
            </a:pPr>
            <a:r>
              <a:rPr lang="en-US" sz="2200" dirty="0">
                <a:latin typeface="Times New Roman" panose="02020603050405020304" pitchFamily="18" charset="0"/>
                <a:cs typeface="Times New Roman" panose="02020603050405020304" pitchFamily="18" charset="0"/>
              </a:rPr>
              <a:t>Modular Hashing – the Division Method for creating hash functions:</a:t>
            </a:r>
          </a:p>
          <a:p>
            <a:pPr marL="457200" indent="-457200">
              <a:lnSpc>
                <a:spcPct val="100000"/>
              </a:lnSpc>
              <a:spcAft>
                <a:spcPts val="600"/>
              </a:spcAft>
            </a:pPr>
            <a:r>
              <a:rPr lang="en-US" sz="2200" dirty="0">
                <a:latin typeface="Times New Roman" panose="02020603050405020304" pitchFamily="18" charset="0"/>
                <a:cs typeface="Times New Roman" panose="02020603050405020304" pitchFamily="18" charset="0"/>
              </a:rPr>
              <a:t>The modular hashing method is:</a:t>
            </a:r>
          </a:p>
          <a:p>
            <a:pPr marL="914400" lvl="1" indent="-457200">
              <a:lnSpc>
                <a:spcPct val="100000"/>
              </a:lnSpc>
              <a:spcAft>
                <a:spcPts val="600"/>
              </a:spcAft>
            </a:pPr>
            <a:r>
              <a:rPr lang="en-US" sz="2200" dirty="0">
                <a:latin typeface="Times New Roman" panose="02020603050405020304" pitchFamily="18" charset="0"/>
                <a:cs typeface="Times New Roman" panose="02020603050405020304" pitchFamily="18" charset="0"/>
              </a:rPr>
              <a:t>The hash function is</a:t>
            </a:r>
            <a:r>
              <a:rPr lang="en-US" sz="2200" dirty="0">
                <a:solidFill>
                  <a:srgbClr val="0000FF"/>
                </a:solidFill>
                <a:latin typeface="Times New Roman" panose="02020603050405020304" pitchFamily="18" charset="0"/>
                <a:cs typeface="Times New Roman" panose="02020603050405020304" pitchFamily="18" charset="0"/>
              </a:rPr>
              <a:t> h(k) = k mod m. </a:t>
            </a:r>
            <a:r>
              <a:rPr lang="en-US" sz="2200" dirty="0">
                <a:latin typeface="Times New Roman" panose="02020603050405020304" pitchFamily="18" charset="0"/>
                <a:cs typeface="Times New Roman" panose="02020603050405020304" pitchFamily="18" charset="0"/>
              </a:rPr>
              <a:t>Map a key k into one of the m slots. </a:t>
            </a:r>
          </a:p>
          <a:p>
            <a:pPr marL="457200" indent="-457200">
              <a:lnSpc>
                <a:spcPct val="100000"/>
              </a:lnSpc>
              <a:spcAft>
                <a:spcPts val="600"/>
              </a:spcAft>
            </a:pPr>
            <a:r>
              <a:rPr lang="en-US" sz="2200" dirty="0">
                <a:solidFill>
                  <a:srgbClr val="0000FF"/>
                </a:solidFill>
                <a:latin typeface="Times New Roman" panose="02020603050405020304" pitchFamily="18" charset="0"/>
                <a:cs typeface="Times New Roman" panose="02020603050405020304" pitchFamily="18" charset="0"/>
              </a:rPr>
              <a:t>Good values for m are primes not too close to the exact powers of 2</a:t>
            </a:r>
          </a:p>
          <a:p>
            <a:pPr marL="457200" indent="-457200">
              <a:lnSpc>
                <a:spcPct val="100000"/>
              </a:lnSpc>
              <a:spcAft>
                <a:spcPts val="600"/>
              </a:spcAft>
            </a:pPr>
            <a:r>
              <a:rPr lang="en-US" sz="2200" dirty="0">
                <a:solidFill>
                  <a:srgbClr val="0000FF"/>
                </a:solidFill>
                <a:latin typeface="Times New Roman" panose="02020603050405020304" pitchFamily="18" charset="0"/>
                <a:cs typeface="Times New Roman" panose="02020603050405020304" pitchFamily="18" charset="0"/>
              </a:rPr>
              <a:t>Choosing m to be closer to a power of two, 2</a:t>
            </a:r>
            <a:r>
              <a:rPr lang="en-US" sz="2200" baseline="30000" dirty="0">
                <a:solidFill>
                  <a:srgbClr val="0000FF"/>
                </a:solidFill>
                <a:latin typeface="Times New Roman" panose="02020603050405020304" pitchFamily="18" charset="0"/>
                <a:cs typeface="Times New Roman" panose="02020603050405020304" pitchFamily="18" charset="0"/>
              </a:rPr>
              <a:t>p</a:t>
            </a:r>
            <a:r>
              <a:rPr lang="en-US" sz="2200" dirty="0">
                <a:solidFill>
                  <a:srgbClr val="0000FF"/>
                </a:solidFill>
                <a:latin typeface="Times New Roman" panose="02020603050405020304" pitchFamily="18" charset="0"/>
                <a:cs typeface="Times New Roman" panose="02020603050405020304" pitchFamily="18" charset="0"/>
              </a:rPr>
              <a:t>, could cause problems</a:t>
            </a:r>
            <a:r>
              <a:rPr lang="en-US" sz="2200" dirty="0">
                <a:latin typeface="Times New Roman" panose="02020603050405020304" pitchFamily="18" charset="0"/>
                <a:cs typeface="Times New Roman" panose="02020603050405020304" pitchFamily="18" charset="0"/>
              </a:rPr>
              <a:t>.</a:t>
            </a:r>
          </a:p>
          <a:p>
            <a:pPr marL="914400" lvl="1" indent="-457200">
              <a:lnSpc>
                <a:spcPct val="100000"/>
              </a:lnSpc>
              <a:spcAft>
                <a:spcPts val="600"/>
              </a:spcAft>
            </a:pPr>
            <a:r>
              <a:rPr lang="en-US" sz="2200" dirty="0">
                <a:latin typeface="Times New Roman" panose="02020603050405020304" pitchFamily="18" charset="0"/>
                <a:cs typeface="Times New Roman" panose="02020603050405020304" pitchFamily="18" charset="0"/>
              </a:rPr>
              <a:t>If m = </a:t>
            </a:r>
            <a:r>
              <a:rPr lang="en-US" sz="2200" dirty="0">
                <a:solidFill>
                  <a:srgbClr val="0000FF"/>
                </a:solidFill>
                <a:latin typeface="Times New Roman" panose="02020603050405020304" pitchFamily="18" charset="0"/>
                <a:cs typeface="Times New Roman" panose="02020603050405020304" pitchFamily="18" charset="0"/>
              </a:rPr>
              <a:t>2</a:t>
            </a:r>
            <a:r>
              <a:rPr lang="en-US" sz="2200" baseline="30000" dirty="0">
                <a:solidFill>
                  <a:srgbClr val="0000FF"/>
                </a:solidFill>
                <a:latin typeface="Times New Roman" panose="02020603050405020304" pitchFamily="18" charset="0"/>
                <a:cs typeface="Times New Roman" panose="02020603050405020304" pitchFamily="18" charset="0"/>
              </a:rPr>
              <a:t>p</a:t>
            </a:r>
            <a:r>
              <a:rPr lang="en-US" sz="2200" dirty="0">
                <a:solidFill>
                  <a:srgbClr val="0000FF"/>
                </a:solidFill>
                <a:latin typeface="Times New Roman" panose="02020603050405020304" pitchFamily="18" charset="0"/>
                <a:cs typeface="Times New Roman" panose="02020603050405020304" pitchFamily="18" charset="0"/>
              </a:rPr>
              <a:t>, h(k) is </a:t>
            </a:r>
            <a:r>
              <a:rPr lang="en-US" sz="2200" i="1" dirty="0">
                <a:solidFill>
                  <a:srgbClr val="0000FF"/>
                </a:solidFill>
                <a:latin typeface="Times New Roman" panose="02020603050405020304" pitchFamily="18" charset="0"/>
                <a:cs typeface="Times New Roman" panose="02020603050405020304" pitchFamily="18" charset="0"/>
              </a:rPr>
              <a:t>the p number of lowest-order bits of k</a:t>
            </a:r>
            <a:r>
              <a:rPr lang="en-US" sz="2200" dirty="0">
                <a:solidFill>
                  <a:srgbClr val="0000FF"/>
                </a:solidFill>
                <a:latin typeface="Times New Roman" panose="02020603050405020304" pitchFamily="18" charset="0"/>
                <a:cs typeface="Times New Roman" panose="02020603050405020304" pitchFamily="18" charset="0"/>
              </a:rPr>
              <a:t>. High frequency of collision occurrences.</a:t>
            </a:r>
          </a:p>
          <a:p>
            <a:pPr marL="914400" lvl="1" indent="-457200">
              <a:lnSpc>
                <a:spcPct val="100000"/>
              </a:lnSpc>
              <a:spcAft>
                <a:spcPts val="600"/>
              </a:spcAft>
            </a:pPr>
            <a:r>
              <a:rPr lang="en-US" sz="2200" dirty="0">
                <a:solidFill>
                  <a:srgbClr val="0000FF"/>
                </a:solidFill>
                <a:latin typeface="Times New Roman" panose="02020603050405020304" pitchFamily="18" charset="0"/>
                <a:cs typeface="Times New Roman" panose="02020603050405020304" pitchFamily="18" charset="0"/>
              </a:rPr>
              <a:t>An example: let m = 2</a:t>
            </a:r>
            <a:r>
              <a:rPr lang="en-US" sz="2200" baseline="30000" dirty="0">
                <a:solidFill>
                  <a:srgbClr val="0000FF"/>
                </a:solidFill>
                <a:latin typeface="Times New Roman" panose="02020603050405020304" pitchFamily="18" charset="0"/>
                <a:cs typeface="Times New Roman" panose="02020603050405020304" pitchFamily="18" charset="0"/>
              </a:rPr>
              <a:t>4 </a:t>
            </a:r>
            <a:r>
              <a:rPr lang="en-US" sz="2200" dirty="0">
                <a:solidFill>
                  <a:srgbClr val="0000FF"/>
                </a:solidFill>
                <a:latin typeface="Times New Roman" panose="02020603050405020304" pitchFamily="18" charset="0"/>
                <a:cs typeface="Times New Roman" panose="02020603050405020304" pitchFamily="18" charset="0"/>
              </a:rPr>
              <a:t>= 10000. If k =13 (</a:t>
            </a:r>
            <a:r>
              <a:rPr lang="en-US" sz="2200" b="1" dirty="0">
                <a:solidFill>
                  <a:srgbClr val="0000FF"/>
                </a:solidFill>
                <a:latin typeface="Times New Roman" panose="02020603050405020304" pitchFamily="18" charset="0"/>
                <a:cs typeface="Times New Roman" panose="02020603050405020304" pitchFamily="18" charset="0"/>
              </a:rPr>
              <a:t>1101</a:t>
            </a:r>
            <a:r>
              <a:rPr lang="en-US" sz="2200" dirty="0">
                <a:solidFill>
                  <a:srgbClr val="0000FF"/>
                </a:solidFill>
                <a:latin typeface="Times New Roman" panose="02020603050405020304" pitchFamily="18" charset="0"/>
                <a:cs typeface="Times New Roman" panose="02020603050405020304" pitchFamily="18" charset="0"/>
              </a:rPr>
              <a:t>), 29 (1</a:t>
            </a:r>
            <a:r>
              <a:rPr lang="en-US" sz="2200" b="1" dirty="0">
                <a:solidFill>
                  <a:srgbClr val="0000FF"/>
                </a:solidFill>
                <a:latin typeface="Times New Roman" panose="02020603050405020304" pitchFamily="18" charset="0"/>
                <a:cs typeface="Times New Roman" panose="02020603050405020304" pitchFamily="18" charset="0"/>
              </a:rPr>
              <a:t>1101</a:t>
            </a:r>
            <a:r>
              <a:rPr lang="en-US" sz="2200" dirty="0">
                <a:solidFill>
                  <a:srgbClr val="0000FF"/>
                </a:solidFill>
                <a:latin typeface="Times New Roman" panose="02020603050405020304" pitchFamily="18" charset="0"/>
                <a:cs typeface="Times New Roman" panose="02020603050405020304" pitchFamily="18" charset="0"/>
              </a:rPr>
              <a:t>), 45 (10</a:t>
            </a:r>
            <a:r>
              <a:rPr lang="en-US" sz="2200" b="1" dirty="0">
                <a:solidFill>
                  <a:srgbClr val="0000FF"/>
                </a:solidFill>
                <a:latin typeface="Times New Roman" panose="02020603050405020304" pitchFamily="18" charset="0"/>
                <a:cs typeface="Times New Roman" panose="02020603050405020304" pitchFamily="18" charset="0"/>
              </a:rPr>
              <a:t>1101</a:t>
            </a:r>
            <a:r>
              <a:rPr lang="en-US" sz="2200" dirty="0">
                <a:solidFill>
                  <a:srgbClr val="0000FF"/>
                </a:solidFill>
                <a:latin typeface="Times New Roman" panose="02020603050405020304" pitchFamily="18" charset="0"/>
                <a:cs typeface="Times New Roman" panose="02020603050405020304" pitchFamily="18" charset="0"/>
              </a:rPr>
              <a:t>), 61 (11</a:t>
            </a:r>
            <a:r>
              <a:rPr lang="en-US" sz="2200" b="1" dirty="0">
                <a:solidFill>
                  <a:srgbClr val="0000FF"/>
                </a:solidFill>
                <a:latin typeface="Times New Roman" panose="02020603050405020304" pitchFamily="18" charset="0"/>
                <a:cs typeface="Times New Roman" panose="02020603050405020304" pitchFamily="18" charset="0"/>
              </a:rPr>
              <a:t>1101</a:t>
            </a:r>
            <a:r>
              <a:rPr lang="en-US" sz="2200" dirty="0">
                <a:solidFill>
                  <a:srgbClr val="0000FF"/>
                </a:solidFill>
                <a:latin typeface="Times New Roman" panose="02020603050405020304" pitchFamily="18" charset="0"/>
                <a:cs typeface="Times New Roman" panose="02020603050405020304" pitchFamily="18" charset="0"/>
              </a:rPr>
              <a:t>) …. then they have the same hash value h(k) = k (mod m) = 1101</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which is just the 4 lowest-order bits of k. In comparison with m = 13, then their hash value h(k) would be 0000, 0011, 1011, 1001, … respectively. </a:t>
            </a:r>
          </a:p>
          <a:p>
            <a:pPr marL="457200" indent="-457200">
              <a:lnSpc>
                <a:spcPct val="100000"/>
              </a:lnSpc>
              <a:spcAft>
                <a:spcPts val="600"/>
              </a:spcAft>
            </a:pPr>
            <a:r>
              <a:rPr lang="en-US" sz="2200" dirty="0">
                <a:latin typeface="Times New Roman" panose="02020603050405020304" pitchFamily="18" charset="0"/>
                <a:cs typeface="Times New Roman" panose="02020603050405020304" pitchFamily="18" charset="0"/>
              </a:rPr>
              <a:t>Avoid choosing m = 10</a:t>
            </a:r>
            <a:r>
              <a:rPr lang="en-US" sz="2200" baseline="30000" dirty="0">
                <a:solidFill>
                  <a:srgbClr val="0000FF"/>
                </a:solidFill>
                <a:latin typeface="Times New Roman" panose="02020603050405020304" pitchFamily="18" charset="0"/>
                <a:cs typeface="Times New Roman" panose="02020603050405020304" pitchFamily="18" charset="0"/>
              </a:rPr>
              <a:t>p</a:t>
            </a:r>
            <a:r>
              <a:rPr lang="en-US" sz="2200" dirty="0">
                <a:solidFill>
                  <a:srgbClr val="0000FF"/>
                </a:solidFill>
                <a:latin typeface="Times New Roman" panose="02020603050405020304" pitchFamily="18" charset="0"/>
                <a:cs typeface="Times New Roman" panose="02020603050405020304" pitchFamily="18" charset="0"/>
              </a:rPr>
              <a:t>, if the application deals with decimal numbers as keys.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45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A9D4968-3347-4544-948B-2A223944E5A4}"/>
              </a:ext>
            </a:extLst>
          </p:cNvPr>
          <p:cNvSpPr/>
          <p:nvPr/>
        </p:nvSpPr>
        <p:spPr>
          <a:xfrm>
            <a:off x="1480457" y="1854926"/>
            <a:ext cx="3631474" cy="31960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marL="342900" indent="-342900" algn="ctr">
              <a:buAutoNum type="arabicPlain" startAt="9"/>
            </a:pPr>
            <a:r>
              <a:rPr lang="en-US" dirty="0">
                <a:solidFill>
                  <a:schemeClr val="tx1"/>
                </a:solidFill>
              </a:rPr>
              <a:t>             0         6</a:t>
            </a:r>
          </a:p>
          <a:p>
            <a:pPr algn="ctr"/>
            <a:r>
              <a:rPr lang="en-US" dirty="0">
                <a:solidFill>
                  <a:schemeClr val="tx1"/>
                </a:solidFill>
              </a:rPr>
              <a:t>1                           4            7</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 name="Oval 2">
            <a:extLst>
              <a:ext uri="{FF2B5EF4-FFF2-40B4-BE49-F238E27FC236}">
                <a16:creationId xmlns:a16="http://schemas.microsoft.com/office/drawing/2014/main" id="{72586541-C023-4C76-85A0-7E54FCC3759C}"/>
              </a:ext>
            </a:extLst>
          </p:cNvPr>
          <p:cNvSpPr/>
          <p:nvPr/>
        </p:nvSpPr>
        <p:spPr>
          <a:xfrm>
            <a:off x="2673531" y="2717074"/>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09AB895-8B7D-43A7-9A7B-221335183042}"/>
              </a:ext>
            </a:extLst>
          </p:cNvPr>
          <p:cNvSpPr/>
          <p:nvPr/>
        </p:nvSpPr>
        <p:spPr>
          <a:xfrm>
            <a:off x="2695296" y="303493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C3B169-93E0-4FCB-9F44-2ED1BE55FF1F}"/>
              </a:ext>
            </a:extLst>
          </p:cNvPr>
          <p:cNvSpPr/>
          <p:nvPr/>
        </p:nvSpPr>
        <p:spPr>
          <a:xfrm>
            <a:off x="3579222" y="261256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6" name="Oval 5">
            <a:extLst>
              <a:ext uri="{FF2B5EF4-FFF2-40B4-BE49-F238E27FC236}">
                <a16:creationId xmlns:a16="http://schemas.microsoft.com/office/drawing/2014/main" id="{0DDE017E-50BE-427C-BC5C-0CEC2F1988E6}"/>
              </a:ext>
            </a:extLst>
          </p:cNvPr>
          <p:cNvSpPr/>
          <p:nvPr/>
        </p:nvSpPr>
        <p:spPr>
          <a:xfrm>
            <a:off x="4254138" y="276496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7" name="Oval 6">
            <a:extLst>
              <a:ext uri="{FF2B5EF4-FFF2-40B4-BE49-F238E27FC236}">
                <a16:creationId xmlns:a16="http://schemas.microsoft.com/office/drawing/2014/main" id="{97492A84-9E0C-441C-B08B-FB5BBFB1BC21}"/>
              </a:ext>
            </a:extLst>
          </p:cNvPr>
          <p:cNvSpPr/>
          <p:nvPr/>
        </p:nvSpPr>
        <p:spPr>
          <a:xfrm>
            <a:off x="3884023" y="3030582"/>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8" name="Oval 7">
            <a:extLst>
              <a:ext uri="{FF2B5EF4-FFF2-40B4-BE49-F238E27FC236}">
                <a16:creationId xmlns:a16="http://schemas.microsoft.com/office/drawing/2014/main" id="{111351EB-950A-497F-ADF9-1928BF91F695}"/>
              </a:ext>
            </a:extLst>
          </p:cNvPr>
          <p:cNvSpPr/>
          <p:nvPr/>
        </p:nvSpPr>
        <p:spPr>
          <a:xfrm>
            <a:off x="3139441" y="3182982"/>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9" name="Oval 8">
            <a:extLst>
              <a:ext uri="{FF2B5EF4-FFF2-40B4-BE49-F238E27FC236}">
                <a16:creationId xmlns:a16="http://schemas.microsoft.com/office/drawing/2014/main" id="{A670F037-D702-4BAB-B7D3-9064C63B5960}"/>
              </a:ext>
            </a:extLst>
          </p:cNvPr>
          <p:cNvSpPr/>
          <p:nvPr/>
        </p:nvSpPr>
        <p:spPr>
          <a:xfrm>
            <a:off x="2048692" y="3429001"/>
            <a:ext cx="2634344" cy="12366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 (actual keys)</a:t>
            </a:r>
          </a:p>
          <a:p>
            <a:pPr algn="ctr"/>
            <a:r>
              <a:rPr lang="en-US" dirty="0">
                <a:solidFill>
                  <a:schemeClr val="tx1"/>
                </a:solidFill>
              </a:rPr>
              <a:t>2</a:t>
            </a:r>
          </a:p>
          <a:p>
            <a:pPr algn="ctr"/>
            <a:r>
              <a:rPr lang="en-US" dirty="0">
                <a:solidFill>
                  <a:schemeClr val="tx1"/>
                </a:solidFill>
              </a:rPr>
              <a:t>3</a:t>
            </a:r>
          </a:p>
          <a:p>
            <a:pPr algn="ctr"/>
            <a:r>
              <a:rPr lang="en-US" dirty="0">
                <a:solidFill>
                  <a:schemeClr val="tx1"/>
                </a:solidFill>
              </a:rPr>
              <a:t>5          8</a:t>
            </a:r>
          </a:p>
        </p:txBody>
      </p:sp>
      <p:sp>
        <p:nvSpPr>
          <p:cNvPr id="10" name="Oval 9">
            <a:extLst>
              <a:ext uri="{FF2B5EF4-FFF2-40B4-BE49-F238E27FC236}">
                <a16:creationId xmlns:a16="http://schemas.microsoft.com/office/drawing/2014/main" id="{C39B2DC9-937D-42B7-9FAF-E97B1C4D5BC1}"/>
              </a:ext>
            </a:extLst>
          </p:cNvPr>
          <p:cNvSpPr/>
          <p:nvPr/>
        </p:nvSpPr>
        <p:spPr>
          <a:xfrm>
            <a:off x="3566160" y="391450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48AD1BC-1F02-4CF1-AF60-E2572168381D}"/>
              </a:ext>
            </a:extLst>
          </p:cNvPr>
          <p:cNvSpPr/>
          <p:nvPr/>
        </p:nvSpPr>
        <p:spPr>
          <a:xfrm>
            <a:off x="3526963" y="415399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1116C4E-AAB8-4D89-9C28-8C70D1EDD911}"/>
              </a:ext>
            </a:extLst>
          </p:cNvPr>
          <p:cNvSpPr/>
          <p:nvPr/>
        </p:nvSpPr>
        <p:spPr>
          <a:xfrm flipV="1">
            <a:off x="3853537" y="443485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229F055-2847-4A39-AC58-D5CA14827B2C}"/>
              </a:ext>
            </a:extLst>
          </p:cNvPr>
          <p:cNvSpPr/>
          <p:nvPr/>
        </p:nvSpPr>
        <p:spPr>
          <a:xfrm>
            <a:off x="3165553" y="4463157"/>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AEF1F043-0E7B-413F-BE5C-7459D9BA46BB}"/>
              </a:ext>
            </a:extLst>
          </p:cNvPr>
          <p:cNvGraphicFramePr>
            <a:graphicFrameLocks noGrp="1"/>
          </p:cNvGraphicFramePr>
          <p:nvPr>
            <p:extLst>
              <p:ext uri="{D42A27DB-BD31-4B8C-83A1-F6EECF244321}">
                <p14:modId xmlns:p14="http://schemas.microsoft.com/office/powerpoint/2010/main" val="2937381494"/>
              </p:ext>
            </p:extLst>
          </p:nvPr>
        </p:nvGraphicFramePr>
        <p:xfrm>
          <a:off x="5429786" y="1137680"/>
          <a:ext cx="1049391" cy="3708400"/>
        </p:xfrm>
        <a:graphic>
          <a:graphicData uri="http://schemas.openxmlformats.org/drawingml/2006/table">
            <a:tbl>
              <a:tblPr firstRow="1" bandRow="1">
                <a:tableStyleId>{5C22544A-7EE6-4342-B048-85BDC9FD1C3A}</a:tableStyleId>
              </a:tblPr>
              <a:tblGrid>
                <a:gridCol w="639199">
                  <a:extLst>
                    <a:ext uri="{9D8B030D-6E8A-4147-A177-3AD203B41FA5}">
                      <a16:colId xmlns:a16="http://schemas.microsoft.com/office/drawing/2014/main" val="904310565"/>
                    </a:ext>
                  </a:extLst>
                </a:gridCol>
                <a:gridCol w="410192">
                  <a:extLst>
                    <a:ext uri="{9D8B030D-6E8A-4147-A177-3AD203B41FA5}">
                      <a16:colId xmlns:a16="http://schemas.microsoft.com/office/drawing/2014/main" val="184743078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155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82892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98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27137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582923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89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49205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0704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57334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289182"/>
                  </a:ext>
                </a:extLst>
              </a:tr>
            </a:tbl>
          </a:graphicData>
        </a:graphic>
      </p:graphicFrame>
      <p:sp>
        <p:nvSpPr>
          <p:cNvPr id="16" name="TextBox 15">
            <a:extLst>
              <a:ext uri="{FF2B5EF4-FFF2-40B4-BE49-F238E27FC236}">
                <a16:creationId xmlns:a16="http://schemas.microsoft.com/office/drawing/2014/main" id="{9FDD51DB-EDB7-4E2E-8C54-000B05225D55}"/>
              </a:ext>
            </a:extLst>
          </p:cNvPr>
          <p:cNvSpPr txBox="1"/>
          <p:nvPr/>
        </p:nvSpPr>
        <p:spPr>
          <a:xfrm>
            <a:off x="5429786" y="670561"/>
            <a:ext cx="666214" cy="369332"/>
          </a:xfrm>
          <a:prstGeom prst="rect">
            <a:avLst/>
          </a:prstGeom>
          <a:noFill/>
        </p:spPr>
        <p:txBody>
          <a:bodyPr wrap="square" rtlCol="0">
            <a:spAutoFit/>
          </a:bodyPr>
          <a:lstStyle/>
          <a:p>
            <a:r>
              <a:rPr lang="en-US" dirty="0"/>
              <a:t>   T</a:t>
            </a:r>
          </a:p>
        </p:txBody>
      </p:sp>
      <p:graphicFrame>
        <p:nvGraphicFramePr>
          <p:cNvPr id="20" name="Table 19">
            <a:extLst>
              <a:ext uri="{FF2B5EF4-FFF2-40B4-BE49-F238E27FC236}">
                <a16:creationId xmlns:a16="http://schemas.microsoft.com/office/drawing/2014/main" id="{B7C2EDBF-C300-4FFE-8BA1-1129044CA6E8}"/>
              </a:ext>
            </a:extLst>
          </p:cNvPr>
          <p:cNvGraphicFramePr>
            <a:graphicFrameLocks noGrp="1"/>
          </p:cNvGraphicFramePr>
          <p:nvPr>
            <p:extLst>
              <p:ext uri="{D42A27DB-BD31-4B8C-83A1-F6EECF244321}">
                <p14:modId xmlns:p14="http://schemas.microsoft.com/office/powerpoint/2010/main" val="1652253187"/>
              </p:ext>
            </p:extLst>
          </p:nvPr>
        </p:nvGraphicFramePr>
        <p:xfrm>
          <a:off x="6882673" y="1854926"/>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1" name="Table 20">
            <a:extLst>
              <a:ext uri="{FF2B5EF4-FFF2-40B4-BE49-F238E27FC236}">
                <a16:creationId xmlns:a16="http://schemas.microsoft.com/office/drawing/2014/main" id="{71F6BF4F-2ACC-4E04-B1D6-7E178DE538AA}"/>
              </a:ext>
            </a:extLst>
          </p:cNvPr>
          <p:cNvGraphicFramePr>
            <a:graphicFrameLocks noGrp="1"/>
          </p:cNvGraphicFramePr>
          <p:nvPr>
            <p:extLst>
              <p:ext uri="{D42A27DB-BD31-4B8C-83A1-F6EECF244321}">
                <p14:modId xmlns:p14="http://schemas.microsoft.com/office/powerpoint/2010/main" val="247860617"/>
              </p:ext>
            </p:extLst>
          </p:nvPr>
        </p:nvGraphicFramePr>
        <p:xfrm>
          <a:off x="6882673" y="2241729"/>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2" name="Table 21">
            <a:extLst>
              <a:ext uri="{FF2B5EF4-FFF2-40B4-BE49-F238E27FC236}">
                <a16:creationId xmlns:a16="http://schemas.microsoft.com/office/drawing/2014/main" id="{385C7D8F-9F33-4CA1-A314-637114062EC2}"/>
              </a:ext>
            </a:extLst>
          </p:cNvPr>
          <p:cNvGraphicFramePr>
            <a:graphicFrameLocks noGrp="1"/>
          </p:cNvGraphicFramePr>
          <p:nvPr>
            <p:extLst>
              <p:ext uri="{D42A27DB-BD31-4B8C-83A1-F6EECF244321}">
                <p14:modId xmlns:p14="http://schemas.microsoft.com/office/powerpoint/2010/main" val="3428440844"/>
              </p:ext>
            </p:extLst>
          </p:nvPr>
        </p:nvGraphicFramePr>
        <p:xfrm>
          <a:off x="6882673" y="2991880"/>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3" name="Table 22">
            <a:extLst>
              <a:ext uri="{FF2B5EF4-FFF2-40B4-BE49-F238E27FC236}">
                <a16:creationId xmlns:a16="http://schemas.microsoft.com/office/drawing/2014/main" id="{07BDA589-035D-49C0-8914-9E96F8442480}"/>
              </a:ext>
            </a:extLst>
          </p:cNvPr>
          <p:cNvGraphicFramePr>
            <a:graphicFrameLocks noGrp="1"/>
          </p:cNvGraphicFramePr>
          <p:nvPr>
            <p:extLst>
              <p:ext uri="{D42A27DB-BD31-4B8C-83A1-F6EECF244321}">
                <p14:modId xmlns:p14="http://schemas.microsoft.com/office/powerpoint/2010/main" val="715034103"/>
              </p:ext>
            </p:extLst>
          </p:nvPr>
        </p:nvGraphicFramePr>
        <p:xfrm>
          <a:off x="6882673" y="4139000"/>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25" name="Straight Arrow Connector 24">
            <a:extLst>
              <a:ext uri="{FF2B5EF4-FFF2-40B4-BE49-F238E27FC236}">
                <a16:creationId xmlns:a16="http://schemas.microsoft.com/office/drawing/2014/main" id="{3E41C66D-2BA1-4386-AD4D-BEB137AE4C10}"/>
              </a:ext>
            </a:extLst>
          </p:cNvPr>
          <p:cNvCxnSpPr>
            <a:cxnSpLocks/>
            <a:endCxn id="20" idx="1"/>
          </p:cNvCxnSpPr>
          <p:nvPr/>
        </p:nvCxnSpPr>
        <p:spPr>
          <a:xfrm flipV="1">
            <a:off x="5808605" y="2040346"/>
            <a:ext cx="1074068" cy="6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8D7F6E7-82D7-4572-8B31-78ACA9B2C4FC}"/>
              </a:ext>
            </a:extLst>
          </p:cNvPr>
          <p:cNvCxnSpPr>
            <a:cxnSpLocks/>
            <a:endCxn id="21" idx="1"/>
          </p:cNvCxnSpPr>
          <p:nvPr/>
        </p:nvCxnSpPr>
        <p:spPr>
          <a:xfrm>
            <a:off x="5808606" y="2427149"/>
            <a:ext cx="10740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EEE5AD3-0259-4C22-81BE-D1108C4B2C67}"/>
              </a:ext>
            </a:extLst>
          </p:cNvPr>
          <p:cNvCxnSpPr>
            <a:cxnSpLocks/>
            <a:endCxn id="22" idx="1"/>
          </p:cNvCxnSpPr>
          <p:nvPr/>
        </p:nvCxnSpPr>
        <p:spPr>
          <a:xfrm>
            <a:off x="5808605" y="3168593"/>
            <a:ext cx="1074068" cy="8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0D9A1F8-A57F-4DE5-8961-C2D02BA02F70}"/>
              </a:ext>
            </a:extLst>
          </p:cNvPr>
          <p:cNvCxnSpPr>
            <a:cxnSpLocks/>
            <a:endCxn id="23" idx="1"/>
          </p:cNvCxnSpPr>
          <p:nvPr/>
        </p:nvCxnSpPr>
        <p:spPr>
          <a:xfrm>
            <a:off x="5831466" y="4324420"/>
            <a:ext cx="10512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017FBB4-0A5D-4161-B29C-B2260B1B462F}"/>
              </a:ext>
            </a:extLst>
          </p:cNvPr>
          <p:cNvSpPr txBox="1"/>
          <p:nvPr/>
        </p:nvSpPr>
        <p:spPr>
          <a:xfrm>
            <a:off x="6819529" y="1105529"/>
            <a:ext cx="2107482" cy="369332"/>
          </a:xfrm>
          <a:prstGeom prst="rect">
            <a:avLst/>
          </a:prstGeom>
          <a:noFill/>
        </p:spPr>
        <p:txBody>
          <a:bodyPr wrap="square" rtlCol="0">
            <a:spAutoFit/>
          </a:bodyPr>
          <a:lstStyle/>
          <a:p>
            <a:r>
              <a:rPr lang="en-US" dirty="0"/>
              <a:t>Key      satellite data</a:t>
            </a:r>
          </a:p>
        </p:txBody>
      </p:sp>
      <p:cxnSp>
        <p:nvCxnSpPr>
          <p:cNvPr id="32" name="Straight Connector 31">
            <a:extLst>
              <a:ext uri="{FF2B5EF4-FFF2-40B4-BE49-F238E27FC236}">
                <a16:creationId xmlns:a16="http://schemas.microsoft.com/office/drawing/2014/main" id="{908C5E94-B759-4992-B8F2-B76C6A4A78E9}"/>
              </a:ext>
            </a:extLst>
          </p:cNvPr>
          <p:cNvCxnSpPr>
            <a:cxnSpLocks/>
          </p:cNvCxnSpPr>
          <p:nvPr/>
        </p:nvCxnSpPr>
        <p:spPr>
          <a:xfrm>
            <a:off x="7114903" y="1474861"/>
            <a:ext cx="252548" cy="36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84C0291-9D9C-4D2A-B4C4-8469B16D8185}"/>
              </a:ext>
            </a:extLst>
          </p:cNvPr>
          <p:cNvCxnSpPr/>
          <p:nvPr/>
        </p:nvCxnSpPr>
        <p:spPr>
          <a:xfrm flipH="1">
            <a:off x="8177348" y="1384663"/>
            <a:ext cx="200297" cy="485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4A4CC7-4874-462C-857E-2591DFF39EC3}"/>
              </a:ext>
            </a:extLst>
          </p:cNvPr>
          <p:cNvCxnSpPr/>
          <p:nvPr/>
        </p:nvCxnSpPr>
        <p:spPr>
          <a:xfrm flipH="1">
            <a:off x="5608320" y="1137680"/>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885423E-194D-4AA0-B8DD-80311C8675CD}"/>
              </a:ext>
            </a:extLst>
          </p:cNvPr>
          <p:cNvCxnSpPr/>
          <p:nvPr/>
        </p:nvCxnSpPr>
        <p:spPr>
          <a:xfrm flipH="1">
            <a:off x="5582182" y="1516877"/>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882800-03CE-4F92-A1E5-86D85B4D918E}"/>
              </a:ext>
            </a:extLst>
          </p:cNvPr>
          <p:cNvCxnSpPr/>
          <p:nvPr/>
        </p:nvCxnSpPr>
        <p:spPr>
          <a:xfrm flipH="1">
            <a:off x="5582182" y="2629160"/>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2B879F-B5E6-4767-AB74-5A567F5A6A5C}"/>
              </a:ext>
            </a:extLst>
          </p:cNvPr>
          <p:cNvCxnSpPr/>
          <p:nvPr/>
        </p:nvCxnSpPr>
        <p:spPr>
          <a:xfrm flipH="1">
            <a:off x="5594717" y="3358248"/>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775B2C-3935-4DDA-B595-9BA9F1AD641D}"/>
              </a:ext>
            </a:extLst>
          </p:cNvPr>
          <p:cNvCxnSpPr/>
          <p:nvPr/>
        </p:nvCxnSpPr>
        <p:spPr>
          <a:xfrm flipH="1">
            <a:off x="5595063" y="3746155"/>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E3616B-8E08-4EBF-85EB-95F0CF2852FD}"/>
              </a:ext>
            </a:extLst>
          </p:cNvPr>
          <p:cNvCxnSpPr/>
          <p:nvPr/>
        </p:nvCxnSpPr>
        <p:spPr>
          <a:xfrm flipH="1">
            <a:off x="5603772" y="4483475"/>
            <a:ext cx="357410" cy="362605"/>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8E73C81-75EB-4015-8027-808A19799F5F}"/>
              </a:ext>
            </a:extLst>
          </p:cNvPr>
          <p:cNvSpPr txBox="1"/>
          <p:nvPr/>
        </p:nvSpPr>
        <p:spPr>
          <a:xfrm>
            <a:off x="355416" y="5177014"/>
            <a:ext cx="8652226" cy="16266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Implement a dynamic set by a </a:t>
            </a:r>
            <a:r>
              <a:rPr lang="en-US" sz="2000" dirty="0">
                <a:solidFill>
                  <a:srgbClr val="0000FF"/>
                </a:solidFill>
                <a:latin typeface="Times New Roman" panose="02020603050405020304" pitchFamily="18" charset="0"/>
                <a:cs typeface="Times New Roman" panose="02020603050405020304" pitchFamily="18" charset="0"/>
              </a:rPr>
              <a:t>direct-address table T</a:t>
            </a:r>
            <a:r>
              <a:rPr lang="en-US" sz="20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key in the universe U = {0, 1, 2, …, 9} corresponds to an index in table 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set </a:t>
            </a:r>
            <a:r>
              <a:rPr lang="en-US" sz="2000" dirty="0">
                <a:solidFill>
                  <a:srgbClr val="0000FF"/>
                </a:solidFill>
                <a:latin typeface="Times New Roman" panose="02020603050405020304" pitchFamily="18" charset="0"/>
                <a:cs typeface="Times New Roman" panose="02020603050405020304" pitchFamily="18" charset="0"/>
              </a:rPr>
              <a:t>K = {2, 3, 5, 8} of actual keys determines the slots in the table that contains pointers to elements</a:t>
            </a:r>
            <a:r>
              <a:rPr lang="en-US" sz="2000" dirty="0">
                <a:latin typeface="Times New Roman" panose="02020603050405020304" pitchFamily="18" charset="0"/>
                <a:cs typeface="Times New Roman" panose="02020603050405020304" pitchFamily="18" charset="0"/>
              </a:rPr>
              <a:t>. The other slots contain / (NIL).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of </a:t>
            </a:r>
            <a:r>
              <a:rPr lang="en-US" sz="2000" dirty="0">
                <a:solidFill>
                  <a:srgbClr val="0000FF"/>
                </a:solidFill>
                <a:latin typeface="Times New Roman" panose="02020603050405020304" pitchFamily="18" charset="0"/>
                <a:cs typeface="Times New Roman" panose="02020603050405020304" pitchFamily="18" charset="0"/>
              </a:rPr>
              <a:t>the dictionary operations is fast: only O(1) time is required.</a:t>
            </a:r>
          </a:p>
        </p:txBody>
      </p:sp>
      <p:cxnSp>
        <p:nvCxnSpPr>
          <p:cNvPr id="44" name="Straight Arrow Connector 43">
            <a:extLst>
              <a:ext uri="{FF2B5EF4-FFF2-40B4-BE49-F238E27FC236}">
                <a16:creationId xmlns:a16="http://schemas.microsoft.com/office/drawing/2014/main" id="{04E183F9-66E9-4925-810E-065C92CC92F1}"/>
              </a:ext>
            </a:extLst>
          </p:cNvPr>
          <p:cNvCxnSpPr>
            <a:stCxn id="10" idx="7"/>
          </p:cNvCxnSpPr>
          <p:nvPr/>
        </p:nvCxnSpPr>
        <p:spPr>
          <a:xfrm flipV="1">
            <a:off x="3605184" y="2048328"/>
            <a:ext cx="1811540" cy="1872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798C160-BC09-45E9-A651-AA88A1300670}"/>
              </a:ext>
            </a:extLst>
          </p:cNvPr>
          <p:cNvCxnSpPr>
            <a:stCxn id="11" idx="7"/>
          </p:cNvCxnSpPr>
          <p:nvPr/>
        </p:nvCxnSpPr>
        <p:spPr>
          <a:xfrm flipV="1">
            <a:off x="3565987" y="2427149"/>
            <a:ext cx="1850737" cy="1733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3DAA41-C78C-4FE3-AC2E-C5E9B7B97C45}"/>
              </a:ext>
            </a:extLst>
          </p:cNvPr>
          <p:cNvCxnSpPr>
            <a:cxnSpLocks/>
            <a:stCxn id="13" idx="4"/>
          </p:cNvCxnSpPr>
          <p:nvPr/>
        </p:nvCxnSpPr>
        <p:spPr>
          <a:xfrm flipV="1">
            <a:off x="3188413" y="3148508"/>
            <a:ext cx="2241373" cy="1360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6009927-9CD8-4360-A465-A508EC1A8CF1}"/>
              </a:ext>
            </a:extLst>
          </p:cNvPr>
          <p:cNvCxnSpPr>
            <a:cxnSpLocks/>
            <a:stCxn id="12" idx="6"/>
          </p:cNvCxnSpPr>
          <p:nvPr/>
        </p:nvCxnSpPr>
        <p:spPr>
          <a:xfrm flipV="1">
            <a:off x="3899256" y="4230181"/>
            <a:ext cx="1542491" cy="227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EA72292-4D93-442C-8B2D-6F467486C67C}"/>
                  </a:ext>
                </a:extLst>
              </p:cNvPr>
              <p:cNvSpPr txBox="1"/>
              <p:nvPr/>
            </p:nvSpPr>
            <p:spPr>
              <a:xfrm>
                <a:off x="9091942" y="3481310"/>
                <a:ext cx="2744643" cy="3139321"/>
              </a:xfrm>
              <a:prstGeom prst="rect">
                <a:avLst/>
              </a:prstGeom>
              <a:noFill/>
              <a:ln>
                <a:solidFill>
                  <a:schemeClr val="tx1"/>
                </a:solidFill>
              </a:ln>
            </p:spPr>
            <p:txBody>
              <a:bodyPr wrap="square" rtlCol="0">
                <a:spAutoFit/>
              </a:bodyPr>
              <a:lstStyle/>
              <a:p>
                <a:r>
                  <a:rPr lang="en-US" dirty="0"/>
                  <a:t>The dictionary operations are:</a:t>
                </a:r>
              </a:p>
              <a:p>
                <a:endParaRPr lang="en-US" dirty="0"/>
              </a:p>
              <a:p>
                <a:r>
                  <a:rPr lang="en-US" dirty="0"/>
                  <a:t>Direct-Address-Search (T, k)</a:t>
                </a:r>
              </a:p>
              <a:p>
                <a:r>
                  <a:rPr lang="en-US" dirty="0"/>
                  <a:t>   return T[k]</a:t>
                </a:r>
              </a:p>
              <a:p>
                <a:endParaRPr lang="en-US" dirty="0"/>
              </a:p>
              <a:p>
                <a:r>
                  <a:rPr lang="en-US" dirty="0"/>
                  <a:t>Direct-Address-Insert (T, x)</a:t>
                </a:r>
              </a:p>
              <a:p>
                <a:r>
                  <a:rPr lang="en-US" dirty="0"/>
                  <a:t>   T[key[x]]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x</a:t>
                </a:r>
              </a:p>
              <a:p>
                <a:endParaRPr lang="en-US" dirty="0"/>
              </a:p>
              <a:p>
                <a:r>
                  <a:rPr lang="en-US" dirty="0"/>
                  <a:t>Direct-Address-Delete (T, x)</a:t>
                </a:r>
              </a:p>
              <a:p>
                <a:r>
                  <a:rPr lang="en-US" dirty="0"/>
                  <a:t>   T[key[x]]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NIL</a:t>
                </a:r>
              </a:p>
            </p:txBody>
          </p:sp>
        </mc:Choice>
        <mc:Fallback xmlns="">
          <p:sp>
            <p:nvSpPr>
              <p:cNvPr id="51" name="TextBox 50">
                <a:extLst>
                  <a:ext uri="{FF2B5EF4-FFF2-40B4-BE49-F238E27FC236}">
                    <a16:creationId xmlns:a16="http://schemas.microsoft.com/office/drawing/2014/main" id="{9EA72292-4D93-442C-8B2D-6F467486C67C}"/>
                  </a:ext>
                </a:extLst>
              </p:cNvPr>
              <p:cNvSpPr txBox="1">
                <a:spLocks noRot="1" noChangeAspect="1" noMove="1" noResize="1" noEditPoints="1" noAdjustHandles="1" noChangeArrowheads="1" noChangeShapeType="1" noTextEdit="1"/>
              </p:cNvSpPr>
              <p:nvPr/>
            </p:nvSpPr>
            <p:spPr>
              <a:xfrm>
                <a:off x="9091942" y="3481310"/>
                <a:ext cx="2744643" cy="3139321"/>
              </a:xfrm>
              <a:prstGeom prst="rect">
                <a:avLst/>
              </a:prstGeom>
              <a:blipFill>
                <a:blip r:embed="rId2"/>
                <a:stretch>
                  <a:fillRect l="-1545" t="-774" r="-1325" b="-1934"/>
                </a:stretch>
              </a:blipFill>
              <a:ln>
                <a:solidFill>
                  <a:schemeClr val="tx1"/>
                </a:solidFill>
              </a:ln>
            </p:spPr>
            <p:txBody>
              <a:bodyPr/>
              <a:lstStyle/>
              <a:p>
                <a:r>
                  <a:rPr lang="en-US">
                    <a:noFill/>
                  </a:rPr>
                  <a:t> </a:t>
                </a:r>
              </a:p>
            </p:txBody>
          </p:sp>
        </mc:Fallback>
      </mc:AlternateContent>
      <p:sp>
        <p:nvSpPr>
          <p:cNvPr id="43" name="TextBox 42">
            <a:extLst>
              <a:ext uri="{FF2B5EF4-FFF2-40B4-BE49-F238E27FC236}">
                <a16:creationId xmlns:a16="http://schemas.microsoft.com/office/drawing/2014/main" id="{ADE7245C-66F8-F5E8-D7E4-E1C3ABB28419}"/>
              </a:ext>
            </a:extLst>
          </p:cNvPr>
          <p:cNvSpPr txBox="1"/>
          <p:nvPr/>
        </p:nvSpPr>
        <p:spPr>
          <a:xfrm>
            <a:off x="1264616" y="593617"/>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 T</a:t>
            </a:r>
            <a:endParaRPr lang="en-US" sz="2800" dirty="0"/>
          </a:p>
        </p:txBody>
      </p:sp>
    </p:spTree>
    <p:extLst>
      <p:ext uri="{BB962C8B-B14F-4D97-AF65-F5344CB8AC3E}">
        <p14:creationId xmlns:p14="http://schemas.microsoft.com/office/powerpoint/2010/main" val="3049756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2680" y="1315291"/>
            <a:ext cx="10156447" cy="1538745"/>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61011" y="1403366"/>
                <a:ext cx="9069977" cy="4923544"/>
              </a:xfrm>
            </p:spPr>
            <p:txBody>
              <a:bodyPr>
                <a:normAutofit lnSpcReduction="10000"/>
              </a:bodyPr>
              <a:lstStyle/>
              <a:p>
                <a:pPr marL="0" indent="0">
                  <a:lnSpc>
                    <a:spcPct val="120000"/>
                  </a:lnSpc>
                  <a:spcBef>
                    <a:spcPts val="0"/>
                  </a:spcBef>
                  <a:spcAft>
                    <a:spcPts val="1800"/>
                  </a:spcAft>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division method </a:t>
                </a:r>
                <a:r>
                  <a:rPr lang="en-US" sz="2400" dirty="0">
                    <a:latin typeface="Times New Roman" panose="02020603050405020304" pitchFamily="18" charset="0"/>
                    <a:cs typeface="Times New Roman" panose="02020603050405020304" pitchFamily="18" charset="0"/>
                  </a:rPr>
                  <a:t>for creating hash functions</a:t>
                </a:r>
              </a:p>
              <a:p>
                <a:pPr marL="457200" indent="-457200">
                  <a:lnSpc>
                    <a:spcPct val="12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An example of a good prime value m,</a:t>
                </a:r>
                <a:r>
                  <a:rPr lang="en-US" sz="2400" dirty="0">
                    <a:latin typeface="Times New Roman" panose="02020603050405020304" pitchFamily="18" charset="0"/>
                    <a:cs typeface="Times New Roman" panose="02020603050405020304" pitchFamily="18" charset="0"/>
                  </a:rPr>
                  <a:t> not too close to exact powers of 2.</a:t>
                </a:r>
                <a:endParaRPr lang="en-US" sz="2400" dirty="0">
                  <a:solidFill>
                    <a:srgbClr val="0000FF"/>
                  </a:solidFill>
                  <a:latin typeface="Times New Roman" panose="02020603050405020304" pitchFamily="18" charset="0"/>
                  <a:cs typeface="Times New Roman" panose="02020603050405020304" pitchFamily="18" charset="0"/>
                </a:endParaRP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Suppose the character code has 8 bits, and let </a:t>
                </a:r>
                <a:r>
                  <a:rPr lang="en-US" dirty="0">
                    <a:solidFill>
                      <a:srgbClr val="0000FF"/>
                    </a:solidFill>
                    <a:latin typeface="Times New Roman" panose="02020603050405020304" pitchFamily="18" charset="0"/>
                    <a:cs typeface="Times New Roman" panose="02020603050405020304" pitchFamily="18" charset="0"/>
                  </a:rPr>
                  <a:t>n = 2000 character strings</a:t>
                </a:r>
                <a:r>
                  <a:rPr lang="en-US" dirty="0">
                    <a:latin typeface="Times New Roman" panose="02020603050405020304" pitchFamily="18" charset="0"/>
                    <a:cs typeface="Times New Roman" panose="02020603050405020304" pitchFamily="18" charset="0"/>
                  </a:rPr>
                  <a:t>. We could allocate a hash table of size m = 701 if we don’t mind examining an average of 3 elements in an unsuccessful search for a key. 701 is a prime and </a:t>
                </a:r>
                <a:r>
                  <a:rPr lang="en-US" dirty="0">
                    <a:solidFill>
                      <a:srgbClr val="0000FF"/>
                    </a:solidFill>
                    <a:latin typeface="Times New Roman" panose="02020603050405020304" pitchFamily="18" charset="0"/>
                    <a:cs typeface="Times New Roman" panose="02020603050405020304" pitchFamily="18" charset="0"/>
                  </a:rPr>
                  <a:t>701 </a:t>
                </a:r>
                <a14:m>
                  <m:oMath xmlns:m="http://schemas.openxmlformats.org/officeDocument/2006/math">
                    <m:r>
                      <a:rPr lang="en-US" b="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b="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2000</m:t>
                        </m:r>
                      </m:num>
                      <m:den>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3</m:t>
                        </m:r>
                      </m:den>
                    </m:f>
                  </m:oMath>
                </a14:m>
                <a:r>
                  <a:rPr lang="en-US" dirty="0">
                    <a:latin typeface="Times New Roman" panose="02020603050405020304" pitchFamily="18" charset="0"/>
                    <a:cs typeface="Times New Roman" panose="02020603050405020304" pitchFamily="18" charset="0"/>
                  </a:rPr>
                  <a:t>  but not any power of 2. </a:t>
                </a: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For any integer key k, the hash function would be h(k) = k mod 701.</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61011" y="1403366"/>
                <a:ext cx="9069977" cy="4923544"/>
              </a:xfrm>
              <a:blipFill>
                <a:blip r:embed="rId2"/>
                <a:stretch>
                  <a:fillRect l="-1008" t="-743" r="-806"/>
                </a:stretch>
              </a:blipFill>
            </p:spPr>
            <p:txBody>
              <a:bodyPr/>
              <a:lstStyle/>
              <a:p>
                <a:r>
                  <a:rPr lang="en-US">
                    <a:noFill/>
                  </a:rPr>
                  <a:t> </a:t>
                </a:r>
              </a:p>
            </p:txBody>
          </p:sp>
        </mc:Fallback>
      </mc:AlternateContent>
    </p:spTree>
    <p:extLst>
      <p:ext uri="{BB962C8B-B14F-4D97-AF65-F5344CB8AC3E}">
        <p14:creationId xmlns:p14="http://schemas.microsoft.com/office/powerpoint/2010/main" val="1995976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0277" y="4734305"/>
            <a:ext cx="7566480" cy="854800"/>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750277" y="3819057"/>
            <a:ext cx="7566480" cy="854800"/>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15439" y="1175656"/>
                <a:ext cx="9357361" cy="5682343"/>
              </a:xfrm>
            </p:spPr>
            <p:txBody>
              <a:bodyPr>
                <a:normAutofit fontScale="40000" lnSpcReduction="20000"/>
              </a:bodyPr>
              <a:lstStyle/>
              <a:p>
                <a:pPr marL="0" indent="0">
                  <a:lnSpc>
                    <a:spcPct val="120000"/>
                  </a:lnSpc>
                  <a:spcBef>
                    <a:spcPts val="0"/>
                  </a:spcBef>
                  <a:spcAft>
                    <a:spcPts val="1800"/>
                  </a:spcAft>
                  <a:buNone/>
                </a:pPr>
                <a:r>
                  <a:rPr lang="en-US" sz="6000" dirty="0">
                    <a:cs typeface="Times New Roman" panose="02020603050405020304" pitchFamily="18" charset="0"/>
                  </a:rPr>
                  <a:t>The </a:t>
                </a:r>
                <a:r>
                  <a:rPr lang="en-US" sz="6000" dirty="0">
                    <a:solidFill>
                      <a:srgbClr val="0000FF"/>
                    </a:solidFill>
                    <a:cs typeface="Times New Roman" panose="02020603050405020304" pitchFamily="18" charset="0"/>
                  </a:rPr>
                  <a:t>significant bits </a:t>
                </a:r>
                <a:r>
                  <a:rPr lang="en-US" sz="6000" dirty="0">
                    <a:cs typeface="Times New Roman" panose="02020603050405020304" pitchFamily="18" charset="0"/>
                  </a:rPr>
                  <a:t>for creating hash functions</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Two hash functions: either the first (most significant) or last (least significant) p bits of the key k.</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Assume that the table size is </a:t>
                </a:r>
                <a14:m>
                  <m:oMath xmlns:m="http://schemas.openxmlformats.org/officeDocument/2006/math">
                    <m:sSup>
                      <m:sSupPr>
                        <m:ctrlPr>
                          <a:rPr lang="en-US" sz="5500" i="1" smtClean="0">
                            <a:solidFill>
                              <a:srgbClr val="0000FF"/>
                            </a:solidFill>
                            <a:latin typeface="Cambria Math" panose="02040503050406030204" pitchFamily="18" charset="0"/>
                            <a:cs typeface="Times New Roman" panose="02020603050405020304" pitchFamily="18" charset="0"/>
                          </a:rPr>
                        </m:ctrlPr>
                      </m:sSupPr>
                      <m:e>
                        <m:r>
                          <a:rPr lang="en-US" sz="5500" b="0" i="1" smtClean="0">
                            <a:solidFill>
                              <a:srgbClr val="0000FF"/>
                            </a:solidFill>
                            <a:latin typeface="Cambria Math" panose="02040503050406030204" pitchFamily="18" charset="0"/>
                            <a:cs typeface="Times New Roman" panose="02020603050405020304" pitchFamily="18" charset="0"/>
                          </a:rPr>
                          <m:t>2</m:t>
                        </m:r>
                      </m:e>
                      <m:sup>
                        <m:r>
                          <a:rPr lang="en-US" sz="5500" b="0" i="1" smtClean="0">
                            <a:solidFill>
                              <a:srgbClr val="0000FF"/>
                            </a:solidFill>
                            <a:latin typeface="Cambria Math" panose="02040503050406030204" pitchFamily="18" charset="0"/>
                            <a:cs typeface="Times New Roman" panose="02020603050405020304" pitchFamily="18" charset="0"/>
                          </a:rPr>
                          <m:t>𝑝</m:t>
                        </m:r>
                      </m:sup>
                    </m:sSup>
                    <m:r>
                      <a:rPr lang="en-US" sz="5500" b="0" i="1" smtClean="0">
                        <a:solidFill>
                          <a:srgbClr val="0000FF"/>
                        </a:solidFill>
                        <a:latin typeface="Cambria Math" panose="02040503050406030204" pitchFamily="18" charset="0"/>
                        <a:cs typeface="Times New Roman" panose="02020603050405020304" pitchFamily="18" charset="0"/>
                      </a:rPr>
                      <m:t> </m:t>
                    </m:r>
                  </m:oMath>
                </a14:m>
                <a:r>
                  <a:rPr lang="en-US" sz="5500" dirty="0">
                    <a:latin typeface="Times New Roman" panose="02020603050405020304" pitchFamily="18" charset="0"/>
                    <a:cs typeface="Times New Roman" panose="02020603050405020304" pitchFamily="18" charset="0"/>
                  </a:rPr>
                  <a:t>. (i.e., m = </a:t>
                </a:r>
                <a14:m>
                  <m:oMath xmlns:m="http://schemas.openxmlformats.org/officeDocument/2006/math">
                    <m:sSup>
                      <m:sSupPr>
                        <m:ctrlPr>
                          <a:rPr lang="en-US" sz="5500" i="1">
                            <a:solidFill>
                              <a:srgbClr val="0000FF"/>
                            </a:solidFill>
                            <a:latin typeface="Cambria Math" panose="02040503050406030204" pitchFamily="18" charset="0"/>
                            <a:cs typeface="Times New Roman" panose="02020603050405020304" pitchFamily="18" charset="0"/>
                          </a:rPr>
                        </m:ctrlPr>
                      </m:sSupPr>
                      <m:e>
                        <m:r>
                          <a:rPr lang="en-US" sz="5500" i="1">
                            <a:solidFill>
                              <a:srgbClr val="0000FF"/>
                            </a:solidFill>
                            <a:latin typeface="Cambria Math" panose="02040503050406030204" pitchFamily="18" charset="0"/>
                            <a:cs typeface="Times New Roman" panose="02020603050405020304" pitchFamily="18" charset="0"/>
                          </a:rPr>
                          <m:t>2</m:t>
                        </m:r>
                      </m:e>
                      <m:sup>
                        <m:r>
                          <a:rPr lang="en-US" sz="5500" i="1">
                            <a:solidFill>
                              <a:srgbClr val="0000FF"/>
                            </a:solidFill>
                            <a:latin typeface="Cambria Math" panose="02040503050406030204" pitchFamily="18" charset="0"/>
                            <a:cs typeface="Times New Roman" panose="02020603050405020304" pitchFamily="18" charset="0"/>
                          </a:rPr>
                          <m:t>𝑝</m:t>
                        </m:r>
                      </m:sup>
                    </m:sSup>
                  </m:oMath>
                </a14:m>
                <a:r>
                  <a:rPr lang="en-US" sz="5500" dirty="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for ease of implementing the h(k) function</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Let k be an </a:t>
                </a:r>
                <a:r>
                  <a:rPr lang="en-US" sz="5500" dirty="0">
                    <a:solidFill>
                      <a:srgbClr val="0000FF"/>
                    </a:solidFill>
                    <a:latin typeface="Times New Roman" panose="02020603050405020304" pitchFamily="18" charset="0"/>
                    <a:cs typeface="Times New Roman" panose="02020603050405020304" pitchFamily="18" charset="0"/>
                  </a:rPr>
                  <a:t>n</a:t>
                </a:r>
                <a:r>
                  <a:rPr lang="en-US" sz="5500" dirty="0">
                    <a:latin typeface="Times New Roman" panose="02020603050405020304" pitchFamily="18" charset="0"/>
                    <a:cs typeface="Times New Roman" panose="02020603050405020304" pitchFamily="18" charset="0"/>
                  </a:rPr>
                  <a:t>-bit integer. </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Compute hash functions as follows:</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The hash function h(k) =  </a:t>
                </a:r>
                <a:r>
                  <a:rPr lang="en-US" sz="55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55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5500" i="1" dirty="0" smtClean="0">
                            <a:solidFill>
                              <a:srgbClr val="0000FF"/>
                            </a:solidFill>
                            <a:latin typeface="Cambria Math" panose="02040503050406030204" pitchFamily="18" charset="0"/>
                            <a:cs typeface="Times New Roman" panose="02020603050405020304" pitchFamily="18" charset="0"/>
                          </a:rPr>
                        </m:ctrlPr>
                      </m:fPr>
                      <m:num>
                        <m:r>
                          <a:rPr lang="en-US" sz="5500" b="0" i="1" dirty="0" smtClean="0">
                            <a:solidFill>
                              <a:srgbClr val="0000FF"/>
                            </a:solidFill>
                            <a:latin typeface="Cambria Math" panose="02040503050406030204" pitchFamily="18" charset="0"/>
                            <a:cs typeface="Times New Roman" panose="02020603050405020304" pitchFamily="18" charset="0"/>
                          </a:rPr>
                          <m:t>𝑘</m:t>
                        </m:r>
                      </m:num>
                      <m:den>
                        <m:sSup>
                          <m:sSupPr>
                            <m:ctrlPr>
                              <a:rPr lang="en-US" sz="5500" i="1" dirty="0" smtClean="0">
                                <a:solidFill>
                                  <a:srgbClr val="0000FF"/>
                                </a:solidFill>
                                <a:latin typeface="Cambria Math" panose="02040503050406030204" pitchFamily="18" charset="0"/>
                                <a:cs typeface="Times New Roman" panose="02020603050405020304" pitchFamily="18" charset="0"/>
                              </a:rPr>
                            </m:ctrlPr>
                          </m:sSupPr>
                          <m:e>
                            <m:r>
                              <a:rPr lang="en-US" sz="5500" b="0" i="1" dirty="0" smtClean="0">
                                <a:solidFill>
                                  <a:srgbClr val="0000FF"/>
                                </a:solidFill>
                                <a:latin typeface="Cambria Math" panose="02040503050406030204" pitchFamily="18" charset="0"/>
                                <a:cs typeface="Times New Roman" panose="02020603050405020304" pitchFamily="18" charset="0"/>
                              </a:rPr>
                              <m:t>2</m:t>
                            </m:r>
                          </m:e>
                          <m:sup>
                            <m:r>
                              <a:rPr lang="en-US" sz="5500" b="0" i="1" dirty="0" smtClean="0">
                                <a:solidFill>
                                  <a:srgbClr val="0000FF"/>
                                </a:solidFill>
                                <a:latin typeface="Cambria Math" panose="02040503050406030204" pitchFamily="18" charset="0"/>
                                <a:cs typeface="Times New Roman" panose="02020603050405020304" pitchFamily="18" charset="0"/>
                              </a:rPr>
                              <m:t>𝑛</m:t>
                            </m:r>
                            <m:r>
                              <a:rPr lang="en-US" sz="5500" b="0" i="1" dirty="0" smtClean="0">
                                <a:solidFill>
                                  <a:srgbClr val="0000FF"/>
                                </a:solidFill>
                                <a:latin typeface="Cambria Math" panose="02040503050406030204" pitchFamily="18" charset="0"/>
                                <a:cs typeface="Times New Roman" panose="02020603050405020304" pitchFamily="18" charset="0"/>
                              </a:rPr>
                              <m:t>−</m:t>
                            </m:r>
                            <m:r>
                              <a:rPr lang="en-US" sz="5500" b="0" i="1" dirty="0" smtClean="0">
                                <a:solidFill>
                                  <a:srgbClr val="0000FF"/>
                                </a:solidFill>
                                <a:latin typeface="Cambria Math" panose="02040503050406030204" pitchFamily="18" charset="0"/>
                                <a:cs typeface="Times New Roman" panose="02020603050405020304" pitchFamily="18" charset="0"/>
                              </a:rPr>
                              <m:t>𝑝</m:t>
                            </m:r>
                          </m:sup>
                        </m:sSup>
                      </m:den>
                    </m:f>
                  </m:oMath>
                </a14:m>
                <a:r>
                  <a:rPr lang="en-US" sz="5500" dirty="0">
                    <a:solidFill>
                      <a:srgbClr val="0000FF"/>
                    </a:solidFill>
                    <a:latin typeface="Times New Roman" panose="02020603050405020304" pitchFamily="18" charset="0"/>
                    <a:cs typeface="Times New Roman" panose="02020603050405020304" pitchFamily="18" charset="0"/>
                  </a:rPr>
                  <a:t> </a:t>
                </a:r>
                <a:r>
                  <a:rPr lang="en-US" sz="55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5500" dirty="0">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latin typeface="Times New Roman" panose="02020603050405020304" pitchFamily="18" charset="0"/>
                    <a:cs typeface="Times New Roman" panose="02020603050405020304" pitchFamily="18" charset="0"/>
                  </a:rPr>
                  <a:t>the hash value of the first p bits of k. </a:t>
                </a:r>
                <a:r>
                  <a:rPr lang="en-US" sz="5500" dirty="0">
                    <a:latin typeface="Times New Roman" panose="02020603050405020304" pitchFamily="18" charset="0"/>
                    <a:cs typeface="Times New Roman" panose="02020603050405020304" pitchFamily="18" charset="0"/>
                  </a:rPr>
                  <a:t>(quotient).</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The hash function h(k) = k mod </a:t>
                </a:r>
                <a14:m>
                  <m:oMath xmlns:m="http://schemas.openxmlformats.org/officeDocument/2006/math">
                    <m:sSup>
                      <m:sSupPr>
                        <m:ctrlPr>
                          <a:rPr lang="en-US" sz="5500" i="1" smtClean="0">
                            <a:solidFill>
                              <a:srgbClr val="0000FF"/>
                            </a:solidFill>
                            <a:latin typeface="Cambria Math" panose="02040503050406030204" pitchFamily="18" charset="0"/>
                            <a:cs typeface="Times New Roman" panose="02020603050405020304" pitchFamily="18" charset="0"/>
                          </a:rPr>
                        </m:ctrlPr>
                      </m:sSupPr>
                      <m:e>
                        <m:r>
                          <a:rPr lang="en-US" sz="5500" b="0" i="1" smtClean="0">
                            <a:solidFill>
                              <a:srgbClr val="0000FF"/>
                            </a:solidFill>
                            <a:latin typeface="Cambria Math" panose="02040503050406030204" pitchFamily="18" charset="0"/>
                            <a:cs typeface="Times New Roman" panose="02020603050405020304" pitchFamily="18" charset="0"/>
                          </a:rPr>
                          <m:t>2</m:t>
                        </m:r>
                      </m:e>
                      <m:sup>
                        <m:r>
                          <a:rPr lang="en-US" sz="5500" b="0" i="1" smtClean="0">
                            <a:solidFill>
                              <a:srgbClr val="0000FF"/>
                            </a:solidFill>
                            <a:latin typeface="Cambria Math" panose="02040503050406030204" pitchFamily="18" charset="0"/>
                            <a:cs typeface="Times New Roman" panose="02020603050405020304" pitchFamily="18" charset="0"/>
                          </a:rPr>
                          <m:t>𝑝</m:t>
                        </m:r>
                      </m:sup>
                    </m:sSup>
                  </m:oMath>
                </a14:m>
                <a:endParaRPr lang="en-US" sz="5500" dirty="0">
                  <a:solidFill>
                    <a:srgbClr val="0000FF"/>
                  </a:solidFill>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solidFill>
                      <a:srgbClr val="0000FF"/>
                    </a:solidFill>
                    <a:latin typeface="Times New Roman" panose="02020603050405020304" pitchFamily="18" charset="0"/>
                    <a:cs typeface="Times New Roman" panose="02020603050405020304" pitchFamily="18" charset="0"/>
                  </a:rPr>
                  <a:t>the hash value of the last p bits of k. </a:t>
                </a:r>
                <a:r>
                  <a:rPr lang="en-US" sz="5500" dirty="0">
                    <a:solidFill>
                      <a:srgbClr val="0000FF"/>
                    </a:solidFill>
                    <a:latin typeface="Times New Roman" panose="02020603050405020304" pitchFamily="18" charset="0"/>
                    <a:cs typeface="Times New Roman" panose="02020603050405020304" pitchFamily="18" charset="0"/>
                  </a:rPr>
                  <a:t>(remainder).</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Time for computing these hash functions is fast.</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They are bad hash functions, especially for strings.</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15439" y="1175656"/>
                <a:ext cx="9357361" cy="5682343"/>
              </a:xfrm>
              <a:blipFill>
                <a:blip r:embed="rId2"/>
                <a:stretch>
                  <a:fillRect l="-977" t="-858"/>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50042F-E80C-47F5-A577-6C66C0E612D6}"/>
                  </a:ext>
                </a:extLst>
              </p:cNvPr>
              <p:cNvSpPr txBox="1"/>
              <p:nvPr/>
            </p:nvSpPr>
            <p:spPr>
              <a:xfrm>
                <a:off x="8316757" y="3167271"/>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a:t>
                </a:r>
                <a:r>
                  <a:rPr lang="en-US" b="1" dirty="0"/>
                  <a:t>11 10</a:t>
                </a:r>
                <a:r>
                  <a:rPr lang="en-US" dirty="0"/>
                  <a:t>11 0011  n=10bits</a:t>
                </a:r>
              </a:p>
              <a:p>
                <a:r>
                  <a:rPr lang="en-US" dirty="0"/>
                  <a:t>p = 4 . </a:t>
                </a:r>
                <a14:m>
                  <m:oMath xmlns:m="http://schemas.openxmlformats.org/officeDocument/2006/math">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1 0000.</m:t>
                    </m:r>
                  </m:oMath>
                </a14:m>
                <a:endParaRPr lang="en-US" sz="1800" b="0" dirty="0">
                  <a:solidFill>
                    <a:srgbClr val="0000FF"/>
                  </a:solidFill>
                  <a:cs typeface="Times New Roman" panose="02020603050405020304" pitchFamily="18" charset="0"/>
                </a:endParaRPr>
              </a:p>
              <a:p>
                <a:r>
                  <a:rPr lang="en-US" dirty="0"/>
                  <a:t>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6</m:t>
                        </m:r>
                      </m:sup>
                    </m:sSup>
                    <m:r>
                      <a:rPr lang="en-US" sz="1800" b="0" i="1" smtClean="0">
                        <a:solidFill>
                          <a:srgbClr val="0000FF"/>
                        </a:solidFill>
                        <a:latin typeface="Cambria Math" panose="02040503050406030204" pitchFamily="18" charset="0"/>
                        <a:cs typeface="Times New Roman" panose="02020603050405020304" pitchFamily="18" charset="0"/>
                      </a:rPr>
                      <m:t> =100 0000</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b="1" dirty="0"/>
                  <a:t>11 10</a:t>
                </a:r>
                <a:r>
                  <a:rPr lang="en-US" dirty="0">
                    <a:solidFill>
                      <a:srgbClr val="0000FF"/>
                    </a:solidFill>
                  </a:rPr>
                  <a:t>11 0011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100 0000</a:t>
                </a:r>
              </a:p>
              <a:p>
                <a:r>
                  <a:rPr lang="en-US" dirty="0">
                    <a:latin typeface="Times New Roman" panose="02020603050405020304" pitchFamily="18" charset="0"/>
                    <a:cs typeface="Times New Roman" panose="02020603050405020304" pitchFamily="18" charset="0"/>
                  </a:rPr>
                  <a:t>q = </a:t>
                </a:r>
                <a:r>
                  <a:rPr lang="en-US" b="1" dirty="0">
                    <a:latin typeface="Times New Roman" panose="02020603050405020304" pitchFamily="18" charset="0"/>
                    <a:cs typeface="Times New Roman" panose="02020603050405020304" pitchFamily="18" charset="0"/>
                  </a:rPr>
                  <a:t>1110</a:t>
                </a:r>
                <a:r>
                  <a:rPr lang="en-US" dirty="0">
                    <a:latin typeface="Times New Roman" panose="02020603050405020304" pitchFamily="18" charset="0"/>
                    <a:cs typeface="Times New Roman" panose="02020603050405020304" pitchFamily="18" charset="0"/>
                  </a:rPr>
                  <a:t> and r = </a:t>
                </a:r>
                <a:r>
                  <a:rPr lang="en-US" dirty="0">
                    <a:solidFill>
                      <a:srgbClr val="0000FF"/>
                    </a:solidFill>
                    <a:latin typeface="Times New Roman" panose="02020603050405020304" pitchFamily="18" charset="0"/>
                    <a:cs typeface="Times New Roman" panose="02020603050405020304" pitchFamily="18" charset="0"/>
                  </a:rPr>
                  <a:t>11 0011</a:t>
                </a:r>
                <a:endParaRPr lang="en-US" dirty="0">
                  <a:solidFill>
                    <a:srgbClr val="0000FF"/>
                  </a:solidFill>
                </a:endParaRPr>
              </a:p>
            </p:txBody>
          </p:sp>
        </mc:Choice>
        <mc:Fallback xmlns="">
          <p:sp>
            <p:nvSpPr>
              <p:cNvPr id="5" name="TextBox 4">
                <a:extLst>
                  <a:ext uri="{FF2B5EF4-FFF2-40B4-BE49-F238E27FC236}">
                    <a16:creationId xmlns:a16="http://schemas.microsoft.com/office/drawing/2014/main" id="{A750042F-E80C-47F5-A577-6C66C0E612D6}"/>
                  </a:ext>
                </a:extLst>
              </p:cNvPr>
              <p:cNvSpPr txBox="1">
                <a:spLocks noRot="1" noChangeAspect="1" noMove="1" noResize="1" noEditPoints="1" noAdjustHandles="1" noChangeArrowheads="1" noChangeShapeType="1" noTextEdit="1"/>
              </p:cNvSpPr>
              <p:nvPr/>
            </p:nvSpPr>
            <p:spPr>
              <a:xfrm>
                <a:off x="8316757" y="3167271"/>
                <a:ext cx="3095625" cy="1477328"/>
              </a:xfrm>
              <a:prstGeom prst="rect">
                <a:avLst/>
              </a:prstGeom>
              <a:blipFill>
                <a:blip r:embed="rId4"/>
                <a:stretch>
                  <a:fillRect l="-1373" t="-2049" b="-491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B4A0D33-0FF7-43B2-9228-0372AF007D64}"/>
              </a:ext>
            </a:extLst>
          </p:cNvPr>
          <p:cNvSpPr txBox="1"/>
          <p:nvPr/>
        </p:nvSpPr>
        <p:spPr>
          <a:xfrm>
            <a:off x="2152650" y="6217166"/>
            <a:ext cx="4124325" cy="369332"/>
          </a:xfrm>
          <a:prstGeom prst="rect">
            <a:avLst/>
          </a:prstGeom>
          <a:noFill/>
        </p:spPr>
        <p:txBody>
          <a:bodyPr wrap="square" rtlCol="0">
            <a:spAutoFit/>
          </a:bodyPr>
          <a:lstStyle/>
          <a:p>
            <a:r>
              <a:rPr lang="en-US" dirty="0"/>
              <a:t>e.g., h(</a:t>
            </a:r>
            <a:r>
              <a:rPr lang="en-US" dirty="0" err="1"/>
              <a:t>xbcde</a:t>
            </a:r>
            <a:r>
              <a:rPr lang="en-US" dirty="0"/>
              <a:t>) = h(</a:t>
            </a:r>
            <a:r>
              <a:rPr lang="en-US" dirty="0" err="1"/>
              <a:t>ybcde</a:t>
            </a:r>
            <a:r>
              <a:rPr lang="en-US" dirty="0"/>
              <a:t>) = h(</a:t>
            </a:r>
            <a:r>
              <a:rPr lang="en-US" dirty="0" err="1"/>
              <a:t>zbcde</a:t>
            </a:r>
            <a:r>
              <a:rPr lang="en-US"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39E040-A384-4893-89AA-226B3993FDBF}"/>
                  </a:ext>
                </a:extLst>
              </p:cNvPr>
              <p:cNvSpPr txBox="1"/>
              <p:nvPr/>
            </p:nvSpPr>
            <p:spPr>
              <a:xfrm>
                <a:off x="8316758" y="4862680"/>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11 1011 0011  n=10bits</a:t>
                </a:r>
              </a:p>
              <a:p>
                <a:r>
                  <a:rPr lang="en-US" dirty="0"/>
                  <a:t>p = 4 .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i="1" dirty="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1 0000.</m:t>
                    </m:r>
                  </m:oMath>
                </a14:m>
                <a:endParaRPr lang="en-US" sz="1800" b="0" dirty="0">
                  <a:solidFill>
                    <a:srgbClr val="0000FF"/>
                  </a:solidFill>
                  <a:cs typeface="Times New Roman" panose="02020603050405020304" pitchFamily="18" charset="0"/>
                </a:endParaRPr>
              </a:p>
              <a:p>
                <a:r>
                  <a:rPr lang="en-US" dirty="0"/>
                  <a:t> k mod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m:t>
                    </m:r>
                    <m:r>
                      <a:rPr lang="en-US" sz="1800" i="1" smtClean="0">
                        <a:solidFill>
                          <a:srgbClr val="0000FF"/>
                        </a:solidFill>
                        <a:latin typeface="Cambria Math" panose="02040503050406030204" pitchFamily="18" charset="0"/>
                        <a:cs typeface="Times New Roman" panose="02020603050405020304" pitchFamily="18" charset="0"/>
                      </a:rPr>
                      <m:t>0</m:t>
                    </m:r>
                    <m:r>
                      <a:rPr lang="en-US" sz="1800" b="0" i="1" smtClean="0">
                        <a:solidFill>
                          <a:srgbClr val="0000FF"/>
                        </a:solidFill>
                        <a:latin typeface="Cambria Math" panose="02040503050406030204" pitchFamily="18" charset="0"/>
                        <a:cs typeface="Times New Roman" panose="02020603050405020304" pitchFamily="18" charset="0"/>
                      </a:rPr>
                      <m:t>011</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dirty="0">
                    <a:solidFill>
                      <a:schemeClr val="tx1"/>
                    </a:solidFill>
                  </a:rPr>
                  <a:t>11 1011 </a:t>
                </a:r>
                <a:r>
                  <a:rPr lang="en-US" b="1" dirty="0">
                    <a:solidFill>
                      <a:srgbClr val="0000FF"/>
                    </a:solidFill>
                  </a:rPr>
                  <a:t>0011</a:t>
                </a:r>
                <a:r>
                  <a:rPr lang="en-US" dirty="0">
                    <a:solidFill>
                      <a:srgbClr val="0000FF"/>
                    </a:solidFill>
                  </a:rPr>
                  <a:t>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1 0000</a:t>
                </a:r>
              </a:p>
              <a:p>
                <a:r>
                  <a:rPr lang="en-US" dirty="0">
                    <a:latin typeface="Times New Roman" panose="02020603050405020304" pitchFamily="18" charset="0"/>
                    <a:cs typeface="Times New Roman" panose="02020603050405020304" pitchFamily="18" charset="0"/>
                  </a:rPr>
                  <a:t>q = 11 1011 and r = </a:t>
                </a:r>
                <a:r>
                  <a:rPr lang="en-US" b="1" dirty="0">
                    <a:solidFill>
                      <a:srgbClr val="0000FF"/>
                    </a:solidFill>
                    <a:latin typeface="Times New Roman" panose="02020603050405020304" pitchFamily="18" charset="0"/>
                    <a:cs typeface="Times New Roman" panose="02020603050405020304" pitchFamily="18" charset="0"/>
                  </a:rPr>
                  <a:t>0011</a:t>
                </a:r>
                <a:endParaRPr lang="en-US" b="1" dirty="0">
                  <a:solidFill>
                    <a:srgbClr val="0000FF"/>
                  </a:solidFill>
                </a:endParaRPr>
              </a:p>
            </p:txBody>
          </p:sp>
        </mc:Choice>
        <mc:Fallback xmlns="">
          <p:sp>
            <p:nvSpPr>
              <p:cNvPr id="7" name="TextBox 6">
                <a:extLst>
                  <a:ext uri="{FF2B5EF4-FFF2-40B4-BE49-F238E27FC236}">
                    <a16:creationId xmlns:a16="http://schemas.microsoft.com/office/drawing/2014/main" id="{E039E040-A384-4893-89AA-226B3993FDBF}"/>
                  </a:ext>
                </a:extLst>
              </p:cNvPr>
              <p:cNvSpPr txBox="1">
                <a:spLocks noRot="1" noChangeAspect="1" noMove="1" noResize="1" noEditPoints="1" noAdjustHandles="1" noChangeArrowheads="1" noChangeShapeType="1" noTextEdit="1"/>
              </p:cNvSpPr>
              <p:nvPr/>
            </p:nvSpPr>
            <p:spPr>
              <a:xfrm>
                <a:off x="8316758" y="4862680"/>
                <a:ext cx="3095625" cy="1477328"/>
              </a:xfrm>
              <a:prstGeom prst="rect">
                <a:avLst/>
              </a:prstGeom>
              <a:blipFill>
                <a:blip r:embed="rId5"/>
                <a:stretch>
                  <a:fillRect l="-1373" t="-2049" b="-4918"/>
                </a:stretch>
              </a:blipFill>
            </p:spPr>
            <p:txBody>
              <a:bodyPr/>
              <a:lstStyle/>
              <a:p>
                <a:r>
                  <a:rPr lang="en-US">
                    <a:noFill/>
                  </a:rPr>
                  <a:t> </a:t>
                </a:r>
              </a:p>
            </p:txBody>
          </p:sp>
        </mc:Fallback>
      </mc:AlternateContent>
    </p:spTree>
    <p:extLst>
      <p:ext uri="{BB962C8B-B14F-4D97-AF65-F5344CB8AC3E}">
        <p14:creationId xmlns:p14="http://schemas.microsoft.com/office/powerpoint/2010/main" val="1440753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0653" y="2616675"/>
            <a:ext cx="10684038" cy="293721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563" y="1089843"/>
            <a:ext cx="10009784" cy="4812193"/>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This method involves two steps:</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Multiply the key k by </a:t>
            </a:r>
            <a:r>
              <a:rPr lang="en-US" sz="9600" dirty="0">
                <a:solidFill>
                  <a:srgbClr val="0000FF"/>
                </a:solidFill>
                <a:latin typeface="Times New Roman" panose="02020603050405020304" pitchFamily="18" charset="0"/>
                <a:cs typeface="Times New Roman" panose="02020603050405020304" pitchFamily="18" charset="0"/>
              </a:rPr>
              <a:t>a constant A in the range 0 &lt; A &lt; 1 </a:t>
            </a:r>
            <a:r>
              <a:rPr lang="en-US" sz="9600" dirty="0">
                <a:latin typeface="Times New Roman" panose="02020603050405020304" pitchFamily="18" charset="0"/>
                <a:cs typeface="Times New Roman" panose="02020603050405020304" pitchFamily="18" charset="0"/>
              </a:rPr>
              <a:t>and </a:t>
            </a:r>
            <a:r>
              <a:rPr lang="en-US" sz="9600" dirty="0">
                <a:solidFill>
                  <a:srgbClr val="0000FF"/>
                </a:solidFill>
                <a:latin typeface="Times New Roman" panose="02020603050405020304" pitchFamily="18" charset="0"/>
                <a:cs typeface="Times New Roman" panose="02020603050405020304" pitchFamily="18" charset="0"/>
              </a:rPr>
              <a:t>extract the fractional part of kA via (</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 0.2</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Compute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m(</a:t>
            </a:r>
            <a:r>
              <a:rPr lang="en-US" sz="7200" dirty="0">
                <a:latin typeface="Times New Roman" panose="02020603050405020304" pitchFamily="18" charset="0"/>
                <a:cs typeface="Times New Roman" panose="02020603050405020304" pitchFamily="18" charset="0"/>
              </a:rPr>
              <a:t>kA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k A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128*0.2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=25</a:t>
            </a:r>
            <a:endParaRPr lang="en-US" sz="7200" dirty="0">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Then the hash function is  h(k)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m(k A mod 1)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96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a:p>
            <a:pPr marL="457200" lvl="1" indent="0">
              <a:lnSpc>
                <a:spcPct val="120000"/>
              </a:lnSpc>
              <a:spcBef>
                <a:spcPts val="0"/>
              </a:spcBef>
              <a:spcAft>
                <a:spcPts val="600"/>
              </a:spcAft>
              <a:buNone/>
            </a:pPr>
            <a:r>
              <a:rPr lang="en-US" sz="9600" dirty="0">
                <a:latin typeface="Times New Roman" panose="02020603050405020304" pitchFamily="18" charset="0"/>
                <a:cs typeface="Times New Roman" panose="02020603050405020304" pitchFamily="18" charset="0"/>
              </a:rPr>
              <a:t>       where </a:t>
            </a:r>
            <a:r>
              <a:rPr lang="en-US" sz="9600" dirty="0">
                <a:solidFill>
                  <a:srgbClr val="0000FF"/>
                </a:solidFill>
                <a:latin typeface="Times New Roman" panose="02020603050405020304" pitchFamily="18" charset="0"/>
                <a:cs typeface="Times New Roman" panose="02020603050405020304" pitchFamily="18" charset="0"/>
              </a:rPr>
              <a:t>“k A mod 1” means the fractional part of k A, </a:t>
            </a:r>
            <a:r>
              <a:rPr lang="en-US" sz="8000" dirty="0">
                <a:solidFill>
                  <a:srgbClr val="0000FF"/>
                </a:solidFill>
                <a:latin typeface="Times New Roman" panose="02020603050405020304" pitchFamily="18" charset="0"/>
                <a:cs typeface="Times New Roman" panose="02020603050405020304" pitchFamily="18" charset="0"/>
              </a:rPr>
              <a:t>e.g., 0.2, KA = 1990.20</a:t>
            </a:r>
          </a:p>
          <a:p>
            <a:pPr marL="457200" lvl="1" indent="0">
              <a:lnSpc>
                <a:spcPct val="120000"/>
              </a:lnSpc>
              <a:spcBef>
                <a:spcPts val="0"/>
              </a:spcBef>
              <a:spcAft>
                <a:spcPts val="600"/>
              </a:spcAft>
              <a:buNone/>
            </a:pPr>
            <a:r>
              <a:rPr lang="en-US" sz="9600" dirty="0">
                <a:latin typeface="Times New Roman" panose="02020603050405020304" pitchFamily="18" charset="0"/>
                <a:cs typeface="Times New Roman" panose="02020603050405020304" pitchFamily="18" charset="0"/>
              </a:rPr>
              <a:t>       i.e., k A mod 1 = kA – 1*</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 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p>
          <a:p>
            <a:pPr marL="457200" lvl="1" indent="0">
              <a:lnSpc>
                <a:spcPct val="120000"/>
              </a:lnSpc>
              <a:spcBef>
                <a:spcPts val="0"/>
              </a:spcBef>
              <a:spcAft>
                <a:spcPts val="600"/>
              </a:spcAft>
              <a:buNone/>
            </a:pP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m(k A mod 1)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baseline="-250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128(</a:t>
            </a:r>
            <a:r>
              <a:rPr lang="en-US" sz="7200" dirty="0">
                <a:latin typeface="Times New Roman" panose="02020603050405020304" pitchFamily="18" charset="0"/>
                <a:cs typeface="Times New Roman" panose="02020603050405020304" pitchFamily="18" charset="0"/>
              </a:rPr>
              <a:t>3210*0.62 mod 1</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baseline="-250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128(1990.20</a:t>
            </a:r>
            <a:r>
              <a:rPr lang="en-US" sz="7200" dirty="0">
                <a:latin typeface="Times New Roman" panose="02020603050405020304" pitchFamily="18" charset="0"/>
                <a:cs typeface="Times New Roman" panose="02020603050405020304" pitchFamily="18" charset="0"/>
              </a:rPr>
              <a:t> mod 1</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baseline="-250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128*0.20 = 25</a:t>
            </a:r>
          </a:p>
        </p:txBody>
      </p:sp>
    </p:spTree>
    <p:extLst>
      <p:ext uri="{BB962C8B-B14F-4D97-AF65-F5344CB8AC3E}">
        <p14:creationId xmlns:p14="http://schemas.microsoft.com/office/powerpoint/2010/main" val="462877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543109" cy="694433"/>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109166" cy="5125629"/>
          </a:xfrm>
        </p:spPr>
        <p:txBody>
          <a:bodyPr>
            <a:normAutofit fontScale="62500" lnSpcReduction="20000"/>
          </a:bodyPr>
          <a:lstStyle/>
          <a:p>
            <a:pPr marL="0" indent="0">
              <a:buNone/>
            </a:pPr>
            <a:r>
              <a:rPr lang="en-US" sz="4200" dirty="0">
                <a:cs typeface="Times New Roman" panose="02020603050405020304" pitchFamily="18" charset="0"/>
              </a:rPr>
              <a:t>The </a:t>
            </a:r>
            <a:r>
              <a:rPr lang="en-US" sz="4200" dirty="0">
                <a:solidFill>
                  <a:srgbClr val="0000FF"/>
                </a:solidFill>
                <a:cs typeface="Times New Roman" panose="02020603050405020304" pitchFamily="18" charset="0"/>
              </a:rPr>
              <a:t>Multiplication method </a:t>
            </a:r>
            <a:r>
              <a:rPr lang="en-US" sz="4200" dirty="0">
                <a:cs typeface="Times New Roman" panose="02020603050405020304" pitchFamily="18" charset="0"/>
              </a:rPr>
              <a:t>for creating hash functions</a:t>
            </a:r>
          </a:p>
          <a:p>
            <a:pPr marL="400050" indent="-400050"/>
            <a:r>
              <a:rPr lang="en-US" sz="3400" dirty="0">
                <a:latin typeface="Times New Roman" panose="02020603050405020304" pitchFamily="18" charset="0"/>
                <a:cs typeface="Times New Roman" panose="02020603050405020304" pitchFamily="18" charset="0"/>
              </a:rPr>
              <a:t>That the value of m is not critical is an advantage of the multiplication method. </a:t>
            </a:r>
          </a:p>
          <a:p>
            <a:pPr marL="400050" indent="-400050"/>
            <a:r>
              <a:rPr lang="en-US" sz="3400" dirty="0">
                <a:latin typeface="Times New Roman" panose="02020603050405020304" pitchFamily="18" charset="0"/>
                <a:cs typeface="Times New Roman" panose="02020603050405020304" pitchFamily="18" charset="0"/>
              </a:rPr>
              <a:t>Choose m = 2</a:t>
            </a:r>
            <a:r>
              <a:rPr lang="en-US" sz="3400" baseline="30000" dirty="0">
                <a:latin typeface="Times New Roman" panose="02020603050405020304" pitchFamily="18" charset="0"/>
                <a:cs typeface="Times New Roman" panose="02020603050405020304" pitchFamily="18" charset="0"/>
              </a:rPr>
              <a:t>p</a:t>
            </a:r>
            <a:r>
              <a:rPr lang="en-US" sz="3400" dirty="0">
                <a:latin typeface="Times New Roman" panose="02020603050405020304" pitchFamily="18" charset="0"/>
                <a:cs typeface="Times New Roman" panose="02020603050405020304" pitchFamily="18" charset="0"/>
              </a:rPr>
              <a:t> for some integer p. </a:t>
            </a:r>
          </a:p>
          <a:p>
            <a:pPr marL="400050" indent="-400050"/>
            <a:r>
              <a:rPr lang="en-US" sz="3400" dirty="0">
                <a:latin typeface="Times New Roman" panose="02020603050405020304" pitchFamily="18" charset="0"/>
                <a:cs typeface="Times New Roman" panose="02020603050405020304" pitchFamily="18" charset="0"/>
              </a:rPr>
              <a:t>Suppose that the machine’s word size is </a:t>
            </a:r>
            <a:r>
              <a:rPr lang="en-US" sz="3400" dirty="0">
                <a:solidFill>
                  <a:srgbClr val="0000FF"/>
                </a:solidFill>
                <a:latin typeface="Times New Roman" panose="02020603050405020304" pitchFamily="18" charset="0"/>
                <a:cs typeface="Times New Roman" panose="02020603050405020304" pitchFamily="18" charset="0"/>
              </a:rPr>
              <a:t>w</a:t>
            </a:r>
            <a:r>
              <a:rPr lang="en-US" sz="3400" dirty="0">
                <a:latin typeface="Times New Roman" panose="02020603050405020304" pitchFamily="18" charset="0"/>
                <a:cs typeface="Times New Roman" panose="02020603050405020304" pitchFamily="18" charset="0"/>
              </a:rPr>
              <a:t> bits and a key k fits into a single word, </a:t>
            </a:r>
            <a:r>
              <a:rPr lang="en-US" sz="3400" dirty="0">
                <a:solidFill>
                  <a:srgbClr val="0000FF"/>
                </a:solidFill>
                <a:latin typeface="Times New Roman" panose="02020603050405020304" pitchFamily="18" charset="0"/>
                <a:cs typeface="Times New Roman" panose="02020603050405020304" pitchFamily="18" charset="0"/>
              </a:rPr>
              <a:t>the w-bit representation of the key k</a:t>
            </a:r>
            <a:r>
              <a:rPr lang="en-US" sz="3400" dirty="0">
                <a:latin typeface="Times New Roman" panose="02020603050405020304" pitchFamily="18" charset="0"/>
                <a:cs typeface="Times New Roman" panose="02020603050405020304" pitchFamily="18" charset="0"/>
              </a:rPr>
              <a:t>.  </a:t>
            </a:r>
          </a:p>
          <a:p>
            <a:pPr marL="400050" indent="-400050"/>
            <a:r>
              <a:rPr lang="en-US" sz="3400" dirty="0">
                <a:latin typeface="Times New Roman" panose="02020603050405020304" pitchFamily="18" charset="0"/>
                <a:cs typeface="Times New Roman" panose="02020603050405020304" pitchFamily="18" charset="0"/>
              </a:rPr>
              <a:t>Restrict A to be a fraction of the form s / 2</a:t>
            </a:r>
            <a:r>
              <a:rPr lang="en-US" sz="3400" baseline="30000" dirty="0">
                <a:latin typeface="Times New Roman" panose="02020603050405020304" pitchFamily="18" charset="0"/>
                <a:cs typeface="Times New Roman" panose="02020603050405020304" pitchFamily="18" charset="0"/>
              </a:rPr>
              <a:t>w</a:t>
            </a:r>
            <a:r>
              <a:rPr lang="en-US" sz="3400" dirty="0">
                <a:latin typeface="Times New Roman" panose="02020603050405020304" pitchFamily="18" charset="0"/>
                <a:cs typeface="Times New Roman" panose="02020603050405020304" pitchFamily="18" charset="0"/>
              </a:rPr>
              <a:t>  where s is an integer </a:t>
            </a:r>
          </a:p>
          <a:p>
            <a:pPr marL="0" indent="0">
              <a:buNone/>
            </a:pPr>
            <a:r>
              <a:rPr lang="en-US" sz="3400" dirty="0">
                <a:latin typeface="Times New Roman" panose="02020603050405020304" pitchFamily="18" charset="0"/>
                <a:cs typeface="Times New Roman" panose="02020603050405020304" pitchFamily="18" charset="0"/>
              </a:rPr>
              <a:t>       in the range  0 &lt; s &lt; 2</a:t>
            </a:r>
            <a:r>
              <a:rPr lang="en-US" sz="3400" baseline="30000" dirty="0">
                <a:latin typeface="Times New Roman" panose="02020603050405020304" pitchFamily="18" charset="0"/>
                <a:cs typeface="Times New Roman" panose="02020603050405020304" pitchFamily="18" charset="0"/>
              </a:rPr>
              <a:t>w</a:t>
            </a:r>
            <a:r>
              <a:rPr lang="en-US" sz="3400" dirty="0">
                <a:latin typeface="Times New Roman" panose="02020603050405020304" pitchFamily="18" charset="0"/>
                <a:cs typeface="Times New Roman" panose="02020603050405020304" pitchFamily="18" charset="0"/>
              </a:rPr>
              <a:t>.   i.e., s = </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400" dirty="0">
                <a:latin typeface="Cambria Math" panose="02040503050406030204" pitchFamily="18" charset="0"/>
                <a:ea typeface="Cambria Math" panose="020405030504060302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A * 2</a:t>
            </a:r>
            <a:r>
              <a:rPr lang="en-US" sz="3400" baseline="30000" dirty="0">
                <a:latin typeface="Times New Roman" panose="02020603050405020304" pitchFamily="18" charset="0"/>
                <a:cs typeface="Times New Roman" panose="02020603050405020304" pitchFamily="18" charset="0"/>
              </a:rPr>
              <a:t>w </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400" dirty="0">
                <a:latin typeface="Cambria Math" panose="02040503050406030204" pitchFamily="18" charset="0"/>
                <a:ea typeface="Cambria Math" panose="02040503050406030204" pitchFamily="18" charset="0"/>
                <a:cs typeface="Times New Roman" panose="02020603050405020304" pitchFamily="18" charset="0"/>
              </a:rPr>
              <a:t>.</a:t>
            </a:r>
            <a:r>
              <a:rPr lang="en-US" sz="3400" dirty="0">
                <a:latin typeface="Times New Roman" panose="02020603050405020304" pitchFamily="18" charset="0"/>
                <a:cs typeface="Times New Roman" panose="02020603050405020304" pitchFamily="18" charset="0"/>
              </a:rPr>
              <a:t>              </a:t>
            </a:r>
          </a:p>
          <a:p>
            <a:pPr marL="400050" indent="-400050"/>
            <a:r>
              <a:rPr lang="en-US" sz="3400" dirty="0">
                <a:latin typeface="Times New Roman" panose="02020603050405020304" pitchFamily="18" charset="0"/>
                <a:cs typeface="Times New Roman" panose="02020603050405020304" pitchFamily="18" charset="0"/>
              </a:rPr>
              <a:t>First multiply k by the w-bit integer </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400" dirty="0">
                <a:latin typeface="Cambria Math" panose="02040503050406030204" pitchFamily="18" charset="0"/>
                <a:ea typeface="Cambria Math" panose="020405030504060302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A * 2</a:t>
            </a:r>
            <a:r>
              <a:rPr lang="en-US" sz="3400" baseline="30000" dirty="0">
                <a:latin typeface="Times New Roman" panose="02020603050405020304" pitchFamily="18" charset="0"/>
                <a:cs typeface="Times New Roman" panose="02020603050405020304" pitchFamily="18" charset="0"/>
              </a:rPr>
              <a:t>w </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400" dirty="0">
                <a:latin typeface="Cambria Math" panose="02040503050406030204" pitchFamily="18" charset="0"/>
                <a:ea typeface="Cambria Math" panose="02040503050406030204" pitchFamily="18" charset="0"/>
                <a:cs typeface="Times New Roman" panose="02020603050405020304" pitchFamily="18" charset="0"/>
              </a:rPr>
              <a:t>,  0 &lt; A &lt; 1</a:t>
            </a:r>
          </a:p>
          <a:p>
            <a:pPr marL="400050" indent="-400050"/>
            <a:r>
              <a:rPr lang="en-US" sz="3400" dirty="0">
                <a:latin typeface="Cambria Math" panose="02040503050406030204" pitchFamily="18" charset="0"/>
                <a:ea typeface="Cambria Math" panose="02040503050406030204" pitchFamily="18" charset="0"/>
                <a:cs typeface="Times New Roman" panose="02020603050405020304" pitchFamily="18" charset="0"/>
              </a:rPr>
              <a:t>The result is a 2w-bit value r</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1</a:t>
            </a:r>
            <a:r>
              <a:rPr lang="en-US" sz="3400" dirty="0">
                <a:latin typeface="Cambria Math" panose="02040503050406030204" pitchFamily="18" charset="0"/>
                <a:ea typeface="Cambria Math" panose="020405030504060302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2</a:t>
            </a:r>
            <a:r>
              <a:rPr lang="en-US" sz="3400" baseline="30000" dirty="0">
                <a:latin typeface="Times New Roman" panose="02020603050405020304" pitchFamily="18" charset="0"/>
                <a:cs typeface="Times New Roman" panose="02020603050405020304" pitchFamily="18" charset="0"/>
              </a:rPr>
              <a:t>w </a:t>
            </a:r>
            <a:r>
              <a:rPr lang="en-US" sz="3400" dirty="0">
                <a:latin typeface="Cambria Math" panose="02040503050406030204" pitchFamily="18" charset="0"/>
                <a:ea typeface="Cambria Math" panose="02040503050406030204" pitchFamily="18" charset="0"/>
                <a:cs typeface="Times New Roman" panose="02020603050405020304" pitchFamily="18" charset="0"/>
              </a:rPr>
              <a:t>+ r</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400" dirty="0">
                <a:latin typeface="Cambria Math" panose="02040503050406030204" pitchFamily="18" charset="0"/>
                <a:ea typeface="Cambria Math" panose="02040503050406030204" pitchFamily="18" charset="0"/>
                <a:cs typeface="Times New Roman" panose="02020603050405020304" pitchFamily="18" charset="0"/>
              </a:rPr>
              <a:t>, where </a:t>
            </a:r>
          </a:p>
          <a:p>
            <a:pPr marL="857250" lvl="1" indent="-400050"/>
            <a:r>
              <a:rPr lang="en-US" sz="3400" dirty="0">
                <a:latin typeface="Cambria Math" panose="02040503050406030204" pitchFamily="18" charset="0"/>
                <a:ea typeface="Cambria Math" panose="02040503050406030204" pitchFamily="18" charset="0"/>
                <a:cs typeface="Times New Roman" panose="02020603050405020304" pitchFamily="18" charset="0"/>
              </a:rPr>
              <a:t>r</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1</a:t>
            </a:r>
            <a:r>
              <a:rPr lang="en-US" sz="3400" dirty="0">
                <a:latin typeface="Cambria Math" panose="02040503050406030204" pitchFamily="18" charset="0"/>
                <a:ea typeface="Cambria Math" panose="02040503050406030204" pitchFamily="18" charset="0"/>
                <a:cs typeface="Times New Roman" panose="02020603050405020304" pitchFamily="18" charset="0"/>
              </a:rPr>
              <a:t> is the high-order word of the product and  </a:t>
            </a:r>
          </a:p>
          <a:p>
            <a:pPr marL="857250" lvl="1" indent="-400050"/>
            <a:r>
              <a:rPr lang="en-US" sz="3400" dirty="0">
                <a:latin typeface="Cambria Math" panose="02040503050406030204" pitchFamily="18" charset="0"/>
                <a:ea typeface="Cambria Math" panose="02040503050406030204" pitchFamily="18" charset="0"/>
                <a:cs typeface="Times New Roman" panose="02020603050405020304" pitchFamily="18" charset="0"/>
              </a:rPr>
              <a:t>r</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400" dirty="0">
                <a:latin typeface="Cambria Math" panose="02040503050406030204" pitchFamily="18" charset="0"/>
                <a:ea typeface="Cambria Math" panose="02040503050406030204" pitchFamily="18" charset="0"/>
                <a:cs typeface="Times New Roman" panose="02020603050405020304" pitchFamily="18" charset="0"/>
              </a:rPr>
              <a:t> is the low-order word of the product. </a:t>
            </a:r>
          </a:p>
          <a:p>
            <a:pPr marL="400050" indent="-400050"/>
            <a:r>
              <a:rPr lang="en-US" sz="3400" dirty="0">
                <a:latin typeface="Cambria Math" panose="02040503050406030204" pitchFamily="18" charset="0"/>
                <a:ea typeface="Cambria Math" panose="02040503050406030204" pitchFamily="18" charset="0"/>
                <a:cs typeface="Times New Roman" panose="02020603050405020304" pitchFamily="18" charset="0"/>
              </a:rPr>
              <a:t>The desired p-bit hash value consists of    </a:t>
            </a:r>
          </a:p>
          <a:p>
            <a:pPr marL="0" indent="0">
              <a:buNone/>
            </a:pPr>
            <a:r>
              <a:rPr lang="en-US" sz="3400" dirty="0">
                <a:latin typeface="Cambria Math" panose="02040503050406030204" pitchFamily="18" charset="0"/>
                <a:ea typeface="Cambria Math" panose="02040503050406030204" pitchFamily="18" charset="0"/>
                <a:cs typeface="Times New Roman" panose="02020603050405020304" pitchFamily="18" charset="0"/>
              </a:rPr>
              <a:t>       the p most significant bits of  r</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400" dirty="0">
                <a:latin typeface="Cambria Math" panose="02040503050406030204" pitchFamily="18" charset="0"/>
                <a:ea typeface="Cambria Math" panose="02040503050406030204" pitchFamily="18" charset="0"/>
                <a:cs typeface="Times New Roman" panose="02020603050405020304" pitchFamily="18" charset="0"/>
              </a:rPr>
              <a:t>.  </a:t>
            </a:r>
            <a:endParaRPr lang="en-US" sz="34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F106457-32A2-460E-8BAE-1E741FB14C60}"/>
              </a:ext>
            </a:extLst>
          </p:cNvPr>
          <p:cNvSpPr txBox="1"/>
          <p:nvPr/>
        </p:nvSpPr>
        <p:spPr>
          <a:xfrm>
            <a:off x="9335577" y="4127954"/>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k</a:t>
            </a:r>
          </a:p>
        </p:txBody>
      </p:sp>
      <p:sp>
        <p:nvSpPr>
          <p:cNvPr id="5" name="TextBox 4">
            <a:extLst>
              <a:ext uri="{FF2B5EF4-FFF2-40B4-BE49-F238E27FC236}">
                <a16:creationId xmlns:a16="http://schemas.microsoft.com/office/drawing/2014/main" id="{EC164BF6-0E28-4ACF-B01A-3434F6EEEBB8}"/>
              </a:ext>
            </a:extLst>
          </p:cNvPr>
          <p:cNvSpPr txBox="1"/>
          <p:nvPr/>
        </p:nvSpPr>
        <p:spPr>
          <a:xfrm>
            <a:off x="9335577" y="4514851"/>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r>
              <a:rPr lang="en-US" sz="1600">
                <a:latin typeface="Cambria Math" panose="02040503050406030204" pitchFamily="18" charset="0"/>
                <a:ea typeface="Cambria Math" panose="020405030504060302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A * 2</a:t>
            </a:r>
            <a:r>
              <a:rPr lang="en-US" sz="1600" baseline="30000">
                <a:latin typeface="Times New Roman" panose="02020603050405020304" pitchFamily="18" charset="0"/>
                <a:cs typeface="Times New Roman" panose="02020603050405020304" pitchFamily="18" charset="0"/>
              </a:rPr>
              <a:t>w </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p>
        </p:txBody>
      </p:sp>
      <p:sp>
        <p:nvSpPr>
          <p:cNvPr id="6" name="TextBox 5">
            <a:extLst>
              <a:ext uri="{FF2B5EF4-FFF2-40B4-BE49-F238E27FC236}">
                <a16:creationId xmlns:a16="http://schemas.microsoft.com/office/drawing/2014/main" id="{EEEB3F4A-B67C-411F-AD0E-B57CBBCCABD0}"/>
              </a:ext>
            </a:extLst>
          </p:cNvPr>
          <p:cNvSpPr txBox="1"/>
          <p:nvPr/>
        </p:nvSpPr>
        <p:spPr>
          <a:xfrm>
            <a:off x="9326867" y="50494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0</a:t>
            </a:r>
            <a:endParaRPr lang="en-US" sz="1600" dirty="0"/>
          </a:p>
        </p:txBody>
      </p:sp>
      <p:sp>
        <p:nvSpPr>
          <p:cNvPr id="7" name="TextBox 6">
            <a:extLst>
              <a:ext uri="{FF2B5EF4-FFF2-40B4-BE49-F238E27FC236}">
                <a16:creationId xmlns:a16="http://schemas.microsoft.com/office/drawing/2014/main" id="{52CAB243-AC84-4A79-A6E6-E7C6F1A7391F}"/>
              </a:ext>
            </a:extLst>
          </p:cNvPr>
          <p:cNvSpPr txBox="1"/>
          <p:nvPr/>
        </p:nvSpPr>
        <p:spPr>
          <a:xfrm>
            <a:off x="7694012" y="50494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dirty="0">
                <a:latin typeface="Cambria Math" panose="02040503050406030204" pitchFamily="18" charset="0"/>
                <a:ea typeface="Cambria Math" panose="02040503050406030204" pitchFamily="18" charset="0"/>
                <a:cs typeface="Times New Roman" panose="02020603050405020304" pitchFamily="18" charset="0"/>
              </a:rPr>
              <a:t>1</a:t>
            </a:r>
            <a:endParaRPr lang="en-US" sz="1600" dirty="0"/>
          </a:p>
        </p:txBody>
      </p:sp>
      <p:sp>
        <p:nvSpPr>
          <p:cNvPr id="8" name="TextBox 7">
            <a:extLst>
              <a:ext uri="{FF2B5EF4-FFF2-40B4-BE49-F238E27FC236}">
                <a16:creationId xmlns:a16="http://schemas.microsoft.com/office/drawing/2014/main" id="{F5957945-2AE9-4CD6-9AB4-01F4BBBF52C1}"/>
              </a:ext>
            </a:extLst>
          </p:cNvPr>
          <p:cNvSpPr txBox="1"/>
          <p:nvPr/>
        </p:nvSpPr>
        <p:spPr>
          <a:xfrm>
            <a:off x="7650471" y="4514851"/>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*(multiply)</a:t>
            </a:r>
            <a:endParaRPr lang="en-US" sz="1600" dirty="0"/>
          </a:p>
        </p:txBody>
      </p:sp>
      <p:sp>
        <p:nvSpPr>
          <p:cNvPr id="10" name="TextBox 9">
            <a:extLst>
              <a:ext uri="{FF2B5EF4-FFF2-40B4-BE49-F238E27FC236}">
                <a16:creationId xmlns:a16="http://schemas.microsoft.com/office/drawing/2014/main" id="{8C7668C2-31ED-4299-98ED-321A55145991}"/>
              </a:ext>
            </a:extLst>
          </p:cNvPr>
          <p:cNvSpPr txBox="1"/>
          <p:nvPr/>
        </p:nvSpPr>
        <p:spPr>
          <a:xfrm>
            <a:off x="9972620" y="5408878"/>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extract p bits</a:t>
            </a:r>
            <a:endParaRPr lang="en-US" sz="1600" dirty="0"/>
          </a:p>
        </p:txBody>
      </p:sp>
      <p:sp>
        <p:nvSpPr>
          <p:cNvPr id="11" name="Right Brace 10">
            <a:extLst>
              <a:ext uri="{FF2B5EF4-FFF2-40B4-BE49-F238E27FC236}">
                <a16:creationId xmlns:a16="http://schemas.microsoft.com/office/drawing/2014/main" id="{DC9FEC75-B69D-4277-BEF7-86E642844B25}"/>
              </a:ext>
            </a:extLst>
          </p:cNvPr>
          <p:cNvSpPr/>
          <p:nvPr/>
        </p:nvSpPr>
        <p:spPr>
          <a:xfrm rot="5400000">
            <a:off x="9549251" y="5273350"/>
            <a:ext cx="173542" cy="600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27AD44B-E4DB-4BED-834C-9533655D8B6B}"/>
              </a:ext>
            </a:extLst>
          </p:cNvPr>
          <p:cNvCxnSpPr/>
          <p:nvPr/>
        </p:nvCxnSpPr>
        <p:spPr>
          <a:xfrm>
            <a:off x="7694012" y="4955169"/>
            <a:ext cx="3156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54ACE718-7194-40C9-97C7-E9B8C11B814E}"/>
              </a:ext>
            </a:extLst>
          </p:cNvPr>
          <p:cNvSpPr/>
          <p:nvPr/>
        </p:nvSpPr>
        <p:spPr>
          <a:xfrm rot="16200000">
            <a:off x="9969847" y="3227530"/>
            <a:ext cx="246752" cy="15152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D21AA4D-7C29-4495-9D8D-36D313E9FA99}"/>
              </a:ext>
            </a:extLst>
          </p:cNvPr>
          <p:cNvSpPr txBox="1"/>
          <p:nvPr/>
        </p:nvSpPr>
        <p:spPr>
          <a:xfrm>
            <a:off x="9788424" y="3553557"/>
            <a:ext cx="1062444"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w bits</a:t>
            </a:r>
            <a:endParaRPr lang="en-US" sz="1600" dirty="0"/>
          </a:p>
        </p:txBody>
      </p:sp>
      <p:sp>
        <p:nvSpPr>
          <p:cNvPr id="16" name="TextBox 15">
            <a:extLst>
              <a:ext uri="{FF2B5EF4-FFF2-40B4-BE49-F238E27FC236}">
                <a16:creationId xmlns:a16="http://schemas.microsoft.com/office/drawing/2014/main" id="{A53BF3B3-0FB8-4F79-AD5C-935C0DA56ABA}"/>
              </a:ext>
            </a:extLst>
          </p:cNvPr>
          <p:cNvSpPr txBox="1"/>
          <p:nvPr/>
        </p:nvSpPr>
        <p:spPr>
          <a:xfrm>
            <a:off x="5055315" y="5717088"/>
            <a:ext cx="4153988"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sz="1600" dirty="0">
                <a:latin typeface="Cambria Math" panose="02040503050406030204" pitchFamily="18" charset="0"/>
                <a:ea typeface="Cambria Math" panose="02040503050406030204" pitchFamily="18" charset="0"/>
                <a:cs typeface="Times New Roman" panose="02020603050405020304" pitchFamily="18" charset="0"/>
              </a:rPr>
              <a:t>Fig: The multiplication method of  hashing.</a:t>
            </a:r>
            <a:endParaRPr lang="en-US" sz="1600" dirty="0"/>
          </a:p>
        </p:txBody>
      </p:sp>
      <p:sp>
        <p:nvSpPr>
          <p:cNvPr id="17" name="TextBox 16">
            <a:extLst>
              <a:ext uri="{FF2B5EF4-FFF2-40B4-BE49-F238E27FC236}">
                <a16:creationId xmlns:a16="http://schemas.microsoft.com/office/drawing/2014/main" id="{0C0CC02D-3E68-4CF7-98B3-9052F528337E}"/>
              </a:ext>
            </a:extLst>
          </p:cNvPr>
          <p:cNvSpPr txBox="1"/>
          <p:nvPr/>
        </p:nvSpPr>
        <p:spPr>
          <a:xfrm>
            <a:off x="9272440" y="5717088"/>
            <a:ext cx="85344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h(k)</a:t>
            </a:r>
            <a:endParaRPr lang="en-US" sz="1600" dirty="0"/>
          </a:p>
        </p:txBody>
      </p:sp>
      <p:pic>
        <p:nvPicPr>
          <p:cNvPr id="18" name="Picture 17" descr="Image result for smiley face images">
            <a:extLst>
              <a:ext uri="{FF2B5EF4-FFF2-40B4-BE49-F238E27FC236}">
                <a16:creationId xmlns:a16="http://schemas.microsoft.com/office/drawing/2014/main" id="{2CE2D209-5E7B-4AA7-89BF-0FC1085E42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2237539" y="6071052"/>
                <a:ext cx="3755131" cy="569323"/>
              </a:xfrm>
              <a:prstGeom prst="rect">
                <a:avLst/>
              </a:prstGeom>
              <a:solidFill>
                <a:srgbClr val="FFFF00"/>
              </a:solidFill>
            </p:spPr>
            <p:txBody>
              <a:bodyPr wrap="none">
                <a:spAutoFit/>
              </a:bodyPr>
              <a:lstStyle/>
              <a:p>
                <a:pPr marL="457200" indent="-457200">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h(k) =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i="1" dirty="0">
                            <a:solidFill>
                              <a:srgbClr val="0000FF"/>
                            </a:solidFill>
                            <a:latin typeface="Cambria Math" panose="02040503050406030204" pitchFamily="18" charset="0"/>
                            <a:cs typeface="Times New Roman" panose="02020603050405020304" pitchFamily="18" charset="0"/>
                          </a:rPr>
                        </m:ctrlPr>
                      </m:fPr>
                      <m:num>
                        <m:r>
                          <a:rPr lang="en-US" i="1" dirty="0">
                            <a:solidFill>
                              <a:srgbClr val="0000FF"/>
                            </a:solidFill>
                            <a:latin typeface="Cambria Math" panose="02040503050406030204" pitchFamily="18" charset="0"/>
                            <a:cs typeface="Times New Roman" panose="02020603050405020304" pitchFamily="18" charset="0"/>
                          </a:rPr>
                          <m:t>𝑘</m:t>
                        </m:r>
                      </m:num>
                      <m:den>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den>
                    </m:f>
                  </m:oMath>
                </a14:m>
                <a:r>
                  <a:rPr lang="en-US" dirty="0">
                    <a:solidFill>
                      <a:srgbClr val="0000FF"/>
                    </a:solidFill>
                    <a:latin typeface="Times New Roman" panose="02020603050405020304" pitchFamily="18" charset="0"/>
                    <a:cs typeface="Times New Roman" panose="02020603050405020304" pitchFamily="18" charset="0"/>
                  </a:rPr>
                  <a:t>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where k = r</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n = 32,  </a:t>
                </a:r>
              </a:p>
            </p:txBody>
          </p:sp>
        </mc:Choice>
        <mc:Fallback xmlns="">
          <p:sp>
            <p:nvSpPr>
              <p:cNvPr id="9" name="Rectangle 8"/>
              <p:cNvSpPr>
                <a:spLocks noRot="1" noChangeAspect="1" noMove="1" noResize="1" noEditPoints="1" noAdjustHandles="1" noChangeArrowheads="1" noChangeShapeType="1" noTextEdit="1"/>
              </p:cNvSpPr>
              <p:nvPr/>
            </p:nvSpPr>
            <p:spPr>
              <a:xfrm>
                <a:off x="2237539" y="6071052"/>
                <a:ext cx="3755131" cy="569323"/>
              </a:xfrm>
              <a:prstGeom prst="rect">
                <a:avLst/>
              </a:prstGeom>
              <a:blipFill>
                <a:blip r:embed="rId3"/>
                <a:stretch>
                  <a:fillRect l="-1299" b="-2151"/>
                </a:stretch>
              </a:blipFill>
            </p:spPr>
            <p:txBody>
              <a:bodyPr/>
              <a:lstStyle/>
              <a:p>
                <a:r>
                  <a:rPr lang="en-US">
                    <a:noFill/>
                  </a:rPr>
                  <a:t> </a:t>
                </a:r>
              </a:p>
            </p:txBody>
          </p:sp>
        </mc:Fallback>
      </mc:AlternateContent>
    </p:spTree>
    <p:extLst>
      <p:ext uri="{BB962C8B-B14F-4D97-AF65-F5344CB8AC3E}">
        <p14:creationId xmlns:p14="http://schemas.microsoft.com/office/powerpoint/2010/main" val="824928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40241"/>
                <a:ext cx="9731829" cy="5163003"/>
              </a:xfrm>
            </p:spPr>
            <p:txBody>
              <a:bodyPr>
                <a:normAutofit fontScale="62500" lnSpcReduction="20000"/>
              </a:bodyPr>
              <a:lstStyle/>
              <a:p>
                <a:pPr marL="0" indent="0">
                  <a:lnSpc>
                    <a:spcPct val="120000"/>
                  </a:lnSpc>
                  <a:spcBef>
                    <a:spcPts val="600"/>
                  </a:spcBef>
                  <a:spcAft>
                    <a:spcPts val="1200"/>
                  </a:spcAft>
                  <a:buNone/>
                </a:pPr>
                <a:r>
                  <a:rPr lang="en-US" sz="3700" dirty="0">
                    <a:cs typeface="Times New Roman" panose="02020603050405020304" pitchFamily="18" charset="0"/>
                  </a:rPr>
                  <a:t>The </a:t>
                </a:r>
                <a:r>
                  <a:rPr lang="en-US" sz="3700" dirty="0">
                    <a:solidFill>
                      <a:srgbClr val="0000FF"/>
                    </a:solidFill>
                    <a:cs typeface="Times New Roman" panose="02020603050405020304" pitchFamily="18" charset="0"/>
                  </a:rPr>
                  <a:t>Multiplication method </a:t>
                </a:r>
                <a:r>
                  <a:rPr lang="en-US" sz="3700" dirty="0">
                    <a:cs typeface="Times New Roman" panose="02020603050405020304" pitchFamily="18" charset="0"/>
                  </a:rPr>
                  <a:t>for creating hash functions</a:t>
                </a:r>
              </a:p>
              <a:p>
                <a:pPr marL="461963" indent="-461963">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Knuth suggests the choice of A  as  A </a:t>
                </a:r>
                <a14:m>
                  <m:oMath xmlns:m="http://schemas.openxmlformats.org/officeDocument/2006/math">
                    <m:r>
                      <a:rPr lang="en-US" sz="31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31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31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3100" dirty="0">
                    <a:latin typeface="Times New Roman" panose="02020603050405020304" pitchFamily="18" charset="0"/>
                    <a:cs typeface="Times New Roman" panose="02020603050405020304" pitchFamily="18" charset="0"/>
                  </a:rPr>
                  <a:t> - 1)/2 = 0.6180339887… (the golden ratio) seems to work reasonably well.</a:t>
                </a:r>
              </a:p>
              <a:p>
                <a:pPr marL="461963" indent="-461963">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As an example,  k = 123456, p = 14,  m =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b="0" i="1" smtClean="0">
                            <a:latin typeface="Cambria Math" panose="02040503050406030204" pitchFamily="18" charset="0"/>
                            <a:cs typeface="Times New Roman" panose="02020603050405020304" pitchFamily="18" charset="0"/>
                          </a:rPr>
                          <m:t>2</m:t>
                        </m:r>
                      </m:e>
                      <m:sup>
                        <m:r>
                          <a:rPr lang="en-US" sz="3100" b="0" i="1" smtClean="0">
                            <a:latin typeface="Cambria Math" panose="02040503050406030204" pitchFamily="18" charset="0"/>
                            <a:cs typeface="Times New Roman" panose="02020603050405020304" pitchFamily="18" charset="0"/>
                          </a:rPr>
                          <m:t>14</m:t>
                        </m:r>
                      </m:sup>
                    </m:sSup>
                  </m:oMath>
                </a14:m>
                <a:r>
                  <a:rPr lang="en-US" sz="3100" dirty="0">
                    <a:latin typeface="Times New Roman" panose="02020603050405020304" pitchFamily="18" charset="0"/>
                    <a:cs typeface="Times New Roman" panose="02020603050405020304" pitchFamily="18" charset="0"/>
                  </a:rPr>
                  <a:t> = 16384, and w = 32. </a:t>
                </a:r>
              </a:p>
              <a:p>
                <a:pPr marL="461963" indent="-461963">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Adapting Knuth’s suggestion, choose an A to be the fraction of the form  s /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b="0" i="1" smtClean="0">
                            <a:latin typeface="Cambria Math" panose="02040503050406030204" pitchFamily="18" charset="0"/>
                            <a:cs typeface="Times New Roman" panose="02020603050405020304" pitchFamily="18" charset="0"/>
                          </a:rPr>
                          <m:t>2</m:t>
                        </m:r>
                      </m:e>
                      <m:sup>
                        <m:r>
                          <a:rPr lang="en-US" sz="3100" b="0" i="1" smtClean="0">
                            <a:latin typeface="Cambria Math" panose="02040503050406030204" pitchFamily="18" charset="0"/>
                            <a:cs typeface="Times New Roman" panose="02020603050405020304" pitchFamily="18" charset="0"/>
                          </a:rPr>
                          <m:t>32</m:t>
                        </m:r>
                      </m:sup>
                    </m:sSup>
                    <m:r>
                      <a:rPr lang="en-US" sz="3100" b="0" i="1" smtClean="0">
                        <a:latin typeface="Cambria Math" panose="02040503050406030204" pitchFamily="18" charset="0"/>
                        <a:cs typeface="Times New Roman" panose="02020603050405020304" pitchFamily="18" charset="0"/>
                      </a:rPr>
                      <m:t>  </m:t>
                    </m:r>
                  </m:oMath>
                </a14:m>
                <a:r>
                  <a:rPr lang="en-US" sz="3100" dirty="0">
                    <a:latin typeface="Times New Roman" panose="02020603050405020304" pitchFamily="18" charset="0"/>
                    <a:cs typeface="Times New Roman" panose="02020603050405020304" pitchFamily="18" charset="0"/>
                  </a:rPr>
                  <a:t> where 0 &lt; s &lt; </a:t>
                </a:r>
                <a14:m>
                  <m:oMath xmlns:m="http://schemas.openxmlformats.org/officeDocument/2006/math">
                    <m:sSup>
                      <m:sSupPr>
                        <m:ctrlPr>
                          <a:rPr lang="en-US" sz="3100" i="1">
                            <a:latin typeface="Cambria Math" panose="02040503050406030204" pitchFamily="18" charset="0"/>
                            <a:cs typeface="Times New Roman" panose="02020603050405020304" pitchFamily="18" charset="0"/>
                          </a:rPr>
                        </m:ctrlPr>
                      </m:sSupPr>
                      <m:e>
                        <m:r>
                          <a:rPr lang="en-US" sz="3100" i="1">
                            <a:latin typeface="Cambria Math" panose="02040503050406030204" pitchFamily="18" charset="0"/>
                            <a:cs typeface="Times New Roman" panose="02020603050405020304" pitchFamily="18" charset="0"/>
                          </a:rPr>
                          <m:t>2</m:t>
                        </m:r>
                      </m:e>
                      <m:sup>
                        <m:r>
                          <a:rPr lang="en-US" sz="3100" i="1">
                            <a:latin typeface="Cambria Math" panose="02040503050406030204" pitchFamily="18" charset="0"/>
                            <a:cs typeface="Times New Roman" panose="02020603050405020304" pitchFamily="18" charset="0"/>
                          </a:rPr>
                          <m:t>32</m:t>
                        </m:r>
                      </m:sup>
                    </m:sSup>
                    <m:r>
                      <a:rPr lang="en-US" sz="3100" i="1">
                        <a:latin typeface="Cambria Math" panose="02040503050406030204" pitchFamily="18" charset="0"/>
                        <a:cs typeface="Times New Roman" panose="02020603050405020304" pitchFamily="18" charset="0"/>
                      </a:rPr>
                      <m:t> </m:t>
                    </m:r>
                  </m:oMath>
                </a14:m>
                <a:r>
                  <a:rPr lang="en-US" sz="3100" dirty="0">
                    <a:latin typeface="Times New Roman" panose="02020603050405020304" pitchFamily="18" charset="0"/>
                    <a:cs typeface="Times New Roman" panose="02020603050405020304" pitchFamily="18" charset="0"/>
                  </a:rPr>
                  <a:t> and A </a:t>
                </a:r>
                <a14:m>
                  <m:oMath xmlns:m="http://schemas.openxmlformats.org/officeDocument/2006/math">
                    <m:r>
                      <a:rPr lang="en-US" sz="3100" i="1">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3100" i="1">
                            <a:latin typeface="Cambria Math" panose="02040503050406030204" pitchFamily="18" charset="0"/>
                            <a:ea typeface="Cambria Math" panose="02040503050406030204" pitchFamily="18" charset="0"/>
                            <a:cs typeface="Times New Roman" panose="02020603050405020304" pitchFamily="18" charset="0"/>
                          </a:rPr>
                        </m:ctrlPr>
                      </m:radPr>
                      <m:deg/>
                      <m:e>
                        <m:r>
                          <a:rPr lang="en-US" sz="3100" i="1">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3100" dirty="0">
                    <a:latin typeface="Times New Roman" panose="02020603050405020304" pitchFamily="18" charset="0"/>
                    <a:cs typeface="Times New Roman" panose="02020603050405020304" pitchFamily="18" charset="0"/>
                  </a:rPr>
                  <a:t> - 1)/2 so that A = 2654435769 / </a:t>
                </a:r>
                <a14:m>
                  <m:oMath xmlns:m="http://schemas.openxmlformats.org/officeDocument/2006/math">
                    <m:sSup>
                      <m:sSupPr>
                        <m:ctrlPr>
                          <a:rPr lang="en-US" sz="3100" i="1">
                            <a:latin typeface="Cambria Math" panose="02040503050406030204" pitchFamily="18" charset="0"/>
                            <a:cs typeface="Times New Roman" panose="02020603050405020304" pitchFamily="18" charset="0"/>
                          </a:rPr>
                        </m:ctrlPr>
                      </m:sSupPr>
                      <m:e>
                        <m:r>
                          <a:rPr lang="en-US" sz="3100" i="1">
                            <a:latin typeface="Cambria Math" panose="02040503050406030204" pitchFamily="18" charset="0"/>
                            <a:cs typeface="Times New Roman" panose="02020603050405020304" pitchFamily="18" charset="0"/>
                          </a:rPr>
                          <m:t>2</m:t>
                        </m:r>
                      </m:e>
                      <m:sup>
                        <m:r>
                          <a:rPr lang="en-US" sz="3100" i="1">
                            <a:latin typeface="Cambria Math" panose="02040503050406030204" pitchFamily="18" charset="0"/>
                            <a:cs typeface="Times New Roman" panose="02020603050405020304" pitchFamily="18" charset="0"/>
                          </a:rPr>
                          <m:t>32</m:t>
                        </m:r>
                      </m:sup>
                    </m:sSup>
                  </m:oMath>
                </a14:m>
                <a:r>
                  <a:rPr lang="en-US" sz="3100" dirty="0">
                    <a:latin typeface="Times New Roman" panose="02020603050405020304" pitchFamily="18" charset="0"/>
                    <a:cs typeface="Times New Roman" panose="02020603050405020304" pitchFamily="18" charset="0"/>
                  </a:rPr>
                  <a:t>, where </a:t>
                </a:r>
                <a14:m>
                  <m:oMath xmlns:m="http://schemas.openxmlformats.org/officeDocument/2006/math">
                    <m:sSup>
                      <m:sSupPr>
                        <m:ctrlPr>
                          <a:rPr lang="en-US" sz="3100" i="1">
                            <a:latin typeface="Cambria Math" panose="02040503050406030204" pitchFamily="18" charset="0"/>
                            <a:cs typeface="Times New Roman" panose="02020603050405020304" pitchFamily="18" charset="0"/>
                          </a:rPr>
                        </m:ctrlPr>
                      </m:sSupPr>
                      <m:e>
                        <m:r>
                          <a:rPr lang="en-US" sz="3100" i="1">
                            <a:latin typeface="Cambria Math" panose="02040503050406030204" pitchFamily="18" charset="0"/>
                            <a:cs typeface="Times New Roman" panose="02020603050405020304" pitchFamily="18" charset="0"/>
                          </a:rPr>
                          <m:t>2</m:t>
                        </m:r>
                      </m:e>
                      <m:sup>
                        <m:r>
                          <a:rPr lang="en-US" sz="3100" i="1">
                            <a:latin typeface="Cambria Math" panose="02040503050406030204" pitchFamily="18" charset="0"/>
                            <a:cs typeface="Times New Roman" panose="02020603050405020304" pitchFamily="18" charset="0"/>
                          </a:rPr>
                          <m:t>32</m:t>
                        </m:r>
                      </m:sup>
                    </m:sSup>
                  </m:oMath>
                </a14:m>
                <a:r>
                  <a:rPr lang="en-US" sz="3100" dirty="0">
                    <a:latin typeface="Times New Roman" panose="02020603050405020304" pitchFamily="18" charset="0"/>
                    <a:cs typeface="Times New Roman" panose="02020603050405020304" pitchFamily="18" charset="0"/>
                  </a:rPr>
                  <a:t> is 4,294,967,296. </a:t>
                </a:r>
              </a:p>
              <a:p>
                <a:pPr>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    Then, k*s = 327706022297664 = (76300 *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i="1">
                            <a:latin typeface="Cambria Math" panose="02040503050406030204" pitchFamily="18" charset="0"/>
                            <a:cs typeface="Times New Roman" panose="02020603050405020304" pitchFamily="18" charset="0"/>
                          </a:rPr>
                          <m:t>2</m:t>
                        </m:r>
                      </m:e>
                      <m:sup>
                        <m:r>
                          <a:rPr lang="en-US" sz="3100" i="1">
                            <a:latin typeface="Cambria Math" panose="02040503050406030204" pitchFamily="18" charset="0"/>
                            <a:cs typeface="Times New Roman" panose="02020603050405020304" pitchFamily="18" charset="0"/>
                          </a:rPr>
                          <m:t>32</m:t>
                        </m:r>
                      </m:sup>
                    </m:sSup>
                  </m:oMath>
                </a14:m>
                <a:r>
                  <a:rPr lang="en-US" sz="3100" dirty="0">
                    <a:latin typeface="Times New Roman" panose="02020603050405020304" pitchFamily="18" charset="0"/>
                    <a:cs typeface="Times New Roman" panose="02020603050405020304" pitchFamily="18" charset="0"/>
                  </a:rPr>
                  <a:t> ) + 17612864.  </a:t>
                </a:r>
              </a:p>
              <a:p>
                <a:pPr>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    Therefore,   r</a:t>
                </a:r>
                <a:r>
                  <a:rPr lang="en-US" sz="3100" baseline="-25000" dirty="0">
                    <a:latin typeface="Times New Roman" panose="02020603050405020304" pitchFamily="18" charset="0"/>
                    <a:cs typeface="Times New Roman" panose="02020603050405020304" pitchFamily="18" charset="0"/>
                  </a:rPr>
                  <a:t>1</a:t>
                </a:r>
                <a:r>
                  <a:rPr lang="en-US" sz="3100" dirty="0">
                    <a:latin typeface="Times New Roman" panose="02020603050405020304" pitchFamily="18" charset="0"/>
                    <a:cs typeface="Times New Roman" panose="02020603050405020304" pitchFamily="18" charset="0"/>
                  </a:rPr>
                  <a:t> =   76300 and   r</a:t>
                </a:r>
                <a:r>
                  <a:rPr lang="en-US" sz="3100" baseline="-25000" dirty="0">
                    <a:latin typeface="Times New Roman" panose="02020603050405020304" pitchFamily="18" charset="0"/>
                    <a:cs typeface="Times New Roman" panose="02020603050405020304" pitchFamily="18" charset="0"/>
                  </a:rPr>
                  <a:t>0</a:t>
                </a:r>
                <a:r>
                  <a:rPr lang="en-US" sz="3100" dirty="0">
                    <a:latin typeface="Times New Roman" panose="02020603050405020304" pitchFamily="18" charset="0"/>
                    <a:cs typeface="Times New Roman" panose="02020603050405020304" pitchFamily="18" charset="0"/>
                  </a:rPr>
                  <a:t> =   17612864 &lt;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i="1">
                            <a:latin typeface="Cambria Math" panose="02040503050406030204" pitchFamily="18" charset="0"/>
                            <a:cs typeface="Times New Roman" panose="02020603050405020304" pitchFamily="18" charset="0"/>
                          </a:rPr>
                          <m:t>2</m:t>
                        </m:r>
                      </m:e>
                      <m:sup>
                        <m:r>
                          <a:rPr lang="en-US" sz="3100" i="1">
                            <a:latin typeface="Cambria Math" panose="02040503050406030204" pitchFamily="18" charset="0"/>
                            <a:cs typeface="Times New Roman" panose="02020603050405020304" pitchFamily="18" charset="0"/>
                          </a:rPr>
                          <m:t>32</m:t>
                        </m:r>
                      </m:sup>
                    </m:sSup>
                    <m:r>
                      <a:rPr lang="en-US" sz="3100" i="1">
                        <a:latin typeface="Cambria Math" panose="02040503050406030204" pitchFamily="18" charset="0"/>
                        <a:cs typeface="Times New Roman" panose="02020603050405020304" pitchFamily="18" charset="0"/>
                      </a:rPr>
                      <m:t> </m:t>
                    </m:r>
                  </m:oMath>
                </a14:m>
                <a:r>
                  <a:rPr lang="en-US" sz="3100" dirty="0">
                    <a:latin typeface="Times New Roman" panose="02020603050405020304" pitchFamily="18" charset="0"/>
                    <a:cs typeface="Times New Roman" panose="02020603050405020304" pitchFamily="18" charset="0"/>
                  </a:rPr>
                  <a:t>.  </a:t>
                </a:r>
              </a:p>
              <a:p>
                <a:pPr>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    The p (=14) most significant bits of r</a:t>
                </a:r>
                <a:r>
                  <a:rPr lang="en-US" sz="3100" baseline="-25000" dirty="0">
                    <a:latin typeface="Times New Roman" panose="02020603050405020304" pitchFamily="18" charset="0"/>
                    <a:cs typeface="Times New Roman" panose="02020603050405020304" pitchFamily="18" charset="0"/>
                  </a:rPr>
                  <a:t>0</a:t>
                </a:r>
                <a:r>
                  <a:rPr lang="en-US" sz="3100" dirty="0">
                    <a:latin typeface="Times New Roman" panose="02020603050405020304" pitchFamily="18" charset="0"/>
                    <a:cs typeface="Times New Roman" panose="02020603050405020304" pitchFamily="18" charset="0"/>
                  </a:rPr>
                  <a:t>  yield the value  h(k) =</a:t>
                </a:r>
                <a:r>
                  <a:rPr lang="en-US" sz="3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3100" i="1" smtClean="0">
                            <a:latin typeface="Cambria Math" panose="02040503050406030204" pitchFamily="18" charset="0"/>
                            <a:cs typeface="Times New Roman" panose="02020603050405020304" pitchFamily="18" charset="0"/>
                          </a:rPr>
                        </m:ctrlPr>
                      </m:fPr>
                      <m:num>
                        <m:r>
                          <a:rPr lang="en-US" sz="3100" b="0" i="1" smtClean="0">
                            <a:latin typeface="Cambria Math" panose="02040503050406030204" pitchFamily="18" charset="0"/>
                            <a:cs typeface="Times New Roman" panose="02020603050405020304" pitchFamily="18" charset="0"/>
                          </a:rPr>
                          <m:t>17612864</m:t>
                        </m:r>
                      </m:num>
                      <m:den>
                        <m:sSup>
                          <m:sSupPr>
                            <m:ctrlPr>
                              <a:rPr lang="en-US" sz="3100" i="1" smtClean="0">
                                <a:latin typeface="Cambria Math" panose="02040503050406030204" pitchFamily="18" charset="0"/>
                                <a:cs typeface="Times New Roman" panose="02020603050405020304" pitchFamily="18" charset="0"/>
                              </a:rPr>
                            </m:ctrlPr>
                          </m:sSupPr>
                          <m:e>
                            <m:r>
                              <a:rPr lang="en-US" sz="3100" b="0" i="1" smtClean="0">
                                <a:latin typeface="Cambria Math" panose="02040503050406030204" pitchFamily="18" charset="0"/>
                                <a:cs typeface="Times New Roman" panose="02020603050405020304" pitchFamily="18" charset="0"/>
                              </a:rPr>
                              <m:t>2</m:t>
                            </m:r>
                          </m:e>
                          <m:sup>
                            <m:r>
                              <a:rPr lang="en-US" sz="3100" b="0" i="1" smtClean="0">
                                <a:latin typeface="Cambria Math" panose="02040503050406030204" pitchFamily="18" charset="0"/>
                                <a:cs typeface="Times New Roman" panose="02020603050405020304" pitchFamily="18" charset="0"/>
                              </a:rPr>
                              <m:t>32 −14</m:t>
                            </m:r>
                          </m:sup>
                        </m:sSup>
                      </m:den>
                    </m:f>
                  </m:oMath>
                </a14:m>
                <a:r>
                  <a:rPr lang="en-US" sz="3100" dirty="0">
                    <a:latin typeface="Times New Roman" panose="02020603050405020304" pitchFamily="18" charset="0"/>
                    <a:cs typeface="Times New Roman" panose="02020603050405020304" pitchFamily="18" charset="0"/>
                  </a:rPr>
                  <a:t> </a:t>
                </a:r>
                <a:r>
                  <a:rPr lang="en-US" sz="3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a:t>
                </a:r>
                <a:r>
                  <a:rPr lang="en-US" sz="3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3100" i="1" smtClean="0">
                            <a:latin typeface="Cambria Math" panose="02040503050406030204" pitchFamily="18" charset="0"/>
                            <a:cs typeface="Times New Roman" panose="02020603050405020304" pitchFamily="18" charset="0"/>
                          </a:rPr>
                        </m:ctrlPr>
                      </m:fPr>
                      <m:num>
                        <m:r>
                          <a:rPr lang="en-US" sz="3100" b="0" i="1" smtClean="0">
                            <a:latin typeface="Cambria Math" panose="02040503050406030204" pitchFamily="18" charset="0"/>
                            <a:cs typeface="Times New Roman" panose="02020603050405020304" pitchFamily="18" charset="0"/>
                          </a:rPr>
                          <m:t>17612864</m:t>
                        </m:r>
                      </m:num>
                      <m:den>
                        <m:r>
                          <a:rPr lang="en-US" sz="3100" b="0" i="1" smtClean="0">
                            <a:latin typeface="Cambria Math" panose="02040503050406030204" pitchFamily="18" charset="0"/>
                            <a:cs typeface="Times New Roman" panose="02020603050405020304" pitchFamily="18" charset="0"/>
                          </a:rPr>
                          <m:t>262144</m:t>
                        </m:r>
                      </m:den>
                    </m:f>
                  </m:oMath>
                </a14:m>
                <a:r>
                  <a:rPr lang="en-US" sz="3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67.</a:t>
                </a:r>
              </a:p>
              <a:p>
                <a:pPr marL="914400" lvl="2" indent="0">
                  <a:spcBef>
                    <a:spcPts val="600"/>
                  </a:spcBef>
                  <a:spcAft>
                    <a:spcPts val="1200"/>
                  </a:spcAft>
                  <a:buNone/>
                </a:pPr>
                <a:endParaRPr lang="en-US" sz="31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540241"/>
                <a:ext cx="9731829" cy="5163003"/>
              </a:xfrm>
              <a:blipFill>
                <a:blip r:embed="rId2"/>
                <a:stretch>
                  <a:fillRect l="-940" t="-945" r="-63"/>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30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644285-12AF-4AE7-AD10-57A3C71DA95E}"/>
              </a:ext>
            </a:extLst>
          </p:cNvPr>
          <p:cNvSpPr txBox="1">
            <a:spLocks/>
          </p:cNvSpPr>
          <p:nvPr/>
        </p:nvSpPr>
        <p:spPr>
          <a:xfrm>
            <a:off x="1515291" y="3447686"/>
            <a:ext cx="9499550" cy="3082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mn-lt"/>
            </a:endParaRPr>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1002121"/>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326880" cy="5163003"/>
              </a:xfrm>
            </p:spPr>
            <p:txBody>
              <a:bodyPr>
                <a:normAutofit fontScale="77500" lnSpcReduction="20000"/>
              </a:bodyPr>
              <a:lstStyle/>
              <a:p>
                <a:pPr marL="0" indent="0">
                  <a:lnSpc>
                    <a:spcPct val="120000"/>
                  </a:lnSpc>
                  <a:spcBef>
                    <a:spcPts val="0"/>
                  </a:spcBef>
                  <a:spcAft>
                    <a:spcPts val="1800"/>
                  </a:spcAft>
                  <a:buNone/>
                </a:pPr>
                <a:r>
                  <a:rPr lang="en-US" sz="3700" dirty="0">
                    <a:cs typeface="Times New Roman" panose="02020603050405020304" pitchFamily="18" charset="0"/>
                  </a:rPr>
                  <a:t>The </a:t>
                </a:r>
                <a:r>
                  <a:rPr lang="en-US" sz="3700" dirty="0">
                    <a:solidFill>
                      <a:srgbClr val="0000FF"/>
                    </a:solidFill>
                    <a:cs typeface="Times New Roman" panose="02020603050405020304" pitchFamily="18" charset="0"/>
                  </a:rPr>
                  <a:t>Multiplication method </a:t>
                </a:r>
                <a:r>
                  <a:rPr lang="en-US" sz="3700" dirty="0">
                    <a:cs typeface="Times New Roman" panose="02020603050405020304" pitchFamily="18" charset="0"/>
                  </a:rPr>
                  <a:t>for creating hash functions</a:t>
                </a:r>
              </a:p>
              <a:p>
                <a:pPr marL="461963" indent="-461963">
                  <a:spcAft>
                    <a:spcPts val="1200"/>
                  </a:spcAft>
                </a:pPr>
                <a:r>
                  <a:rPr lang="en-US" sz="3100" dirty="0">
                    <a:latin typeface="Times New Roman" panose="02020603050405020304" pitchFamily="18" charset="0"/>
                    <a:cs typeface="Times New Roman" panose="02020603050405020304" pitchFamily="18" charset="0"/>
                  </a:rPr>
                  <a:t>Knuth suggests the choice of A  as  A </a:t>
                </a:r>
                <a14:m>
                  <m:oMath xmlns:m="http://schemas.openxmlformats.org/officeDocument/2006/math">
                    <m:r>
                      <a:rPr lang="en-US" sz="31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31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31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3100" dirty="0">
                    <a:latin typeface="Times New Roman" panose="02020603050405020304" pitchFamily="18" charset="0"/>
                    <a:cs typeface="Times New Roman" panose="02020603050405020304" pitchFamily="18" charset="0"/>
                  </a:rPr>
                  <a:t> - 1)/2 = 0.6180339887… (the golden ratio) seems to work reasonably well.</a:t>
                </a:r>
              </a:p>
              <a:p>
                <a:pPr marL="461963" indent="-461963">
                  <a:spcAft>
                    <a:spcPts val="1200"/>
                  </a:spcAft>
                </a:pPr>
                <a:r>
                  <a:rPr lang="en-US" sz="3100" dirty="0">
                    <a:latin typeface="Times New Roman" panose="02020603050405020304" pitchFamily="18" charset="0"/>
                    <a:cs typeface="Times New Roman" panose="02020603050405020304" pitchFamily="18" charset="0"/>
                  </a:rPr>
                  <a:t>Example:  k = 123456, m = 10000 &lt;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b="0" i="1" smtClean="0">
                            <a:latin typeface="Cambria Math" panose="02040503050406030204" pitchFamily="18" charset="0"/>
                            <a:cs typeface="Times New Roman" panose="02020603050405020304" pitchFamily="18" charset="0"/>
                          </a:rPr>
                          <m:t>2</m:t>
                        </m:r>
                      </m:e>
                      <m:sup>
                        <m:r>
                          <a:rPr lang="en-US" sz="3100" b="0" i="1" smtClean="0">
                            <a:latin typeface="Cambria Math" panose="02040503050406030204" pitchFamily="18" charset="0"/>
                            <a:cs typeface="Times New Roman" panose="02020603050405020304" pitchFamily="18" charset="0"/>
                          </a:rPr>
                          <m:t>14</m:t>
                        </m:r>
                      </m:sup>
                    </m:sSup>
                  </m:oMath>
                </a14:m>
                <a:r>
                  <a:rPr lang="en-US" sz="3100" dirty="0">
                    <a:latin typeface="Times New Roman" panose="02020603050405020304" pitchFamily="18" charset="0"/>
                    <a:cs typeface="Times New Roman" panose="02020603050405020304" pitchFamily="18" charset="0"/>
                  </a:rPr>
                  <a:t> , and A = 0.6180339887…, then   </a:t>
                </a:r>
              </a:p>
              <a:p>
                <a:pPr marL="914400" lvl="2" indent="0">
                  <a:spcAft>
                    <a:spcPts val="1200"/>
                  </a:spcAft>
                  <a:buNone/>
                </a:pPr>
                <a:r>
                  <a:rPr lang="en-US" sz="3100" dirty="0">
                    <a:latin typeface="Times New Roman" panose="02020603050405020304" pitchFamily="18" charset="0"/>
                    <a:cs typeface="Times New Roman" panose="02020603050405020304" pitchFamily="18" charset="0"/>
                  </a:rPr>
                  <a:t>     h(k) </a:t>
                </a:r>
                <a:r>
                  <a:rPr lang="en-US" sz="31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m(k A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10000(123456 * 0.61803…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10000(76300.0041151…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 (0.0041151…)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ea typeface="Cambria Math" panose="02040503050406030204" pitchFamily="18" charset="0"/>
                    <a:cs typeface="Times New Roman" panose="02020603050405020304" pitchFamily="18" charset="0"/>
                  </a:rPr>
                  <a:t>41.151</a:t>
                </a:r>
                <a:r>
                  <a:rPr lang="en-US" sz="3100" dirty="0">
                    <a:latin typeface="Times New Roman" panose="020206030504050203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41.</a:t>
                </a:r>
                <a:endParaRPr lang="en-US" sz="31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67246"/>
                <a:ext cx="9326880" cy="5163003"/>
              </a:xfrm>
              <a:blipFill>
                <a:blip r:embed="rId2"/>
                <a:stretch>
                  <a:fillRect l="-1438" t="-1181" r="-261" b="-590"/>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24603A-ABE4-C783-5EFB-0594B5750D0A}"/>
              </a:ext>
            </a:extLst>
          </p:cNvPr>
          <p:cNvSpPr txBox="1"/>
          <p:nvPr/>
        </p:nvSpPr>
        <p:spPr>
          <a:xfrm>
            <a:off x="8126730" y="5954746"/>
            <a:ext cx="2715441" cy="369332"/>
          </a:xfrm>
          <a:prstGeom prst="rect">
            <a:avLst/>
          </a:prstGeom>
          <a:noFill/>
        </p:spPr>
        <p:txBody>
          <a:bodyPr wrap="square" rtlCol="0">
            <a:spAutoFit/>
          </a:bodyPr>
          <a:lstStyle/>
          <a:p>
            <a:r>
              <a:rPr lang="en-US" dirty="0"/>
              <a:t>If m = 2</a:t>
            </a:r>
            <a:r>
              <a:rPr lang="en-US" baseline="30000" dirty="0"/>
              <a:t>14</a:t>
            </a:r>
            <a:r>
              <a:rPr lang="en-US" dirty="0"/>
              <a:t> , then h(k) = 67</a:t>
            </a:r>
          </a:p>
        </p:txBody>
      </p:sp>
    </p:spTree>
    <p:extLst>
      <p:ext uri="{BB962C8B-B14F-4D97-AF65-F5344CB8AC3E}">
        <p14:creationId xmlns:p14="http://schemas.microsoft.com/office/powerpoint/2010/main" val="14749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1E1B00-AA2D-C618-712B-51C1CFD8551F}"/>
              </a:ext>
            </a:extLst>
          </p:cNvPr>
          <p:cNvSpPr txBox="1">
            <a:spLocks/>
          </p:cNvSpPr>
          <p:nvPr/>
        </p:nvSpPr>
        <p:spPr>
          <a:xfrm>
            <a:off x="978952" y="4992253"/>
            <a:ext cx="10089316" cy="159327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mn-lt"/>
            </a:endParaRPr>
          </a:p>
        </p:txBody>
      </p:sp>
      <p:sp>
        <p:nvSpPr>
          <p:cNvPr id="5" name="Title 1">
            <a:extLst>
              <a:ext uri="{FF2B5EF4-FFF2-40B4-BE49-F238E27FC236}">
                <a16:creationId xmlns:a16="http://schemas.microsoft.com/office/drawing/2014/main" id="{D9172E07-8F71-C9AE-71A8-CB57B8F121C8}"/>
              </a:ext>
            </a:extLst>
          </p:cNvPr>
          <p:cNvSpPr txBox="1">
            <a:spLocks/>
          </p:cNvSpPr>
          <p:nvPr/>
        </p:nvSpPr>
        <p:spPr>
          <a:xfrm>
            <a:off x="845755" y="1859331"/>
            <a:ext cx="9963215" cy="1200150"/>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mn-lt"/>
            </a:endParaRPr>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83030" y="179570"/>
            <a:ext cx="979176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83030" y="1309415"/>
            <a:ext cx="9281160" cy="5276111"/>
          </a:xfrm>
        </p:spPr>
        <p:txBody>
          <a:bodyPr>
            <a:noAutofit/>
          </a:bodyPr>
          <a:lstStyle/>
          <a:p>
            <a:pPr marL="0" indent="0">
              <a:lnSpc>
                <a:spcPct val="100000"/>
              </a:lnSpc>
              <a:spcAft>
                <a:spcPts val="600"/>
              </a:spcAft>
              <a:buNone/>
            </a:pPr>
            <a:r>
              <a:rPr lang="en-US" sz="2200" dirty="0">
                <a:latin typeface="Times New Roman" panose="02020603050405020304" pitchFamily="18" charset="0"/>
                <a:cs typeface="Times New Roman" panose="02020603050405020304" pitchFamily="18" charset="0"/>
              </a:rPr>
              <a:t>Universal hashing</a:t>
            </a:r>
          </a:p>
          <a:p>
            <a:pPr marL="457200" indent="-457200">
              <a:lnSpc>
                <a:spcPct val="100000"/>
              </a:lnSpc>
              <a:spcBef>
                <a:spcPts val="0"/>
              </a:spcBef>
              <a:spcAft>
                <a:spcPts val="300"/>
              </a:spcAft>
            </a:pPr>
            <a:r>
              <a:rPr lang="en-US" sz="2200" dirty="0">
                <a:latin typeface="Times New Roman" panose="02020603050405020304" pitchFamily="18" charset="0"/>
                <a:cs typeface="Times New Roman" panose="02020603050405020304" pitchFamily="18" charset="0"/>
              </a:rPr>
              <a:t>An ideal hash function?</a:t>
            </a:r>
          </a:p>
          <a:p>
            <a:pPr marL="457200" indent="-457200">
              <a:lnSpc>
                <a:spcPct val="100000"/>
              </a:lnSpc>
              <a:spcAft>
                <a:spcPts val="300"/>
              </a:spcAft>
            </a:pPr>
            <a:r>
              <a:rPr lang="en-US" sz="2200" dirty="0">
                <a:latin typeface="Times New Roman" panose="02020603050405020304" pitchFamily="18" charset="0"/>
                <a:cs typeface="Times New Roman" panose="02020603050405020304" pitchFamily="18" charset="0"/>
              </a:rPr>
              <a:t>For any hash function h there exists a potential “bad set of keys”, such that all n keys hash to the same slot, yielding an average retrieval time of </a:t>
            </a:r>
            <a:r>
              <a:rPr lang="el-GR" sz="2200" dirty="0">
                <a:solidFill>
                  <a:srgbClr val="0000FF"/>
                </a:solidFill>
                <a:latin typeface="Times New Roman" panose="02020603050405020304" pitchFamily="18" charset="0"/>
                <a:cs typeface="Times New Roman" panose="02020603050405020304" pitchFamily="18" charset="0"/>
              </a:rPr>
              <a:t>ϴ</a:t>
            </a:r>
            <a:r>
              <a:rPr lang="en-US" sz="2200" dirty="0">
                <a:solidFill>
                  <a:srgbClr val="0000FF"/>
                </a:solidFill>
                <a:latin typeface="Times New Roman" panose="02020603050405020304" pitchFamily="18" charset="0"/>
                <a:cs typeface="Times New Roman" panose="02020603050405020304" pitchFamily="18" charset="0"/>
              </a:rPr>
              <a:t>(n).</a:t>
            </a:r>
          </a:p>
          <a:p>
            <a:pPr marL="91440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For these n number of keys, with collision resolution by chaining in an initially empty table with m slots, it takes </a:t>
            </a:r>
            <a:r>
              <a:rPr lang="el-GR" sz="2200" dirty="0">
                <a:solidFill>
                  <a:srgbClr val="0000FF"/>
                </a:solidFill>
                <a:latin typeface="Times New Roman" panose="02020603050405020304" pitchFamily="18" charset="0"/>
                <a:cs typeface="Times New Roman" panose="02020603050405020304" pitchFamily="18" charset="0"/>
              </a:rPr>
              <a:t>ϴ</a:t>
            </a:r>
            <a:r>
              <a:rPr lang="en-US" sz="2200" dirty="0">
                <a:solidFill>
                  <a:srgbClr val="0000FF"/>
                </a:solidFill>
                <a:latin typeface="Times New Roman" panose="02020603050405020304" pitchFamily="18" charset="0"/>
                <a:cs typeface="Times New Roman" panose="02020603050405020304" pitchFamily="18" charset="0"/>
              </a:rPr>
              <a:t>(n) steps to handle any sequence of n inserts, deletes, and searches containing O(m) inserts. </a:t>
            </a:r>
          </a:p>
          <a:p>
            <a:pPr marL="91440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This costs more than searching through the linked list due to hash function computations. </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solution is:  (distribute keys evenly and minimizes the probability of collisions.</a:t>
            </a:r>
          </a:p>
          <a:p>
            <a:pPr marL="91440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Do not use a single, fixed hash function.</a:t>
            </a:r>
          </a:p>
          <a:p>
            <a:pPr marL="91440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Choose a hash function </a:t>
            </a:r>
            <a:r>
              <a:rPr lang="en-US" sz="2200" i="1" dirty="0">
                <a:solidFill>
                  <a:srgbClr val="0000FF"/>
                </a:solidFill>
                <a:latin typeface="Times New Roman" panose="02020603050405020304" pitchFamily="18" charset="0"/>
                <a:cs typeface="Times New Roman" panose="02020603050405020304" pitchFamily="18" charset="0"/>
              </a:rPr>
              <a:t>randomly</a:t>
            </a:r>
            <a:r>
              <a:rPr lang="en-US" sz="2200" dirty="0">
                <a:solidFill>
                  <a:srgbClr val="0000FF"/>
                </a:solidFill>
                <a:latin typeface="Times New Roman" panose="02020603050405020304" pitchFamily="18" charset="0"/>
                <a:cs typeface="Times New Roman" panose="02020603050405020304" pitchFamily="18" charset="0"/>
              </a:rPr>
              <a:t> from a family of hash functions.</a:t>
            </a:r>
          </a:p>
        </p:txBody>
      </p:sp>
    </p:spTree>
    <p:extLst>
      <p:ext uri="{BB962C8B-B14F-4D97-AF65-F5344CB8AC3E}">
        <p14:creationId xmlns:p14="http://schemas.microsoft.com/office/powerpoint/2010/main" val="2571467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164C82-4002-5465-BD9C-EF124D76075D}"/>
              </a:ext>
            </a:extLst>
          </p:cNvPr>
          <p:cNvSpPr txBox="1"/>
          <p:nvPr/>
        </p:nvSpPr>
        <p:spPr>
          <a:xfrm>
            <a:off x="1545771" y="205040"/>
            <a:ext cx="9100457" cy="6894195"/>
          </a:xfrm>
          <a:prstGeom prst="rect">
            <a:avLst/>
          </a:prstGeom>
          <a:noFill/>
        </p:spPr>
        <p:txBody>
          <a:bodyPr wrap="square">
            <a:spAutoFit/>
          </a:bodyPr>
          <a:lstStyle/>
          <a:p>
            <a:r>
              <a:rPr lang="en-US" sz="2800" dirty="0">
                <a:cs typeface="Times New Roman" panose="02020603050405020304" pitchFamily="18" charset="0"/>
              </a:rPr>
              <a:t>Analysis of Hash Functions and the Issue of Bad Sets of Keys</a:t>
            </a:r>
          </a:p>
          <a:p>
            <a:endParaRPr lang="en-US" sz="9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any hash function h, there exists a potential "bad set of keys" such that all n keys hash to the same slot. This results in the following:</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Retrieval Time: </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average retrieval time for these keys is Θ(n), when all keys hash to the same slot, i.e., they all collide in the same slot, forming a long linked list.</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Collision Resolution by Chaining: </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n keys and m slots, where n is much larger than m, if a bad set of keys causes collisions, handling n operations (including inserts, deletes, and searches) still results in Θ(n) steps due to the long chains.</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Comparison: </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scenario is worse than searching through a simple linked list since it adds the overhead of computing the hash function, which does not occur in linked list operations.</a:t>
            </a:r>
          </a:p>
        </p:txBody>
      </p:sp>
    </p:spTree>
    <p:extLst>
      <p:ext uri="{BB962C8B-B14F-4D97-AF65-F5344CB8AC3E}">
        <p14:creationId xmlns:p14="http://schemas.microsoft.com/office/powerpoint/2010/main" val="3529307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6DAF9B-CE20-8839-9C42-6E68F60E66B6}"/>
              </a:ext>
            </a:extLst>
          </p:cNvPr>
          <p:cNvSpPr txBox="1"/>
          <p:nvPr/>
        </p:nvSpPr>
        <p:spPr>
          <a:xfrm>
            <a:off x="1817914" y="1749310"/>
            <a:ext cx="8860971" cy="3785652"/>
          </a:xfrm>
          <a:prstGeom prst="rect">
            <a:avLst/>
          </a:prstGeom>
          <a:noFill/>
        </p:spPr>
        <p:txBody>
          <a:bodyPr wrap="square">
            <a:spAutoFit/>
          </a:bodyPr>
          <a:lstStyle/>
          <a:p>
            <a:r>
              <a:rPr lang="en-US" sz="2800" dirty="0"/>
              <a:t>Problem with Fixed Hash Functions</a:t>
            </a:r>
          </a:p>
          <a:p>
            <a:endParaRPr lang="en-US" sz="2400" dirty="0"/>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Bad Sets of Keys: </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any fixed hash function, there exists a set of keys that all hash to the same slot, leading to poor performance with average retrieval time Θ(n).</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Performance Degradation: </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Handling sequences of operations with such sets is inefficient, often worse than using a simple linked list.</a:t>
            </a:r>
          </a:p>
        </p:txBody>
      </p:sp>
    </p:spTree>
    <p:extLst>
      <p:ext uri="{BB962C8B-B14F-4D97-AF65-F5344CB8AC3E}">
        <p14:creationId xmlns:p14="http://schemas.microsoft.com/office/powerpoint/2010/main" val="3195893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F203D-EF8E-4B2F-FEBD-6286BE1AC275}"/>
              </a:ext>
            </a:extLst>
          </p:cNvPr>
          <p:cNvSpPr txBox="1"/>
          <p:nvPr/>
        </p:nvSpPr>
        <p:spPr>
          <a:xfrm>
            <a:off x="1502229" y="605150"/>
            <a:ext cx="9187542" cy="5647700"/>
          </a:xfrm>
          <a:prstGeom prst="rect">
            <a:avLst/>
          </a:prstGeom>
          <a:noFill/>
        </p:spPr>
        <p:txBody>
          <a:bodyPr wrap="square">
            <a:spAutoFit/>
          </a:bodyPr>
          <a:lstStyle/>
          <a:p>
            <a:pPr>
              <a:spcBef>
                <a:spcPts val="600"/>
              </a:spcBef>
            </a:pPr>
            <a:r>
              <a:rPr lang="en-US" sz="2400" b="1" dirty="0"/>
              <a:t>Solution: Randomized Hash Functions</a:t>
            </a:r>
          </a:p>
          <a:p>
            <a:pPr>
              <a:spcBef>
                <a:spcPts val="600"/>
              </a:spcBef>
            </a:pPr>
            <a:r>
              <a:rPr lang="en-US" sz="2400" dirty="0">
                <a:latin typeface="Times New Roman" panose="02020603050405020304" pitchFamily="18" charset="0"/>
                <a:cs typeface="Times New Roman" panose="02020603050405020304" pitchFamily="18" charset="0"/>
              </a:rPr>
              <a:t>To avoid the issue of bad sets of keys consistently causing poor performance, we can employ randomized hash functions. Here’s how this approach works:</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a Fixed Hash Function</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a single, fixed hash function h can be problematic because a specific set of keys could hash to the same slot, leading to poor performance.</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a Family of Hash Functions</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family of hash functions is a set of hash functions from which one can be chosen randomly. This approach minimizes the probability that a bad set of keys will hash to the same slot every time. Examples include universal hash functions, which are designed to reduce the probability of collisions.</a:t>
            </a:r>
          </a:p>
        </p:txBody>
      </p:sp>
    </p:spTree>
    <p:extLst>
      <p:ext uri="{BB962C8B-B14F-4D97-AF65-F5344CB8AC3E}">
        <p14:creationId xmlns:p14="http://schemas.microsoft.com/office/powerpoint/2010/main" val="191224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8647" y="2667216"/>
            <a:ext cx="9476154" cy="392452"/>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988646" y="1242374"/>
            <a:ext cx="9619495" cy="369332"/>
          </a:xfrm>
          <a:prstGeom prst="rect">
            <a:avLst/>
          </a:prstGeom>
          <a:solidFill>
            <a:srgbClr val="FFFF00"/>
          </a:solidFill>
        </p:spPr>
        <p:txBody>
          <a:bodyPr wrap="square" rtlCol="0">
            <a:spAutoFit/>
          </a:bodyPr>
          <a:lstStyle/>
          <a:p>
            <a:endParaRPr lang="en-US" dirty="0">
              <a:solidFill>
                <a:srgbClr val="FFFF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4EC47DE-BCD3-4A28-8036-1926CD34E53F}"/>
                  </a:ext>
                </a:extLst>
              </p:cNvPr>
              <p:cNvSpPr txBox="1"/>
              <p:nvPr/>
            </p:nvSpPr>
            <p:spPr>
              <a:xfrm>
                <a:off x="1275347" y="1183422"/>
                <a:ext cx="9189454" cy="4893647"/>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difficulty with direct addressing is: </a:t>
                </a:r>
              </a:p>
              <a:p>
                <a:pPr lvl="1" indent="-457200"/>
                <a:r>
                  <a:rPr lang="en-US" sz="2400" i="1" dirty="0">
                    <a:solidFill>
                      <a:srgbClr val="0000FF"/>
                    </a:solidFill>
                    <a:latin typeface="Times New Roman" panose="02020603050405020304" pitchFamily="18" charset="0"/>
                    <a:cs typeface="Times New Roman" panose="02020603050405020304" pitchFamily="18" charset="0"/>
                  </a:rPr>
                  <a:t>	Storing a table T of size |U|  is impractical </a:t>
                </a:r>
                <a:r>
                  <a:rPr lang="en-US" sz="2400" dirty="0">
                    <a:latin typeface="Times New Roman" panose="02020603050405020304" pitchFamily="18" charset="0"/>
                    <a:cs typeface="Times New Roman" panose="02020603050405020304" pitchFamily="18" charset="0"/>
                  </a:rPr>
                  <a:t>for the large universe U.</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Storing a set K of keys in a table T of size |U|,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t>
                </a:r>
                <a:r>
                  <a:rPr lang="en-US" sz="2400" i="1" dirty="0">
                    <a:solidFill>
                      <a:srgbClr val="0000FF"/>
                    </a:solidFill>
                    <a:latin typeface="Times New Roman" panose="02020603050405020304" pitchFamily="18" charset="0"/>
                    <a:cs typeface="Times New Roman" panose="02020603050405020304" pitchFamily="18" charset="0"/>
                  </a:rPr>
                  <a:t>ost of the space allocated for T is empty and wasted</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K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U.</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some applications, to save space,</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store the object in the slot of the direct-address table T</a:t>
                </a:r>
                <a:r>
                  <a:rPr lang="en-US" sz="2400" dirty="0">
                    <a:solidFill>
                      <a:srgbClr val="0000FF"/>
                    </a:solidFill>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store NOT the element’s key and satellite data in an object external to the direct-address table T, with a pointer from a slot in the table to the object.</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Unnecessary to store the key field of an object in the slot</a:t>
                </a:r>
                <a:r>
                  <a:rPr lang="en-US" sz="2400" dirty="0">
                    <a:latin typeface="Times New Roman" panose="02020603050405020304" pitchFamily="18" charset="0"/>
                    <a:cs typeface="Times New Roman" panose="02020603050405020304" pitchFamily="18" charset="0"/>
                  </a:rPr>
                  <a:t> if we have the object’s index in the table as its key.</a:t>
                </a:r>
              </a:p>
              <a:p>
                <a:pPr marL="1371600" lvl="2"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There must be some </a:t>
                </a:r>
                <a:r>
                  <a:rPr lang="en-US" sz="2400" i="1" dirty="0">
                    <a:solidFill>
                      <a:srgbClr val="0000FF"/>
                    </a:solidFill>
                    <a:latin typeface="Times New Roman" panose="02020603050405020304" pitchFamily="18" charset="0"/>
                    <a:cs typeface="Times New Roman" panose="02020603050405020304" pitchFamily="18" charset="0"/>
                  </a:rPr>
                  <a:t>way to tell if the slot is empty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the key is not stored.</a:t>
                </a:r>
              </a:p>
            </p:txBody>
          </p:sp>
        </mc:Choice>
        <mc:Fallback xmlns="">
          <p:sp>
            <p:nvSpPr>
              <p:cNvPr id="2" name="TextBox 1">
                <a:extLst>
                  <a:ext uri="{FF2B5EF4-FFF2-40B4-BE49-F238E27FC236}">
                    <a16:creationId xmlns:a16="http://schemas.microsoft.com/office/drawing/2014/main" id="{74EC47DE-BCD3-4A28-8036-1926CD34E53F}"/>
                  </a:ext>
                </a:extLst>
              </p:cNvPr>
              <p:cNvSpPr txBox="1">
                <a:spLocks noRot="1" noChangeAspect="1" noMove="1" noResize="1" noEditPoints="1" noAdjustHandles="1" noChangeArrowheads="1" noChangeShapeType="1" noTextEdit="1"/>
              </p:cNvSpPr>
              <p:nvPr/>
            </p:nvSpPr>
            <p:spPr>
              <a:xfrm>
                <a:off x="1275347" y="1183422"/>
                <a:ext cx="9189454" cy="4893647"/>
              </a:xfrm>
              <a:prstGeom prst="rect">
                <a:avLst/>
              </a:prstGeom>
              <a:blipFill>
                <a:blip r:embed="rId2"/>
                <a:stretch>
                  <a:fillRect l="-862" t="-996" r="-1459" b="-1868"/>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69D9759-3131-4F20-9603-49D505C9E980}"/>
              </a:ext>
            </a:extLst>
          </p:cNvPr>
          <p:cNvSpPr/>
          <p:nvPr/>
        </p:nvSpPr>
        <p:spPr>
          <a:xfrm>
            <a:off x="1654628" y="259038"/>
            <a:ext cx="2374304" cy="461665"/>
          </a:xfrm>
          <a:prstGeom prst="rect">
            <a:avLst/>
          </a:prstGeom>
        </p:spPr>
        <p:txBody>
          <a:bodyPr wrap="none">
            <a:spAutoFit/>
          </a:bodyPr>
          <a:lstStyle/>
          <a:p>
            <a:r>
              <a:rPr lang="en-US" sz="2400" dirty="0">
                <a:solidFill>
                  <a:srgbClr val="0000FF"/>
                </a:solidFill>
                <a:cs typeface="Times New Roman" panose="02020603050405020304" pitchFamily="18" charset="0"/>
              </a:rPr>
              <a:t>Direct-addressing</a:t>
            </a:r>
            <a:endParaRPr lang="en-US" sz="2400" dirty="0"/>
          </a:p>
        </p:txBody>
      </p:sp>
    </p:spTree>
    <p:extLst>
      <p:ext uri="{BB962C8B-B14F-4D97-AF65-F5344CB8AC3E}">
        <p14:creationId xmlns:p14="http://schemas.microsoft.com/office/powerpoint/2010/main" val="1632686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F203D-EF8E-4B2F-FEBD-6286BE1AC275}"/>
              </a:ext>
            </a:extLst>
          </p:cNvPr>
          <p:cNvSpPr txBox="1"/>
          <p:nvPr/>
        </p:nvSpPr>
        <p:spPr>
          <a:xfrm>
            <a:off x="1502229" y="605150"/>
            <a:ext cx="9165771" cy="5339923"/>
          </a:xfrm>
          <a:prstGeom prst="rect">
            <a:avLst/>
          </a:prstGeom>
          <a:noFill/>
        </p:spPr>
        <p:txBody>
          <a:bodyPr wrap="square">
            <a:spAutoFit/>
          </a:bodyPr>
          <a:lstStyle/>
          <a:p>
            <a:pPr>
              <a:spcBef>
                <a:spcPts val="600"/>
              </a:spcBef>
            </a:pPr>
            <a:r>
              <a:rPr lang="en-US" sz="2400" b="1" dirty="0"/>
              <a:t>Solution: Randomized Hash Functions</a:t>
            </a:r>
          </a:p>
          <a:p>
            <a:pPr>
              <a:spcBef>
                <a:spcPts val="600"/>
              </a:spcBef>
            </a:pPr>
            <a:r>
              <a:rPr lang="en-US" sz="2400" dirty="0">
                <a:latin typeface="Times New Roman" panose="02020603050405020304" pitchFamily="18" charset="0"/>
                <a:cs typeface="Times New Roman" panose="02020603050405020304" pitchFamily="18" charset="0"/>
              </a:rPr>
              <a:t>To avoid the issue of bad sets of keys consistently causing poor performance, we can employ randomized hash functions. Here’s how this approach works: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Benefits of Random Selection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Distribution: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randomly selecting a hash function from a family, the distribution of keys across the slots tends to be more uniform, reducing the likelihood of long chains.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Expected Performance: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expected time complexity for operations (search, insert, delete) remains O(1) on average. This is because the chance of consistently encountering a bad set of keys across different randomly chosen hash functions is very low.</a:t>
            </a:r>
          </a:p>
        </p:txBody>
      </p:sp>
    </p:spTree>
    <p:extLst>
      <p:ext uri="{BB962C8B-B14F-4D97-AF65-F5344CB8AC3E}">
        <p14:creationId xmlns:p14="http://schemas.microsoft.com/office/powerpoint/2010/main" val="2386815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5" name="TextBox 4">
            <a:extLst>
              <a:ext uri="{FF2B5EF4-FFF2-40B4-BE49-F238E27FC236}">
                <a16:creationId xmlns:a16="http://schemas.microsoft.com/office/drawing/2014/main" id="{DEA207BD-2FA9-CEE6-9D72-4F2EA686BBA8}"/>
              </a:ext>
            </a:extLst>
          </p:cNvPr>
          <p:cNvSpPr txBox="1"/>
          <p:nvPr/>
        </p:nvSpPr>
        <p:spPr>
          <a:xfrm>
            <a:off x="1080655" y="2503056"/>
            <a:ext cx="10021453" cy="4141584"/>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28503"/>
            <a:ext cx="9210374" cy="4467497"/>
          </a:xfrm>
        </p:spPr>
        <p:txBody>
          <a:bodyPr>
            <a:noAutofit/>
          </a:bodyPr>
          <a:lstStyle/>
          <a:p>
            <a:pPr marL="0" indent="0">
              <a:lnSpc>
                <a:spcPct val="100000"/>
              </a:lnSpc>
              <a:spcAft>
                <a:spcPts val="600"/>
              </a:spcAft>
              <a:buNone/>
            </a:pPr>
            <a:r>
              <a:rPr lang="en-US" sz="2200" dirty="0">
                <a:latin typeface="Times New Roman" panose="02020603050405020304" pitchFamily="18" charset="0"/>
                <a:cs typeface="Times New Roman" panose="02020603050405020304" pitchFamily="18" charset="0"/>
              </a:rPr>
              <a:t>Universal hashing</a:t>
            </a:r>
          </a:p>
          <a:p>
            <a:pPr>
              <a:lnSpc>
                <a:spcPct val="100000"/>
              </a:lnSpc>
              <a:spcAft>
                <a:spcPts val="600"/>
              </a:spcAft>
            </a:pPr>
            <a:r>
              <a:rPr lang="en-US" sz="2200" dirty="0">
                <a:latin typeface="Times New Roman" panose="02020603050405020304" pitchFamily="18" charset="0"/>
                <a:cs typeface="Times New Roman" panose="02020603050405020304" pitchFamily="18" charset="0"/>
              </a:rPr>
              <a:t>An ideal hash function?</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universal hashing</a:t>
            </a:r>
            <a:r>
              <a:rPr lang="en-US" sz="2200" dirty="0">
                <a:solidFill>
                  <a:srgbClr val="0000FF"/>
                </a:solidFill>
                <a:latin typeface="Times New Roman" panose="02020603050405020304" pitchFamily="18" charset="0"/>
                <a:cs typeface="Times New Roman" panose="02020603050405020304" pitchFamily="18" charset="0"/>
              </a:rPr>
              <a:t> approach is to choose the hash function </a:t>
            </a:r>
            <a:r>
              <a:rPr lang="en-US" sz="2200" b="1" i="1" dirty="0">
                <a:solidFill>
                  <a:srgbClr val="0000FF"/>
                </a:solidFill>
                <a:latin typeface="Times New Roman" panose="02020603050405020304" pitchFamily="18" charset="0"/>
                <a:cs typeface="Times New Roman" panose="02020603050405020304" pitchFamily="18" charset="0"/>
              </a:rPr>
              <a:t>randomly </a:t>
            </a:r>
            <a:r>
              <a:rPr lang="en-US" sz="2200" dirty="0">
                <a:solidFill>
                  <a:srgbClr val="0000FF"/>
                </a:solidFill>
                <a:latin typeface="Times New Roman" panose="02020603050405020304" pitchFamily="18" charset="0"/>
                <a:cs typeface="Times New Roman" panose="02020603050405020304" pitchFamily="18" charset="0"/>
              </a:rPr>
              <a:t>from a family of hash functions, </a:t>
            </a:r>
            <a:r>
              <a:rPr lang="en-US" sz="2200" b="1" dirty="0">
                <a:solidFill>
                  <a:srgbClr val="0000FF"/>
                </a:solidFill>
                <a:latin typeface="Times New Roman" panose="02020603050405020304" pitchFamily="18" charset="0"/>
                <a:cs typeface="Times New Roman" panose="02020603050405020304" pitchFamily="18" charset="0"/>
              </a:rPr>
              <a:t>independent </a:t>
            </a:r>
            <a:r>
              <a:rPr lang="en-US" sz="2200" dirty="0">
                <a:solidFill>
                  <a:srgbClr val="0000FF"/>
                </a:solidFill>
                <a:latin typeface="Times New Roman" panose="02020603050405020304" pitchFamily="18" charset="0"/>
                <a:cs typeface="Times New Roman" panose="02020603050405020304" pitchFamily="18" charset="0"/>
              </a:rPr>
              <a:t>of the keys that are to be stored.</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universal hashing is to select the hash function at random at run time from a well-designed class of functions.</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In a well-designed family of hash functions, the probability of a collision between any two keys 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and 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(i.e.,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is provably 1/m, where m is the number of slats in the hash table.</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73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5" name="TextBox 4">
            <a:extLst>
              <a:ext uri="{FF2B5EF4-FFF2-40B4-BE49-F238E27FC236}">
                <a16:creationId xmlns:a16="http://schemas.microsoft.com/office/drawing/2014/main" id="{DEA207BD-2FA9-CEE6-9D72-4F2EA686BBA8}"/>
              </a:ext>
            </a:extLst>
          </p:cNvPr>
          <p:cNvSpPr txBox="1"/>
          <p:nvPr/>
        </p:nvSpPr>
        <p:spPr>
          <a:xfrm>
            <a:off x="1080655" y="2503056"/>
            <a:ext cx="10021453" cy="4141584"/>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210374" cy="5277394"/>
          </a:xfrm>
        </p:spPr>
        <p:txBody>
          <a:bodyPr>
            <a:noAutofit/>
          </a:bodyPr>
          <a:lstStyle/>
          <a:p>
            <a:pPr marL="0" indent="0">
              <a:lnSpc>
                <a:spcPct val="100000"/>
              </a:lnSpc>
              <a:spcAft>
                <a:spcPts val="600"/>
              </a:spcAft>
              <a:buNone/>
            </a:pPr>
            <a:r>
              <a:rPr lang="en-US" sz="2200" dirty="0">
                <a:latin typeface="Times New Roman" panose="02020603050405020304" pitchFamily="18" charset="0"/>
                <a:cs typeface="Times New Roman" panose="02020603050405020304" pitchFamily="18" charset="0"/>
              </a:rPr>
              <a:t>Universal hashing</a:t>
            </a:r>
          </a:p>
          <a:p>
            <a:pPr>
              <a:lnSpc>
                <a:spcPct val="100000"/>
              </a:lnSpc>
              <a:spcAft>
                <a:spcPts val="600"/>
              </a:spcAft>
            </a:pPr>
            <a:r>
              <a:rPr lang="en-US" sz="2200" dirty="0">
                <a:latin typeface="Times New Roman" panose="02020603050405020304" pitchFamily="18" charset="0"/>
                <a:cs typeface="Times New Roman" panose="02020603050405020304" pitchFamily="18" charset="0"/>
              </a:rPr>
              <a:t>An ideal hash function?</a:t>
            </a:r>
          </a:p>
          <a:p>
            <a:pPr>
              <a:lnSpc>
                <a:spcPct val="100000"/>
              </a:lnSpc>
              <a:spcAft>
                <a:spcPts val="600"/>
              </a:spcAft>
            </a:pPr>
            <a:r>
              <a:rPr lang="en-US" sz="2200" dirty="0">
                <a:solidFill>
                  <a:srgbClr val="0000FF"/>
                </a:solidFill>
                <a:latin typeface="Times New Roman" panose="02020603050405020304" pitchFamily="18" charset="0"/>
                <a:cs typeface="Times New Roman" panose="02020603050405020304" pitchFamily="18" charset="0"/>
              </a:rPr>
              <a:t>Implementing universal hash functions necessarily involves randomization.</a:t>
            </a:r>
          </a:p>
          <a:p>
            <a:pPr lvl="1">
              <a:lnSpc>
                <a:spcPct val="100000"/>
              </a:lnSpc>
              <a:spcAft>
                <a:spcPts val="600"/>
              </a:spcAft>
            </a:pPr>
            <a:r>
              <a:rPr lang="en-US" sz="2200" dirty="0">
                <a:latin typeface="Times New Roman" panose="02020603050405020304" pitchFamily="18" charset="0"/>
                <a:cs typeface="Times New Roman" panose="02020603050405020304" pitchFamily="18" charset="0"/>
              </a:rPr>
              <a:t>The first approach: </a:t>
            </a:r>
            <a:r>
              <a:rPr lang="en-US" sz="2200" dirty="0">
                <a:solidFill>
                  <a:srgbClr val="0000FF"/>
                </a:solidFill>
                <a:latin typeface="Times New Roman" panose="02020603050405020304" pitchFamily="18" charset="0"/>
                <a:cs typeface="Times New Roman" panose="02020603050405020304" pitchFamily="18" charset="0"/>
              </a:rPr>
              <a:t>Select the hash function at random at run time from a pre-defined class of functions</a:t>
            </a:r>
            <a:r>
              <a:rPr lang="en-US" sz="2200" dirty="0">
                <a:latin typeface="Times New Roman" panose="02020603050405020304" pitchFamily="18" charset="0"/>
                <a:cs typeface="Times New Roman" panose="02020603050405020304" pitchFamily="18" charset="0"/>
              </a:rPr>
              <a:t>.</a:t>
            </a:r>
          </a:p>
          <a:p>
            <a:pPr lvl="2">
              <a:lnSpc>
                <a:spcPct val="100000"/>
              </a:lnSpc>
              <a:spcAft>
                <a:spcPts val="600"/>
              </a:spcAft>
            </a:pPr>
            <a:r>
              <a:rPr lang="en-US" sz="1800" dirty="0">
                <a:latin typeface="Times New Roman" panose="02020603050405020304" pitchFamily="18" charset="0"/>
                <a:cs typeface="Times New Roman" panose="02020603050405020304" pitchFamily="18" charset="0"/>
              </a:rPr>
              <a:t>Define a family of hash functions H. At the initialization of the hash table, randomly select a hash function h from H. Use this hash function for all operations (insertion, deletion, and search) until the table is re-initialized. </a:t>
            </a:r>
          </a:p>
          <a:p>
            <a:pPr lvl="1">
              <a:lnSpc>
                <a:spcPct val="100000"/>
              </a:lnSpc>
              <a:spcAft>
                <a:spcPts val="600"/>
              </a:spcAft>
            </a:pPr>
            <a:r>
              <a:rPr lang="en-US" sz="2200" dirty="0">
                <a:latin typeface="Times New Roman" panose="02020603050405020304" pitchFamily="18" charset="0"/>
                <a:cs typeface="Times New Roman" panose="02020603050405020304" pitchFamily="18" charset="0"/>
              </a:rPr>
              <a:t>The second approach: Randomize the hash function itself. </a:t>
            </a:r>
          </a:p>
          <a:p>
            <a:pPr lvl="2">
              <a:lnSpc>
                <a:spcPct val="100000"/>
              </a:lnSpc>
              <a:spcAft>
                <a:spcPts val="600"/>
              </a:spcAft>
            </a:pPr>
            <a:r>
              <a:rPr lang="en-US" sz="1800" dirty="0">
                <a:latin typeface="Times New Roman" panose="02020603050405020304" pitchFamily="18" charset="0"/>
                <a:cs typeface="Times New Roman" panose="02020603050405020304" pitchFamily="18" charset="0"/>
              </a:rPr>
              <a:t>Example: Consider a simple universal hashing scheme where a set of integers a and b chosen randomly from a large prime number p. the hash function can be defined as:  h(k) = ((a*k + b) mod p) mod m, where a and b are chosen randomly at the time of hash table initialization, and k is the key to be hashed. This ensures that the probability of collision remains low due to the random nature of a and b.</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08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5" name="TextBox 4">
            <a:extLst>
              <a:ext uri="{FF2B5EF4-FFF2-40B4-BE49-F238E27FC236}">
                <a16:creationId xmlns:a16="http://schemas.microsoft.com/office/drawing/2014/main" id="{DEA207BD-2FA9-CEE6-9D72-4F2EA686BBA8}"/>
              </a:ext>
            </a:extLst>
          </p:cNvPr>
          <p:cNvSpPr txBox="1"/>
          <p:nvPr/>
        </p:nvSpPr>
        <p:spPr>
          <a:xfrm>
            <a:off x="1080655" y="2503056"/>
            <a:ext cx="10021453" cy="4141584"/>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210374" cy="5277394"/>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Universal hashing - Summary</a:t>
                </a:r>
              </a:p>
              <a:p>
                <a:pPr marL="457200" indent="-457200">
                  <a:lnSpc>
                    <a:spcPct val="100000"/>
                  </a:lnSpc>
                  <a:spcAft>
                    <a:spcPts val="600"/>
                  </a:spcAft>
                </a:pPr>
                <a:r>
                  <a:rPr lang="en-US" sz="2400" dirty="0">
                    <a:latin typeface="Times New Roman" panose="02020603050405020304" pitchFamily="18" charset="0"/>
                    <a:cs typeface="Times New Roman" panose="02020603050405020304" pitchFamily="18" charset="0"/>
                  </a:rPr>
                  <a:t>Universal hashing guarantees that the probability of any two keys colliding is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significantly reducing the chance of long chains and maintaining O(1) average time complexity. </a:t>
                </a:r>
              </a:p>
              <a:p>
                <a:pPr marL="457200" indent="-457200">
                  <a:lnSpc>
                    <a:spcPct val="100000"/>
                  </a:lnSpc>
                  <a:spcAft>
                    <a:spcPts val="600"/>
                  </a:spcAft>
                </a:pPr>
                <a:r>
                  <a:rPr lang="en-US" sz="2400" dirty="0">
                    <a:latin typeface="Times New Roman" panose="02020603050405020304" pitchFamily="18" charset="0"/>
                    <a:cs typeface="Times New Roman" panose="02020603050405020304" pitchFamily="18" charset="0"/>
                  </a:rPr>
                  <a:t>Problem with Fixed Hash Functions</a:t>
                </a:r>
              </a:p>
              <a:p>
                <a:pPr marL="914400" lvl="1" indent="-457200"/>
                <a:r>
                  <a:rPr lang="en-US" dirty="0">
                    <a:latin typeface="Times New Roman" panose="02020603050405020304" pitchFamily="18" charset="0"/>
                    <a:cs typeface="Times New Roman" panose="02020603050405020304" pitchFamily="18" charset="0"/>
                  </a:rPr>
                  <a:t>Fixed hash functions can lead to poor performance due to the existence of "bad sets of keys" that cause many collisions.</a:t>
                </a:r>
              </a:p>
              <a:p>
                <a:pPr marL="457200" indent="-457200"/>
                <a:r>
                  <a:rPr lang="en-US" sz="2400" dirty="0">
                    <a:latin typeface="Times New Roman" panose="02020603050405020304" pitchFamily="18" charset="0"/>
                    <a:cs typeface="Times New Roman" panose="02020603050405020304" pitchFamily="18" charset="0"/>
                  </a:rPr>
                  <a:t>Solution: Universal Hashing</a:t>
                </a:r>
              </a:p>
              <a:p>
                <a:pPr marL="914400" lvl="1" indent="-457200"/>
                <a:r>
                  <a:rPr lang="en-US" dirty="0">
                    <a:latin typeface="Times New Roman" panose="02020603050405020304" pitchFamily="18" charset="0"/>
                    <a:cs typeface="Times New Roman" panose="02020603050405020304" pitchFamily="18" charset="0"/>
                  </a:rPr>
                  <a:t>Random Selection: Choose a hash function randomly at run time from a well-designed family of functions.</a:t>
                </a:r>
              </a:p>
              <a:p>
                <a:pPr marL="914400" lvl="1" indent="-457200"/>
                <a:r>
                  <a:rPr lang="en-US" dirty="0">
                    <a:latin typeface="Times New Roman" panose="02020603050405020304" pitchFamily="18" charset="0"/>
                    <a:cs typeface="Times New Roman" panose="02020603050405020304" pitchFamily="18" charset="0"/>
                  </a:rPr>
                  <a:t>Randomized Hash Function: Design the hash function to incorporate randomization in its computation.</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67246"/>
                <a:ext cx="9210374" cy="5277394"/>
              </a:xfrm>
              <a:blipFill>
                <a:blip r:embed="rId2"/>
                <a:stretch>
                  <a:fillRect l="-1060" t="-924" b="-808"/>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25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83" y="630621"/>
            <a:ext cx="10321158" cy="55704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EADFC8-611C-4784-9BE9-E67566FCA9C1}"/>
                  </a:ext>
                </a:extLst>
              </p:cNvPr>
              <p:cNvSpPr/>
              <p:nvPr/>
            </p:nvSpPr>
            <p:spPr>
              <a:xfrm>
                <a:off x="1563661" y="555916"/>
                <a:ext cx="9202309" cy="6346353"/>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A Fixed Hash Function – a Modular Hash Function for Character Strings:</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modular hash function for a character string 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can be defined as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mod m,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 is the size of the hash table</a:t>
                </a:r>
                <a:r>
                  <a:rPr lang="en-US" sz="2400" dirty="0">
                    <a:latin typeface="Times New Roman" panose="02020603050405020304" pitchFamily="18" charset="0"/>
                    <a:ea typeface="Calibri" panose="020F0502020204030204" pitchFamily="34" charset="0"/>
                    <a:cs typeface="Times New Roman" panose="02020603050405020304" pitchFamily="18" charset="0"/>
                  </a:rPr>
                  <a:t>, 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m:t>
                    </m:r>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𝑖𝑠</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𝑡h𝑒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𝑜𝑟𝑑𝑖𝑛𝑎𝑙</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𝑣𝑎𝑙𝑢𝑒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𝑜𝑓</m:t>
                    </m:r>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a long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 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better option with Horner’s rule to compute h(K) is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follows: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C is 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constant larger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than every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 C can be 128 if ASCII codes are used.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563661" y="555916"/>
                <a:ext cx="9202309" cy="6346353"/>
              </a:xfrm>
              <a:prstGeom prst="rect">
                <a:avLst/>
              </a:prstGeom>
              <a:blipFill>
                <a:blip r:embed="rId2"/>
                <a:stretch>
                  <a:fillRect l="-1392" t="-865" r="-331" b="-1153"/>
                </a:stretch>
              </a:blipFill>
            </p:spPr>
            <p:txBody>
              <a:bodyPr/>
              <a:lstStyle/>
              <a:p>
                <a:r>
                  <a:rPr lang="en-US">
                    <a:noFill/>
                  </a:rPr>
                  <a:t> </a:t>
                </a:r>
              </a:p>
            </p:txBody>
          </p:sp>
        </mc:Fallback>
      </mc:AlternateContent>
    </p:spTree>
    <p:extLst>
      <p:ext uri="{BB962C8B-B14F-4D97-AF65-F5344CB8AC3E}">
        <p14:creationId xmlns:p14="http://schemas.microsoft.com/office/powerpoint/2010/main" val="1427225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5782" y="5006360"/>
            <a:ext cx="10322273" cy="727032"/>
          </a:xfrm>
          <a:prstGeom prst="rect">
            <a:avLst/>
          </a:prstGeom>
          <a:solidFill>
            <a:srgbClr val="FFFF00"/>
          </a:solidFill>
        </p:spPr>
        <p:txBody>
          <a:bodyPr wrap="square" rtlCol="0">
            <a:spAutoFit/>
          </a:bodyPr>
          <a:lstStyle/>
          <a:p>
            <a:endParaRPr lang="en-US" dirty="0"/>
          </a:p>
        </p:txBody>
      </p:sp>
      <p:sp>
        <p:nvSpPr>
          <p:cNvPr id="7" name="TextBox 6"/>
          <p:cNvSpPr txBox="1"/>
          <p:nvPr/>
        </p:nvSpPr>
        <p:spPr>
          <a:xfrm>
            <a:off x="919247" y="2152802"/>
            <a:ext cx="10295291" cy="727032"/>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788276" y="1088572"/>
            <a:ext cx="10321158" cy="557048"/>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05452" y="301672"/>
            <a:ext cx="9086806"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215480"/>
            <a:ext cx="9086806" cy="5277394"/>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Universal Hash Function for Strings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modular hash function for strings – a fixed hash function.</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A way to randomize this hash function is to randomize the value of constant C by another constant x.</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Use a simple pseudo-random number generator for this purpose.</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hash(str, m)</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     h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0; C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31415; x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27183; //choose</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for (</a:t>
            </a:r>
            <a:r>
              <a:rPr lang="en-US" spc="-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h ← (h * C + </a:t>
            </a:r>
            <a:r>
              <a:rPr lang="en-US" spc="-100" dirty="0" err="1">
                <a:effectLst/>
                <a:latin typeface="Times New Roman" panose="02020603050405020304" pitchFamily="18" charset="0"/>
                <a:ea typeface="Calibri" panose="020F0502020204030204" pitchFamily="34" charset="0"/>
                <a:cs typeface="Times New Roman" panose="02020603050405020304" pitchFamily="18" charset="0"/>
              </a:rPr>
              <a:t>ord</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pc="-100" baseline="-25000"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mod m; //update the hash function h</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C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(C + x) mod (m - 1)} //update C</a:t>
            </a:r>
          </a:p>
          <a:p>
            <a:pPr marL="457200" lvl="1" indent="0">
              <a:lnSpc>
                <a:spcPct val="100000"/>
              </a:lnSpc>
              <a:spcBef>
                <a:spcPts val="0"/>
              </a:spcBef>
              <a:spcAft>
                <a:spcPts val="600"/>
              </a:spcAft>
              <a:buNone/>
            </a:pP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if (h &lt; 0)  return h + m //if h is negative, adjust it by adding m</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else return h;</a:t>
            </a:r>
            <a:endParaRPr lang="en-US" spc="-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0A33C2-A9C4-AA0F-4365-93735ED1939C}"/>
              </a:ext>
            </a:extLst>
          </p:cNvPr>
          <p:cNvSpPr txBox="1"/>
          <p:nvPr/>
        </p:nvSpPr>
        <p:spPr>
          <a:xfrm>
            <a:off x="7730835" y="3526956"/>
            <a:ext cx="4292999" cy="12311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18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mod m; }</a:t>
            </a:r>
          </a:p>
        </p:txBody>
      </p:sp>
    </p:spTree>
    <p:extLst>
      <p:ext uri="{BB962C8B-B14F-4D97-AF65-F5344CB8AC3E}">
        <p14:creationId xmlns:p14="http://schemas.microsoft.com/office/powerpoint/2010/main" val="2488189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4DFCCD-73E2-5070-F073-33BFFC45E678}"/>
              </a:ext>
            </a:extLst>
          </p:cNvPr>
          <p:cNvSpPr txBox="1"/>
          <p:nvPr/>
        </p:nvSpPr>
        <p:spPr>
          <a:xfrm>
            <a:off x="595062" y="4306046"/>
            <a:ext cx="10526798" cy="2314814"/>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52597" y="237139"/>
            <a:ext cx="8447315" cy="723446"/>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52597" y="870547"/>
            <a:ext cx="9086806" cy="5750313"/>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Universal Hash Function for Strings</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hash(str, m)</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  h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0; C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2200" dirty="0">
                <a:latin typeface="Consolas" panose="020B0609020204030204" pitchFamily="49" charset="0"/>
                <a:cs typeface="Times New Roman" panose="02020603050405020304" pitchFamily="18" charset="0"/>
              </a:rPr>
              <a:t>31415; x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27183;</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h ← (h * C +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C </a:t>
            </a:r>
            <a:r>
              <a:rPr lang="en-US" sz="2200" spc="-100" dirty="0">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 (</a:t>
            </a:r>
            <a:r>
              <a:rPr lang="en-US" sz="2200" spc="-100" dirty="0" err="1">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C+x</a:t>
            </a:r>
            <a:r>
              <a:rPr lang="en-US" sz="2200" spc="-100" dirty="0">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 mod (m-1)}</a:t>
            </a:r>
          </a:p>
          <a:p>
            <a:pPr marL="457200" lvl="1" indent="0">
              <a:lnSpc>
                <a:spcPct val="100000"/>
              </a:lnSpc>
              <a:spcBef>
                <a:spcPts val="0"/>
              </a:spcBef>
              <a:spcAft>
                <a:spcPts val="600"/>
              </a:spcAft>
              <a:buNone/>
            </a:pP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if (h &lt; 0)  return h + m</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else return h;</a:t>
            </a:r>
            <a:endParaRPr lang="en-US" sz="2200" spc="-100" dirty="0">
              <a:effectLst/>
              <a:latin typeface="Consolas" panose="020B0609020204030204" pitchFamily="49" charset="0"/>
              <a:ea typeface="Calibri" panose="020F0502020204030204" pitchFamily="34" charset="0"/>
              <a:cs typeface="Times New Roman" panose="02020603050405020304" pitchFamily="18" charset="0"/>
            </a:endParaRP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This method produces a universal hash function, under the assumption that the coefficients are truly random.</a:t>
            </a: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By varying C for each character, the function introduces randomness, reducing the chance of collisions for different keys.</a:t>
            </a: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The method helps in achieving a more uniform distribution of hash values across the table.</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60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5061" y="4175759"/>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72015"/>
                <a:ext cx="9086806" cy="436075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Universal Hash Function for Integers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p be a large prime number such that every k key value is between 0 and p -1.</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a &gt; 0 be a positive integer smaller than p, and b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0 be a nonnegative integer smaller than p.</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If a and b are selected randomly, then the hash function</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a.b</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 = ((( a*k + b) mod p) mod m)              …. I</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is universal.</a:t>
                </a:r>
              </a:p>
              <a:p>
                <a:pPr marL="0" indent="0">
                  <a:lnSpc>
                    <a:spcPct val="100000"/>
                  </a:lnSpc>
                  <a:spcBef>
                    <a:spcPts val="0"/>
                  </a:spcBef>
                  <a:spcAft>
                    <a:spcPts val="6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672015"/>
                <a:ext cx="9086806" cy="4360758"/>
              </a:xfrm>
              <a:blipFill>
                <a:blip r:embed="rId2"/>
                <a:stretch>
                  <a:fillRect l="-1074" t="-1117"/>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12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B1EE2A-0D30-9DB3-B586-7E4AB3DFD99F}"/>
              </a:ext>
            </a:extLst>
          </p:cNvPr>
          <p:cNvSpPr txBox="1"/>
          <p:nvPr/>
        </p:nvSpPr>
        <p:spPr>
          <a:xfrm>
            <a:off x="1000708" y="4684960"/>
            <a:ext cx="10246441" cy="1623475"/>
          </a:xfrm>
          <a:prstGeom prst="rect">
            <a:avLst/>
          </a:prstGeom>
          <a:solidFill>
            <a:srgbClr val="FFFF0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ECB202A1-F187-BCFD-D333-CAFA62A31E91}"/>
              </a:ext>
            </a:extLst>
          </p:cNvPr>
          <p:cNvSpPr txBox="1"/>
          <p:nvPr/>
        </p:nvSpPr>
        <p:spPr>
          <a:xfrm>
            <a:off x="1000708" y="1557851"/>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1025501"/>
                <a:ext cx="9019764" cy="5504608"/>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Let U be a universe of keys, and let </a:t>
                </a:r>
                <a:r>
                  <a:rPr lang="en-US" sz="2200" i="1" dirty="0">
                    <a:solidFill>
                      <a:srgbClr val="0000FF"/>
                    </a:solidFill>
                    <a:latin typeface="Times New Roman" panose="02020603050405020304" pitchFamily="18" charset="0"/>
                    <a:cs typeface="Times New Roman" panose="02020603050405020304" pitchFamily="18" charset="0"/>
                  </a:rPr>
                  <a:t>H</a:t>
                </a:r>
                <a:r>
                  <a:rPr lang="en-US" sz="2200" dirty="0">
                    <a:solidFill>
                      <a:srgbClr val="0000FF"/>
                    </a:solidFill>
                    <a:latin typeface="Times New Roman" panose="02020603050405020304" pitchFamily="18" charset="0"/>
                    <a:cs typeface="Times New Roman" panose="02020603050405020304" pitchFamily="18" charset="0"/>
                  </a:rPr>
                  <a:t> be a finite collection of hash functions mapping U to {0, 1, 2, …, m-1}. </a:t>
                </a:r>
                <a:r>
                  <a:rPr lang="en-US" sz="2200" dirty="0">
                    <a:latin typeface="Times New Roman" panose="02020603050405020304" pitchFamily="18" charset="0"/>
                    <a:cs typeface="Times New Roman" panose="02020603050405020304" pitchFamily="18" charset="0"/>
                  </a:rPr>
                  <a:t>This collection is said to be </a:t>
                </a:r>
                <a:r>
                  <a:rPr lang="en-US" sz="2200" dirty="0">
                    <a:solidFill>
                      <a:srgbClr val="0000FF"/>
                    </a:solidFill>
                    <a:latin typeface="Times New Roman" panose="02020603050405020304" pitchFamily="18" charset="0"/>
                    <a:cs typeface="Times New Roman" panose="02020603050405020304" pitchFamily="18" charset="0"/>
                  </a:rPr>
                  <a:t>universal </a:t>
                </a:r>
                <a:r>
                  <a:rPr lang="en-US" sz="2200" dirty="0">
                    <a:latin typeface="Times New Roman" panose="02020603050405020304" pitchFamily="18" charset="0"/>
                    <a:cs typeface="Times New Roman" panose="02020603050405020304" pitchFamily="18" charset="0"/>
                  </a:rPr>
                  <a:t>if for each pair of distinct keys x, y </a:t>
                </a:r>
                <a14:m>
                  <m:oMath xmlns:m="http://schemas.openxmlformats.org/officeDocument/2006/math">
                    <m:r>
                      <a:rPr lang="en-US" sz="22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U, the number of hash functions h </a:t>
                </a:r>
                <a14:m>
                  <m:oMath xmlns:m="http://schemas.openxmlformats.org/officeDocument/2006/math">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H</a:t>
                </a:r>
                <a:r>
                  <a:rPr lang="en-US" sz="2200" dirty="0">
                    <a:latin typeface="Times New Roman" panose="02020603050405020304" pitchFamily="18" charset="0"/>
                    <a:cs typeface="Times New Roman" panose="02020603050405020304" pitchFamily="18" charset="0"/>
                  </a:rPr>
                  <a:t> for which h(x) = h(y) is precisely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𝐻</m:t>
                        </m:r>
                        <m:r>
                          <a:rPr lang="en-US" sz="2200" b="0" i="1" smtClean="0">
                            <a:latin typeface="Cambria Math" panose="02040503050406030204" pitchFamily="18" charset="0"/>
                            <a:cs typeface="Times New Roman" panose="02020603050405020304" pitchFamily="18" charset="0"/>
                          </a:rPr>
                          <m:t>|</m:t>
                        </m:r>
                      </m:num>
                      <m:den>
                        <m:r>
                          <a:rPr lang="en-US" sz="2200" b="0" i="1" smtClean="0">
                            <a:latin typeface="Cambria Math" panose="02040503050406030204" pitchFamily="18" charset="0"/>
                            <a:cs typeface="Times New Roman" panose="02020603050405020304" pitchFamily="18" charset="0"/>
                          </a:rPr>
                          <m:t>𝑚</m:t>
                        </m:r>
                      </m:den>
                    </m:f>
                    <m:r>
                      <a:rPr lang="en-US" sz="2200" b="0" i="1" smtClean="0">
                        <a:latin typeface="Cambria Math" panose="02040503050406030204" pitchFamily="18" charset="0"/>
                        <a:cs typeface="Times New Roman" panose="02020603050405020304" pitchFamily="18" charset="0"/>
                      </a:rPr>
                      <m:t>.</m:t>
                    </m:r>
                  </m:oMath>
                </a14:m>
                <a:endParaRPr lang="en-US" sz="2200" b="0" dirty="0">
                  <a:latin typeface="Times New Roman" panose="02020603050405020304" pitchFamily="18" charset="0"/>
                  <a:cs typeface="Times New Roman" panose="02020603050405020304" pitchFamily="18" charset="0"/>
                </a:endParaRPr>
              </a:p>
              <a:p>
                <a:pPr marL="914400" lvl="1" indent="-45720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If h is chosen uniformly at random from </a:t>
                </a:r>
                <a:r>
                  <a:rPr lang="en-US" sz="2200" i="1" dirty="0">
                    <a:solidFill>
                      <a:schemeClr val="tx1"/>
                    </a:solidFill>
                    <a:latin typeface="Times New Roman" panose="02020603050405020304" pitchFamily="18" charset="0"/>
                    <a:cs typeface="Times New Roman" panose="02020603050405020304" pitchFamily="18" charset="0"/>
                  </a:rPr>
                  <a:t>H</a:t>
                </a:r>
                <a:r>
                  <a:rPr lang="en-US" sz="2200" dirty="0">
                    <a:solidFill>
                      <a:schemeClr val="tx1"/>
                    </a:solidFill>
                    <a:latin typeface="Times New Roman" panose="02020603050405020304" pitchFamily="18" charset="0"/>
                    <a:cs typeface="Times New Roman" panose="02020603050405020304" pitchFamily="18" charset="0"/>
                  </a:rPr>
                  <a:t>, the probability of a collision between x and y is: </a:t>
                </a:r>
              </a:p>
              <a:p>
                <a:pPr marL="457200" lvl="1" indent="0">
                  <a:lnSpc>
                    <a:spcPct val="100000"/>
                  </a:lnSpc>
                  <a:spcAft>
                    <a:spcPts val="300"/>
                  </a:spcAft>
                  <a:buNone/>
                </a:pPr>
                <a:r>
                  <a:rPr lang="en-US" sz="2200" dirty="0">
                    <a:solidFill>
                      <a:schemeClr val="tx1"/>
                    </a:solidFill>
                  </a:rPr>
                  <a:t>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𝑓𝑢𝑛𝑐𝑡𝑖𝑜𝑛𝑠</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𝑡h𝑎𝑡</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𝑚𝑎𝑝</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𝑎𝑛𝑑</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𝑦</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𝑡𝑜</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𝑡h𝑒</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𝑠𝑎𝑚𝑒</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𝑠𝑙𝑜𝑡</m:t>
                        </m:r>
                      </m:num>
                      <m:den>
                        <m:r>
                          <a:rPr lang="en-US" sz="2200" b="0" i="1" smtClean="0">
                            <a:solidFill>
                              <a:schemeClr val="tx1"/>
                            </a:solidFill>
                            <a:latin typeface="Cambria Math" panose="02040503050406030204" pitchFamily="18" charset="0"/>
                          </a:rPr>
                          <m:t>𝑇𝑜𝑡𝑎𝑙</m:t>
                        </m:r>
                        <m:r>
                          <a:rPr lang="en-US" sz="2200" b="0" i="1" smtClean="0">
                            <a:solidFill>
                              <a:schemeClr val="tx1"/>
                            </a:solidFill>
                            <a:latin typeface="Cambria Math" panose="02040503050406030204" pitchFamily="18" charset="0"/>
                          </a:rPr>
                          <m:t> # </m:t>
                        </m:r>
                        <m:r>
                          <a:rPr lang="en-US" sz="2200" b="0" i="1" smtClean="0">
                            <a:solidFill>
                              <a:schemeClr val="tx1"/>
                            </a:solidFill>
                            <a:latin typeface="Cambria Math" panose="02040503050406030204" pitchFamily="18" charset="0"/>
                          </a:rPr>
                          <m:t>𝑜𝑓</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𝑓𝑢𝑛𝑐𝑡𝑖𝑜𝑛𝑠</m:t>
                        </m:r>
                      </m:den>
                    </m:f>
                  </m:oMath>
                </a14:m>
                <a:r>
                  <a:rPr lang="en-US" sz="22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solidFill>
                              <a:schemeClr val="tx1"/>
                            </a:solidFill>
                            <a:latin typeface="Cambria Math" panose="02040503050406030204" pitchFamily="18" charset="0"/>
                          </a:rPr>
                        </m:ctrlPr>
                      </m:fPr>
                      <m:num>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𝐻</m:t>
                            </m:r>
                            <m:r>
                              <a:rPr lang="en-US" sz="2200" b="0" i="1" smtClean="0">
                                <a:solidFill>
                                  <a:schemeClr val="tx1"/>
                                </a:solidFill>
                                <a:latin typeface="Cambria Math" panose="02040503050406030204" pitchFamily="18" charset="0"/>
                              </a:rPr>
                              <m:t>|</m:t>
                            </m:r>
                          </m:num>
                          <m:den>
                            <m:r>
                              <a:rPr lang="en-US" sz="2200" b="0" i="1" smtClean="0">
                                <a:solidFill>
                                  <a:schemeClr val="tx1"/>
                                </a:solidFill>
                                <a:latin typeface="Cambria Math" panose="02040503050406030204" pitchFamily="18" charset="0"/>
                              </a:rPr>
                              <m:t>𝑚</m:t>
                            </m:r>
                          </m:den>
                        </m:f>
                      </m:num>
                      <m:den>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𝐻</m:t>
                        </m:r>
                        <m:r>
                          <a:rPr lang="en-US" sz="2200" b="0" i="1" smtClean="0">
                            <a:solidFill>
                              <a:schemeClr val="tx1"/>
                            </a:solidFill>
                            <a:latin typeface="Cambria Math" panose="02040503050406030204" pitchFamily="18" charset="0"/>
                          </a:rPr>
                          <m:t>|</m:t>
                        </m:r>
                      </m:den>
                    </m:f>
                  </m:oMath>
                </a14:m>
                <a:r>
                  <a:rPr lang="en-US" sz="22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𝑚</m:t>
                        </m:r>
                      </m:den>
                    </m:f>
                  </m:oMath>
                </a14:m>
                <a:r>
                  <a:rPr lang="en-US" sz="2200" dirty="0">
                    <a:solidFill>
                      <a:schemeClr val="tx1"/>
                    </a:solidFill>
                    <a:latin typeface="Times New Roman" panose="02020603050405020304" pitchFamily="18" charset="0"/>
                    <a:cs typeface="Times New Roman" panose="02020603050405020304" pitchFamily="18" charset="0"/>
                  </a:rPr>
                  <a:t>.</a:t>
                </a:r>
              </a:p>
              <a:p>
                <a:pPr marL="91440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i.e., with a hash function randomly chosen from </a:t>
                </a:r>
                <a:r>
                  <a:rPr lang="en-US" sz="2200" i="1" dirty="0">
                    <a:solidFill>
                      <a:srgbClr val="0000FF"/>
                    </a:solidFill>
                    <a:latin typeface="Times New Roman" panose="02020603050405020304" pitchFamily="18" charset="0"/>
                    <a:cs typeface="Times New Roman" panose="02020603050405020304" pitchFamily="18" charset="0"/>
                  </a:rPr>
                  <a:t>H</a:t>
                </a:r>
                <a:r>
                  <a:rPr lang="en-US" sz="2200" dirty="0">
                    <a:solidFill>
                      <a:srgbClr val="0000FF"/>
                    </a:solidFill>
                    <a:latin typeface="Times New Roman" panose="02020603050405020304" pitchFamily="18" charset="0"/>
                    <a:cs typeface="Times New Roman" panose="02020603050405020304" pitchFamily="18" charset="0"/>
                  </a:rPr>
                  <a:t>, the chance of a collision between x and y when x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cs typeface="Times New Roman" panose="02020603050405020304" pitchFamily="18" charset="0"/>
                  </a:rPr>
                  <a:t>  y is exactly  </a:t>
                </a:r>
                <a14:m>
                  <m:oMath xmlns:m="http://schemas.openxmlformats.org/officeDocument/2006/math">
                    <m:f>
                      <m:fPr>
                        <m:ctrlPr>
                          <a:rPr lang="en-US" sz="2200" i="1" smtClean="0">
                            <a:solidFill>
                              <a:srgbClr val="0000FF"/>
                            </a:solidFill>
                            <a:latin typeface="Cambria Math" panose="02040503050406030204" pitchFamily="18" charset="0"/>
                            <a:cs typeface="Times New Roman" panose="02020603050405020304" pitchFamily="18" charset="0"/>
                          </a:rPr>
                        </m:ctrlPr>
                      </m:fPr>
                      <m:num>
                        <m:r>
                          <a:rPr lang="en-US" sz="2200" b="0" i="1" smtClean="0">
                            <a:solidFill>
                              <a:srgbClr val="0000FF"/>
                            </a:solidFill>
                            <a:latin typeface="Cambria Math" panose="02040503050406030204" pitchFamily="18" charset="0"/>
                            <a:cs typeface="Times New Roman" panose="02020603050405020304" pitchFamily="18" charset="0"/>
                          </a:rPr>
                          <m:t>1</m:t>
                        </m:r>
                      </m:num>
                      <m:den>
                        <m:r>
                          <a:rPr lang="en-US" sz="2200" b="0" i="1" smtClean="0">
                            <a:solidFill>
                              <a:srgbClr val="0000FF"/>
                            </a:solidFill>
                            <a:latin typeface="Cambria Math" panose="02040503050406030204" pitchFamily="18" charset="0"/>
                            <a:cs typeface="Times New Roman" panose="02020603050405020304" pitchFamily="18" charset="0"/>
                          </a:rPr>
                          <m:t>𝑚</m:t>
                        </m:r>
                      </m:den>
                    </m:f>
                  </m:oMath>
                </a14:m>
                <a:r>
                  <a:rPr lang="en-US" sz="2200" dirty="0">
                    <a:solidFill>
                      <a:srgbClr val="0000FF"/>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which is exactly the chance of collision if h(x) and h(y) are randomly chosen from the set {0, 1, 2, …, m-1}. </a:t>
                </a:r>
              </a:p>
              <a:p>
                <a:pPr marL="457200" lvl="1" indent="0">
                  <a:lnSpc>
                    <a:spcPct val="100000"/>
                  </a:lnSpc>
                  <a:spcAft>
                    <a:spcPts val="300"/>
                  </a:spcAft>
                  <a:buNone/>
                </a:pPr>
                <a:endParaRPr lang="en-US" sz="2200" dirty="0"/>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1025501"/>
                <a:ext cx="9019764" cy="5504608"/>
              </a:xfrm>
              <a:blipFill>
                <a:blip r:embed="rId2"/>
                <a:stretch>
                  <a:fillRect l="-1082" t="-886"/>
                </a:stretch>
              </a:blipFill>
            </p:spPr>
            <p:txBody>
              <a:bodyPr/>
              <a:lstStyle/>
              <a:p>
                <a:r>
                  <a:rPr lang="en-US">
                    <a:noFill/>
                  </a:rPr>
                  <a:t> </a:t>
                </a:r>
              </a:p>
            </p:txBody>
          </p:sp>
        </mc:Fallback>
      </mc:AlternateContent>
    </p:spTree>
    <p:extLst>
      <p:ext uri="{BB962C8B-B14F-4D97-AF65-F5344CB8AC3E}">
        <p14:creationId xmlns:p14="http://schemas.microsoft.com/office/powerpoint/2010/main" val="1380977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817063"/>
                <a:ext cx="9594670" cy="585587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Design/construct a universal class of hash functions</a:t>
                </a:r>
                <a:r>
                  <a:rPr lang="en-US" sz="2400"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Choose a </a:t>
                </a:r>
                <a:r>
                  <a:rPr lang="en-US" dirty="0">
                    <a:solidFill>
                      <a:srgbClr val="0000FF"/>
                    </a:solidFill>
                    <a:latin typeface="Times New Roman" panose="02020603050405020304" pitchFamily="18" charset="0"/>
                    <a:cs typeface="Times New Roman" panose="02020603050405020304" pitchFamily="18" charset="0"/>
                  </a:rPr>
                  <a:t>prime</a:t>
                </a:r>
                <a:r>
                  <a:rPr lang="en-US" dirty="0">
                    <a:latin typeface="Times New Roman" panose="02020603050405020304" pitchFamily="18" charset="0"/>
                    <a:cs typeface="Times New Roman" panose="02020603050405020304" pitchFamily="18" charset="0"/>
                  </a:rPr>
                  <a:t> m as the table size.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Use the prime m as the modulus in the hash function to ensure a good distribution of hash values.</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Decompose a key x into r + 1 bytes (i.e., r + 1 characters, or fixed-width binary substrings).</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Represent the key x =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&lt;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r</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&gt;</m:t>
                    </m:r>
                  </m:oMath>
                </a14:m>
                <a:r>
                  <a:rPr lang="en-US" sz="2400" dirty="0">
                    <a:latin typeface="Times New Roman" panose="02020603050405020304" pitchFamily="18" charset="0"/>
                    <a:cs typeface="Times New Roman" panose="02020603050405020304" pitchFamily="18" charset="0"/>
                  </a:rPr>
                  <a:t> as a sequence of r + 1 elements. </a:t>
                </a:r>
                <a:r>
                  <a:rPr lang="en-US" sz="2400" dirty="0">
                    <a:latin typeface="Times New Roman" panose="02020603050405020304" pitchFamily="18" charset="0"/>
                    <a:ea typeface="Cambria Math" panose="02040503050406030204" pitchFamily="18" charset="0"/>
                    <a:cs typeface="Times New Roman" panose="02020603050405020304" pitchFamily="18" charset="0"/>
                  </a:rPr>
                  <a:t>Each integer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{0, 1, 2, …, m-1}. This ensures that the only requirement is that the maximum value of any byte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is less than m. </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ea typeface="Cambria Math" panose="02040503050406030204" pitchFamily="18" charset="0"/>
                    <a:cs typeface="Times New Roman" panose="02020603050405020304" pitchFamily="18" charset="0"/>
                  </a:rPr>
                  <a:t>Pick randomly a sequence a = </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&lt;</m:t>
                    </m:r>
                  </m:oMath>
                </a14:m>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r</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&gt;</m:t>
                    </m:r>
                    <m:r>
                      <a:rPr lang="en-US" b="0" i="0"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ea typeface="Cambria Math" panose="02040503050406030204" pitchFamily="18" charset="0"/>
                    <a:cs typeface="Times New Roman" panose="02020603050405020304" pitchFamily="18" charset="0"/>
                  </a:rPr>
                  <a:t> </a:t>
                </a:r>
              </a:p>
              <a:p>
                <a:pPr marL="1371600" lvl="2" indent="-457200">
                  <a:lnSpc>
                    <a:spcPct val="100000"/>
                  </a:lnSpc>
                  <a:spcBef>
                    <a:spcPts val="0"/>
                  </a:spcBef>
                  <a:spcAft>
                    <a:spcPts val="600"/>
                  </a:spcAft>
                </a:pPr>
                <a:r>
                  <a:rPr lang="en-US" sz="2400" dirty="0">
                    <a:latin typeface="Times New Roman" panose="02020603050405020304" pitchFamily="18" charset="0"/>
                    <a:ea typeface="Cambria Math" panose="02040503050406030204" pitchFamily="18" charset="0"/>
                    <a:cs typeface="Times New Roman" panose="02020603050405020304" pitchFamily="18" charset="0"/>
                  </a:rPr>
                  <a:t>Select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randomly such that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{0, 1, 2, …, m-1}. This sequence a is used to define a specific hash function in the class.</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817063"/>
                <a:ext cx="9594670" cy="5855879"/>
              </a:xfrm>
              <a:blipFill>
                <a:blip r:embed="rId2"/>
                <a:stretch>
                  <a:fillRect l="-1017" t="-832" r="-254" b="-520"/>
                </a:stretch>
              </a:blipFill>
            </p:spPr>
            <p:txBody>
              <a:bodyPr/>
              <a:lstStyle/>
              <a:p>
                <a:r>
                  <a:rPr lang="en-US">
                    <a:noFill/>
                  </a:rPr>
                  <a:t> </a:t>
                </a:r>
              </a:p>
            </p:txBody>
          </p:sp>
        </mc:Fallback>
      </mc:AlternateContent>
    </p:spTree>
    <p:extLst>
      <p:ext uri="{BB962C8B-B14F-4D97-AF65-F5344CB8AC3E}">
        <p14:creationId xmlns:p14="http://schemas.microsoft.com/office/powerpoint/2010/main" val="323248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061" y="4196114"/>
            <a:ext cx="10025825" cy="883875"/>
          </a:xfrm>
          <a:prstGeom prst="rect">
            <a:avLst/>
          </a:prstGeom>
          <a:solidFill>
            <a:srgbClr val="FFFF00"/>
          </a:solidFill>
        </p:spPr>
        <p:txBody>
          <a:bodyPr wrap="square" rtlCol="0">
            <a:spAutoFit/>
          </a:bodyPr>
          <a:lstStyle/>
          <a:p>
            <a:endParaRPr lang="en-US" dirty="0">
              <a:solidFill>
                <a:srgbClr val="FFFF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B06A7DD-B1B8-498F-B730-BE371820F1C2}"/>
                  </a:ext>
                </a:extLst>
              </p:cNvPr>
              <p:cNvSpPr txBox="1"/>
              <p:nvPr/>
            </p:nvSpPr>
            <p:spPr>
              <a:xfrm>
                <a:off x="1195113" y="518929"/>
                <a:ext cx="9352813" cy="6278642"/>
              </a:xfrm>
              <a:prstGeom prst="rect">
                <a:avLst/>
              </a:prstGeom>
              <a:noFill/>
            </p:spPr>
            <p:txBody>
              <a:bodyPr wrap="square" rtlCol="0">
                <a:spAutoFit/>
              </a:bodyPr>
              <a:lstStyle/>
              <a:p>
                <a:r>
                  <a:rPr lang="en-US" sz="2800" dirty="0">
                    <a:cs typeface="Times New Roman" panose="02020603050405020304" pitchFamily="18" charset="0"/>
                  </a:rPr>
                  <a:t>Hash Tables					</a:t>
                </a:r>
                <a:r>
                  <a:rPr lang="en-US" sz="2400" dirty="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direct-address table T</a:t>
                </a:r>
                <a:r>
                  <a:rPr lang="en-US" sz="2400" dirty="0">
                    <a:latin typeface="Times New Roman" panose="02020603050405020304" pitchFamily="18"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store an element with key k in slot k</a:t>
                </a:r>
                <a:r>
                  <a:rPr lang="en-US" sz="2400" dirty="0">
                    <a:latin typeface="Times New Roman" panose="02020603050405020304" pitchFamily="18" charset="0"/>
                    <a:cs typeface="Times New Roman" panose="02020603050405020304" pitchFamily="18" charset="0"/>
                  </a:rPr>
                  <a:t>.</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hash table </a:t>
                </a:r>
                <a:r>
                  <a:rPr lang="en-US" sz="2400" dirty="0">
                    <a:solidFill>
                      <a:srgbClr val="0000FF"/>
                    </a:solidFill>
                    <a:latin typeface="Consolas" panose="020B0609020204030204" pitchFamily="49"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r>
                  <a:rPr lang="en-US" sz="2400" dirty="0">
                    <a:latin typeface="Consolas" panose="020B0609020204030204" pitchFamily="49" charset="0"/>
                    <a:cs typeface="Times New Roman" panose="02020603050405020304" pitchFamily="18" charset="0"/>
                  </a:rPr>
                  <a:t>T</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define </a:t>
                </a:r>
                <a:r>
                  <a:rPr lang="en-US" sz="2400" dirty="0">
                    <a:solidFill>
                      <a:srgbClr val="0000FF"/>
                    </a:solidFill>
                    <a:latin typeface="Times New Roman" panose="02020603050405020304" pitchFamily="18" charset="0"/>
                    <a:cs typeface="Times New Roman" panose="02020603050405020304" pitchFamily="18" charset="0"/>
                  </a:rPr>
                  <a:t>a hash function h to compute the slot’s position h(k).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h(k) is the hash value of the given key K.</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Store the element with key k in slot h(k).                                                  </a:t>
                </a:r>
                <a:endParaRPr lang="en-US" sz="1600" dirty="0">
                  <a:solidFill>
                    <a:srgbClr val="0000FF"/>
                  </a:solidFill>
                  <a:latin typeface="Times New Roman" panose="02020603050405020304" pitchFamily="18" charset="0"/>
                  <a:cs typeface="Times New Roman" panose="02020603050405020304" pitchFamily="18" charset="0"/>
                </a:endParaRPr>
              </a:p>
              <a:p>
                <a:pPr>
                  <a:spcAft>
                    <a:spcPts val="600"/>
                  </a:spcAft>
                </a:pPr>
                <a:endParaRPr lang="en-US" sz="16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Define a </a:t>
                </a:r>
                <a:r>
                  <a:rPr lang="en-US" sz="2400" dirty="0">
                    <a:solidFill>
                      <a:srgbClr val="0000FF"/>
                    </a:solidFill>
                    <a:latin typeface="Times New Roman" panose="02020603050405020304" pitchFamily="18" charset="0"/>
                    <a:cs typeface="Times New Roman" panose="02020603050405020304" pitchFamily="18" charset="0"/>
                  </a:rPr>
                  <a:t>hash function h mapping the universe U of keys into one of the  m slots </a:t>
                </a:r>
                <a:r>
                  <a:rPr lang="en-US" sz="2400" dirty="0">
                    <a:latin typeface="Times New Roman" panose="02020603050405020304" pitchFamily="18" charset="0"/>
                    <a:cs typeface="Times New Roman" panose="02020603050405020304" pitchFamily="18" charset="0"/>
                  </a:rPr>
                  <a:t>(also called the positions) of a hash table T[0 .. m-1]:</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U be the universe of keys. Let T[0 .. m-1] be a hash table T of m slots (also called positions}.</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a:t>
                </a:r>
                <a:r>
                  <a:rPr lang="en-US" sz="2400" dirty="0">
                    <a:solidFill>
                      <a:srgbClr val="0000FF"/>
                    </a:solidFill>
                    <a:latin typeface="Times New Roman" panose="02020603050405020304" pitchFamily="18" charset="0"/>
                    <a:cs typeface="Times New Roman" panose="02020603050405020304" pitchFamily="18" charset="0"/>
                  </a:rPr>
                  <a:t>h: U </a:t>
                </a:r>
                <a14:m>
                  <m:oMath xmlns:m="http://schemas.openxmlformats.org/officeDocument/2006/math">
                    <m:r>
                      <a:rPr lang="en-US" sz="2400" b="0" i="1" dirty="0" smtClean="0">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 m-1}, </a:t>
                </a:r>
                <a:r>
                  <a:rPr lang="en-US" sz="2400" b="1" dirty="0">
                    <a:solidFill>
                      <a:srgbClr val="0000FF"/>
                    </a:solidFill>
                    <a:latin typeface="Times New Roman" panose="02020603050405020304" pitchFamily="18" charset="0"/>
                    <a:cs typeface="Times New Roman" panose="02020603050405020304" pitchFamily="18" charset="0"/>
                  </a:rPr>
                  <a:t>m &lt;&lt; |U|, </a:t>
                </a:r>
                <a:r>
                  <a:rPr lang="en-US" sz="2400" dirty="0">
                    <a:solidFill>
                      <a:srgbClr val="0000FF"/>
                    </a:solidFill>
                    <a:latin typeface="Times New Roman" panose="02020603050405020304" pitchFamily="18" charset="0"/>
                    <a:cs typeface="Times New Roman" panose="02020603050405020304" pitchFamily="18" charset="0"/>
                  </a:rPr>
                  <a:t>defined by </a:t>
                </a:r>
              </a:p>
              <a:p>
                <a:pPr>
                  <a:spcAft>
                    <a:spcPts val="600"/>
                  </a:spcAft>
                </a:pPr>
                <a:r>
                  <a:rPr lang="en-US" sz="2400" dirty="0">
                    <a:solidFill>
                      <a:srgbClr val="0000FF"/>
                    </a:solidFill>
                    <a:latin typeface="Times New Roman" panose="02020603050405020304" pitchFamily="18" charset="0"/>
                    <a:cs typeface="Times New Roman" panose="02020603050405020304" pitchFamily="18" charset="0"/>
                  </a:rPr>
                  <a:t>	h(k)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for an 0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&lt; m, and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k mod m.</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B06A7DD-B1B8-498F-B730-BE371820F1C2}"/>
                  </a:ext>
                </a:extLst>
              </p:cNvPr>
              <p:cNvSpPr txBox="1">
                <a:spLocks noRot="1" noChangeAspect="1" noMove="1" noResize="1" noEditPoints="1" noAdjustHandles="1" noChangeArrowheads="1" noChangeShapeType="1" noTextEdit="1"/>
              </p:cNvSpPr>
              <p:nvPr/>
            </p:nvSpPr>
            <p:spPr>
              <a:xfrm>
                <a:off x="1195113" y="518929"/>
                <a:ext cx="9352813" cy="6278642"/>
              </a:xfrm>
              <a:prstGeom prst="rect">
                <a:avLst/>
              </a:prstGeom>
              <a:blipFill>
                <a:blip r:embed="rId2"/>
                <a:stretch>
                  <a:fillRect l="-1304" t="-874" r="-5541" b="-1262"/>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AF4F5969-6B2E-ECB9-CBAB-EDF1813AAFAB}"/>
              </a:ext>
            </a:extLst>
          </p:cNvPr>
          <p:cNvGraphicFramePr>
            <a:graphicFrameLocks noGrp="1"/>
          </p:cNvGraphicFramePr>
          <p:nvPr>
            <p:extLst>
              <p:ext uri="{D42A27DB-BD31-4B8C-83A1-F6EECF244321}">
                <p14:modId xmlns:p14="http://schemas.microsoft.com/office/powerpoint/2010/main" val="3129059561"/>
              </p:ext>
            </p:extLst>
          </p:nvPr>
        </p:nvGraphicFramePr>
        <p:xfrm>
          <a:off x="9128034" y="1436178"/>
          <a:ext cx="2004788" cy="3708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8" name="Table 7">
            <a:extLst>
              <a:ext uri="{FF2B5EF4-FFF2-40B4-BE49-F238E27FC236}">
                <a16:creationId xmlns:a16="http://schemas.microsoft.com/office/drawing/2014/main" id="{3E72E235-A45D-1A5E-F48E-3AD8224313B9}"/>
              </a:ext>
            </a:extLst>
          </p:cNvPr>
          <p:cNvGraphicFramePr>
            <a:graphicFrameLocks noGrp="1"/>
          </p:cNvGraphicFramePr>
          <p:nvPr>
            <p:extLst>
              <p:ext uri="{D42A27DB-BD31-4B8C-83A1-F6EECF244321}">
                <p14:modId xmlns:p14="http://schemas.microsoft.com/office/powerpoint/2010/main" val="859868423"/>
              </p:ext>
            </p:extLst>
          </p:nvPr>
        </p:nvGraphicFramePr>
        <p:xfrm>
          <a:off x="8729158" y="3562021"/>
          <a:ext cx="2004788" cy="36576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33008">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11" name="Table 10">
            <a:extLst>
              <a:ext uri="{FF2B5EF4-FFF2-40B4-BE49-F238E27FC236}">
                <a16:creationId xmlns:a16="http://schemas.microsoft.com/office/drawing/2014/main" id="{2CE9AB2A-BD6A-8111-E232-EDAB893F8FAB}"/>
              </a:ext>
            </a:extLst>
          </p:cNvPr>
          <p:cNvGraphicFramePr>
            <a:graphicFrameLocks noGrp="1"/>
          </p:cNvGraphicFramePr>
          <p:nvPr>
            <p:extLst>
              <p:ext uri="{D42A27DB-BD31-4B8C-83A1-F6EECF244321}">
                <p14:modId xmlns:p14="http://schemas.microsoft.com/office/powerpoint/2010/main" val="2226503982"/>
              </p:ext>
            </p:extLst>
          </p:nvPr>
        </p:nvGraphicFramePr>
        <p:xfrm>
          <a:off x="7370342" y="696833"/>
          <a:ext cx="1002394" cy="182880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0264517"/>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33344">
                <a:tc>
                  <a:txBody>
                    <a:bodyPr/>
                    <a:lstStyle/>
                    <a:p>
                      <a:r>
                        <a:rPr lang="en-US" dirty="0">
                          <a:solidFill>
                            <a:schemeClr val="tx1"/>
                          </a:solidFill>
                        </a:rPr>
                        <a:t>slot 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1455265"/>
                  </a:ext>
                </a:extLst>
              </a:tr>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2" name="Straight Arrow Connector 11">
            <a:extLst>
              <a:ext uri="{FF2B5EF4-FFF2-40B4-BE49-F238E27FC236}">
                <a16:creationId xmlns:a16="http://schemas.microsoft.com/office/drawing/2014/main" id="{5BBBD067-45C0-4693-A774-8774DFB622E2}"/>
              </a:ext>
            </a:extLst>
          </p:cNvPr>
          <p:cNvCxnSpPr>
            <a:cxnSpLocks/>
          </p:cNvCxnSpPr>
          <p:nvPr/>
        </p:nvCxnSpPr>
        <p:spPr>
          <a:xfrm>
            <a:off x="8191063" y="1611233"/>
            <a:ext cx="9220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A6DEC977-A1FB-154A-C68B-ADBD4BD808EA}"/>
              </a:ext>
            </a:extLst>
          </p:cNvPr>
          <p:cNvGraphicFramePr>
            <a:graphicFrameLocks noGrp="1"/>
          </p:cNvGraphicFramePr>
          <p:nvPr>
            <p:extLst>
              <p:ext uri="{D42A27DB-BD31-4B8C-83A1-F6EECF244321}">
                <p14:modId xmlns:p14="http://schemas.microsoft.com/office/powerpoint/2010/main" val="118778080"/>
              </p:ext>
            </p:extLst>
          </p:nvPr>
        </p:nvGraphicFramePr>
        <p:xfrm>
          <a:off x="9897303" y="2010461"/>
          <a:ext cx="1002394" cy="14630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220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754708"/>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22047">
                <a:tc>
                  <a:txBody>
                    <a:bodyPr/>
                    <a:lstStyle/>
                    <a:p>
                      <a:r>
                        <a:rPr lang="en-US" dirty="0">
                          <a:solidFill>
                            <a:schemeClr val="tx1"/>
                          </a:solidFill>
                        </a:rPr>
                        <a:t>slot h(k)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4" name="Straight Arrow Connector 13">
            <a:extLst>
              <a:ext uri="{FF2B5EF4-FFF2-40B4-BE49-F238E27FC236}">
                <a16:creationId xmlns:a16="http://schemas.microsoft.com/office/drawing/2014/main" id="{A84E33B4-D94C-27AD-BC21-D0047820A70A}"/>
              </a:ext>
            </a:extLst>
          </p:cNvPr>
          <p:cNvCxnSpPr>
            <a:cxnSpLocks/>
          </p:cNvCxnSpPr>
          <p:nvPr/>
        </p:nvCxnSpPr>
        <p:spPr>
          <a:xfrm flipH="1">
            <a:off x="8793019" y="2927927"/>
            <a:ext cx="1173018" cy="634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401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1002120"/>
                <a:ext cx="9594670" cy="585587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Design/construct a universal class of hash functions</a:t>
                </a:r>
                <a:r>
                  <a:rPr lang="en-US" sz="2400"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ea typeface="Cambria Math" panose="02040503050406030204" pitchFamily="18" charset="0"/>
                    <a:cs typeface="Times New Roman" panose="02020603050405020304" pitchFamily="18" charset="0"/>
                  </a:rPr>
                  <a:t>Define the hash Function </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as </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(x) = (</a:t>
                </a:r>
                <a14:m>
                  <m:oMath xmlns:m="http://schemas.openxmlformats.org/officeDocument/2006/math">
                    <m:nary>
                      <m:naryPr>
                        <m:chr m:val="∑"/>
                        <m:ctrlPr>
                          <a:rPr lang="en-US"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𝑖</m:t>
                        </m:r>
                        <m:r>
                          <a:rPr lang="en-US" b="0" i="1" smtClean="0">
                            <a:latin typeface="Cambria Math" panose="02040503050406030204" pitchFamily="18" charset="0"/>
                            <a:cs typeface="Times New Roman" panose="02020603050405020304" pitchFamily="18" charset="0"/>
                          </a:rPr>
                          <m:t>=0</m:t>
                        </m:r>
                      </m:sub>
                      <m:sup>
                        <m:r>
                          <a:rPr lang="en-US" b="0" i="1" smtClean="0">
                            <a:latin typeface="Cambria Math" panose="02040503050406030204" pitchFamily="18" charset="0"/>
                            <a:cs typeface="Times New Roman" panose="02020603050405020304" pitchFamily="18" charset="0"/>
                          </a:rPr>
                          <m:t>𝑟</m:t>
                        </m:r>
                      </m:sup>
                      <m:e>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𝑎</m:t>
                            </m:r>
                          </m:e>
                          <m:sub>
                            <m:r>
                              <a:rPr lang="en-US" b="0" i="1" smtClean="0">
                                <a:latin typeface="Cambria Math" panose="02040503050406030204" pitchFamily="18" charset="0"/>
                                <a:cs typeface="Times New Roman" panose="02020603050405020304" pitchFamily="18" charset="0"/>
                              </a:rPr>
                              <m:t>𝑖</m:t>
                            </m:r>
                          </m:sub>
                        </m:sSub>
                      </m:e>
                    </m:nary>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𝑥</m:t>
                        </m:r>
                      </m:e>
                      <m:sub>
                        <m:r>
                          <a:rPr lang="en-US" b="0" i="1" smtClean="0">
                            <a:latin typeface="Cambria Math" panose="02040503050406030204" pitchFamily="18" charset="0"/>
                            <a:cs typeface="Times New Roman" panose="02020603050405020304" pitchFamily="18" charset="0"/>
                          </a:rPr>
                          <m:t>𝑖</m:t>
                        </m:r>
                      </m:sub>
                    </m:sSub>
                  </m:oMath>
                </a14:m>
                <a:r>
                  <a:rPr lang="en-US" dirty="0">
                    <a:latin typeface="Times New Roman" panose="02020603050405020304" pitchFamily="18" charset="0"/>
                    <a:ea typeface="Cambria Math" panose="02040503050406030204" pitchFamily="18" charset="0"/>
                    <a:cs typeface="Times New Roman" panose="02020603050405020304" pitchFamily="18" charset="0"/>
                  </a:rPr>
                  <a:t>) mod m.                   ……….. 12.3</a:t>
                </a:r>
              </a:p>
              <a:p>
                <a:pPr marL="914400" lvl="1" indent="-457200">
                  <a:lnSpc>
                    <a:spcPct val="100000"/>
                  </a:lnSpc>
                  <a:spcBef>
                    <a:spcPts val="0"/>
                  </a:spcBef>
                  <a:spcAft>
                    <a:spcPts val="600"/>
                  </a:spcAft>
                  <a:buFont typeface="+mj-lt"/>
                  <a:buAutoNum type="arabicPeriod"/>
                </a:pPr>
                <a:endParaRPr lang="en-US" dirty="0">
                  <a:latin typeface="Times New Roman" panose="02020603050405020304" pitchFamily="18" charset="0"/>
                  <a:ea typeface="Cambria Math" panose="02040503050406030204" pitchFamily="18" charset="0"/>
                  <a:cs typeface="Times New Roman" panose="02020603050405020304" pitchFamily="18" charset="0"/>
                </a:endParaRPr>
              </a:p>
              <a:p>
                <a:pPr marL="914400" lvl="1" indent="-457200">
                  <a:lnSpc>
                    <a:spcPct val="100000"/>
                  </a:lnSpc>
                  <a:spcBef>
                    <a:spcPts val="0"/>
                  </a:spcBef>
                  <a:spcAft>
                    <a:spcPts val="600"/>
                  </a:spcAft>
                  <a:buNone/>
                </a:pPr>
                <a:r>
                  <a:rPr lang="en-US" dirty="0">
                    <a:latin typeface="Times New Roman" panose="02020603050405020304" pitchFamily="18" charset="0"/>
                    <a:ea typeface="Cambria Math" panose="02040503050406030204" pitchFamily="18" charset="0"/>
                    <a:cs typeface="Times New Roman" panose="02020603050405020304" pitchFamily="18" charset="0"/>
                  </a:rPr>
                  <a:t>5.   The class </a:t>
                </a:r>
                <a:r>
                  <a:rPr lang="en-US" i="1" dirty="0">
                    <a:latin typeface="Times New Roman" panose="02020603050405020304" pitchFamily="18" charset="0"/>
                    <a:ea typeface="Cambria Math" panose="02040503050406030204" pitchFamily="18" charset="0"/>
                    <a:cs typeface="Times New Roman" panose="02020603050405020304" pitchFamily="18" charset="0"/>
                  </a:rPr>
                  <a:t>H</a:t>
                </a:r>
                <a:r>
                  <a:rPr lang="en-US" dirty="0">
                    <a:latin typeface="Times New Roman" panose="02020603050405020304" pitchFamily="18" charset="0"/>
                    <a:ea typeface="Cambria Math" panose="02040503050406030204" pitchFamily="18" charset="0"/>
                    <a:cs typeface="Times New Roman" panose="02020603050405020304" pitchFamily="18" charset="0"/>
                  </a:rPr>
                  <a:t> of hash functions is defined as </a:t>
                </a:r>
              </a:p>
              <a:p>
                <a:pPr marL="457200" lvl="1" indent="-457200">
                  <a:lnSpc>
                    <a:spcPct val="100000"/>
                  </a:lnSpc>
                  <a:spcBef>
                    <a:spcPts val="0"/>
                  </a:spcBef>
                  <a:spcAft>
                    <a:spcPts val="600"/>
                  </a:spcAft>
                  <a:buNone/>
                </a:pPr>
                <a:r>
                  <a:rPr lang="en-US" i="1" dirty="0">
                    <a:latin typeface="Times New Roman" panose="02020603050405020304" pitchFamily="18" charset="0"/>
                    <a:ea typeface="Cambria Math" panose="02040503050406030204" pitchFamily="18" charset="0"/>
                    <a:cs typeface="Times New Roman" panose="02020603050405020304" pitchFamily="18" charset="0"/>
                  </a:rPr>
                  <a:t>		         H</a:t>
                </a:r>
                <a:r>
                  <a:rPr lang="en-US" dirty="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nary>
                      <m:naryPr>
                        <m:chr m:val="⋃"/>
                        <m:supHide m:val="on"/>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7"/>
                          </m:rPr>
                          <a:rPr lang="en-US" b="0" i="1" smtClean="0">
                            <a:latin typeface="Cambria Math" panose="02040503050406030204" pitchFamily="18" charset="0"/>
                            <a:ea typeface="Cambria Math" panose="02040503050406030204" pitchFamily="18" charset="0"/>
                            <a:cs typeface="Times New Roman" panose="02020603050405020304" pitchFamily="18" charset="0"/>
                          </a:rPr>
                          <m:t>𝑎</m:t>
                        </m:r>
                      </m:sub>
                      <m:sup/>
                      <m:e>
                        <m:r>
                          <m:rPr>
                            <m:nor/>
                          </m:rPr>
                          <a:rPr lang="en-US" dirty="0">
                            <a:latin typeface="Times New Roman" panose="02020603050405020304" pitchFamily="18" charset="0"/>
                            <a:ea typeface="Cambria Math" panose="02040503050406030204" pitchFamily="18" charset="0"/>
                            <a:cs typeface="Times New Roman" panose="02020603050405020304" pitchFamily="18" charset="0"/>
                          </a:rPr>
                          <m:t>{</m:t>
                        </m:r>
                        <m:sSub>
                          <m:sSubPr>
                            <m:ctrlPr>
                              <a:rPr lang="en-US"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ea typeface="Cambria Math" panose="02040503050406030204" pitchFamily="18" charset="0"/>
                                <a:cs typeface="Times New Roman" panose="02020603050405020304" pitchFamily="18" charset="0"/>
                              </a:rPr>
                              <m:t>h</m:t>
                            </m:r>
                          </m:e>
                          <m:sub>
                            <m:r>
                              <a:rPr lang="en-US" b="0" i="1" dirty="0" smtClean="0">
                                <a:latin typeface="Cambria Math" panose="02040503050406030204" pitchFamily="18" charset="0"/>
                                <a:ea typeface="Cambria Math" panose="02040503050406030204" pitchFamily="18" charset="0"/>
                                <a:cs typeface="Times New Roman" panose="02020603050405020304" pitchFamily="18" charset="0"/>
                              </a:rPr>
                              <m:t>𝑎</m:t>
                            </m:r>
                          </m:sub>
                        </m:sSub>
                        <m:r>
                          <m:rPr>
                            <m:nor/>
                          </m:rPr>
                          <a:rPr lang="en-US" dirty="0">
                            <a:latin typeface="Times New Roman" panose="02020603050405020304" pitchFamily="18" charset="0"/>
                            <a:ea typeface="Cambria Math" panose="02040503050406030204" pitchFamily="18" charset="0"/>
                            <a:cs typeface="Times New Roman" panose="02020603050405020304" pitchFamily="18" charset="0"/>
                          </a:rPr>
                          <m:t>}</m:t>
                        </m:r>
                      </m:e>
                    </m:nary>
                  </m:oMath>
                </a14:m>
                <a:r>
                  <a:rPr lang="en-US" dirty="0">
                    <a:latin typeface="Times New Roman" panose="02020603050405020304" pitchFamily="18" charset="0"/>
                    <a:ea typeface="Cambria Math" panose="02040503050406030204" pitchFamily="18" charset="0"/>
                    <a:cs typeface="Times New Roman" panose="02020603050405020304" pitchFamily="18" charset="0"/>
                  </a:rPr>
                  <a:t>. 	          .………. 12.4</a:t>
                </a:r>
              </a:p>
              <a:p>
                <a:pPr marL="914400" lvl="1" indent="-457200">
                  <a:lnSpc>
                    <a:spcPct val="100000"/>
                  </a:lnSpc>
                  <a:spcBef>
                    <a:spcPts val="0"/>
                  </a:spcBef>
                  <a:spcAft>
                    <a:spcPts val="600"/>
                  </a:spcAft>
                </a:pPr>
                <a:r>
                  <a:rPr lang="en-US" sz="2200" dirty="0">
                    <a:latin typeface="Times New Roman" panose="02020603050405020304" pitchFamily="18" charset="0"/>
                    <a:ea typeface="Cambria Math" panose="02040503050406030204" pitchFamily="18" charset="0"/>
                    <a:cs typeface="Times New Roman" panose="02020603050405020304" pitchFamily="18" charset="0"/>
                  </a:rPr>
                  <a:t>The total number of hash functions in the family is m</a:t>
                </a:r>
                <a:r>
                  <a:rPr lang="en-US" sz="2200" baseline="30000" dirty="0">
                    <a:latin typeface="Times New Roman" panose="02020603050405020304" pitchFamily="18" charset="0"/>
                    <a:ea typeface="Cambria Math" panose="02040503050406030204" pitchFamily="18" charset="0"/>
                    <a:cs typeface="Times New Roman" panose="02020603050405020304" pitchFamily="18" charset="0"/>
                  </a:rPr>
                  <a:t>r+1</a:t>
                </a:r>
                <a:r>
                  <a:rPr lang="en-US" sz="2200" dirty="0">
                    <a:latin typeface="Times New Roman" panose="02020603050405020304" pitchFamily="18" charset="0"/>
                    <a:ea typeface="Cambria Math" panose="02040503050406030204" pitchFamily="18" charset="0"/>
                    <a:cs typeface="Times New Roman" panose="02020603050405020304" pitchFamily="18" charset="0"/>
                  </a:rPr>
                  <a:t> since</a:t>
                </a:r>
                <a:r>
                  <a:rPr lang="en-US" sz="2200" dirty="0"/>
                  <a:t> </a:t>
                </a:r>
                <a:r>
                  <a:rPr lang="en-US" sz="2200" dirty="0">
                    <a:latin typeface="Times New Roman" panose="02020603050405020304" pitchFamily="18" charset="0"/>
                    <a:cs typeface="Times New Roman" panose="02020603050405020304" pitchFamily="18" charset="0"/>
                  </a:rPr>
                  <a:t>each of the r+1coefficients </a:t>
                </a:r>
                <a14:m>
                  <m:oMath xmlns:m="http://schemas.openxmlformats.org/officeDocument/2006/math">
                    <m:sSub>
                      <m:sSubPr>
                        <m:ctrlPr>
                          <a:rPr lang="en-US" sz="2200" i="1" smtClean="0">
                            <a:latin typeface="Cambria Math" panose="02040503050406030204" pitchFamily="18" charset="0"/>
                            <a:cs typeface="Times New Roman" panose="02020603050405020304" pitchFamily="18" charset="0"/>
                          </a:rPr>
                        </m:ctrlPr>
                      </m:sSubPr>
                      <m:e>
                        <m:r>
                          <a:rPr lang="en-US" sz="2200" b="0" i="1" smtClean="0">
                            <a:latin typeface="Cambria Math" panose="02040503050406030204" pitchFamily="18" charset="0"/>
                            <a:cs typeface="Times New Roman" panose="02020603050405020304" pitchFamily="18" charset="0"/>
                          </a:rPr>
                          <m:t>𝑎</m:t>
                        </m:r>
                      </m:e>
                      <m:sub>
                        <m:r>
                          <a:rPr lang="en-US" sz="2200" b="0" i="1" smtClean="0">
                            <a:latin typeface="Cambria Math" panose="02040503050406030204" pitchFamily="18" charset="0"/>
                            <a:cs typeface="Times New Roman" panose="02020603050405020304" pitchFamily="18" charset="0"/>
                          </a:rPr>
                          <m:t>𝑖</m:t>
                        </m:r>
                      </m:sub>
                    </m:sSub>
                  </m:oMath>
                </a14:m>
                <a:r>
                  <a:rPr lang="en-US" sz="2200" dirty="0">
                    <a:latin typeface="Times New Roman" panose="02020603050405020304" pitchFamily="18" charset="0"/>
                    <a:cs typeface="Times New Roman" panose="02020603050405020304" pitchFamily="18" charset="0"/>
                  </a:rPr>
                  <a:t> has m possible values.</a:t>
                </a:r>
                <a:endParaRPr lang="en-US" sz="22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1002120"/>
                <a:ext cx="9594670" cy="5855879"/>
              </a:xfrm>
              <a:blipFill>
                <a:blip r:embed="rId2"/>
                <a:stretch>
                  <a:fillRect l="-1017" t="-832"/>
                </a:stretch>
              </a:blipFill>
            </p:spPr>
            <p:txBody>
              <a:bodyPr/>
              <a:lstStyle/>
              <a:p>
                <a:r>
                  <a:rPr lang="en-US">
                    <a:noFill/>
                  </a:rPr>
                  <a:t> </a:t>
                </a:r>
              </a:p>
            </p:txBody>
          </p:sp>
        </mc:Fallback>
      </mc:AlternateContent>
    </p:spTree>
    <p:extLst>
      <p:ext uri="{BB962C8B-B14F-4D97-AF65-F5344CB8AC3E}">
        <p14:creationId xmlns:p14="http://schemas.microsoft.com/office/powerpoint/2010/main" val="1846334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64D62-4823-0E9F-0C4B-E4E8C89DA562}"/>
              </a:ext>
            </a:extLst>
          </p:cNvPr>
          <p:cNvSpPr txBox="1"/>
          <p:nvPr/>
        </p:nvSpPr>
        <p:spPr>
          <a:xfrm>
            <a:off x="1529443" y="1429942"/>
            <a:ext cx="9133114"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Let's construct a concrete example to illustrate the process: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Choose a prime m:</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Suppose m = 7</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Decompose the key x:</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Assume r = 2, so each key x is decomposed into 3 bytes: </a:t>
            </a:r>
          </a:p>
          <a:p>
            <a:pPr lvl="1"/>
            <a:r>
              <a:rPr lang="en-US" sz="2400" dirty="0">
                <a:latin typeface="Times New Roman" panose="02020603050405020304" pitchFamily="18" charset="0"/>
                <a:cs typeface="Times New Roman" panose="02020603050405020304" pitchFamily="18" charset="0"/>
              </a:rPr>
              <a:t>         	x = ⟨</a:t>
            </a:r>
            <a:r>
              <a:rPr lang="en-US" sz="2400" i="1"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example key: x = ⟨3, 5, 6⟩.</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Pick Random Sequence a:</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Randomly select a = ⟨2, 4, 1⟩.</a:t>
            </a:r>
          </a:p>
        </p:txBody>
      </p:sp>
    </p:spTree>
    <p:extLst>
      <p:ext uri="{BB962C8B-B14F-4D97-AF65-F5344CB8AC3E}">
        <p14:creationId xmlns:p14="http://schemas.microsoft.com/office/powerpoint/2010/main" val="2628572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64D62-4823-0E9F-0C4B-E4E8C89DA562}"/>
              </a:ext>
            </a:extLst>
          </p:cNvPr>
          <p:cNvSpPr txBox="1"/>
          <p:nvPr/>
        </p:nvSpPr>
        <p:spPr>
          <a:xfrm>
            <a:off x="1529443" y="711485"/>
            <a:ext cx="9133114" cy="563231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Let's construct a concrete example to illustrate the process:</a:t>
            </a:r>
          </a:p>
          <a:p>
            <a:pPr marL="457200" indent="-457200">
              <a:buFont typeface="+mj-lt"/>
              <a:buAutoNum type="arabicPeriod" startAt="5"/>
            </a:pPr>
            <a:r>
              <a:rPr lang="en-US" sz="2400" dirty="0">
                <a:latin typeface="Times New Roman" panose="02020603050405020304" pitchFamily="18" charset="0"/>
                <a:cs typeface="Times New Roman" panose="02020603050405020304" pitchFamily="18" charset="0"/>
              </a:rPr>
              <a:t>Define the hash function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the formula to compute: </a:t>
            </a:r>
          </a:p>
          <a:p>
            <a:pPr marL="914400"/>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(x) = (2*3 + 4*5 +1*6) mod 7</a:t>
            </a:r>
          </a:p>
          <a:p>
            <a:r>
              <a:rPr lang="en-US" sz="2400" dirty="0">
                <a:latin typeface="Times New Roman" panose="02020603050405020304" pitchFamily="18" charset="0"/>
                <a:cs typeface="Times New Roman" panose="02020603050405020304" pitchFamily="18" charset="0"/>
              </a:rPr>
              <a:t>                     = 32 mod 7</a:t>
            </a:r>
          </a:p>
          <a:p>
            <a:r>
              <a:rPr lang="en-US" sz="2400" dirty="0">
                <a:latin typeface="Times New Roman" panose="02020603050405020304" pitchFamily="18" charset="0"/>
                <a:cs typeface="Times New Roman" panose="02020603050405020304" pitchFamily="18" charset="0"/>
              </a:rPr>
              <a:t>                     = 4</a:t>
            </a:r>
          </a:p>
          <a:p>
            <a:r>
              <a:rPr lang="en-US" sz="2400" dirty="0">
                <a:latin typeface="Times New Roman" panose="02020603050405020304" pitchFamily="18" charset="0"/>
                <a:cs typeface="Times New Roman" panose="02020603050405020304" pitchFamily="18" charset="0"/>
              </a:rPr>
              <a:t>6.   Number of Hash Functions: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r = 2 and m = 7, the total number of hash functions in the family is 7</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343.</a:t>
            </a:r>
          </a:p>
          <a:p>
            <a:r>
              <a:rPr lang="en-US" sz="2400" dirty="0">
                <a:latin typeface="Times New Roman" panose="02020603050405020304" pitchFamily="18" charset="0"/>
                <a:cs typeface="Times New Roman" panose="02020603050405020304" pitchFamily="18" charset="0"/>
              </a:rPr>
              <a:t>This construction ensures that the hash functions are chosen from a large family of possible functions, which helps spread out the keys uniformly and minimizes collisions. This method of randomly selecting a hash function from a well-designed class of functions makes it universal.</a:t>
            </a:r>
          </a:p>
        </p:txBody>
      </p:sp>
    </p:spTree>
    <p:extLst>
      <p:ext uri="{BB962C8B-B14F-4D97-AF65-F5344CB8AC3E}">
        <p14:creationId xmlns:p14="http://schemas.microsoft.com/office/powerpoint/2010/main" val="2255621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03868"/>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84959" y="920478"/>
                <a:ext cx="9175405" cy="5673634"/>
              </a:xfrm>
            </p:spPr>
            <p:txBody>
              <a:bodyPr>
                <a:noAutofit/>
              </a:bodyPr>
              <a:lstStyle/>
              <a:p>
                <a:pPr marL="0" indent="0">
                  <a:lnSpc>
                    <a:spcPct val="100000"/>
                  </a:lnSpc>
                  <a:spcAft>
                    <a:spcPts val="600"/>
                  </a:spcAft>
                  <a:buNone/>
                </a:pPr>
                <a:r>
                  <a:rPr lang="en-US" sz="2600" dirty="0">
                    <a:cs typeface="Times New Roman" panose="02020603050405020304" pitchFamily="18" charset="0"/>
                  </a:rPr>
                  <a:t>Universe hashing - </a:t>
                </a:r>
                <a:r>
                  <a:rPr lang="en-US" sz="2400" dirty="0">
                    <a:latin typeface="Times New Roman" panose="02020603050405020304" pitchFamily="18" charset="0"/>
                    <a:cs typeface="Times New Roman" panose="02020603050405020304" pitchFamily="18" charset="0"/>
                  </a:rPr>
                  <a:t>Example: Hashing IP Addresses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Let Universe U contain IP addresses. Each IP address is a 32-bit 4-tuple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 where x</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{0, …, 255}.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Let the size of table T be a prime number m (e.g., m = 997 if we need to store 500 IPs).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Define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for the 4-tuple a = &lt;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&gt; where a</a:t>
                </a:r>
                <a:r>
                  <a:rPr lang="en-US" sz="2400" baseline="-25000"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 {0, …, m-1}.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IP address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Slot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Question:   Using the above formulation of H, compute which slot IP address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 hashes to.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Ans:   Using the following equation, which requires constant space and time: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(mod m)</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84959" y="920478"/>
                <a:ext cx="9175405" cy="5673634"/>
              </a:xfrm>
              <a:blipFill>
                <a:blip r:embed="rId2"/>
                <a:stretch>
                  <a:fillRect l="-1196" t="-859" r="-9236"/>
                </a:stretch>
              </a:blipFill>
            </p:spPr>
            <p:txBody>
              <a:bodyPr/>
              <a:lstStyle/>
              <a:p>
                <a:r>
                  <a:rPr lang="en-US">
                    <a:noFill/>
                  </a:rPr>
                  <a:t> </a:t>
                </a:r>
              </a:p>
            </p:txBody>
          </p:sp>
        </mc:Fallback>
      </mc:AlternateContent>
    </p:spTree>
    <p:extLst>
      <p:ext uri="{BB962C8B-B14F-4D97-AF65-F5344CB8AC3E}">
        <p14:creationId xmlns:p14="http://schemas.microsoft.com/office/powerpoint/2010/main" val="28400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A5C493-8A94-4091-AA4A-49E6CF23F4E7}"/>
              </a:ext>
            </a:extLst>
          </p:cNvPr>
          <p:cNvSpPr txBox="1"/>
          <p:nvPr/>
        </p:nvSpPr>
        <p:spPr>
          <a:xfrm>
            <a:off x="2377440" y="2542447"/>
            <a:ext cx="7989570" cy="2692532"/>
          </a:xfrm>
          <a:prstGeom prst="rect">
            <a:avLst/>
          </a:prstGeom>
          <a:noFill/>
        </p:spPr>
        <p:txBody>
          <a:bodyPr wrap="square">
            <a:spAutoFit/>
          </a:bodyPr>
          <a:lstStyle/>
          <a:p>
            <a:pPr lvl="1">
              <a:lnSpc>
                <a:spcPct val="150000"/>
              </a:lnSpc>
            </a:pPr>
            <a:r>
              <a:rPr lang="en-US" sz="3200" dirty="0">
                <a:ea typeface="Calibri" panose="020F0502020204030204" pitchFamily="34" charset="0"/>
                <a:cs typeface="Times New Roman" panose="02020603050405020304" pitchFamily="18" charset="0"/>
              </a:rPr>
              <a:t>Collision Resolution </a:t>
            </a:r>
            <a:endPar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50000"/>
              </a:lnSpc>
              <a:buFont typeface="Arial" panose="020B0604020202020204" pitchFamily="34" charset="0"/>
              <a:buChar char="•"/>
            </a:pP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open hashing </a:t>
            </a:r>
            <a:r>
              <a:rPr lang="en-US" sz="2800" dirty="0">
                <a:latin typeface="Times New Roman" panose="02020603050405020304" pitchFamily="18" charset="0"/>
                <a:ea typeface="Calibri" panose="020F0502020204030204" pitchFamily="34" charset="0"/>
                <a:cs typeface="Times New Roman" panose="02020603050405020304" pitchFamily="18" charset="0"/>
              </a:rPr>
              <a:t>(also called </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separate chaining</a:t>
            </a:r>
            <a:r>
              <a:rPr lang="en-US" sz="2800" dirty="0">
                <a:latin typeface="Times New Roman" panose="02020603050405020304" pitchFamily="18" charset="0"/>
                <a:ea typeface="Calibri" panose="020F0502020204030204" pitchFamily="34" charset="0"/>
                <a:cs typeface="Times New Roman" panose="02020603050405020304" pitchFamily="18" charset="0"/>
              </a:rPr>
              <a:t>, or </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chaining</a:t>
            </a:r>
            <a:r>
              <a:rPr lang="en-US" sz="2800" dirty="0">
                <a:latin typeface="Times New Roman" panose="02020603050405020304" pitchFamily="18" charset="0"/>
                <a:ea typeface="Calibri" panose="020F0502020204030204" pitchFamily="34" charset="0"/>
                <a:cs typeface="Times New Roman" panose="02020603050405020304" pitchFamily="18" charset="0"/>
              </a:rPr>
              <a:t>) and </a:t>
            </a:r>
          </a:p>
          <a:p>
            <a:pPr marL="800100" lvl="1" indent="-342900">
              <a:lnSpc>
                <a:spcPct val="150000"/>
              </a:lnSpc>
              <a:buFont typeface="Arial" panose="020B0604020202020204" pitchFamily="34" charset="0"/>
              <a:buChar char="•"/>
            </a:pP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 hashing </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(also called </a:t>
            </a: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open addressing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80521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4083" y="1784756"/>
            <a:ext cx="9483833" cy="81694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34F49E5-131F-43DE-B163-F2FE080EC58F}"/>
                  </a:ext>
                </a:extLst>
              </p:cNvPr>
              <p:cNvSpPr/>
              <p:nvPr/>
            </p:nvSpPr>
            <p:spPr>
              <a:xfrm>
                <a:off x="1354083" y="808794"/>
                <a:ext cx="9179170" cy="5826467"/>
              </a:xfrm>
              <a:prstGeom prst="rect">
                <a:avLst/>
              </a:prstGeom>
            </p:spPr>
            <p:txBody>
              <a:bodyPr wrap="square">
                <a:spAutoFit/>
              </a:bodyPr>
              <a:lstStyle/>
              <a:p>
                <a:pPr>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open addressing, </a:t>
                </a:r>
              </a:p>
              <a:p>
                <a:pPr marL="800100" lvl="1" indent="-342900">
                  <a:spcAft>
                    <a:spcPts val="900"/>
                  </a:spcAft>
                  <a:buFont typeface="Arial" panose="020B0604020202020204" pitchFamily="34" charset="0"/>
                  <a:buChar char="•"/>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Store</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all </a:t>
                </a:r>
                <a:r>
                  <a:rPr lang="en-US" sz="2400" b="1" dirty="0">
                    <a:latin typeface="Times New Roman" panose="02020603050405020304" pitchFamily="18" charset="0"/>
                    <a:ea typeface="Calibri" panose="020F0502020204030204" pitchFamily="34" charset="0"/>
                    <a:cs typeface="Times New Roman" panose="02020603050405020304" pitchFamily="18" charset="0"/>
                  </a:rPr>
                  <a:t>keys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(or elements) in the hash table.</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No linked lists are used to  handle collisions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Each table entry contains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either an element </a:t>
                </a:r>
                <a:r>
                  <a:rPr lang="en-US" sz="2400" dirty="0">
                    <a:latin typeface="Times New Roman" panose="02020603050405020304" pitchFamily="18" charset="0"/>
                    <a:ea typeface="Calibri" panose="020F0502020204030204" pitchFamily="34" charset="0"/>
                    <a:cs typeface="Times New Roman" panose="02020603050405020304" pitchFamily="18" charset="0"/>
                  </a:rPr>
                  <a:t>of the dynamic set or NIL if it is empty.</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hash t</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able size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 must be at least as large as the number of keys n (i.e., m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open addressing, the load factor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can never exceed 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implies that Hash table can “fill up” until no further insertion can be made;</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Advantage of open addressing: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simplified memory management and reduced overhead due to the absence of pointers, compared to other collision resolution methods that use linked lists.</a:t>
                </a:r>
              </a:p>
            </p:txBody>
          </p:sp>
        </mc:Choice>
        <mc:Fallback xmlns="">
          <p:sp>
            <p:nvSpPr>
              <p:cNvPr id="2" name="Rectangle 1">
                <a:extLst>
                  <a:ext uri="{FF2B5EF4-FFF2-40B4-BE49-F238E27FC236}">
                    <a16:creationId xmlns:a16="http://schemas.microsoft.com/office/drawing/2014/main" id="{A34F49E5-131F-43DE-B163-F2FE080EC58F}"/>
                  </a:ext>
                </a:extLst>
              </p:cNvPr>
              <p:cNvSpPr>
                <a:spLocks noRot="1" noChangeAspect="1" noMove="1" noResize="1" noEditPoints="1" noAdjustHandles="1" noChangeArrowheads="1" noChangeShapeType="1" noTextEdit="1"/>
              </p:cNvSpPr>
              <p:nvPr/>
            </p:nvSpPr>
            <p:spPr>
              <a:xfrm>
                <a:off x="1354083" y="808794"/>
                <a:ext cx="9179170" cy="5826467"/>
              </a:xfrm>
              <a:prstGeom prst="rect">
                <a:avLst/>
              </a:prstGeom>
              <a:blipFill>
                <a:blip r:embed="rId2"/>
                <a:stretch>
                  <a:fillRect l="-996" t="-838" r="-199" b="-157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527FB26-6534-9BBD-7AA7-C043B008F615}"/>
              </a:ext>
            </a:extLst>
          </p:cNvPr>
          <p:cNvSpPr txBox="1"/>
          <p:nvPr/>
        </p:nvSpPr>
        <p:spPr>
          <a:xfrm>
            <a:off x="1503265" y="122630"/>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4042065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C8367F-CBAB-C07A-CD33-52AEF102AF24}"/>
              </a:ext>
            </a:extLst>
          </p:cNvPr>
          <p:cNvSpPr txBox="1"/>
          <p:nvPr/>
        </p:nvSpPr>
        <p:spPr>
          <a:xfrm>
            <a:off x="1634836" y="1446150"/>
            <a:ext cx="8709891"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permutation of ⟨0,1,2,…,m−1⟩ is any possible arrangement of the elements in the set {0,1,2,…,m−1}.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set of m elements, there are m! different permutations.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if m=3, the set is {0,1,2}. The permutations of this set are:</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{0,1,2}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{0,2,1}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{1,2,0}</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{2,0,1}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{2,1,0}</a:t>
            </a:r>
          </a:p>
        </p:txBody>
      </p:sp>
    </p:spTree>
    <p:extLst>
      <p:ext uri="{BB962C8B-B14F-4D97-AF65-F5344CB8AC3E}">
        <p14:creationId xmlns:p14="http://schemas.microsoft.com/office/powerpoint/2010/main" val="2322069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9573" y="3950671"/>
            <a:ext cx="9758210" cy="854800"/>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1182097"/>
                <a:ext cx="9013371" cy="559739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In open addressing, </a:t>
                </a:r>
              </a:p>
              <a:p>
                <a:pPr marL="461963" indent="-461963"/>
                <a:r>
                  <a:rPr lang="en-US" sz="2400" dirty="0">
                    <a:solidFill>
                      <a:srgbClr val="0000FF"/>
                    </a:solidFill>
                    <a:latin typeface="Times New Roman" panose="02020603050405020304" pitchFamily="18" charset="0"/>
                    <a:cs typeface="Times New Roman" panose="02020603050405020304" pitchFamily="18" charset="0"/>
                  </a:rPr>
                  <a:t>For insertion, </a:t>
                </a:r>
                <a:r>
                  <a:rPr lang="en-US" sz="2400" dirty="0">
                    <a:latin typeface="Times New Roman" panose="02020603050405020304" pitchFamily="18" charset="0"/>
                    <a:cs typeface="Times New Roman" panose="02020603050405020304" pitchFamily="18" charset="0"/>
                  </a:rPr>
                  <a:t>examine (called a </a:t>
                </a:r>
                <a:r>
                  <a:rPr lang="en-US" sz="2400" i="1" dirty="0">
                    <a:solidFill>
                      <a:srgbClr val="0000FF"/>
                    </a:solidFill>
                    <a:latin typeface="Times New Roman" panose="02020603050405020304" pitchFamily="18" charset="0"/>
                    <a:cs typeface="Times New Roman" panose="02020603050405020304" pitchFamily="18" charset="0"/>
                  </a:rPr>
                  <a:t>probe</a:t>
                </a:r>
                <a:r>
                  <a:rPr lang="en-US" sz="2400" dirty="0">
                    <a:solidFill>
                      <a:srgbClr val="0000FF"/>
                    </a:solidFill>
                    <a:latin typeface="Times New Roman" panose="02020603050405020304" pitchFamily="18" charset="0"/>
                    <a:cs typeface="Times New Roman" panose="02020603050405020304" pitchFamily="18" charset="0"/>
                  </a:rPr>
                  <a:t>) the hash table successively until an empty slot for storing the key is found.</a:t>
                </a:r>
              </a:p>
              <a:p>
                <a:pPr marL="461963" indent="-461963"/>
                <a:r>
                  <a:rPr lang="en-US" sz="2400" dirty="0">
                    <a:solidFill>
                      <a:srgbClr val="0000FF"/>
                    </a:solidFill>
                    <a:latin typeface="Times New Roman" panose="02020603050405020304" pitchFamily="18" charset="0"/>
                    <a:cs typeface="Times New Roman" panose="02020603050405020304" pitchFamily="18" charset="0"/>
                  </a:rPr>
                  <a:t>The sequence of positions probed </a:t>
                </a:r>
                <a:r>
                  <a:rPr lang="en-US" sz="2400" i="1" dirty="0">
                    <a:solidFill>
                      <a:srgbClr val="0000FF"/>
                    </a:solidFill>
                    <a:latin typeface="Times New Roman" panose="02020603050405020304" pitchFamily="18" charset="0"/>
                    <a:cs typeface="Times New Roman" panose="02020603050405020304" pitchFamily="18" charset="0"/>
                  </a:rPr>
                  <a:t>depends upon the key being inserted</a:t>
                </a:r>
                <a:r>
                  <a:rPr lang="en-US" sz="2400" i="1" dirty="0">
                    <a:latin typeface="Times New Roman" panose="02020603050405020304" pitchFamily="18" charset="0"/>
                    <a:cs typeface="Times New Roman" panose="02020603050405020304" pitchFamily="18" charset="0"/>
                  </a:rPr>
                  <a:t>.</a:t>
                </a:r>
              </a:p>
              <a:p>
                <a:pPr marL="461963" indent="-461963"/>
                <a:r>
                  <a:rPr lang="en-US" sz="2400" dirty="0">
                    <a:solidFill>
                      <a:srgbClr val="0000FF"/>
                    </a:solidFill>
                    <a:latin typeface="Times New Roman" panose="02020603050405020304" pitchFamily="18" charset="0"/>
                    <a:cs typeface="Times New Roman" panose="02020603050405020304" pitchFamily="18" charset="0"/>
                  </a:rPr>
                  <a:t>To determine which slots to probe, </a:t>
                </a:r>
                <a:r>
                  <a:rPr lang="en-US" sz="2400" i="1" dirty="0">
                    <a:solidFill>
                      <a:srgbClr val="0000FF"/>
                    </a:solidFill>
                    <a:latin typeface="Times New Roman" panose="02020603050405020304" pitchFamily="18" charset="0"/>
                    <a:cs typeface="Times New Roman" panose="02020603050405020304" pitchFamily="18" charset="0"/>
                  </a:rPr>
                  <a:t>extend the hash function </a:t>
                </a:r>
                <a:r>
                  <a:rPr lang="en-US" sz="2400" dirty="0">
                    <a:solidFill>
                      <a:srgbClr val="0000FF"/>
                    </a:solidFill>
                    <a:latin typeface="Times New Roman" panose="02020603050405020304" pitchFamily="18" charset="0"/>
                    <a:cs typeface="Times New Roman" panose="02020603050405020304" pitchFamily="18" charset="0"/>
                  </a:rPr>
                  <a:t>to include the probe number (starting from 0) as a second input</a:t>
                </a:r>
                <a:r>
                  <a:rPr lang="en-US" sz="2400" dirty="0">
                    <a:latin typeface="Times New Roman" panose="02020603050405020304" pitchFamily="18" charset="0"/>
                    <a:cs typeface="Times New Roman" panose="02020603050405020304" pitchFamily="18" charset="0"/>
                  </a:rPr>
                  <a:t>.        The hash function becomes</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h: U </a:t>
                </a:r>
                <a:r>
                  <a:rPr lang="en-US" sz="2400" dirty="0">
                    <a:solidFill>
                      <a:srgbClr val="0000FF"/>
                    </a:solidFill>
                    <a:cs typeface="Times New Roman" panose="02020603050405020304" pitchFamily="18" charset="0"/>
                  </a:rPr>
                  <a:t>x</a:t>
                </a:r>
                <a:r>
                  <a:rPr lang="en-US" sz="2400"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2, …, m-1}   </a:t>
                </a:r>
                <a:endParaRPr lang="en-US" sz="2400" dirty="0">
                  <a:latin typeface="Times New Roman" panose="02020603050405020304" pitchFamily="18" charset="0"/>
                  <a:cs typeface="Times New Roman" panose="02020603050405020304" pitchFamily="18" charset="0"/>
                </a:endParaRPr>
              </a:p>
              <a:p>
                <a:pPr marL="461963" indent="-461963"/>
                <a:r>
                  <a:rPr lang="en-US" sz="2400" dirty="0">
                    <a:latin typeface="Times New Roman" panose="02020603050405020304" pitchFamily="18" charset="0"/>
                    <a:cs typeface="Times New Roman" panose="02020603050405020304" pitchFamily="18" charset="0"/>
                  </a:rPr>
                  <a:t>With open addressing, </a:t>
                </a:r>
                <a:r>
                  <a:rPr lang="en-US" sz="2400" dirty="0">
                    <a:solidFill>
                      <a:srgbClr val="0000FF"/>
                    </a:solidFill>
                    <a:latin typeface="Times New Roman" panose="02020603050405020304" pitchFamily="18" charset="0"/>
                    <a:cs typeface="Times New Roman" panose="02020603050405020304" pitchFamily="18" charset="0"/>
                  </a:rPr>
                  <a:t>for every key k, the probe sequence         </a:t>
                </a:r>
              </a:p>
              <a:p>
                <a:pPr marL="0" indent="0">
                  <a:buNone/>
                </a:pPr>
                <a:r>
                  <a:rPr lang="en-US" sz="2400" dirty="0">
                    <a:solidFill>
                      <a:srgbClr val="0000FF"/>
                    </a:solidFill>
                    <a:latin typeface="Times New Roman" panose="02020603050405020304" pitchFamily="18" charset="0"/>
                    <a:cs typeface="Times New Roman" panose="02020603050405020304" pitchFamily="18" charset="0"/>
                  </a:rPr>
                  <a:t>          &lt;h(k, 0), h(k, 1), …, h(k, m-1)&gt;  </a:t>
                </a:r>
              </a:p>
              <a:p>
                <a:pPr marL="517525" indent="-517525">
                  <a:buNone/>
                </a:pPr>
                <a:r>
                  <a:rPr lang="en-US" sz="2400" dirty="0">
                    <a:solidFill>
                      <a:srgbClr val="0000FF"/>
                    </a:solidFill>
                    <a:latin typeface="Times New Roman" panose="02020603050405020304" pitchFamily="18" charset="0"/>
                    <a:cs typeface="Times New Roman" panose="02020603050405020304" pitchFamily="18" charset="0"/>
                  </a:rPr>
                  <a:t>       is required to be a permutation of &lt;0, 1, 2, …, m-1&gt;.  E</a:t>
                </a:r>
                <a:r>
                  <a:rPr lang="en-US" sz="2400" dirty="0">
                    <a:latin typeface="Times New Roman" panose="02020603050405020304" pitchFamily="18" charset="0"/>
                    <a:cs typeface="Times New Roman" panose="02020603050405020304" pitchFamily="18" charset="0"/>
                  </a:rPr>
                  <a:t>very hash-table position is eventually considered as a slot for a new key as the table fills up.</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1182097"/>
                <a:ext cx="9013371" cy="5597394"/>
              </a:xfrm>
              <a:blipFill>
                <a:blip r:embed="rId2"/>
                <a:stretch>
                  <a:fillRect l="-1014" t="-1525" r="-1082" b="-239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A5F3004-071C-DBF7-D1AC-F96A8443CB6A}"/>
              </a:ext>
            </a:extLst>
          </p:cNvPr>
          <p:cNvSpPr txBox="1"/>
          <p:nvPr/>
        </p:nvSpPr>
        <p:spPr>
          <a:xfrm>
            <a:off x="1524000" y="377784"/>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744099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1857" y="2842626"/>
            <a:ext cx="9674787" cy="352102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934850"/>
                <a:ext cx="9217891" cy="5923150"/>
              </a:xfrm>
            </p:spPr>
            <p:txBody>
              <a:bodyPr>
                <a:noAutofit/>
              </a:bodyPr>
              <a:lstStyle/>
              <a:p>
                <a:pPr marL="461963" indent="-461963">
                  <a:lnSpc>
                    <a:spcPct val="120000"/>
                  </a:lnSpc>
                  <a:spcBef>
                    <a:spcPts val="0"/>
                  </a:spcBef>
                  <a:spcAft>
                    <a:spcPts val="1200"/>
                  </a:spcAft>
                </a:pPr>
                <a:r>
                  <a:rPr lang="en-US" sz="2000" dirty="0">
                    <a:latin typeface="Times New Roman" panose="02020603050405020304" pitchFamily="18" charset="0"/>
                    <a:cs typeface="Times New Roman" panose="02020603050405020304" pitchFamily="18" charset="0"/>
                  </a:rPr>
                  <a:t>Assume that </a:t>
                </a:r>
                <a:r>
                  <a:rPr lang="en-US" sz="2000" dirty="0">
                    <a:solidFill>
                      <a:srgbClr val="0000FF"/>
                    </a:solidFill>
                    <a:latin typeface="Times New Roman" panose="02020603050405020304" pitchFamily="18" charset="0"/>
                    <a:cs typeface="Times New Roman" panose="02020603050405020304" pitchFamily="18" charset="0"/>
                  </a:rPr>
                  <a:t>the elements in the hash table T are keys </a:t>
                </a:r>
                <a:r>
                  <a:rPr lang="en-US" sz="2000" dirty="0">
                    <a:latin typeface="Times New Roman" panose="02020603050405020304" pitchFamily="18" charset="0"/>
                    <a:cs typeface="Times New Roman" panose="02020603050405020304" pitchFamily="18" charset="0"/>
                  </a:rPr>
                  <a:t>with no satellite information; the key k is identical to the element containing key k. Each slot contains either a key or NIL (if the slot is empty).  </a:t>
                </a:r>
              </a:p>
              <a:p>
                <a:pPr marL="0" indent="0">
                  <a:lnSpc>
                    <a:spcPct val="120000"/>
                  </a:lnSpc>
                  <a:spcBef>
                    <a:spcPts val="0"/>
                  </a:spcBef>
                  <a:spcAft>
                    <a:spcPts val="1200"/>
                  </a:spcAft>
                  <a:buNone/>
                </a:pPr>
                <a:r>
                  <a:rPr lang="en-US" sz="2000" dirty="0">
                    <a:solidFill>
                      <a:srgbClr val="0000FF"/>
                    </a:solidFill>
                    <a:latin typeface="Times New Roman" panose="02020603050405020304" pitchFamily="18" charset="0"/>
                    <a:cs typeface="Times New Roman" panose="02020603050405020304" pitchFamily="18" charset="0"/>
                  </a:rPr>
                  <a:t>       Let h: U </a:t>
                </a:r>
                <a:r>
                  <a:rPr lang="en-US" sz="2000" dirty="0">
                    <a:solidFill>
                      <a:srgbClr val="0000FF"/>
                    </a:solidFill>
                    <a:cs typeface="Times New Roman" panose="02020603050405020304" pitchFamily="18" charset="0"/>
                  </a:rPr>
                  <a:t>x</a:t>
                </a:r>
                <a:r>
                  <a:rPr lang="en-US" sz="2000"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cs typeface="Times New Roman" panose="02020603050405020304" pitchFamily="18" charset="0"/>
                  </a:rPr>
                  <a:t> {0, 1, 2, …, m-1}. </a:t>
                </a:r>
                <a:endParaRPr lang="en-US" sz="20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Hash-Insert(T, k)</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repeat   </a:t>
                </a:r>
                <a:r>
                  <a:rPr lang="en-US" sz="2000" dirty="0">
                    <a:solidFill>
                      <a:srgbClr val="0000FF"/>
                    </a:solidFill>
                    <a:latin typeface="Times New Roman" panose="02020603050405020304" pitchFamily="18" charset="0"/>
                    <a:cs typeface="Times New Roman" panose="02020603050405020304" pitchFamily="18" charset="0"/>
                  </a:rPr>
                  <a:t>j </a:t>
                </a:r>
                <a14:m>
                  <m:oMath xmlns:m="http://schemas.openxmlformats.org/officeDocument/2006/math">
                    <m:r>
                      <a:rPr lang="en-US" sz="2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if (T[j]  ==  (NIL || DELETED)) // if deletion is included</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then  {T[j]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k</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return j; }</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else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until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m;</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error “hash table overflow” //when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m</a:t>
                </a:r>
              </a:p>
              <a:p>
                <a:pPr marL="0" indent="0">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934850"/>
                <a:ext cx="9217891" cy="5923150"/>
              </a:xfrm>
              <a:blipFill>
                <a:blip r:embed="rId2"/>
                <a:stretch>
                  <a:fillRect l="-595" r="-132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845920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2669" y="2908904"/>
            <a:ext cx="9379020" cy="3756040"/>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11612" y="1229757"/>
                <a:ext cx="8438607" cy="5435187"/>
              </a:xfrm>
            </p:spPr>
            <p:txBody>
              <a:bodyPr>
                <a:normAutofit fontScale="85000" lnSpcReduction="20000"/>
              </a:bodyPr>
              <a:lstStyle/>
              <a:p>
                <a:pPr marL="461963" indent="-461963">
                  <a:lnSpc>
                    <a:spcPct val="120000"/>
                  </a:lnSpc>
                  <a:spcBef>
                    <a:spcPts val="0"/>
                  </a:spcBef>
                  <a:spcAft>
                    <a:spcPts val="1200"/>
                  </a:spcAft>
                </a:pPr>
                <a:r>
                  <a:rPr lang="en-US" dirty="0">
                    <a:latin typeface="Times New Roman" panose="02020603050405020304" pitchFamily="18" charset="0"/>
                    <a:cs typeface="Times New Roman" panose="02020603050405020304" pitchFamily="18" charset="0"/>
                  </a:rPr>
                  <a:t>The procedure Hash-Search takes as input a hash table T and a key k, returning j if slot j contains key k or NIL if key k is not present in table T.</a:t>
                </a: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Let h: U </a:t>
                </a:r>
                <a:r>
                  <a:rPr lang="en-US" dirty="0">
                    <a:solidFill>
                      <a:srgbClr val="0000FF"/>
                    </a:solidFill>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0000FF"/>
                    </a:solidFill>
                    <a:latin typeface="Times New Roman" panose="02020603050405020304" pitchFamily="18" charset="0"/>
                    <a:cs typeface="Times New Roman" panose="02020603050405020304" pitchFamily="18" charset="0"/>
                  </a:rPr>
                  <a:t> {0, 1, 2, …, m-1}. </a:t>
                </a: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Hash-Search(T,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repeat   </a:t>
                </a:r>
                <a:r>
                  <a:rPr lang="en-US" dirty="0">
                    <a:solidFill>
                      <a:srgbClr val="0000FF"/>
                    </a:solidFill>
                    <a:latin typeface="Times New Roman" panose="02020603050405020304" pitchFamily="18" charset="0"/>
                    <a:cs typeface="Times New Roman" panose="02020603050405020304" pitchFamily="18" charset="0"/>
                  </a:rPr>
                  <a:t>j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h(k,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if (T[j]  ==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then return j;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until T[j] == (NIL || DELETED) or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m;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return NIL</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11612" y="1229757"/>
                <a:ext cx="8438607" cy="5435187"/>
              </a:xfrm>
              <a:blipFill>
                <a:blip r:embed="rId2"/>
                <a:stretch>
                  <a:fillRect l="-939" t="-898" b="-190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000834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661159" y="5774462"/>
            <a:ext cx="8869681"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Hash Table:  Using a hash function h to map keys to hash-table slots.  Both keys  h(k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and h(k</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map to the same slot, so they collide.</a:t>
            </a:r>
          </a:p>
          <a:p>
            <a:endParaRPr lang="en-US" dirty="0"/>
          </a:p>
        </p:txBody>
      </p:sp>
      <p:sp>
        <p:nvSpPr>
          <p:cNvPr id="3" name="Oval 2">
            <a:extLst>
              <a:ext uri="{FF2B5EF4-FFF2-40B4-BE49-F238E27FC236}">
                <a16:creationId xmlns:a16="http://schemas.microsoft.com/office/drawing/2014/main" id="{0D0EB8B1-8917-4F4F-80BC-71669B450746}"/>
              </a:ext>
            </a:extLst>
          </p:cNvPr>
          <p:cNvSpPr/>
          <p:nvPr/>
        </p:nvSpPr>
        <p:spPr>
          <a:xfrm>
            <a:off x="1602376" y="2751909"/>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207901" y="3429000"/>
            <a:ext cx="2934788" cy="2028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Actual keys K</a:t>
            </a:r>
          </a:p>
          <a:p>
            <a:r>
              <a:rPr lang="en-US" dirty="0">
                <a:solidFill>
                  <a:schemeClr val="tx1"/>
                </a:solidFill>
              </a:rPr>
              <a:t>                 k</a:t>
            </a:r>
            <a:r>
              <a:rPr lang="en-US" baseline="-25000" dirty="0">
                <a:solidFill>
                  <a:schemeClr val="tx1"/>
                </a:solidFill>
              </a:rPr>
              <a:t>1           </a:t>
            </a:r>
            <a:r>
              <a:rPr lang="en-US" dirty="0">
                <a:solidFill>
                  <a:schemeClr val="tx1"/>
                </a:solidFill>
              </a:rPr>
              <a:t>k</a:t>
            </a:r>
            <a:r>
              <a:rPr lang="en-US" baseline="-25000" dirty="0">
                <a:solidFill>
                  <a:schemeClr val="tx1"/>
                </a:solidFill>
              </a:rPr>
              <a:t>4       </a:t>
            </a:r>
          </a:p>
          <a:p>
            <a:pPr algn="ctr"/>
            <a:r>
              <a:rPr lang="en-US" baseline="-25000" dirty="0">
                <a:solidFill>
                  <a:schemeClr val="tx1"/>
                </a:solidFill>
              </a:rPr>
              <a:t>                                             </a:t>
            </a:r>
            <a:endParaRPr lang="en-US" dirty="0">
              <a:solidFill>
                <a:schemeClr val="tx1"/>
              </a:solidFill>
            </a:endParaRPr>
          </a:p>
          <a:p>
            <a:pPr algn="ctr"/>
            <a:r>
              <a:rPr lang="en-US" dirty="0">
                <a:solidFill>
                  <a:schemeClr val="tx1"/>
                </a:solidFill>
              </a:rPr>
              <a:t>k</a:t>
            </a:r>
            <a:r>
              <a:rPr lang="en-US" baseline="-25000" dirty="0">
                <a:solidFill>
                  <a:schemeClr val="tx1"/>
                </a:solidFill>
              </a:rPr>
              <a:t>5</a:t>
            </a:r>
          </a:p>
          <a:p>
            <a:r>
              <a:rPr lang="en-US" dirty="0">
                <a:solidFill>
                  <a:schemeClr val="tx1"/>
                </a:solidFill>
              </a:rPr>
              <a:t> k</a:t>
            </a:r>
            <a:r>
              <a:rPr lang="en-US" baseline="-25000" dirty="0">
                <a:solidFill>
                  <a:schemeClr val="tx1"/>
                </a:solidFill>
              </a:rPr>
              <a:t>2</a:t>
            </a:r>
          </a:p>
          <a:p>
            <a:pPr algn="ctr"/>
            <a:r>
              <a:rPr lang="en-US" dirty="0">
                <a:solidFill>
                  <a:schemeClr val="tx1"/>
                </a:solidFill>
              </a:rPr>
              <a:t>                    k</a:t>
            </a:r>
            <a:r>
              <a:rPr lang="en-US" baseline="-25000" dirty="0">
                <a:solidFill>
                  <a:schemeClr val="tx1"/>
                </a:solidFill>
              </a:rPr>
              <a:t>3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2481530080"/>
              </p:ext>
            </p:extLst>
          </p:nvPr>
        </p:nvGraphicFramePr>
        <p:xfrm>
          <a:off x="6096000" y="719666"/>
          <a:ext cx="2595154" cy="4450080"/>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h(k</a:t>
                      </a:r>
                      <a:r>
                        <a:rPr lang="en-US" baseline="-25000" dirty="0">
                          <a:solidFill>
                            <a:schemeClr val="tx1"/>
                          </a:solidFill>
                        </a:rPr>
                        <a:t>1</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4</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2</a:t>
                      </a:r>
                      <a:r>
                        <a:rPr lang="en-US" dirty="0">
                          <a:solidFill>
                            <a:schemeClr val="tx1"/>
                          </a:solidFill>
                        </a:rPr>
                        <a:t> )</a:t>
                      </a:r>
                      <a:r>
                        <a:rPr lang="en-US" dirty="0">
                          <a:solidFill>
                            <a:srgbClr val="FF0000"/>
                          </a:solidFill>
                        </a:rPr>
                        <a:t> = h(k</a:t>
                      </a:r>
                      <a:r>
                        <a:rPr lang="en-US" baseline="-25000" dirty="0">
                          <a:solidFill>
                            <a:srgbClr val="FF0000"/>
                          </a:solidFill>
                        </a:rPr>
                        <a:t>5</a:t>
                      </a:r>
                      <a:r>
                        <a:rPr lang="en-US"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3</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m-1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860073" y="40244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27411" y="452410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378237" y="419643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332518" y="504661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17507" y="5151132"/>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p:nvPr/>
        </p:nvCxnSpPr>
        <p:spPr>
          <a:xfrm flipV="1">
            <a:off x="3893815" y="1970034"/>
            <a:ext cx="2202185" cy="2045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p:cNvCxnSpPr>
          <p:nvPr/>
        </p:nvCxnSpPr>
        <p:spPr>
          <a:xfrm flipV="1">
            <a:off x="4392656" y="2366298"/>
            <a:ext cx="1703344" cy="1852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a:stCxn id="7" idx="7"/>
          </p:cNvCxnSpPr>
          <p:nvPr/>
        </p:nvCxnSpPr>
        <p:spPr>
          <a:xfrm flipV="1">
            <a:off x="3866435" y="3557053"/>
            <a:ext cx="2229564" cy="973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p:cNvCxnSpPr>
          <p:nvPr/>
        </p:nvCxnSpPr>
        <p:spPr>
          <a:xfrm flipV="1">
            <a:off x="3037099" y="3584158"/>
            <a:ext cx="3081759" cy="1585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stCxn id="9" idx="7"/>
          </p:cNvCxnSpPr>
          <p:nvPr/>
        </p:nvCxnSpPr>
        <p:spPr>
          <a:xfrm flipV="1">
            <a:off x="4371542" y="4219295"/>
            <a:ext cx="1724458" cy="83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26D4C57-67BD-4BFD-88EE-E7AFDC6EBBCD}"/>
              </a:ext>
            </a:extLst>
          </p:cNvPr>
          <p:cNvSpPr/>
          <p:nvPr/>
        </p:nvSpPr>
        <p:spPr>
          <a:xfrm>
            <a:off x="1912016" y="818197"/>
            <a:ext cx="1776064" cy="492443"/>
          </a:xfrm>
          <a:prstGeom prst="rect">
            <a:avLst/>
          </a:prstGeom>
        </p:spPr>
        <p:txBody>
          <a:bodyPr wrap="none">
            <a:spAutoFit/>
          </a:bodyPr>
          <a:lstStyle/>
          <a:p>
            <a:r>
              <a:rPr lang="en-US" sz="2600" dirty="0">
                <a:cs typeface="Times New Roman" panose="02020603050405020304" pitchFamily="18" charset="0"/>
              </a:rPr>
              <a:t>Hash Tables</a:t>
            </a:r>
          </a:p>
        </p:txBody>
      </p:sp>
    </p:spTree>
    <p:extLst>
      <p:ext uri="{BB962C8B-B14F-4D97-AF65-F5344CB8AC3E}">
        <p14:creationId xmlns:p14="http://schemas.microsoft.com/office/powerpoint/2010/main" val="5246728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520" y="3173759"/>
            <a:ext cx="8972955" cy="718436"/>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609521" y="1106367"/>
            <a:ext cx="8972955" cy="71843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9520" y="1142450"/>
            <a:ext cx="8972955" cy="5657852"/>
          </a:xfrm>
        </p:spPr>
        <p:txBody>
          <a:bodyPr>
            <a:noAutofit/>
          </a:bodyPr>
          <a:lstStyle/>
          <a:p>
            <a:pPr marL="461963"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Deleting a key from slot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 Cannot simply marking this slot empty (NIL). </a:t>
            </a:r>
          </a:p>
          <a:p>
            <a:pPr marL="13763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If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is marked NIL, it would be impossible to retrieve any key k that had probed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during its insertion and found it occupied.</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A solution is to </a:t>
            </a:r>
            <a:r>
              <a:rPr lang="en-US" dirty="0">
                <a:solidFill>
                  <a:srgbClr val="0000FF"/>
                </a:solidFill>
                <a:latin typeface="Times New Roman" panose="02020603050405020304" pitchFamily="18" charset="0"/>
                <a:cs typeface="Times New Roman" panose="02020603050405020304" pitchFamily="18" charset="0"/>
              </a:rPr>
              <a:t>mark the slot with a special value DELETED instead of NIL to avoid disrupting the probe sequence. </a:t>
            </a:r>
          </a:p>
          <a:p>
            <a:pPr marL="1376363" lvl="2"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This approach ensures that the probe sequence can continue correctly for other keys that might have probed this slot.</a:t>
            </a:r>
          </a:p>
        </p:txBody>
      </p:sp>
      <p:pic>
        <p:nvPicPr>
          <p:cNvPr id="4" name="Picture 3" descr="Image result for smiley face images">
            <a:extLst>
              <a:ext uri="{FF2B5EF4-FFF2-40B4-BE49-F238E27FC236}">
                <a16:creationId xmlns:a16="http://schemas.microsoft.com/office/drawing/2014/main" id="{B3AACF6D-8B36-4376-9AE6-EAAE6CED5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408624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520" y="3173759"/>
            <a:ext cx="8972955" cy="718436"/>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609521" y="1106367"/>
            <a:ext cx="8972955" cy="71843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894912"/>
            <a:ext cx="9443875" cy="5657852"/>
          </a:xfrm>
        </p:spPr>
        <p:txBody>
          <a:bodyPr>
            <a:noAutofit/>
          </a:bodyPr>
          <a:lstStyle/>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Modify the </a:t>
            </a:r>
            <a:r>
              <a:rPr lang="en-US" sz="2200" dirty="0">
                <a:solidFill>
                  <a:srgbClr val="0000FF"/>
                </a:solidFill>
                <a:latin typeface="Times New Roman" panose="02020603050405020304" pitchFamily="18" charset="0"/>
                <a:cs typeface="Times New Roman" panose="02020603050405020304" pitchFamily="18" charset="0"/>
              </a:rPr>
              <a:t>Hash-Search procedure to skip DELETED slots and to keep looking  when the value DELETED is encountered.</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ensures that keys can still be found even if they were inserted after encountering the new-deleted slot.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Modify the Hash-Insert procedure to insert a new key if a slot has DELETED.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allows keys to be inserted into slots previously occupied by deleted keys, maintaining efficient use of the tale.</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Efficiency: Handling deletions in open addressing can lead to inefficiencies, making chaining a preferred collision resolution technique when deletions are frequent.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Chaining allows for easier and more efficient handling of deletions, as each slot in the table to a linked list of keys that hashed to the same slot, and deleting a key involves removing it from the list.</a:t>
            </a:r>
          </a:p>
        </p:txBody>
      </p:sp>
      <p:pic>
        <p:nvPicPr>
          <p:cNvPr id="4" name="Picture 3" descr="Image result for smiley face images">
            <a:extLst>
              <a:ext uri="{FF2B5EF4-FFF2-40B4-BE49-F238E27FC236}">
                <a16:creationId xmlns:a16="http://schemas.microsoft.com/office/drawing/2014/main" id="{B3AACF6D-8B36-4376-9AE6-EAAE6CED5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22309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is a theoretical model in which </a:t>
            </a:r>
            <a:r>
              <a:rPr lang="en-US" sz="2400" dirty="0">
                <a:solidFill>
                  <a:srgbClr val="0000FF"/>
                </a:solidFill>
                <a:latin typeface="Times New Roman" panose="02020603050405020304" pitchFamily="18" charset="0"/>
                <a:cs typeface="Times New Roman" panose="02020603050405020304" pitchFamily="18" charset="0"/>
              </a:rPr>
              <a:t>each key in a hash table is equally likely to be mapped to any of the m! permutations of the hash table slots {0, 1, 2, …, m-1}</a:t>
            </a:r>
            <a:r>
              <a:rPr lang="en-US" sz="2400" dirty="0">
                <a:latin typeface="Times New Roman" panose="02020603050405020304" pitchFamily="18" charset="0"/>
                <a:cs typeface="Times New Roman" panose="02020603050405020304" pitchFamily="18" charset="0"/>
              </a:rPr>
              <a:t>. This model assumes that: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Each key has an equal probability of being assigned to any slot.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The probe sequences for resolving collisions are uniformly distributed across all possible permutations. </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662290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The assumption of  uniform hashing in closed hashing means that: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Each key’s probe sequence is equally likely to be any permutation of the table slots.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This assumption is crucial for theoretical analysis and ensures that all slots are probed with equal probability, leading to a more uniform distribution of keys.</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49061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202741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Benefits of Uniform Hashing in closed hashing means: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Reduced clustering: Uniform hashing reduces primary and secondary clustering, common issues in linear probing where keys tend to cluster together causing long probe sequences.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Improved performance: By evenly distributing keys, uniform </a:t>
            </a:r>
            <a:r>
              <a:rPr lang="en-US" sz="2400" dirty="0" err="1">
                <a:latin typeface="Times New Roman" panose="02020603050405020304" pitchFamily="18" charset="0"/>
                <a:cs typeface="Times New Roman" panose="02020603050405020304" pitchFamily="18" charset="0"/>
              </a:rPr>
              <a:t>hasing</a:t>
            </a:r>
            <a:r>
              <a:rPr lang="en-US" sz="2400" dirty="0">
                <a:latin typeface="Times New Roman" panose="02020603050405020304" pitchFamily="18" charset="0"/>
                <a:cs typeface="Times New Roman" panose="02020603050405020304" pitchFamily="18" charset="0"/>
              </a:rPr>
              <a:t> improves the performance of hash table operations, making them closer to the ideal O(1) average-case time complexity.</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6230764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5" y="1404525"/>
            <a:ext cx="9255707" cy="5208545"/>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Example</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a hash table of size m = 5. Under uniform hashing, if a key hashes to a slot that is already occupied, the probe sequence could be any of the 5! (= 120) possible permutations of the slots {0, 1, 2, 3, 4}.</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Imagine a scenario where we have the following slots in the hash table:</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If another key B also hashes to slot 0, the probe sequence could be:</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One possible sequence:  0, 1, 2, 3, 4</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Another possible sequence: 0, 4, 3, 2, 1</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graphicFrame>
        <p:nvGraphicFramePr>
          <p:cNvPr id="4" name="Table 3">
            <a:extLst>
              <a:ext uri="{FF2B5EF4-FFF2-40B4-BE49-F238E27FC236}">
                <a16:creationId xmlns:a16="http://schemas.microsoft.com/office/drawing/2014/main" id="{D4E6BFC0-A9B8-9D51-7D33-A240D1691A61}"/>
              </a:ext>
            </a:extLst>
          </p:cNvPr>
          <p:cNvGraphicFramePr>
            <a:graphicFrameLocks noGrp="1"/>
          </p:cNvGraphicFramePr>
          <p:nvPr>
            <p:extLst>
              <p:ext uri="{D42A27DB-BD31-4B8C-83A1-F6EECF244321}">
                <p14:modId xmlns:p14="http://schemas.microsoft.com/office/powerpoint/2010/main" val="12767061"/>
              </p:ext>
            </p:extLst>
          </p:nvPr>
        </p:nvGraphicFramePr>
        <p:xfrm>
          <a:off x="2031997" y="4019968"/>
          <a:ext cx="8128002" cy="914400"/>
        </p:xfrm>
        <a:graphic>
          <a:graphicData uri="http://schemas.openxmlformats.org/drawingml/2006/table">
            <a:tbl>
              <a:tblPr firstRow="1" bandRow="1">
                <a:tableStyleId>{5C22544A-7EE6-4342-B048-85BDC9FD1C3A}</a:tableStyleId>
              </a:tblPr>
              <a:tblGrid>
                <a:gridCol w="4630059">
                  <a:extLst>
                    <a:ext uri="{9D8B030D-6E8A-4147-A177-3AD203B41FA5}">
                      <a16:colId xmlns:a16="http://schemas.microsoft.com/office/drawing/2014/main" val="1693035689"/>
                    </a:ext>
                  </a:extLst>
                </a:gridCol>
                <a:gridCol w="669472">
                  <a:extLst>
                    <a:ext uri="{9D8B030D-6E8A-4147-A177-3AD203B41FA5}">
                      <a16:colId xmlns:a16="http://schemas.microsoft.com/office/drawing/2014/main" val="998493894"/>
                    </a:ext>
                  </a:extLst>
                </a:gridCol>
                <a:gridCol w="669471">
                  <a:extLst>
                    <a:ext uri="{9D8B030D-6E8A-4147-A177-3AD203B41FA5}">
                      <a16:colId xmlns:a16="http://schemas.microsoft.com/office/drawing/2014/main" val="2022214061"/>
                    </a:ext>
                  </a:extLst>
                </a:gridCol>
                <a:gridCol w="669471">
                  <a:extLst>
                    <a:ext uri="{9D8B030D-6E8A-4147-A177-3AD203B41FA5}">
                      <a16:colId xmlns:a16="http://schemas.microsoft.com/office/drawing/2014/main" val="3519435349"/>
                    </a:ext>
                  </a:extLst>
                </a:gridCol>
                <a:gridCol w="734786">
                  <a:extLst>
                    <a:ext uri="{9D8B030D-6E8A-4147-A177-3AD203B41FA5}">
                      <a16:colId xmlns:a16="http://schemas.microsoft.com/office/drawing/2014/main" val="1441554882"/>
                    </a:ext>
                  </a:extLst>
                </a:gridCol>
                <a:gridCol w="754743">
                  <a:extLst>
                    <a:ext uri="{9D8B030D-6E8A-4147-A177-3AD203B41FA5}">
                      <a16:colId xmlns:a16="http://schemas.microsoft.com/office/drawing/2014/main" val="711512780"/>
                    </a:ext>
                  </a:extLst>
                </a:gridCol>
              </a:tblGrid>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Slot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182593"/>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110462"/>
                  </a:ext>
                </a:extLst>
              </a:tr>
            </a:tbl>
          </a:graphicData>
        </a:graphic>
      </p:graphicFrame>
    </p:spTree>
    <p:extLst>
      <p:ext uri="{BB962C8B-B14F-4D97-AF65-F5344CB8AC3E}">
        <p14:creationId xmlns:p14="http://schemas.microsoft.com/office/powerpoint/2010/main" val="22654242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0195A-F809-0F33-F524-542CF3A7EA4B}"/>
              </a:ext>
            </a:extLst>
          </p:cNvPr>
          <p:cNvSpPr txBox="1"/>
          <p:nvPr/>
        </p:nvSpPr>
        <p:spPr>
          <a:xfrm>
            <a:off x="1328057" y="585044"/>
            <a:ext cx="9329057" cy="6001643"/>
          </a:xfrm>
          <a:prstGeom prst="rect">
            <a:avLst/>
          </a:prstGeom>
          <a:noFill/>
        </p:spPr>
        <p:txBody>
          <a:bodyPr wrap="square">
            <a:spAutoFit/>
          </a:bodyPr>
          <a:lstStyle/>
          <a:p>
            <a:r>
              <a:rPr lang="en-US" sz="2400" b="1" dirty="0"/>
              <a:t>Importance of Uniform Hashing?</a:t>
            </a:r>
          </a:p>
          <a:p>
            <a:endParaRPr lang="en-US" sz="2400" b="1" dirty="0"/>
          </a:p>
          <a:p>
            <a:pPr marL="403225" indent="-40322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Collision Resolution: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hashing ensures a more balanced and fair distribution of keys in the hash table, which reduces the likelihood of clustering and improves the performance of operations such as insertion, deletion, and search.</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producing a whole probe sequence, uniform hashing can better handle collisions compared to simpler methods that might produce predictable patterns.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Theoretical Model:</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practical implementations may not achieve perfect uniform hashing, the model provides an ideal scenario to aim for.</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helps analyze the expected performance of hashing algorithms and serves as a benchmark for designing more effective hashing techniques.</a:t>
            </a:r>
          </a:p>
        </p:txBody>
      </p:sp>
    </p:spTree>
    <p:extLst>
      <p:ext uri="{BB962C8B-B14F-4D97-AF65-F5344CB8AC3E}">
        <p14:creationId xmlns:p14="http://schemas.microsoft.com/office/powerpoint/2010/main" val="23044713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687" y="1865210"/>
            <a:ext cx="10794189" cy="169078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rmAutofit fontScale="25000" lnSpcReduction="20000"/>
          </a:bodyPr>
          <a:lstStyle/>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Open addressing handles collisions by probing for the next available slot using a predetermined sequence when a collision occurs.</a:t>
            </a:r>
          </a:p>
          <a:p>
            <a:pPr marL="461963"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Three common probing techniques:</a:t>
            </a:r>
            <a:endParaRPr lang="en-US" sz="96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linear probing,</a:t>
            </a:r>
          </a:p>
          <a:p>
            <a:pPr marL="1376363" lvl="2"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The probe sequence is linear, i.e., if the initial hash slot is occupied, the algorithm checks the next slot in a sequential manner (e.g., h(k), h(k) +1, h(k) + 2,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quadratic probing,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The probe sequence follows a quadratic function, avoiding primary clustering (e.g., h(k), h(k) + 1</a:t>
            </a:r>
            <a:r>
              <a:rPr lang="en-US" sz="9600" baseline="30000" dirty="0">
                <a:solidFill>
                  <a:srgbClr val="0000FF"/>
                </a:solidFill>
                <a:latin typeface="Times New Roman" panose="02020603050405020304" pitchFamily="18" charset="0"/>
                <a:cs typeface="Times New Roman" panose="02020603050405020304" pitchFamily="18" charset="0"/>
              </a:rPr>
              <a:t>2</a:t>
            </a:r>
            <a:r>
              <a:rPr lang="en-US" sz="9600" dirty="0">
                <a:solidFill>
                  <a:srgbClr val="0000FF"/>
                </a:solidFill>
                <a:latin typeface="Times New Roman" panose="02020603050405020304" pitchFamily="18" charset="0"/>
                <a:cs typeface="Times New Roman" panose="02020603050405020304" pitchFamily="18" charset="0"/>
              </a:rPr>
              <a:t> , h(k) + 2</a:t>
            </a:r>
            <a:r>
              <a:rPr lang="en-US" sz="9600" baseline="30000" dirty="0">
                <a:solidFill>
                  <a:srgbClr val="0000FF"/>
                </a:solidFill>
                <a:latin typeface="Times New Roman" panose="02020603050405020304" pitchFamily="18" charset="0"/>
                <a:cs typeface="Times New Roman" panose="02020603050405020304" pitchFamily="18" charset="0"/>
              </a:rPr>
              <a:t>2</a:t>
            </a:r>
            <a:r>
              <a:rPr lang="en-US" sz="9600" dirty="0">
                <a:solidFill>
                  <a:srgbClr val="0000FF"/>
                </a:solidFill>
                <a:latin typeface="Times New Roman" panose="02020603050405020304" pitchFamily="18" charset="0"/>
                <a:cs typeface="Times New Roman" panose="02020603050405020304" pitchFamily="18" charset="0"/>
              </a:rPr>
              <a:t> ,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double hashing</a:t>
            </a:r>
            <a:r>
              <a:rPr lang="en-US" sz="9600" dirty="0">
                <a:latin typeface="Times New Roman" panose="02020603050405020304" pitchFamily="18" charset="0"/>
                <a:cs typeface="Times New Roman" panose="02020603050405020304" pitchFamily="18" charset="0"/>
              </a:rPr>
              <a:t>.</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099630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687" y="1865210"/>
            <a:ext cx="10794189" cy="169078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Autofit/>
              </a:bodyPr>
              <a:lstStyle/>
              <a:p>
                <a:pPr marL="0" indent="0">
                  <a:lnSpc>
                    <a:spcPct val="11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a:t>
                </a:r>
              </a:p>
              <a:p>
                <a:pPr marL="919163" lvl="1"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double hashing</a:t>
                </a:r>
                <a:r>
                  <a:rPr lang="en-US" dirty="0">
                    <a:latin typeface="Times New Roman" panose="02020603050405020304" pitchFamily="18" charset="0"/>
                    <a:cs typeface="Times New Roman" panose="02020603050405020304" pitchFamily="18" charset="0"/>
                  </a:rPr>
                  <a:t>.</a:t>
                </a:r>
              </a:p>
              <a:p>
                <a:pPr marL="919163" lvl="1" indent="-461963">
                  <a:lnSpc>
                    <a:spcPct val="110000"/>
                  </a:lnSpc>
                  <a:spcBef>
                    <a:spcPts val="0"/>
                  </a:spcBef>
                  <a:spcAft>
                    <a:spcPts val="1200"/>
                  </a:spcAft>
                </a:pPr>
                <a:r>
                  <a:rPr lang="en-US" dirty="0">
                    <a:latin typeface="Times New Roman" panose="02020603050405020304" pitchFamily="18" charset="0"/>
                    <a:cs typeface="Times New Roman" panose="02020603050405020304" pitchFamily="18" charset="0"/>
                  </a:rPr>
                  <a:t>Uses a second hash function to determine the step size in the probe sequence, leading to a better distribution (e.g., h(k) + </a:t>
                </a:r>
                <a:r>
                  <a:rPr lang="en-US" dirty="0" err="1">
                    <a:latin typeface="Times New Roman" panose="02020603050405020304" pitchFamily="18" charset="0"/>
                    <a:cs typeface="Times New Roman" panose="02020603050405020304" pitchFamily="18" charset="0"/>
                  </a:rPr>
                  <a:t>i.h</a:t>
                </a:r>
                <a:r>
                  <a:rPr lang="en-US" dirty="0">
                    <a:latin typeface="Times New Roman" panose="02020603050405020304" pitchFamily="18" charset="0"/>
                    <a:cs typeface="Times New Roman" panose="02020603050405020304" pitchFamily="18" charset="0"/>
                  </a:rPr>
                  <a:t>’(k), where 0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This ensures that every slot in the table will be probed eventually, avoiding infinite loops.</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02376" y="1045029"/>
                <a:ext cx="8830493" cy="5812971"/>
              </a:xfrm>
              <a:blipFill>
                <a:blip r:embed="rId2"/>
                <a:stretch>
                  <a:fillRect l="-1105" t="-62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921594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687" y="1865210"/>
            <a:ext cx="10794189" cy="169078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632995"/>
          </a:xfrm>
        </p:spPr>
        <p:txBody>
          <a:bodyPr>
            <a:normAutofit fontScale="92500" lnSpcReduction="20000"/>
          </a:bodyPr>
          <a:lstStyle/>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461963"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Probe Sequence and Permutation</a:t>
            </a:r>
            <a:endParaRPr lang="en-US" sz="2400" dirty="0">
              <a:latin typeface="Times New Roman" panose="02020603050405020304" pitchFamily="18" charset="0"/>
              <a:cs typeface="Times New Roman" panose="02020603050405020304" pitchFamily="18" charset="0"/>
            </a:endParaRP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This ensures that every slot in the table will eventually be probed, thus avoiding infinite loops.</a:t>
            </a:r>
          </a:p>
          <a:p>
            <a:pPr marL="461963"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Comparison with Uniform Hashing:</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None of these techniques fully satisfy the assumption of </a:t>
            </a:r>
            <a:r>
              <a:rPr lang="en-US" sz="2400" i="1" dirty="0">
                <a:latin typeface="Times New Roman" panose="02020603050405020304" pitchFamily="18" charset="0"/>
                <a:cs typeface="Times New Roman" panose="02020603050405020304" pitchFamily="18" charset="0"/>
              </a:rPr>
              <a:t>uniform hashing. </a:t>
            </a:r>
            <a:r>
              <a:rPr lang="en-US" sz="2400" dirty="0">
                <a:latin typeface="Times New Roman" panose="02020603050405020304" pitchFamily="18" charset="0"/>
                <a:cs typeface="Times New Roman" panose="02020603050405020304" pitchFamily="18" charset="0"/>
              </a:rPr>
              <a:t>Uniform hashing requires m! different probe sequences, but these probing techniques generate at most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different sequences.</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Double hashing has the highest number of probe sequences and provides  the best distribution of keys across the slots. It approximates uniform hashing more closely compared to linear and quadratic probing.</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2739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799" y="5360725"/>
            <a:ext cx="9663613" cy="972661"/>
          </a:xfrm>
          <a:prstGeom prst="rect">
            <a:avLst/>
          </a:prstGeom>
          <a:solidFill>
            <a:srgbClr val="FFFF00"/>
          </a:solidFill>
        </p:spPr>
        <p:txBody>
          <a:bodyPr wrap="square" rtlCol="0">
            <a:spAutoFit/>
          </a:bodyPr>
          <a:lstStyle/>
          <a:p>
            <a:endParaRPr lang="en-US" dirty="0"/>
          </a:p>
        </p:txBody>
      </p:sp>
      <p:sp>
        <p:nvSpPr>
          <p:cNvPr id="3" name="TextBox 2"/>
          <p:cNvSpPr txBox="1"/>
          <p:nvPr/>
        </p:nvSpPr>
        <p:spPr>
          <a:xfrm>
            <a:off x="812799" y="3738075"/>
            <a:ext cx="9589366" cy="425684"/>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B06A7DD-B1B8-498F-B730-BE371820F1C2}"/>
                  </a:ext>
                </a:extLst>
              </p:cNvPr>
              <p:cNvSpPr txBox="1"/>
              <p:nvPr/>
            </p:nvSpPr>
            <p:spPr>
              <a:xfrm>
                <a:off x="1397724" y="802671"/>
                <a:ext cx="9078688" cy="5632311"/>
              </a:xfrm>
              <a:prstGeom prst="rect">
                <a:avLst/>
              </a:prstGeom>
              <a:noFill/>
            </p:spPr>
            <p:txBody>
              <a:bodyPr wrap="square" rtlCol="0">
                <a:spAutoFit/>
              </a:bodyPr>
              <a:lstStyle/>
              <a:p>
                <a:r>
                  <a:rPr lang="en-US" sz="2800" dirty="0">
                    <a:cs typeface="Times New Roman" panose="02020603050405020304" pitchFamily="18" charset="0"/>
                  </a:rPr>
                  <a:t>Hash Tables vs Direct-Address Tables Comparison</a:t>
                </a:r>
              </a:p>
              <a:p>
                <a:endParaRPr lang="en-US" sz="20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K be the set of actual keys. Let U </a:t>
                </a:r>
                <a14:m>
                  <m:oMath xmlns:m="http://schemas.openxmlformats.org/officeDocument/2006/math">
                    <m:r>
                      <m:rPr>
                        <m:sty m:val="p"/>
                      </m:rPr>
                      <a:rPr lang="en-US" sz="2400" b="0" i="0" dirty="0" smtClean="0">
                        <a:latin typeface="Cambria Math" panose="02040503050406030204" pitchFamily="18" charset="0"/>
                        <a:ea typeface="Cambria Math" panose="02040503050406030204" pitchFamily="18" charset="0"/>
                        <a:cs typeface="Times New Roman" panose="02020603050405020304" pitchFamily="18" charset="0"/>
                      </a:rPr>
                      <m:t>be</m:t>
                    </m:r>
                    <m:r>
                      <a:rPr lang="en-US" sz="2400" b="0" i="0"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the universe of all possible keys.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K| </a:t>
                </a:r>
                <a14:m>
                  <m:oMath xmlns:m="http://schemas.openxmlformats.org/officeDocument/2006/math">
                    <m:r>
                      <a:rPr lang="en-US" sz="2400" i="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cs typeface="Times New Roman" panose="02020603050405020304" pitchFamily="18" charset="0"/>
                  </a:rPr>
                  <a:t>|U|. </a:t>
                </a:r>
              </a:p>
              <a:p>
                <a:pPr marL="461963"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Storage requirements: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direct-address table is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(m), where the table size m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|U|.</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hash table is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(|K|). </a:t>
                </a:r>
              </a:p>
              <a:p>
                <a:pPr marL="914400" lvl="1" indent="-457200">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(|K|) &lt;&lt;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(m) .                (space efficiency)</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Searching for an element in     (time efficiency)</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Both hash tables and direct-address tables offer constant time O(1) lookup.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hash table requires an average time O(1), assuming a good hash function that distributes keys uniformly.</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direct-address table guarantees worst-case time O(1)</a:t>
                </a:r>
                <a:r>
                  <a:rPr lang="en-US" sz="2400" dirty="0">
                    <a:latin typeface="Times New Roman" panose="02020603050405020304" pitchFamily="18" charset="0"/>
                    <a:cs typeface="Times New Roman" panose="02020603050405020304" pitchFamily="18" charset="0"/>
                  </a:rPr>
                  <a:t>.</a:t>
                </a:r>
              </a:p>
            </p:txBody>
          </p:sp>
        </mc:Choice>
        <mc:Fallback xmlns="">
          <p:sp>
            <p:nvSpPr>
              <p:cNvPr id="2" name="TextBox 1">
                <a:extLst>
                  <a:ext uri="{FF2B5EF4-FFF2-40B4-BE49-F238E27FC236}">
                    <a16:creationId xmlns:a16="http://schemas.microsoft.com/office/drawing/2014/main" id="{CB06A7DD-B1B8-498F-B730-BE371820F1C2}"/>
                  </a:ext>
                </a:extLst>
              </p:cNvPr>
              <p:cNvSpPr txBox="1">
                <a:spLocks noRot="1" noChangeAspect="1" noMove="1" noResize="1" noEditPoints="1" noAdjustHandles="1" noChangeArrowheads="1" noChangeShapeType="1" noTextEdit="1"/>
              </p:cNvSpPr>
              <p:nvPr/>
            </p:nvSpPr>
            <p:spPr>
              <a:xfrm>
                <a:off x="1397724" y="802671"/>
                <a:ext cx="9078688" cy="5632311"/>
              </a:xfrm>
              <a:prstGeom prst="rect">
                <a:avLst/>
              </a:prstGeom>
              <a:blipFill>
                <a:blip r:embed="rId2"/>
                <a:stretch>
                  <a:fillRect l="-1342" t="-1082" r="-134" b="-1515"/>
                </a:stretch>
              </a:blipFill>
            </p:spPr>
            <p:txBody>
              <a:bodyPr/>
              <a:lstStyle/>
              <a:p>
                <a:r>
                  <a:rPr lang="en-US">
                    <a:noFill/>
                  </a:rPr>
                  <a:t> </a:t>
                </a:r>
              </a:p>
            </p:txBody>
          </p:sp>
        </mc:Fallback>
      </mc:AlternateContent>
    </p:spTree>
    <p:extLst>
      <p:ext uri="{BB962C8B-B14F-4D97-AF65-F5344CB8AC3E}">
        <p14:creationId xmlns:p14="http://schemas.microsoft.com/office/powerpoint/2010/main" val="1370945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7184B-ED68-8B8C-A363-834ECDB075C0}"/>
              </a:ext>
            </a:extLst>
          </p:cNvPr>
          <p:cNvSpPr txBox="1"/>
          <p:nvPr/>
        </p:nvSpPr>
        <p:spPr>
          <a:xfrm>
            <a:off x="2297723" y="2891807"/>
            <a:ext cx="8311662" cy="2769989"/>
          </a:xfrm>
          <a:prstGeom prst="rect">
            <a:avLst/>
          </a:prstGeom>
          <a:noFill/>
        </p:spPr>
        <p:txBody>
          <a:bodyPr wrap="square">
            <a:spAutoFit/>
          </a:bodyPr>
          <a:lstStyle/>
          <a:p>
            <a:pPr>
              <a:spcAft>
                <a:spcPts val="1200"/>
              </a:spcAft>
            </a:pPr>
            <a:r>
              <a:rPr lang="en-US" sz="2400" b="1" dirty="0">
                <a:latin typeface="Times New Roman" panose="02020603050405020304" pitchFamily="18" charset="0"/>
                <a:cs typeface="Times New Roman" panose="02020603050405020304" pitchFamily="18" charset="0"/>
              </a:rPr>
              <a:t>Summary</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Linear Probing</a:t>
            </a:r>
            <a:r>
              <a:rPr lang="en-US" sz="2400" dirty="0">
                <a:latin typeface="Times New Roman" panose="02020603050405020304" pitchFamily="18" charset="0"/>
                <a:cs typeface="Times New Roman" panose="02020603050405020304" pitchFamily="18" charset="0"/>
              </a:rPr>
              <a:t> is simple but suffers from primary clustering.</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Quadratic Probing</a:t>
            </a:r>
            <a:r>
              <a:rPr lang="en-US" sz="2400" dirty="0">
                <a:latin typeface="Times New Roman" panose="02020603050405020304" pitchFamily="18" charset="0"/>
                <a:cs typeface="Times New Roman" panose="02020603050405020304" pitchFamily="18" charset="0"/>
              </a:rPr>
              <a:t> reduces clustering but can still leave some slots unutilized.</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Double Hashing</a:t>
            </a:r>
            <a:r>
              <a:rPr lang="en-US" sz="2400" dirty="0">
                <a:latin typeface="Times New Roman" panose="02020603050405020304" pitchFamily="18" charset="0"/>
                <a:cs typeface="Times New Roman" panose="02020603050405020304" pitchFamily="18" charset="0"/>
              </a:rPr>
              <a:t> offers the best distribution and is the closest to achieving the uniform hashing model.</a:t>
            </a:r>
          </a:p>
        </p:txBody>
      </p:sp>
    </p:spTree>
    <p:extLst>
      <p:ext uri="{BB962C8B-B14F-4D97-AF65-F5344CB8AC3E}">
        <p14:creationId xmlns:p14="http://schemas.microsoft.com/office/powerpoint/2010/main" val="11981067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1079019"/>
                <a:ext cx="9861786" cy="5271677"/>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 method of Linear Probing in hash tables</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Hash Function and Probing Sequence: </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1.   Hash Function</a:t>
                </a:r>
              </a:p>
              <a:p>
                <a:pPr marL="914400"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Given an ordinary hash function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latin typeface="Times New Roman" panose="02020603050405020304" pitchFamily="18" charset="0"/>
                    <a:cs typeface="Times New Roman" panose="02020603050405020304" pitchFamily="18" charset="0"/>
                  </a:rPr>
                  <a:t> {0, 1, 2, …, m-1}, the method of </a:t>
                </a:r>
                <a:r>
                  <a:rPr lang="en-US" sz="9600" i="1" dirty="0">
                    <a:solidFill>
                      <a:srgbClr val="0000FF"/>
                    </a:solidFill>
                    <a:latin typeface="Times New Roman" panose="02020603050405020304" pitchFamily="18" charset="0"/>
                    <a:cs typeface="Times New Roman" panose="02020603050405020304" pitchFamily="18" charset="0"/>
                  </a:rPr>
                  <a:t>linear probing </a:t>
                </a:r>
                <a:r>
                  <a:rPr lang="en-US" sz="96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 where the probe number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0, 1, 2, …, m-1.</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An ordinary hash function </a:t>
                </a:r>
                <a:r>
                  <a:rPr lang="en-US" sz="9600" dirty="0">
                    <a:solidFill>
                      <a:srgbClr val="0000FF"/>
                    </a:solidFill>
                    <a:latin typeface="Times New Roman" panose="02020603050405020304" pitchFamily="18" charset="0"/>
                    <a:cs typeface="Times New Roman" panose="02020603050405020304" pitchFamily="18" charset="0"/>
                  </a:rPr>
                  <a:t>h</a:t>
                </a:r>
                <a:r>
                  <a:rPr lang="en-US" sz="9600" dirty="0">
                    <a:solidFill>
                      <a:srgbClr val="0000FF"/>
                    </a:solidFill>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maps a key k to an initial address in the hash table.</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For linear probing, the hash function is modified to include a probe number i:</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a:t>
                </a:r>
              </a:p>
              <a:p>
                <a:pPr marL="91440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m is the size of the hash table, and </a:t>
                </a:r>
                <a:r>
                  <a:rPr lang="en-US" sz="9600" dirty="0" err="1">
                    <a:latin typeface="Times New Roman" panose="02020603050405020304" pitchFamily="18" charset="0"/>
                    <a:cs typeface="Times New Roman" panose="02020603050405020304" pitchFamily="18" charset="0"/>
                  </a:rPr>
                  <a:t>i</a:t>
                </a:r>
                <a:r>
                  <a:rPr lang="en-US" sz="9600" dirty="0">
                    <a:latin typeface="Times New Roman" panose="02020603050405020304" pitchFamily="18" charset="0"/>
                    <a:cs typeface="Times New Roman" panose="02020603050405020304" pitchFamily="18" charset="0"/>
                  </a:rPr>
                  <a:t> ranges from 1 to m – 1,</a:t>
                </a:r>
              </a:p>
              <a:p>
                <a:pPr marL="461963" indent="-461963">
                  <a:lnSpc>
                    <a:spcPct val="120000"/>
                  </a:lnSpc>
                  <a:spcBef>
                    <a:spcPts val="0"/>
                  </a:spcBef>
                  <a:spcAft>
                    <a:spcPts val="1200"/>
                  </a:spcAft>
                </a:pP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1" y="1079019"/>
                <a:ext cx="9861786" cy="5271677"/>
              </a:xfrm>
              <a:blipFill>
                <a:blip r:embed="rId2"/>
                <a:stretch>
                  <a:fillRect l="-927" t="-925" r="-618" b="-1075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6883653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1079019"/>
                <a:ext cx="9861786" cy="5685036"/>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 method of Linear Probing in hash tables</a:t>
                </a:r>
              </a:p>
              <a:p>
                <a:pPr marL="461963"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Given an ordinary hash function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latin typeface="Times New Roman" panose="02020603050405020304" pitchFamily="18" charset="0"/>
                    <a:cs typeface="Times New Roman" panose="02020603050405020304" pitchFamily="18" charset="0"/>
                  </a:rPr>
                  <a:t> {0, 1, 2, …, m-1}, the method of </a:t>
                </a:r>
                <a:r>
                  <a:rPr lang="en-US" sz="9600" i="1" dirty="0">
                    <a:solidFill>
                      <a:srgbClr val="0000FF"/>
                    </a:solidFill>
                    <a:latin typeface="Times New Roman" panose="02020603050405020304" pitchFamily="18" charset="0"/>
                    <a:cs typeface="Times New Roman" panose="02020603050405020304" pitchFamily="18" charset="0"/>
                  </a:rPr>
                  <a:t>linear probing </a:t>
                </a:r>
                <a:r>
                  <a:rPr lang="en-US" sz="96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 where the probe number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0, 1, 2, …, m-1.</a:t>
                </a:r>
              </a:p>
              <a:p>
                <a:pPr marL="0" indent="0">
                  <a:lnSpc>
                    <a:spcPct val="120000"/>
                  </a:lnSpc>
                  <a:spcBef>
                    <a:spcPts val="0"/>
                  </a:spcBef>
                  <a:spcAft>
                    <a:spcPts val="1200"/>
                  </a:spcAft>
                  <a:buNone/>
                </a:pPr>
                <a:r>
                  <a:rPr lang="en-US" sz="9600" dirty="0">
                    <a:cs typeface="Times New Roman" panose="02020603050405020304" pitchFamily="18" charset="0"/>
                  </a:rPr>
                  <a:t>2.   Probing Sequence:</a:t>
                </a:r>
                <a:endParaRPr lang="en-US" sz="9600" dirty="0">
                  <a:solidFill>
                    <a:srgbClr val="0000FF"/>
                  </a:solidFill>
                  <a:latin typeface="Times New Roman" panose="02020603050405020304" pitchFamily="18" charset="0"/>
                  <a:cs typeface="Times New Roman" panose="02020603050405020304" pitchFamily="18" charset="0"/>
                </a:endParaRPr>
              </a:p>
              <a:p>
                <a:pPr marL="91440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When inserting a key k:</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The initial slot probed is </a:t>
                </a:r>
                <a:r>
                  <a:rPr lang="en-US" sz="9600" dirty="0">
                    <a:solidFill>
                      <a:srgbClr val="0000FF"/>
                    </a:solidFill>
                    <a:latin typeface="Times New Roman" panose="02020603050405020304" pitchFamily="18" charset="0"/>
                    <a:cs typeface="Times New Roman" panose="02020603050405020304" pitchFamily="18" charset="0"/>
                  </a:rPr>
                  <a:t>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a:t>
                </a:r>
              </a:p>
              <a:p>
                <a:pPr marL="1377950"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When a collision occurs (i.e., if this slot is occupied), the next slot probed is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continuing up to T[m – 1].</a:t>
                </a:r>
              </a:p>
              <a:p>
                <a:pPr marL="1377950"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If necessary, it wraps around to T[0], T[1], …, until it reaches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a:t>
                </a:r>
              </a:p>
              <a:p>
                <a:pPr marL="914400"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An item is inserted into the first empty slot found during this sequence.</a:t>
                </a: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1" y="1079019"/>
                <a:ext cx="9861786" cy="5685036"/>
              </a:xfrm>
              <a:blipFill>
                <a:blip r:embed="rId2"/>
                <a:stretch>
                  <a:fillRect l="-927" t="-857" r="-680" b="-268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7547119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0" y="1230574"/>
                <a:ext cx="9861786" cy="5007388"/>
              </a:xfrm>
            </p:spPr>
            <p:txBody>
              <a:bodyPr>
                <a:noAutofit/>
              </a:bodyPr>
              <a:lstStyle/>
              <a:p>
                <a:pPr marL="0" indent="0">
                  <a:lnSpc>
                    <a:spcPct val="120000"/>
                  </a:lnSpc>
                  <a:spcBef>
                    <a:spcPts val="0"/>
                  </a:spcBef>
                  <a:spcAft>
                    <a:spcPts val="1200"/>
                  </a:spcAft>
                  <a:buNone/>
                </a:pPr>
                <a:r>
                  <a:rPr lang="en-US" sz="2400" dirty="0">
                    <a:cs typeface="Times New Roman" panose="02020603050405020304" pitchFamily="18" charset="0"/>
                  </a:rPr>
                  <a:t>The method of Linear Probing in hash tables</a:t>
                </a:r>
              </a:p>
              <a:p>
                <a:pPr marL="461963" indent="-461963">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Given an ordinary hash function h</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2, …, m-1}, the method of </a:t>
                </a:r>
                <a:r>
                  <a:rPr lang="en-US" sz="2400" i="1" dirty="0">
                    <a:solidFill>
                      <a:srgbClr val="0000FF"/>
                    </a:solidFill>
                    <a:latin typeface="Times New Roman" panose="02020603050405020304" pitchFamily="18" charset="0"/>
                    <a:cs typeface="Times New Roman" panose="02020603050405020304" pitchFamily="18" charset="0"/>
                  </a:rPr>
                  <a:t>linear probing </a:t>
                </a:r>
                <a:r>
                  <a:rPr lang="en-US" sz="24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mod m, where the probe number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0, 1, 2, …, m-1.</a:t>
                </a:r>
              </a:p>
              <a:p>
                <a:pPr marL="0" indent="0">
                  <a:lnSpc>
                    <a:spcPct val="120000"/>
                  </a:lnSpc>
                  <a:spcBef>
                    <a:spcPts val="0"/>
                  </a:spcBef>
                  <a:spcAft>
                    <a:spcPts val="1200"/>
                  </a:spcAft>
                  <a:buNone/>
                </a:pPr>
                <a:r>
                  <a:rPr lang="en-US" sz="2400" dirty="0">
                    <a:cs typeface="Times New Roman" panose="02020603050405020304" pitchFamily="18" charset="0"/>
                  </a:rPr>
                  <a:t>3.   Search Operation:</a:t>
                </a:r>
                <a:endParaRPr lang="en-US" sz="2400" dirty="0">
                  <a:solidFill>
                    <a:srgbClr val="0000FF"/>
                  </a:solidFill>
                  <a:latin typeface="Times New Roman" panose="02020603050405020304" pitchFamily="18" charset="0"/>
                  <a:cs typeface="Times New Roman" panose="02020603050405020304" pitchFamily="18" charset="0"/>
                </a:endParaRPr>
              </a:p>
              <a:p>
                <a:pPr marL="914400" indent="-461963">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To search for an item with key k: </a:t>
                </a:r>
              </a:p>
              <a:p>
                <a:pPr marL="1377950" indent="-461963">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Start at the hash address </a:t>
                </a:r>
                <a:r>
                  <a:rPr lang="en-US" sz="2400" dirty="0">
                    <a:latin typeface="Times New Roman" panose="02020603050405020304" pitchFamily="18" charset="0"/>
                    <a:cs typeface="Times New Roman" panose="02020603050405020304" pitchFamily="18" charset="0"/>
                  </a:rPr>
                  <a:t>T[h’(k)].</a:t>
                </a:r>
                <a:r>
                  <a:rPr lang="en-US" sz="2400" dirty="0">
                    <a:solidFill>
                      <a:srgbClr val="0000FF"/>
                    </a:solidFill>
                    <a:latin typeface="Times New Roman" panose="02020603050405020304" pitchFamily="18" charset="0"/>
                    <a:cs typeface="Times New Roman" panose="02020603050405020304" pitchFamily="18" charset="0"/>
                  </a:rPr>
                  <a:t> </a:t>
                </a:r>
              </a:p>
              <a:p>
                <a:pPr marL="1377950" indent="-461963">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Continue probing each subsequent address in the probing sequence until a match is found or an empty slot is encountered.</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0" y="1230574"/>
                <a:ext cx="9861786" cy="5007388"/>
              </a:xfrm>
              <a:blipFill>
                <a:blip r:embed="rId2"/>
                <a:stretch>
                  <a:fillRect l="-927" t="-122" r="-680" b="-109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2366493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0696" y="3775342"/>
            <a:ext cx="10673583" cy="2186074"/>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9098" y="781965"/>
            <a:ext cx="9656777" cy="5963713"/>
          </a:xfrm>
        </p:spPr>
        <p:txBody>
          <a:bodyPr>
            <a:noAutofit/>
          </a:bodyPr>
          <a:lstStyle/>
          <a:p>
            <a:pPr marL="0" indent="0">
              <a:lnSpc>
                <a:spcPct val="100000"/>
              </a:lnSpc>
              <a:spcBef>
                <a:spcPts val="0"/>
              </a:spcBef>
              <a:buNone/>
            </a:pPr>
            <a:r>
              <a:rPr lang="en-US" sz="2400" dirty="0">
                <a:cs typeface="Times New Roman" panose="02020603050405020304" pitchFamily="18" charset="0"/>
              </a:rPr>
              <a:t>The method of Linear Probing in hash tables</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Deletion Issues and Solutions</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4.   Deletion Problem:</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Simply removing an item from the hash table can disrupt the probing sequence, potentially causing search operations for other keys to fail.</a:t>
            </a:r>
          </a:p>
          <a:p>
            <a:pPr marL="457200" indent="-457200">
              <a:lnSpc>
                <a:spcPct val="100000"/>
              </a:lnSpc>
              <a:spcBef>
                <a:spcPts val="0"/>
              </a:spcBef>
              <a:spcAft>
                <a:spcPts val="600"/>
              </a:spcAft>
              <a:buAutoNum type="arabicPeriod" startAt="5"/>
            </a:pPr>
            <a:r>
              <a:rPr lang="en-US" sz="2200" dirty="0">
                <a:solidFill>
                  <a:srgbClr val="0000FF"/>
                </a:solidFill>
                <a:latin typeface="Times New Roman" panose="02020603050405020304" pitchFamily="18" charset="0"/>
                <a:cs typeface="Times New Roman" panose="02020603050405020304" pitchFamily="18" charset="0"/>
              </a:rPr>
              <a:t>Deletion Solutions:</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Use Sentinel Value.</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Replace the deleted item with a sentinel value “DELETED”. </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sentinel does not match any key and indicates that the slot was previously occupied but can be replaced by inserting another item later. </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Rehashing Items:</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 all items between the deleted item slot and the next empty slot to fill the gap left by the deletion.</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ensures that the probing sequence remains intact, maintaining the correctness of search operations.</a:t>
            </a: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0CBBCC-0233-78D0-D187-B2107FBD00B7}"/>
              </a:ext>
            </a:extLst>
          </p:cNvPr>
          <p:cNvSpPr txBox="1"/>
          <p:nvPr/>
        </p:nvSpPr>
        <p:spPr>
          <a:xfrm>
            <a:off x="1524527" y="15021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739730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8B5F80-DC78-410E-37E7-F819ABDA2239}"/>
              </a:ext>
            </a:extLst>
          </p:cNvPr>
          <p:cNvSpPr txBox="1"/>
          <p:nvPr/>
        </p:nvSpPr>
        <p:spPr>
          <a:xfrm>
            <a:off x="1524000" y="875782"/>
            <a:ext cx="9144000" cy="5324535"/>
          </a:xfrm>
          <a:prstGeom prst="rect">
            <a:avLst/>
          </a:prstGeom>
          <a:noFill/>
        </p:spPr>
        <p:txBody>
          <a:bodyPr wrap="square">
            <a:spAutoFit/>
          </a:bodyPr>
          <a:lstStyle/>
          <a:p>
            <a:r>
              <a:rPr lang="en-US" sz="2800" dirty="0" err="1">
                <a:cs typeface="Times New Roman" panose="02020603050405020304" pitchFamily="18" charset="0"/>
              </a:rPr>
              <a:t>xxxSummary</a:t>
            </a:r>
            <a:endParaRPr lang="en-US" sz="2800" dirty="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resolves collisions by linearly searching for the next available slot in the hash table. It is simple and avoids using pointers (</a:t>
            </a:r>
            <a:r>
              <a:rPr lang="en-US" sz="2400" dirty="0">
                <a:solidFill>
                  <a:srgbClr val="0000FF"/>
                </a:solidFill>
                <a:latin typeface="Times New Roman" panose="02020603050405020304" pitchFamily="18" charset="0"/>
                <a:cs typeface="Times New Roman" panose="02020603050405020304" pitchFamily="18" charset="0"/>
              </a:rPr>
              <a:t>simple implementation and memory saving</a:t>
            </a:r>
            <a:r>
              <a:rPr lang="en-US" sz="2400" dirty="0">
                <a:latin typeface="Times New Roman" panose="02020603050405020304" pitchFamily="18" charset="0"/>
                <a:cs typeface="Times New Roman" panose="02020603050405020304" pitchFamily="18" charset="0"/>
              </a:rPr>
              <a:t>) but can suffer from primary clustering, leading to increased search time.</a:t>
            </a: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Deletion in linear probing requires careful handling to maintain the integrity of the probing sequence. Using a sentinel "DELETED" is simpler but can lead to inefficiencies. Rehashing between the deleted item and the next empty slot is more efficient in the long run but is more complex and computationally expensive. The choice between these methods depends on the specific application requirements and constraints.</a:t>
            </a:r>
          </a:p>
        </p:txBody>
      </p:sp>
    </p:spTree>
    <p:extLst>
      <p:ext uri="{BB962C8B-B14F-4D97-AF65-F5344CB8AC3E}">
        <p14:creationId xmlns:p14="http://schemas.microsoft.com/office/powerpoint/2010/main" val="8009896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3" y="1586523"/>
            <a:ext cx="9433165" cy="1336431"/>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76252" y="1182097"/>
            <a:ext cx="8908870" cy="5632995"/>
          </a:xfrm>
        </p:spPr>
        <p:txBody>
          <a:bodyPr>
            <a:normAutofit fontScale="85000" lnSpcReduction="20000"/>
          </a:bodyPr>
          <a:lstStyle/>
          <a:p>
            <a:pPr marL="0" indent="0">
              <a:lnSpc>
                <a:spcPct val="120000"/>
              </a:lnSpc>
              <a:spcBef>
                <a:spcPts val="0"/>
              </a:spcBef>
              <a:spcAft>
                <a:spcPts val="900"/>
              </a:spcAft>
              <a:buNone/>
            </a:pPr>
            <a:r>
              <a:rPr lang="en-US" dirty="0" err="1">
                <a:latin typeface="Times New Roman" panose="02020603050405020304" pitchFamily="18" charset="0"/>
                <a:cs typeface="Times New Roman" panose="02020603050405020304" pitchFamily="18" charset="0"/>
              </a:rPr>
              <a:t>xxxLinear</a:t>
            </a:r>
            <a:r>
              <a:rPr lang="en-US" dirty="0">
                <a:latin typeface="Times New Roman" panose="02020603050405020304" pitchFamily="18" charset="0"/>
                <a:cs typeface="Times New Roman" panose="02020603050405020304" pitchFamily="18" charset="0"/>
              </a:rPr>
              <a:t> Probing</a:t>
            </a:r>
          </a:p>
          <a:p>
            <a:pPr marL="339725" indent="-339725">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Linear probing is </a:t>
            </a:r>
            <a:r>
              <a:rPr lang="en-US" sz="2400" dirty="0">
                <a:solidFill>
                  <a:srgbClr val="0000FF"/>
                </a:solidFill>
                <a:latin typeface="Times New Roman" panose="02020603050405020304" pitchFamily="18" charset="0"/>
                <a:cs typeface="Times New Roman" panose="02020603050405020304" pitchFamily="18" charset="0"/>
              </a:rPr>
              <a:t>easy to implement.</a:t>
            </a:r>
          </a:p>
          <a:p>
            <a:pPr marL="339725" indent="-339725">
              <a:lnSpc>
                <a:spcPct val="12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It suffers </a:t>
            </a:r>
            <a:r>
              <a:rPr lang="en-US" sz="2400" dirty="0">
                <a:latin typeface="Times New Roman" panose="02020603050405020304" pitchFamily="18" charset="0"/>
                <a:cs typeface="Times New Roman" panose="02020603050405020304" pitchFamily="18" charset="0"/>
              </a:rPr>
              <a:t>from a problem known as </a:t>
            </a:r>
            <a:r>
              <a:rPr lang="en-US" sz="2400" i="1" dirty="0">
                <a:solidFill>
                  <a:srgbClr val="0000FF"/>
                </a:solidFill>
                <a:latin typeface="Times New Roman" panose="02020603050405020304" pitchFamily="18" charset="0"/>
                <a:cs typeface="Times New Roman" panose="02020603050405020304" pitchFamily="18" charset="0"/>
              </a:rPr>
              <a:t>primary clustering</a:t>
            </a:r>
            <a:r>
              <a:rPr lang="en-US" sz="2400" i="1" dirty="0">
                <a:latin typeface="Times New Roman" panose="02020603050405020304" pitchFamily="18" charset="0"/>
                <a:cs typeface="Times New Roman" panose="02020603050405020304" pitchFamily="18" charset="0"/>
              </a:rPr>
              <a:t>.</a:t>
            </a:r>
          </a:p>
          <a:p>
            <a:pPr marL="339725" indent="-339725">
              <a:lnSpc>
                <a:spcPct val="12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Long runs </a:t>
            </a:r>
            <a:r>
              <a:rPr lang="en-US" sz="2400" dirty="0">
                <a:latin typeface="Times New Roman" panose="02020603050405020304" pitchFamily="18" charset="0"/>
                <a:cs typeface="Times New Roman" panose="02020603050405020304" pitchFamily="18" charset="0"/>
              </a:rPr>
              <a:t>of occupied slots build-up, </a:t>
            </a:r>
            <a:r>
              <a:rPr lang="en-US" sz="2400" dirty="0">
                <a:solidFill>
                  <a:srgbClr val="0000FF"/>
                </a:solidFill>
                <a:latin typeface="Times New Roman" panose="02020603050405020304" pitchFamily="18" charset="0"/>
                <a:cs typeface="Times New Roman" panose="02020603050405020304" pitchFamily="18" charset="0"/>
              </a:rPr>
              <a:t>increasing the average search time. </a:t>
            </a:r>
          </a:p>
          <a:p>
            <a:pPr marL="339725" indent="-339725">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If the table has n = m/2 keys,  where every even-indexed slot is occupied and every odd-indexed slot is empty, then </a:t>
            </a:r>
            <a:r>
              <a:rPr lang="en-US" sz="2400" dirty="0">
                <a:solidFill>
                  <a:srgbClr val="0000FF"/>
                </a:solidFill>
                <a:latin typeface="Times New Roman" panose="02020603050405020304" pitchFamily="18" charset="0"/>
                <a:cs typeface="Times New Roman" panose="02020603050405020304" pitchFamily="18" charset="0"/>
              </a:rPr>
              <a:t>the average unsuccessful search takes 1.5 probes. </a:t>
            </a:r>
            <a:r>
              <a:rPr lang="en-US" sz="2400" dirty="0">
                <a:latin typeface="Times New Roman" panose="02020603050405020304" pitchFamily="18" charset="0"/>
                <a:cs typeface="Times New Roman" panose="02020603050405020304" pitchFamily="18" charset="0"/>
              </a:rPr>
              <a:t>(1 + n/m) = (1 + (m/2)/m) = 1 + 0.5 = 1.5</a:t>
            </a:r>
          </a:p>
          <a:p>
            <a:pPr marL="339725" indent="-339725">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If the first n = m/2 locations are the ones occupied, the average number of probes increases to about n/4 = m/8.</a:t>
            </a:r>
          </a:p>
          <a:p>
            <a:pPr marL="339725" indent="-339725">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Clusters are likely to arise, since if an empty slot is preceded by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full slots, then the probability that the empty slot is the next one filled is (i+1)/m, compared with a probability of 1/m if the preceding slot was empty. </a:t>
            </a:r>
          </a:p>
          <a:p>
            <a:pPr marL="339725" indent="-339725">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Thus, runs of occupied slots tend to get longer, and linear probing is not a very good approximation to uniform hashing.</a:t>
            </a:r>
          </a:p>
          <a:p>
            <a:pPr>
              <a:lnSpc>
                <a:spcPct val="120000"/>
              </a:lnSpc>
              <a:spcBef>
                <a:spcPts val="0"/>
              </a:spcBef>
              <a:spcAft>
                <a:spcPts val="9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9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900"/>
              </a:spcAft>
            </a:pPr>
            <a:endParaRPr lang="en-US" sz="2400" dirty="0">
              <a:latin typeface="Times New Roman" panose="02020603050405020304" pitchFamily="18" charset="0"/>
              <a:cs typeface="Times New Roman" panose="02020603050405020304" pitchFamily="18" charset="0"/>
            </a:endParaRPr>
          </a:p>
          <a:p>
            <a:pPr marL="0" indent="0">
              <a:lnSpc>
                <a:spcPct val="120000"/>
              </a:lnSpc>
              <a:spcAft>
                <a:spcPts val="900"/>
              </a:spcAft>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5068801-D389-0A11-102E-A9DCC82B1CA9}"/>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965644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AECB2B-A0FB-0FDC-490F-00F99F423EC3}"/>
              </a:ext>
            </a:extLst>
          </p:cNvPr>
          <p:cNvSpPr txBox="1"/>
          <p:nvPr/>
        </p:nvSpPr>
        <p:spPr>
          <a:xfrm>
            <a:off x="1461369" y="1771936"/>
            <a:ext cx="9269261"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Characteristics of Linear Probing</a:t>
            </a:r>
          </a:p>
          <a:p>
            <a:r>
              <a:rPr lang="en-US" sz="2400" dirty="0">
                <a:latin typeface="Times New Roman" panose="02020603050405020304" pitchFamily="18" charset="0"/>
                <a:cs typeface="Times New Roman" panose="02020603050405020304" pitchFamily="18" charset="0"/>
              </a:rPr>
              <a:t>Linear probing is a popular collision resolution method for hash tables due to its simplicity and memory efficiency.</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Simple Implementation:</a:t>
            </a:r>
            <a:r>
              <a:rPr lang="en-US" sz="2400" dirty="0">
                <a:latin typeface="Times New Roman" panose="02020603050405020304" pitchFamily="18" charset="0"/>
                <a:cs typeface="Times New Roman" panose="02020603050405020304" pitchFamily="18" charset="0"/>
              </a:rPr>
              <a:t> </a:t>
            </a:r>
          </a:p>
          <a:p>
            <a:pPr marL="914400" indent="-4556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require pointers or additional data structures, making it easy to implement.</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Memory Saving:</a:t>
            </a:r>
            <a:r>
              <a:rPr lang="en-US" sz="2400" dirty="0">
                <a:latin typeface="Times New Roman" panose="02020603050405020304" pitchFamily="18" charset="0"/>
                <a:cs typeface="Times New Roman" panose="02020603050405020304" pitchFamily="18" charset="0"/>
              </a:rPr>
              <a:t> </a:t>
            </a:r>
          </a:p>
          <a:p>
            <a:pPr marL="91440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uses the array space of the hash table efficiently without needing extra memory for linked lists or other structures.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it has inherent issues, particularly with complex deletion handling and primary clustering</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which can significantly impact performance.</a:t>
            </a:r>
          </a:p>
        </p:txBody>
      </p:sp>
    </p:spTree>
    <p:extLst>
      <p:ext uri="{BB962C8B-B14F-4D97-AF65-F5344CB8AC3E}">
        <p14:creationId xmlns:p14="http://schemas.microsoft.com/office/powerpoint/2010/main" val="30981270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2E10F-8F14-FB1E-9B5C-0599C2578237}"/>
              </a:ext>
            </a:extLst>
          </p:cNvPr>
          <p:cNvSpPr txBox="1"/>
          <p:nvPr/>
        </p:nvSpPr>
        <p:spPr>
          <a:xfrm>
            <a:off x="3049044" y="1435160"/>
            <a:ext cx="6093912" cy="4801314"/>
          </a:xfrm>
          <a:prstGeom prst="rect">
            <a:avLst/>
          </a:prstGeom>
          <a:noFill/>
        </p:spPr>
        <p:txBody>
          <a:bodyPr wrap="square">
            <a:spAutoFit/>
          </a:bodyPr>
          <a:lstStyle/>
          <a:p>
            <a:r>
              <a:rPr lang="en-US" b="1" dirty="0"/>
              <a:t>Primary Clustering</a:t>
            </a:r>
          </a:p>
          <a:p>
            <a:pPr marL="463550" indent="-463550">
              <a:buFont typeface="+mj-lt"/>
              <a:buAutoNum type="arabicPeriod"/>
            </a:pPr>
            <a:r>
              <a:rPr lang="en-US" b="1" dirty="0"/>
              <a:t>Definition:</a:t>
            </a:r>
            <a:endParaRPr lang="en-US" dirty="0"/>
          </a:p>
          <a:p>
            <a:pPr marL="914400" lvl="1" indent="-457200">
              <a:buFont typeface="Arial" panose="020B0604020202020204" pitchFamily="34" charset="0"/>
              <a:buChar char="•"/>
            </a:pPr>
            <a:r>
              <a:rPr lang="en-US" b="1" dirty="0"/>
              <a:t>Primary clustering</a:t>
            </a:r>
            <a:r>
              <a:rPr lang="en-US" dirty="0"/>
              <a:t> refers to the phenomenon where consecutive elements cluster together, leading to create long runs of occupied slots, or clusters i.e., longer probe sequences. </a:t>
            </a:r>
          </a:p>
          <a:p>
            <a:pPr marL="914400" lvl="1" indent="-457200">
              <a:buFont typeface="Arial" panose="020B0604020202020204" pitchFamily="34" charset="0"/>
              <a:buChar char="•"/>
            </a:pPr>
            <a:r>
              <a:rPr lang="en-US" dirty="0"/>
              <a:t>This clustering increases the average search time for elements, as large clusters require more steps to resolve collisions. </a:t>
            </a:r>
          </a:p>
          <a:p>
            <a:pPr marL="463550" lvl="1" indent="-450850"/>
            <a:r>
              <a:rPr lang="en-US" b="1" dirty="0"/>
              <a:t>2.     Formation of Clusters:</a:t>
            </a:r>
            <a:endParaRPr lang="en-US" dirty="0"/>
          </a:p>
          <a:p>
            <a:pPr marL="914400" lvl="1" indent="-457200">
              <a:buFont typeface="Arial" panose="020B0604020202020204" pitchFamily="34" charset="0"/>
              <a:buChar char="•"/>
            </a:pPr>
            <a:r>
              <a:rPr lang="en-US" dirty="0"/>
              <a:t>When an empty slot is preceded by I full slots, the probability that this empty slot is the next one filled is (i+1)/m, compared to a probability of 1/m if the preceding slot was empty.</a:t>
            </a:r>
          </a:p>
          <a:p>
            <a:pPr marL="914400" lvl="1" indent="-457200">
              <a:buFont typeface="Arial" panose="020B0604020202020204" pitchFamily="34" charset="0"/>
              <a:buChar char="•"/>
            </a:pPr>
            <a:r>
              <a:rPr lang="en-US" dirty="0"/>
              <a:t>This results in runs of occupied slots tending to get longer as more elements are inserted, leading to significant clusters.</a:t>
            </a:r>
          </a:p>
        </p:txBody>
      </p:sp>
    </p:spTree>
    <p:extLst>
      <p:ext uri="{BB962C8B-B14F-4D97-AF65-F5344CB8AC3E}">
        <p14:creationId xmlns:p14="http://schemas.microsoft.com/office/powerpoint/2010/main" val="20878835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14C735-64FC-24EB-EEBB-A524BB0EC404}"/>
                  </a:ext>
                </a:extLst>
              </p:cNvPr>
              <p:cNvSpPr txBox="1"/>
              <p:nvPr/>
            </p:nvSpPr>
            <p:spPr>
              <a:xfrm>
                <a:off x="1490597" y="1169974"/>
                <a:ext cx="9181577" cy="44446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Impact on Search Time</a:t>
                </a:r>
              </a:p>
              <a:p>
                <a:pPr>
                  <a:buFont typeface="+mj-lt"/>
                  <a:buAutoNum type="arabicPeriod" startAt="3"/>
                </a:pPr>
                <a:r>
                  <a:rPr lang="en-US" sz="2400" b="1" dirty="0">
                    <a:latin typeface="Times New Roman" panose="02020603050405020304" pitchFamily="18" charset="0"/>
                    <a:cs typeface="Times New Roman" panose="02020603050405020304" pitchFamily="18" charset="0"/>
                  </a:rPr>
                  <a:t>   Average Unsuccessful Search:</a:t>
                </a:r>
                <a:endParaRPr lang="en-US" sz="24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hash table has n=m/2 keys, and every even-indexed slot is occupied while every odd-indexed slot is empty, the average unsuccessful search time is calculated as follows: </a:t>
                </a:r>
              </a:p>
              <a:p>
                <a:pPr lvl="1"/>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𝑛</m:t>
                        </m:r>
                      </m:num>
                      <m:den>
                        <m:r>
                          <a:rPr lang="en-US" sz="2400" b="0" i="1" dirty="0"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𝑚</m:t>
                            </m:r>
                          </m:num>
                          <m:den>
                            <m:r>
                              <a:rPr lang="en-US" sz="2400" b="0" i="1" smtClean="0">
                                <a:latin typeface="Cambria Math" panose="02040503050406030204" pitchFamily="18" charset="0"/>
                                <a:cs typeface="Times New Roman" panose="02020603050405020304" pitchFamily="18" charset="0"/>
                              </a:rPr>
                              <m:t>2</m:t>
                            </m:r>
                          </m:den>
                        </m:f>
                      </m:num>
                      <m:den>
                        <m:r>
                          <a:rPr lang="en-US" sz="2400" b="0" i="1"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=1+0.5=1.5 probes</a:t>
                </a:r>
              </a:p>
              <a:p>
                <a:pPr marL="463550" indent="-463550">
                  <a:buFont typeface="+mj-lt"/>
                  <a:buAutoNum type="arabicPeriod" startAt="3"/>
                </a:pPr>
                <a:r>
                  <a:rPr lang="en-US" sz="2400" b="1" dirty="0">
                    <a:latin typeface="Times New Roman" panose="02020603050405020304" pitchFamily="18" charset="0"/>
                    <a:cs typeface="Times New Roman" panose="02020603050405020304" pitchFamily="18" charset="0"/>
                  </a:rPr>
                  <a:t>   Increased Probes with Occupied Locations:</a:t>
                </a:r>
                <a:endParaRPr lang="en-US" sz="24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n=m/2 locations are occupied, the average number of probes required increases to approximately n/4=m/8. This is because searches must probe through the initial occupied slots before finding an empty one, increasing the average search time.</a:t>
                </a:r>
              </a:p>
            </p:txBody>
          </p:sp>
        </mc:Choice>
        <mc:Fallback xmlns="">
          <p:sp>
            <p:nvSpPr>
              <p:cNvPr id="3" name="TextBox 2">
                <a:extLst>
                  <a:ext uri="{FF2B5EF4-FFF2-40B4-BE49-F238E27FC236}">
                    <a16:creationId xmlns:a16="http://schemas.microsoft.com/office/drawing/2014/main" id="{3314C735-64FC-24EB-EEBB-A524BB0EC404}"/>
                  </a:ext>
                </a:extLst>
              </p:cNvPr>
              <p:cNvSpPr txBox="1">
                <a:spLocks noRot="1" noChangeAspect="1" noMove="1" noResize="1" noEditPoints="1" noAdjustHandles="1" noChangeArrowheads="1" noChangeShapeType="1" noTextEdit="1"/>
              </p:cNvSpPr>
              <p:nvPr/>
            </p:nvSpPr>
            <p:spPr>
              <a:xfrm>
                <a:off x="1490597" y="1169974"/>
                <a:ext cx="9181577" cy="4444615"/>
              </a:xfrm>
              <a:prstGeom prst="rect">
                <a:avLst/>
              </a:prstGeom>
              <a:blipFill>
                <a:blip r:embed="rId2"/>
                <a:stretch>
                  <a:fillRect l="-1062" t="-1097" b="-2195"/>
                </a:stretch>
              </a:blipFill>
            </p:spPr>
            <p:txBody>
              <a:bodyPr/>
              <a:lstStyle/>
              <a:p>
                <a:r>
                  <a:rPr lang="en-US">
                    <a:noFill/>
                  </a:rPr>
                  <a:t> </a:t>
                </a:r>
              </a:p>
            </p:txBody>
          </p:sp>
        </mc:Fallback>
      </mc:AlternateContent>
    </p:spTree>
    <p:extLst>
      <p:ext uri="{BB962C8B-B14F-4D97-AF65-F5344CB8AC3E}">
        <p14:creationId xmlns:p14="http://schemas.microsoft.com/office/powerpoint/2010/main" val="174422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418" y="2244436"/>
            <a:ext cx="9760704" cy="4315885"/>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690976" y="1682062"/>
            <a:ext cx="8810047" cy="4508927"/>
          </a:xfrm>
          <a:prstGeom prst="rect">
            <a:avLst/>
          </a:prstGeom>
        </p:spPr>
        <p:txBody>
          <a:bodyPr wrap="square">
            <a:spAutoFit/>
          </a:bodyPr>
          <a:lstStyle/>
          <a:p>
            <a:pPr>
              <a:spcAft>
                <a:spcPts val="1200"/>
              </a:spcAft>
            </a:pPr>
            <a:r>
              <a:rPr lang="en-US" sz="2600" dirty="0">
                <a:ea typeface="Calibri" panose="020F0502020204030204" pitchFamily="34" charset="0"/>
                <a:cs typeface="Times New Roman" panose="02020603050405020304" pitchFamily="18" charset="0"/>
              </a:rPr>
              <a:t>Example: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Encode the location </a:t>
            </a:r>
            <a:r>
              <a:rPr lang="en-US" sz="2400" dirty="0">
                <a:latin typeface="Times New Roman" panose="02020603050405020304" pitchFamily="18" charset="0"/>
                <a:ea typeface="Calibri" panose="020F0502020204030204" pitchFamily="34" charset="0"/>
                <a:cs typeface="Times New Roman" panose="02020603050405020304" pitchFamily="18" charset="0"/>
              </a:rPr>
              <a:t>of a computer on the Internet:</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use a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32-bit-IP</a:t>
            </a:r>
            <a:r>
              <a:rPr lang="en-US" sz="2400" dirty="0">
                <a:latin typeface="Times New Roman" panose="02020603050405020304" pitchFamily="18" charset="0"/>
                <a:ea typeface="Calibri" panose="020F0502020204030204" pitchFamily="34" charset="0"/>
                <a:cs typeface="Times New Roman" panose="02020603050405020304" pitchFamily="18" charset="0"/>
              </a:rPr>
              <a:t> (Internet protocol)</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address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Often represented in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four 8-bit fields</a:t>
            </a:r>
            <a:r>
              <a:rPr lang="en-US" sz="2400" dirty="0">
                <a:latin typeface="Times New Roman" panose="02020603050405020304" pitchFamily="18" charset="0"/>
                <a:ea typeface="Calibri" panose="020F0502020204030204" pitchFamily="34" charset="0"/>
                <a:cs typeface="Times New Roman" panose="02020603050405020304" pitchFamily="18" charset="0"/>
              </a:rPr>
              <a:t>, such as 128.32.168.80.  </a:t>
            </a:r>
          </a:p>
          <a:p>
            <a:pPr marL="342900"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table (direct) addressing,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achieve fast lookup times (constant time O(1))</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if the records are maintained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an array indexed by IP address.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Waste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memory space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array would have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4 * 10</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9</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entries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large majority of them is blank.</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211A536-EE53-4234-81FF-BA92039F0194}"/>
              </a:ext>
            </a:extLst>
          </p:cNvPr>
          <p:cNvSpPr/>
          <p:nvPr/>
        </p:nvSpPr>
        <p:spPr>
          <a:xfrm>
            <a:off x="1561484" y="762391"/>
            <a:ext cx="5118837" cy="492443"/>
          </a:xfrm>
          <a:prstGeom prst="rect">
            <a:avLst/>
          </a:prstGeom>
        </p:spPr>
        <p:txBody>
          <a:bodyPr wrap="none">
            <a:spAutoFit/>
          </a:bodyPr>
          <a:lstStyle/>
          <a:p>
            <a:r>
              <a:rPr lang="en-US" sz="2600" dirty="0">
                <a:cs typeface="Times New Roman" panose="02020603050405020304" pitchFamily="18" charset="0"/>
              </a:rPr>
              <a:t>Hash Tables vs Direct-Address Tables</a:t>
            </a:r>
          </a:p>
        </p:txBody>
      </p:sp>
    </p:spTree>
    <p:extLst>
      <p:ext uri="{BB962C8B-B14F-4D97-AF65-F5344CB8AC3E}">
        <p14:creationId xmlns:p14="http://schemas.microsoft.com/office/powerpoint/2010/main" val="2028312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3C27A-B2D8-403E-187C-6118D763239B}"/>
              </a:ext>
            </a:extLst>
          </p:cNvPr>
          <p:cNvSpPr txBox="1"/>
          <p:nvPr/>
        </p:nvSpPr>
        <p:spPr>
          <a:xfrm>
            <a:off x="1490597" y="2416469"/>
            <a:ext cx="9169051" cy="230832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Comparison to Uniform Hashing</a:t>
            </a:r>
          </a:p>
          <a:p>
            <a:pPr>
              <a:buFont typeface="+mj-lt"/>
              <a:buAutoNum type="arabicPeriod" startAt="5"/>
            </a:pPr>
            <a:r>
              <a:rPr lang="en-US" sz="2400" b="1" dirty="0">
                <a:latin typeface="Times New Roman" panose="02020603050405020304" pitchFamily="18" charset="0"/>
                <a:cs typeface="Times New Roman" panose="02020603050405020304" pitchFamily="18" charset="0"/>
              </a:rPr>
              <a:t>   Non-Uniform Distribution:</a:t>
            </a:r>
            <a:endParaRPr lang="en-US" sz="24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approximate uniform hashing well because clusters are more likely to form. In uniform hashing, the distribution of keys is more evenly spread across the table, reducing the probability of long runs of occupied slots.</a:t>
            </a:r>
          </a:p>
        </p:txBody>
      </p:sp>
    </p:spTree>
    <p:extLst>
      <p:ext uri="{BB962C8B-B14F-4D97-AF65-F5344CB8AC3E}">
        <p14:creationId xmlns:p14="http://schemas.microsoft.com/office/powerpoint/2010/main" val="4441728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C9874E-6B33-C76B-A80B-410EE5DA078C}"/>
              </a:ext>
            </a:extLst>
          </p:cNvPr>
          <p:cNvSpPr txBox="1"/>
          <p:nvPr/>
        </p:nvSpPr>
        <p:spPr>
          <a:xfrm>
            <a:off x="1524000" y="271183"/>
            <a:ext cx="9412224" cy="637097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Summary</a:t>
            </a:r>
          </a:p>
          <a:p>
            <a:r>
              <a:rPr lang="en-US" sz="2400" b="1" dirty="0">
                <a:latin typeface="Times New Roman" panose="02020603050405020304" pitchFamily="18" charset="0"/>
                <a:cs typeface="Times New Roman" panose="02020603050405020304" pitchFamily="18" charset="0"/>
              </a:rPr>
              <a:t>Advantages:</a:t>
            </a: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Simple Implementation:</a:t>
            </a:r>
            <a:r>
              <a:rPr lang="en-US" sz="2400" dirty="0">
                <a:latin typeface="Times New Roman" panose="02020603050405020304" pitchFamily="18" charset="0"/>
                <a:cs typeface="Times New Roman" panose="02020603050405020304" pitchFamily="18" charset="0"/>
              </a:rPr>
              <a:t> Linear probing is easy to implement, as it only requires a single array and no additional data structures like linked lists.</a:t>
            </a:r>
          </a:p>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Memory Efficiency:</a:t>
            </a:r>
            <a:r>
              <a:rPr lang="en-US" sz="2400" dirty="0">
                <a:latin typeface="Times New Roman" panose="02020603050405020304" pitchFamily="18" charset="0"/>
                <a:cs typeface="Times New Roman" panose="02020603050405020304" pitchFamily="18" charset="0"/>
              </a:rPr>
              <a:t> It makes efficient use of the array space without needing pointers or extra memory allocations.</a:t>
            </a:r>
          </a:p>
          <a:p>
            <a:r>
              <a:rPr lang="en-US" sz="2400" b="1" dirty="0">
                <a:latin typeface="Times New Roman" panose="02020603050405020304" pitchFamily="18" charset="0"/>
                <a:cs typeface="Times New Roman" panose="02020603050405020304" pitchFamily="18" charset="0"/>
              </a:rPr>
              <a:t>Disadvantages:</a:t>
            </a: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Primary Clustering:</a:t>
            </a:r>
            <a:r>
              <a:rPr lang="en-US" sz="2400" dirty="0">
                <a:latin typeface="Times New Roman" panose="02020603050405020304" pitchFamily="18" charset="0"/>
                <a:cs typeface="Times New Roman" panose="02020603050405020304" pitchFamily="18" charset="0"/>
              </a:rPr>
              <a:t> The main issue with linear probing is primary clustering, where clusters of occupied slots form, leading to increased search times.</a:t>
            </a:r>
          </a:p>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Performance Degradation:</a:t>
            </a:r>
            <a:r>
              <a:rPr lang="en-US" sz="2400" dirty="0">
                <a:latin typeface="Times New Roman" panose="02020603050405020304" pitchFamily="18" charset="0"/>
                <a:cs typeface="Times New Roman" panose="02020603050405020304" pitchFamily="18" charset="0"/>
              </a:rPr>
              <a:t> As clusters grow, the efficiency of the hash table degrades, making unsuccessful searches particularly costly.</a:t>
            </a:r>
          </a:p>
          <a:p>
            <a:r>
              <a:rPr lang="en-US" sz="2400" b="1" dirty="0">
                <a:latin typeface="Times New Roman" panose="02020603050405020304" pitchFamily="18" charset="0"/>
                <a:cs typeface="Times New Roman" panose="02020603050405020304" pitchFamily="18" charset="0"/>
              </a:rPr>
              <a:t>Performance Metrics:</a:t>
            </a:r>
            <a:endParaRPr lang="en-US" sz="2400" dirty="0">
              <a:latin typeface="Times New Roman" panose="02020603050405020304" pitchFamily="18" charset="0"/>
              <a:cs typeface="Times New Roman" panose="02020603050405020304" pitchFamily="18" charset="0"/>
            </a:endParaRPr>
          </a:p>
          <a:p>
            <a:pPr marL="914400" indent="-9144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Unsuccessful Search Time:</a:t>
            </a:r>
            <a:r>
              <a:rPr lang="en-US" sz="2400" dirty="0">
                <a:latin typeface="Times New Roman" panose="02020603050405020304" pitchFamily="18" charset="0"/>
                <a:cs typeface="Times New Roman" panose="02020603050405020304" pitchFamily="18" charset="0"/>
              </a:rPr>
              <a:t> Increases with clustering, with specific patterns of occupied and empty slots significantly affecting average search times.</a:t>
            </a:r>
          </a:p>
        </p:txBody>
      </p:sp>
    </p:spTree>
    <p:extLst>
      <p:ext uri="{BB962C8B-B14F-4D97-AF65-F5344CB8AC3E}">
        <p14:creationId xmlns:p14="http://schemas.microsoft.com/office/powerpoint/2010/main" val="4290596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8472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6624" y="1416046"/>
            <a:ext cx="10455728" cy="177292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22224" y="1416045"/>
                <a:ext cx="10003152" cy="5013937"/>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A method used to resolve collision in hash tables. </a:t>
                </a:r>
                <a:r>
                  <a:rPr lang="en-US" sz="2200" dirty="0">
                    <a:solidFill>
                      <a:srgbClr val="0000FF"/>
                    </a:solidFill>
                    <a:latin typeface="Times New Roman" panose="02020603050405020304" pitchFamily="18" charset="0"/>
                    <a:cs typeface="Times New Roman" panose="02020603050405020304" pitchFamily="18" charset="0"/>
                  </a:rPr>
                  <a:t>This alleviates the primary clustering problem found in linear probing by skipping slots.</a:t>
                </a:r>
                <a:endParaRPr lang="en-US" sz="2200" dirty="0">
                  <a:latin typeface="Times New Roman" panose="02020603050405020304" pitchFamily="18" charset="0"/>
                  <a:cs typeface="Times New Roman" panose="02020603050405020304" pitchFamily="18" charset="0"/>
                </a:endParaRPr>
              </a:p>
              <a:p>
                <a:pPr marL="457200" indent="-457200">
                  <a:lnSpc>
                    <a:spcPct val="100000"/>
                  </a:lnSpc>
                  <a:spcBef>
                    <a:spcPts val="0"/>
                  </a:spcBef>
                  <a:spcAft>
                    <a:spcPts val="600"/>
                  </a:spcAft>
                </a:pPr>
                <a:r>
                  <a:rPr lang="en-US" sz="2200" dirty="0">
                    <a:latin typeface="Times New Roman" panose="02020603050405020304" pitchFamily="18" charset="0"/>
                    <a:cs typeface="Times New Roman" panose="02020603050405020304" pitchFamily="18" charset="0"/>
                  </a:rPr>
                  <a:t>Uses a hashing function of the form</a:t>
                </a:r>
              </a:p>
              <a:p>
                <a:pPr marL="457200" lvl="1"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where h’ is an auxiliary hash function;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and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0 are constants;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m is the size of the hash table, and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is the probe number, ranging  0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ea typeface="Cambria Math" panose="02040503050406030204" pitchFamily="18" charset="0"/>
                        <a:cs typeface="Times New Roman" panose="02020603050405020304" pitchFamily="18" charset="0"/>
                      </a:rPr>
                      <m:t>i</m:t>
                    </m:r>
                  </m:oMath>
                </a14:m>
                <a:r>
                  <a:rPr lang="en-US" sz="22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Constraints for the Method’s Effective Use:</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values of </a:t>
                </a:r>
                <a:r>
                  <a:rPr lang="en-US" sz="2200"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and m must be chosen carefully to ensure that all slots in the hash table can be probed, thus making full use of the table’s capacity. </a:t>
                </a:r>
                <a:endParaRPr lang="en-US" sz="2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422224" y="1416045"/>
                <a:ext cx="10003152" cy="5013937"/>
              </a:xfrm>
              <a:blipFill>
                <a:blip r:embed="rId2"/>
                <a:stretch>
                  <a:fillRect l="-914" t="-243" r="-792" b="-182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818427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6624" y="1416046"/>
            <a:ext cx="10455728" cy="1772923"/>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527" y="1190994"/>
            <a:ext cx="10003152" cy="5258446"/>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Initial Position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initial position probed is T[h’(k)];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Quadratic Offsets: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Later positions are probed with offsets that increase quadratically with the probe number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Advantages Over Linear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Reduction of Clustering - Quadratic probing skips slots in a quadratic manner, reducing the primary clustering problem found in linear probing, where consecutive slots are probed sequentially.</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674071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6624" y="1416046"/>
            <a:ext cx="10455728" cy="1772923"/>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97111" y="1243457"/>
            <a:ext cx="9245059" cy="5050339"/>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Secondary Clustering:</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Identical Probe Sequences for Colliding Keys - If two keys have the same initial probe position, then their probe sequences are the same, since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0)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0) implies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This leads to a milder form of clustering, called </a:t>
            </a:r>
            <a:r>
              <a:rPr lang="en-US" sz="2200" i="1" dirty="0">
                <a:solidFill>
                  <a:srgbClr val="0000FF"/>
                </a:solidFill>
                <a:latin typeface="Times New Roman" panose="02020603050405020304" pitchFamily="18" charset="0"/>
                <a:cs typeface="Times New Roman" panose="02020603050405020304" pitchFamily="18" charset="0"/>
              </a:rPr>
              <a:t>secondary clustering.     </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Fixed Probe Sequences: </a:t>
            </a:r>
            <a:r>
              <a:rPr lang="en-US" sz="2200" dirty="0">
                <a:latin typeface="Times New Roman" panose="02020603050405020304" pitchFamily="18" charset="0"/>
                <a:cs typeface="Times New Roman" panose="02020603050405020304" pitchFamily="18" charset="0"/>
              </a:rPr>
              <a:t>As in linear probing, since the initial probe position determines the entire sequence, there are </a:t>
            </a:r>
            <a:r>
              <a:rPr lang="en-US" sz="2200" dirty="0">
                <a:solidFill>
                  <a:srgbClr val="0000FF"/>
                </a:solidFill>
                <a:latin typeface="Times New Roman" panose="02020603050405020304" pitchFamily="18" charset="0"/>
                <a:cs typeface="Times New Roman" panose="02020603050405020304" pitchFamily="18" charset="0"/>
              </a:rPr>
              <a:t>only m distinct probe sequences, corresponding to the m initial positions.   </a:t>
            </a: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274169" y="4154476"/>
            <a:ext cx="1516185" cy="584775"/>
          </a:xfrm>
          <a:prstGeom prst="rect">
            <a:avLst/>
          </a:prstGeom>
          <a:noFill/>
        </p:spPr>
        <p:txBody>
          <a:bodyPr wrap="square" rtlCol="0">
            <a:spAutoFit/>
          </a:bodyPr>
          <a:lstStyle/>
          <a:p>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 + 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 + 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a:p>
            <a:r>
              <a:rPr lang="en-US" sz="1600" baseline="30000" dirty="0">
                <a:solidFill>
                  <a:srgbClr val="0000FF"/>
                </a:solidFill>
                <a:latin typeface="Times New Roman" panose="02020603050405020304" pitchFamily="18" charset="0"/>
                <a:cs typeface="Times New Roman" panose="02020603050405020304" pitchFamily="18" charset="0"/>
              </a:rPr>
              <a:t>=  </a:t>
            </a:r>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692787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9939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607080"/>
            <a:ext cx="10285045" cy="1394027"/>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5E97DB82-7DD7-B774-232A-F1E971D3A84A}"/>
              </a:ext>
            </a:extLst>
          </p:cNvPr>
          <p:cNvSpPr txBox="1"/>
          <p:nvPr/>
        </p:nvSpPr>
        <p:spPr>
          <a:xfrm>
            <a:off x="1049476" y="5463973"/>
            <a:ext cx="10285045" cy="139402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48357" y="860252"/>
                <a:ext cx="9287281" cy="5795318"/>
              </a:xfrm>
            </p:spPr>
            <p:txBody>
              <a:bodyPr>
                <a:noAutofit/>
              </a:bodyPr>
              <a:lstStyle/>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Double hashing - A technique used in hash tables to resolve collisions.</a:t>
                </a:r>
              </a:p>
              <a:p>
                <a:pPr marL="457200" indent="-457200">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The formula for the double hash function is:</a:t>
                </a:r>
              </a:p>
              <a:p>
                <a:pPr marL="457200" indent="-45720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where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auxiliary hash functions to determine the probing sequence; the probe number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with 0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&lt; m; and m is the size of the hash table</a:t>
                </a:r>
              </a:p>
              <a:p>
                <a:pPr marL="4572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Key Requirements for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Relative primality </a:t>
                </a:r>
              </a:p>
              <a:p>
                <a:pPr marL="9144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value must be relatively prime to m</a:t>
                </a:r>
              </a:p>
              <a:p>
                <a:pPr marL="13716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This ensures that  the </a:t>
                </a:r>
                <a:r>
                  <a:rPr lang="en-US" sz="2400" i="1" dirty="0">
                    <a:solidFill>
                      <a:srgbClr val="0000FF"/>
                    </a:solidFill>
                    <a:latin typeface="Times New Roman" panose="02020603050405020304" pitchFamily="18" charset="0"/>
                    <a:cs typeface="Times New Roman" panose="02020603050405020304" pitchFamily="18" charset="0"/>
                  </a:rPr>
                  <a:t>entire</a:t>
                </a:r>
                <a:r>
                  <a:rPr lang="en-US" sz="2400" dirty="0">
                    <a:solidFill>
                      <a:srgbClr val="0000FF"/>
                    </a:solidFill>
                    <a:latin typeface="Times New Roman" panose="02020603050405020304" pitchFamily="18" charset="0"/>
                    <a:cs typeface="Times New Roman" panose="02020603050405020304" pitchFamily="18" charset="0"/>
                  </a:rPr>
                  <a:t> hash table can be searched, i.e., the sequence to include all possible addresses.</a:t>
                </a:r>
              </a:p>
              <a:p>
                <a:pPr marL="1371600"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Otherwise, if GCD(h</a:t>
                </a:r>
                <a:r>
                  <a:rPr lang="en-US" baseline="-25000" dirty="0">
                    <a:solidFill>
                      <a:srgbClr val="0000FF"/>
                    </a:solidFill>
                    <a:latin typeface="Times New Roman" panose="02020603050405020304" pitchFamily="18" charset="0"/>
                    <a:cs typeface="Times New Roman" panose="02020603050405020304" pitchFamily="18" charset="0"/>
                  </a:rPr>
                  <a:t>2</a:t>
                </a:r>
                <a:r>
                  <a:rPr lang="en-US" dirty="0">
                    <a:solidFill>
                      <a:srgbClr val="0000FF"/>
                    </a:solidFill>
                    <a:latin typeface="Times New Roman" panose="02020603050405020304" pitchFamily="18" charset="0"/>
                    <a:cs typeface="Times New Roman" panose="02020603050405020304" pitchFamily="18" charset="0"/>
                  </a:rPr>
                  <a:t>(k), m) = d &gt; 1 for some key k, then a search for key k would examine </a:t>
                </a:r>
                <a14:m>
                  <m:oMath xmlns:m="http://schemas.openxmlformats.org/officeDocument/2006/math">
                    <m:f>
                      <m:fPr>
                        <m:ctrlPr>
                          <a:rPr lang="en-US" i="1" dirty="0" smtClean="0">
                            <a:solidFill>
                              <a:srgbClr val="0000FF"/>
                            </a:solidFill>
                            <a:latin typeface="Cambria Math" panose="02040503050406030204" pitchFamily="18" charset="0"/>
                            <a:cs typeface="Times New Roman" panose="02020603050405020304" pitchFamily="18" charset="0"/>
                          </a:rPr>
                        </m:ctrlPr>
                      </m:fPr>
                      <m:num>
                        <m:r>
                          <a:rPr lang="en-US" b="0" i="1" dirty="0" smtClean="0">
                            <a:solidFill>
                              <a:srgbClr val="0000FF"/>
                            </a:solidFill>
                            <a:latin typeface="Cambria Math" panose="02040503050406030204" pitchFamily="18" charset="0"/>
                            <a:cs typeface="Times New Roman" panose="02020603050405020304" pitchFamily="18" charset="0"/>
                          </a:rPr>
                          <m:t>1</m:t>
                        </m:r>
                      </m:num>
                      <m:den>
                        <m:r>
                          <a:rPr lang="en-US" b="0" i="1" dirty="0" smtClean="0">
                            <a:solidFill>
                              <a:srgbClr val="0000FF"/>
                            </a:solidFill>
                            <a:latin typeface="Cambria Math" panose="02040503050406030204" pitchFamily="18" charset="0"/>
                            <a:cs typeface="Times New Roman" panose="02020603050405020304" pitchFamily="18" charset="0"/>
                          </a:rPr>
                          <m:t>𝑑</m:t>
                        </m:r>
                      </m:den>
                    </m:f>
                    <m:r>
                      <a:rPr lang="en-US" b="0" i="1" dirty="0" smtClean="0">
                        <a:solidFill>
                          <a:srgbClr val="0000FF"/>
                        </a:solidFill>
                        <a:latin typeface="Cambria Math" panose="02040503050406030204" pitchFamily="18" charset="0"/>
                        <a:cs typeface="Times New Roman" panose="02020603050405020304" pitchFamily="18" charset="0"/>
                      </a:rPr>
                      <m:t>𝑡h</m:t>
                    </m:r>
                    <m:r>
                      <a:rPr lang="en-US" i="1" dirty="0">
                        <a:solidFill>
                          <a:srgbClr val="0000FF"/>
                        </a:solidFill>
                        <a:latin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of the hash table. </a:t>
                </a:r>
                <a:endParaRPr lang="en-US"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48357" y="860252"/>
                <a:ext cx="9287281" cy="5795318"/>
              </a:xfrm>
              <a:blipFill>
                <a:blip r:embed="rId2"/>
                <a:stretch>
                  <a:fillRect l="-1051" t="-841" r="-164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6686723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607080"/>
            <a:ext cx="10285045" cy="1394027"/>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5E97DB82-7DD7-B774-232A-F1E971D3A84A}"/>
              </a:ext>
            </a:extLst>
          </p:cNvPr>
          <p:cNvSpPr txBox="1"/>
          <p:nvPr/>
        </p:nvSpPr>
        <p:spPr>
          <a:xfrm>
            <a:off x="1049476" y="5463973"/>
            <a:ext cx="10285045" cy="1394027"/>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26029" y="959235"/>
            <a:ext cx="9546771" cy="5795318"/>
          </a:xfrm>
        </p:spPr>
        <p:txBody>
          <a:bodyPr>
            <a:noAutofit/>
          </a:bodyPr>
          <a:lstStyle/>
          <a:p>
            <a:pPr marL="0" indent="0">
              <a:lnSpc>
                <a:spcPct val="100000"/>
              </a:lnSpc>
              <a:spcBef>
                <a:spcPts val="600"/>
              </a:spcBef>
              <a:buNone/>
            </a:pPr>
            <a:r>
              <a:rPr lang="en-US" sz="22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600"/>
              </a:spcBef>
              <a:spcAft>
                <a:spcPts val="600"/>
              </a:spcAft>
            </a:pPr>
            <a:r>
              <a:rPr lang="en-US" sz="2200" dirty="0">
                <a:latin typeface="Times New Roman" panose="02020603050405020304" pitchFamily="18" charset="0"/>
                <a:cs typeface="Times New Roman" panose="02020603050405020304" pitchFamily="18" charset="0"/>
              </a:rPr>
              <a:t>The formula for the double hash function is: </a:t>
            </a:r>
            <a:r>
              <a:rPr lang="en-US" sz="2200" dirty="0">
                <a:solidFill>
                  <a:srgbClr val="0000FF"/>
                </a:solidFill>
                <a:latin typeface="Times New Roman" panose="02020603050405020304" pitchFamily="18" charset="0"/>
                <a:cs typeface="Times New Roman" panose="02020603050405020304" pitchFamily="18" charset="0"/>
              </a:rPr>
              <a:t>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(k) +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Ensuring Relative Primality: The following strategies are to ensure that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is relatively prime to m</a:t>
            </a:r>
          </a:p>
          <a:p>
            <a:pPr marL="914400" indent="-457200">
              <a:lnSpc>
                <a:spcPct val="100000"/>
              </a:lnSpc>
              <a:spcBef>
                <a:spcPts val="600"/>
              </a:spcBef>
              <a:buFont typeface="+mj-lt"/>
              <a:buAutoNum type="arabicPeriod"/>
            </a:pPr>
            <a:r>
              <a:rPr lang="en-US" sz="2200" dirty="0">
                <a:solidFill>
                  <a:srgbClr val="0000FF"/>
                </a:solidFill>
                <a:latin typeface="Times New Roman" panose="02020603050405020304" pitchFamily="18" charset="0"/>
                <a:cs typeface="Times New Roman" panose="02020603050405020304" pitchFamily="18" charset="0"/>
              </a:rPr>
              <a:t>Let m be a power of 2.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so that it always returns and produces an odd number. </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Example: if m = 2</a:t>
            </a:r>
            <a:r>
              <a:rPr lang="en-US" sz="2200" baseline="30000" dirty="0">
                <a:solidFill>
                  <a:srgbClr val="0000FF"/>
                </a:solidFill>
                <a:latin typeface="Times New Roman" panose="02020603050405020304" pitchFamily="18" charset="0"/>
                <a:cs typeface="Times New Roman" panose="02020603050405020304" pitchFamily="18" charset="0"/>
              </a:rPr>
              <a:t>n</a:t>
            </a:r>
            <a:r>
              <a:rPr lang="en-US" sz="2200" dirty="0">
                <a:solidFill>
                  <a:srgbClr val="0000FF"/>
                </a:solidFill>
                <a:latin typeface="Times New Roman" panose="02020603050405020304" pitchFamily="18" charset="0"/>
                <a:cs typeface="Times New Roman" panose="02020603050405020304" pitchFamily="18" charset="0"/>
              </a:rPr>
              <a:t> ,  any odd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will be relatively prime to m.</a:t>
            </a:r>
          </a:p>
          <a:p>
            <a:pPr marL="914400" indent="-45720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2. 	Let m be a prime.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so that it always returns a positive integer less than m.</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This can be achieved by a secondary modulus operation with a number m’ that is slightly less than m.</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Example:  Choose m to be a prime number, and define</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h</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(k) = k mod m;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 1 + (k mod m’), </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where m’ is chosen to be slightly less than m (says, m-1 or m-2).</a:t>
            </a:r>
            <a:endParaRPr lang="en-US" sz="2200" dirty="0">
              <a:latin typeface="Times New Roman" panose="02020603050405020304" pitchFamily="18" charset="0"/>
              <a:cs typeface="Times New Roman" panose="02020603050405020304" pitchFamily="18" charset="0"/>
            </a:endParaRPr>
          </a:p>
          <a:p>
            <a:pPr>
              <a:lnSpc>
                <a:spcPct val="100000"/>
              </a:lnSpc>
              <a:spcBef>
                <a:spcPts val="600"/>
              </a:spcBef>
            </a:pPr>
            <a:endParaRPr lang="en-US" sz="22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837715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507671" y="1520785"/>
            <a:ext cx="9176657" cy="3816429"/>
          </a:xfrm>
          <a:prstGeom prst="rect">
            <a:avLst/>
          </a:prstGeom>
          <a:noFill/>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Double hashing</a:t>
            </a:r>
          </a:p>
          <a:p>
            <a:pPr>
              <a:spcBef>
                <a:spcPts val="600"/>
              </a:spcBef>
              <a:spcAft>
                <a:spcPts val="600"/>
              </a:spcAft>
            </a:pPr>
            <a:r>
              <a:rPr lang="en-US" sz="2400" b="1" dirty="0">
                <a:latin typeface="Times New Roman" panose="02020603050405020304" pitchFamily="18" charset="0"/>
                <a:cs typeface="Times New Roman" panose="02020603050405020304" pitchFamily="18" charset="0"/>
              </a:rPr>
              <a:t>Benefits:</a:t>
            </a:r>
          </a:p>
          <a:p>
            <a:pPr marL="457200" indent="-457200">
              <a:spcBef>
                <a:spcPts val="60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Avoids Clustering</a:t>
            </a:r>
            <a:r>
              <a:rPr lang="en-US" sz="2400" dirty="0">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reduces clustering compared to linear or quadratic probing.</a:t>
            </a:r>
          </a:p>
          <a:p>
            <a:pPr marL="457200" indent="-457200">
              <a:spcBef>
                <a:spcPts val="60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Efficient Probing Sequence</a:t>
            </a:r>
            <a:r>
              <a:rPr lang="en-US" sz="2400" dirty="0">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Ensures that the entire hash table is utilized, reducing the likelihood of collisions.</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24540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37753</TotalTime>
  <Words>15848</Words>
  <Application>Microsoft Office PowerPoint</Application>
  <PresentationFormat>Widescreen</PresentationFormat>
  <Paragraphs>1203</Paragraphs>
  <Slides>130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130</vt:i4>
      </vt:variant>
    </vt:vector>
  </HeadingPairs>
  <TitlesOfParts>
    <vt:vector size="139" baseType="lpstr">
      <vt:lpstr>Inter</vt:lpstr>
      <vt:lpstr>Arial</vt:lpstr>
      <vt:lpstr>Calibri</vt:lpstr>
      <vt:lpstr>Calibri Light</vt:lpstr>
      <vt:lpstr>Cambria Math</vt:lpstr>
      <vt:lpstr>Consolas</vt:lpstr>
      <vt:lpstr>Times New Roman</vt:lpstr>
      <vt:lpstr>Wingdings</vt:lpstr>
      <vt:lpstr>Office Theme</vt:lpstr>
      <vt:lpstr>Chapter 00</vt:lpstr>
      <vt:lpstr>   Direct-Addressing Table[4 – 5]  Hash table [6 - 12] Collision Resolutions [13-24]  Linear Probing [14]               Open Hashing (Chaining) [15 -17]                        Load Factor [18], Simple Uniform[19], and                         Performance [20-24]                Good Hash functions [25 – 50]           Assumptions [26], Key Interpretations [28],                         Modular Hashing [30, 32], Multiplication Hashing [33, 36],                         Universal hashing [37-38, 40-41]              Open Addressing (Closed Hashing)[51-70]                        Linear Probing [59 - 61], Quadratic Probing [62],                          Double Hashing [63 - 66]  </vt:lpstr>
      <vt:lpstr>Hash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Collision Resolution by Chaining (or called Open Hashing) </vt:lpstr>
      <vt:lpstr>Time Efficiency for the Collision Resolution by Chaining</vt:lpstr>
      <vt:lpstr>Time Efficiency for the Collision Resolution by Chaining</vt:lpstr>
      <vt:lpstr>Time Efficiency for the Collision Resolution by Chaining</vt:lpstr>
      <vt:lpstr>Analysis of Hashing with Chaining (or called Open Hashing) </vt:lpstr>
      <vt:lpstr>Analysis of Hashing with Chaining (or called Open Hashing) </vt:lpstr>
      <vt:lpstr>Analysis of Hashing with Chaining (or called Open Hashing) </vt:lpstr>
      <vt:lpstr>Analysis of Hashing with Chaining (or called Open Hashing) </vt:lpstr>
      <vt:lpstr>Analysis of Hashing with Chaining (or called Open Hashing) </vt:lpstr>
      <vt:lpstr>Analysis of Hashing with Chaining (or called Open Hashing) </vt:lpstr>
      <vt:lpstr>Analysis of Hashing with Chaining (or called Open Hashing) </vt:lpstr>
      <vt:lpstr>Analysis of Hashing with Chaining (or called Open Hashing) </vt:lpstr>
      <vt:lpstr>Analysis of Hashing with Chaining (or called Open Hashing) </vt:lpstr>
      <vt:lpstr>PowerPoint Presentation</vt:lpstr>
      <vt:lpstr>PowerPoint Presentation</vt:lpstr>
      <vt:lpstr>PowerPoint Presentation</vt:lpstr>
      <vt:lpstr>PowerPoint Presentation</vt:lpstr>
      <vt:lpstr>Analysis of Hashing with Chaining (or called Open Hashing) </vt:lpstr>
      <vt:lpstr>Hash Functions – What makes a good hash function?</vt:lpstr>
      <vt:lpstr>Hash Function – What makes a good hash function?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654</cp:revision>
  <cp:lastPrinted>2022-02-21T15:09:35Z</cp:lastPrinted>
  <dcterms:created xsi:type="dcterms:W3CDTF">2016-10-13T00:10:31Z</dcterms:created>
  <dcterms:modified xsi:type="dcterms:W3CDTF">2024-06-17T20:19:34Z</dcterms:modified>
</cp:coreProperties>
</file>