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8" r:id="rId3"/>
    <p:sldId id="285" r:id="rId4"/>
    <p:sldId id="511" r:id="rId5"/>
    <p:sldId id="500" r:id="rId6"/>
    <p:sldId id="501" r:id="rId7"/>
    <p:sldId id="502" r:id="rId8"/>
    <p:sldId id="509" r:id="rId9"/>
    <p:sldId id="503" r:id="rId10"/>
    <p:sldId id="504" r:id="rId11"/>
    <p:sldId id="505" r:id="rId12"/>
    <p:sldId id="506" r:id="rId13"/>
    <p:sldId id="507" r:id="rId14"/>
    <p:sldId id="499" r:id="rId15"/>
    <p:sldId id="508" r:id="rId16"/>
    <p:sldId id="513" r:id="rId17"/>
    <p:sldId id="510" r:id="rId18"/>
    <p:sldId id="469" r:id="rId19"/>
    <p:sldId id="490" r:id="rId20"/>
    <p:sldId id="489" r:id="rId21"/>
    <p:sldId id="470" r:id="rId22"/>
    <p:sldId id="514" r:id="rId23"/>
    <p:sldId id="412" r:id="rId24"/>
    <p:sldId id="512" r:id="rId25"/>
    <p:sldId id="528" r:id="rId26"/>
    <p:sldId id="413" r:id="rId27"/>
    <p:sldId id="473" r:id="rId28"/>
    <p:sldId id="474" r:id="rId29"/>
    <p:sldId id="471" r:id="rId30"/>
    <p:sldId id="472" r:id="rId31"/>
    <p:sldId id="476" r:id="rId32"/>
    <p:sldId id="482" r:id="rId33"/>
    <p:sldId id="515" r:id="rId34"/>
    <p:sldId id="475" r:id="rId35"/>
    <p:sldId id="481" r:id="rId36"/>
    <p:sldId id="477" r:id="rId37"/>
    <p:sldId id="480" r:id="rId38"/>
    <p:sldId id="478" r:id="rId39"/>
    <p:sldId id="479" r:id="rId40"/>
    <p:sldId id="483" r:id="rId41"/>
    <p:sldId id="484" r:id="rId42"/>
    <p:sldId id="286" r:id="rId43"/>
    <p:sldId id="287" r:id="rId44"/>
    <p:sldId id="516" r:id="rId45"/>
    <p:sldId id="288" r:id="rId46"/>
    <p:sldId id="454" r:id="rId47"/>
    <p:sldId id="374" r:id="rId48"/>
    <p:sldId id="421" r:id="rId49"/>
    <p:sldId id="518" r:id="rId50"/>
    <p:sldId id="376" r:id="rId51"/>
    <p:sldId id="455" r:id="rId52"/>
    <p:sldId id="487" r:id="rId53"/>
    <p:sldId id="485" r:id="rId54"/>
    <p:sldId id="486" r:id="rId55"/>
    <p:sldId id="494" r:id="rId56"/>
    <p:sldId id="488" r:id="rId57"/>
    <p:sldId id="491" r:id="rId58"/>
    <p:sldId id="492" r:id="rId59"/>
    <p:sldId id="372" r:id="rId60"/>
    <p:sldId id="496" r:id="rId61"/>
    <p:sldId id="493" r:id="rId62"/>
    <p:sldId id="497" r:id="rId63"/>
    <p:sldId id="498" r:id="rId64"/>
    <p:sldId id="517" r:id="rId6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32" d="100"/>
          <a:sy n="32" d="100"/>
        </p:scale>
        <p:origin x="153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ngp@pfw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/>
              <a:t>Chapter 00_01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Introducing Foundation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201325-27EB-4F85-8F47-E9D31327E421}"/>
              </a:ext>
            </a:extLst>
          </p:cNvPr>
          <p:cNvSpPr/>
          <p:nvPr/>
        </p:nvSpPr>
        <p:spPr>
          <a:xfrm>
            <a:off x="1146345" y="545233"/>
            <a:ext cx="4391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CS 48600-01 – Analysis of Algorithms (3 cr.)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AB27E8-7F75-BECA-FBA3-D1FD93325DD9}"/>
              </a:ext>
            </a:extLst>
          </p:cNvPr>
          <p:cNvSpPr txBox="1"/>
          <p:nvPr/>
        </p:nvSpPr>
        <p:spPr>
          <a:xfrm>
            <a:off x="1212709" y="1956163"/>
            <a:ext cx="9965518" cy="121243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588A7-8871-48C2-A7E5-109A2D232E1E}"/>
              </a:ext>
            </a:extLst>
          </p:cNvPr>
          <p:cNvSpPr txBox="1"/>
          <p:nvPr/>
        </p:nvSpPr>
        <p:spPr>
          <a:xfrm>
            <a:off x="1212709" y="4266379"/>
            <a:ext cx="9965518" cy="13920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82729" y="2126737"/>
            <a:ext cx="9515061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an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instance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and its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0.1.1:  An example of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 a list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numbers in nondecreasing order.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numbers in sorted sequence.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instance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this problem in Example 0.1.1 is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instance of the problem: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[10, 7, 11, 5, 13, 8]   and  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6.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the instance is [5, 7, 8, 10, 11, 13].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1E1A0-6B9E-E42E-0473-D0559874F63C}"/>
              </a:ext>
            </a:extLst>
          </p:cNvPr>
          <p:cNvSpPr txBox="1"/>
          <p:nvPr/>
        </p:nvSpPr>
        <p:spPr>
          <a:xfrm>
            <a:off x="1212709" y="685810"/>
            <a:ext cx="1011063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Summary: Problem? Questions? Answers? Parameters? Instances of an problem? An instance’s Solution?</a:t>
            </a:r>
          </a:p>
        </p:txBody>
      </p:sp>
    </p:spTree>
    <p:extLst>
      <p:ext uri="{BB962C8B-B14F-4D97-AF65-F5344CB8AC3E}">
        <p14:creationId xmlns:p14="http://schemas.microsoft.com/office/powerpoint/2010/main" val="252010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0BAF48-1888-46B6-AED3-8EA4767E5241}"/>
              </a:ext>
            </a:extLst>
          </p:cNvPr>
          <p:cNvSpPr txBox="1"/>
          <p:nvPr/>
        </p:nvSpPr>
        <p:spPr>
          <a:xfrm>
            <a:off x="1052945" y="4507346"/>
            <a:ext cx="9822578" cy="15043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00146" y="1951990"/>
            <a:ext cx="9515061" cy="452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an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instance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and its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0.1.2: An example of a problem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whether the number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list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numbers.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answer is yes 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no if it is not.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instance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problem in Example 0.1.2 is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[10, 7, 11, 5, 13, 8], 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6,   and 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5.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solution to this instance is, “yes,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6A90B-A863-5DA9-6197-9438986E0FC3}"/>
              </a:ext>
            </a:extLst>
          </p:cNvPr>
          <p:cNvSpPr txBox="1"/>
          <p:nvPr/>
        </p:nvSpPr>
        <p:spPr>
          <a:xfrm>
            <a:off x="1212709" y="685810"/>
            <a:ext cx="1011063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Summary: Problem? Questions? Answers? Parameters? Instances of an problem? An instance’s Solution?</a:t>
            </a:r>
          </a:p>
        </p:txBody>
      </p:sp>
    </p:spTree>
    <p:extLst>
      <p:ext uri="{BB962C8B-B14F-4D97-AF65-F5344CB8AC3E}">
        <p14:creationId xmlns:p14="http://schemas.microsoft.com/office/powerpoint/2010/main" val="1177036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76DB39-DAF1-439A-B288-F03818052FD2}"/>
              </a:ext>
            </a:extLst>
          </p:cNvPr>
          <p:cNvSpPr txBox="1"/>
          <p:nvPr/>
        </p:nvSpPr>
        <p:spPr>
          <a:xfrm>
            <a:off x="837757" y="2557985"/>
            <a:ext cx="10271230" cy="25393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07424" y="2080488"/>
            <a:ext cx="7984624" cy="29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an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for the problem?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algorithm must specify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step-by-step procedure </a:t>
            </a:r>
          </a:p>
          <a:p>
            <a:pPr marL="1431925" lvl="2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producing the solution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instance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say that the algorithm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solves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instances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problem.</a:t>
            </a:r>
          </a:p>
        </p:txBody>
      </p:sp>
    </p:spTree>
    <p:extLst>
      <p:ext uri="{BB962C8B-B14F-4D97-AF65-F5344CB8AC3E}">
        <p14:creationId xmlns:p14="http://schemas.microsoft.com/office/powerpoint/2010/main" val="187321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009DA8-FAF1-4792-A5C1-8415DB5C3EC9}"/>
              </a:ext>
            </a:extLst>
          </p:cNvPr>
          <p:cNvSpPr txBox="1"/>
          <p:nvPr/>
        </p:nvSpPr>
        <p:spPr>
          <a:xfrm>
            <a:off x="1134020" y="4167466"/>
            <a:ext cx="10023605" cy="25080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83027" y="1208026"/>
            <a:ext cx="8984974" cy="546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an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for the problem?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0.1.2: An example of a problem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whether the number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list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numbers.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Answer: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 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no if it is not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7525" indent="-517525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algorithm for the problem in Example 0.1.2: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Starting with the first item in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compare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with each item in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in sequence </a:t>
            </a:r>
          </a:p>
          <a:p>
            <a:pPr lvl="2"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until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is found or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is exhausted. 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is found, answer yes; 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if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is not found, answer no.</a:t>
            </a:r>
          </a:p>
        </p:txBody>
      </p:sp>
    </p:spTree>
    <p:extLst>
      <p:ext uri="{BB962C8B-B14F-4D97-AF65-F5344CB8AC3E}">
        <p14:creationId xmlns:p14="http://schemas.microsoft.com/office/powerpoint/2010/main" val="79112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8300C9-3F16-4DB1-A140-FE66804E82C1}"/>
              </a:ext>
            </a:extLst>
          </p:cNvPr>
          <p:cNvSpPr txBox="1"/>
          <p:nvPr/>
        </p:nvSpPr>
        <p:spPr>
          <a:xfrm>
            <a:off x="1023508" y="3194701"/>
            <a:ext cx="10250849" cy="21166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CA0020-EA5F-48D0-BD08-82AE545264CC}"/>
              </a:ext>
            </a:extLst>
          </p:cNvPr>
          <p:cNvSpPr/>
          <p:nvPr/>
        </p:nvSpPr>
        <p:spPr>
          <a:xfrm>
            <a:off x="1612931" y="1951990"/>
            <a:ext cx="9757033" cy="3267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Algorithm A 1.1  Sequential Search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1.1  Sequential Search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 Given: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Is the key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array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keys?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 (parameters):    A positive integer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array of keys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indexed from 0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to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 and a key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		The index (location) of the first found element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matches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or -1 if there are no matching elements.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BCC917AB-D6C0-45DE-A779-21E8F677E6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862">
            <a:off x="748304" y="1752963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22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12C988-5466-48EB-A572-0592F72575F7}"/>
              </a:ext>
            </a:extLst>
          </p:cNvPr>
          <p:cNvSpPr txBox="1"/>
          <p:nvPr/>
        </p:nvSpPr>
        <p:spPr>
          <a:xfrm>
            <a:off x="6576096" y="3438307"/>
            <a:ext cx="5116551" cy="20578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83E27-5174-46AB-9AB1-59EA2A02BD80}"/>
              </a:ext>
            </a:extLst>
          </p:cNvPr>
          <p:cNvSpPr txBox="1"/>
          <p:nvPr/>
        </p:nvSpPr>
        <p:spPr>
          <a:xfrm>
            <a:off x="1023508" y="3194700"/>
            <a:ext cx="5187135" cy="24789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782250-C783-41EE-A622-4FA50E99D090}"/>
              </a:ext>
            </a:extLst>
          </p:cNvPr>
          <p:cNvSpPr/>
          <p:nvPr/>
        </p:nvSpPr>
        <p:spPr>
          <a:xfrm>
            <a:off x="1388961" y="956511"/>
            <a:ext cx="9540295" cy="471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SequentialSearch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[0 ..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-1],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Searches for a given value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 given array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sequential search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An array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.. n-1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and a search key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i="1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index (location) of the first element of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matches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i="1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	or  -1 if there are no matching elements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 </a:t>
            </a:r>
            <a:r>
              <a:rPr lang="en-US" sz="2400" u="sng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400" b="1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≠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K)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do {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+ 1; }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 (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     return -1;</a:t>
            </a:r>
            <a:endParaRPr lang="en-US" sz="2400" spc="-100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CE741B-9F13-4C4C-BA4C-CEF667E6A246}"/>
              </a:ext>
            </a:extLst>
          </p:cNvPr>
          <p:cNvSpPr/>
          <p:nvPr/>
        </p:nvSpPr>
        <p:spPr>
          <a:xfrm>
            <a:off x="6576096" y="3819500"/>
            <a:ext cx="4921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Which is the basic operation? Why?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What is the running time (in terms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of execution time)?</a:t>
            </a:r>
          </a:p>
        </p:txBody>
      </p:sp>
    </p:spTree>
    <p:extLst>
      <p:ext uri="{BB962C8B-B14F-4D97-AF65-F5344CB8AC3E}">
        <p14:creationId xmlns:p14="http://schemas.microsoft.com/office/powerpoint/2010/main" val="150110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E49B4E-F251-4545-8929-D93FB082C473}"/>
              </a:ext>
            </a:extLst>
          </p:cNvPr>
          <p:cNvSpPr txBox="1"/>
          <p:nvPr/>
        </p:nvSpPr>
        <p:spPr>
          <a:xfrm>
            <a:off x="6446902" y="5201656"/>
            <a:ext cx="5294139" cy="14665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52207-362E-4750-8EDC-94BDA689D48E}"/>
              </a:ext>
            </a:extLst>
          </p:cNvPr>
          <p:cNvSpPr txBox="1"/>
          <p:nvPr/>
        </p:nvSpPr>
        <p:spPr>
          <a:xfrm>
            <a:off x="6427691" y="3309688"/>
            <a:ext cx="5294139" cy="14665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657A8-1718-463A-8AA8-8B8C756C33E7}"/>
              </a:ext>
            </a:extLst>
          </p:cNvPr>
          <p:cNvSpPr txBox="1"/>
          <p:nvPr/>
        </p:nvSpPr>
        <p:spPr>
          <a:xfrm>
            <a:off x="1140093" y="2151017"/>
            <a:ext cx="5187135" cy="24789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782250-C783-41EE-A622-4FA50E99D090}"/>
              </a:ext>
            </a:extLst>
          </p:cNvPr>
          <p:cNvSpPr/>
          <p:nvPr/>
        </p:nvSpPr>
        <p:spPr>
          <a:xfrm>
            <a:off x="1544603" y="371658"/>
            <a:ext cx="9540295" cy="409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Compare their running time: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1100" spc="-100" dirty="0">
              <a:solidFill>
                <a:srgbClr val="0000FF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SequentialSearch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[0 ..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-1],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Searches for a given value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 given array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.. n-1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by sequential search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 </a:t>
            </a:r>
            <a:r>
              <a:rPr lang="en-US" sz="2400" u="sng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≠ K)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   {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+ 1; } 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 (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     return -1;</a:t>
            </a:r>
            <a:endParaRPr lang="en-US" sz="2400" spc="-100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CE741B-9F13-4C4C-BA4C-CEF667E6A246}"/>
              </a:ext>
            </a:extLst>
          </p:cNvPr>
          <p:cNvSpPr/>
          <p:nvPr/>
        </p:nvSpPr>
        <p:spPr>
          <a:xfrm>
            <a:off x="6573118" y="2151017"/>
            <a:ext cx="50417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Which is the basic operation? Why?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Is there any difference in terms of execution time,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if we design the while-do as the following?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Which one costs the most?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:= 0;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n)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{if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S[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≠ K) {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+1;}}//end while-do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        return –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:= 0;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(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n)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do  { if (S[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K) {return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;}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+1;} //end while-do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-1;      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72A468A3-2D24-4750-A3E1-7427470205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99" y="5650709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12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3B04C8-006D-413C-8538-34AE8FDD1EBC}"/>
              </a:ext>
            </a:extLst>
          </p:cNvPr>
          <p:cNvSpPr txBox="1"/>
          <p:nvPr/>
        </p:nvSpPr>
        <p:spPr>
          <a:xfrm>
            <a:off x="6409319" y="4606845"/>
            <a:ext cx="4804095" cy="19982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1F65A-115F-46C9-847E-4E68E8C49D8E}"/>
              </a:ext>
            </a:extLst>
          </p:cNvPr>
          <p:cNvSpPr txBox="1"/>
          <p:nvPr/>
        </p:nvSpPr>
        <p:spPr>
          <a:xfrm>
            <a:off x="916311" y="3143628"/>
            <a:ext cx="5040335" cy="27124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782250-C783-41EE-A622-4FA50E99D090}"/>
              </a:ext>
            </a:extLst>
          </p:cNvPr>
          <p:cNvSpPr/>
          <p:nvPr/>
        </p:nvSpPr>
        <p:spPr>
          <a:xfrm>
            <a:off x="1344994" y="760352"/>
            <a:ext cx="954029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SequentialSearch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[0 ..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-1],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Searches for a given value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 given array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sequential search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An array S[0 ..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-1] and a search key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i="1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index (location) of the first element of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matches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i="1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	or  -1 if there are no matching elements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S[n] := K;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(S[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≠ K)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do {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1; }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 (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	   return -1;</a:t>
            </a:r>
            <a:endParaRPr lang="en-US" sz="2400" spc="-100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CE741B-9F13-4C4C-BA4C-CEF667E6A246}"/>
              </a:ext>
            </a:extLst>
          </p:cNvPr>
          <p:cNvSpPr/>
          <p:nvPr/>
        </p:nvSpPr>
        <p:spPr>
          <a:xfrm>
            <a:off x="6347046" y="3150628"/>
            <a:ext cx="4928643" cy="325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basic operation?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any difference in terms of execution time between this algorithm and the previous one? Why?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 </a:t>
            </a:r>
            <a:r>
              <a:rPr lang="en-US" sz="1800" u="sng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S[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≠ K)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   {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+ 1; } 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 (</a:t>
            </a:r>
            <a:r>
              <a:rPr lang="en-US" sz="18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sz="18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     return -1;</a:t>
            </a:r>
            <a:endParaRPr lang="en-US" dirty="0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72A468A3-2D24-4750-A3E1-7427470205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614">
            <a:off x="613205" y="2754910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3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61D8FF-B1D7-4C13-BDBE-5F97E3D512B7}"/>
              </a:ext>
            </a:extLst>
          </p:cNvPr>
          <p:cNvSpPr txBox="1"/>
          <p:nvPr/>
        </p:nvSpPr>
        <p:spPr>
          <a:xfrm>
            <a:off x="796307" y="1611204"/>
            <a:ext cx="10599385" cy="37532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671506-1E00-4061-B89B-31522566BD49}"/>
              </a:ext>
            </a:extLst>
          </p:cNvPr>
          <p:cNvSpPr/>
          <p:nvPr/>
        </p:nvSpPr>
        <p:spPr>
          <a:xfrm>
            <a:off x="1708745" y="117693"/>
            <a:ext cx="893424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Basic questions about an algorithm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designing and analyzing an algorithm,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questions are considered.</a:t>
            </a:r>
          </a:p>
          <a:p>
            <a:pPr marL="514350" indent="-514350" defTabSz="46355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problem we have to solve? Does a solution exist?</a:t>
            </a:r>
          </a:p>
          <a:p>
            <a:pPr marL="514350" indent="-514350" defTabSz="46355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find a solution (algorithm), and is there more than one solution?</a:t>
            </a:r>
          </a:p>
          <a:p>
            <a:pPr marL="514350" indent="-514350" defTabSz="46355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algorithm correct? </a:t>
            </a:r>
          </a:p>
          <a:p>
            <a:pPr marL="1028700" lvl="1" indent="-571500" defTabSz="463550">
              <a:buFont typeface="+mj-lt"/>
              <a:buAutoNum type="romanL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it halt? (halting problem) </a:t>
            </a:r>
          </a:p>
          <a:p>
            <a:pPr marL="1028700" lvl="1" indent="-571500" defTabSz="463550">
              <a:buFont typeface="+mj-lt"/>
              <a:buAutoNum type="romanL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correct?  (partial correctness)</a:t>
            </a:r>
          </a:p>
          <a:p>
            <a:pPr marL="514350" indent="-514350" defTabSz="46355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efficient is the algorithm? </a:t>
            </a:r>
          </a:p>
          <a:p>
            <a:pPr marL="1028700" lvl="1" indent="-571500" defTabSz="463550">
              <a:buFont typeface="+mj-lt"/>
              <a:buAutoNum type="romanL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fast? (Can it be faster?) (time efficient) </a:t>
            </a:r>
          </a:p>
          <a:p>
            <a:pPr marL="1028700" lvl="1" indent="-571500" defTabSz="463550">
              <a:buFont typeface="+mj-lt"/>
              <a:buAutoNum type="romanL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memory does it use? (space efficient)</a:t>
            </a:r>
          </a:p>
          <a:p>
            <a:pPr marL="514350" indent="-514350" defTabSz="463550">
              <a:buAutoNum type="arabicPeriod" startAt="5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data communicate?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(data representation/implementable)</a:t>
            </a:r>
          </a:p>
          <a:p>
            <a:pPr defTabSz="46355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know about</a:t>
            </a:r>
          </a:p>
          <a:p>
            <a:pPr marL="920750" lvl="1" indent="-463550" defTabSz="46355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modeling techniques</a:t>
            </a:r>
          </a:p>
          <a:p>
            <a:pPr marL="920750" lvl="1" indent="-463550" defTabSz="46355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– avoid reinventing the wheel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88308DF7-B306-4461-BD7C-D2F45FB2BE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649" y="1171074"/>
            <a:ext cx="406835" cy="369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5007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C91B09-E164-419E-ABAA-457449E8904A}"/>
              </a:ext>
            </a:extLst>
          </p:cNvPr>
          <p:cNvSpPr txBox="1"/>
          <p:nvPr/>
        </p:nvSpPr>
        <p:spPr>
          <a:xfrm>
            <a:off x="1062891" y="2633642"/>
            <a:ext cx="10066217" cy="31445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CAA707-7187-4A2C-952C-914444006FB6}"/>
              </a:ext>
            </a:extLst>
          </p:cNvPr>
          <p:cNvSpPr/>
          <p:nvPr/>
        </p:nvSpPr>
        <p:spPr>
          <a:xfrm>
            <a:off x="1779049" y="1628507"/>
            <a:ext cx="863390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en-US" sz="3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Logical methods of checking the correctness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of an algorithm with respect to its input and output.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proof (such as program verification)</a:t>
            </a:r>
          </a:p>
          <a:p>
            <a:pPr marL="457200" indent="-457200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Confidence in algorithms from testing and correctness proof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of recursive algorithms: prove directly by induction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of iterative algorithms: prove using loop invariants and induction</a:t>
            </a:r>
          </a:p>
          <a:p>
            <a:pPr marL="457200" indent="-457200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3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CE44D-FDCD-4234-8756-CBEF6269D392}"/>
              </a:ext>
            </a:extLst>
          </p:cNvPr>
          <p:cNvSpPr/>
          <p:nvPr/>
        </p:nvSpPr>
        <p:spPr>
          <a:xfrm>
            <a:off x="1597456" y="2515752"/>
            <a:ext cx="8375374" cy="300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 and Design (SDF)</a:t>
            </a:r>
          </a:p>
          <a:p>
            <a:pPr marL="914400" marR="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 and properties of algorithms,</a:t>
            </a:r>
          </a:p>
          <a:p>
            <a:pPr marL="914400" marR="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Role of algorithms,</a:t>
            </a:r>
          </a:p>
          <a:p>
            <a:pPr marL="914400" marR="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Problem-solving strategies,</a:t>
            </a:r>
          </a:p>
          <a:p>
            <a:pPr marL="914400" marR="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behavior and implementation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183FC-BB73-4AE9-BB44-B237E30A3B7D}"/>
              </a:ext>
            </a:extLst>
          </p:cNvPr>
          <p:cNvSpPr txBox="1"/>
          <p:nvPr/>
        </p:nvSpPr>
        <p:spPr>
          <a:xfrm>
            <a:off x="1484243" y="834887"/>
            <a:ext cx="83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Body of Knowledge Coverage:</a:t>
            </a:r>
          </a:p>
          <a:p>
            <a:r>
              <a:rPr lang="en-US" sz="3600" dirty="0"/>
              <a:t>Software Development Fundamentals (SDF)</a:t>
            </a:r>
          </a:p>
        </p:txBody>
      </p:sp>
    </p:spTree>
    <p:extLst>
      <p:ext uri="{BB962C8B-B14F-4D97-AF65-F5344CB8AC3E}">
        <p14:creationId xmlns:p14="http://schemas.microsoft.com/office/powerpoint/2010/main" val="1265697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0ACFB-2ACC-4F21-A187-124D2908C6F5}"/>
              </a:ext>
            </a:extLst>
          </p:cNvPr>
          <p:cNvSpPr txBox="1"/>
          <p:nvPr/>
        </p:nvSpPr>
        <p:spPr>
          <a:xfrm>
            <a:off x="1055665" y="2072788"/>
            <a:ext cx="10082505" cy="33649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9B380D-3D71-48AE-9572-F4572095832A}"/>
              </a:ext>
            </a:extLst>
          </p:cNvPr>
          <p:cNvSpPr/>
          <p:nvPr/>
        </p:nvSpPr>
        <p:spPr>
          <a:xfrm>
            <a:off x="1991176" y="1511764"/>
            <a:ext cx="7873151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</a:pPr>
            <a:r>
              <a:rPr lang="en-US" altLang="en-US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 vs Correctness Proofs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Try the algorithm on sample inputs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 may not find obscure bugs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Proof 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Prove mathematically can also contain bugs.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Use a combination of testing and Correctness proofs</a:t>
            </a:r>
          </a:p>
        </p:txBody>
      </p:sp>
    </p:spTree>
    <p:extLst>
      <p:ext uri="{BB962C8B-B14F-4D97-AF65-F5344CB8AC3E}">
        <p14:creationId xmlns:p14="http://schemas.microsoft.com/office/powerpoint/2010/main" val="2046785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008D2-E218-42A9-8147-BD5DB3861EA1}"/>
              </a:ext>
            </a:extLst>
          </p:cNvPr>
          <p:cNvSpPr txBox="1"/>
          <p:nvPr/>
        </p:nvSpPr>
        <p:spPr>
          <a:xfrm>
            <a:off x="1038173" y="2554887"/>
            <a:ext cx="9897681" cy="221413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26484" y="1849952"/>
            <a:ext cx="7702243" cy="291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1.0   Analysis of Algorithms?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the complexity of an algorithm according to</a:t>
            </a:r>
          </a:p>
          <a:p>
            <a:pPr marL="1376363" lvl="2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efficiency and</a:t>
            </a:r>
          </a:p>
          <a:p>
            <a:pPr marL="1376363" lvl="2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efficiency (the amount of resources required to run an algorithm).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E4E0E-C16C-48AA-B454-D6ED2C7CDD78}"/>
              </a:ext>
            </a:extLst>
          </p:cNvPr>
          <p:cNvSpPr txBox="1"/>
          <p:nvPr/>
        </p:nvSpPr>
        <p:spPr>
          <a:xfrm>
            <a:off x="1556425" y="739303"/>
            <a:ext cx="855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Analysis, Design and Implementation of an Algorithm:</a:t>
            </a:r>
          </a:p>
        </p:txBody>
      </p:sp>
    </p:spTree>
    <p:extLst>
      <p:ext uri="{BB962C8B-B14F-4D97-AF65-F5344CB8AC3E}">
        <p14:creationId xmlns:p14="http://schemas.microsoft.com/office/powerpoint/2010/main" val="4155473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008D2-E218-42A9-8147-BD5DB3861EA1}"/>
              </a:ext>
            </a:extLst>
          </p:cNvPr>
          <p:cNvSpPr txBox="1"/>
          <p:nvPr/>
        </p:nvSpPr>
        <p:spPr>
          <a:xfrm>
            <a:off x="1120638" y="2920999"/>
            <a:ext cx="10405615" cy="14023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28416" y="1181672"/>
            <a:ext cx="907123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1.1   Why Analyze an Algorithm?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for analyzing an algorithm are: </a:t>
            </a:r>
          </a:p>
          <a:p>
            <a:pPr marL="919163" lvl="1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 an algorithm’s characteristics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6363" lvl="2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suitability for various applications</a:t>
            </a:r>
          </a:p>
          <a:p>
            <a:pPr marL="1376363" lvl="2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it with other alg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orithms for the same application. </a:t>
            </a:r>
          </a:p>
          <a:p>
            <a:pPr marL="919163" lvl="1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it (algorithm) better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376363" lvl="2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tend to become shorter, simpler, and more elegant during analysis.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E4E0E-C16C-48AA-B454-D6ED2C7CDD78}"/>
              </a:ext>
            </a:extLst>
          </p:cNvPr>
          <p:cNvSpPr txBox="1"/>
          <p:nvPr/>
        </p:nvSpPr>
        <p:spPr>
          <a:xfrm>
            <a:off x="1663430" y="466928"/>
            <a:ext cx="855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Analysis, Design and Implementation of an Algorithm:</a:t>
            </a:r>
          </a:p>
        </p:txBody>
      </p:sp>
    </p:spTree>
    <p:extLst>
      <p:ext uri="{BB962C8B-B14F-4D97-AF65-F5344CB8AC3E}">
        <p14:creationId xmlns:p14="http://schemas.microsoft.com/office/powerpoint/2010/main" val="1776132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1256" y="1632781"/>
            <a:ext cx="927910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1.2   Computational Complexity.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theoretical computer science,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computational complexity theory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focuses on studying the complexity of problems: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Studying the complexity of a problem is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complexity of the best algorithms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that allow solving the problem.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the complexity of computational problems by investigating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their inherent difficulty in defining algorithms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computational problems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relating those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complexity classes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each other. e.g., TSP and Knapsack problem are NP problems;.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6035D-7211-4821-ACCC-6BC5A6AB4F5E}"/>
              </a:ext>
            </a:extLst>
          </p:cNvPr>
          <p:cNvSpPr txBox="1"/>
          <p:nvPr/>
        </p:nvSpPr>
        <p:spPr>
          <a:xfrm>
            <a:off x="1556425" y="739303"/>
            <a:ext cx="855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Analysis, Design and Implementation of an Algorithm:</a:t>
            </a:r>
          </a:p>
        </p:txBody>
      </p:sp>
    </p:spTree>
    <p:extLst>
      <p:ext uri="{BB962C8B-B14F-4D97-AF65-F5344CB8AC3E}">
        <p14:creationId xmlns:p14="http://schemas.microsoft.com/office/powerpoint/2010/main" val="370066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4694" y="563969"/>
            <a:ext cx="915431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1.2   Computational Complexity.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study of computational complexity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focuses on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classifying: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algorithms according to time and space efficiency, such as O(n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problems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into classes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P (Polynomial) class, and NP class,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their inherent difficulty in defining algorithms for the problems; e.g., bubble sorting, shell sort, and insertion sort are P class problems; TSP is an NP problem.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focus on order-of-growth worst-case performance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classifications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useful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performance or 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comparing algorithms in practical applications.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focus on analyses that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used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 performance and compare algorithms.</a:t>
            </a:r>
          </a:p>
        </p:txBody>
      </p:sp>
    </p:spTree>
    <p:extLst>
      <p:ext uri="{BB962C8B-B14F-4D97-AF65-F5344CB8AC3E}">
        <p14:creationId xmlns:p14="http://schemas.microsoft.com/office/powerpoint/2010/main" val="3446281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23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9840" y="511655"/>
            <a:ext cx="98193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1.3   Analysis of Algorithms.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analysis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running time of an algorithm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following steps: 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[input]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Develop a realistic model for the input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program.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size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Analyze the unknown quantities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modeled input.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[algorithm development]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the algorithm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completely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[algorithm analysis] </a:t>
            </a:r>
          </a:p>
          <a:p>
            <a:pPr marL="919163" lvl="1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time required for each basic operation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9163" lvl="1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unknown quantities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be used to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frequency of execution of the basic operations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[efficiency]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total running time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pPr marL="919163" lvl="1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multiplying the time by the frequency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operation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919163" lvl="1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adding all the products.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3B82C-B1AC-4C1A-84EE-204E01B14DFB}"/>
              </a:ext>
            </a:extLst>
          </p:cNvPr>
          <p:cNvSpPr txBox="1"/>
          <p:nvPr/>
        </p:nvSpPr>
        <p:spPr>
          <a:xfrm>
            <a:off x="10135997" y="1752963"/>
            <a:ext cx="1636295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are the domain of data and the representation of data?</a:t>
            </a:r>
          </a:p>
        </p:txBody>
      </p:sp>
    </p:spTree>
    <p:extLst>
      <p:ext uri="{BB962C8B-B14F-4D97-AF65-F5344CB8AC3E}">
        <p14:creationId xmlns:p14="http://schemas.microsoft.com/office/powerpoint/2010/main" val="98814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702" y="816455"/>
            <a:ext cx="870022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1.3    Analysis of Algorithms.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Software is always outstripping hardware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need faster CPU, more memory for the latest version of popular programs</a:t>
            </a:r>
          </a:p>
          <a:p>
            <a:pPr lvl="1"/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Given a problem: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an efficient algorithm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the most efficient algorithm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does there even exist an algorithm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9497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885" y="450696"/>
            <a:ext cx="8700229" cy="61924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1.3   Analysis of Algorithms.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measure efficiency</a:t>
            </a:r>
          </a:p>
          <a:p>
            <a:pPr marL="463550" indent="-4635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Machine-independent way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analyze the “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pseudocode”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version of the algorithm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Assume an idealized machine model</a:t>
            </a:r>
          </a:p>
          <a:p>
            <a:pPr marL="1377950" lvl="2" indent="-4635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One instruction takes a one-time unit</a:t>
            </a:r>
          </a:p>
          <a:p>
            <a:pPr marL="463550" indent="-4635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"Big-Oh" notation (order of growth)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order of magnitude as the problem size increases</a:t>
            </a:r>
          </a:p>
          <a:p>
            <a:pPr marL="463550" indent="-4635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Worst-case analyses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provides an upper bound on time taken by the algorithm. </a:t>
            </a:r>
          </a:p>
          <a:p>
            <a:pPr marL="1371600" lvl="2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only “safe” analysis.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Average case analysis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some assumptions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probability distribution of the inputs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02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172" y="511655"/>
            <a:ext cx="58525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1.4   Several Important Problem Types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EA8F8B-9B09-4880-9CA6-5D2196962ACD}"/>
              </a:ext>
            </a:extLst>
          </p:cNvPr>
          <p:cNvSpPr txBox="1">
            <a:spLocks noChangeArrowheads="1"/>
          </p:cNvSpPr>
          <p:nvPr/>
        </p:nvSpPr>
        <p:spPr>
          <a:xfrm>
            <a:off x="1063488" y="1245704"/>
            <a:ext cx="4396408" cy="52751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5720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Specifying and implementing algorithms</a:t>
            </a:r>
          </a:p>
          <a:p>
            <a:pPr marL="463550" indent="-45720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Basic complexity analysis</a:t>
            </a:r>
          </a:p>
          <a:p>
            <a:pPr marL="46355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Sorting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 set of items</a:t>
            </a:r>
          </a:p>
          <a:p>
            <a:pPr marL="46355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Searching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among a set of items</a:t>
            </a:r>
          </a:p>
          <a:p>
            <a:pPr marL="46355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String processing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text, bit strings, gene sequences</a:t>
            </a:r>
          </a:p>
          <a:p>
            <a:pPr marL="46355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Graphs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model objects and their relationships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25D460-4D23-4B80-8AFC-FD4EA408C9FB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1245704"/>
            <a:ext cx="5032512" cy="51006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tabLst>
                <a:tab pos="292100" algn="l"/>
              </a:tabLs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Network flow algorithms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tabLst>
                <a:tab pos="2921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 traversals/State space search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63550" indent="-463550">
              <a:tabLst>
                <a:tab pos="292100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Combinatorial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find desired permutation, combination, or subset</a:t>
            </a:r>
          </a:p>
          <a:p>
            <a:pPr marL="463550" indent="-46355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Geometric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graphics, imaging, robotics</a:t>
            </a:r>
          </a:p>
          <a:p>
            <a:pPr marL="463550" indent="-46355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Numerical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continuous math:  solving equations, evaluating functions</a:t>
            </a:r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1FF6D4D5-D406-4343-A3B9-6D8FC7168E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8668">
            <a:off x="513079" y="923637"/>
            <a:ext cx="622994" cy="3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1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5F7F07-EC20-ED02-6839-64011AAC0032}"/>
              </a:ext>
            </a:extLst>
          </p:cNvPr>
          <p:cNvSpPr txBox="1"/>
          <p:nvPr/>
        </p:nvSpPr>
        <p:spPr>
          <a:xfrm>
            <a:off x="1329601" y="1159723"/>
            <a:ext cx="10289309" cy="6096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40413" y="1356071"/>
            <a:ext cx="8479877" cy="457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</a:t>
            </a:r>
          </a:p>
          <a:p>
            <a:pPr marL="914400" indent="-455613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algorithm?</a:t>
            </a: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computer prog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ram?</a:t>
            </a: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problem?</a:t>
            </a: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parameters to a problem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instance of the problem?</a:t>
            </a: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solution of an instance of the problem?</a:t>
            </a: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algorithm for the problem?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9601" y="1159723"/>
            <a:ext cx="427712" cy="392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172" y="511655"/>
            <a:ext cx="66711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1.5   Algorithm Design Strategies/Techniques.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F3A31-0F1F-4B49-9282-AEB2FDA8F658}"/>
              </a:ext>
            </a:extLst>
          </p:cNvPr>
          <p:cNvSpPr txBox="1">
            <a:spLocks noChangeArrowheads="1"/>
          </p:cNvSpPr>
          <p:nvPr/>
        </p:nvSpPr>
        <p:spPr>
          <a:xfrm>
            <a:off x="798442" y="1445324"/>
            <a:ext cx="5029200" cy="49010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Simple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Recursion</a:t>
            </a:r>
          </a:p>
          <a:p>
            <a:pPr marL="463550" indent="-46355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Brute Force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&amp; Exhaustive Search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follow definition / try all possibilities</a:t>
            </a:r>
          </a:p>
          <a:p>
            <a:pPr marL="463550" indent="-46355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Divide &amp; Conquer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break problem into smaller subproblems</a:t>
            </a:r>
          </a:p>
          <a:p>
            <a:pPr marL="463550" indent="-46355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Transformation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convert the problem to another one</a:t>
            </a:r>
          </a:p>
          <a:p>
            <a:pPr marL="45720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Greedy</a:t>
            </a:r>
          </a:p>
          <a:p>
            <a:pPr marL="914400" lvl="1" indent="-45085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repeatedly do what is best now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E9F7BFF-6141-460C-85A4-B7633961A99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1472665"/>
            <a:ext cx="5029200" cy="4597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Dynamic Programming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break problem into overlapping subproblems </a:t>
            </a:r>
          </a:p>
          <a:p>
            <a:pPr marL="450850" lvl="1" indent="-45085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Backtracking and Branch and Bound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Iterative Improvement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repeatedly improve the current solution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Randomization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use random numbers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Space and Time Tradeoffs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3F66B39-87AB-4995-BC67-10A24744EE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24">
            <a:off x="460921" y="612241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47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30CB89-1A66-4E13-93E2-74F2FCC36118}"/>
              </a:ext>
            </a:extLst>
          </p:cNvPr>
          <p:cNvSpPr txBox="1"/>
          <p:nvPr/>
        </p:nvSpPr>
        <p:spPr>
          <a:xfrm>
            <a:off x="1179004" y="2169268"/>
            <a:ext cx="9871617" cy="17412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8E176A-66EA-4C31-9C40-6E9DFD045FEA}"/>
              </a:ext>
            </a:extLst>
          </p:cNvPr>
          <p:cNvSpPr/>
          <p:nvPr/>
        </p:nvSpPr>
        <p:spPr>
          <a:xfrm>
            <a:off x="2036671" y="1520785"/>
            <a:ext cx="75863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Divide and Conquer </a:t>
            </a:r>
            <a:endParaRPr lang="en-US" sz="2600" dirty="0">
              <a:solidFill>
                <a:srgbClr val="3B3835"/>
              </a:solidFill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dirty="0">
              <a:solidFill>
                <a:srgbClr val="3B3835"/>
              </a:solidFill>
              <a:latin typeface="Helvetica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Break the problems into smaller sub-problems </a:t>
            </a: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Solve each of the sub-problems </a:t>
            </a: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Combine the solutions to obtain the solution to the original problem </a:t>
            </a:r>
          </a:p>
          <a:p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Binary search in a sorted array (recursion)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Quick sort algorithm (recursion)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Merge sort algorithm (recursion)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08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ï¶Image of Dynamic Programming &#10; ">
            <a:extLst>
              <a:ext uri="{FF2B5EF4-FFF2-40B4-BE49-F238E27FC236}">
                <a16:creationId xmlns:a16="http://schemas.microsoft.com/office/drawing/2014/main" id="{A52ED6FC-8F57-4AA7-89F9-A1CDE8C8EF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27184" r="7191" b="11576"/>
          <a:stretch/>
        </p:blipFill>
        <p:spPr bwMode="auto">
          <a:xfrm>
            <a:off x="2244918" y="2067339"/>
            <a:ext cx="7871791" cy="44659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C26A16-3F0C-44E7-9F8A-F5986AF3F456}"/>
              </a:ext>
            </a:extLst>
          </p:cNvPr>
          <p:cNvSpPr txBox="1"/>
          <p:nvPr/>
        </p:nvSpPr>
        <p:spPr>
          <a:xfrm>
            <a:off x="2403565" y="1117347"/>
            <a:ext cx="4214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Divide and Conquer</a:t>
            </a:r>
          </a:p>
        </p:txBody>
      </p:sp>
    </p:spTree>
    <p:extLst>
      <p:ext uri="{BB962C8B-B14F-4D97-AF65-F5344CB8AC3E}">
        <p14:creationId xmlns:p14="http://schemas.microsoft.com/office/powerpoint/2010/main" val="816049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247D23-CBF7-4057-8894-9FE8167CE93C}"/>
              </a:ext>
            </a:extLst>
          </p:cNvPr>
          <p:cNvSpPr txBox="1"/>
          <p:nvPr/>
        </p:nvSpPr>
        <p:spPr>
          <a:xfrm>
            <a:off x="1413164" y="1117437"/>
            <a:ext cx="9624291" cy="470994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An array S[0 ..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-1] and a search key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index (location) of the first found element of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matches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	or  -1 if there are no matching elements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Method: 	Use sequential search. The order of growth is O(n).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Use binary search. The order of growth is O( log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400" spc="-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Analysis:	 For using binary search, it requires sorting the given array S in order.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Use merge sort or quick sort algorithm, which requires O(n log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n).</a:t>
            </a:r>
          </a:p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Therefore, the total time would be T(n) =  O(n log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 + O( log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n).</a:t>
            </a:r>
          </a:p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pc="-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pc="-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48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3C4AE0-6ED1-4421-AACF-8DD26B7CB0DE}"/>
              </a:ext>
            </a:extLst>
          </p:cNvPr>
          <p:cNvSpPr txBox="1"/>
          <p:nvPr/>
        </p:nvSpPr>
        <p:spPr>
          <a:xfrm>
            <a:off x="927100" y="2260600"/>
            <a:ext cx="9999519" cy="16648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35C3E7-20A1-4358-886C-4A07BE956FAB}"/>
              </a:ext>
            </a:extLst>
          </p:cNvPr>
          <p:cNvSpPr/>
          <p:nvPr/>
        </p:nvSpPr>
        <p:spPr>
          <a:xfrm>
            <a:off x="1710148" y="258901"/>
            <a:ext cx="84406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Greedy Algorithms </a:t>
            </a:r>
            <a:endParaRPr lang="en-US" sz="2400" dirty="0">
              <a:solidFill>
                <a:srgbClr val="3B3835"/>
              </a:solidFill>
              <a:latin typeface="Helvetica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An algorithm always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takes the best immediate or local solution while finding an answer.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Greedy algorithms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always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find the overall or globally optimal solution for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some</a:t>
            </a:r>
            <a:r>
              <a:rPr lang="en-US" sz="2400" i="1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optimization problems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but may find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less-than-optimal solutions for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some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instances of other problems.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Examples: Greedy algorithm for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Knapsack problem – a combinatorial optimization </a:t>
            </a:r>
            <a:r>
              <a:rPr lang="en-US" sz="2400" dirty="0" err="1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pbm</a:t>
            </a: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Minimal spanning tree - </a:t>
            </a:r>
            <a:r>
              <a:rPr lang="en-US" sz="2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minimum weight spanning tree for a weighted, connected, undirected graph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78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ï¶ Image of Divide and Conquer &#10; ">
            <a:extLst>
              <a:ext uri="{FF2B5EF4-FFF2-40B4-BE49-F238E27FC236}">
                <a16:creationId xmlns:a16="http://schemas.microsoft.com/office/drawing/2014/main" id="{86328A91-B09B-4A9D-8D8C-8442B32DD19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33129" r="4069" b="10981"/>
          <a:stretch/>
        </p:blipFill>
        <p:spPr bwMode="auto">
          <a:xfrm>
            <a:off x="1550504" y="2451652"/>
            <a:ext cx="9409044" cy="3856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2E4959-E3B3-4262-A1CE-7828C2031A80}"/>
              </a:ext>
            </a:extLst>
          </p:cNvPr>
          <p:cNvSpPr txBox="1"/>
          <p:nvPr/>
        </p:nvSpPr>
        <p:spPr>
          <a:xfrm>
            <a:off x="2281456" y="1205570"/>
            <a:ext cx="369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Greedy Algorithm</a:t>
            </a:r>
          </a:p>
        </p:txBody>
      </p:sp>
    </p:spTree>
    <p:extLst>
      <p:ext uri="{BB962C8B-B14F-4D97-AF65-F5344CB8AC3E}">
        <p14:creationId xmlns:p14="http://schemas.microsoft.com/office/powerpoint/2010/main" val="2383429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C96D43-3DD6-490A-8CAE-7EA5C2DF8798}"/>
              </a:ext>
            </a:extLst>
          </p:cNvPr>
          <p:cNvSpPr txBox="1"/>
          <p:nvPr/>
        </p:nvSpPr>
        <p:spPr>
          <a:xfrm>
            <a:off x="1178663" y="1376514"/>
            <a:ext cx="9988100" cy="35649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4FDD54-3B2D-4114-B636-8DFD75575795}"/>
              </a:ext>
            </a:extLst>
          </p:cNvPr>
          <p:cNvSpPr/>
          <p:nvPr/>
        </p:nvSpPr>
        <p:spPr>
          <a:xfrm>
            <a:off x="1818691" y="533192"/>
            <a:ext cx="870804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Dynamic Programming </a:t>
            </a:r>
          </a:p>
          <a:p>
            <a:endParaRPr lang="en-US" sz="2400" dirty="0">
              <a:solidFill>
                <a:srgbClr val="3B3835"/>
              </a:solidFill>
              <a:latin typeface="Helvetica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used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solve an optimization problem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that requires the principle of optimality: 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An optimal solution to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any instance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of an optimization problem is composed of optimal solutions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its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sub-instances.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Is a bottom-up technique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Solve the smallest sub-instances first 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and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Use the results 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of these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construct solutions to progressively larger sub-instances. </a:t>
            </a: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Fibonacci numbers are computed by iteration.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Warshall’s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algorithm for computing all paths in a directed graph is implemented by iterations.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77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of back tracking &#10; ">
            <a:extLst>
              <a:ext uri="{FF2B5EF4-FFF2-40B4-BE49-F238E27FC236}">
                <a16:creationId xmlns:a16="http://schemas.microsoft.com/office/drawing/2014/main" id="{86B9A09C-C153-401A-BF96-FAF3F0DA09F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28669" r="8975" b="13062"/>
          <a:stretch/>
        </p:blipFill>
        <p:spPr bwMode="auto">
          <a:xfrm>
            <a:off x="2272748" y="2504660"/>
            <a:ext cx="7646503" cy="37636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C3C478-321C-4CD7-AA3E-FF23F20D1F65}"/>
              </a:ext>
            </a:extLst>
          </p:cNvPr>
          <p:cNvSpPr txBox="1"/>
          <p:nvPr/>
        </p:nvSpPr>
        <p:spPr>
          <a:xfrm>
            <a:off x="2272748" y="1344907"/>
            <a:ext cx="467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246023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300BFD-9702-4601-9900-4F938EDAB62E}"/>
              </a:ext>
            </a:extLst>
          </p:cNvPr>
          <p:cNvSpPr txBox="1"/>
          <p:nvPr/>
        </p:nvSpPr>
        <p:spPr>
          <a:xfrm>
            <a:off x="1023508" y="1963784"/>
            <a:ext cx="9919613" cy="2743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963A0A-12FD-4E19-B758-3DFFEE5143FE}"/>
              </a:ext>
            </a:extLst>
          </p:cNvPr>
          <p:cNvSpPr/>
          <p:nvPr/>
        </p:nvSpPr>
        <p:spPr>
          <a:xfrm>
            <a:off x="1790274" y="1117019"/>
            <a:ext cx="8611452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BackTracking</a:t>
            </a:r>
            <a:r>
              <a:rPr lang="en-US" sz="2800" dirty="0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3B3835"/>
              </a:solidFill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Backtracking is a general algorithm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finding all solutions to 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some computational problem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incrementally builds candidates to the solutions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and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abandons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each partial candidate c ("backtracks") when it determines that c cannot possibly be completed to a valid solution.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Eight queens puzzle.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Traveling salesman problem (TSP).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00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ïImage of Graph Algorithm &#10; ">
            <a:extLst>
              <a:ext uri="{FF2B5EF4-FFF2-40B4-BE49-F238E27FC236}">
                <a16:creationId xmlns:a16="http://schemas.microsoft.com/office/drawing/2014/main" id="{4C3061BE-F73C-4867-9E55-EBB673A966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2" b="9197"/>
          <a:stretch/>
        </p:blipFill>
        <p:spPr bwMode="auto">
          <a:xfrm>
            <a:off x="2199860" y="2544418"/>
            <a:ext cx="7566992" cy="37503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2FDAC8-2FEA-4913-B49E-C6B87813C948}"/>
              </a:ext>
            </a:extLst>
          </p:cNvPr>
          <p:cNvSpPr txBox="1"/>
          <p:nvPr/>
        </p:nvSpPr>
        <p:spPr>
          <a:xfrm>
            <a:off x="2199860" y="1374819"/>
            <a:ext cx="3086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Backtracking</a:t>
            </a:r>
          </a:p>
        </p:txBody>
      </p:sp>
    </p:spTree>
    <p:extLst>
      <p:ext uri="{BB962C8B-B14F-4D97-AF65-F5344CB8AC3E}">
        <p14:creationId xmlns:p14="http://schemas.microsoft.com/office/powerpoint/2010/main" val="11336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B82F68-CCD8-4F10-8CAE-91EA41DCDBAF}"/>
              </a:ext>
            </a:extLst>
          </p:cNvPr>
          <p:cNvSpPr txBox="1"/>
          <p:nvPr/>
        </p:nvSpPr>
        <p:spPr>
          <a:xfrm>
            <a:off x="1259766" y="5061528"/>
            <a:ext cx="9417470" cy="74814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9223F-5818-4AD8-9C2F-EC05C49DD3E8}"/>
              </a:ext>
            </a:extLst>
          </p:cNvPr>
          <p:cNvSpPr txBox="1"/>
          <p:nvPr/>
        </p:nvSpPr>
        <p:spPr>
          <a:xfrm>
            <a:off x="1259765" y="2041236"/>
            <a:ext cx="9433635" cy="27986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40413" y="1356071"/>
            <a:ext cx="8479877" cy="433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an Algorithm?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algorithm is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indent="-517525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well-defined procedure</a:t>
            </a:r>
          </a:p>
          <a:p>
            <a:pPr marL="974725" lvl="1" indent="-517525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sequence of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unambiguous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instructions </a:t>
            </a:r>
          </a:p>
          <a:p>
            <a:pPr marL="974725" lvl="1" indent="-517525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well-specified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computational problem</a:t>
            </a:r>
          </a:p>
          <a:p>
            <a:pPr marL="1431925" lvl="2" indent="-5175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obtaining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desired,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output </a:t>
            </a:r>
          </a:p>
          <a:p>
            <a:pPr marL="1889125" lvl="3" indent="-5175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given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legitimate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input </a:t>
            </a:r>
          </a:p>
          <a:p>
            <a:pPr marL="1889125" lvl="3" indent="-5175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finite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amount of time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{input specifications} Algorithm {output specifications}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67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CDCACD-24D6-4029-9246-E6319C8DC6D7}"/>
              </a:ext>
            </a:extLst>
          </p:cNvPr>
          <p:cNvSpPr txBox="1"/>
          <p:nvPr/>
        </p:nvSpPr>
        <p:spPr>
          <a:xfrm>
            <a:off x="1034473" y="2512291"/>
            <a:ext cx="9381736" cy="30227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30E17C-7882-4267-A276-EF8B75983950}"/>
              </a:ext>
            </a:extLst>
          </p:cNvPr>
          <p:cNvSpPr/>
          <p:nvPr/>
        </p:nvSpPr>
        <p:spPr>
          <a:xfrm>
            <a:off x="1775791" y="1577154"/>
            <a:ext cx="8073604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Graph Algorithm </a:t>
            </a:r>
          </a:p>
          <a:p>
            <a:endParaRPr lang="en-US" sz="3600" dirty="0">
              <a:solidFill>
                <a:srgbClr val="3B3835"/>
              </a:solidFill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 graph algorithm takes one or more graphs as inputs.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Performance constraints 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on graph algorithms are generally expressed in terms of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number of vertices (|V|) and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number of edges (|E|)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 the input graph.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56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mbols of Flow Chart &#10; ">
            <a:extLst>
              <a:ext uri="{FF2B5EF4-FFF2-40B4-BE49-F238E27FC236}">
                <a16:creationId xmlns:a16="http://schemas.microsoft.com/office/drawing/2014/main" id="{86FB7CE1-DB6E-410B-BC7B-AE5117AF678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36208" r="7017" b="13880"/>
          <a:stretch/>
        </p:blipFill>
        <p:spPr bwMode="auto">
          <a:xfrm>
            <a:off x="1616767" y="1524001"/>
            <a:ext cx="9144000" cy="52081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2B6922-0420-4FA8-8A1E-A5E19F0160CC}"/>
              </a:ext>
            </a:extLst>
          </p:cNvPr>
          <p:cNvSpPr txBox="1"/>
          <p:nvPr/>
        </p:nvSpPr>
        <p:spPr>
          <a:xfrm>
            <a:off x="2199861" y="1139687"/>
            <a:ext cx="380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Graph Algorithms</a:t>
            </a:r>
          </a:p>
        </p:txBody>
      </p:sp>
    </p:spTree>
    <p:extLst>
      <p:ext uri="{BB962C8B-B14F-4D97-AF65-F5344CB8AC3E}">
        <p14:creationId xmlns:p14="http://schemas.microsoft.com/office/powerpoint/2010/main" val="216604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DF610D7-A1D6-4463-A7BD-21411A202004}"/>
              </a:ext>
            </a:extLst>
          </p:cNvPr>
          <p:cNvSpPr txBox="1"/>
          <p:nvPr/>
        </p:nvSpPr>
        <p:spPr>
          <a:xfrm>
            <a:off x="4248727" y="1380450"/>
            <a:ext cx="3888509" cy="40043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D8292-775A-4751-ADA1-2130EE6234D4}"/>
              </a:ext>
            </a:extLst>
          </p:cNvPr>
          <p:cNvSpPr txBox="1"/>
          <p:nvPr/>
        </p:nvSpPr>
        <p:spPr>
          <a:xfrm>
            <a:off x="1200727" y="2687782"/>
            <a:ext cx="9858831" cy="10537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77088" y="1756962"/>
            <a:ext cx="9859993" cy="426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Solution for a given Problem?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input		              Algorithm             		output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specifications    	     (a way for finding its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 specifications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encode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Input		    “computer”	                     Program output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   Program code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1.0  Notion of Algorithm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Line 11"/>
          <p:cNvCxnSpPr>
            <a:cxnSpLocks noChangeShapeType="1"/>
          </p:cNvCxnSpPr>
          <p:nvPr/>
        </p:nvCxnSpPr>
        <p:spPr bwMode="auto">
          <a:xfrm>
            <a:off x="6094838" y="2332105"/>
            <a:ext cx="1162" cy="486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Line 11"/>
          <p:cNvCxnSpPr>
            <a:cxnSpLocks noChangeShapeType="1"/>
          </p:cNvCxnSpPr>
          <p:nvPr/>
        </p:nvCxnSpPr>
        <p:spPr bwMode="auto">
          <a:xfrm>
            <a:off x="6096000" y="3741511"/>
            <a:ext cx="1162" cy="486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80"/>
          <p:cNvCxnSpPr>
            <a:cxnSpLocks noChangeShapeType="1"/>
          </p:cNvCxnSpPr>
          <p:nvPr/>
        </p:nvCxnSpPr>
        <p:spPr bwMode="auto">
          <a:xfrm>
            <a:off x="3853940" y="3173414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80"/>
          <p:cNvCxnSpPr>
            <a:cxnSpLocks noChangeShapeType="1"/>
          </p:cNvCxnSpPr>
          <p:nvPr/>
        </p:nvCxnSpPr>
        <p:spPr bwMode="auto">
          <a:xfrm>
            <a:off x="3853940" y="4457448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80"/>
          <p:cNvCxnSpPr>
            <a:cxnSpLocks noChangeShapeType="1"/>
          </p:cNvCxnSpPr>
          <p:nvPr/>
        </p:nvCxnSpPr>
        <p:spPr bwMode="auto">
          <a:xfrm>
            <a:off x="7760469" y="3173414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80"/>
          <p:cNvCxnSpPr>
            <a:cxnSpLocks noChangeShapeType="1"/>
          </p:cNvCxnSpPr>
          <p:nvPr/>
        </p:nvCxnSpPr>
        <p:spPr bwMode="auto">
          <a:xfrm>
            <a:off x="7769428" y="4457448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loud Callout 3"/>
          <p:cNvSpPr/>
          <p:nvPr/>
        </p:nvSpPr>
        <p:spPr>
          <a:xfrm flipH="1">
            <a:off x="3978383" y="786678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690" y="866304"/>
            <a:ext cx="463896" cy="405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30472D-8150-4921-9AC0-AC2C7965E477}"/>
              </a:ext>
            </a:extLst>
          </p:cNvPr>
          <p:cNvSpPr txBox="1"/>
          <p:nvPr/>
        </p:nvSpPr>
        <p:spPr>
          <a:xfrm>
            <a:off x="1202919" y="868217"/>
            <a:ext cx="10336571" cy="7342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6876" y="1040306"/>
            <a:ext cx="9178505" cy="4684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Several characteristics of Algorithms: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[Non-ambiguity]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non-ambiguity requirement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each step of an algorithm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cannot be compromised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 Factorization in Middle School Procedure for computing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(m, n) is defined ambiguously 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[Well-specified inputs’ range]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range of inputs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algorithm works has to be precisely specified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Consecutive integer checking algorithm for computing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(m, n) does not work correctly when one of the input numbers is zero.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 flipH="1">
            <a:off x="564543" y="978011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2D955DB-8116-41DB-80D1-E574519C0E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0" y="1040306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30472D-8150-4921-9AC0-AC2C7965E477}"/>
              </a:ext>
            </a:extLst>
          </p:cNvPr>
          <p:cNvSpPr txBox="1"/>
          <p:nvPr/>
        </p:nvSpPr>
        <p:spPr>
          <a:xfrm>
            <a:off x="1193198" y="1016409"/>
            <a:ext cx="10336571" cy="7342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06747" y="1235334"/>
            <a:ext cx="9178505" cy="4485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Several characteristics of Algorithms: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[Different ways for specifying an algorithm]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same algorithm can be written in different ways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Euclid’s algorithm can be defined recursively or non-recursively.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[Several algorithms for a problem]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Several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 for solving the same problem may exist.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Euclid, Consecutive Integer Checking, and Middle School Procedure for computing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(m, n)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123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B28BD7-408F-34D5-90F5-7D4C3D6D440E}"/>
              </a:ext>
            </a:extLst>
          </p:cNvPr>
          <p:cNvSpPr txBox="1"/>
          <p:nvPr/>
        </p:nvSpPr>
        <p:spPr>
          <a:xfrm>
            <a:off x="1193198" y="1016409"/>
            <a:ext cx="10336571" cy="7342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02433" y="1121535"/>
            <a:ext cx="9187134" cy="413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Several characteristics of Algorithms: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[Various Speeds of different Algorithms for solving the same problem]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 for the same problem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be based on very different ideas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solve the problem at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dramatically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speeds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exponential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lgorithm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Fibonacci_Number_F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computes recursively the list of the n Fibonacci members based on its definition, and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polynomial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Algorithm_Fib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computes non-recursively the list of its n members.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888599-DAE5-4CE5-8554-9778F2B3EA94}"/>
              </a:ext>
            </a:extLst>
          </p:cNvPr>
          <p:cNvSpPr txBox="1"/>
          <p:nvPr/>
        </p:nvSpPr>
        <p:spPr>
          <a:xfrm>
            <a:off x="1374061" y="831686"/>
            <a:ext cx="9858831" cy="10537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3040" y="1358537"/>
            <a:ext cx="8403771" cy="489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Input Size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many algorithms,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reasonable measure of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 size –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input.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input size is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n of items in the array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sequential search, sorting, and binary search algorithms.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algorithms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two numbers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 the size of the input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a graph G = (V, E) is the input to an algorithm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input size consists of both parameters: number of vertices |V| and edges |E|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 flipH="1">
            <a:off x="833373" y="1435400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51130F1E-9F23-407A-A903-C8C78F5071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513">
            <a:off x="798654" y="1439130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62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D8F8FF-4454-444E-9C2A-3ACB6680AAF6}"/>
              </a:ext>
            </a:extLst>
          </p:cNvPr>
          <p:cNvSpPr txBox="1"/>
          <p:nvPr/>
        </p:nvSpPr>
        <p:spPr>
          <a:xfrm>
            <a:off x="1052945" y="1043782"/>
            <a:ext cx="9858831" cy="10537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5041" y="638266"/>
            <a:ext cx="8680446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Input Size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cautious about calling a parameter the input size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example,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Euclid (m, 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computes the greatest common divisor of two numbers m and n,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magnitude of max{m, n})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Sieve(n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finds all prime numbers less than or equal to n using the sieve of Eratosthenes method,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(magnitude of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Fibonacci_Number_F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computes recursively the list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 Fibonacci members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its definition, and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Polynomial_Algorithm_Fib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computes non-recursively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its n members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input m and n should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called the input size.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values of the parameters, m, and n, the input size?</a:t>
            </a:r>
          </a:p>
        </p:txBody>
      </p:sp>
    </p:spTree>
    <p:extLst>
      <p:ext uri="{BB962C8B-B14F-4D97-AF65-F5344CB8AC3E}">
        <p14:creationId xmlns:p14="http://schemas.microsoft.com/office/powerpoint/2010/main" val="3052569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F9CA5C-5C70-49B2-8939-AB570A62988F}"/>
              </a:ext>
            </a:extLst>
          </p:cNvPr>
          <p:cNvSpPr txBox="1"/>
          <p:nvPr/>
        </p:nvSpPr>
        <p:spPr>
          <a:xfrm>
            <a:off x="1166584" y="2213114"/>
            <a:ext cx="10138725" cy="22467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37080" y="3286347"/>
                <a:ext cx="2320458" cy="1584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b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b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080" y="3286347"/>
                <a:ext cx="2320458" cy="1584363"/>
              </a:xfrm>
              <a:prstGeom prst="rect">
                <a:avLst/>
              </a:prstGeom>
              <a:blipFill>
                <a:blip r:embed="rId2"/>
                <a:stretch>
                  <a:fillRect l="-3916" t="-2672" b="-687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274018" y="458619"/>
            <a:ext cx="862933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Input Size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these algorithms: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Add(x, y), multiply(x, y), divide(x, y),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Euclid (m, 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Sieve(n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Fibonacci_Number_F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Polynomial_Algorithm_Fib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many others,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reasonable measure of the input size is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symbols used to encode 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binary representation is used,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input size will be the number of bits it takes to encode n,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0473" y="5167441"/>
                <a:ext cx="8746836" cy="123194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400" dirty="0"/>
                  <a:t> . For example,  let n = 15.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+ 1, an integer value.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Representing any n in terms of number of bits is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473" y="5167441"/>
                <a:ext cx="8746836" cy="1231940"/>
              </a:xfrm>
              <a:prstGeom prst="rect">
                <a:avLst/>
              </a:prstGeom>
              <a:blipFill>
                <a:blip r:embed="rId3"/>
                <a:stretch>
                  <a:fillRect l="-835" t="-3431" b="-735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892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74319" y="5038187"/>
                <a:ext cx="2320458" cy="1584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b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b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319" y="5038187"/>
                <a:ext cx="2320458" cy="1584363"/>
              </a:xfrm>
              <a:prstGeom prst="rect">
                <a:avLst/>
              </a:prstGeom>
              <a:blipFill>
                <a:blip r:embed="rId2"/>
                <a:stretch>
                  <a:fillRect l="-3916" t="-2672" b="-687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29193" y="235450"/>
                <a:ext cx="9994618" cy="668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Input Size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these algorithms: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 Euclid (m, n)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 Sieve(n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Fibonacci_Number_F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Polynomial_Algorithm_Fib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many others,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b be the number of bits. The values n it represents would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/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let b = 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1−1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would be 0 (0) and 1 (1) (&lt;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b = 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would be 2 (10)and 3 (11) (&lt;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b = 4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4−1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would be 4 (100) through 7 (111) (&lt;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b = 5,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5−1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would be 8 (1000) through 15 (1111) (&lt;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b = 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implies that b -1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implies that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the binary representation is used,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input size will be the number of bits it takes to encode n, </a:t>
                </a:r>
              </a:p>
              <a:p>
                <a:pPr marL="1257300" lvl="2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93" y="235450"/>
                <a:ext cx="9994618" cy="6687152"/>
              </a:xfrm>
              <a:prstGeom prst="rect">
                <a:avLst/>
              </a:prstGeom>
              <a:blipFill>
                <a:blip r:embed="rId3"/>
                <a:stretch>
                  <a:fillRect l="-1098" t="-820" b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1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0D51A6-3230-9418-5BF2-EB489AB6630F}"/>
              </a:ext>
            </a:extLst>
          </p:cNvPr>
          <p:cNvSpPr txBox="1"/>
          <p:nvPr/>
        </p:nvSpPr>
        <p:spPr>
          <a:xfrm>
            <a:off x="1316182" y="1706898"/>
            <a:ext cx="10067764" cy="19456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CD053-23A9-4A50-A61D-70769FCE45A7}"/>
              </a:ext>
            </a:extLst>
          </p:cNvPr>
          <p:cNvSpPr txBox="1"/>
          <p:nvPr/>
        </p:nvSpPr>
        <p:spPr>
          <a:xfrm>
            <a:off x="1339146" y="3823854"/>
            <a:ext cx="10067763" cy="17826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27327" y="1165035"/>
            <a:ext cx="9245473" cy="4640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 computer program?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computer program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composed of individual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modules, 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understandable (compiled/interpreted) by a computer, 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solve specific tasks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(such as sorting, searching, …).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concern is </a:t>
            </a:r>
          </a:p>
          <a:p>
            <a:pPr marL="974725" lvl="1" indent="-5175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these individual modules </a:t>
            </a:r>
          </a:p>
          <a:p>
            <a:pPr marL="1431925" lvl="2" indent="-517525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 the specific tasks,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called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74725" lvl="1" indent="-517525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entire programs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1925" lvl="2" indent="-517525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26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C97211-C481-4F45-B8AA-47293FF2E8AD}"/>
              </a:ext>
            </a:extLst>
          </p:cNvPr>
          <p:cNvSpPr txBox="1"/>
          <p:nvPr/>
        </p:nvSpPr>
        <p:spPr>
          <a:xfrm>
            <a:off x="1062182" y="1872168"/>
            <a:ext cx="10104582" cy="17392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96413" y="1872168"/>
            <a:ext cx="7330467" cy="20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Input Size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given algorithm, the input size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as 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characters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takes to write the input.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61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25E577-89C0-4656-90B9-9A49E6E23F88}"/>
              </a:ext>
            </a:extLst>
          </p:cNvPr>
          <p:cNvSpPr txBox="1"/>
          <p:nvPr/>
        </p:nvSpPr>
        <p:spPr>
          <a:xfrm>
            <a:off x="978954" y="4276688"/>
            <a:ext cx="10234092" cy="14221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568" y="740379"/>
                <a:ext cx="9220226" cy="5040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Input Size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 input is encoded in binary inside computers, then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characters used for encoding the input are binary digits (bits), and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characters it takes to encode a positive integer x is     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input size is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 =  </a:t>
                </a:r>
                <a14:m>
                  <m:oMath xmlns:m="http://schemas.openxmlformats.org/officeDocument/2006/math">
                    <m:r>
                      <a:rPr lang="en-US" sz="4000" i="1" baseline="30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┌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40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┐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bits.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 = 11111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the number of characters used for encoding 31 is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31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 = 5.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568" y="740379"/>
                <a:ext cx="9220226" cy="5040867"/>
              </a:xfrm>
              <a:prstGeom prst="rect">
                <a:avLst/>
              </a:prstGeom>
              <a:blipFill>
                <a:blip r:embed="rId2"/>
                <a:stretch>
                  <a:fillRect l="-1190" t="-846" r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039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80D043-DF32-6E6A-8493-39FF94AC5864}"/>
              </a:ext>
            </a:extLst>
          </p:cNvPr>
          <p:cNvSpPr txBox="1"/>
          <p:nvPr/>
        </p:nvSpPr>
        <p:spPr>
          <a:xfrm>
            <a:off x="858982" y="475059"/>
            <a:ext cx="10289410" cy="9381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Group 57">
            <a:extLst>
              <a:ext uri="{FF2B5EF4-FFF2-40B4-BE49-F238E27FC236}">
                <a16:creationId xmlns:a16="http://schemas.microsoft.com/office/drawing/2014/main" id="{B9552295-E237-4417-930F-F4CDB1D4E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959221"/>
              </p:ext>
            </p:extLst>
          </p:nvPr>
        </p:nvGraphicFramePr>
        <p:xfrm>
          <a:off x="1759132" y="2690191"/>
          <a:ext cx="8072845" cy="3882885"/>
        </p:xfrm>
        <a:graphic>
          <a:graphicData uri="http://schemas.openxmlformats.org/drawingml/2006/table">
            <a:tbl>
              <a:tblPr/>
              <a:tblGrid>
                <a:gridCol w="6226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Concrete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Abstract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arrangement, tour, ordering, sequence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permutation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cluster, collection, committee, group, packaging, selection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subsets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hierarchy, ancestor/descendants, taxonomy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trees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network, circuit, web, relationship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graph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sites, positions, locations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points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shapes, regions, boundaries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polygons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text, characters, patterns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strings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C44728-8ED4-4C62-B161-4538E5BFECED}"/>
              </a:ext>
            </a:extLst>
          </p:cNvPr>
          <p:cNvSpPr txBox="1">
            <a:spLocks noChangeArrowheads="1"/>
          </p:cNvSpPr>
          <p:nvPr/>
        </p:nvSpPr>
        <p:spPr>
          <a:xfrm>
            <a:off x="1759132" y="715779"/>
            <a:ext cx="8153400" cy="1819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>
                <a:latin typeface="+mn-lt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Modeling the Real World-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 realistic model for the input </a:t>
            </a:r>
            <a:endParaRPr lang="en-US" altLang="en-US" sz="2400" dirty="0">
              <a:latin typeface="+mn-lt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  <a:p>
            <a:endParaRPr lang="en-US" altLang="en-US" sz="3600" dirty="0"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Cast your application in terms of well-studied abstract data structures</a:t>
            </a:r>
          </a:p>
          <a:p>
            <a:endParaRPr lang="en-US" altLang="en-US" sz="3600" dirty="0"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168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451A94-05DC-4A46-864F-CAFEC7CD5D48}"/>
              </a:ext>
            </a:extLst>
          </p:cNvPr>
          <p:cNvSpPr/>
          <p:nvPr/>
        </p:nvSpPr>
        <p:spPr>
          <a:xfrm>
            <a:off x="1528846" y="947164"/>
            <a:ext cx="5768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  <a:cs typeface="Franklin Gothic Book" panose="020B0503020102020204" pitchFamily="34" charset="0"/>
              </a:rPr>
              <a:t>Real-World Applications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A51C397-2A55-45E6-8904-D60B31A79CFE}"/>
              </a:ext>
            </a:extLst>
          </p:cNvPr>
          <p:cNvSpPr txBox="1">
            <a:spLocks noChangeArrowheads="1"/>
          </p:cNvSpPr>
          <p:nvPr/>
        </p:nvSpPr>
        <p:spPr>
          <a:xfrm>
            <a:off x="1528846" y="1804745"/>
            <a:ext cx="4229100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Hardware design:  VLSI chips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Compilers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Computer graphics: movies, video games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Routing messages on the Internet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Searching the Web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Distributed file sharing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56E97DD-F153-41D9-B615-39176453C078}"/>
              </a:ext>
            </a:extLst>
          </p:cNvPr>
          <p:cNvSpPr txBox="1">
            <a:spLocks noChangeArrowheads="1"/>
          </p:cNvSpPr>
          <p:nvPr/>
        </p:nvSpPr>
        <p:spPr>
          <a:xfrm>
            <a:off x="6434054" y="1828800"/>
            <a:ext cx="4565250" cy="40154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Computer-aided design and manufacturing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Security:  e-commerce, voting machines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Multimedia:  CD player, DVD, MP3, JPG, HDTV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DNA sequencing, protein folding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and many more!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2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410597-489F-410C-9F51-39F62DF56F92}"/>
              </a:ext>
            </a:extLst>
          </p:cNvPr>
          <p:cNvSpPr/>
          <p:nvPr/>
        </p:nvSpPr>
        <p:spPr>
          <a:xfrm>
            <a:off x="1612978" y="1254522"/>
            <a:ext cx="803611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The Objectives of the Course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Be able to identify and abstract computational problems.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important algorithmic techniques and a range of useful algorithms.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implement algorithms as a solution to any solvable problem.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4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analyze the complexity and correctness of algorithms.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Be able to design correct and efficient algorithms.</a:t>
            </a:r>
          </a:p>
        </p:txBody>
      </p:sp>
    </p:spTree>
    <p:extLst>
      <p:ext uri="{BB962C8B-B14F-4D97-AF65-F5344CB8AC3E}">
        <p14:creationId xmlns:p14="http://schemas.microsoft.com/office/powerpoint/2010/main" val="3967394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F84ED-38F3-45F8-8AF6-8D91C47F103D}"/>
              </a:ext>
            </a:extLst>
          </p:cNvPr>
          <p:cNvSpPr/>
          <p:nvPr/>
        </p:nvSpPr>
        <p:spPr>
          <a:xfrm>
            <a:off x="2094850" y="2971863"/>
            <a:ext cx="76200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 of behavior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6746688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2501951-F3AF-4663-831D-69E86744D154}"/>
                  </a:ext>
                </a:extLst>
              </p:cNvPr>
              <p:cNvSpPr/>
              <p:nvPr/>
            </p:nvSpPr>
            <p:spPr>
              <a:xfrm>
                <a:off x="1311965" y="766276"/>
                <a:ext cx="9329530" cy="581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333B3"/>
                    </a:solidFill>
                    <a:cs typeface="Times New Roman" panose="02020603050405020304" pitchFamily="18" charset="0"/>
                  </a:rPr>
                  <a:t>Example 1</a:t>
                </a:r>
              </a:p>
              <a:p>
                <a:endParaRPr lang="en-US" sz="2400" dirty="0">
                  <a:solidFill>
                    <a:srgbClr val="3333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Fibonacci numbers:</a:t>
                </a:r>
              </a:p>
              <a:p>
                <a:pPr lvl="2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0;</a:t>
                </a:r>
              </a:p>
              <a:p>
                <a:pPr lvl="2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1;</a:t>
                </a:r>
              </a:p>
              <a:p>
                <a:pPr lvl="2"/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nn-NO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F</a:t>
                </a:r>
                <a:r>
                  <a:rPr lang="nn-NO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n-1</a:t>
                </a:r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F</a:t>
                </a:r>
                <a:r>
                  <a:rPr lang="nn-NO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n-2</a:t>
                </a:r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n </a:t>
                </a:r>
                <a14:m>
                  <m:oMath xmlns:m="http://schemas.openxmlformats.org/officeDocument/2006/math">
                    <m:r>
                      <a:rPr lang="nn-NO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Fibonacci numbers grow almost as fast as the power of 2:</a:t>
                </a:r>
              </a:p>
              <a:p>
                <a:pPr lvl="2"/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0.694n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statement:</a:t>
                </a:r>
              </a:p>
              <a:p>
                <a:pPr lvl="2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computing the n-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Fibonacci number </a:t>
                </a:r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nn-NO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Algorithms for computing the n-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Fibonacci number </a:t>
                </a:r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nn-NO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Recursion (top-down")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Iteration (bottom-up", memorization)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Divide-and-conquer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Approximation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2501951-F3AF-4663-831D-69E86744D1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965" y="766276"/>
                <a:ext cx="9329530" cy="5816977"/>
              </a:xfrm>
              <a:prstGeom prst="rect">
                <a:avLst/>
              </a:prstGeom>
              <a:blipFill>
                <a:blip r:embed="rId2"/>
                <a:stretch>
                  <a:fillRect l="-1306" t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2424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411CC-E9C0-472C-93A2-2BDB9E89B307}"/>
                  </a:ext>
                </a:extLst>
              </p:cNvPr>
              <p:cNvSpPr/>
              <p:nvPr/>
            </p:nvSpPr>
            <p:spPr>
              <a:xfrm>
                <a:off x="1596887" y="1205003"/>
                <a:ext cx="8766314" cy="3847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333B3"/>
                    </a:solidFill>
                    <a:cs typeface="Times New Roman" panose="02020603050405020304" pitchFamily="18" charset="0"/>
                  </a:rPr>
                  <a:t>Example 2</a:t>
                </a:r>
              </a:p>
              <a:p>
                <a:endParaRPr lang="en-US" sz="2400" dirty="0">
                  <a:solidFill>
                    <a:srgbClr val="3333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statement:</a:t>
                </a:r>
              </a:p>
              <a:p>
                <a:r>
                  <a:rPr lang="en-US" sz="24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Input: 	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sequence of n numbers &lt; a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. . . , a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  <a:p>
                <a:r>
                  <a:rPr lang="en-US" sz="24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Output: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permutation (reordering) &lt;a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. . . , 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              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of the a-sequence such that a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. . .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</a:p>
              <a:p>
                <a:pPr marL="463550" indent="-463550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		             (In brief, sort the n numbers in ascending order.)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Algorithms:</a:t>
                </a:r>
              </a:p>
              <a:p>
                <a:pPr lvl="1"/>
                <a:r>
                  <a:rPr lang="en-US" sz="24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Insertion sort</a:t>
                </a:r>
              </a:p>
              <a:p>
                <a:pPr lvl="1"/>
                <a:r>
                  <a:rPr lang="en-US" sz="24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Merge sort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411CC-E9C0-472C-93A2-2BDB9E89B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887" y="1205003"/>
                <a:ext cx="8766314" cy="3847207"/>
              </a:xfrm>
              <a:prstGeom prst="rect">
                <a:avLst/>
              </a:prstGeom>
              <a:blipFill>
                <a:blip r:embed="rId2"/>
                <a:stretch>
                  <a:fillRect l="-1460" t="-1585" b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0908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D6153A-524A-4123-8077-29752CED79AA}"/>
              </a:ext>
            </a:extLst>
          </p:cNvPr>
          <p:cNvSpPr/>
          <p:nvPr/>
        </p:nvSpPr>
        <p:spPr>
          <a:xfrm>
            <a:off x="1490869" y="578606"/>
            <a:ext cx="921026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333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2: </a:t>
            </a:r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Insert sort algorithm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Idea: incremental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Pseudocode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sz="26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InsertionSort</a:t>
            </a:r>
            <a:r>
              <a:rPr lang="en-US" sz="26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(A)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n = length(A);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for (j = 2 to n) {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key = A[j];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// insert ``key'' into sorted array A[1...j-1]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= j-1;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while (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&gt; 0 and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] &gt; key) 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do {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    A[i+1] = A[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];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    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= 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- 1;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} 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//end while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A[i+1] = key;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}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//end for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return A;</a:t>
            </a:r>
            <a:endParaRPr lang="en-US" sz="2400" spc="-100" dirty="0"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283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FC452-DF71-4236-A58F-669172EC3FA0}"/>
              </a:ext>
            </a:extLst>
          </p:cNvPr>
          <p:cNvSpPr/>
          <p:nvPr/>
        </p:nvSpPr>
        <p:spPr>
          <a:xfrm>
            <a:off x="1074821" y="428179"/>
            <a:ext cx="1038726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From: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Sent: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Monday, September 18, 2023 6:45 AM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To: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Peter Ng &lt;</a:t>
            </a: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ngp@pfw.edu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&gt;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Subject: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Regarding a mild correction in ppt- chapter 00_01_IntroFoundationLec-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insertionSort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 Professor,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 I was going through the chapter 00_01_IntroFoundationLec ppt, I found that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insertionSort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algorithm in the ppt is yielding wrong results. Instead of "&gt;=", "&gt;" is used in the while loop condition(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while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&gt; 0 and A[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 &gt; key):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and for loop starts at index 2 for(j = 2 to n)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Correct logic that yields right result is 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while (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&gt;= 0 and A[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 &gt; key)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and </a:t>
            </a:r>
            <a:r>
              <a:rPr lang="en-US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for(j = 1 to n)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I've also attached the screenshot of the result for both code snippets. I kindly request to take this change into account in the ppt.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Yours sincerely,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C9134-1324-404B-8C3D-2C83BA5B38DE}"/>
              </a:ext>
            </a:extLst>
          </p:cNvPr>
          <p:cNvSpPr/>
          <p:nvPr/>
        </p:nvSpPr>
        <p:spPr>
          <a:xfrm>
            <a:off x="1227221" y="5506491"/>
            <a:ext cx="1012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Great!  Thank you.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Your are correct if A[0: n-1].  Check for me whether my one is also correct if A[1:n]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12CFF-5C99-4F16-AC0B-60D94F04B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6" y="4197376"/>
            <a:ext cx="9176084" cy="2446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BEFC1E-20AE-4410-868A-D0927E1D6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62" y="1208708"/>
            <a:ext cx="8791074" cy="3008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52315-7C19-BBCE-7ACB-BA4764C76404}"/>
              </a:ext>
            </a:extLst>
          </p:cNvPr>
          <p:cNvSpPr txBox="1"/>
          <p:nvPr/>
        </p:nvSpPr>
        <p:spPr>
          <a:xfrm>
            <a:off x="6096000" y="461004"/>
            <a:ext cx="285077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Am I wrong? Or is he right?</a:t>
            </a:r>
          </a:p>
        </p:txBody>
      </p:sp>
    </p:spTree>
    <p:extLst>
      <p:ext uri="{BB962C8B-B14F-4D97-AF65-F5344CB8AC3E}">
        <p14:creationId xmlns:p14="http://schemas.microsoft.com/office/powerpoint/2010/main" val="38296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926793-1812-4EA6-97D6-E6BC8689446D}"/>
              </a:ext>
            </a:extLst>
          </p:cNvPr>
          <p:cNvSpPr txBox="1"/>
          <p:nvPr/>
        </p:nvSpPr>
        <p:spPr>
          <a:xfrm>
            <a:off x="1339145" y="1875337"/>
            <a:ext cx="9442068" cy="6554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E1B24-FAD2-4FC6-971D-3CDCD3E4A6B0}"/>
              </a:ext>
            </a:extLst>
          </p:cNvPr>
          <p:cNvSpPr txBox="1"/>
          <p:nvPr/>
        </p:nvSpPr>
        <p:spPr>
          <a:xfrm>
            <a:off x="1209965" y="4477904"/>
            <a:ext cx="9571246" cy="13610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65609" y="1414249"/>
            <a:ext cx="9115603" cy="4424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problem (task)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problem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question to which we seek an answer.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a problem 0.1.1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 a list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numbers in nondecreasing order. (Question)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answer is the numbers in sorted sequence.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a problem 0.1.2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whether the number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list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numbers. (Question)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answer is yes 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S,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no if it is not.</a:t>
            </a:r>
          </a:p>
        </p:txBody>
      </p:sp>
    </p:spTree>
    <p:extLst>
      <p:ext uri="{BB962C8B-B14F-4D97-AF65-F5344CB8AC3E}">
        <p14:creationId xmlns:p14="http://schemas.microsoft.com/office/powerpoint/2010/main" val="1624679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D6153A-524A-4123-8077-29752CED79AA}"/>
              </a:ext>
            </a:extLst>
          </p:cNvPr>
          <p:cNvSpPr/>
          <p:nvPr/>
        </p:nvSpPr>
        <p:spPr>
          <a:xfrm>
            <a:off x="1330991" y="420484"/>
            <a:ext cx="970390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B3"/>
                </a:solidFill>
                <a:cs typeface="Times New Roman" panose="02020603050405020304" pitchFamily="18" charset="0"/>
              </a:rPr>
              <a:t>Example 2</a:t>
            </a:r>
            <a:r>
              <a:rPr lang="en-US" sz="3200" b="1" dirty="0">
                <a:solidFill>
                  <a:srgbClr val="3333B3"/>
                </a:solidFill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sort algorithm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Remarks: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Correctness: argued by “loop-invariant” (a kind of induction)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analysis: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best-case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worst-case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average-case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sort is a “sort-in-place”, no extra memory is necessary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writing good pseudocode = “expressing algorithm to human”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recursive version of insertion sort (can you do it)</a:t>
            </a:r>
          </a:p>
        </p:txBody>
      </p:sp>
    </p:spTree>
    <p:extLst>
      <p:ext uri="{BB962C8B-B14F-4D97-AF65-F5344CB8AC3E}">
        <p14:creationId xmlns:p14="http://schemas.microsoft.com/office/powerpoint/2010/main" val="4331521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06A9DF-F4F9-4560-823D-6DE61B5A7C52}"/>
              </a:ext>
            </a:extLst>
          </p:cNvPr>
          <p:cNvSpPr/>
          <p:nvPr/>
        </p:nvSpPr>
        <p:spPr>
          <a:xfrm>
            <a:off x="1461147" y="1604113"/>
            <a:ext cx="991262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2:  </a:t>
            </a:r>
            <a:r>
              <a:rPr 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Merge sort algorithm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Idea: a divide-and-conquer approach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Pseudocode</a:t>
            </a:r>
          </a:p>
          <a:p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MergeSort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(A, p, r)   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	// Merge-sort of array A[</a:t>
            </a:r>
            <a:r>
              <a:rPr lang="en-US" sz="2400" spc="-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p..r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if (p &lt; r) then 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// check for base case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q = flooring( (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p+r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)/2 ) 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// divide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MergeSort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(A, p, q) 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// conquer</a:t>
            </a:r>
          </a:p>
          <a:p>
            <a:pPr marL="1377950" indent="-914400">
              <a:buFont typeface="+mj-lt"/>
              <a:buAutoNum type="arabicPeriod"/>
            </a:pPr>
            <a:r>
              <a:rPr lang="pt-BR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MergeSort(A, q+1, r) </a:t>
            </a:r>
            <a:r>
              <a:rPr lang="pt-BR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// conquer</a:t>
            </a:r>
          </a:p>
          <a:p>
            <a:pPr marL="1377950" indent="-914400">
              <a:buFont typeface="+mj-lt"/>
              <a:buAutoNum type="arabicPeriod"/>
            </a:pPr>
            <a:r>
              <a:rPr lang="pt-BR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Merge(A, p, q, r) </a:t>
            </a:r>
            <a:r>
              <a:rPr lang="pt-BR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// combine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end if</a:t>
            </a:r>
          </a:p>
        </p:txBody>
      </p:sp>
    </p:spTree>
    <p:extLst>
      <p:ext uri="{BB962C8B-B14F-4D97-AF65-F5344CB8AC3E}">
        <p14:creationId xmlns:p14="http://schemas.microsoft.com/office/powerpoint/2010/main" val="9784398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A9DF-F4F9-4560-823D-6DE61B5A7C52}"/>
                  </a:ext>
                </a:extLst>
              </p:cNvPr>
              <p:cNvSpPr/>
              <p:nvPr/>
            </p:nvSpPr>
            <p:spPr>
              <a:xfrm>
                <a:off x="1373303" y="287383"/>
                <a:ext cx="9912626" cy="5878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2: </a:t>
                </a:r>
                <a:r>
                  <a:rPr lang="en-US" sz="2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Merge sort algorithm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Pseudocode, cont’d</a:t>
                </a: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24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Merge(A, p, q, r)</a:t>
                </a:r>
              </a:p>
              <a:p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n1 = q – p + 1;  n2 = r – q;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for (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= 1 to n1) {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// create arrays L[1...n1+1] and R[1...n2+1]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L[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] = A[p+i-1];}  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 end for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for (j = 1 to n2) {</a:t>
                </a:r>
              </a:p>
              <a:p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t-BR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R[j] = A[q+j]; }        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 for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L[n1+1] 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; R[n2+1] =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;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 mark the end of arrays L and R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= 1;  j = 1;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for (k = p to r) {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// Merge arrays L and R to A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if (L[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R[j]) then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      {A[k] = L[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];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	 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+ 1;}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else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      {A[k] = R[j];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	 j = j + 1;}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//end if</a:t>
                </a: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}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//end for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A9DF-F4F9-4560-823D-6DE61B5A7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303" y="287383"/>
                <a:ext cx="9912626" cy="5878532"/>
              </a:xfrm>
              <a:prstGeom prst="rect">
                <a:avLst/>
              </a:prstGeom>
              <a:blipFill>
                <a:blip r:embed="rId2"/>
                <a:stretch>
                  <a:fillRect l="-1230" t="-1141" b="-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0804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A9DF-F4F9-4560-823D-6DE61B5A7C52}"/>
                  </a:ext>
                </a:extLst>
              </p:cNvPr>
              <p:cNvSpPr/>
              <p:nvPr/>
            </p:nvSpPr>
            <p:spPr>
              <a:xfrm>
                <a:off x="1378226" y="908184"/>
                <a:ext cx="9912626" cy="4847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2: </a:t>
                </a:r>
                <a:r>
                  <a:rPr lang="en-US" sz="2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Merge sort algorithm</a:t>
                </a:r>
              </a:p>
              <a:p>
                <a:endPara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Merge sort is a divide-and-conquer algorithm consisting of three steps:   divide, conquer, and combine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sort the entire sequence A[1...n], we make the initial call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MergeSort</a:t>
                </a:r>
                <a:r>
                  <a:rPr lang="en-US" sz="24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(A, 1, n)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where n = length(A).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 analysis: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2 *T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 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O(</a:t>
                </a:r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pt-B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Extra space is needed.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A9DF-F4F9-4560-823D-6DE61B5A7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226" y="908184"/>
                <a:ext cx="9912626" cy="4847289"/>
              </a:xfrm>
              <a:prstGeom prst="rect">
                <a:avLst/>
              </a:prstGeom>
              <a:blipFill>
                <a:blip r:embed="rId2"/>
                <a:stretch>
                  <a:fillRect l="-1230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6643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97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7373" y="1138982"/>
            <a:ext cx="8550125" cy="542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are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 to a problem?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variables without assigned specific values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the statement of the problem. 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0.1.1:  An example of a problem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 a list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numbers in nondecreasing order. 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numbers in sorted sequence.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2 parameters to the problem are: </a:t>
            </a:r>
          </a:p>
          <a:p>
            <a:pPr marL="1431925" lvl="2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(the list)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(the number of items in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431925" lvl="2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parameter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redundant, </a:t>
            </a:r>
          </a:p>
          <a:p>
            <a:pPr marL="1889125" lvl="3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its value is uniquely determined by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431925" lvl="2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facilitates the problems’ descriptions. </a:t>
            </a:r>
          </a:p>
        </p:txBody>
      </p:sp>
    </p:spTree>
    <p:extLst>
      <p:ext uri="{BB962C8B-B14F-4D97-AF65-F5344CB8AC3E}">
        <p14:creationId xmlns:p14="http://schemas.microsoft.com/office/powerpoint/2010/main" val="226358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24527D-C12E-14C4-09EB-40089E27C254}"/>
              </a:ext>
            </a:extLst>
          </p:cNvPr>
          <p:cNvSpPr txBox="1"/>
          <p:nvPr/>
        </p:nvSpPr>
        <p:spPr>
          <a:xfrm>
            <a:off x="1378441" y="1303749"/>
            <a:ext cx="9435117" cy="6341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A3524-F4D3-40E9-9FEE-846F7206C45A}"/>
              </a:ext>
            </a:extLst>
          </p:cNvPr>
          <p:cNvSpPr txBox="1"/>
          <p:nvPr/>
        </p:nvSpPr>
        <p:spPr>
          <a:xfrm>
            <a:off x="1347969" y="4832930"/>
            <a:ext cx="9666140" cy="14426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68A5E-7EC4-440F-ACFE-AB57A91E4402}"/>
              </a:ext>
            </a:extLst>
          </p:cNvPr>
          <p:cNvSpPr txBox="1"/>
          <p:nvPr/>
        </p:nvSpPr>
        <p:spPr>
          <a:xfrm>
            <a:off x="1335844" y="3747546"/>
            <a:ext cx="9666140" cy="11725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53048" y="1303749"/>
            <a:ext cx="9103108" cy="502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are the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to a problem?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0.1.2: An example of a problem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Determine whether the number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list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numbers. 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Answer: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 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no if it is not.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3 parameters of the problem are: </a:t>
            </a:r>
          </a:p>
          <a:p>
            <a:pPr marL="1376363" lvl="2" indent="-46196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n,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76363" lvl="2" indent="-46196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Again, the problem does not need the parameter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 lvl="3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its value is uniquely determined by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76363" lvl="2" indent="-46196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facilitates the problems’ descriptions.</a:t>
            </a:r>
          </a:p>
        </p:txBody>
      </p:sp>
    </p:spTree>
    <p:extLst>
      <p:ext uri="{BB962C8B-B14F-4D97-AF65-F5344CB8AC3E}">
        <p14:creationId xmlns:p14="http://schemas.microsoft.com/office/powerpoint/2010/main" val="23429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B7C5D1-BCF4-47D9-BE94-510DCCBBED27}"/>
              </a:ext>
            </a:extLst>
          </p:cNvPr>
          <p:cNvSpPr txBox="1"/>
          <p:nvPr/>
        </p:nvSpPr>
        <p:spPr>
          <a:xfrm>
            <a:off x="1397881" y="3566560"/>
            <a:ext cx="9740289" cy="9873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A2D2A-D8B8-45EB-889F-7A693B6CAEB0}"/>
              </a:ext>
            </a:extLst>
          </p:cNvPr>
          <p:cNvSpPr txBox="1"/>
          <p:nvPr/>
        </p:nvSpPr>
        <p:spPr>
          <a:xfrm>
            <a:off x="1397880" y="2588574"/>
            <a:ext cx="9740289" cy="8804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B8B0D-EED0-4C70-9512-DF19BF5EF9F7}"/>
              </a:ext>
            </a:extLst>
          </p:cNvPr>
          <p:cNvSpPr txBox="1"/>
          <p:nvPr/>
        </p:nvSpPr>
        <p:spPr>
          <a:xfrm>
            <a:off x="1397880" y="4666026"/>
            <a:ext cx="9740289" cy="8804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39781" y="1586627"/>
            <a:ext cx="9080767" cy="395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an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instance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of the problem?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What is a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of an instance of the problem?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containing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represents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class of problems.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431925" lvl="2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each assignment of values to the parameters.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instance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problem: 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specific assignment of values to the parameters.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an instance of a problem: 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answer to the question asked by the instance of a problem.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FB71BE-5050-FD0F-7CA1-B96364B181F4}"/>
              </a:ext>
            </a:extLst>
          </p:cNvPr>
          <p:cNvSpPr txBox="1"/>
          <p:nvPr/>
        </p:nvSpPr>
        <p:spPr>
          <a:xfrm>
            <a:off x="1212709" y="685810"/>
            <a:ext cx="1011063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Summary: Problem? Questions? Answers? Parameters? Instances of an problem? An instance’s Solution?</a:t>
            </a:r>
          </a:p>
        </p:txBody>
      </p:sp>
    </p:spTree>
    <p:extLst>
      <p:ext uri="{BB962C8B-B14F-4D97-AF65-F5344CB8AC3E}">
        <p14:creationId xmlns:p14="http://schemas.microsoft.com/office/powerpoint/2010/main" val="246958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10131</TotalTime>
  <Words>5245</Words>
  <Application>Microsoft Office PowerPoint</Application>
  <PresentationFormat>Widescreen</PresentationFormat>
  <Paragraphs>591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DengXian</vt:lpstr>
      <vt:lpstr>ＭＳ Ｐゴシック</vt:lpstr>
      <vt:lpstr>Arial</vt:lpstr>
      <vt:lpstr>Calibri</vt:lpstr>
      <vt:lpstr>Calibri Light</vt:lpstr>
      <vt:lpstr>Cambria Math</vt:lpstr>
      <vt:lpstr>Consolas</vt:lpstr>
      <vt:lpstr>Courier New</vt:lpstr>
      <vt:lpstr>Franklin Gothic Book</vt:lpstr>
      <vt:lpstr>Helvetica</vt:lpstr>
      <vt:lpstr>Times New Roman</vt:lpstr>
      <vt:lpstr>Wingdings</vt:lpstr>
      <vt:lpstr>Office Theme</vt:lpstr>
      <vt:lpstr>Chapter 00_01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539</cp:revision>
  <cp:lastPrinted>2024-01-08T17:17:17Z</cp:lastPrinted>
  <dcterms:created xsi:type="dcterms:W3CDTF">2016-10-13T00:10:31Z</dcterms:created>
  <dcterms:modified xsi:type="dcterms:W3CDTF">2024-05-15T01:22:21Z</dcterms:modified>
</cp:coreProperties>
</file>