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71" r:id="rId3"/>
    <p:sldId id="472" r:id="rId4"/>
    <p:sldId id="490" r:id="rId5"/>
    <p:sldId id="491" r:id="rId6"/>
    <p:sldId id="492" r:id="rId7"/>
    <p:sldId id="493" r:id="rId8"/>
    <p:sldId id="494" r:id="rId9"/>
    <p:sldId id="495" r:id="rId10"/>
    <p:sldId id="475" r:id="rId11"/>
    <p:sldId id="346" r:id="rId12"/>
    <p:sldId id="347" r:id="rId13"/>
    <p:sldId id="348" r:id="rId14"/>
    <p:sldId id="349" r:id="rId15"/>
    <p:sldId id="350" r:id="rId16"/>
    <p:sldId id="351" r:id="rId17"/>
    <p:sldId id="352" r:id="rId18"/>
    <p:sldId id="445" r:id="rId19"/>
    <p:sldId id="353" r:id="rId20"/>
    <p:sldId id="473" r:id="rId21"/>
    <p:sldId id="474" r:id="rId22"/>
    <p:sldId id="446" r:id="rId23"/>
    <p:sldId id="447" r:id="rId24"/>
    <p:sldId id="437" r:id="rId25"/>
    <p:sldId id="448" r:id="rId26"/>
    <p:sldId id="449" r:id="rId27"/>
    <p:sldId id="476" r:id="rId28"/>
    <p:sldId id="477" r:id="rId29"/>
    <p:sldId id="478" r:id="rId30"/>
    <p:sldId id="479" r:id="rId31"/>
    <p:sldId id="480" r:id="rId32"/>
    <p:sldId id="481" r:id="rId33"/>
    <p:sldId id="482" r:id="rId34"/>
    <p:sldId id="483" r:id="rId35"/>
    <p:sldId id="484" r:id="rId36"/>
    <p:sldId id="485" r:id="rId37"/>
    <p:sldId id="486" r:id="rId38"/>
    <p:sldId id="487" r:id="rId39"/>
    <p:sldId id="488" r:id="rId40"/>
    <p:sldId id="450" r:id="rId41"/>
    <p:sldId id="451" r:id="rId42"/>
    <p:sldId id="452" r:id="rId43"/>
    <p:sldId id="372" r:id="rId44"/>
    <p:sldId id="373" r:id="rId45"/>
    <p:sldId id="379" r:id="rId46"/>
    <p:sldId id="380" r:id="rId47"/>
    <p:sldId id="382" r:id="rId48"/>
    <p:sldId id="381" r:id="rId49"/>
    <p:sldId id="383" r:id="rId50"/>
    <p:sldId id="384" r:id="rId51"/>
    <p:sldId id="385" r:id="rId52"/>
    <p:sldId id="386" r:id="rId53"/>
    <p:sldId id="387" r:id="rId54"/>
    <p:sldId id="388" r:id="rId55"/>
    <p:sldId id="390" r:id="rId56"/>
    <p:sldId id="389" r:id="rId57"/>
    <p:sldId id="489" r:id="rId58"/>
    <p:sldId id="428" r:id="rId59"/>
    <p:sldId id="429" r:id="rId6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Ng" initials="PN" lastIdx="1" clrIdx="0">
    <p:extLst>
      <p:ext uri="{19B8F6BF-5375-455C-9EA6-DF929625EA0E}">
        <p15:presenceInfo xmlns:p15="http://schemas.microsoft.com/office/powerpoint/2012/main" userId="a673e88aa0f3c21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00045"/>
    <a:srgbClr val="FF7474"/>
    <a:srgbClr val="FFCE3C"/>
    <a:srgbClr val="0000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518" autoAdjust="0"/>
    <p:restoredTop sz="94660"/>
  </p:normalViewPr>
  <p:slideViewPr>
    <p:cSldViewPr snapToGrid="0">
      <p:cViewPr varScale="1">
        <p:scale>
          <a:sx n="83" d="100"/>
          <a:sy n="83" d="100"/>
        </p:scale>
        <p:origin x="269" y="48"/>
      </p:cViewPr>
      <p:guideLst/>
    </p:cSldViewPr>
  </p:slideViewPr>
  <p:notesTextViewPr>
    <p:cViewPr>
      <p:scale>
        <a:sx n="1" d="1"/>
        <a:sy n="1" d="1"/>
      </p:scale>
      <p:origin x="0" y="0"/>
    </p:cViewPr>
  </p:notesTextViewPr>
  <p:sorterViewPr>
    <p:cViewPr varScale="1">
      <p:scale>
        <a:sx n="100" d="100"/>
        <a:sy n="100" d="100"/>
      </p:scale>
      <p:origin x="0" y="-323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DE8F66-6DC0-4A7A-8B77-CE543AB8653B}"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03082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230999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73618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183322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DE8F66-6DC0-4A7A-8B77-CE543AB8653B}"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155020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DE8F66-6DC0-4A7A-8B77-CE543AB8653B}"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35075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DE8F66-6DC0-4A7A-8B77-CE543AB8653B}" type="datetimeFigureOut">
              <a:rPr lang="en-US" smtClean="0"/>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56385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DE8F66-6DC0-4A7A-8B77-CE543AB8653B}" type="datetimeFigureOut">
              <a:rPr lang="en-US" smtClean="0"/>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44951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E8F66-6DC0-4A7A-8B77-CE543AB8653B}" type="datetimeFigureOut">
              <a:rPr lang="en-US" smtClean="0"/>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88705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99666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004548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E8F66-6DC0-4A7A-8B77-CE543AB8653B}" type="datetimeFigureOut">
              <a:rPr lang="en-US" smtClean="0"/>
              <a:t>12/4/2024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13C42-415C-4850-A3B2-DD63E84C81CE}" type="slidenum">
              <a:rPr lang="en-US" smtClean="0"/>
              <a:t>‹#›</a:t>
            </a:fld>
            <a:endParaRPr lang="en-US"/>
          </a:p>
        </p:txBody>
      </p:sp>
    </p:spTree>
    <p:extLst>
      <p:ext uri="{BB962C8B-B14F-4D97-AF65-F5344CB8AC3E}">
        <p14:creationId xmlns:p14="http://schemas.microsoft.com/office/powerpoint/2010/main" val="2339400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a:t>Chapter 06</a:t>
            </a:r>
            <a:endParaRPr lang="en-US" sz="4800" dirty="0"/>
          </a:p>
        </p:txBody>
      </p:sp>
      <p:sp>
        <p:nvSpPr>
          <p:cNvPr id="3" name="Subtitle 2"/>
          <p:cNvSpPr>
            <a:spLocks noGrp="1"/>
          </p:cNvSpPr>
          <p:nvPr>
            <p:ph type="subTitle" idx="1"/>
          </p:nvPr>
        </p:nvSpPr>
        <p:spPr>
          <a:xfrm>
            <a:off x="1701421" y="3642981"/>
            <a:ext cx="9144000" cy="1655762"/>
          </a:xfrm>
        </p:spPr>
        <p:txBody>
          <a:bodyPr/>
          <a:lstStyle/>
          <a:p>
            <a:r>
              <a:rPr lang="en-US" sz="3200" b="1" dirty="0"/>
              <a:t>Dynamic Programming</a:t>
            </a:r>
            <a:endParaRPr lang="en-US" sz="3200" dirty="0"/>
          </a:p>
          <a:p>
            <a:endParaRPr lang="en-US" dirty="0"/>
          </a:p>
        </p:txBody>
      </p:sp>
    </p:spTree>
    <p:extLst>
      <p:ext uri="{BB962C8B-B14F-4D97-AF65-F5344CB8AC3E}">
        <p14:creationId xmlns:p14="http://schemas.microsoft.com/office/powerpoint/2010/main" val="3132188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472AA-BE5B-4035-AAF4-2F82AD322831}"/>
              </a:ext>
            </a:extLst>
          </p:cNvPr>
          <p:cNvSpPr>
            <a:spLocks noGrp="1"/>
          </p:cNvSpPr>
          <p:nvPr>
            <p:ph type="title"/>
          </p:nvPr>
        </p:nvSpPr>
        <p:spPr>
          <a:xfrm>
            <a:off x="838200" y="365125"/>
            <a:ext cx="6372497" cy="1071789"/>
          </a:xfrm>
        </p:spPr>
        <p:txBody>
          <a:bodyPr>
            <a:normAutofit/>
          </a:bodyPr>
          <a:lstStyle/>
          <a:p>
            <a:r>
              <a:rPr lang="en-US" sz="3200" dirty="0">
                <a:latin typeface="+mn-lt"/>
                <a:cs typeface="Times New Roman" panose="02020603050405020304" pitchFamily="18" charset="0"/>
              </a:rPr>
              <a:t>Knapsack Problem: </a:t>
            </a:r>
            <a:br>
              <a:rPr lang="en-US" sz="3600" dirty="0">
                <a:latin typeface="+mn-lt"/>
                <a:cs typeface="Times New Roman" panose="02020603050405020304" pitchFamily="18" charset="0"/>
              </a:rPr>
            </a:br>
            <a:r>
              <a:rPr lang="en-US" sz="2800" dirty="0">
                <a:latin typeface="+mn-lt"/>
                <a:cs typeface="Times New Roman" panose="02020603050405020304" pitchFamily="18" charset="0"/>
              </a:rPr>
              <a:t>The exhaustive search approach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089FC5F-B7FC-44A9-8814-C0804624A508}"/>
                  </a:ext>
                </a:extLst>
              </p:cNvPr>
              <p:cNvSpPr>
                <a:spLocks noGrp="1"/>
              </p:cNvSpPr>
              <p:nvPr>
                <p:ph idx="1"/>
              </p:nvPr>
            </p:nvSpPr>
            <p:spPr>
              <a:xfrm>
                <a:off x="315366" y="2414679"/>
                <a:ext cx="6973708" cy="4246744"/>
              </a:xfrm>
            </p:spPr>
            <p:txBody>
              <a:bodyPr>
                <a:normAutofit fontScale="70000" lnSpcReduction="20000"/>
              </a:bodyPr>
              <a:lstStyle/>
              <a:p>
                <a:endParaRPr lang="en-US" dirty="0"/>
              </a:p>
              <a:p>
                <a:endParaRPr lang="en-US" dirty="0"/>
              </a:p>
              <a:p>
                <a:endParaRPr lang="en-US" dirty="0"/>
              </a:p>
              <a:p>
                <a:pPr marL="0" indent="0">
                  <a:buNone/>
                </a:pPr>
                <a:r>
                  <a:rPr lang="en-US" sz="2400" dirty="0">
                    <a:latin typeface="Times New Roman" panose="02020603050405020304" pitchFamily="18" charset="0"/>
                    <a:cs typeface="Times New Roman" panose="02020603050405020304" pitchFamily="18" charset="0"/>
                  </a:rPr>
                  <a:t>                                  (a)                                                                     (b)</a:t>
                </a:r>
              </a:p>
              <a:p>
                <a:pPr marL="0" indent="0">
                  <a:buNone/>
                </a:pPr>
                <a:r>
                  <a:rPr lang="en-US" sz="2400" dirty="0">
                    <a:latin typeface="Times New Roman" panose="02020603050405020304" pitchFamily="18" charset="0"/>
                    <a:cs typeface="Times New Roman" panose="02020603050405020304" pitchFamily="18" charset="0"/>
                  </a:rPr>
                  <a:t>             Figure  6.1  (a) Instance of the knapsack problem.</a:t>
                </a:r>
              </a:p>
              <a:p>
                <a:pPr marL="0" indent="0">
                  <a:buNone/>
                </a:pPr>
                <a:r>
                  <a:rPr lang="en-US" sz="2400" dirty="0">
                    <a:latin typeface="Times New Roman" panose="02020603050405020304" pitchFamily="18" charset="0"/>
                    <a:cs typeface="Times New Roman" panose="02020603050405020304" pitchFamily="18" charset="0"/>
                  </a:rPr>
                  <a:t>                                (b) Its solution by exhaustive search.</a:t>
                </a:r>
              </a:p>
              <a:p>
                <a:endParaRPr lang="en-US" sz="2400" dirty="0">
                  <a:latin typeface="Times New Roman" panose="02020603050405020304" pitchFamily="18" charset="0"/>
                  <a:cs typeface="Times New Roman" panose="02020603050405020304" pitchFamily="18" charset="0"/>
                </a:endParaRPr>
              </a:p>
              <a:p>
                <a:r>
                  <a:rPr lang="en-US" sz="2900" dirty="0">
                    <a:latin typeface="Times New Roman" panose="02020603050405020304" pitchFamily="18" charset="0"/>
                    <a:cs typeface="Times New Roman" panose="02020603050405020304" pitchFamily="18" charset="0"/>
                  </a:rPr>
                  <a:t>The number of subsets of an n-element set is </a:t>
                </a:r>
                <a14:m>
                  <m:oMath xmlns:m="http://schemas.openxmlformats.org/officeDocument/2006/math">
                    <m:sSup>
                      <m:sSupPr>
                        <m:ctrlPr>
                          <a:rPr lang="en-US" sz="2900" i="1" smtClean="0">
                            <a:latin typeface="Cambria Math" panose="02040503050406030204" pitchFamily="18" charset="0"/>
                            <a:cs typeface="Times New Roman" panose="02020603050405020304" pitchFamily="18" charset="0"/>
                          </a:rPr>
                        </m:ctrlPr>
                      </m:sSupPr>
                      <m:e>
                        <m:r>
                          <a:rPr lang="en-US" sz="2900" b="0" i="1" smtClean="0">
                            <a:latin typeface="Cambria Math" panose="02040503050406030204" pitchFamily="18" charset="0"/>
                            <a:cs typeface="Times New Roman" panose="02020603050405020304" pitchFamily="18" charset="0"/>
                          </a:rPr>
                          <m:t>2</m:t>
                        </m:r>
                      </m:e>
                      <m:sup>
                        <m:r>
                          <a:rPr lang="en-US" sz="2900" b="0" i="1" smtClean="0">
                            <a:latin typeface="Cambria Math" panose="02040503050406030204" pitchFamily="18" charset="0"/>
                            <a:cs typeface="Times New Roman" panose="02020603050405020304" pitchFamily="18" charset="0"/>
                          </a:rPr>
                          <m:t>𝑛</m:t>
                        </m:r>
                      </m:sup>
                    </m:sSup>
                  </m:oMath>
                </a14:m>
                <a:r>
                  <a:rPr lang="en-US" sz="2900" dirty="0">
                    <a:latin typeface="Times New Roman" panose="02020603050405020304" pitchFamily="18" charset="0"/>
                    <a:cs typeface="Times New Roman" panose="02020603050405020304" pitchFamily="18" charset="0"/>
                  </a:rPr>
                  <a:t>.</a:t>
                </a:r>
              </a:p>
              <a:p>
                <a:r>
                  <a:rPr lang="en-US" sz="2900" dirty="0">
                    <a:latin typeface="Times New Roman" panose="02020603050405020304" pitchFamily="18" charset="0"/>
                    <a:cs typeface="Times New Roman" panose="02020603050405020304" pitchFamily="18" charset="0"/>
                  </a:rPr>
                  <a:t>The </a:t>
                </a:r>
                <a:r>
                  <a:rPr lang="en-US" sz="2900" dirty="0">
                    <a:highlight>
                      <a:srgbClr val="FFFF00"/>
                    </a:highlight>
                    <a:latin typeface="Times New Roman" panose="02020603050405020304" pitchFamily="18" charset="0"/>
                    <a:cs typeface="Times New Roman" panose="02020603050405020304" pitchFamily="18" charset="0"/>
                  </a:rPr>
                  <a:t>exhaustive search leads to a  </a:t>
                </a:r>
                <a:r>
                  <a:rPr lang="el-GR" sz="2900" dirty="0">
                    <a:highlight>
                      <a:srgbClr val="FFFF00"/>
                    </a:highlight>
                    <a:latin typeface="Times New Roman" panose="02020603050405020304" pitchFamily="18" charset="0"/>
                    <a:cs typeface="Times New Roman" panose="02020603050405020304" pitchFamily="18" charset="0"/>
                  </a:rPr>
                  <a:t>Ω</a:t>
                </a:r>
                <a:r>
                  <a:rPr lang="en-US" sz="2900" dirty="0">
                    <a:highlight>
                      <a:srgbClr val="FFFF00"/>
                    </a:highlight>
                    <a:latin typeface="Times New Roman" panose="02020603050405020304" pitchFamily="18" charset="0"/>
                    <a:cs typeface="Times New Roman" panose="02020603050405020304" pitchFamily="18" charset="0"/>
                  </a:rPr>
                  <a:t>(</a:t>
                </a:r>
                <a14:m>
                  <m:oMath xmlns:m="http://schemas.openxmlformats.org/officeDocument/2006/math">
                    <m:sSup>
                      <m:sSupPr>
                        <m:ctrlPr>
                          <a:rPr lang="en-US" sz="2900" i="1" smtClean="0">
                            <a:highlight>
                              <a:srgbClr val="FFFF00"/>
                            </a:highlight>
                            <a:latin typeface="Cambria Math" panose="02040503050406030204" pitchFamily="18" charset="0"/>
                            <a:cs typeface="Times New Roman" panose="02020603050405020304" pitchFamily="18" charset="0"/>
                          </a:rPr>
                        </m:ctrlPr>
                      </m:sSupPr>
                      <m:e>
                        <m:r>
                          <a:rPr lang="en-US" sz="2900" b="0" i="1" smtClean="0">
                            <a:highlight>
                              <a:srgbClr val="FFFF00"/>
                            </a:highlight>
                            <a:latin typeface="Cambria Math" panose="02040503050406030204" pitchFamily="18" charset="0"/>
                            <a:cs typeface="Times New Roman" panose="02020603050405020304" pitchFamily="18" charset="0"/>
                          </a:rPr>
                          <m:t>2</m:t>
                        </m:r>
                      </m:e>
                      <m:sup>
                        <m:r>
                          <a:rPr lang="en-US" sz="2900" b="0" i="1" smtClean="0">
                            <a:highlight>
                              <a:srgbClr val="FFFF00"/>
                            </a:highlight>
                            <a:latin typeface="Cambria Math" panose="02040503050406030204" pitchFamily="18" charset="0"/>
                            <a:cs typeface="Times New Roman" panose="02020603050405020304" pitchFamily="18" charset="0"/>
                          </a:rPr>
                          <m:t>𝑛</m:t>
                        </m:r>
                      </m:sup>
                    </m:sSup>
                  </m:oMath>
                </a14:m>
                <a:r>
                  <a:rPr lang="en-US" sz="2900" dirty="0">
                    <a:highlight>
                      <a:srgbClr val="FFFF00"/>
                    </a:highlight>
                    <a:latin typeface="Times New Roman" panose="02020603050405020304" pitchFamily="18" charset="0"/>
                    <a:cs typeface="Times New Roman" panose="02020603050405020304" pitchFamily="18" charset="0"/>
                  </a:rPr>
                  <a:t>) </a:t>
                </a:r>
                <a:r>
                  <a:rPr lang="en-US" sz="2900" dirty="0">
                    <a:latin typeface="Times New Roman" panose="02020603050405020304" pitchFamily="18" charset="0"/>
                    <a:cs typeface="Times New Roman" panose="02020603050405020304" pitchFamily="18" charset="0"/>
                  </a:rPr>
                  <a:t>algorithm no matter how efficient individual subsets are generated.</a:t>
                </a:r>
              </a:p>
              <a:p>
                <a:r>
                  <a:rPr lang="en-US" sz="2900" dirty="0">
                    <a:latin typeface="Times New Roman" panose="02020603050405020304" pitchFamily="18" charset="0"/>
                    <a:cs typeface="Times New Roman" panose="02020603050405020304" pitchFamily="18" charset="0"/>
                  </a:rPr>
                  <a:t>The knapsack and the traveling salesman problems are the best-known examples of so-called </a:t>
                </a:r>
                <a:r>
                  <a:rPr lang="en-US" sz="2900" dirty="0">
                    <a:solidFill>
                      <a:srgbClr val="0000FF"/>
                    </a:solidFill>
                    <a:highlight>
                      <a:srgbClr val="FFFF00"/>
                    </a:highlight>
                    <a:latin typeface="Times New Roman" panose="02020603050405020304" pitchFamily="18" charset="0"/>
                    <a:cs typeface="Times New Roman" panose="02020603050405020304" pitchFamily="18" charset="0"/>
                  </a:rPr>
                  <a:t>NP-hard problems</a:t>
                </a:r>
                <a:r>
                  <a:rPr lang="en-US" sz="2900" dirty="0">
                    <a:highlight>
                      <a:srgbClr val="FFFF00"/>
                    </a:highlight>
                    <a:latin typeface="Times New Roman" panose="02020603050405020304" pitchFamily="18" charset="0"/>
                    <a:cs typeface="Times New Roman" panose="02020603050405020304" pitchFamily="18" charset="0"/>
                  </a:rPr>
                  <a:t>.</a:t>
                </a:r>
              </a:p>
              <a:p>
                <a:r>
                  <a:rPr lang="en-US" sz="2900" dirty="0">
                    <a:latin typeface="Times New Roman" panose="02020603050405020304" pitchFamily="18" charset="0"/>
                    <a:cs typeface="Times New Roman" panose="02020603050405020304" pitchFamily="18" charset="0"/>
                  </a:rPr>
                  <a:t>No polynomial-time algorithm is known for any NP-hard problem.</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8089FC5F-B7FC-44A9-8814-C0804624A508}"/>
                  </a:ext>
                </a:extLst>
              </p:cNvPr>
              <p:cNvSpPr>
                <a:spLocks noGrp="1" noRot="1" noChangeAspect="1" noMove="1" noResize="1" noEditPoints="1" noAdjustHandles="1" noChangeArrowheads="1" noChangeShapeType="1" noTextEdit="1"/>
              </p:cNvSpPr>
              <p:nvPr>
                <p:ph idx="1"/>
              </p:nvPr>
            </p:nvSpPr>
            <p:spPr>
              <a:xfrm>
                <a:off x="315366" y="2414679"/>
                <a:ext cx="6973708" cy="4246744"/>
              </a:xfrm>
              <a:blipFill>
                <a:blip r:embed="rId2"/>
                <a:stretch>
                  <a:fillRect l="-787" b="-2152"/>
                </a:stretch>
              </a:blipFill>
            </p:spPr>
            <p:txBody>
              <a:bodyPr/>
              <a:lstStyle/>
              <a:p>
                <a:r>
                  <a:rPr lang="en-US">
                    <a:noFill/>
                  </a:rPr>
                  <a:t> </a:t>
                </a:r>
              </a:p>
            </p:txBody>
          </p:sp>
        </mc:Fallback>
      </mc:AlternateContent>
      <p:graphicFrame>
        <p:nvGraphicFramePr>
          <p:cNvPr id="4" name="Table 3">
            <a:extLst>
              <a:ext uri="{FF2B5EF4-FFF2-40B4-BE49-F238E27FC236}">
                <a16:creationId xmlns:a16="http://schemas.microsoft.com/office/drawing/2014/main" id="{DB7211FF-B070-45E8-AD79-C6E13EEF7859}"/>
              </a:ext>
            </a:extLst>
          </p:cNvPr>
          <p:cNvGraphicFramePr>
            <a:graphicFrameLocks noGrp="1"/>
          </p:cNvGraphicFramePr>
          <p:nvPr>
            <p:extLst>
              <p:ext uri="{D42A27DB-BD31-4B8C-83A1-F6EECF244321}">
                <p14:modId xmlns:p14="http://schemas.microsoft.com/office/powerpoint/2010/main" val="770357844"/>
              </p:ext>
            </p:extLst>
          </p:nvPr>
        </p:nvGraphicFramePr>
        <p:xfrm>
          <a:off x="970038" y="1711234"/>
          <a:ext cx="4042391" cy="1676400"/>
        </p:xfrm>
        <a:graphic>
          <a:graphicData uri="http://schemas.openxmlformats.org/drawingml/2006/table">
            <a:tbl>
              <a:tblPr firstRow="1" firstCol="1" bandRow="1">
                <a:tableStyleId>{5C22544A-7EE6-4342-B048-85BDC9FD1C3A}</a:tableStyleId>
              </a:tblPr>
              <a:tblGrid>
                <a:gridCol w="1366442">
                  <a:extLst>
                    <a:ext uri="{9D8B030D-6E8A-4147-A177-3AD203B41FA5}">
                      <a16:colId xmlns:a16="http://schemas.microsoft.com/office/drawing/2014/main" val="20000"/>
                    </a:ext>
                  </a:extLst>
                </a:gridCol>
                <a:gridCol w="1309507">
                  <a:extLst>
                    <a:ext uri="{9D8B030D-6E8A-4147-A177-3AD203B41FA5}">
                      <a16:colId xmlns:a16="http://schemas.microsoft.com/office/drawing/2014/main" val="20001"/>
                    </a:ext>
                  </a:extLst>
                </a:gridCol>
                <a:gridCol w="1366442">
                  <a:extLst>
                    <a:ext uri="{9D8B030D-6E8A-4147-A177-3AD203B41FA5}">
                      <a16:colId xmlns:a16="http://schemas.microsoft.com/office/drawing/2014/main" val="20002"/>
                    </a:ext>
                  </a:extLst>
                </a:gridCol>
              </a:tblGrid>
              <a:tr h="329728">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item</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weight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value</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29728">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29728">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29728">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$ 20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29728">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4</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$ 15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aphicFrame>
        <p:nvGraphicFramePr>
          <p:cNvPr id="5" name="Table 5">
            <a:extLst>
              <a:ext uri="{FF2B5EF4-FFF2-40B4-BE49-F238E27FC236}">
                <a16:creationId xmlns:a16="http://schemas.microsoft.com/office/drawing/2014/main" id="{576ED7D7-B9AE-46C3-A479-E1CC1738C238}"/>
              </a:ext>
            </a:extLst>
          </p:cNvPr>
          <p:cNvGraphicFramePr>
            <a:graphicFrameLocks noGrp="1"/>
          </p:cNvGraphicFramePr>
          <p:nvPr>
            <p:extLst>
              <p:ext uri="{D42A27DB-BD31-4B8C-83A1-F6EECF244321}">
                <p14:modId xmlns:p14="http://schemas.microsoft.com/office/powerpoint/2010/main" val="2282070512"/>
              </p:ext>
            </p:extLst>
          </p:nvPr>
        </p:nvGraphicFramePr>
        <p:xfrm>
          <a:off x="5201918" y="1650274"/>
          <a:ext cx="1216296" cy="1737360"/>
        </p:xfrm>
        <a:graphic>
          <a:graphicData uri="http://schemas.openxmlformats.org/drawingml/2006/table">
            <a:tbl>
              <a:tblPr firstRow="1" bandRow="1">
                <a:tableStyleId>{5C22544A-7EE6-4342-B048-85BDC9FD1C3A}</a:tableStyleId>
              </a:tblPr>
              <a:tblGrid>
                <a:gridCol w="1216296">
                  <a:extLst>
                    <a:ext uri="{9D8B030D-6E8A-4147-A177-3AD203B41FA5}">
                      <a16:colId xmlns:a16="http://schemas.microsoft.com/office/drawing/2014/main" val="2493844432"/>
                    </a:ext>
                  </a:extLst>
                </a:gridCol>
              </a:tblGrid>
              <a:tr h="1654401">
                <a:tc>
                  <a:txBody>
                    <a:bodyPr/>
                    <a:lstStyle/>
                    <a:p>
                      <a:pPr algn="ctr"/>
                      <a:endParaRPr lang="en-US" b="0" dirty="0">
                        <a:solidFill>
                          <a:schemeClr val="tx1"/>
                        </a:solidFill>
                        <a:latin typeface="Times New Roman" panose="02020603050405020304" pitchFamily="18" charset="0"/>
                        <a:cs typeface="Times New Roman" panose="02020603050405020304" pitchFamily="18" charset="0"/>
                      </a:endParaRPr>
                    </a:p>
                    <a:p>
                      <a:pPr algn="ctr"/>
                      <a:endParaRPr lang="en-US" b="0" dirty="0">
                        <a:solidFill>
                          <a:schemeClr val="tx1"/>
                        </a:solidFill>
                        <a:latin typeface="Times New Roman" panose="02020603050405020304" pitchFamily="18" charset="0"/>
                        <a:cs typeface="Times New Roman" panose="02020603050405020304" pitchFamily="18" charset="0"/>
                      </a:endParaRPr>
                    </a:p>
                    <a:p>
                      <a:pPr algn="ctr"/>
                      <a:endParaRPr lang="en-US" b="0" dirty="0">
                        <a:solidFill>
                          <a:schemeClr val="tx1"/>
                        </a:solidFill>
                        <a:latin typeface="Times New Roman" panose="02020603050405020304" pitchFamily="18" charset="0"/>
                        <a:cs typeface="Times New Roman" panose="02020603050405020304" pitchFamily="18" charset="0"/>
                      </a:endParaRPr>
                    </a:p>
                    <a:p>
                      <a:pPr algn="ctr"/>
                      <a:r>
                        <a:rPr lang="en-US" b="0" dirty="0">
                          <a:solidFill>
                            <a:schemeClr val="tx1"/>
                          </a:solidFill>
                          <a:latin typeface="Times New Roman" panose="02020603050405020304" pitchFamily="18" charset="0"/>
                          <a:cs typeface="Times New Roman" panose="02020603050405020304" pitchFamily="18" charset="0"/>
                        </a:rPr>
                        <a:t>Knapsack</a:t>
                      </a:r>
                    </a:p>
                    <a:p>
                      <a:pPr algn="ctr"/>
                      <a:r>
                        <a:rPr lang="en-US" b="0" dirty="0">
                          <a:solidFill>
                            <a:schemeClr val="tx1"/>
                          </a:solidFill>
                          <a:latin typeface="Times New Roman" panose="02020603050405020304" pitchFamily="18" charset="0"/>
                          <a:cs typeface="Times New Roman" panose="02020603050405020304" pitchFamily="18" charset="0"/>
                        </a:rPr>
                        <a:t>Capacity</a:t>
                      </a:r>
                    </a:p>
                    <a:p>
                      <a:pPr algn="ctr"/>
                      <a:r>
                        <a:rPr lang="en-US" b="0" dirty="0">
                          <a:solidFill>
                            <a:schemeClr val="tx1"/>
                          </a:solidFill>
                          <a:latin typeface="Times New Roman" panose="02020603050405020304" pitchFamily="18" charset="0"/>
                          <a:cs typeface="Times New Roman" panose="02020603050405020304" pitchFamily="18" charset="0"/>
                        </a:rPr>
                        <a:t>W =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9659646"/>
                  </a:ext>
                </a:extLst>
              </a:tr>
            </a:tbl>
          </a:graphicData>
        </a:graphic>
      </p:graphicFrame>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93AEC4FE-FAB7-406A-8187-56FBF5B110A7}"/>
                  </a:ext>
                </a:extLst>
              </p:cNvPr>
              <p:cNvGraphicFramePr>
                <a:graphicFrameLocks noGrp="1"/>
              </p:cNvGraphicFramePr>
              <p:nvPr>
                <p:extLst>
                  <p:ext uri="{D42A27DB-BD31-4B8C-83A1-F6EECF244321}">
                    <p14:modId xmlns:p14="http://schemas.microsoft.com/office/powerpoint/2010/main" val="2713357413"/>
                  </p:ext>
                </p:extLst>
              </p:nvPr>
            </p:nvGraphicFramePr>
            <p:xfrm>
              <a:off x="7375840" y="443503"/>
              <a:ext cx="4280664" cy="6217920"/>
            </p:xfrm>
            <a:graphic>
              <a:graphicData uri="http://schemas.openxmlformats.org/drawingml/2006/table">
                <a:tbl>
                  <a:tblPr firstRow="1" bandRow="1">
                    <a:tableStyleId>{5C22544A-7EE6-4342-B048-85BDC9FD1C3A}</a:tableStyleId>
                  </a:tblPr>
                  <a:tblGrid>
                    <a:gridCol w="1426888">
                      <a:extLst>
                        <a:ext uri="{9D8B030D-6E8A-4147-A177-3AD203B41FA5}">
                          <a16:colId xmlns:a16="http://schemas.microsoft.com/office/drawing/2014/main" val="2930204226"/>
                        </a:ext>
                      </a:extLst>
                    </a:gridCol>
                    <a:gridCol w="1426888">
                      <a:extLst>
                        <a:ext uri="{9D8B030D-6E8A-4147-A177-3AD203B41FA5}">
                          <a16:colId xmlns:a16="http://schemas.microsoft.com/office/drawing/2014/main" val="3974207000"/>
                        </a:ext>
                      </a:extLst>
                    </a:gridCol>
                    <a:gridCol w="1426888">
                      <a:extLst>
                        <a:ext uri="{9D8B030D-6E8A-4147-A177-3AD203B41FA5}">
                          <a16:colId xmlns:a16="http://schemas.microsoft.com/office/drawing/2014/main" val="3827249802"/>
                        </a:ext>
                      </a:extLst>
                    </a:gridCol>
                  </a:tblGrid>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Subset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Total weight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Total Value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6117267"/>
                      </a:ext>
                    </a:extLst>
                  </a:tr>
                  <a:tr h="262319">
                    <a:tc>
                      <a:txBody>
                        <a:bodyPr/>
                        <a:lstStyle/>
                        <a:p>
                          <a:pPr algn="ct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oMath>
                            </m:oMathPara>
                          </a14:m>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0</a:t>
                          </a:r>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74499025"/>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12</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4253384968"/>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10</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9677989"/>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20</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514439549"/>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14</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195719992"/>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{1, 2}</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22</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819586609"/>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{1. 3}</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5</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32</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748692818"/>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{1,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4</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27</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924220236"/>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{2, 3}</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4</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30</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872544016"/>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{2,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25</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701173458"/>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{3,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5</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35</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718325685"/>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{1, 2, 3}</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6</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not feasible</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317805520"/>
                      </a:ext>
                    </a:extLst>
                  </a:tr>
                  <a:tr h="262319">
                    <a:tc>
                      <a:txBody>
                        <a:bodyPr/>
                        <a:lstStyle/>
                        <a:p>
                          <a:pPr algn="ctr"/>
                          <a:r>
                            <a:rPr lang="en-US" b="1" dirty="0">
                              <a:solidFill>
                                <a:srgbClr val="0000FF"/>
                              </a:solidFill>
                              <a:highlight>
                                <a:srgbClr val="FFFF00"/>
                              </a:highlight>
                              <a:latin typeface="Times New Roman" panose="02020603050405020304" pitchFamily="18" charset="0"/>
                              <a:cs typeface="Times New Roman" panose="02020603050405020304" pitchFamily="18" charset="0"/>
                            </a:rPr>
                            <a:t>{1, 2,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b="1" dirty="0">
                              <a:solidFill>
                                <a:srgbClr val="0000FF"/>
                              </a:solidFill>
                              <a:highlight>
                                <a:srgbClr val="FFFF00"/>
                              </a:highlight>
                              <a:latin typeface="Times New Roman" panose="02020603050405020304" pitchFamily="18" charset="0"/>
                              <a:cs typeface="Times New Roman" panose="02020603050405020304" pitchFamily="18" charset="0"/>
                            </a:rPr>
                            <a:t>5</a:t>
                          </a:r>
                        </a:p>
                      </a:txBody>
                      <a:tcPr>
                        <a:solidFill>
                          <a:schemeClr val="bg1"/>
                        </a:solidFill>
                      </a:tcPr>
                    </a:tc>
                    <a:tc>
                      <a:txBody>
                        <a:bodyPr/>
                        <a:lstStyle/>
                        <a:p>
                          <a:pPr algn="ctr"/>
                          <a:r>
                            <a:rPr lang="en-US" b="1" dirty="0">
                              <a:solidFill>
                                <a:srgbClr val="0000FF"/>
                              </a:solidFill>
                              <a:highlight>
                                <a:srgbClr val="FFFF00"/>
                              </a:highlight>
                              <a:latin typeface="Times New Roman" panose="02020603050405020304" pitchFamily="18" charset="0"/>
                              <a:cs typeface="Times New Roman" panose="02020603050405020304" pitchFamily="18" charset="0"/>
                            </a:rPr>
                            <a:t>37</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624832054"/>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{1, 3,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7</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not feasible</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733503281"/>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{2, 3,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6</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New Roman" panose="02020603050405020304" pitchFamily="18" charset="0"/>
                              <a:cs typeface="Times New Roman" panose="02020603050405020304" pitchFamily="18" charset="0"/>
                            </a:rPr>
                            <a:t>not feasible</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925022823"/>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{1, 2, 3, 4}</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8</a:t>
                          </a:r>
                        </a:p>
                      </a:txBody>
                      <a:tcP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New Roman" panose="02020603050405020304" pitchFamily="18" charset="0"/>
                              <a:cs typeface="Times New Roman" panose="02020603050405020304" pitchFamily="18" charset="0"/>
                            </a:rPr>
                            <a:t>not feasible</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9384136"/>
                      </a:ext>
                    </a:extLst>
                  </a:tr>
                </a:tbl>
              </a:graphicData>
            </a:graphic>
          </p:graphicFrame>
        </mc:Choice>
        <mc:Fallback xmlns="">
          <p:graphicFrame>
            <p:nvGraphicFramePr>
              <p:cNvPr id="6" name="Table 6">
                <a:extLst>
                  <a:ext uri="{FF2B5EF4-FFF2-40B4-BE49-F238E27FC236}">
                    <a16:creationId xmlns:a16="http://schemas.microsoft.com/office/drawing/2014/main" id="{93AEC4FE-FAB7-406A-8187-56FBF5B110A7}"/>
                  </a:ext>
                </a:extLst>
              </p:cNvPr>
              <p:cNvGraphicFramePr>
                <a:graphicFrameLocks noGrp="1"/>
              </p:cNvGraphicFramePr>
              <p:nvPr>
                <p:extLst>
                  <p:ext uri="{D42A27DB-BD31-4B8C-83A1-F6EECF244321}">
                    <p14:modId xmlns:p14="http://schemas.microsoft.com/office/powerpoint/2010/main" val="2713357413"/>
                  </p:ext>
                </p:extLst>
              </p:nvPr>
            </p:nvGraphicFramePr>
            <p:xfrm>
              <a:off x="7375840" y="443503"/>
              <a:ext cx="4280664" cy="6217920"/>
            </p:xfrm>
            <a:graphic>
              <a:graphicData uri="http://schemas.openxmlformats.org/drawingml/2006/table">
                <a:tbl>
                  <a:tblPr firstRow="1" bandRow="1">
                    <a:tableStyleId>{5C22544A-7EE6-4342-B048-85BDC9FD1C3A}</a:tableStyleId>
                  </a:tblPr>
                  <a:tblGrid>
                    <a:gridCol w="1426888">
                      <a:extLst>
                        <a:ext uri="{9D8B030D-6E8A-4147-A177-3AD203B41FA5}">
                          <a16:colId xmlns:a16="http://schemas.microsoft.com/office/drawing/2014/main" val="2930204226"/>
                        </a:ext>
                      </a:extLst>
                    </a:gridCol>
                    <a:gridCol w="1426888">
                      <a:extLst>
                        <a:ext uri="{9D8B030D-6E8A-4147-A177-3AD203B41FA5}">
                          <a16:colId xmlns:a16="http://schemas.microsoft.com/office/drawing/2014/main" val="3974207000"/>
                        </a:ext>
                      </a:extLst>
                    </a:gridCol>
                    <a:gridCol w="1426888">
                      <a:extLst>
                        <a:ext uri="{9D8B030D-6E8A-4147-A177-3AD203B41FA5}">
                          <a16:colId xmlns:a16="http://schemas.microsoft.com/office/drawing/2014/main" val="3827249802"/>
                        </a:ext>
                      </a:extLst>
                    </a:gridCol>
                  </a:tblGrid>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Subset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Total weight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Total Value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6117267"/>
                      </a:ext>
                    </a:extLst>
                  </a:tr>
                  <a:tr h="365760">
                    <a:tc>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blipFill>
                          <a:blip r:embed="rId3"/>
                          <a:stretch>
                            <a:fillRect l="-426" t="-108333" r="-200426" b="-1528333"/>
                          </a:stretch>
                        </a:blip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0</a:t>
                          </a:r>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74499025"/>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12</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4253384968"/>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10</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9677989"/>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20</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514439549"/>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14</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195719992"/>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{1, 2}</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22</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819586609"/>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{1. 3}</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5</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32</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748692818"/>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{1,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4</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27</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924220236"/>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{2, 3}</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4</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30</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872544016"/>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{2,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25</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701173458"/>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{3,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5</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35</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718325685"/>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{1, 2, 3}</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6</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not feasible</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317805520"/>
                      </a:ext>
                    </a:extLst>
                  </a:tr>
                  <a:tr h="365760">
                    <a:tc>
                      <a:txBody>
                        <a:bodyPr/>
                        <a:lstStyle/>
                        <a:p>
                          <a:pPr algn="ctr"/>
                          <a:r>
                            <a:rPr lang="en-US" b="1" dirty="0">
                              <a:solidFill>
                                <a:srgbClr val="0000FF"/>
                              </a:solidFill>
                              <a:highlight>
                                <a:srgbClr val="FFFF00"/>
                              </a:highlight>
                              <a:latin typeface="Times New Roman" panose="02020603050405020304" pitchFamily="18" charset="0"/>
                              <a:cs typeface="Times New Roman" panose="02020603050405020304" pitchFamily="18" charset="0"/>
                            </a:rPr>
                            <a:t>{1, 2,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b="1" dirty="0">
                              <a:solidFill>
                                <a:srgbClr val="0000FF"/>
                              </a:solidFill>
                              <a:highlight>
                                <a:srgbClr val="FFFF00"/>
                              </a:highlight>
                              <a:latin typeface="Times New Roman" panose="02020603050405020304" pitchFamily="18" charset="0"/>
                              <a:cs typeface="Times New Roman" panose="02020603050405020304" pitchFamily="18" charset="0"/>
                            </a:rPr>
                            <a:t>5</a:t>
                          </a:r>
                        </a:p>
                      </a:txBody>
                      <a:tcPr>
                        <a:solidFill>
                          <a:schemeClr val="bg1"/>
                        </a:solidFill>
                      </a:tcPr>
                    </a:tc>
                    <a:tc>
                      <a:txBody>
                        <a:bodyPr/>
                        <a:lstStyle/>
                        <a:p>
                          <a:pPr algn="ctr"/>
                          <a:r>
                            <a:rPr lang="en-US" b="1" dirty="0">
                              <a:solidFill>
                                <a:srgbClr val="0000FF"/>
                              </a:solidFill>
                              <a:highlight>
                                <a:srgbClr val="FFFF00"/>
                              </a:highlight>
                              <a:latin typeface="Times New Roman" panose="02020603050405020304" pitchFamily="18" charset="0"/>
                              <a:cs typeface="Times New Roman" panose="02020603050405020304" pitchFamily="18" charset="0"/>
                            </a:rPr>
                            <a:t>37</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624832054"/>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{1, 3,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7</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not feasible</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733503281"/>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{2, 3,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6</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New Roman" panose="02020603050405020304" pitchFamily="18" charset="0"/>
                              <a:cs typeface="Times New Roman" panose="02020603050405020304" pitchFamily="18" charset="0"/>
                            </a:rPr>
                            <a:t>not feasible</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925022823"/>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{1, 2, 3, 4}</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8</a:t>
                          </a:r>
                        </a:p>
                      </a:txBody>
                      <a:tcP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New Roman" panose="02020603050405020304" pitchFamily="18" charset="0"/>
                              <a:cs typeface="Times New Roman" panose="02020603050405020304" pitchFamily="18" charset="0"/>
                            </a:rPr>
                            <a:t>not feasible</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9384136"/>
                      </a:ext>
                    </a:extLst>
                  </a:tr>
                </a:tbl>
              </a:graphicData>
            </a:graphic>
          </p:graphicFrame>
        </mc:Fallback>
      </mc:AlternateContent>
    </p:spTree>
    <p:extLst>
      <p:ext uri="{BB962C8B-B14F-4D97-AF65-F5344CB8AC3E}">
        <p14:creationId xmlns:p14="http://schemas.microsoft.com/office/powerpoint/2010/main" val="2010009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9365" y="643622"/>
            <a:ext cx="8749960" cy="5570756"/>
          </a:xfrm>
          <a:prstGeom prst="rect">
            <a:avLst/>
          </a:prstGeom>
        </p:spPr>
        <p:txBody>
          <a:bodyPr wrap="square">
            <a:spAutoFit/>
          </a:bodyPr>
          <a:lstStyle/>
          <a:p>
            <a:pPr>
              <a:spcBef>
                <a:spcPts val="600"/>
              </a:spcBef>
              <a:spcAft>
                <a:spcPts val="600"/>
              </a:spcAft>
            </a:pPr>
            <a:r>
              <a:rPr lang="en-US" sz="3200" dirty="0">
                <a:solidFill>
                  <a:srgbClr val="000000"/>
                </a:solidFill>
                <a:ea typeface="Microsoft YaHei" panose="020B0503020204020204" pitchFamily="34" charset="-122"/>
                <a:cs typeface="Times New Roman" panose="02020603050405020304" pitchFamily="18" charset="0"/>
              </a:rPr>
              <a:t>The Knapsack Problem and Memory Functions</a:t>
            </a:r>
          </a:p>
          <a:p>
            <a:pPr>
              <a:spcBef>
                <a:spcPts val="600"/>
              </a:spcBef>
              <a:spcAft>
                <a:spcPts val="6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Design a dynamic programming algorithm for the knapsack problem:</a:t>
            </a:r>
          </a:p>
          <a:p>
            <a:pPr marL="461963" marR="0" lvl="0" indent="-461963">
              <a:spcAft>
                <a:spcPts val="600"/>
              </a:spcAft>
              <a:buFont typeface="Symbol" panose="05050102010706020507" pitchFamily="18" charset="2"/>
              <a:buChar char=""/>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Given  </a:t>
            </a:r>
          </a:p>
          <a:p>
            <a:pPr marL="919163" lvl="1" indent="-461963">
              <a:spcAft>
                <a:spcPts val="600"/>
              </a:spcAft>
              <a:buFont typeface="Symbol" panose="05050102010706020507" pitchFamily="18" charset="2"/>
              <a:buChar char=""/>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n  items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of known weights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with values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lvl="1">
              <a:spcAft>
                <a:spcPts val="6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1</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a:t>
            </a:r>
            <a:r>
              <a:rPr lang="en-US" sz="2200" baseline="-25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1</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(w</a:t>
            </a:r>
            <a:r>
              <a:rPr lang="en-US" sz="2200" baseline="-25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a:t>
            </a:r>
            <a:r>
              <a:rPr lang="en-US" sz="2200" baseline="-25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n</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n</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9163" lvl="1" indent="-461963">
              <a:spcAft>
                <a:spcPts val="60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 knapsack of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capacity holding maximum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weight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461963" marR="0" lvl="0" indent="-461963">
              <a:spcAft>
                <a:spcPts val="600"/>
              </a:spcAft>
              <a:buFont typeface="Symbol" panose="05050102010706020507" pitchFamily="18" charset="2"/>
              <a:buChar char=""/>
            </a:pPr>
            <a:r>
              <a:rPr lang="en-US" sz="2200" dirty="0">
                <a:solidFill>
                  <a:srgbClr val="FF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find the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most valuable </a:t>
            </a:r>
            <a:r>
              <a:rPr lang="en-US" sz="2200" dirty="0">
                <a:solidFill>
                  <a:srgbClr val="FF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subset of the items that fit into the knapsack.  </a:t>
            </a:r>
          </a:p>
          <a:p>
            <a:pPr marL="461963" marR="0" lvl="0" indent="-461963">
              <a:spcAft>
                <a:spcPts val="600"/>
              </a:spcAft>
              <a:buFont typeface="Symbol" panose="05050102010706020507" pitchFamily="18" charset="2"/>
              <a:buChar char=""/>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Assume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that </a:t>
            </a:r>
          </a:p>
          <a:p>
            <a:pPr marL="919163" lvl="1" indent="-461963">
              <a:spcAft>
                <a:spcPts val="60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item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weights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and the knapsack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capacity</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are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positive integers;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9163" lvl="1" indent="-461963">
              <a:spcAft>
                <a:spcPts val="600"/>
              </a:spcAft>
              <a:buFont typeface="Symbol" panose="05050102010706020507" pitchFamily="18" charset="2"/>
              <a:buChar char=""/>
            </a:pPr>
            <a:r>
              <a:rPr lang="en-US" sz="2200" dirty="0">
                <a:latin typeface="Times New Roman" panose="02020603050405020304" pitchFamily="18" charset="0"/>
                <a:ea typeface="Microsoft YaHei" panose="020B0503020204020204" pitchFamily="34" charset="-122"/>
                <a:cs typeface="Times New Roman" panose="02020603050405020304" pitchFamily="18" charset="0"/>
              </a:rPr>
              <a:t>item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values do not </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have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to be</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integers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p>
          <a:p>
            <a:pPr marL="461963" indent="-461963">
              <a:spcAft>
                <a:spcPts val="60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Derive a recurrence relation that expresses </a:t>
            </a:r>
          </a:p>
          <a:p>
            <a:pPr marL="919163" lvl="1" indent="-461963">
              <a:spcAft>
                <a:spcPts val="600"/>
              </a:spcAft>
              <a:buFont typeface="Symbol" panose="05050102010706020507" pitchFamily="18" charset="2"/>
              <a:buChar char=""/>
            </a:pP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 solution to an instance of the knapsack problem in terms of solutions to its </a:t>
            </a:r>
            <a:r>
              <a:rPr lang="en-US" sz="2200" i="1"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smaller</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sub-instances.  </a:t>
            </a:r>
            <a:endParaRPr lang="en-US" sz="2200" dirty="0">
              <a:solidFill>
                <a:srgbClr val="0000FF"/>
              </a:solidFill>
              <a:effectLst/>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4" name="Picture 3" descr="Emoticon making a point Stock Vector - 14709057">
            <a:extLst>
              <a:ext uri="{FF2B5EF4-FFF2-40B4-BE49-F238E27FC236}">
                <a16:creationId xmlns:a16="http://schemas.microsoft.com/office/drawing/2014/main" id="{1CE409CC-EC6C-465C-BF74-71FA5D24367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4976" y="1274516"/>
            <a:ext cx="531223" cy="369332"/>
          </a:xfrm>
          <a:prstGeom prst="rect">
            <a:avLst/>
          </a:prstGeom>
          <a:noFill/>
          <a:ln>
            <a:noFill/>
          </a:ln>
        </p:spPr>
      </p:pic>
    </p:spTree>
    <p:extLst>
      <p:ext uri="{BB962C8B-B14F-4D97-AF65-F5344CB8AC3E}">
        <p14:creationId xmlns:p14="http://schemas.microsoft.com/office/powerpoint/2010/main" val="2979293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8060" y="747202"/>
            <a:ext cx="8928351" cy="5663089"/>
          </a:xfrm>
          <a:prstGeom prst="rect">
            <a:avLst/>
          </a:prstGeom>
        </p:spPr>
        <p:txBody>
          <a:bodyPr wrap="square">
            <a:spAutoFit/>
          </a:bodyPr>
          <a:lstStyle/>
          <a:p>
            <a:pPr marL="342900" indent="-342900">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Consider an instance defined by the first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items,  1 </a:t>
            </a:r>
            <a:r>
              <a:rPr lang="zh-CN" alt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n, with </a:t>
            </a:r>
          </a:p>
          <a:p>
            <a:pPr marL="914400" marR="0" lvl="1" indent="-457200">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weights w</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1</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w</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2</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4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marL="914400" marR="0" lvl="1" indent="-457200">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values    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1</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2</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and </a:t>
            </a:r>
          </a:p>
          <a:p>
            <a:pPr marL="914400" marR="0" lvl="1" indent="-457200">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knapsack capacity j,  for 1 </a:t>
            </a:r>
            <a:r>
              <a:rPr lang="zh-CN" alt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W.  </a:t>
            </a:r>
          </a:p>
          <a:p>
            <a:pPr marL="342900" indent="-342900">
              <a:spcAft>
                <a:spcPts val="600"/>
              </a:spcAft>
              <a:buFont typeface="Arial" panose="020B0604020202020204" pitchFamily="34" charset="0"/>
              <a:buChar char="•"/>
            </a:pPr>
            <a:endPar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342900" indent="-342900">
              <a:spcAft>
                <a:spcPts val="600"/>
              </a:spcAft>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Let F(</a:t>
            </a:r>
            <a:r>
              <a:rPr lang="en-US" sz="24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j) be the value of an optimal solution to this instance, </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i.e., </a:t>
            </a:r>
          </a:p>
          <a:p>
            <a:pPr marL="919163" lvl="1" indent="-461963">
              <a:spcAft>
                <a:spcPts val="600"/>
              </a:spcAft>
              <a:buFont typeface="Arial" panose="020B0604020202020204" pitchFamily="34" charset="0"/>
              <a:buChar char="•"/>
            </a:pPr>
            <a:r>
              <a:rPr lang="en-US" sz="24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value of the most valuable </a:t>
            </a:r>
            <a:r>
              <a:rPr lang="en-US" sz="2400" b="1" i="1"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subset of </a:t>
            </a:r>
            <a:r>
              <a:rPr lang="en-US" sz="24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first </a:t>
            </a:r>
            <a:r>
              <a:rPr lang="en-US" sz="24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items that fit into the knapsack of capacity j.  </a:t>
            </a:r>
          </a:p>
          <a:p>
            <a:pPr>
              <a:spcAft>
                <a:spcPts val="600"/>
              </a:spcAft>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342900" indent="-342900">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goal is</a:t>
            </a:r>
            <a:r>
              <a:rPr lang="en-US" sz="24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to </a:t>
            </a:r>
            <a:r>
              <a:rPr lang="en-US" sz="24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find F(n,  W), </a:t>
            </a:r>
          </a:p>
          <a:p>
            <a:pPr marL="800100" lvl="1" indent="-342900">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the maximal value of </a:t>
            </a:r>
            <a:r>
              <a:rPr lang="en-US" sz="2400" b="1"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 subset of the n given items </a:t>
            </a:r>
            <a:r>
              <a:rPr lang="en-US" sz="2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that fit into the knapsack of capacity W</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and </a:t>
            </a:r>
          </a:p>
          <a:p>
            <a:pPr marL="800100" lvl="1" indent="-342900">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an optimal subset itself.</a:t>
            </a:r>
            <a:endParaRPr lang="en-US" sz="24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5" name="Picture 4" descr="Emoticon making a point Stock Vector - 14709057">
            <a:extLst>
              <a:ext uri="{FF2B5EF4-FFF2-40B4-BE49-F238E27FC236}">
                <a16:creationId xmlns:a16="http://schemas.microsoft.com/office/drawing/2014/main" id="{49775F09-D2F8-4A5B-81A8-63E929165B8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4976" y="1274516"/>
            <a:ext cx="531223" cy="369332"/>
          </a:xfrm>
          <a:prstGeom prst="rect">
            <a:avLst/>
          </a:prstGeom>
          <a:noFill/>
          <a:ln>
            <a:noFill/>
          </a:ln>
        </p:spPr>
      </p:pic>
    </p:spTree>
    <p:extLst>
      <p:ext uri="{BB962C8B-B14F-4D97-AF65-F5344CB8AC3E}">
        <p14:creationId xmlns:p14="http://schemas.microsoft.com/office/powerpoint/2010/main" val="3531138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0999" y="1790872"/>
            <a:ext cx="8983250" cy="4893647"/>
          </a:xfrm>
          <a:prstGeom prst="rect">
            <a:avLst/>
          </a:prstGeom>
        </p:spPr>
        <p:txBody>
          <a:bodyPr wrap="square">
            <a:spAutoFit/>
          </a:bodyPr>
          <a:lstStyle/>
          <a:p>
            <a:pPr>
              <a:spcAft>
                <a:spcPts val="1200"/>
              </a:spcAft>
            </a:pPr>
            <a:r>
              <a:rPr lang="en-US" sz="2200" dirty="0">
                <a:latin typeface="Times New Roman" panose="02020603050405020304" pitchFamily="18" charset="0"/>
                <a:ea typeface="Microsoft YaHei" panose="020B0503020204020204" pitchFamily="34" charset="-122"/>
                <a:cs typeface="Times New Roman" panose="02020603050405020304" pitchFamily="18" charset="0"/>
              </a:rPr>
              <a:t>Divide all the subsets of the first  </a:t>
            </a:r>
            <a:r>
              <a:rPr lang="en-US" sz="2200" dirty="0" err="1">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items that fit the knapsack of capacity j into two categories: </a:t>
            </a:r>
          </a:p>
          <a:p>
            <a:pPr>
              <a:spcAft>
                <a:spcPts val="600"/>
              </a:spcAft>
            </a:pP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1.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Those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that </a:t>
            </a:r>
            <a:r>
              <a:rPr lang="en-US" sz="22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do not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include the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300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item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j) = </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if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&lt;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  (1)</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914400" marR="0" indent="-457200">
              <a:spcBef>
                <a:spcPts val="600"/>
              </a:spcBef>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Among the subsets that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do not include the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300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item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the value of an optimal subset is F(</a:t>
            </a:r>
            <a:r>
              <a:rPr lang="en-US" sz="22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-1, j), by definition. </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600"/>
              </a:spcBef>
              <a:spcAft>
                <a:spcPts val="600"/>
              </a:spcAft>
              <a:buAutoNum type="arabicPlain" startAt="2"/>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Those that </a:t>
            </a:r>
            <a:r>
              <a:rPr lang="en-US" sz="22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do include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the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300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item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p>
          <a:p>
            <a:pPr>
              <a:spcBef>
                <a:spcPts val="600"/>
              </a:spcBef>
              <a:spcAft>
                <a:spcPts val="600"/>
              </a:spcAft>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j) = Max{ </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 </a:t>
            </a:r>
            <a:r>
              <a:rPr lang="en-US" sz="22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1, j),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F(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if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  (2)</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914400" indent="-455613">
              <a:spcBef>
                <a:spcPts val="600"/>
              </a:spcBef>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Among the subsets that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do include the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300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item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say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having weight </a:t>
            </a:r>
            <a:r>
              <a:rPr lang="en-US" sz="2200" dirty="0" err="1">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value of such an optimal subset is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F(</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where</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1371600" lvl="1" indent="-457200">
              <a:spcBef>
                <a:spcPts val="600"/>
              </a:spcBef>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value F(</a:t>
            </a:r>
            <a:r>
              <a:rPr lang="en-US" sz="22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is an optimal subset of the first  </a:t>
            </a:r>
            <a:r>
              <a:rPr lang="en-US" sz="22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-1 items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that fits into the knapsack of capacity  j -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 </a:t>
            </a:r>
          </a:p>
        </p:txBody>
      </p:sp>
      <p:pic>
        <p:nvPicPr>
          <p:cNvPr id="3" name="Picture 2" descr="Emoticon making a point Stock Vector - 14709057">
            <a:extLst>
              <a:ext uri="{FF2B5EF4-FFF2-40B4-BE49-F238E27FC236}">
                <a16:creationId xmlns:a16="http://schemas.microsoft.com/office/drawing/2014/main" id="{43CF579C-9220-476F-ABC0-2EF92682319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884" y="2850768"/>
            <a:ext cx="531223" cy="369332"/>
          </a:xfrm>
          <a:prstGeom prst="rect">
            <a:avLst/>
          </a:prstGeom>
          <a:noFill/>
          <a:ln>
            <a:noFill/>
          </a:ln>
        </p:spPr>
      </p:pic>
      <p:sp>
        <p:nvSpPr>
          <p:cNvPr id="4" name="Rectangle 3">
            <a:extLst>
              <a:ext uri="{FF2B5EF4-FFF2-40B4-BE49-F238E27FC236}">
                <a16:creationId xmlns:a16="http://schemas.microsoft.com/office/drawing/2014/main" id="{2E804BDA-81C0-47D7-A647-ABD642365DE9}"/>
              </a:ext>
            </a:extLst>
          </p:cNvPr>
          <p:cNvSpPr/>
          <p:nvPr/>
        </p:nvSpPr>
        <p:spPr>
          <a:xfrm>
            <a:off x="1500999" y="661278"/>
            <a:ext cx="8512092" cy="76944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j) = Max{ </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 </a:t>
            </a:r>
            <a:r>
              <a:rPr lang="en-US" sz="22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1, j),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F(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if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  (2)</a:t>
            </a:r>
          </a:p>
          <a:p>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b="1"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or</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j) = </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if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&lt;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  (1)</a:t>
            </a:r>
            <a:endParaRPr lang="en-US" sz="2200" dirty="0">
              <a:highlight>
                <a:srgbClr val="FFFF00"/>
              </a:highlight>
            </a:endParaRPr>
          </a:p>
        </p:txBody>
      </p:sp>
      <p:sp>
        <p:nvSpPr>
          <p:cNvPr id="5" name="TextBox 4">
            <a:extLst>
              <a:ext uri="{FF2B5EF4-FFF2-40B4-BE49-F238E27FC236}">
                <a16:creationId xmlns:a16="http://schemas.microsoft.com/office/drawing/2014/main" id="{71A334A6-D7A9-7BA3-D43D-E842B0F103FE}"/>
              </a:ext>
            </a:extLst>
          </p:cNvPr>
          <p:cNvSpPr txBox="1"/>
          <p:nvPr/>
        </p:nvSpPr>
        <p:spPr>
          <a:xfrm>
            <a:off x="5155474" y="2251947"/>
            <a:ext cx="5721531"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t>Adding the </a:t>
            </a:r>
            <a:r>
              <a:rPr lang="en-US" dirty="0" err="1"/>
              <a:t>i</a:t>
            </a:r>
            <a:r>
              <a:rPr lang="en-US" baseline="30000" dirty="0" err="1"/>
              <a:t>th</a:t>
            </a:r>
            <a:r>
              <a:rPr lang="en-US" dirty="0"/>
              <a:t> item with weight, the total weight exceeds j.</a:t>
            </a:r>
          </a:p>
        </p:txBody>
      </p:sp>
    </p:spTree>
    <p:extLst>
      <p:ext uri="{BB962C8B-B14F-4D97-AF65-F5344CB8AC3E}">
        <p14:creationId xmlns:p14="http://schemas.microsoft.com/office/powerpoint/2010/main" val="1293220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6018" y="1017429"/>
            <a:ext cx="8619961" cy="4355038"/>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sz="2200" dirty="0">
                <a:latin typeface="Times New Roman" panose="02020603050405020304" pitchFamily="18" charset="0"/>
                <a:ea typeface="Microsoft YaHei" panose="020B0503020204020204" pitchFamily="34" charset="-122"/>
                <a:cs typeface="Times New Roman" panose="02020603050405020304" pitchFamily="18" charset="0"/>
              </a:rPr>
              <a:t>In (1.), if the </a:t>
            </a:r>
            <a:r>
              <a:rPr lang="en-US" sz="2200" dirty="0" err="1">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30000" dirty="0" err="1">
                <a:latin typeface="Times New Roman" panose="02020603050405020304" pitchFamily="18" charset="0"/>
                <a:ea typeface="Microsoft YaHei" panose="020B0503020204020204" pitchFamily="34" charset="-122"/>
                <a:cs typeface="Times New Roman" panose="02020603050405020304" pitchFamily="18" charset="0"/>
              </a:rPr>
              <a:t>th</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item does not fit into the knapsack, the value of an optimal subset selected from the first </a:t>
            </a:r>
            <a:r>
              <a:rPr lang="en-US" sz="2200" dirty="0" err="1">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items is the same as the value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sz="22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 1, j) </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of an optimal subset selected from the first </a:t>
            </a:r>
            <a:r>
              <a:rPr lang="en-US" sz="2200" dirty="0" err="1">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 1items. </a:t>
            </a:r>
          </a:p>
          <a:p>
            <a:pPr marL="342900" indent="-342900">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 (2.),</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v</a:t>
            </a:r>
            <a:r>
              <a:rPr lang="en-US" sz="2200" baseline="-250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 F(</a:t>
            </a:r>
            <a:r>
              <a:rPr lang="en-US" sz="22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the value of an optimal solution among all feasible subsets of the first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items.  </a:t>
            </a:r>
          </a:p>
          <a:p>
            <a:pPr marL="342900" indent="-342900">
              <a:spcBef>
                <a:spcPts val="600"/>
              </a:spcBef>
              <a:spcAft>
                <a:spcPts val="600"/>
              </a:spcAft>
              <a:buFont typeface="Arial" panose="020B0604020202020204" pitchFamily="34" charset="0"/>
              <a:buChar char="•"/>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These observations lead to the following recurrence:</a:t>
            </a:r>
          </a:p>
          <a:p>
            <a:pPr marL="800100" lvl="1" indent="-342900">
              <a:spcBef>
                <a:spcPts val="600"/>
              </a:spcBef>
              <a:spcAft>
                <a:spcPts val="600"/>
              </a:spcAft>
              <a:buFont typeface="Arial" panose="020B0604020202020204" pitchFamily="34" charset="0"/>
              <a:buChar char="•"/>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as the knapsack has the subset of the first items with the capacity j,  </a:t>
            </a:r>
          </a:p>
          <a:p>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Max{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 </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1, j),   </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F( </a:t>
            </a:r>
            <a:r>
              <a:rPr lang="en-US" sz="22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if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a:t>
            </a:r>
          </a:p>
          <a:p>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j)  =	</a:t>
            </a:r>
          </a:p>
          <a:p>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if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&lt;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8.6</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p:txBody>
      </p:sp>
      <p:sp>
        <p:nvSpPr>
          <p:cNvPr id="3" name="AutoShape 15"/>
          <p:cNvSpPr>
            <a:spLocks/>
          </p:cNvSpPr>
          <p:nvPr/>
        </p:nvSpPr>
        <p:spPr bwMode="auto">
          <a:xfrm>
            <a:off x="3124159" y="4023964"/>
            <a:ext cx="86252" cy="905905"/>
          </a:xfrm>
          <a:prstGeom prst="leftBrace">
            <a:avLst>
              <a:gd name="adj1" fmla="val 58566"/>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4" name="TextBox 3">
            <a:extLst>
              <a:ext uri="{FF2B5EF4-FFF2-40B4-BE49-F238E27FC236}">
                <a16:creationId xmlns:a16="http://schemas.microsoft.com/office/drawing/2014/main" id="{388E0F17-183E-45C8-90BF-E15C38991101}"/>
              </a:ext>
            </a:extLst>
          </p:cNvPr>
          <p:cNvSpPr txBox="1"/>
          <p:nvPr/>
        </p:nvSpPr>
        <p:spPr>
          <a:xfrm>
            <a:off x="687976" y="5814404"/>
            <a:ext cx="10816047"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For the inclusion of the </a:t>
            </a:r>
            <a:r>
              <a:rPr lang="en-US" dirty="0" err="1"/>
              <a:t>i</a:t>
            </a:r>
            <a:r>
              <a:rPr lang="en-US" baseline="30000" dirty="0" err="1"/>
              <a:t>th</a:t>
            </a:r>
            <a:r>
              <a:rPr lang="en-US" dirty="0"/>
              <a:t> item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18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t>, </a:t>
            </a:r>
            <a:r>
              <a:rPr lang="en-US" sz="18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18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8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t>),  “</a:t>
            </a:r>
            <a:r>
              <a:rPr lang="en-US"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j - </a:t>
            </a:r>
            <a:r>
              <a:rPr lang="en-US" sz="18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18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8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r>
              <a:rPr lang="en-US" dirty="0"/>
              <a:t>” means that </a:t>
            </a:r>
            <a:r>
              <a:rPr lang="en-US"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j </a:t>
            </a:r>
            <a:r>
              <a:rPr lang="zh-CN" altLang="en-US"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8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18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t>, and therefore, by adding the </a:t>
            </a:r>
            <a:r>
              <a:rPr lang="en-US" dirty="0" err="1"/>
              <a:t>ith</a:t>
            </a:r>
            <a:r>
              <a:rPr lang="en-US" dirty="0"/>
              <a:t> item with weight </a:t>
            </a:r>
            <a:r>
              <a:rPr lang="en-US" dirty="0" err="1"/>
              <a:t>w</a:t>
            </a:r>
            <a:r>
              <a:rPr lang="en-US" baseline="-25000" dirty="0" err="1"/>
              <a:t>i</a:t>
            </a:r>
            <a:r>
              <a:rPr lang="en-US" dirty="0"/>
              <a:t>, the total weight does not exceed the capacity j.  </a:t>
            </a:r>
          </a:p>
          <a:p>
            <a:r>
              <a:rPr lang="en-US" dirty="0"/>
              <a:t>If “</a:t>
            </a:r>
            <a:r>
              <a:rPr lang="en-US"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j - </a:t>
            </a:r>
            <a:r>
              <a:rPr lang="en-US" sz="18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18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8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r>
              <a:rPr lang="en-US" sz="18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t>” means j &lt; </a:t>
            </a:r>
            <a:r>
              <a:rPr lang="en-US" sz="18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18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t>.  Adding the </a:t>
            </a:r>
            <a:r>
              <a:rPr lang="en-US" dirty="0" err="1"/>
              <a:t>i</a:t>
            </a:r>
            <a:r>
              <a:rPr lang="en-US" baseline="30000" dirty="0" err="1"/>
              <a:t>th</a:t>
            </a:r>
            <a:r>
              <a:rPr lang="en-US" dirty="0"/>
              <a:t> item with weight </a:t>
            </a:r>
            <a:r>
              <a:rPr lang="en-US" dirty="0" err="1"/>
              <a:t>w</a:t>
            </a:r>
            <a:r>
              <a:rPr lang="en-US" sz="18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t>, the total weight exceeds the capacity j. </a:t>
            </a:r>
          </a:p>
        </p:txBody>
      </p:sp>
      <p:sp>
        <p:nvSpPr>
          <p:cNvPr id="5" name="TextBox 4">
            <a:extLst>
              <a:ext uri="{FF2B5EF4-FFF2-40B4-BE49-F238E27FC236}">
                <a16:creationId xmlns:a16="http://schemas.microsoft.com/office/drawing/2014/main" id="{D626A863-4E65-4CA1-83EF-1C68DA5FAADD}"/>
              </a:ext>
            </a:extLst>
          </p:cNvPr>
          <p:cNvSpPr txBox="1"/>
          <p:nvPr/>
        </p:nvSpPr>
        <p:spPr>
          <a:xfrm>
            <a:off x="6261463" y="2391284"/>
            <a:ext cx="5721531"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t>Adding the </a:t>
            </a:r>
            <a:r>
              <a:rPr lang="en-US" dirty="0" err="1"/>
              <a:t>i</a:t>
            </a:r>
            <a:r>
              <a:rPr lang="en-US" baseline="30000" dirty="0" err="1"/>
              <a:t>th</a:t>
            </a:r>
            <a:r>
              <a:rPr lang="en-US" dirty="0"/>
              <a:t> item with weight , the total weight exceeds j.</a:t>
            </a:r>
          </a:p>
        </p:txBody>
      </p:sp>
    </p:spTree>
    <p:extLst>
      <p:ext uri="{BB962C8B-B14F-4D97-AF65-F5344CB8AC3E}">
        <p14:creationId xmlns:p14="http://schemas.microsoft.com/office/powerpoint/2010/main" val="867996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7571" y="1289953"/>
            <a:ext cx="8942716" cy="4462760"/>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This conclude:</a:t>
            </a:r>
          </a:p>
          <a:p>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Max{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 </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1, j),   </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F( </a:t>
            </a:r>
            <a:r>
              <a:rPr lang="en-US" sz="22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if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a:t>
            </a:r>
          </a:p>
          <a:p>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j)  =	</a:t>
            </a:r>
          </a:p>
          <a:p>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if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&lt;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8.6</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a:spcAft>
                <a:spcPts val="1200"/>
              </a:spcAft>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with the initial conditions which are as follows:</a:t>
            </a:r>
          </a:p>
          <a:p>
            <a:pPr>
              <a:spcAft>
                <a:spcPts val="1200"/>
              </a:spcAft>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F(0,  j) = 0 for  j </a:t>
            </a:r>
            <a:r>
              <a:rPr lang="zh-CN" alt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  and F(</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0) = 0 for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                       	 …. 8.7</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goal is to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find F(n,  W), the maximal value of a subset of the n given items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that fit into the knapsack of capacity W, and an optimal subset itself.</a:t>
            </a:r>
          </a:p>
          <a:p>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AutoShape 15"/>
          <p:cNvSpPr>
            <a:spLocks/>
          </p:cNvSpPr>
          <p:nvPr/>
        </p:nvSpPr>
        <p:spPr bwMode="auto">
          <a:xfrm>
            <a:off x="2778779" y="2000180"/>
            <a:ext cx="86252" cy="905905"/>
          </a:xfrm>
          <a:prstGeom prst="leftBrace">
            <a:avLst>
              <a:gd name="adj1" fmla="val 58566"/>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5" name="Picture 4" descr="Emoticon making a point Stock Vector - 14709057">
            <a:extLst>
              <a:ext uri="{FF2B5EF4-FFF2-40B4-BE49-F238E27FC236}">
                <a16:creationId xmlns:a16="http://schemas.microsoft.com/office/drawing/2014/main" id="{BAD88E6D-3EF5-47A0-8425-380ECA5FF64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884" y="2850768"/>
            <a:ext cx="531223" cy="369332"/>
          </a:xfrm>
          <a:prstGeom prst="rect">
            <a:avLst/>
          </a:prstGeom>
          <a:noFill/>
          <a:ln>
            <a:noFill/>
          </a:ln>
        </p:spPr>
      </p:pic>
    </p:spTree>
    <p:extLst>
      <p:ext uri="{BB962C8B-B14F-4D97-AF65-F5344CB8AC3E}">
        <p14:creationId xmlns:p14="http://schemas.microsoft.com/office/powerpoint/2010/main" val="2336207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24201" y="1089244"/>
                <a:ext cx="8778040" cy="1513684"/>
              </a:xfrm>
              <a:prstGeom prst="rect">
                <a:avLst/>
              </a:prstGeom>
            </p:spPr>
            <p:txBody>
              <a:bodyPr wrap="square">
                <a:spAutoFit/>
              </a:bodyPr>
              <a:lstStyle/>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To find the value </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j) for the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the entry at ( </a:t>
                </a:r>
                <a14:m>
                  <m:oMath xmlns:m="http://schemas.openxmlformats.org/officeDocument/2006/math">
                    <m:sSubSup>
                      <m:sSubSupPr>
                        <m:ctrlPr>
                          <a:rPr lang="en-US" sz="220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bSupPr>
                      <m:e>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𝑖</m:t>
                        </m:r>
                      </m:e>
                      <m:sub>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𝑟𝑜𝑤</m:t>
                        </m:r>
                      </m:sub>
                      <m:sup>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𝑡h</m:t>
                        </m:r>
                      </m:sup>
                    </m:sSubSup>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14:m>
                  <m:oMath xmlns:m="http://schemas.openxmlformats.org/officeDocument/2006/math">
                    <m:sSubSup>
                      <m:sSubSupPr>
                        <m:ctrlP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bSupPr>
                      <m:e>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𝑗</m:t>
                        </m:r>
                      </m:e>
                      <m:sub>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𝑐𝑜𝑙</m:t>
                        </m:r>
                      </m:sub>
                      <m:sup>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𝑡h</m:t>
                        </m:r>
                      </m:sup>
                    </m:sSubSup>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 </m:t>
                    </m:r>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where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&gt; 0,  c</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ompute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maximum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of the value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entry (</a:t>
                </a:r>
                <a14:m>
                  <m:oMath xmlns:m="http://schemas.openxmlformats.org/officeDocument/2006/math">
                    <m:sSubSup>
                      <m:sSubSupPr>
                        <m:ctrlP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ctrlPr>
                      </m:sSubSupPr>
                      <m:e>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𝑖</m:t>
                        </m:r>
                        <m:r>
                          <a:rPr lang="en-US" sz="2200" b="0" i="1" smtClean="0">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−1</m:t>
                        </m:r>
                      </m:e>
                      <m:sub>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𝑟𝑜𝑤</m:t>
                        </m:r>
                      </m:sub>
                      <m:sup>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𝑡h</m:t>
                        </m:r>
                      </m:sup>
                    </m:sSubSup>
                  </m:oMath>
                </a14:m>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14:m>
                  <m:oMath xmlns:m="http://schemas.openxmlformats.org/officeDocument/2006/math">
                    <m:sSubSup>
                      <m:sSubSupPr>
                        <m:ctrlP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ctrlPr>
                      </m:sSubSupPr>
                      <m:e>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𝑗</m:t>
                        </m:r>
                      </m:e>
                      <m:sub>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𝑐𝑜𝑙</m:t>
                        </m:r>
                      </m:sub>
                      <m:sup>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𝑡h</m:t>
                        </m:r>
                      </m:sup>
                    </m:sSubSup>
                  </m:oMath>
                </a14:m>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and</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the value  v</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entry </a:t>
                </a:r>
                <a14:m>
                  <m:oMath xmlns:m="http://schemas.openxmlformats.org/officeDocument/2006/math">
                    <m:sSubSup>
                      <m:sSubSupPr>
                        <m:ctrlP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ctrlPr>
                      </m:sSubSupPr>
                      <m:e>
                        <m:r>
                          <a:rPr lang="en-US" sz="2200" b="0" i="1" smtClean="0">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m:t>
                        </m:r>
                        <m:r>
                          <m:rPr>
                            <m:nor/>
                          </m:rP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i</m:t>
                        </m:r>
                        <m:r>
                          <m:rPr>
                            <m:nor/>
                          </m:rP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−1</m:t>
                        </m:r>
                      </m:e>
                      <m:sub>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𝑟𝑜𝑤</m:t>
                        </m:r>
                      </m:sub>
                      <m:sup>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𝑡h</m:t>
                        </m:r>
                      </m:sup>
                    </m:sSubSup>
                  </m:oMath>
                </a14:m>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14:m>
                  <m:oMath xmlns:m="http://schemas.openxmlformats.org/officeDocument/2006/math">
                    <m:sSubSup>
                      <m:sSubSupPr>
                        <m:ctrlP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ctrlPr>
                      </m:sSubSupPr>
                      <m:e>
                        <m:r>
                          <m:rPr>
                            <m:nor/>
                          </m:rP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j</m:t>
                        </m:r>
                        <m:r>
                          <m:rPr>
                            <m:nor/>
                          </m:rP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 −</m:t>
                        </m:r>
                        <m:r>
                          <m:rPr>
                            <m:nor/>
                          </m:rP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wi</m:t>
                        </m:r>
                        <m:r>
                          <m:rPr>
                            <m:nor/>
                          </m:rPr>
                          <a:rPr lang="en-US" sz="2200" b="0" i="0" baseline="-25000" dirty="0" smtClean="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 </m:t>
                        </m:r>
                      </m:e>
                      <m:sub>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𝑐</m:t>
                        </m:r>
                        <m:r>
                          <a:rPr lang="en-US" sz="2200" b="0" i="1" smtClean="0">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𝑜𝑙</m:t>
                        </m:r>
                      </m:sub>
                      <m:sup>
                        <m:r>
                          <a:rPr lang="en-US" sz="2200" b="0" i="1" smtClean="0">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 </m:t>
                        </m:r>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𝑡h</m:t>
                        </m:r>
                      </m:sup>
                    </m:sSubSup>
                    <m:r>
                      <a:rPr lang="en-US" sz="2200" b="0" i="1" smtClean="0">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 </m:t>
                    </m:r>
                  </m:oMath>
                </a14:m>
                <a:endParaRPr lang="en-US" sz="2200" b="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endParaRP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Fill the table either row by row or column by column.</a:t>
                </a:r>
              </a:p>
            </p:txBody>
          </p:sp>
        </mc:Choice>
        <mc:Fallback xmlns="">
          <p:sp>
            <p:nvSpPr>
              <p:cNvPr id="2" name="Rectangle 1"/>
              <p:cNvSpPr>
                <a:spLocks noRot="1" noChangeAspect="1" noMove="1" noResize="1" noEditPoints="1" noAdjustHandles="1" noChangeArrowheads="1" noChangeShapeType="1" noTextEdit="1"/>
              </p:cNvSpPr>
              <p:nvPr/>
            </p:nvSpPr>
            <p:spPr>
              <a:xfrm>
                <a:off x="1524201" y="1089244"/>
                <a:ext cx="8778040" cy="1513684"/>
              </a:xfrm>
              <a:prstGeom prst="rect">
                <a:avLst/>
              </a:prstGeom>
              <a:blipFill>
                <a:blip r:embed="rId2"/>
                <a:stretch>
                  <a:fillRect l="-764" t="-1613" r="-694" b="-7258"/>
                </a:stretch>
              </a:blipFill>
            </p:spPr>
            <p:txBody>
              <a:bodyPr/>
              <a:lstStyle/>
              <a:p>
                <a:r>
                  <a:rPr lang="en-US">
                    <a:noFill/>
                  </a:rPr>
                  <a:t> </a:t>
                </a:r>
              </a:p>
            </p:txBody>
          </p:sp>
        </mc:Fallback>
      </mc:AlternateContent>
      <p:graphicFrame>
        <p:nvGraphicFramePr>
          <p:cNvPr id="3" name="Table 2"/>
          <p:cNvGraphicFramePr>
            <a:graphicFrameLocks noGrp="1"/>
          </p:cNvGraphicFramePr>
          <p:nvPr>
            <p:extLst>
              <p:ext uri="{D42A27DB-BD31-4B8C-83A1-F6EECF244321}">
                <p14:modId xmlns:p14="http://schemas.microsoft.com/office/powerpoint/2010/main" val="1104392631"/>
              </p:ext>
            </p:extLst>
          </p:nvPr>
        </p:nvGraphicFramePr>
        <p:xfrm>
          <a:off x="1607268" y="2699379"/>
          <a:ext cx="8842341" cy="2987040"/>
        </p:xfrm>
        <a:graphic>
          <a:graphicData uri="http://schemas.openxmlformats.org/drawingml/2006/table">
            <a:tbl>
              <a:tblPr firstRow="1" bandRow="1">
                <a:tableStyleId>{5C22544A-7EE6-4342-B048-85BDC9FD1C3A}</a:tableStyleId>
              </a:tblPr>
              <a:tblGrid>
                <a:gridCol w="1675863">
                  <a:extLst>
                    <a:ext uri="{9D8B030D-6E8A-4147-A177-3AD203B41FA5}">
                      <a16:colId xmlns:a16="http://schemas.microsoft.com/office/drawing/2014/main" val="20000"/>
                    </a:ext>
                  </a:extLst>
                </a:gridCol>
                <a:gridCol w="705395">
                  <a:extLst>
                    <a:ext uri="{9D8B030D-6E8A-4147-A177-3AD203B41FA5}">
                      <a16:colId xmlns:a16="http://schemas.microsoft.com/office/drawing/2014/main" val="1448768858"/>
                    </a:ext>
                  </a:extLst>
                </a:gridCol>
                <a:gridCol w="612975">
                  <a:extLst>
                    <a:ext uri="{9D8B030D-6E8A-4147-A177-3AD203B41FA5}">
                      <a16:colId xmlns:a16="http://schemas.microsoft.com/office/drawing/2014/main" val="20001"/>
                    </a:ext>
                  </a:extLst>
                </a:gridCol>
                <a:gridCol w="764152">
                  <a:extLst>
                    <a:ext uri="{9D8B030D-6E8A-4147-A177-3AD203B41FA5}">
                      <a16:colId xmlns:a16="http://schemas.microsoft.com/office/drawing/2014/main" val="2457440107"/>
                    </a:ext>
                  </a:extLst>
                </a:gridCol>
                <a:gridCol w="1932130">
                  <a:extLst>
                    <a:ext uri="{9D8B030D-6E8A-4147-A177-3AD203B41FA5}">
                      <a16:colId xmlns:a16="http://schemas.microsoft.com/office/drawing/2014/main" val="20002"/>
                    </a:ext>
                  </a:extLst>
                </a:gridCol>
                <a:gridCol w="625443">
                  <a:extLst>
                    <a:ext uri="{9D8B030D-6E8A-4147-A177-3AD203B41FA5}">
                      <a16:colId xmlns:a16="http://schemas.microsoft.com/office/drawing/2014/main" val="20003"/>
                    </a:ext>
                  </a:extLst>
                </a:gridCol>
                <a:gridCol w="1481521">
                  <a:extLst>
                    <a:ext uri="{9D8B030D-6E8A-4147-A177-3AD203B41FA5}">
                      <a16:colId xmlns:a16="http://schemas.microsoft.com/office/drawing/2014/main" val="20004"/>
                    </a:ext>
                  </a:extLst>
                </a:gridCol>
                <a:gridCol w="1044862">
                  <a:extLst>
                    <a:ext uri="{9D8B030D-6E8A-4147-A177-3AD203B41FA5}">
                      <a16:colId xmlns:a16="http://schemas.microsoft.com/office/drawing/2014/main" val="20005"/>
                    </a:ext>
                  </a:extLst>
                </a:gridCol>
              </a:tblGrid>
              <a:tr h="370840">
                <a:tc>
                  <a:txBody>
                    <a:bodyPr/>
                    <a:lstStyle/>
                    <a:p>
                      <a:pPr algn="ctr"/>
                      <a:endParaRPr lang="en-US" sz="2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b="0" dirty="0" err="1">
                          <a:solidFill>
                            <a:schemeClr val="tx1"/>
                          </a:solidFill>
                        </a:rPr>
                        <a:t>i</a:t>
                      </a:r>
                      <a:r>
                        <a:rPr lang="en-US" sz="2200" b="0" dirty="0">
                          <a:solidFill>
                            <a:schemeClr val="tx1"/>
                          </a:solidFill>
                        </a:rPr>
                        <a:t> / 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b="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b="0" dirty="0">
                          <a:solidFill>
                            <a:schemeClr val="tx1"/>
                          </a:solidFill>
                        </a:rPr>
                        <a:t>j - </a:t>
                      </a:r>
                      <a:r>
                        <a:rPr lang="en-US" sz="2200" b="0" dirty="0" err="1">
                          <a:solidFill>
                            <a:schemeClr val="tx1"/>
                          </a:solidFill>
                        </a:rPr>
                        <a:t>w</a:t>
                      </a:r>
                      <a:r>
                        <a:rPr lang="en-US" sz="2200" b="0" baseline="-25000" dirty="0" err="1">
                          <a:solidFill>
                            <a:schemeClr val="tx1"/>
                          </a:solidFill>
                        </a:rPr>
                        <a:t>i</a:t>
                      </a:r>
                      <a:endParaRPr lang="en-US" sz="2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b="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b="0" dirty="0">
                          <a:solidFill>
                            <a:schemeClr val="tx1"/>
                          </a:solidFill>
                        </a:rPr>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b="0" dirty="0">
                          <a:solidFill>
                            <a:schemeClr val="tx1"/>
                          </a:solidFill>
                        </a:rPr>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w</a:t>
                      </a:r>
                      <a:r>
                        <a:rPr lang="en-US" sz="2200" baseline="-250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0</a:t>
                      </a:r>
                      <a:r>
                        <a:rPr lang="en-US" altLang="zh-CN" sz="2200" baseline="0" dirty="0">
                          <a:solidFill>
                            <a:srgbClr val="000000"/>
                          </a:solidFill>
                          <a:latin typeface="+mn-ea"/>
                          <a:ea typeface="+mn-ea"/>
                          <a:cs typeface="Times New Roman" panose="02020603050405020304" pitchFamily="18" charset="0"/>
                        </a:rPr>
                        <a:t>,</a:t>
                      </a:r>
                      <a:r>
                        <a:rPr lang="zh-CN" altLang="en-US" sz="2200" baseline="0" dirty="0">
                          <a:solidFill>
                            <a:srgbClr val="000000"/>
                          </a:solidFill>
                          <a:latin typeface="+mn-ea"/>
                          <a:ea typeface="+mn-ea"/>
                          <a:cs typeface="Microsoft YaHei" panose="020B0503020204020204" pitchFamily="34" charset="-122"/>
                        </a:rPr>
                        <a:t>  </a:t>
                      </a:r>
                      <a:r>
                        <a:rPr 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v</a:t>
                      </a:r>
                      <a:r>
                        <a:rPr lang="en-US" sz="2200" baseline="-250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0</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2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2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2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370840">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622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w</a:t>
                      </a:r>
                      <a:r>
                        <a:rPr lang="en-US" sz="2200" baseline="-250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i-1</a:t>
                      </a:r>
                      <a:r>
                        <a:rPr lang="zh-CN" altLang="en-US" sz="2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r>
                        <a:rPr lang="zh-CN" alt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 </a:t>
                      </a:r>
                      <a:r>
                        <a:rPr 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v</a:t>
                      </a:r>
                      <a:r>
                        <a:rPr lang="en-US" sz="2200" baseline="-250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i-1</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err="1">
                          <a:solidFill>
                            <a:schemeClr val="tx1"/>
                          </a:solidFill>
                        </a:rPr>
                        <a:t>i</a:t>
                      </a:r>
                      <a:r>
                        <a:rPr lang="en-US" sz="2200" dirty="0">
                          <a:solidFill>
                            <a:schemeClr val="tx1"/>
                          </a:solidFill>
                        </a:rPr>
                        <a:t> - 1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 </a:t>
                      </a:r>
                      <a:r>
                        <a:rPr lang="en-US" sz="2200" dirty="0">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F(</a:t>
                      </a:r>
                      <a:r>
                        <a:rPr lang="en-US" sz="2200" dirty="0" err="1">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i</a:t>
                      </a:r>
                      <a:r>
                        <a:rPr lang="en-US" sz="2200" dirty="0">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 -1, j - </a:t>
                      </a:r>
                      <a:r>
                        <a:rPr lang="en-US" sz="2200" dirty="0" err="1">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w</a:t>
                      </a:r>
                      <a:r>
                        <a:rPr lang="en-US" sz="2200" baseline="-25000" dirty="0" err="1">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i</a:t>
                      </a:r>
                      <a:r>
                        <a:rPr lang="en-US" sz="2200" dirty="0">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a:t>
                      </a:r>
                      <a:endParaRPr lang="en-US" sz="22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457200" marR="0" indent="-457200" algn="ctr">
                        <a:spcBef>
                          <a:spcPts val="0"/>
                        </a:spcBef>
                        <a:spcAft>
                          <a:spcPts val="0"/>
                        </a:spcAft>
                      </a:pPr>
                      <a:r>
                        <a:rPr lang="en-US" sz="2200" dirty="0">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F(</a:t>
                      </a:r>
                      <a:r>
                        <a:rPr lang="en-US" sz="2200" dirty="0" err="1">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i</a:t>
                      </a:r>
                      <a:r>
                        <a:rPr lang="en-US" sz="2200" dirty="0">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 -1, j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70840">
                <a:tc>
                  <a:txBody>
                    <a:bodyPr/>
                    <a:lstStyle/>
                    <a:p>
                      <a:pPr algn="ctr"/>
                      <a:r>
                        <a:rPr lang="en-US" sz="2200" dirty="0" err="1">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w</a:t>
                      </a:r>
                      <a:r>
                        <a:rPr lang="en-US" sz="2200" baseline="-25000" dirty="0" err="1">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i</a:t>
                      </a:r>
                      <a:r>
                        <a:rPr lang="en-US" altLang="zh-CN" sz="2200" baseline="0" dirty="0">
                          <a:solidFill>
                            <a:srgbClr val="000000"/>
                          </a:solidFill>
                          <a:latin typeface="+mn-ea"/>
                          <a:ea typeface="+mn-ea"/>
                          <a:cs typeface="Times New Roman" panose="02020603050405020304" pitchFamily="18" charset="0"/>
                        </a:rPr>
                        <a:t>,</a:t>
                      </a:r>
                      <a:r>
                        <a:rPr lang="zh-CN" altLang="en-US" sz="2200" baseline="-25000" dirty="0">
                          <a:solidFill>
                            <a:srgbClr val="000000"/>
                          </a:solidFill>
                          <a:latin typeface="+mn-ea"/>
                          <a:ea typeface="+mn-ea"/>
                          <a:cs typeface="Microsoft YaHei" panose="020B0503020204020204" pitchFamily="34" charset="-122"/>
                        </a:rPr>
                        <a:t>  </a:t>
                      </a:r>
                      <a:r>
                        <a:rPr lang="zh-CN" altLang="en-US" sz="2200" baseline="-25000" dirty="0">
                          <a:solidFill>
                            <a:srgbClr val="000000"/>
                          </a:solidFill>
                          <a:latin typeface="Microsoft YaHei" panose="020B0503020204020204" pitchFamily="34" charset="-122"/>
                          <a:ea typeface="SimSun" panose="02010600030101010101" pitchFamily="2" charset="-122"/>
                          <a:cs typeface="Microsoft YaHei" panose="020B0503020204020204" pitchFamily="34" charset="-122"/>
                        </a:rPr>
                        <a:t> </a:t>
                      </a:r>
                      <a:r>
                        <a:rPr lang="zh-CN" alt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 </a:t>
                      </a:r>
                      <a:r>
                        <a:rPr 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v</a:t>
                      </a:r>
                      <a:r>
                        <a:rPr lang="en-US" sz="2200" baseline="-250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i</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err="1">
                          <a:solidFill>
                            <a:schemeClr val="tx1"/>
                          </a:solidFill>
                        </a:rPr>
                        <a:t>i</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latin typeface="Microsoft YaHei" panose="020B0503020204020204" pitchFamily="34" charset="-122"/>
                          <a:ea typeface="Microsoft YaHei" panose="020B0503020204020204" pitchFamily="34" charset="-122"/>
                          <a:cs typeface="Microsoft YaHei" panose="020B0503020204020204" pitchFamily="34" charset="-122"/>
                        </a:rPr>
                        <a:t>F(</a:t>
                      </a:r>
                      <a:r>
                        <a:rPr lang="en-US" sz="2200" dirty="0" err="1">
                          <a:solidFill>
                            <a:srgbClr val="FF0000"/>
                          </a:solidFill>
                          <a:latin typeface="Microsoft YaHei" panose="020B0503020204020204" pitchFamily="34" charset="-122"/>
                          <a:ea typeface="Microsoft YaHei" panose="020B0503020204020204" pitchFamily="34" charset="-122"/>
                          <a:cs typeface="Microsoft YaHei" panose="020B0503020204020204" pitchFamily="34" charset="-122"/>
                        </a:rPr>
                        <a:t>i</a:t>
                      </a:r>
                      <a:r>
                        <a:rPr lang="en-US" sz="2200" dirty="0">
                          <a:solidFill>
                            <a:srgbClr val="FF0000"/>
                          </a:solidFill>
                          <a:latin typeface="Microsoft YaHei" panose="020B0503020204020204" pitchFamily="34" charset="-122"/>
                          <a:ea typeface="Microsoft YaHei" panose="020B0503020204020204" pitchFamily="34" charset="-122"/>
                          <a:cs typeface="Microsoft YaHei" panose="020B0503020204020204" pitchFamily="34" charset="-122"/>
                        </a:rPr>
                        <a:t> , j )</a:t>
                      </a:r>
                      <a:endParaRPr 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70840">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err="1">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w</a:t>
                      </a:r>
                      <a:r>
                        <a:rPr lang="en-US" sz="2200" baseline="-25000" dirty="0" err="1">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n</a:t>
                      </a:r>
                      <a:r>
                        <a:rPr lang="en-US" altLang="zh-CN" sz="2200" baseline="0" dirty="0">
                          <a:solidFill>
                            <a:srgbClr val="000000"/>
                          </a:solidFill>
                          <a:latin typeface="+mn-ea"/>
                          <a:ea typeface="+mn-ea"/>
                          <a:cs typeface="Times New Roman" panose="02020603050405020304" pitchFamily="18" charset="0"/>
                        </a:rPr>
                        <a:t>,</a:t>
                      </a:r>
                      <a:r>
                        <a:rPr lang="zh-CN" altLang="en-US" sz="2200" baseline="-25000" dirty="0">
                          <a:solidFill>
                            <a:srgbClr val="000000"/>
                          </a:solidFill>
                          <a:latin typeface="+mn-ea"/>
                          <a:ea typeface="+mn-ea"/>
                          <a:cs typeface="Microsoft YaHei" panose="020B0503020204020204" pitchFamily="34" charset="-122"/>
                        </a:rPr>
                        <a:t>  </a:t>
                      </a:r>
                      <a:r>
                        <a:rPr lang="zh-CN" altLang="en-US" sz="2200" baseline="-25000" dirty="0">
                          <a:solidFill>
                            <a:srgbClr val="000000"/>
                          </a:solidFill>
                          <a:latin typeface="Microsoft YaHei" panose="020B0503020204020204" pitchFamily="34" charset="-122"/>
                          <a:ea typeface="SimSun" panose="02010600030101010101" pitchFamily="2" charset="-122"/>
                          <a:cs typeface="Microsoft YaHei" panose="020B0503020204020204" pitchFamily="34" charset="-122"/>
                        </a:rPr>
                        <a:t> </a:t>
                      </a:r>
                      <a:r>
                        <a:rPr lang="zh-CN" alt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 </a:t>
                      </a:r>
                      <a:r>
                        <a:rPr lang="en-US" sz="2200" dirty="0" err="1">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v</a:t>
                      </a:r>
                      <a:r>
                        <a:rPr lang="en-US" sz="2200" baseline="-25000" dirty="0" err="1">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n</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strike="sngStrike"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rPr>
                        <a:t>goal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p:sp>
        <p:nvSpPr>
          <p:cNvPr id="5" name="Rectangle 4"/>
          <p:cNvSpPr/>
          <p:nvPr/>
        </p:nvSpPr>
        <p:spPr>
          <a:xfrm>
            <a:off x="1607268" y="6021699"/>
            <a:ext cx="8950752" cy="430887"/>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Figure 8.4  Table for solving the knapsack problem by dynamic programming.</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Rectangle 6">
            <a:extLst>
              <a:ext uri="{FF2B5EF4-FFF2-40B4-BE49-F238E27FC236}">
                <a16:creationId xmlns:a16="http://schemas.microsoft.com/office/drawing/2014/main" id="{30E882C5-2077-4F29-A3EC-ECCDFD563DC1}"/>
              </a:ext>
            </a:extLst>
          </p:cNvPr>
          <p:cNvSpPr/>
          <p:nvPr/>
        </p:nvSpPr>
        <p:spPr>
          <a:xfrm>
            <a:off x="1607267" y="277230"/>
            <a:ext cx="8625303" cy="830997"/>
          </a:xfrm>
          <a:prstGeom prst="rect">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sz="2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sz="2400"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 1, j),   </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4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4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if j -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4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sz="2400" dirty="0"/>
          </a:p>
        </p:txBody>
      </p:sp>
    </p:spTree>
    <p:extLst>
      <p:ext uri="{BB962C8B-B14F-4D97-AF65-F5344CB8AC3E}">
        <p14:creationId xmlns:p14="http://schemas.microsoft.com/office/powerpoint/2010/main" val="3277981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73169458"/>
              </p:ext>
            </p:extLst>
          </p:nvPr>
        </p:nvGraphicFramePr>
        <p:xfrm>
          <a:off x="1706880" y="1111978"/>
          <a:ext cx="4042391" cy="1676400"/>
        </p:xfrm>
        <a:graphic>
          <a:graphicData uri="http://schemas.openxmlformats.org/drawingml/2006/table">
            <a:tbl>
              <a:tblPr firstRow="1" firstCol="1" bandRow="1">
                <a:tableStyleId>{5C22544A-7EE6-4342-B048-85BDC9FD1C3A}</a:tableStyleId>
              </a:tblPr>
              <a:tblGrid>
                <a:gridCol w="1366442">
                  <a:extLst>
                    <a:ext uri="{9D8B030D-6E8A-4147-A177-3AD203B41FA5}">
                      <a16:colId xmlns:a16="http://schemas.microsoft.com/office/drawing/2014/main" val="20000"/>
                    </a:ext>
                  </a:extLst>
                </a:gridCol>
                <a:gridCol w="1309507">
                  <a:extLst>
                    <a:ext uri="{9D8B030D-6E8A-4147-A177-3AD203B41FA5}">
                      <a16:colId xmlns:a16="http://schemas.microsoft.com/office/drawing/2014/main" val="20001"/>
                    </a:ext>
                  </a:extLst>
                </a:gridCol>
                <a:gridCol w="1366442">
                  <a:extLst>
                    <a:ext uri="{9D8B030D-6E8A-4147-A177-3AD203B41FA5}">
                      <a16:colId xmlns:a16="http://schemas.microsoft.com/office/drawing/2014/main" val="20002"/>
                    </a:ext>
                  </a:extLst>
                </a:gridCol>
              </a:tblGrid>
              <a:tr h="329728">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item</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weight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value</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29728">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29728">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29728">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$ 20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29728">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$ 15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1987755022"/>
                  </p:ext>
                </p:extLst>
              </p:nvPr>
            </p:nvGraphicFramePr>
            <p:xfrm>
              <a:off x="1687396" y="3637419"/>
              <a:ext cx="8983745" cy="2377440"/>
            </p:xfrm>
            <a:graphic>
              <a:graphicData uri="http://schemas.openxmlformats.org/drawingml/2006/table">
                <a:tbl>
                  <a:tblPr firstRow="1" firstCol="1" bandRow="1">
                    <a:tableStyleId>{5C22544A-7EE6-4342-B048-85BDC9FD1C3A}</a:tableStyleId>
                  </a:tblPr>
                  <a:tblGrid>
                    <a:gridCol w="2318996">
                      <a:extLst>
                        <a:ext uri="{9D8B030D-6E8A-4147-A177-3AD203B41FA5}">
                          <a16:colId xmlns:a16="http://schemas.microsoft.com/office/drawing/2014/main" val="20000"/>
                        </a:ext>
                      </a:extLst>
                    </a:gridCol>
                    <a:gridCol w="1526033">
                      <a:extLst>
                        <a:ext uri="{9D8B030D-6E8A-4147-A177-3AD203B41FA5}">
                          <a16:colId xmlns:a16="http://schemas.microsoft.com/office/drawing/2014/main" val="20001"/>
                        </a:ext>
                      </a:extLst>
                    </a:gridCol>
                    <a:gridCol w="855702">
                      <a:extLst>
                        <a:ext uri="{9D8B030D-6E8A-4147-A177-3AD203B41FA5}">
                          <a16:colId xmlns:a16="http://schemas.microsoft.com/office/drawing/2014/main" val="20002"/>
                        </a:ext>
                      </a:extLst>
                    </a:gridCol>
                    <a:gridCol w="856828">
                      <a:extLst>
                        <a:ext uri="{9D8B030D-6E8A-4147-A177-3AD203B41FA5}">
                          <a16:colId xmlns:a16="http://schemas.microsoft.com/office/drawing/2014/main" val="20003"/>
                        </a:ext>
                      </a:extLst>
                    </a:gridCol>
                    <a:gridCol w="856828">
                      <a:extLst>
                        <a:ext uri="{9D8B030D-6E8A-4147-A177-3AD203B41FA5}">
                          <a16:colId xmlns:a16="http://schemas.microsoft.com/office/drawing/2014/main" val="20004"/>
                        </a:ext>
                      </a:extLst>
                    </a:gridCol>
                    <a:gridCol w="855702">
                      <a:extLst>
                        <a:ext uri="{9D8B030D-6E8A-4147-A177-3AD203B41FA5}">
                          <a16:colId xmlns:a16="http://schemas.microsoft.com/office/drawing/2014/main" val="20005"/>
                        </a:ext>
                      </a:extLst>
                    </a:gridCol>
                    <a:gridCol w="856828">
                      <a:extLst>
                        <a:ext uri="{9D8B030D-6E8A-4147-A177-3AD203B41FA5}">
                          <a16:colId xmlns:a16="http://schemas.microsoft.com/office/drawing/2014/main" val="20006"/>
                        </a:ext>
                      </a:extLst>
                    </a:gridCol>
                    <a:gridCol w="856828">
                      <a:extLst>
                        <a:ext uri="{9D8B030D-6E8A-4147-A177-3AD203B41FA5}">
                          <a16:colId xmlns:a16="http://schemas.microsoft.com/office/drawing/2014/main" val="20007"/>
                        </a:ext>
                      </a:extLst>
                    </a:gridCol>
                  </a:tblGrid>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b="0" dirty="0">
                              <a:solidFill>
                                <a:schemeClr val="tx1"/>
                              </a:solidFill>
                              <a:effectLst/>
                              <a:latin typeface="Times New Roman" panose="02020603050405020304" pitchFamily="18" charset="0"/>
                              <a:cs typeface="Times New Roman" panose="02020603050405020304" pitchFamily="18" charset="0"/>
                            </a:rPr>
                            <a:t>capacity j</a:t>
                          </a:r>
                          <a14:m>
                            <m:oMath xmlns:m="http://schemas.openxmlformats.org/officeDocument/2006/math">
                              <m:r>
                                <a:rPr lang="en-US" sz="22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b="0" dirty="0">
                              <a:solidFill>
                                <a:schemeClr val="tx1"/>
                              </a:solidFill>
                              <a:effectLst/>
                              <a:latin typeface="Times New Roman" panose="02020603050405020304" pitchFamily="18" charset="0"/>
                              <a:cs typeface="Times New Roman" panose="02020603050405020304" pitchFamily="18" charset="0"/>
                            </a:rPr>
                            <a:t>W=5</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F(</a:t>
                          </a:r>
                          <a:r>
                            <a:rPr lang="en-US" sz="2200" b="0" dirty="0" err="1">
                              <a:solidFill>
                                <a:schemeClr val="tx1"/>
                              </a:solidFill>
                              <a:effectLst/>
                              <a:latin typeface="Times New Roman" panose="02020603050405020304" pitchFamily="18" charset="0"/>
                              <a:cs typeface="Times New Roman" panose="02020603050405020304" pitchFamily="18" charset="0"/>
                            </a:rPr>
                            <a:t>i</a:t>
                          </a:r>
                          <a:r>
                            <a:rPr lang="en-US" sz="2200" b="0" dirty="0">
                              <a:solidFill>
                                <a:schemeClr val="tx1"/>
                              </a:solidFill>
                              <a:effectLst/>
                              <a:latin typeface="Times New Roman" panose="02020603050405020304" pitchFamily="18" charset="0"/>
                              <a:cs typeface="Times New Roman" panose="02020603050405020304" pitchFamily="18" charset="0"/>
                            </a:rPr>
                            <a:t>,  0) = 0</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solidFill>
                                <a:schemeClr val="tx1"/>
                              </a:solidFill>
                              <a:effectLst/>
                              <a:latin typeface="Times New Roman" panose="02020603050405020304" pitchFamily="18" charset="0"/>
                              <a:cs typeface="Times New Roman" panose="02020603050405020304" pitchFamily="18" charset="0"/>
                            </a:rPr>
                            <a:t>F(0,  j) = 0</a:t>
                          </a:r>
                          <a:r>
                            <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err="1">
                              <a:solidFill>
                                <a:schemeClr val="tx1"/>
                              </a:solidFill>
                              <a:effectLst/>
                              <a:latin typeface="Times New Roman" panose="02020603050405020304" pitchFamily="18" charset="0"/>
                              <a:cs typeface="Times New Roman" panose="02020603050405020304" pitchFamily="18" charset="0"/>
                            </a:rPr>
                            <a:t>i</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4</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1</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1</a:t>
                          </a:r>
                          <a:r>
                            <a:rPr lang="en-US" sz="2200" dirty="0">
                              <a:solidFill>
                                <a:schemeClr val="tx1"/>
                              </a:solidFill>
                              <a:effectLst/>
                              <a:latin typeface="Times New Roman" panose="02020603050405020304" pitchFamily="18" charset="0"/>
                              <a:cs typeface="Times New Roman" panose="02020603050405020304" pitchFamily="18" charset="0"/>
                            </a:rPr>
                            <a:t>  = 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b="0" i="0" dirty="0">
                              <a:solidFill>
                                <a:schemeClr val="tx1"/>
                              </a:solidFill>
                              <a:effectLst/>
                              <a:latin typeface="Times New Roman" panose="02020603050405020304" pitchFamily="18" charset="0"/>
                              <a:cs typeface="Times New Roman" panose="02020603050405020304" pitchFamily="18" charset="0"/>
                            </a:rPr>
                            <a:t>0</a:t>
                          </a:r>
                          <a:endParaRPr lang="en-US" sz="2200" b="0" i="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0</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12</a:t>
                          </a:r>
                          <a:r>
                            <a:rPr lang="en-US" sz="3600" b="1" baseline="30000" dirty="0">
                              <a:solidFill>
                                <a:schemeClr val="tx1"/>
                              </a:solidFill>
                              <a:effectLst/>
                              <a:latin typeface="Times New Roman" panose="02020603050405020304" pitchFamily="18" charset="0"/>
                              <a:cs typeface="Times New Roman" panose="02020603050405020304" pitchFamily="18" charset="0"/>
                            </a:rPr>
                            <a:t>.</a:t>
                          </a:r>
                          <a:endParaRPr lang="en-US" sz="3600" b="1" baseline="30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200" b="1" i="1" dirty="0">
                              <a:solidFill>
                                <a:schemeClr val="tx1"/>
                              </a:solidFill>
                              <a:effectLst/>
                              <a:latin typeface="Times New Roman" panose="02020603050405020304" pitchFamily="18" charset="0"/>
                              <a:cs typeface="Times New Roman" panose="02020603050405020304" pitchFamily="18" charset="0"/>
                            </a:rPr>
                            <a:t>12</a:t>
                          </a:r>
                          <a:r>
                            <a:rPr lang="en-US" sz="3600" b="1" i="1" baseline="30000" dirty="0">
                              <a:solidFill>
                                <a:schemeClr val="tx1"/>
                              </a:solidFill>
                              <a:effectLst/>
                              <a:latin typeface="Times New Roman" panose="02020603050405020304" pitchFamily="18" charset="0"/>
                              <a:cs typeface="Times New Roman" panose="02020603050405020304" pitchFamily="18" charset="0"/>
                            </a:rPr>
                            <a:t>.</a:t>
                          </a:r>
                          <a:endParaRPr lang="en-US" sz="3600" b="1" i="1" baseline="30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b="1" i="1" dirty="0">
                              <a:solidFill>
                                <a:schemeClr val="tx1"/>
                              </a:solidFill>
                              <a:effectLst/>
                              <a:latin typeface="Times New Roman" panose="02020603050405020304" pitchFamily="18" charset="0"/>
                              <a:cs typeface="Times New Roman" panose="02020603050405020304" pitchFamily="18" charset="0"/>
                            </a:rPr>
                            <a:t>0</a:t>
                          </a:r>
                          <a:endParaRPr lang="en-US" sz="2200" b="1"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u="sng" dirty="0">
                              <a:solidFill>
                                <a:srgbClr val="0000FF"/>
                              </a:solidFill>
                              <a:effectLst/>
                              <a:latin typeface="Times New Roman" panose="02020603050405020304" pitchFamily="18" charset="0"/>
                              <a:cs typeface="Times New Roman" panose="02020603050405020304" pitchFamily="18" charset="0"/>
                            </a:rPr>
                            <a:t>12</a:t>
                          </a:r>
                          <a:endParaRPr lang="en-US" sz="2200" b="1" u="sng"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2200" b="1" i="1" dirty="0">
                              <a:solidFill>
                                <a:schemeClr val="tx1"/>
                              </a:solidFill>
                              <a:effectLst/>
                              <a:latin typeface="Times New Roman" panose="02020603050405020304" pitchFamily="18" charset="0"/>
                              <a:cs typeface="Times New Roman" panose="02020603050405020304" pitchFamily="18" charset="0"/>
                            </a:rPr>
                            <a:t>22</a:t>
                          </a:r>
                          <a:endParaRPr lang="en-US" sz="2200" b="1"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u="sng" dirty="0">
                              <a:solidFill>
                                <a:srgbClr val="0000FF"/>
                              </a:solidFill>
                              <a:effectLst/>
                              <a:latin typeface="Times New Roman" panose="02020603050405020304" pitchFamily="18" charset="0"/>
                              <a:cs typeface="Times New Roman" panose="02020603050405020304" pitchFamily="18" charset="0"/>
                            </a:rPr>
                            <a:t>22</a:t>
                          </a:r>
                          <a:endParaRPr lang="en-US" sz="2200" b="1" u="sng"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3</a:t>
                          </a:r>
                          <a:r>
                            <a:rPr lang="en-US" sz="2200" dirty="0">
                              <a:solidFill>
                                <a:schemeClr val="tx1"/>
                              </a:solidFill>
                              <a:effectLst/>
                              <a:latin typeface="Times New Roman" panose="02020603050405020304" pitchFamily="18" charset="0"/>
                              <a:cs typeface="Times New Roman" panose="02020603050405020304" pitchFamily="18" charset="0"/>
                            </a:rPr>
                            <a:t>  = 3, v</a:t>
                          </a:r>
                          <a:r>
                            <a:rPr lang="en-US" sz="2200" baseline="-25000" dirty="0">
                              <a:solidFill>
                                <a:schemeClr val="tx1"/>
                              </a:solidFill>
                              <a:effectLst/>
                              <a:latin typeface="Times New Roman" panose="02020603050405020304" pitchFamily="18" charset="0"/>
                              <a:cs typeface="Times New Roman" panose="02020603050405020304" pitchFamily="18" charset="0"/>
                            </a:rPr>
                            <a:t>3</a:t>
                          </a:r>
                          <a:r>
                            <a:rPr lang="en-US" sz="2200" dirty="0">
                              <a:solidFill>
                                <a:schemeClr val="tx1"/>
                              </a:solidFill>
                              <a:effectLst/>
                              <a:latin typeface="Times New Roman" panose="02020603050405020304" pitchFamily="18" charset="0"/>
                              <a:cs typeface="Times New Roman" panose="02020603050405020304" pitchFamily="18" charset="0"/>
                            </a:rPr>
                            <a:t>  = 20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22</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2200" i="1" dirty="0">
                              <a:solidFill>
                                <a:srgbClr val="0000FF"/>
                              </a:solidFill>
                              <a:effectLst/>
                              <a:latin typeface="Times New Roman" panose="02020603050405020304" pitchFamily="18" charset="0"/>
                              <a:cs typeface="Times New Roman" panose="02020603050405020304" pitchFamily="18" charset="0"/>
                            </a:rPr>
                            <a:t>30</a:t>
                          </a:r>
                          <a:endParaRPr lang="en-US" sz="2200" i="1"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32</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15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4</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i="1" dirty="0">
                              <a:solidFill>
                                <a:schemeClr val="tx1"/>
                              </a:solidFill>
                              <a:effectLst/>
                              <a:latin typeface="Times New Roman" panose="02020603050405020304" pitchFamily="18" charset="0"/>
                              <a:cs typeface="Times New Roman" panose="02020603050405020304" pitchFamily="18" charset="0"/>
                            </a:rPr>
                            <a:t>30</a:t>
                          </a:r>
                          <a:endParaRPr lang="en-US" sz="2200"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37</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6"/>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1987755022"/>
                  </p:ext>
                </p:extLst>
              </p:nvPr>
            </p:nvGraphicFramePr>
            <p:xfrm>
              <a:off x="1687396" y="3637419"/>
              <a:ext cx="8983745" cy="2377440"/>
            </p:xfrm>
            <a:graphic>
              <a:graphicData uri="http://schemas.openxmlformats.org/drawingml/2006/table">
                <a:tbl>
                  <a:tblPr firstRow="1" firstCol="1" bandRow="1">
                    <a:tableStyleId>{5C22544A-7EE6-4342-B048-85BDC9FD1C3A}</a:tableStyleId>
                  </a:tblPr>
                  <a:tblGrid>
                    <a:gridCol w="2318996">
                      <a:extLst>
                        <a:ext uri="{9D8B030D-6E8A-4147-A177-3AD203B41FA5}">
                          <a16:colId xmlns:a16="http://schemas.microsoft.com/office/drawing/2014/main" val="20000"/>
                        </a:ext>
                      </a:extLst>
                    </a:gridCol>
                    <a:gridCol w="1526033">
                      <a:extLst>
                        <a:ext uri="{9D8B030D-6E8A-4147-A177-3AD203B41FA5}">
                          <a16:colId xmlns:a16="http://schemas.microsoft.com/office/drawing/2014/main" val="20001"/>
                        </a:ext>
                      </a:extLst>
                    </a:gridCol>
                    <a:gridCol w="855702">
                      <a:extLst>
                        <a:ext uri="{9D8B030D-6E8A-4147-A177-3AD203B41FA5}">
                          <a16:colId xmlns:a16="http://schemas.microsoft.com/office/drawing/2014/main" val="20002"/>
                        </a:ext>
                      </a:extLst>
                    </a:gridCol>
                    <a:gridCol w="856828">
                      <a:extLst>
                        <a:ext uri="{9D8B030D-6E8A-4147-A177-3AD203B41FA5}">
                          <a16:colId xmlns:a16="http://schemas.microsoft.com/office/drawing/2014/main" val="20003"/>
                        </a:ext>
                      </a:extLst>
                    </a:gridCol>
                    <a:gridCol w="856828">
                      <a:extLst>
                        <a:ext uri="{9D8B030D-6E8A-4147-A177-3AD203B41FA5}">
                          <a16:colId xmlns:a16="http://schemas.microsoft.com/office/drawing/2014/main" val="20004"/>
                        </a:ext>
                      </a:extLst>
                    </a:gridCol>
                    <a:gridCol w="855702">
                      <a:extLst>
                        <a:ext uri="{9D8B030D-6E8A-4147-A177-3AD203B41FA5}">
                          <a16:colId xmlns:a16="http://schemas.microsoft.com/office/drawing/2014/main" val="20005"/>
                        </a:ext>
                      </a:extLst>
                    </a:gridCol>
                    <a:gridCol w="856828">
                      <a:extLst>
                        <a:ext uri="{9D8B030D-6E8A-4147-A177-3AD203B41FA5}">
                          <a16:colId xmlns:a16="http://schemas.microsoft.com/office/drawing/2014/main" val="20006"/>
                        </a:ext>
                      </a:extLst>
                    </a:gridCol>
                    <a:gridCol w="856828">
                      <a:extLst>
                        <a:ext uri="{9D8B030D-6E8A-4147-A177-3AD203B41FA5}">
                          <a16:colId xmlns:a16="http://schemas.microsoft.com/office/drawing/2014/main" val="20007"/>
                        </a:ext>
                      </a:extLst>
                    </a:gridCol>
                  </a:tblGrid>
                  <a:tr h="335280">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2" t="-25455" r="-287664" b="-661818"/>
                          </a:stretch>
                        </a:blip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F(</a:t>
                          </a:r>
                          <a:r>
                            <a:rPr lang="en-US" sz="2200" b="0" dirty="0" err="1">
                              <a:solidFill>
                                <a:schemeClr val="tx1"/>
                              </a:solidFill>
                              <a:effectLst/>
                              <a:latin typeface="Times New Roman" panose="02020603050405020304" pitchFamily="18" charset="0"/>
                              <a:cs typeface="Times New Roman" panose="02020603050405020304" pitchFamily="18" charset="0"/>
                            </a:rPr>
                            <a:t>i</a:t>
                          </a:r>
                          <a:r>
                            <a:rPr lang="en-US" sz="2200" b="0" dirty="0">
                              <a:solidFill>
                                <a:schemeClr val="tx1"/>
                              </a:solidFill>
                              <a:effectLst/>
                              <a:latin typeface="Times New Roman" panose="02020603050405020304" pitchFamily="18" charset="0"/>
                              <a:cs typeface="Times New Roman" panose="02020603050405020304" pitchFamily="18" charset="0"/>
                            </a:rPr>
                            <a:t>,  0) = 0</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solidFill>
                                <a:schemeClr val="tx1"/>
                              </a:solidFill>
                              <a:effectLst/>
                              <a:latin typeface="Times New Roman" panose="02020603050405020304" pitchFamily="18" charset="0"/>
                              <a:cs typeface="Times New Roman" panose="02020603050405020304" pitchFamily="18" charset="0"/>
                            </a:rPr>
                            <a:t>F(0,  j) = 0</a:t>
                          </a:r>
                          <a:r>
                            <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528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err="1">
                              <a:solidFill>
                                <a:schemeClr val="tx1"/>
                              </a:solidFill>
                              <a:effectLst/>
                              <a:latin typeface="Times New Roman" panose="02020603050405020304" pitchFamily="18" charset="0"/>
                              <a:cs typeface="Times New Roman" panose="02020603050405020304" pitchFamily="18" charset="0"/>
                            </a:rPr>
                            <a:t>i</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4</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33528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6576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1</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1</a:t>
                          </a:r>
                          <a:r>
                            <a:rPr lang="en-US" sz="2200" dirty="0">
                              <a:solidFill>
                                <a:schemeClr val="tx1"/>
                              </a:solidFill>
                              <a:effectLst/>
                              <a:latin typeface="Times New Roman" panose="02020603050405020304" pitchFamily="18" charset="0"/>
                              <a:cs typeface="Times New Roman" panose="02020603050405020304" pitchFamily="18" charset="0"/>
                            </a:rPr>
                            <a:t>  = 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b="0" i="0" dirty="0">
                              <a:solidFill>
                                <a:schemeClr val="tx1"/>
                              </a:solidFill>
                              <a:effectLst/>
                              <a:latin typeface="Times New Roman" panose="02020603050405020304" pitchFamily="18" charset="0"/>
                              <a:cs typeface="Times New Roman" panose="02020603050405020304" pitchFamily="18" charset="0"/>
                            </a:rPr>
                            <a:t>0</a:t>
                          </a:r>
                          <a:endParaRPr lang="en-US" sz="2200" b="0" i="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0</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12</a:t>
                          </a:r>
                          <a:r>
                            <a:rPr lang="en-US" sz="3600" b="1" baseline="30000" dirty="0">
                              <a:solidFill>
                                <a:schemeClr val="tx1"/>
                              </a:solidFill>
                              <a:effectLst/>
                              <a:latin typeface="Times New Roman" panose="02020603050405020304" pitchFamily="18" charset="0"/>
                              <a:cs typeface="Times New Roman" panose="02020603050405020304" pitchFamily="18" charset="0"/>
                            </a:rPr>
                            <a:t>.</a:t>
                          </a:r>
                          <a:endParaRPr lang="en-US" sz="3600" b="1" baseline="30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200" b="1" i="1" dirty="0">
                              <a:solidFill>
                                <a:schemeClr val="tx1"/>
                              </a:solidFill>
                              <a:effectLst/>
                              <a:latin typeface="Times New Roman" panose="02020603050405020304" pitchFamily="18" charset="0"/>
                              <a:cs typeface="Times New Roman" panose="02020603050405020304" pitchFamily="18" charset="0"/>
                            </a:rPr>
                            <a:t>12</a:t>
                          </a:r>
                          <a:r>
                            <a:rPr lang="en-US" sz="3600" b="1" i="1" baseline="30000" dirty="0">
                              <a:solidFill>
                                <a:schemeClr val="tx1"/>
                              </a:solidFill>
                              <a:effectLst/>
                              <a:latin typeface="Times New Roman" panose="02020603050405020304" pitchFamily="18" charset="0"/>
                              <a:cs typeface="Times New Roman" panose="02020603050405020304" pitchFamily="18" charset="0"/>
                            </a:rPr>
                            <a:t>.</a:t>
                          </a:r>
                          <a:endParaRPr lang="en-US" sz="3600" b="1" i="1" baseline="30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r h="33528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b="1" i="1" dirty="0">
                              <a:solidFill>
                                <a:schemeClr val="tx1"/>
                              </a:solidFill>
                              <a:effectLst/>
                              <a:latin typeface="Times New Roman" panose="02020603050405020304" pitchFamily="18" charset="0"/>
                              <a:cs typeface="Times New Roman" panose="02020603050405020304" pitchFamily="18" charset="0"/>
                            </a:rPr>
                            <a:t>0</a:t>
                          </a:r>
                          <a:endParaRPr lang="en-US" sz="2200" b="1"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u="sng" dirty="0">
                              <a:solidFill>
                                <a:srgbClr val="0000FF"/>
                              </a:solidFill>
                              <a:effectLst/>
                              <a:latin typeface="Times New Roman" panose="02020603050405020304" pitchFamily="18" charset="0"/>
                              <a:cs typeface="Times New Roman" panose="02020603050405020304" pitchFamily="18" charset="0"/>
                            </a:rPr>
                            <a:t>12</a:t>
                          </a:r>
                          <a:endParaRPr lang="en-US" sz="2200" b="1" u="sng"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2200" b="1" i="1" dirty="0">
                              <a:solidFill>
                                <a:schemeClr val="tx1"/>
                              </a:solidFill>
                              <a:effectLst/>
                              <a:latin typeface="Times New Roman" panose="02020603050405020304" pitchFamily="18" charset="0"/>
                              <a:cs typeface="Times New Roman" panose="02020603050405020304" pitchFamily="18" charset="0"/>
                            </a:rPr>
                            <a:t>22</a:t>
                          </a:r>
                          <a:endParaRPr lang="en-US" sz="2200" b="1"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u="sng" dirty="0">
                              <a:solidFill>
                                <a:srgbClr val="0000FF"/>
                              </a:solidFill>
                              <a:effectLst/>
                              <a:latin typeface="Times New Roman" panose="02020603050405020304" pitchFamily="18" charset="0"/>
                              <a:cs typeface="Times New Roman" panose="02020603050405020304" pitchFamily="18" charset="0"/>
                            </a:rPr>
                            <a:t>22</a:t>
                          </a:r>
                          <a:endParaRPr lang="en-US" sz="2200" b="1" u="sng"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4"/>
                      </a:ext>
                    </a:extLst>
                  </a:tr>
                  <a:tr h="33528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3</a:t>
                          </a:r>
                          <a:r>
                            <a:rPr lang="en-US" sz="2200" dirty="0">
                              <a:solidFill>
                                <a:schemeClr val="tx1"/>
                              </a:solidFill>
                              <a:effectLst/>
                              <a:latin typeface="Times New Roman" panose="02020603050405020304" pitchFamily="18" charset="0"/>
                              <a:cs typeface="Times New Roman" panose="02020603050405020304" pitchFamily="18" charset="0"/>
                            </a:rPr>
                            <a:t>  = 3, v</a:t>
                          </a:r>
                          <a:r>
                            <a:rPr lang="en-US" sz="2200" baseline="-25000" dirty="0">
                              <a:solidFill>
                                <a:schemeClr val="tx1"/>
                              </a:solidFill>
                              <a:effectLst/>
                              <a:latin typeface="Times New Roman" panose="02020603050405020304" pitchFamily="18" charset="0"/>
                              <a:cs typeface="Times New Roman" panose="02020603050405020304" pitchFamily="18" charset="0"/>
                            </a:rPr>
                            <a:t>3</a:t>
                          </a:r>
                          <a:r>
                            <a:rPr lang="en-US" sz="2200" dirty="0">
                              <a:solidFill>
                                <a:schemeClr val="tx1"/>
                              </a:solidFill>
                              <a:effectLst/>
                              <a:latin typeface="Times New Roman" panose="02020603050405020304" pitchFamily="18" charset="0"/>
                              <a:cs typeface="Times New Roman" panose="02020603050405020304" pitchFamily="18" charset="0"/>
                            </a:rPr>
                            <a:t>  = 20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22</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2200" i="1" dirty="0">
                              <a:solidFill>
                                <a:srgbClr val="0000FF"/>
                              </a:solidFill>
                              <a:effectLst/>
                              <a:latin typeface="Times New Roman" panose="02020603050405020304" pitchFamily="18" charset="0"/>
                              <a:cs typeface="Times New Roman" panose="02020603050405020304" pitchFamily="18" charset="0"/>
                            </a:rPr>
                            <a:t>30</a:t>
                          </a:r>
                          <a:endParaRPr lang="en-US" sz="2200" i="1"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32</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33528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15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4</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i="1" dirty="0">
                              <a:solidFill>
                                <a:schemeClr val="tx1"/>
                              </a:solidFill>
                              <a:effectLst/>
                              <a:latin typeface="Times New Roman" panose="02020603050405020304" pitchFamily="18" charset="0"/>
                              <a:cs typeface="Times New Roman" panose="02020603050405020304" pitchFamily="18" charset="0"/>
                            </a:rPr>
                            <a:t>30</a:t>
                          </a:r>
                          <a:endParaRPr lang="en-US" sz="2200"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37</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6"/>
                      </a:ext>
                    </a:extLst>
                  </a:tr>
                </a:tbl>
              </a:graphicData>
            </a:graphic>
          </p:graphicFrame>
        </mc:Fallback>
      </mc:AlternateContent>
      <p:cxnSp>
        <p:nvCxnSpPr>
          <p:cNvPr id="4" name="Curved Connector 3"/>
          <p:cNvCxnSpPr>
            <a:cxnSpLocks/>
          </p:cNvCxnSpPr>
          <p:nvPr/>
        </p:nvCxnSpPr>
        <p:spPr>
          <a:xfrm rot="16200000" flipH="1">
            <a:off x="5211633" y="4070446"/>
            <a:ext cx="658817" cy="273896"/>
          </a:xfrm>
          <a:prstGeom prst="curved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663448" y="582047"/>
            <a:ext cx="8649679" cy="430887"/>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Example 1.   Given the instance data:   The </a:t>
            </a:r>
            <a:r>
              <a:rPr lang="en-US" sz="2200" dirty="0">
                <a:latin typeface="Times New Roman" panose="02020603050405020304" pitchFamily="18" charset="0"/>
                <a:cs typeface="Times New Roman" panose="02020603050405020304" pitchFamily="18" charset="0"/>
              </a:rPr>
              <a:t>Knapsack’s capacity W = 5.</a:t>
            </a:r>
          </a:p>
        </p:txBody>
      </p:sp>
      <p:sp>
        <p:nvSpPr>
          <p:cNvPr id="7" name="Rectangle 6"/>
          <p:cNvSpPr/>
          <p:nvPr/>
        </p:nvSpPr>
        <p:spPr>
          <a:xfrm>
            <a:off x="1663448" y="2867978"/>
            <a:ext cx="8983745" cy="769441"/>
          </a:xfrm>
          <a:prstGeom prst="rect">
            <a:avLst/>
          </a:prstGeom>
        </p:spPr>
        <p:txBody>
          <a:bodyPr wrap="square">
            <a:spAutoFit/>
          </a:bodyPr>
          <a:lstStyle/>
          <a:p>
            <a:pPr marL="1314450" indent="-1314450"/>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Figure 8.5. The dynamic programming table, filled by applying formulas (8.6)   and (8.7), is shown below.</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Rectangle 8">
            <a:extLst>
              <a:ext uri="{FF2B5EF4-FFF2-40B4-BE49-F238E27FC236}">
                <a16:creationId xmlns:a16="http://schemas.microsoft.com/office/drawing/2014/main" id="{FDC0108D-8D6A-45FF-8D63-B6770B2DD893}"/>
              </a:ext>
            </a:extLst>
          </p:cNvPr>
          <p:cNvSpPr/>
          <p:nvPr/>
        </p:nvSpPr>
        <p:spPr>
          <a:xfrm>
            <a:off x="5988287" y="1667123"/>
            <a:ext cx="4932262"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b="1"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 1, j),</a:t>
            </a:r>
            <a:r>
              <a:rPr lang="en-US"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  …(8.6)</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  …(8.7)   </a:t>
            </a:r>
            <a:endParaRPr lang="en-US" dirty="0"/>
          </a:p>
        </p:txBody>
      </p:sp>
      <p:sp>
        <p:nvSpPr>
          <p:cNvPr id="10" name="TextBox 9">
            <a:extLst>
              <a:ext uri="{FF2B5EF4-FFF2-40B4-BE49-F238E27FC236}">
                <a16:creationId xmlns:a16="http://schemas.microsoft.com/office/drawing/2014/main" id="{3BAD2ADB-7D5B-46C0-9F3C-592C2F22933F}"/>
              </a:ext>
            </a:extLst>
          </p:cNvPr>
          <p:cNvSpPr txBox="1"/>
          <p:nvPr/>
        </p:nvSpPr>
        <p:spPr>
          <a:xfrm>
            <a:off x="1664282" y="6137938"/>
            <a:ext cx="9089433"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latin typeface="Times New Roman" panose="02020603050405020304" pitchFamily="18" charset="0"/>
                <a:cs typeface="Times New Roman" panose="02020603050405020304" pitchFamily="18" charset="0"/>
              </a:rPr>
              <a:t>F(4, 5) = Max{ </a:t>
            </a:r>
            <a:r>
              <a:rPr lang="en-US" sz="2000" dirty="0">
                <a:solidFill>
                  <a:srgbClr val="FF0000"/>
                </a:solidFill>
                <a:latin typeface="Times New Roman" panose="02020603050405020304" pitchFamily="18" charset="0"/>
                <a:cs typeface="Times New Roman" panose="02020603050405020304" pitchFamily="18" charset="0"/>
              </a:rPr>
              <a:t>F(3, 5), </a:t>
            </a:r>
            <a:r>
              <a:rPr lang="en-US" sz="2000" dirty="0">
                <a:latin typeface="Times New Roman" panose="02020603050405020304" pitchFamily="18" charset="0"/>
                <a:cs typeface="Times New Roman" panose="02020603050405020304" pitchFamily="18" charset="0"/>
              </a:rPr>
              <a:t>v</a:t>
            </a:r>
            <a:r>
              <a:rPr lang="en-US" sz="2000" baseline="-25000" dirty="0">
                <a:latin typeface="Times New Roman" panose="02020603050405020304" pitchFamily="18" charset="0"/>
                <a:cs typeface="Times New Roman" panose="02020603050405020304" pitchFamily="18" charset="0"/>
              </a:rPr>
              <a:t>4</a:t>
            </a:r>
            <a:r>
              <a:rPr lang="en-US" sz="2000" dirty="0">
                <a:latin typeface="Times New Roman" panose="02020603050405020304" pitchFamily="18" charset="0"/>
                <a:cs typeface="Times New Roman" panose="02020603050405020304" pitchFamily="18" charset="0"/>
              </a:rPr>
              <a:t> + </a:t>
            </a:r>
            <a:r>
              <a:rPr lang="en-US" sz="2000" dirty="0">
                <a:solidFill>
                  <a:srgbClr val="FF0000"/>
                </a:solidFill>
                <a:latin typeface="Times New Roman" panose="02020603050405020304" pitchFamily="18" charset="0"/>
                <a:cs typeface="Times New Roman" panose="02020603050405020304" pitchFamily="18" charset="0"/>
              </a:rPr>
              <a:t>F(3, 5 – 2) </a:t>
            </a:r>
            <a:r>
              <a:rPr lang="en-US" sz="2000" dirty="0">
                <a:latin typeface="Times New Roman" panose="02020603050405020304" pitchFamily="18" charset="0"/>
                <a:cs typeface="Times New Roman" panose="02020603050405020304" pitchFamily="18" charset="0"/>
              </a:rPr>
              <a:t>} =  Max {</a:t>
            </a:r>
            <a:r>
              <a:rPr lang="en-US" sz="2000" dirty="0">
                <a:solidFill>
                  <a:srgbClr val="FF0000"/>
                </a:solidFill>
                <a:latin typeface="Times New Roman" panose="02020603050405020304" pitchFamily="18" charset="0"/>
                <a:cs typeface="Times New Roman" panose="02020603050405020304" pitchFamily="18" charset="0"/>
              </a:rPr>
              <a:t>32</a:t>
            </a:r>
            <a:r>
              <a:rPr lang="en-US" sz="2000" dirty="0">
                <a:latin typeface="Times New Roman" panose="02020603050405020304" pitchFamily="18" charset="0"/>
                <a:cs typeface="Times New Roman" panose="02020603050405020304" pitchFamily="18" charset="0"/>
              </a:rPr>
              <a:t> , </a:t>
            </a:r>
            <a:r>
              <a:rPr lang="en-US" sz="2000" b="1" dirty="0">
                <a:latin typeface="Times New Roman" panose="02020603050405020304" pitchFamily="18" charset="0"/>
                <a:cs typeface="Times New Roman" panose="02020603050405020304" pitchFamily="18" charset="0"/>
              </a:rPr>
              <a:t>15</a:t>
            </a:r>
            <a:r>
              <a:rPr lang="en-US" sz="2000" dirty="0">
                <a:latin typeface="Times New Roman" panose="02020603050405020304" pitchFamily="18" charset="0"/>
                <a:cs typeface="Times New Roman" panose="02020603050405020304" pitchFamily="18" charset="0"/>
              </a:rPr>
              <a:t> + </a:t>
            </a:r>
            <a:r>
              <a:rPr lang="en-US" sz="2000" dirty="0">
                <a:solidFill>
                  <a:srgbClr val="FF0000"/>
                </a:solidFill>
                <a:latin typeface="Times New Roman" panose="02020603050405020304" pitchFamily="18" charset="0"/>
                <a:cs typeface="Times New Roman" panose="02020603050405020304" pitchFamily="18" charset="0"/>
              </a:rPr>
              <a:t>22</a:t>
            </a:r>
            <a:r>
              <a:rPr lang="en-US" sz="2000" dirty="0">
                <a:latin typeface="Times New Roman" panose="02020603050405020304" pitchFamily="18" charset="0"/>
                <a:cs typeface="Times New Roman" panose="02020603050405020304" pitchFamily="18" charset="0"/>
              </a:rPr>
              <a:t>}  = Max{</a:t>
            </a:r>
            <a:r>
              <a:rPr lang="en-US" sz="2000" dirty="0">
                <a:solidFill>
                  <a:srgbClr val="FF0000"/>
                </a:solidFill>
                <a:latin typeface="Times New Roman" panose="02020603050405020304" pitchFamily="18" charset="0"/>
                <a:cs typeface="Times New Roman" panose="02020603050405020304" pitchFamily="18" charset="0"/>
              </a:rPr>
              <a:t>32</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37</a:t>
            </a:r>
            <a:r>
              <a:rPr lang="en-US" sz="2000" dirty="0">
                <a:latin typeface="Times New Roman" panose="02020603050405020304" pitchFamily="18" charset="0"/>
                <a:cs typeface="Times New Roman" panose="02020603050405020304" pitchFamily="18" charset="0"/>
              </a:rPr>
              <a:t>} = 37.  </a:t>
            </a:r>
          </a:p>
        </p:txBody>
      </p:sp>
      <p:pic>
        <p:nvPicPr>
          <p:cNvPr id="11" name="Picture 10" descr="Emoticon making a point Stock Vector - 14709057">
            <a:extLst>
              <a:ext uri="{FF2B5EF4-FFF2-40B4-BE49-F238E27FC236}">
                <a16:creationId xmlns:a16="http://schemas.microsoft.com/office/drawing/2014/main" id="{6835A701-0326-40AA-9B1C-DAB9D435D83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082148" flipH="1" flipV="1">
            <a:off x="733679" y="2758069"/>
            <a:ext cx="656296" cy="426649"/>
          </a:xfrm>
          <a:prstGeom prst="rect">
            <a:avLst/>
          </a:prstGeom>
          <a:noFill/>
          <a:ln>
            <a:noFill/>
          </a:ln>
        </p:spPr>
      </p:pic>
      <p:sp>
        <p:nvSpPr>
          <p:cNvPr id="8" name="Left Brace 7">
            <a:extLst>
              <a:ext uri="{FF2B5EF4-FFF2-40B4-BE49-F238E27FC236}">
                <a16:creationId xmlns:a16="http://schemas.microsoft.com/office/drawing/2014/main" id="{BA8C9605-BA29-40D3-837D-8944F7D5B841}"/>
              </a:ext>
            </a:extLst>
          </p:cNvPr>
          <p:cNvSpPr/>
          <p:nvPr/>
        </p:nvSpPr>
        <p:spPr>
          <a:xfrm>
            <a:off x="6858677" y="1741714"/>
            <a:ext cx="45719" cy="769441"/>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Curved Connector 3">
            <a:extLst>
              <a:ext uri="{FF2B5EF4-FFF2-40B4-BE49-F238E27FC236}">
                <a16:creationId xmlns:a16="http://schemas.microsoft.com/office/drawing/2014/main" id="{3A5B3AAA-1BFB-4A97-8230-11365189CDF3}"/>
              </a:ext>
            </a:extLst>
          </p:cNvPr>
          <p:cNvCxnSpPr>
            <a:cxnSpLocks/>
          </p:cNvCxnSpPr>
          <p:nvPr/>
        </p:nvCxnSpPr>
        <p:spPr>
          <a:xfrm rot="16200000" flipH="1">
            <a:off x="5925245" y="4075413"/>
            <a:ext cx="567509" cy="225999"/>
          </a:xfrm>
          <a:prstGeom prst="curvedConnector3">
            <a:avLst>
              <a:gd name="adj1" fmla="val 99104"/>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0587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3" name="Table 2"/>
              <p:cNvGraphicFramePr>
                <a:graphicFrameLocks noGrp="1"/>
              </p:cNvGraphicFramePr>
              <p:nvPr>
                <p:extLst>
                  <p:ext uri="{D42A27DB-BD31-4B8C-83A1-F6EECF244321}">
                    <p14:modId xmlns:p14="http://schemas.microsoft.com/office/powerpoint/2010/main" val="1392871039"/>
                  </p:ext>
                </p:extLst>
              </p:nvPr>
            </p:nvGraphicFramePr>
            <p:xfrm>
              <a:off x="1663448" y="1521197"/>
              <a:ext cx="8983745" cy="2346960"/>
            </p:xfrm>
            <a:graphic>
              <a:graphicData uri="http://schemas.openxmlformats.org/drawingml/2006/table">
                <a:tbl>
                  <a:tblPr firstRow="1" firstCol="1" bandRow="1">
                    <a:tableStyleId>{5C22544A-7EE6-4342-B048-85BDC9FD1C3A}</a:tableStyleId>
                  </a:tblPr>
                  <a:tblGrid>
                    <a:gridCol w="2318996">
                      <a:extLst>
                        <a:ext uri="{9D8B030D-6E8A-4147-A177-3AD203B41FA5}">
                          <a16:colId xmlns:a16="http://schemas.microsoft.com/office/drawing/2014/main" val="20000"/>
                        </a:ext>
                      </a:extLst>
                    </a:gridCol>
                    <a:gridCol w="1526033">
                      <a:extLst>
                        <a:ext uri="{9D8B030D-6E8A-4147-A177-3AD203B41FA5}">
                          <a16:colId xmlns:a16="http://schemas.microsoft.com/office/drawing/2014/main" val="20001"/>
                        </a:ext>
                      </a:extLst>
                    </a:gridCol>
                    <a:gridCol w="855702">
                      <a:extLst>
                        <a:ext uri="{9D8B030D-6E8A-4147-A177-3AD203B41FA5}">
                          <a16:colId xmlns:a16="http://schemas.microsoft.com/office/drawing/2014/main" val="20002"/>
                        </a:ext>
                      </a:extLst>
                    </a:gridCol>
                    <a:gridCol w="856828">
                      <a:extLst>
                        <a:ext uri="{9D8B030D-6E8A-4147-A177-3AD203B41FA5}">
                          <a16:colId xmlns:a16="http://schemas.microsoft.com/office/drawing/2014/main" val="20003"/>
                        </a:ext>
                      </a:extLst>
                    </a:gridCol>
                    <a:gridCol w="856828">
                      <a:extLst>
                        <a:ext uri="{9D8B030D-6E8A-4147-A177-3AD203B41FA5}">
                          <a16:colId xmlns:a16="http://schemas.microsoft.com/office/drawing/2014/main" val="20004"/>
                        </a:ext>
                      </a:extLst>
                    </a:gridCol>
                    <a:gridCol w="855702">
                      <a:extLst>
                        <a:ext uri="{9D8B030D-6E8A-4147-A177-3AD203B41FA5}">
                          <a16:colId xmlns:a16="http://schemas.microsoft.com/office/drawing/2014/main" val="20005"/>
                        </a:ext>
                      </a:extLst>
                    </a:gridCol>
                    <a:gridCol w="856828">
                      <a:extLst>
                        <a:ext uri="{9D8B030D-6E8A-4147-A177-3AD203B41FA5}">
                          <a16:colId xmlns:a16="http://schemas.microsoft.com/office/drawing/2014/main" val="20006"/>
                        </a:ext>
                      </a:extLst>
                    </a:gridCol>
                    <a:gridCol w="856828">
                      <a:extLst>
                        <a:ext uri="{9D8B030D-6E8A-4147-A177-3AD203B41FA5}">
                          <a16:colId xmlns:a16="http://schemas.microsoft.com/office/drawing/2014/main" val="20007"/>
                        </a:ext>
                      </a:extLst>
                    </a:gridCol>
                  </a:tblGrid>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b="0" dirty="0">
                              <a:solidFill>
                                <a:schemeClr val="tx1"/>
                              </a:solidFill>
                              <a:effectLst/>
                              <a:latin typeface="Times New Roman" panose="02020603050405020304" pitchFamily="18" charset="0"/>
                              <a:cs typeface="Times New Roman" panose="02020603050405020304" pitchFamily="18" charset="0"/>
                            </a:rPr>
                            <a:t>capacity j</a:t>
                          </a:r>
                          <a14:m>
                            <m:oMath xmlns:m="http://schemas.openxmlformats.org/officeDocument/2006/math">
                              <m:r>
                                <a:rPr lang="en-US" sz="22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b="0" dirty="0">
                              <a:solidFill>
                                <a:schemeClr val="tx1"/>
                              </a:solidFill>
                              <a:effectLst/>
                              <a:latin typeface="Times New Roman" panose="02020603050405020304" pitchFamily="18" charset="0"/>
                              <a:cs typeface="Times New Roman" panose="02020603050405020304" pitchFamily="18" charset="0"/>
                            </a:rPr>
                            <a:t>W=5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F(</a:t>
                          </a:r>
                          <a:r>
                            <a:rPr lang="en-US" sz="2200" b="0" dirty="0" err="1">
                              <a:solidFill>
                                <a:schemeClr val="tx1"/>
                              </a:solidFill>
                              <a:effectLst/>
                              <a:latin typeface="Times New Roman" panose="02020603050405020304" pitchFamily="18" charset="0"/>
                              <a:cs typeface="Times New Roman" panose="02020603050405020304" pitchFamily="18" charset="0"/>
                            </a:rPr>
                            <a:t>i</a:t>
                          </a:r>
                          <a:r>
                            <a:rPr lang="en-US" sz="2200" b="0" dirty="0">
                              <a:solidFill>
                                <a:schemeClr val="tx1"/>
                              </a:solidFill>
                              <a:effectLst/>
                              <a:latin typeface="Times New Roman" panose="02020603050405020304" pitchFamily="18" charset="0"/>
                              <a:cs typeface="Times New Roman" panose="02020603050405020304" pitchFamily="18" charset="0"/>
                            </a:rPr>
                            <a:t>,  0) = 0</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solidFill>
                                <a:schemeClr val="tx1"/>
                              </a:solidFill>
                              <a:effectLst/>
                              <a:latin typeface="Times New Roman" panose="02020603050405020304" pitchFamily="18" charset="0"/>
                              <a:cs typeface="Times New Roman" panose="02020603050405020304" pitchFamily="18" charset="0"/>
                            </a:rPr>
                            <a:t>F(0,  j) = 0</a:t>
                          </a:r>
                          <a:r>
                            <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err="1">
                              <a:solidFill>
                                <a:schemeClr val="tx1"/>
                              </a:solidFill>
                              <a:effectLst/>
                              <a:latin typeface="Times New Roman" panose="02020603050405020304" pitchFamily="18" charset="0"/>
                              <a:cs typeface="Times New Roman" panose="02020603050405020304" pitchFamily="18" charset="0"/>
                            </a:rPr>
                            <a:t>i</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4</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F(0 ,  j) = 0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1</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1</a:t>
                          </a:r>
                          <a:r>
                            <a:rPr lang="en-US" sz="2200" dirty="0">
                              <a:solidFill>
                                <a:schemeClr val="tx1"/>
                              </a:solidFill>
                              <a:effectLst/>
                              <a:latin typeface="Times New Roman" panose="02020603050405020304" pitchFamily="18" charset="0"/>
                              <a:cs typeface="Times New Roman" panose="02020603050405020304" pitchFamily="18" charset="0"/>
                            </a:rPr>
                            <a:t>  = 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1</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C00000"/>
                              </a:solidFill>
                              <a:effectLst/>
                              <a:latin typeface="Times New Roman" panose="02020603050405020304" pitchFamily="18" charset="0"/>
                              <a:cs typeface="Times New Roman" panose="02020603050405020304" pitchFamily="18" charset="0"/>
                            </a:rPr>
                            <a:t>12”</a:t>
                          </a:r>
                          <a:endParaRPr lang="en-US" sz="2200" dirty="0">
                            <a:solidFill>
                              <a:srgbClr val="C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C00000"/>
                              </a:solidFill>
                              <a:effectLst/>
                              <a:latin typeface="Times New Roman" panose="02020603050405020304" pitchFamily="18" charset="0"/>
                              <a:cs typeface="Times New Roman" panose="02020603050405020304" pitchFamily="18" charset="0"/>
                            </a:rPr>
                            <a:t>12”</a:t>
                          </a:r>
                          <a:endParaRPr lang="en-US" sz="2200" dirty="0">
                            <a:solidFill>
                              <a:srgbClr val="C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accent6">
                                  <a:lumMod val="75000"/>
                                </a:schemeClr>
                              </a:solidFill>
                              <a:effectLst/>
                              <a:latin typeface="Times New Roman" panose="02020603050405020304" pitchFamily="18" charset="0"/>
                              <a:cs typeface="Times New Roman" panose="02020603050405020304" pitchFamily="18" charset="0"/>
                            </a:rPr>
                            <a:t>12</a:t>
                          </a: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accent6">
                                  <a:lumMod val="75000"/>
                                </a:schemeClr>
                              </a:solidFill>
                              <a:effectLst/>
                              <a:latin typeface="Times New Roman" panose="02020603050405020304" pitchFamily="18" charset="0"/>
                              <a:cs typeface="Times New Roman" panose="02020603050405020304" pitchFamily="18" charset="0"/>
                            </a:rPr>
                            <a:t>12</a:t>
                          </a: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2</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b="1" u="sng" dirty="0">
                              <a:solidFill>
                                <a:srgbClr val="C00045"/>
                              </a:solidFill>
                              <a:effectLst/>
                              <a:latin typeface="Times New Roman" panose="02020603050405020304" pitchFamily="18" charset="0"/>
                              <a:cs typeface="Times New Roman" panose="02020603050405020304" pitchFamily="18" charset="0"/>
                            </a:rPr>
                            <a:t>0</a:t>
                          </a:r>
                          <a:endParaRPr lang="en-US" sz="2200" b="1" u="sng" dirty="0">
                            <a:solidFill>
                              <a:srgbClr val="C00045"/>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B050"/>
                              </a:solidFill>
                              <a:effectLst/>
                              <a:latin typeface="Times New Roman" panose="02020603050405020304" pitchFamily="18" charset="0"/>
                              <a:cs typeface="Times New Roman" panose="02020603050405020304" pitchFamily="18" charset="0"/>
                            </a:rPr>
                            <a:t>12*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u="sng" dirty="0">
                              <a:solidFill>
                                <a:srgbClr val="C00000"/>
                              </a:solidFill>
                              <a:effectLst/>
                              <a:latin typeface="Times New Roman" panose="02020603050405020304" pitchFamily="18" charset="0"/>
                              <a:cs typeface="Times New Roman" panose="02020603050405020304" pitchFamily="18" charset="0"/>
                            </a:rPr>
                            <a:t>22</a:t>
                          </a:r>
                          <a:r>
                            <a:rPr lang="en-US" sz="2200" u="sng" dirty="0">
                              <a:solidFill>
                                <a:srgbClr val="C00000"/>
                              </a:solidFill>
                              <a:effectLst/>
                              <a:latin typeface="Times New Roman" panose="02020603050405020304" pitchFamily="18" charset="0"/>
                              <a:cs typeface="Times New Roman" panose="02020603050405020304" pitchFamily="18" charset="0"/>
                            </a:rPr>
                            <a:t>”</a:t>
                          </a:r>
                          <a:endParaRPr lang="en-US" sz="2200" u="sng" dirty="0">
                            <a:solidFill>
                              <a:srgbClr val="C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B050"/>
                              </a:solidFill>
                              <a:effectLst/>
                              <a:latin typeface="Times New Roman" panose="02020603050405020304" pitchFamily="18" charset="0"/>
                              <a:cs typeface="Times New Roman" panose="02020603050405020304" pitchFamily="18" charset="0"/>
                            </a:rPr>
                            <a:t>22*^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3</a:t>
                          </a:r>
                          <a:r>
                            <a:rPr lang="en-US" sz="2200" dirty="0">
                              <a:solidFill>
                                <a:schemeClr val="tx1"/>
                              </a:solidFill>
                              <a:effectLst/>
                              <a:latin typeface="Times New Roman" panose="02020603050405020304" pitchFamily="18" charset="0"/>
                              <a:cs typeface="Times New Roman" panose="02020603050405020304" pitchFamily="18" charset="0"/>
                            </a:rPr>
                            <a:t>  = 3, v</a:t>
                          </a:r>
                          <a:r>
                            <a:rPr lang="en-US" sz="2200" baseline="-25000" dirty="0">
                              <a:solidFill>
                                <a:schemeClr val="tx1"/>
                              </a:solidFill>
                              <a:effectLst/>
                              <a:latin typeface="Times New Roman" panose="02020603050405020304" pitchFamily="18" charset="0"/>
                              <a:cs typeface="Times New Roman" panose="02020603050405020304" pitchFamily="18" charset="0"/>
                            </a:rPr>
                            <a:t>3</a:t>
                          </a:r>
                          <a:r>
                            <a:rPr lang="en-US" sz="2200" dirty="0">
                              <a:solidFill>
                                <a:schemeClr val="tx1"/>
                              </a:solidFill>
                              <a:effectLst/>
                              <a:latin typeface="Times New Roman" panose="02020603050405020304" pitchFamily="18" charset="0"/>
                              <a:cs typeface="Times New Roman" panose="02020603050405020304" pitchFamily="18" charset="0"/>
                            </a:rPr>
                            <a:t>  = 20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u="sng" dirty="0">
                              <a:solidFill>
                                <a:srgbClr val="FF0000"/>
                              </a:solidFill>
                              <a:effectLst/>
                              <a:latin typeface="Times New Roman" panose="02020603050405020304" pitchFamily="18" charset="0"/>
                              <a:cs typeface="Times New Roman" panose="02020603050405020304" pitchFamily="18" charset="0"/>
                            </a:rPr>
                            <a:t>22</a:t>
                          </a:r>
                          <a:endParaRPr lang="en-US" sz="2200" b="1" u="sng"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30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3</a:t>
                          </a:r>
                          <a:r>
                            <a:rPr lang="en-US" sz="2200" b="1" dirty="0">
                              <a:solidFill>
                                <a:srgbClr val="00B050"/>
                              </a:solidFill>
                              <a:effectLst/>
                              <a:latin typeface="Times New Roman" panose="02020603050405020304" pitchFamily="18" charset="0"/>
                              <a:cs typeface="Times New Roman" panose="02020603050405020304" pitchFamily="18" charset="0"/>
                            </a:rPr>
                            <a:t>2*</a:t>
                          </a:r>
                          <a:endParaRPr lang="en-US" sz="2200" b="1"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15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4</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37</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Choice>
        <mc:Fallback>
          <p:graphicFrame>
            <p:nvGraphicFramePr>
              <p:cNvPr id="3" name="Table 2"/>
              <p:cNvGraphicFramePr>
                <a:graphicFrameLocks noGrp="1"/>
              </p:cNvGraphicFramePr>
              <p:nvPr>
                <p:extLst>
                  <p:ext uri="{D42A27DB-BD31-4B8C-83A1-F6EECF244321}">
                    <p14:modId xmlns:p14="http://schemas.microsoft.com/office/powerpoint/2010/main" val="1392871039"/>
                  </p:ext>
                </p:extLst>
              </p:nvPr>
            </p:nvGraphicFramePr>
            <p:xfrm>
              <a:off x="1663448" y="1521197"/>
              <a:ext cx="8983745" cy="2346960"/>
            </p:xfrm>
            <a:graphic>
              <a:graphicData uri="http://schemas.openxmlformats.org/drawingml/2006/table">
                <a:tbl>
                  <a:tblPr firstRow="1" firstCol="1" bandRow="1">
                    <a:tableStyleId>{5C22544A-7EE6-4342-B048-85BDC9FD1C3A}</a:tableStyleId>
                  </a:tblPr>
                  <a:tblGrid>
                    <a:gridCol w="2318996">
                      <a:extLst>
                        <a:ext uri="{9D8B030D-6E8A-4147-A177-3AD203B41FA5}">
                          <a16:colId xmlns:a16="http://schemas.microsoft.com/office/drawing/2014/main" val="20000"/>
                        </a:ext>
                      </a:extLst>
                    </a:gridCol>
                    <a:gridCol w="1526033">
                      <a:extLst>
                        <a:ext uri="{9D8B030D-6E8A-4147-A177-3AD203B41FA5}">
                          <a16:colId xmlns:a16="http://schemas.microsoft.com/office/drawing/2014/main" val="20001"/>
                        </a:ext>
                      </a:extLst>
                    </a:gridCol>
                    <a:gridCol w="855702">
                      <a:extLst>
                        <a:ext uri="{9D8B030D-6E8A-4147-A177-3AD203B41FA5}">
                          <a16:colId xmlns:a16="http://schemas.microsoft.com/office/drawing/2014/main" val="20002"/>
                        </a:ext>
                      </a:extLst>
                    </a:gridCol>
                    <a:gridCol w="856828">
                      <a:extLst>
                        <a:ext uri="{9D8B030D-6E8A-4147-A177-3AD203B41FA5}">
                          <a16:colId xmlns:a16="http://schemas.microsoft.com/office/drawing/2014/main" val="20003"/>
                        </a:ext>
                      </a:extLst>
                    </a:gridCol>
                    <a:gridCol w="856828">
                      <a:extLst>
                        <a:ext uri="{9D8B030D-6E8A-4147-A177-3AD203B41FA5}">
                          <a16:colId xmlns:a16="http://schemas.microsoft.com/office/drawing/2014/main" val="20004"/>
                        </a:ext>
                      </a:extLst>
                    </a:gridCol>
                    <a:gridCol w="855702">
                      <a:extLst>
                        <a:ext uri="{9D8B030D-6E8A-4147-A177-3AD203B41FA5}">
                          <a16:colId xmlns:a16="http://schemas.microsoft.com/office/drawing/2014/main" val="20005"/>
                        </a:ext>
                      </a:extLst>
                    </a:gridCol>
                    <a:gridCol w="856828">
                      <a:extLst>
                        <a:ext uri="{9D8B030D-6E8A-4147-A177-3AD203B41FA5}">
                          <a16:colId xmlns:a16="http://schemas.microsoft.com/office/drawing/2014/main" val="20006"/>
                        </a:ext>
                      </a:extLst>
                    </a:gridCol>
                    <a:gridCol w="856828">
                      <a:extLst>
                        <a:ext uri="{9D8B030D-6E8A-4147-A177-3AD203B41FA5}">
                          <a16:colId xmlns:a16="http://schemas.microsoft.com/office/drawing/2014/main" val="20007"/>
                        </a:ext>
                      </a:extLst>
                    </a:gridCol>
                  </a:tblGrid>
                  <a:tr h="335280">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2" t="-25455" r="-287664" b="-652727"/>
                          </a:stretch>
                        </a:blip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F(</a:t>
                          </a:r>
                          <a:r>
                            <a:rPr lang="en-US" sz="2200" b="0" dirty="0" err="1">
                              <a:solidFill>
                                <a:schemeClr val="tx1"/>
                              </a:solidFill>
                              <a:effectLst/>
                              <a:latin typeface="Times New Roman" panose="02020603050405020304" pitchFamily="18" charset="0"/>
                              <a:cs typeface="Times New Roman" panose="02020603050405020304" pitchFamily="18" charset="0"/>
                            </a:rPr>
                            <a:t>i</a:t>
                          </a:r>
                          <a:r>
                            <a:rPr lang="en-US" sz="2200" b="0" dirty="0">
                              <a:solidFill>
                                <a:schemeClr val="tx1"/>
                              </a:solidFill>
                              <a:effectLst/>
                              <a:latin typeface="Times New Roman" panose="02020603050405020304" pitchFamily="18" charset="0"/>
                              <a:cs typeface="Times New Roman" panose="02020603050405020304" pitchFamily="18" charset="0"/>
                            </a:rPr>
                            <a:t>,  0) = 0</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solidFill>
                                <a:schemeClr val="tx1"/>
                              </a:solidFill>
                              <a:effectLst/>
                              <a:latin typeface="Times New Roman" panose="02020603050405020304" pitchFamily="18" charset="0"/>
                              <a:cs typeface="Times New Roman" panose="02020603050405020304" pitchFamily="18" charset="0"/>
                            </a:rPr>
                            <a:t>F(0,  j) = 0</a:t>
                          </a:r>
                          <a:r>
                            <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528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err="1">
                              <a:solidFill>
                                <a:schemeClr val="tx1"/>
                              </a:solidFill>
                              <a:effectLst/>
                              <a:latin typeface="Times New Roman" panose="02020603050405020304" pitchFamily="18" charset="0"/>
                              <a:cs typeface="Times New Roman" panose="02020603050405020304" pitchFamily="18" charset="0"/>
                            </a:rPr>
                            <a:t>i</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4</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33528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F(0 ,  j) = 0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3528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1</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1</a:t>
                          </a:r>
                          <a:r>
                            <a:rPr lang="en-US" sz="2200" dirty="0">
                              <a:solidFill>
                                <a:schemeClr val="tx1"/>
                              </a:solidFill>
                              <a:effectLst/>
                              <a:latin typeface="Times New Roman" panose="02020603050405020304" pitchFamily="18" charset="0"/>
                              <a:cs typeface="Times New Roman" panose="02020603050405020304" pitchFamily="18" charset="0"/>
                            </a:rPr>
                            <a:t>  = 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1</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C00000"/>
                              </a:solidFill>
                              <a:effectLst/>
                              <a:latin typeface="Times New Roman" panose="02020603050405020304" pitchFamily="18" charset="0"/>
                              <a:cs typeface="Times New Roman" panose="02020603050405020304" pitchFamily="18" charset="0"/>
                            </a:rPr>
                            <a:t>12”</a:t>
                          </a:r>
                          <a:endParaRPr lang="en-US" sz="2200" dirty="0">
                            <a:solidFill>
                              <a:srgbClr val="C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C00000"/>
                              </a:solidFill>
                              <a:effectLst/>
                              <a:latin typeface="Times New Roman" panose="02020603050405020304" pitchFamily="18" charset="0"/>
                              <a:cs typeface="Times New Roman" panose="02020603050405020304" pitchFamily="18" charset="0"/>
                            </a:rPr>
                            <a:t>12”</a:t>
                          </a:r>
                          <a:endParaRPr lang="en-US" sz="2200" dirty="0">
                            <a:solidFill>
                              <a:srgbClr val="C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accent6">
                                  <a:lumMod val="75000"/>
                                </a:schemeClr>
                              </a:solidFill>
                              <a:effectLst/>
                              <a:latin typeface="Times New Roman" panose="02020603050405020304" pitchFamily="18" charset="0"/>
                              <a:cs typeface="Times New Roman" panose="02020603050405020304" pitchFamily="18" charset="0"/>
                            </a:rPr>
                            <a:t>12</a:t>
                          </a: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accent6">
                                  <a:lumMod val="75000"/>
                                </a:schemeClr>
                              </a:solidFill>
                              <a:effectLst/>
                              <a:latin typeface="Times New Roman" panose="02020603050405020304" pitchFamily="18" charset="0"/>
                              <a:cs typeface="Times New Roman" panose="02020603050405020304" pitchFamily="18" charset="0"/>
                            </a:rPr>
                            <a:t>12</a:t>
                          </a: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3528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2</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b="1" u="sng" dirty="0">
                              <a:solidFill>
                                <a:srgbClr val="C00045"/>
                              </a:solidFill>
                              <a:effectLst/>
                              <a:latin typeface="Times New Roman" panose="02020603050405020304" pitchFamily="18" charset="0"/>
                              <a:cs typeface="Times New Roman" panose="02020603050405020304" pitchFamily="18" charset="0"/>
                            </a:rPr>
                            <a:t>0</a:t>
                          </a:r>
                          <a:endParaRPr lang="en-US" sz="2200" b="1" u="sng" dirty="0">
                            <a:solidFill>
                              <a:srgbClr val="C00045"/>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B050"/>
                              </a:solidFill>
                              <a:effectLst/>
                              <a:latin typeface="Times New Roman" panose="02020603050405020304" pitchFamily="18" charset="0"/>
                              <a:cs typeface="Times New Roman" panose="02020603050405020304" pitchFamily="18" charset="0"/>
                            </a:rPr>
                            <a:t>12*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u="sng" dirty="0">
                              <a:solidFill>
                                <a:srgbClr val="C00000"/>
                              </a:solidFill>
                              <a:effectLst/>
                              <a:latin typeface="Times New Roman" panose="02020603050405020304" pitchFamily="18" charset="0"/>
                              <a:cs typeface="Times New Roman" panose="02020603050405020304" pitchFamily="18" charset="0"/>
                            </a:rPr>
                            <a:t>22</a:t>
                          </a:r>
                          <a:r>
                            <a:rPr lang="en-US" sz="2200" u="sng" dirty="0">
                              <a:solidFill>
                                <a:srgbClr val="C00000"/>
                              </a:solidFill>
                              <a:effectLst/>
                              <a:latin typeface="Times New Roman" panose="02020603050405020304" pitchFamily="18" charset="0"/>
                              <a:cs typeface="Times New Roman" panose="02020603050405020304" pitchFamily="18" charset="0"/>
                            </a:rPr>
                            <a:t>”</a:t>
                          </a:r>
                          <a:endParaRPr lang="en-US" sz="2200" u="sng" dirty="0">
                            <a:solidFill>
                              <a:srgbClr val="C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B050"/>
                              </a:solidFill>
                              <a:effectLst/>
                              <a:latin typeface="Times New Roman" panose="02020603050405020304" pitchFamily="18" charset="0"/>
                              <a:cs typeface="Times New Roman" panose="02020603050405020304" pitchFamily="18" charset="0"/>
                            </a:rPr>
                            <a:t>22*^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3528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3</a:t>
                          </a:r>
                          <a:r>
                            <a:rPr lang="en-US" sz="2200" dirty="0">
                              <a:solidFill>
                                <a:schemeClr val="tx1"/>
                              </a:solidFill>
                              <a:effectLst/>
                              <a:latin typeface="Times New Roman" panose="02020603050405020304" pitchFamily="18" charset="0"/>
                              <a:cs typeface="Times New Roman" panose="02020603050405020304" pitchFamily="18" charset="0"/>
                            </a:rPr>
                            <a:t>  = 3, v</a:t>
                          </a:r>
                          <a:r>
                            <a:rPr lang="en-US" sz="2200" baseline="-25000" dirty="0">
                              <a:solidFill>
                                <a:schemeClr val="tx1"/>
                              </a:solidFill>
                              <a:effectLst/>
                              <a:latin typeface="Times New Roman" panose="02020603050405020304" pitchFamily="18" charset="0"/>
                              <a:cs typeface="Times New Roman" panose="02020603050405020304" pitchFamily="18" charset="0"/>
                            </a:rPr>
                            <a:t>3</a:t>
                          </a:r>
                          <a:r>
                            <a:rPr lang="en-US" sz="2200" dirty="0">
                              <a:solidFill>
                                <a:schemeClr val="tx1"/>
                              </a:solidFill>
                              <a:effectLst/>
                              <a:latin typeface="Times New Roman" panose="02020603050405020304" pitchFamily="18" charset="0"/>
                              <a:cs typeface="Times New Roman" panose="02020603050405020304" pitchFamily="18" charset="0"/>
                            </a:rPr>
                            <a:t>  = 20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u="sng" dirty="0">
                              <a:solidFill>
                                <a:srgbClr val="FF0000"/>
                              </a:solidFill>
                              <a:effectLst/>
                              <a:latin typeface="Times New Roman" panose="02020603050405020304" pitchFamily="18" charset="0"/>
                              <a:cs typeface="Times New Roman" panose="02020603050405020304" pitchFamily="18" charset="0"/>
                            </a:rPr>
                            <a:t>22</a:t>
                          </a:r>
                          <a:endParaRPr lang="en-US" sz="2200" b="1" u="sng"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30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3</a:t>
                          </a:r>
                          <a:r>
                            <a:rPr lang="en-US" sz="2200" b="1" dirty="0">
                              <a:solidFill>
                                <a:srgbClr val="00B050"/>
                              </a:solidFill>
                              <a:effectLst/>
                              <a:latin typeface="Times New Roman" panose="02020603050405020304" pitchFamily="18" charset="0"/>
                              <a:cs typeface="Times New Roman" panose="02020603050405020304" pitchFamily="18" charset="0"/>
                            </a:rPr>
                            <a:t>2*</a:t>
                          </a:r>
                          <a:endParaRPr lang="en-US" sz="2200" b="1"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33528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15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4</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37</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Fallback>
      </mc:AlternateContent>
      <p:cxnSp>
        <p:nvCxnSpPr>
          <p:cNvPr id="4" name="Curved Connector 3"/>
          <p:cNvCxnSpPr>
            <a:cxnSpLocks/>
          </p:cNvCxnSpPr>
          <p:nvPr/>
        </p:nvCxnSpPr>
        <p:spPr>
          <a:xfrm rot="16200000" flipH="1">
            <a:off x="5261641" y="1893912"/>
            <a:ext cx="548190" cy="275510"/>
          </a:xfrm>
          <a:prstGeom prst="curvedConnector3">
            <a:avLst>
              <a:gd name="adj1" fmla="val 7108"/>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663448" y="582047"/>
            <a:ext cx="8649679" cy="769441"/>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Example 1 in Figure 8.5, the following dynamic programming table, filled by applying formulas (8.6) and (8.7)</a:t>
            </a:r>
            <a:endParaRPr lang="en-US" sz="22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3BAD2ADB-7D5B-46C0-9F3C-592C2F22933F}"/>
              </a:ext>
            </a:extLst>
          </p:cNvPr>
          <p:cNvSpPr txBox="1"/>
          <p:nvPr/>
        </p:nvSpPr>
        <p:spPr>
          <a:xfrm>
            <a:off x="1534179" y="4037866"/>
            <a:ext cx="9368952" cy="2462213"/>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maximal value is 37, computed by </a:t>
            </a:r>
            <a:r>
              <a:rPr lang="en-US" sz="2000" dirty="0">
                <a:latin typeface="Times New Roman" panose="02020603050405020304" pitchFamily="18" charset="0"/>
                <a:cs typeface="Times New Roman" panose="02020603050405020304" pitchFamily="18" charset="0"/>
              </a:rPr>
              <a:t>F(4, 5) =  Max{ F(3, 5), v</a:t>
            </a:r>
            <a:r>
              <a:rPr lang="en-US" sz="2000" baseline="-25000" dirty="0">
                <a:latin typeface="Times New Roman" panose="02020603050405020304" pitchFamily="18" charset="0"/>
                <a:cs typeface="Times New Roman" panose="02020603050405020304" pitchFamily="18" charset="0"/>
              </a:rPr>
              <a:t>4</a:t>
            </a:r>
            <a:r>
              <a:rPr lang="en-US" sz="2000" dirty="0">
                <a:latin typeface="Times New Roman" panose="02020603050405020304" pitchFamily="18" charset="0"/>
                <a:cs typeface="Times New Roman" panose="02020603050405020304" pitchFamily="18" charset="0"/>
              </a:rPr>
              <a:t> + F(3, 5 – 2)} </a:t>
            </a:r>
          </a:p>
          <a:p>
            <a:r>
              <a:rPr lang="en-US" sz="2000" dirty="0">
                <a:latin typeface="Times New Roman" panose="02020603050405020304" pitchFamily="18" charset="0"/>
                <a:cs typeface="Times New Roman" panose="02020603050405020304" pitchFamily="18" charset="0"/>
              </a:rPr>
              <a:t>                                                                           =  Max {32 , 15 + 22}  </a:t>
            </a:r>
          </a:p>
          <a:p>
            <a:r>
              <a:rPr lang="en-US" sz="2000" dirty="0">
                <a:latin typeface="Times New Roman" panose="02020603050405020304" pitchFamily="18" charset="0"/>
                <a:cs typeface="Times New Roman" panose="02020603050405020304" pitchFamily="18" charset="0"/>
              </a:rPr>
              <a:t>                                                                           =  Max{32, 37} </a:t>
            </a:r>
          </a:p>
          <a:p>
            <a:r>
              <a:rPr lang="en-US" sz="2000" dirty="0">
                <a:latin typeface="Times New Roman" panose="02020603050405020304" pitchFamily="18" charset="0"/>
                <a:cs typeface="Times New Roman" panose="02020603050405020304" pitchFamily="18" charset="0"/>
              </a:rPr>
              <a:t>                                                                           =  37.  </a:t>
            </a:r>
          </a:p>
          <a:p>
            <a:pPr>
              <a:spcAft>
                <a:spcPts val="600"/>
              </a:spcAft>
            </a:pPr>
            <a:r>
              <a:rPr lang="en-US" sz="20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The composition of an optimal subset is </a:t>
            </a:r>
            <a:r>
              <a:rPr lang="en-US" sz="2000" b="1"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{item 1, item 2, item 4}</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(How to find it?)</a:t>
            </a:r>
          </a:p>
          <a:p>
            <a:pPr>
              <a:spcAft>
                <a:spcPts val="600"/>
              </a:spcAft>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This algorithm's time and space efficiency are both in ϴ( n*W ). </a:t>
            </a:r>
          </a:p>
          <a:p>
            <a:pPr>
              <a:spcAft>
                <a:spcPts val="600"/>
              </a:spcAft>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The time needed to find the composition of an optimal solution is in O( n + W ). </a:t>
            </a:r>
          </a:p>
        </p:txBody>
      </p:sp>
      <p:pic>
        <p:nvPicPr>
          <p:cNvPr id="11" name="Picture 10" descr="Emoticon making a point Stock Vector - 14709057">
            <a:extLst>
              <a:ext uri="{FF2B5EF4-FFF2-40B4-BE49-F238E27FC236}">
                <a16:creationId xmlns:a16="http://schemas.microsoft.com/office/drawing/2014/main" id="{6835A701-0326-40AA-9B1C-DAB9D435D83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082148" flipH="1" flipV="1">
            <a:off x="733679" y="2758069"/>
            <a:ext cx="656296" cy="426649"/>
          </a:xfrm>
          <a:prstGeom prst="rect">
            <a:avLst/>
          </a:prstGeom>
          <a:noFill/>
          <a:ln>
            <a:noFill/>
          </a:ln>
        </p:spPr>
      </p:pic>
      <p:cxnSp>
        <p:nvCxnSpPr>
          <p:cNvPr id="13" name="Curved Connector 3">
            <a:extLst>
              <a:ext uri="{FF2B5EF4-FFF2-40B4-BE49-F238E27FC236}">
                <a16:creationId xmlns:a16="http://schemas.microsoft.com/office/drawing/2014/main" id="{3A5B3AAA-1BFB-4A97-8230-11365189CDF3}"/>
              </a:ext>
            </a:extLst>
          </p:cNvPr>
          <p:cNvCxnSpPr>
            <a:cxnSpLocks/>
          </p:cNvCxnSpPr>
          <p:nvPr/>
        </p:nvCxnSpPr>
        <p:spPr>
          <a:xfrm rot="16200000" flipH="1">
            <a:off x="5925242" y="1928327"/>
            <a:ext cx="567509" cy="225999"/>
          </a:xfrm>
          <a:prstGeom prst="curvedConnector3">
            <a:avLst>
              <a:gd name="adj1" fmla="val 100639"/>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058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6213" y="1931233"/>
            <a:ext cx="9244667" cy="4832092"/>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maximal value is F(4, 5) = 37</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Find the composition of an optimal subset, by tracing back the computations of this entry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F(4, 5)</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in the table</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Since F(4, 5) &gt; F(3, 5),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item 4 (i.e., </a:t>
            </a:r>
            <a:r>
              <a:rPr lang="en-US" sz="2200" dirty="0">
                <a:solidFill>
                  <a:srgbClr val="0000FF"/>
                </a:solidFill>
                <a:latin typeface="Times New Roman" panose="02020603050405020304" pitchFamily="18" charset="0"/>
                <a:cs typeface="Times New Roman" panose="02020603050405020304" pitchFamily="18" charset="0"/>
              </a:rPr>
              <a:t>w</a:t>
            </a:r>
            <a:r>
              <a:rPr lang="en-US" sz="2200" baseline="-25000" dirty="0">
                <a:solidFill>
                  <a:srgbClr val="0000FF"/>
                </a:solidFill>
                <a:latin typeface="Times New Roman" panose="02020603050405020304" pitchFamily="18" charset="0"/>
                <a:cs typeface="Times New Roman" panose="02020603050405020304" pitchFamily="18" charset="0"/>
              </a:rPr>
              <a:t>4</a:t>
            </a:r>
            <a:r>
              <a:rPr lang="en-US" sz="2200" dirty="0">
                <a:solidFill>
                  <a:srgbClr val="0000FF"/>
                </a:solidFill>
                <a:latin typeface="Times New Roman" panose="02020603050405020304" pitchFamily="18" charset="0"/>
                <a:cs typeface="Times New Roman" panose="02020603050405020304" pitchFamily="18" charset="0"/>
              </a:rPr>
              <a:t>  = 2, v</a:t>
            </a:r>
            <a:r>
              <a:rPr lang="en-US" sz="2200" baseline="-25000" dirty="0">
                <a:solidFill>
                  <a:srgbClr val="0000FF"/>
                </a:solidFill>
                <a:latin typeface="Times New Roman" panose="02020603050405020304" pitchFamily="18" charset="0"/>
                <a:cs typeface="Times New Roman" panose="02020603050405020304" pitchFamily="18" charset="0"/>
              </a:rPr>
              <a:t>4</a:t>
            </a:r>
            <a:r>
              <a:rPr lang="en-US" sz="2200" dirty="0">
                <a:solidFill>
                  <a:srgbClr val="0000FF"/>
                </a:solidFill>
                <a:latin typeface="Times New Roman" panose="02020603050405020304" pitchFamily="18" charset="0"/>
                <a:cs typeface="Times New Roman" panose="02020603050405020304" pitchFamily="18" charset="0"/>
              </a:rPr>
              <a:t>  = 15)</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is included in an optimal solution along with an optimal subset for filling the remaining units, 5 – 2 = 3, of the knapsack capacity. The latter’s value is F(3, 3) = 22. </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Since F(3, 3) = F(2, 3) = 22 , item 3 (i.e., </a:t>
            </a:r>
            <a:r>
              <a:rPr lang="en-US" sz="2200" dirty="0">
                <a:latin typeface="Times New Roman" panose="02020603050405020304" pitchFamily="18" charset="0"/>
                <a:cs typeface="Times New Roman" panose="02020603050405020304" pitchFamily="18" charset="0"/>
              </a:rPr>
              <a:t>w</a:t>
            </a:r>
            <a:r>
              <a:rPr lang="en-US" sz="2200" baseline="-25000" dirty="0">
                <a:latin typeface="Times New Roman" panose="02020603050405020304" pitchFamily="18" charset="0"/>
                <a:cs typeface="Times New Roman" panose="02020603050405020304" pitchFamily="18" charset="0"/>
              </a:rPr>
              <a:t>3</a:t>
            </a:r>
            <a:r>
              <a:rPr lang="en-US" sz="2200" dirty="0">
                <a:latin typeface="Times New Roman" panose="02020603050405020304" pitchFamily="18" charset="0"/>
                <a:cs typeface="Times New Roman" panose="02020603050405020304" pitchFamily="18" charset="0"/>
              </a:rPr>
              <a:t>  = 3, v</a:t>
            </a:r>
            <a:r>
              <a:rPr lang="en-US" sz="2200" baseline="-25000" dirty="0">
                <a:latin typeface="Times New Roman" panose="02020603050405020304" pitchFamily="18" charset="0"/>
                <a:cs typeface="Times New Roman" panose="02020603050405020304" pitchFamily="18" charset="0"/>
              </a:rPr>
              <a:t>3</a:t>
            </a:r>
            <a:r>
              <a:rPr lang="en-US" sz="2200" dirty="0">
                <a:latin typeface="Times New Roman" panose="02020603050405020304" pitchFamily="18" charset="0"/>
                <a:cs typeface="Times New Roman" panose="02020603050405020304" pitchFamily="18" charset="0"/>
              </a:rPr>
              <a:t>  = 20</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not included in an optimal subset. </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Since F(2, 3) &gt; F(1, 3),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item 2 (i.e., </a:t>
            </a:r>
            <a:r>
              <a:rPr lang="en-US" sz="2200" dirty="0">
                <a:solidFill>
                  <a:srgbClr val="0000FF"/>
                </a:solidFill>
                <a:latin typeface="Times New Roman" panose="02020603050405020304" pitchFamily="18" charset="0"/>
                <a:cs typeface="Times New Roman" panose="02020603050405020304" pitchFamily="18" charset="0"/>
              </a:rPr>
              <a:t>w</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  = 2, v</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  = 12</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is part of an optimal selection, which leaves element F(1, 3-1) for filling its remaining units 3-1= 2. The latter’s value is F(1, 2) = 12. </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Similarly, since F(1, 2) &gt; F(0, 2),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item 1 (i.e., </a:t>
            </a:r>
            <a:r>
              <a:rPr lang="en-US" sz="2200" dirty="0">
                <a:solidFill>
                  <a:srgbClr val="0000FF"/>
                </a:solidFill>
                <a:latin typeface="Times New Roman" panose="02020603050405020304" pitchFamily="18" charset="0"/>
                <a:cs typeface="Times New Roman" panose="02020603050405020304" pitchFamily="18" charset="0"/>
              </a:rPr>
              <a:t>w</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  = 2, v</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  = 12</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is the final part of the optimal solution </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{item 1, item 2, item 4}.</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next two viewgraphs demonstrate the above.)</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745C23B7-35A0-44B9-A899-13F7FE41ED46}"/>
                  </a:ext>
                </a:extLst>
              </p:cNvPr>
              <p:cNvGraphicFramePr>
                <a:graphicFrameLocks noGrp="1"/>
              </p:cNvGraphicFramePr>
              <p:nvPr>
                <p:extLst>
                  <p:ext uri="{D42A27DB-BD31-4B8C-83A1-F6EECF244321}">
                    <p14:modId xmlns:p14="http://schemas.microsoft.com/office/powerpoint/2010/main" val="1514218875"/>
                  </p:ext>
                </p:extLst>
              </p:nvPr>
            </p:nvGraphicFramePr>
            <p:xfrm>
              <a:off x="1606213" y="10993"/>
              <a:ext cx="8278461" cy="1920240"/>
            </p:xfrm>
            <a:graphic>
              <a:graphicData uri="http://schemas.openxmlformats.org/drawingml/2006/table">
                <a:tbl>
                  <a:tblPr firstRow="1" firstCol="1" bandRow="1">
                    <a:tableStyleId>{5C22544A-7EE6-4342-B048-85BDC9FD1C3A}</a:tableStyleId>
                  </a:tblPr>
                  <a:tblGrid>
                    <a:gridCol w="2136940">
                      <a:extLst>
                        <a:ext uri="{9D8B030D-6E8A-4147-A177-3AD203B41FA5}">
                          <a16:colId xmlns:a16="http://schemas.microsoft.com/office/drawing/2014/main" val="20000"/>
                        </a:ext>
                      </a:extLst>
                    </a:gridCol>
                    <a:gridCol w="1406229">
                      <a:extLst>
                        <a:ext uri="{9D8B030D-6E8A-4147-A177-3AD203B41FA5}">
                          <a16:colId xmlns:a16="http://schemas.microsoft.com/office/drawing/2014/main" val="20001"/>
                        </a:ext>
                      </a:extLst>
                    </a:gridCol>
                    <a:gridCol w="788524">
                      <a:extLst>
                        <a:ext uri="{9D8B030D-6E8A-4147-A177-3AD203B41FA5}">
                          <a16:colId xmlns:a16="http://schemas.microsoft.com/office/drawing/2014/main" val="20002"/>
                        </a:ext>
                      </a:extLst>
                    </a:gridCol>
                    <a:gridCol w="789561">
                      <a:extLst>
                        <a:ext uri="{9D8B030D-6E8A-4147-A177-3AD203B41FA5}">
                          <a16:colId xmlns:a16="http://schemas.microsoft.com/office/drawing/2014/main" val="20003"/>
                        </a:ext>
                      </a:extLst>
                    </a:gridCol>
                    <a:gridCol w="789561">
                      <a:extLst>
                        <a:ext uri="{9D8B030D-6E8A-4147-A177-3AD203B41FA5}">
                          <a16:colId xmlns:a16="http://schemas.microsoft.com/office/drawing/2014/main" val="20004"/>
                        </a:ext>
                      </a:extLst>
                    </a:gridCol>
                    <a:gridCol w="788524">
                      <a:extLst>
                        <a:ext uri="{9D8B030D-6E8A-4147-A177-3AD203B41FA5}">
                          <a16:colId xmlns:a16="http://schemas.microsoft.com/office/drawing/2014/main" val="20005"/>
                        </a:ext>
                      </a:extLst>
                    </a:gridCol>
                    <a:gridCol w="789561">
                      <a:extLst>
                        <a:ext uri="{9D8B030D-6E8A-4147-A177-3AD203B41FA5}">
                          <a16:colId xmlns:a16="http://schemas.microsoft.com/office/drawing/2014/main" val="20006"/>
                        </a:ext>
                      </a:extLst>
                    </a:gridCol>
                    <a:gridCol w="789561">
                      <a:extLst>
                        <a:ext uri="{9D8B030D-6E8A-4147-A177-3AD203B41FA5}">
                          <a16:colId xmlns:a16="http://schemas.microsoft.com/office/drawing/2014/main" val="20007"/>
                        </a:ext>
                      </a:extLst>
                    </a:gridCol>
                  </a:tblGrid>
                  <a:tr h="251526">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b="0" dirty="0">
                              <a:solidFill>
                                <a:schemeClr val="tx1"/>
                              </a:solidFill>
                              <a:effectLst/>
                              <a:latin typeface="Times New Roman" panose="02020603050405020304" pitchFamily="18" charset="0"/>
                              <a:cs typeface="Times New Roman" panose="02020603050405020304" pitchFamily="18" charset="0"/>
                            </a:rPr>
                            <a:t>capacity j</a:t>
                          </a:r>
                          <a14:m>
                            <m:oMath xmlns:m="http://schemas.openxmlformats.org/officeDocument/2006/math">
                              <m:r>
                                <a:rPr lang="en-US" sz="18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1800" b="0" dirty="0">
                              <a:solidFill>
                                <a:schemeClr val="tx1"/>
                              </a:solidFill>
                              <a:effectLst/>
                              <a:latin typeface="Times New Roman" panose="02020603050405020304" pitchFamily="18" charset="0"/>
                              <a:cs typeface="Times New Roman" panose="02020603050405020304" pitchFamily="18" charset="0"/>
                            </a:rPr>
                            <a:t>W=5</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0" dirty="0">
                              <a:solidFill>
                                <a:schemeClr val="tx1"/>
                              </a:solidFill>
                              <a:effectLst/>
                              <a:latin typeface="Times New Roman" panose="02020603050405020304" pitchFamily="18" charset="0"/>
                              <a:cs typeface="Times New Roman" panose="02020603050405020304" pitchFamily="18" charset="0"/>
                            </a:rPr>
                            <a:t>F(</a:t>
                          </a:r>
                          <a:r>
                            <a:rPr lang="en-US" sz="1800" b="0" dirty="0" err="1">
                              <a:solidFill>
                                <a:schemeClr val="tx1"/>
                              </a:solidFill>
                              <a:effectLst/>
                              <a:latin typeface="Times New Roman" panose="02020603050405020304" pitchFamily="18" charset="0"/>
                              <a:cs typeface="Times New Roman" panose="02020603050405020304" pitchFamily="18" charset="0"/>
                            </a:rPr>
                            <a:t>i</a:t>
                          </a:r>
                          <a:r>
                            <a:rPr lang="en-US" sz="1800" b="0" dirty="0">
                              <a:solidFill>
                                <a:schemeClr val="tx1"/>
                              </a:solidFill>
                              <a:effectLst/>
                              <a:latin typeface="Times New Roman" panose="02020603050405020304" pitchFamily="18" charset="0"/>
                              <a:cs typeface="Times New Roman" panose="02020603050405020304" pitchFamily="18" charset="0"/>
                            </a:rPr>
                            <a:t>,  0) = 0</a:t>
                          </a:r>
                          <a:endParaRPr lang="en-US" sz="18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effectLst/>
                              <a:latin typeface="Times New Roman" panose="02020603050405020304" pitchFamily="18" charset="0"/>
                              <a:cs typeface="Times New Roman" panose="02020603050405020304" pitchFamily="18" charset="0"/>
                            </a:rPr>
                            <a:t>F(0,  j) = 0</a:t>
                          </a:r>
                          <a:r>
                            <a:rPr lang="en-US" sz="18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1800" dirty="0">
                              <a:solidFill>
                                <a:schemeClr val="tx1"/>
                              </a:solidFill>
                              <a:effectLst/>
                              <a:latin typeface="Times New Roman" panose="02020603050405020304" pitchFamily="18" charset="0"/>
                              <a:cs typeface="Times New Roman" panose="02020603050405020304" pitchFamily="18" charset="0"/>
                            </a:rPr>
                            <a:t>capacity j</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1526">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dirty="0" err="1">
                              <a:solidFill>
                                <a:schemeClr val="tx1"/>
                              </a:solidFill>
                              <a:effectLst/>
                              <a:latin typeface="Times New Roman" panose="02020603050405020304" pitchFamily="18" charset="0"/>
                              <a:cs typeface="Times New Roman" panose="02020603050405020304" pitchFamily="18" charset="0"/>
                            </a:rPr>
                            <a:t>i</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3</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4</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5</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251526">
                    <a:tc>
                      <a:txBody>
                        <a:bodyPr/>
                        <a:lstStyle/>
                        <a:p>
                          <a:pPr marL="0" marR="0">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F(0 ,  j) = 0  </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51526">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w</a:t>
                          </a:r>
                          <a:r>
                            <a:rPr lang="en-US" sz="1800" baseline="-25000" dirty="0">
                              <a:solidFill>
                                <a:schemeClr val="tx1"/>
                              </a:solidFill>
                              <a:effectLst/>
                              <a:latin typeface="Times New Roman" panose="02020603050405020304" pitchFamily="18" charset="0"/>
                              <a:cs typeface="Times New Roman" panose="02020603050405020304" pitchFamily="18" charset="0"/>
                            </a:rPr>
                            <a:t>1</a:t>
                          </a:r>
                          <a:r>
                            <a:rPr lang="en-US" sz="1800" dirty="0">
                              <a:solidFill>
                                <a:schemeClr val="tx1"/>
                              </a:solidFill>
                              <a:effectLst/>
                              <a:latin typeface="Times New Roman" panose="02020603050405020304" pitchFamily="18" charset="0"/>
                              <a:cs typeface="Times New Roman" panose="02020603050405020304" pitchFamily="18" charset="0"/>
                            </a:rPr>
                            <a:t>  = 2, v</a:t>
                          </a:r>
                          <a:r>
                            <a:rPr lang="en-US" sz="1800" baseline="-25000" dirty="0">
                              <a:solidFill>
                                <a:schemeClr val="tx1"/>
                              </a:solidFill>
                              <a:effectLst/>
                              <a:latin typeface="Times New Roman" panose="02020603050405020304" pitchFamily="18" charset="0"/>
                              <a:cs typeface="Times New Roman" panose="02020603050405020304" pitchFamily="18" charset="0"/>
                            </a:rPr>
                            <a:t>1</a:t>
                          </a:r>
                          <a:r>
                            <a:rPr lang="en-US" sz="1800" dirty="0">
                              <a:solidFill>
                                <a:schemeClr val="tx1"/>
                              </a:solidFill>
                              <a:effectLst/>
                              <a:latin typeface="Times New Roman" panose="02020603050405020304" pitchFamily="18" charset="0"/>
                              <a:cs typeface="Times New Roman" panose="02020603050405020304" pitchFamily="18" charset="0"/>
                            </a:rPr>
                            <a:t>  = 12</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1</a:t>
                          </a:r>
                          <a:endParaRPr lang="en-US" sz="18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51526">
                    <a:tc>
                      <a:txBody>
                        <a:bodyPr/>
                        <a:lstStyle/>
                        <a:p>
                          <a:pPr marL="0" marR="0">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w</a:t>
                          </a:r>
                          <a:r>
                            <a:rPr lang="en-US" sz="1800" baseline="-25000">
                              <a:solidFill>
                                <a:schemeClr val="tx1"/>
                              </a:solidFill>
                              <a:effectLst/>
                              <a:latin typeface="Times New Roman" panose="02020603050405020304" pitchFamily="18" charset="0"/>
                              <a:cs typeface="Times New Roman" panose="02020603050405020304" pitchFamily="18" charset="0"/>
                            </a:rPr>
                            <a:t>2</a:t>
                          </a:r>
                          <a:r>
                            <a:rPr lang="en-US" sz="1800">
                              <a:solidFill>
                                <a:schemeClr val="tx1"/>
                              </a:solidFill>
                              <a:effectLst/>
                              <a:latin typeface="Times New Roman" panose="02020603050405020304" pitchFamily="18" charset="0"/>
                              <a:cs typeface="Times New Roman" panose="02020603050405020304" pitchFamily="18" charset="0"/>
                            </a:rPr>
                            <a:t>  = 1, v</a:t>
                          </a:r>
                          <a:r>
                            <a:rPr lang="en-US" sz="1800" baseline="-25000">
                              <a:solidFill>
                                <a:schemeClr val="tx1"/>
                              </a:solidFill>
                              <a:effectLst/>
                              <a:latin typeface="Times New Roman" panose="02020603050405020304" pitchFamily="18" charset="0"/>
                              <a:cs typeface="Times New Roman" panose="02020603050405020304" pitchFamily="18" charset="0"/>
                            </a:rPr>
                            <a:t>2</a:t>
                          </a:r>
                          <a:r>
                            <a:rPr lang="en-US" sz="1800">
                              <a:solidFill>
                                <a:schemeClr val="tx1"/>
                              </a:solidFill>
                              <a:effectLst/>
                              <a:latin typeface="Times New Roman" panose="02020603050405020304" pitchFamily="18" charset="0"/>
                              <a:cs typeface="Times New Roman" panose="02020603050405020304" pitchFamily="18" charset="0"/>
                            </a:rPr>
                            <a:t>  = 10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2</a:t>
                          </a:r>
                          <a:endParaRPr lang="en-US" sz="18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00FF"/>
                              </a:solidFill>
                              <a:effectLst/>
                              <a:latin typeface="Times New Roman" panose="02020603050405020304" pitchFamily="18" charset="0"/>
                              <a:cs typeface="Times New Roman" panose="02020603050405020304" pitchFamily="18" charset="0"/>
                            </a:rPr>
                            <a:t>10</a:t>
                          </a:r>
                          <a:endParaRPr lang="en-US" sz="18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B050"/>
                              </a:solidFill>
                              <a:effectLst/>
                              <a:latin typeface="Times New Roman" panose="02020603050405020304" pitchFamily="18" charset="0"/>
                              <a:cs typeface="Times New Roman" panose="02020603050405020304" pitchFamily="18" charset="0"/>
                            </a:rPr>
                            <a:t>12</a:t>
                          </a:r>
                          <a:endParaRPr lang="en-US" sz="18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22</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00FF"/>
                              </a:solidFill>
                              <a:effectLst/>
                              <a:latin typeface="Times New Roman" panose="02020603050405020304" pitchFamily="18" charset="0"/>
                              <a:cs typeface="Times New Roman" panose="02020603050405020304" pitchFamily="18" charset="0"/>
                            </a:rPr>
                            <a:t>22</a:t>
                          </a:r>
                          <a:endParaRPr lang="en-US" sz="18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B050"/>
                              </a:solidFill>
                              <a:effectLst/>
                              <a:latin typeface="Times New Roman" panose="02020603050405020304" pitchFamily="18" charset="0"/>
                              <a:cs typeface="Times New Roman" panose="02020603050405020304" pitchFamily="18" charset="0"/>
                            </a:rPr>
                            <a:t>22</a:t>
                          </a:r>
                          <a:endParaRPr lang="en-US" sz="18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51526">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w</a:t>
                          </a:r>
                          <a:r>
                            <a:rPr lang="en-US" sz="1800" baseline="-25000" dirty="0">
                              <a:solidFill>
                                <a:schemeClr val="tx1"/>
                              </a:solidFill>
                              <a:effectLst/>
                              <a:latin typeface="Times New Roman" panose="02020603050405020304" pitchFamily="18" charset="0"/>
                              <a:cs typeface="Times New Roman" panose="02020603050405020304" pitchFamily="18" charset="0"/>
                            </a:rPr>
                            <a:t>3</a:t>
                          </a:r>
                          <a:r>
                            <a:rPr lang="en-US" sz="1800" dirty="0">
                              <a:solidFill>
                                <a:schemeClr val="tx1"/>
                              </a:solidFill>
                              <a:effectLst/>
                              <a:latin typeface="Times New Roman" panose="02020603050405020304" pitchFamily="18" charset="0"/>
                              <a:cs typeface="Times New Roman" panose="02020603050405020304" pitchFamily="18" charset="0"/>
                            </a:rPr>
                            <a:t>  = 3, v</a:t>
                          </a:r>
                          <a:r>
                            <a:rPr lang="en-US" sz="1800" baseline="-25000" dirty="0">
                              <a:solidFill>
                                <a:schemeClr val="tx1"/>
                              </a:solidFill>
                              <a:effectLst/>
                              <a:latin typeface="Times New Roman" panose="02020603050405020304" pitchFamily="18" charset="0"/>
                              <a:cs typeface="Times New Roman" panose="02020603050405020304" pitchFamily="18" charset="0"/>
                            </a:rPr>
                            <a:t>3</a:t>
                          </a:r>
                          <a:r>
                            <a:rPr lang="en-US" sz="1800" dirty="0">
                              <a:solidFill>
                                <a:schemeClr val="tx1"/>
                              </a:solidFill>
                              <a:effectLst/>
                              <a:latin typeface="Times New Roman" panose="02020603050405020304" pitchFamily="18" charset="0"/>
                              <a:cs typeface="Times New Roman" panose="02020603050405020304" pitchFamily="18" charset="0"/>
                            </a:rPr>
                            <a:t>  = 20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3</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12</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22</a:t>
                          </a:r>
                          <a:endParaRPr lang="en-US" sz="18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00FF"/>
                              </a:solidFill>
                              <a:effectLst/>
                              <a:latin typeface="Times New Roman" panose="02020603050405020304" pitchFamily="18" charset="0"/>
                              <a:cs typeface="Times New Roman" panose="02020603050405020304" pitchFamily="18" charset="0"/>
                            </a:rPr>
                            <a:t>30</a:t>
                          </a:r>
                          <a:endParaRPr lang="en-US" sz="18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3</a:t>
                          </a:r>
                          <a:r>
                            <a:rPr lang="en-US" sz="1800" b="1" dirty="0">
                              <a:solidFill>
                                <a:srgbClr val="00B050"/>
                              </a:solidFill>
                              <a:effectLst/>
                              <a:latin typeface="Times New Roman" panose="02020603050405020304" pitchFamily="18" charset="0"/>
                              <a:cs typeface="Times New Roman" panose="02020603050405020304" pitchFamily="18" charset="0"/>
                            </a:rPr>
                            <a:t>2</a:t>
                          </a:r>
                          <a:endParaRPr lang="en-US" sz="1800" b="1"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51526">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w</a:t>
                          </a:r>
                          <a:r>
                            <a:rPr lang="en-US" sz="1800" baseline="-25000" dirty="0">
                              <a:solidFill>
                                <a:schemeClr val="tx1"/>
                              </a:solidFill>
                              <a:effectLst/>
                              <a:latin typeface="Times New Roman" panose="02020603050405020304" pitchFamily="18" charset="0"/>
                              <a:cs typeface="Times New Roman" panose="02020603050405020304" pitchFamily="18" charset="0"/>
                            </a:rPr>
                            <a:t>4</a:t>
                          </a:r>
                          <a:r>
                            <a:rPr lang="en-US" sz="1800" dirty="0">
                              <a:solidFill>
                                <a:schemeClr val="tx1"/>
                              </a:solidFill>
                              <a:effectLst/>
                              <a:latin typeface="Times New Roman" panose="02020603050405020304" pitchFamily="18" charset="0"/>
                              <a:cs typeface="Times New Roman" panose="02020603050405020304" pitchFamily="18" charset="0"/>
                            </a:rPr>
                            <a:t>  = 2, v</a:t>
                          </a:r>
                          <a:r>
                            <a:rPr lang="en-US" sz="1800" baseline="-25000" dirty="0">
                              <a:solidFill>
                                <a:schemeClr val="tx1"/>
                              </a:solidFill>
                              <a:effectLst/>
                              <a:latin typeface="Times New Roman" panose="02020603050405020304" pitchFamily="18" charset="0"/>
                              <a:cs typeface="Times New Roman" panose="02020603050405020304" pitchFamily="18" charset="0"/>
                            </a:rPr>
                            <a:t>4</a:t>
                          </a:r>
                          <a:r>
                            <a:rPr lang="en-US" sz="1800" dirty="0">
                              <a:solidFill>
                                <a:schemeClr val="tx1"/>
                              </a:solidFill>
                              <a:effectLst/>
                              <a:latin typeface="Times New Roman" panose="02020603050405020304" pitchFamily="18" charset="0"/>
                              <a:cs typeface="Times New Roman" panose="02020603050405020304" pitchFamily="18" charset="0"/>
                            </a:rPr>
                            <a:t>  = 15</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4</a:t>
                          </a:r>
                          <a:endParaRPr lang="en-US" sz="18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15</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25</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30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37</a:t>
                          </a:r>
                          <a:endParaRPr lang="en-US" sz="18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Choice>
        <mc:Fallback xmlns="">
          <p:graphicFrame>
            <p:nvGraphicFramePr>
              <p:cNvPr id="5" name="Table 4">
                <a:extLst>
                  <a:ext uri="{FF2B5EF4-FFF2-40B4-BE49-F238E27FC236}">
                    <a16:creationId xmlns:a16="http://schemas.microsoft.com/office/drawing/2014/main" id="{745C23B7-35A0-44B9-A899-13F7FE41ED46}"/>
                  </a:ext>
                </a:extLst>
              </p:cNvPr>
              <p:cNvGraphicFramePr>
                <a:graphicFrameLocks noGrp="1"/>
              </p:cNvGraphicFramePr>
              <p:nvPr>
                <p:extLst>
                  <p:ext uri="{D42A27DB-BD31-4B8C-83A1-F6EECF244321}">
                    <p14:modId xmlns:p14="http://schemas.microsoft.com/office/powerpoint/2010/main" val="1514218875"/>
                  </p:ext>
                </p:extLst>
              </p:nvPr>
            </p:nvGraphicFramePr>
            <p:xfrm>
              <a:off x="1606213" y="10993"/>
              <a:ext cx="8278461" cy="1920240"/>
            </p:xfrm>
            <a:graphic>
              <a:graphicData uri="http://schemas.openxmlformats.org/drawingml/2006/table">
                <a:tbl>
                  <a:tblPr firstRow="1" firstCol="1" bandRow="1">
                    <a:tableStyleId>{5C22544A-7EE6-4342-B048-85BDC9FD1C3A}</a:tableStyleId>
                  </a:tblPr>
                  <a:tblGrid>
                    <a:gridCol w="2136940">
                      <a:extLst>
                        <a:ext uri="{9D8B030D-6E8A-4147-A177-3AD203B41FA5}">
                          <a16:colId xmlns:a16="http://schemas.microsoft.com/office/drawing/2014/main" val="20000"/>
                        </a:ext>
                      </a:extLst>
                    </a:gridCol>
                    <a:gridCol w="1406229">
                      <a:extLst>
                        <a:ext uri="{9D8B030D-6E8A-4147-A177-3AD203B41FA5}">
                          <a16:colId xmlns:a16="http://schemas.microsoft.com/office/drawing/2014/main" val="20001"/>
                        </a:ext>
                      </a:extLst>
                    </a:gridCol>
                    <a:gridCol w="788524">
                      <a:extLst>
                        <a:ext uri="{9D8B030D-6E8A-4147-A177-3AD203B41FA5}">
                          <a16:colId xmlns:a16="http://schemas.microsoft.com/office/drawing/2014/main" val="20002"/>
                        </a:ext>
                      </a:extLst>
                    </a:gridCol>
                    <a:gridCol w="789561">
                      <a:extLst>
                        <a:ext uri="{9D8B030D-6E8A-4147-A177-3AD203B41FA5}">
                          <a16:colId xmlns:a16="http://schemas.microsoft.com/office/drawing/2014/main" val="20003"/>
                        </a:ext>
                      </a:extLst>
                    </a:gridCol>
                    <a:gridCol w="789561">
                      <a:extLst>
                        <a:ext uri="{9D8B030D-6E8A-4147-A177-3AD203B41FA5}">
                          <a16:colId xmlns:a16="http://schemas.microsoft.com/office/drawing/2014/main" val="20004"/>
                        </a:ext>
                      </a:extLst>
                    </a:gridCol>
                    <a:gridCol w="788524">
                      <a:extLst>
                        <a:ext uri="{9D8B030D-6E8A-4147-A177-3AD203B41FA5}">
                          <a16:colId xmlns:a16="http://schemas.microsoft.com/office/drawing/2014/main" val="20005"/>
                        </a:ext>
                      </a:extLst>
                    </a:gridCol>
                    <a:gridCol w="789561">
                      <a:extLst>
                        <a:ext uri="{9D8B030D-6E8A-4147-A177-3AD203B41FA5}">
                          <a16:colId xmlns:a16="http://schemas.microsoft.com/office/drawing/2014/main" val="20006"/>
                        </a:ext>
                      </a:extLst>
                    </a:gridCol>
                    <a:gridCol w="789561">
                      <a:extLst>
                        <a:ext uri="{9D8B030D-6E8A-4147-A177-3AD203B41FA5}">
                          <a16:colId xmlns:a16="http://schemas.microsoft.com/office/drawing/2014/main" val="20007"/>
                        </a:ext>
                      </a:extLst>
                    </a:gridCol>
                  </a:tblGrid>
                  <a:tr h="274320">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85" t="-26667" r="-287749" b="-653333"/>
                          </a:stretch>
                        </a:blipFill>
                      </a:tcPr>
                    </a:tc>
                    <a:tc>
                      <a:txBody>
                        <a:bodyPr/>
                        <a:lstStyle/>
                        <a:p>
                          <a:pPr marL="0" marR="0" algn="ctr">
                            <a:spcBef>
                              <a:spcPts val="0"/>
                            </a:spcBef>
                            <a:spcAft>
                              <a:spcPts val="0"/>
                            </a:spcAft>
                          </a:pPr>
                          <a:r>
                            <a:rPr lang="en-US" sz="1800" b="0" dirty="0">
                              <a:solidFill>
                                <a:schemeClr val="tx1"/>
                              </a:solidFill>
                              <a:effectLst/>
                              <a:latin typeface="Times New Roman" panose="02020603050405020304" pitchFamily="18" charset="0"/>
                              <a:cs typeface="Times New Roman" panose="02020603050405020304" pitchFamily="18" charset="0"/>
                            </a:rPr>
                            <a:t>F(</a:t>
                          </a:r>
                          <a:r>
                            <a:rPr lang="en-US" sz="1800" b="0" dirty="0" err="1">
                              <a:solidFill>
                                <a:schemeClr val="tx1"/>
                              </a:solidFill>
                              <a:effectLst/>
                              <a:latin typeface="Times New Roman" panose="02020603050405020304" pitchFamily="18" charset="0"/>
                              <a:cs typeface="Times New Roman" panose="02020603050405020304" pitchFamily="18" charset="0"/>
                            </a:rPr>
                            <a:t>i</a:t>
                          </a:r>
                          <a:r>
                            <a:rPr lang="en-US" sz="1800" b="0" dirty="0">
                              <a:solidFill>
                                <a:schemeClr val="tx1"/>
                              </a:solidFill>
                              <a:effectLst/>
                              <a:latin typeface="Times New Roman" panose="02020603050405020304" pitchFamily="18" charset="0"/>
                              <a:cs typeface="Times New Roman" panose="02020603050405020304" pitchFamily="18" charset="0"/>
                            </a:rPr>
                            <a:t>,  0) = 0</a:t>
                          </a:r>
                          <a:endParaRPr lang="en-US" sz="18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effectLst/>
                              <a:latin typeface="Times New Roman" panose="02020603050405020304" pitchFamily="18" charset="0"/>
                              <a:cs typeface="Times New Roman" panose="02020603050405020304" pitchFamily="18" charset="0"/>
                            </a:rPr>
                            <a:t>F(0,  j) = 0</a:t>
                          </a:r>
                          <a:r>
                            <a:rPr lang="en-US" sz="18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1800" dirty="0">
                              <a:solidFill>
                                <a:schemeClr val="tx1"/>
                              </a:solidFill>
                              <a:effectLst/>
                              <a:latin typeface="Times New Roman" panose="02020603050405020304" pitchFamily="18" charset="0"/>
                              <a:cs typeface="Times New Roman" panose="02020603050405020304" pitchFamily="18" charset="0"/>
                            </a:rPr>
                            <a:t>capacity j</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4320">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dirty="0" err="1">
                              <a:solidFill>
                                <a:schemeClr val="tx1"/>
                              </a:solidFill>
                              <a:effectLst/>
                              <a:latin typeface="Times New Roman" panose="02020603050405020304" pitchFamily="18" charset="0"/>
                              <a:cs typeface="Times New Roman" panose="02020603050405020304" pitchFamily="18" charset="0"/>
                            </a:rPr>
                            <a:t>i</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3</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4</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5</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274320">
                    <a:tc>
                      <a:txBody>
                        <a:bodyPr/>
                        <a:lstStyle/>
                        <a:p>
                          <a:pPr marL="0" marR="0">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F(0 ,  j) = 0  </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74320">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w</a:t>
                          </a:r>
                          <a:r>
                            <a:rPr lang="en-US" sz="1800" baseline="-25000" dirty="0">
                              <a:solidFill>
                                <a:schemeClr val="tx1"/>
                              </a:solidFill>
                              <a:effectLst/>
                              <a:latin typeface="Times New Roman" panose="02020603050405020304" pitchFamily="18" charset="0"/>
                              <a:cs typeface="Times New Roman" panose="02020603050405020304" pitchFamily="18" charset="0"/>
                            </a:rPr>
                            <a:t>1</a:t>
                          </a:r>
                          <a:r>
                            <a:rPr lang="en-US" sz="1800" dirty="0">
                              <a:solidFill>
                                <a:schemeClr val="tx1"/>
                              </a:solidFill>
                              <a:effectLst/>
                              <a:latin typeface="Times New Roman" panose="02020603050405020304" pitchFamily="18" charset="0"/>
                              <a:cs typeface="Times New Roman" panose="02020603050405020304" pitchFamily="18" charset="0"/>
                            </a:rPr>
                            <a:t>  = 2, v</a:t>
                          </a:r>
                          <a:r>
                            <a:rPr lang="en-US" sz="1800" baseline="-25000" dirty="0">
                              <a:solidFill>
                                <a:schemeClr val="tx1"/>
                              </a:solidFill>
                              <a:effectLst/>
                              <a:latin typeface="Times New Roman" panose="02020603050405020304" pitchFamily="18" charset="0"/>
                              <a:cs typeface="Times New Roman" panose="02020603050405020304" pitchFamily="18" charset="0"/>
                            </a:rPr>
                            <a:t>1</a:t>
                          </a:r>
                          <a:r>
                            <a:rPr lang="en-US" sz="1800" dirty="0">
                              <a:solidFill>
                                <a:schemeClr val="tx1"/>
                              </a:solidFill>
                              <a:effectLst/>
                              <a:latin typeface="Times New Roman" panose="02020603050405020304" pitchFamily="18" charset="0"/>
                              <a:cs typeface="Times New Roman" panose="02020603050405020304" pitchFamily="18" charset="0"/>
                            </a:rPr>
                            <a:t>  = 12</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1</a:t>
                          </a:r>
                          <a:endParaRPr lang="en-US" sz="18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74320">
                    <a:tc>
                      <a:txBody>
                        <a:bodyPr/>
                        <a:lstStyle/>
                        <a:p>
                          <a:pPr marL="0" marR="0">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w</a:t>
                          </a:r>
                          <a:r>
                            <a:rPr lang="en-US" sz="1800" baseline="-25000">
                              <a:solidFill>
                                <a:schemeClr val="tx1"/>
                              </a:solidFill>
                              <a:effectLst/>
                              <a:latin typeface="Times New Roman" panose="02020603050405020304" pitchFamily="18" charset="0"/>
                              <a:cs typeface="Times New Roman" panose="02020603050405020304" pitchFamily="18" charset="0"/>
                            </a:rPr>
                            <a:t>2</a:t>
                          </a:r>
                          <a:r>
                            <a:rPr lang="en-US" sz="1800">
                              <a:solidFill>
                                <a:schemeClr val="tx1"/>
                              </a:solidFill>
                              <a:effectLst/>
                              <a:latin typeface="Times New Roman" panose="02020603050405020304" pitchFamily="18" charset="0"/>
                              <a:cs typeface="Times New Roman" panose="02020603050405020304" pitchFamily="18" charset="0"/>
                            </a:rPr>
                            <a:t>  = 1, v</a:t>
                          </a:r>
                          <a:r>
                            <a:rPr lang="en-US" sz="1800" baseline="-25000">
                              <a:solidFill>
                                <a:schemeClr val="tx1"/>
                              </a:solidFill>
                              <a:effectLst/>
                              <a:latin typeface="Times New Roman" panose="02020603050405020304" pitchFamily="18" charset="0"/>
                              <a:cs typeface="Times New Roman" panose="02020603050405020304" pitchFamily="18" charset="0"/>
                            </a:rPr>
                            <a:t>2</a:t>
                          </a:r>
                          <a:r>
                            <a:rPr lang="en-US" sz="1800">
                              <a:solidFill>
                                <a:schemeClr val="tx1"/>
                              </a:solidFill>
                              <a:effectLst/>
                              <a:latin typeface="Times New Roman" panose="02020603050405020304" pitchFamily="18" charset="0"/>
                              <a:cs typeface="Times New Roman" panose="02020603050405020304" pitchFamily="18" charset="0"/>
                            </a:rPr>
                            <a:t>  = 10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2</a:t>
                          </a:r>
                          <a:endParaRPr lang="en-US" sz="18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00FF"/>
                              </a:solidFill>
                              <a:effectLst/>
                              <a:latin typeface="Times New Roman" panose="02020603050405020304" pitchFamily="18" charset="0"/>
                              <a:cs typeface="Times New Roman" panose="02020603050405020304" pitchFamily="18" charset="0"/>
                            </a:rPr>
                            <a:t>10</a:t>
                          </a:r>
                          <a:endParaRPr lang="en-US" sz="18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B050"/>
                              </a:solidFill>
                              <a:effectLst/>
                              <a:latin typeface="Times New Roman" panose="02020603050405020304" pitchFamily="18" charset="0"/>
                              <a:cs typeface="Times New Roman" panose="02020603050405020304" pitchFamily="18" charset="0"/>
                            </a:rPr>
                            <a:t>12</a:t>
                          </a:r>
                          <a:endParaRPr lang="en-US" sz="18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22</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00FF"/>
                              </a:solidFill>
                              <a:effectLst/>
                              <a:latin typeface="Times New Roman" panose="02020603050405020304" pitchFamily="18" charset="0"/>
                              <a:cs typeface="Times New Roman" panose="02020603050405020304" pitchFamily="18" charset="0"/>
                            </a:rPr>
                            <a:t>22</a:t>
                          </a:r>
                          <a:endParaRPr lang="en-US" sz="18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B050"/>
                              </a:solidFill>
                              <a:effectLst/>
                              <a:latin typeface="Times New Roman" panose="02020603050405020304" pitchFamily="18" charset="0"/>
                              <a:cs typeface="Times New Roman" panose="02020603050405020304" pitchFamily="18" charset="0"/>
                            </a:rPr>
                            <a:t>22</a:t>
                          </a:r>
                          <a:endParaRPr lang="en-US" sz="18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74320">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w</a:t>
                          </a:r>
                          <a:r>
                            <a:rPr lang="en-US" sz="1800" baseline="-25000" dirty="0">
                              <a:solidFill>
                                <a:schemeClr val="tx1"/>
                              </a:solidFill>
                              <a:effectLst/>
                              <a:latin typeface="Times New Roman" panose="02020603050405020304" pitchFamily="18" charset="0"/>
                              <a:cs typeface="Times New Roman" panose="02020603050405020304" pitchFamily="18" charset="0"/>
                            </a:rPr>
                            <a:t>3</a:t>
                          </a:r>
                          <a:r>
                            <a:rPr lang="en-US" sz="1800" dirty="0">
                              <a:solidFill>
                                <a:schemeClr val="tx1"/>
                              </a:solidFill>
                              <a:effectLst/>
                              <a:latin typeface="Times New Roman" panose="02020603050405020304" pitchFamily="18" charset="0"/>
                              <a:cs typeface="Times New Roman" panose="02020603050405020304" pitchFamily="18" charset="0"/>
                            </a:rPr>
                            <a:t>  = 3, v</a:t>
                          </a:r>
                          <a:r>
                            <a:rPr lang="en-US" sz="1800" baseline="-25000" dirty="0">
                              <a:solidFill>
                                <a:schemeClr val="tx1"/>
                              </a:solidFill>
                              <a:effectLst/>
                              <a:latin typeface="Times New Roman" panose="02020603050405020304" pitchFamily="18" charset="0"/>
                              <a:cs typeface="Times New Roman" panose="02020603050405020304" pitchFamily="18" charset="0"/>
                            </a:rPr>
                            <a:t>3</a:t>
                          </a:r>
                          <a:r>
                            <a:rPr lang="en-US" sz="1800" dirty="0">
                              <a:solidFill>
                                <a:schemeClr val="tx1"/>
                              </a:solidFill>
                              <a:effectLst/>
                              <a:latin typeface="Times New Roman" panose="02020603050405020304" pitchFamily="18" charset="0"/>
                              <a:cs typeface="Times New Roman" panose="02020603050405020304" pitchFamily="18" charset="0"/>
                            </a:rPr>
                            <a:t>  = 20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3</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12</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22</a:t>
                          </a:r>
                          <a:endParaRPr lang="en-US" sz="18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00FF"/>
                              </a:solidFill>
                              <a:effectLst/>
                              <a:latin typeface="Times New Roman" panose="02020603050405020304" pitchFamily="18" charset="0"/>
                              <a:cs typeface="Times New Roman" panose="02020603050405020304" pitchFamily="18" charset="0"/>
                            </a:rPr>
                            <a:t>30</a:t>
                          </a:r>
                          <a:endParaRPr lang="en-US" sz="18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3</a:t>
                          </a:r>
                          <a:r>
                            <a:rPr lang="en-US" sz="1800" b="1" dirty="0">
                              <a:solidFill>
                                <a:srgbClr val="00B050"/>
                              </a:solidFill>
                              <a:effectLst/>
                              <a:latin typeface="Times New Roman" panose="02020603050405020304" pitchFamily="18" charset="0"/>
                              <a:cs typeface="Times New Roman" panose="02020603050405020304" pitchFamily="18" charset="0"/>
                            </a:rPr>
                            <a:t>2</a:t>
                          </a:r>
                          <a:endParaRPr lang="en-US" sz="1800" b="1"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74320">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w</a:t>
                          </a:r>
                          <a:r>
                            <a:rPr lang="en-US" sz="1800" baseline="-25000" dirty="0">
                              <a:solidFill>
                                <a:schemeClr val="tx1"/>
                              </a:solidFill>
                              <a:effectLst/>
                              <a:latin typeface="Times New Roman" panose="02020603050405020304" pitchFamily="18" charset="0"/>
                              <a:cs typeface="Times New Roman" panose="02020603050405020304" pitchFamily="18" charset="0"/>
                            </a:rPr>
                            <a:t>4</a:t>
                          </a:r>
                          <a:r>
                            <a:rPr lang="en-US" sz="1800" dirty="0">
                              <a:solidFill>
                                <a:schemeClr val="tx1"/>
                              </a:solidFill>
                              <a:effectLst/>
                              <a:latin typeface="Times New Roman" panose="02020603050405020304" pitchFamily="18" charset="0"/>
                              <a:cs typeface="Times New Roman" panose="02020603050405020304" pitchFamily="18" charset="0"/>
                            </a:rPr>
                            <a:t>  = 2, v</a:t>
                          </a:r>
                          <a:r>
                            <a:rPr lang="en-US" sz="1800" baseline="-25000" dirty="0">
                              <a:solidFill>
                                <a:schemeClr val="tx1"/>
                              </a:solidFill>
                              <a:effectLst/>
                              <a:latin typeface="Times New Roman" panose="02020603050405020304" pitchFamily="18" charset="0"/>
                              <a:cs typeface="Times New Roman" panose="02020603050405020304" pitchFamily="18" charset="0"/>
                            </a:rPr>
                            <a:t>4</a:t>
                          </a:r>
                          <a:r>
                            <a:rPr lang="en-US" sz="1800" dirty="0">
                              <a:solidFill>
                                <a:schemeClr val="tx1"/>
                              </a:solidFill>
                              <a:effectLst/>
                              <a:latin typeface="Times New Roman" panose="02020603050405020304" pitchFamily="18" charset="0"/>
                              <a:cs typeface="Times New Roman" panose="02020603050405020304" pitchFamily="18" charset="0"/>
                            </a:rPr>
                            <a:t>  = 15</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4</a:t>
                          </a:r>
                          <a:endParaRPr lang="en-US" sz="18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15</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25</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30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37</a:t>
                          </a:r>
                          <a:endParaRPr lang="en-US" sz="18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Fallback>
      </mc:AlternateContent>
    </p:spTree>
    <p:extLst>
      <p:ext uri="{BB962C8B-B14F-4D97-AF65-F5344CB8AC3E}">
        <p14:creationId xmlns:p14="http://schemas.microsoft.com/office/powerpoint/2010/main" val="3825389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9A554-B2DC-4165-8B00-26876F02A1C7}"/>
              </a:ext>
            </a:extLst>
          </p:cNvPr>
          <p:cNvSpPr>
            <a:spLocks noGrp="1"/>
          </p:cNvSpPr>
          <p:nvPr>
            <p:ph type="title"/>
          </p:nvPr>
        </p:nvSpPr>
        <p:spPr>
          <a:xfrm>
            <a:off x="729018" y="2289459"/>
            <a:ext cx="10515600" cy="2500905"/>
          </a:xfrm>
        </p:spPr>
        <p:txBody>
          <a:bodyPr>
            <a:normAutofit/>
          </a:bodyPr>
          <a:lstStyle/>
          <a:p>
            <a:pPr algn="ctr"/>
            <a:r>
              <a:rPr lang="en-US" sz="3200" dirty="0">
                <a:latin typeface="+mn-lt"/>
              </a:rPr>
              <a:t>Chapter 06_06</a:t>
            </a:r>
            <a:br>
              <a:rPr lang="en-US" sz="3200" dirty="0"/>
            </a:br>
            <a:r>
              <a:rPr lang="en-US" sz="3200" dirty="0">
                <a:latin typeface="+mn-lt"/>
              </a:rPr>
              <a:t>Dynamic Programming</a:t>
            </a:r>
            <a:br>
              <a:rPr lang="en-US" sz="4000" dirty="0">
                <a:latin typeface="+mn-lt"/>
              </a:rPr>
            </a:br>
            <a:r>
              <a:rPr lang="en-US" sz="2800" dirty="0">
                <a:latin typeface="+mn-lt"/>
              </a:rPr>
              <a:t>The Knapsack Problem and Memory Function</a:t>
            </a:r>
          </a:p>
        </p:txBody>
      </p:sp>
    </p:spTree>
    <p:extLst>
      <p:ext uri="{BB962C8B-B14F-4D97-AF65-F5344CB8AC3E}">
        <p14:creationId xmlns:p14="http://schemas.microsoft.com/office/powerpoint/2010/main" val="3135779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1408859203"/>
                  </p:ext>
                </p:extLst>
              </p:nvPr>
            </p:nvGraphicFramePr>
            <p:xfrm>
              <a:off x="1663449" y="1373143"/>
              <a:ext cx="8743294" cy="2171239"/>
            </p:xfrm>
            <a:graphic>
              <a:graphicData uri="http://schemas.openxmlformats.org/drawingml/2006/table">
                <a:tbl>
                  <a:tblPr firstRow="1" firstCol="1" bandRow="1">
                    <a:tableStyleId>{5C22544A-7EE6-4342-B048-85BDC9FD1C3A}</a:tableStyleId>
                  </a:tblPr>
                  <a:tblGrid>
                    <a:gridCol w="2256928">
                      <a:extLst>
                        <a:ext uri="{9D8B030D-6E8A-4147-A177-3AD203B41FA5}">
                          <a16:colId xmlns:a16="http://schemas.microsoft.com/office/drawing/2014/main" val="20000"/>
                        </a:ext>
                      </a:extLst>
                    </a:gridCol>
                    <a:gridCol w="1485188">
                      <a:extLst>
                        <a:ext uri="{9D8B030D-6E8A-4147-A177-3AD203B41FA5}">
                          <a16:colId xmlns:a16="http://schemas.microsoft.com/office/drawing/2014/main" val="20001"/>
                        </a:ext>
                      </a:extLst>
                    </a:gridCol>
                    <a:gridCol w="832799">
                      <a:extLst>
                        <a:ext uri="{9D8B030D-6E8A-4147-A177-3AD203B41FA5}">
                          <a16:colId xmlns:a16="http://schemas.microsoft.com/office/drawing/2014/main" val="20002"/>
                        </a:ext>
                      </a:extLst>
                    </a:gridCol>
                    <a:gridCol w="833895">
                      <a:extLst>
                        <a:ext uri="{9D8B030D-6E8A-4147-A177-3AD203B41FA5}">
                          <a16:colId xmlns:a16="http://schemas.microsoft.com/office/drawing/2014/main" val="20003"/>
                        </a:ext>
                      </a:extLst>
                    </a:gridCol>
                    <a:gridCol w="833895">
                      <a:extLst>
                        <a:ext uri="{9D8B030D-6E8A-4147-A177-3AD203B41FA5}">
                          <a16:colId xmlns:a16="http://schemas.microsoft.com/office/drawing/2014/main" val="20004"/>
                        </a:ext>
                      </a:extLst>
                    </a:gridCol>
                    <a:gridCol w="832799">
                      <a:extLst>
                        <a:ext uri="{9D8B030D-6E8A-4147-A177-3AD203B41FA5}">
                          <a16:colId xmlns:a16="http://schemas.microsoft.com/office/drawing/2014/main" val="20005"/>
                        </a:ext>
                      </a:extLst>
                    </a:gridCol>
                    <a:gridCol w="833895">
                      <a:extLst>
                        <a:ext uri="{9D8B030D-6E8A-4147-A177-3AD203B41FA5}">
                          <a16:colId xmlns:a16="http://schemas.microsoft.com/office/drawing/2014/main" val="20006"/>
                        </a:ext>
                      </a:extLst>
                    </a:gridCol>
                    <a:gridCol w="833895">
                      <a:extLst>
                        <a:ext uri="{9D8B030D-6E8A-4147-A177-3AD203B41FA5}">
                          <a16:colId xmlns:a16="http://schemas.microsoft.com/office/drawing/2014/main" val="20007"/>
                        </a:ext>
                      </a:extLst>
                    </a:gridCol>
                  </a:tblGrid>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b="0" dirty="0">
                              <a:solidFill>
                                <a:schemeClr val="tx1"/>
                              </a:solidFill>
                              <a:effectLst/>
                              <a:latin typeface="Times New Roman" panose="02020603050405020304" pitchFamily="18" charset="0"/>
                              <a:cs typeface="Times New Roman" panose="02020603050405020304" pitchFamily="18" charset="0"/>
                            </a:rPr>
                            <a:t>capacity j</a:t>
                          </a:r>
                          <a14:m>
                            <m:oMath xmlns:m="http://schemas.openxmlformats.org/officeDocument/2006/math">
                              <m:r>
                                <a:rPr lang="en-US" sz="20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b="0" dirty="0">
                              <a:solidFill>
                                <a:schemeClr val="tx1"/>
                              </a:solidFill>
                              <a:effectLst/>
                              <a:latin typeface="Times New Roman" panose="02020603050405020304" pitchFamily="18" charset="0"/>
                              <a:cs typeface="Times New Roman" panose="02020603050405020304" pitchFamily="18" charset="0"/>
                            </a:rPr>
                            <a:t>W=5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F(</a:t>
                          </a:r>
                          <a:r>
                            <a:rPr lang="en-US" sz="2000" b="0" dirty="0" err="1">
                              <a:solidFill>
                                <a:schemeClr val="tx1"/>
                              </a:solidFill>
                              <a:effectLst/>
                              <a:latin typeface="Times New Roman" panose="02020603050405020304" pitchFamily="18" charset="0"/>
                              <a:cs typeface="Times New Roman" panose="02020603050405020304" pitchFamily="18" charset="0"/>
                            </a:rPr>
                            <a:t>i</a:t>
                          </a:r>
                          <a:r>
                            <a:rPr lang="en-US" sz="2000" b="0" dirty="0">
                              <a:solidFill>
                                <a:schemeClr val="tx1"/>
                              </a:solidFill>
                              <a:effectLst/>
                              <a:latin typeface="Times New Roman" panose="02020603050405020304" pitchFamily="18" charset="0"/>
                              <a:cs typeface="Times New Roman" panose="02020603050405020304" pitchFamily="18" charset="0"/>
                            </a:rPr>
                            <a:t>,  0) = 0</a:t>
                          </a:r>
                          <a:endParaRPr lang="en-US" sz="20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effectLst/>
                              <a:latin typeface="Times New Roman" panose="02020603050405020304" pitchFamily="18" charset="0"/>
                              <a:cs typeface="Times New Roman" panose="02020603050405020304" pitchFamily="18" charset="0"/>
                            </a:rPr>
                            <a:t>F(0,  j) = 0</a:t>
                          </a:r>
                          <a:r>
                            <a:rPr lang="en-US" sz="20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chemeClr val="tx1"/>
                              </a:solidFill>
                              <a:effectLst/>
                              <a:latin typeface="Times New Roman" panose="02020603050405020304" pitchFamily="18" charset="0"/>
                              <a:cs typeface="Times New Roman" panose="02020603050405020304" pitchFamily="18" charset="0"/>
                            </a:rPr>
                            <a:t>capacity j</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i</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4</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310177">
                    <a:tc>
                      <a:txBody>
                        <a:bodyPr/>
                        <a:lstStyle/>
                        <a:p>
                          <a:pPr marL="0" marR="0">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F(0 ,  j) = 0  </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1</a:t>
                          </a:r>
                          <a:r>
                            <a:rPr lang="en-US" sz="2000" dirty="0">
                              <a:solidFill>
                                <a:schemeClr val="tx1"/>
                              </a:solidFill>
                              <a:effectLst/>
                              <a:latin typeface="Times New Roman" panose="02020603050405020304" pitchFamily="18" charset="0"/>
                              <a:cs typeface="Times New Roman" panose="02020603050405020304" pitchFamily="18" charset="0"/>
                            </a:rPr>
                            <a:t>  = 2, v</a:t>
                          </a:r>
                          <a:r>
                            <a:rPr lang="en-US" sz="2000" baseline="-25000" dirty="0">
                              <a:solidFill>
                                <a:schemeClr val="tx1"/>
                              </a:solidFill>
                              <a:effectLst/>
                              <a:latin typeface="Times New Roman" panose="02020603050405020304" pitchFamily="18" charset="0"/>
                              <a:cs typeface="Times New Roman" panose="02020603050405020304" pitchFamily="18" charset="0"/>
                            </a:rPr>
                            <a:t>1</a:t>
                          </a:r>
                          <a:r>
                            <a:rPr lang="en-US" sz="2000" dirty="0">
                              <a:solidFill>
                                <a:schemeClr val="tx1"/>
                              </a:solidFill>
                              <a:effectLst/>
                              <a:latin typeface="Times New Roman" panose="02020603050405020304" pitchFamily="18" charset="0"/>
                              <a:cs typeface="Times New Roman" panose="02020603050405020304" pitchFamily="18" charset="0"/>
                            </a:rPr>
                            <a:t>  = 12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1</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10177">
                    <a:tc>
                      <a:txBody>
                        <a:bodyPr/>
                        <a:lstStyle/>
                        <a:p>
                          <a:pPr marL="0" marR="0">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w</a:t>
                          </a:r>
                          <a:r>
                            <a:rPr lang="en-US" sz="2000" baseline="-25000">
                              <a:solidFill>
                                <a:schemeClr val="tx1"/>
                              </a:solidFill>
                              <a:effectLst/>
                              <a:latin typeface="Times New Roman" panose="02020603050405020304" pitchFamily="18" charset="0"/>
                              <a:cs typeface="Times New Roman" panose="02020603050405020304" pitchFamily="18" charset="0"/>
                            </a:rPr>
                            <a:t>2</a:t>
                          </a:r>
                          <a:r>
                            <a:rPr lang="en-US" sz="2000">
                              <a:solidFill>
                                <a:schemeClr val="tx1"/>
                              </a:solidFill>
                              <a:effectLst/>
                              <a:latin typeface="Times New Roman" panose="02020603050405020304" pitchFamily="18" charset="0"/>
                              <a:cs typeface="Times New Roman" panose="02020603050405020304" pitchFamily="18" charset="0"/>
                            </a:rPr>
                            <a:t>  = 1, v</a:t>
                          </a:r>
                          <a:r>
                            <a:rPr lang="en-US" sz="2000" baseline="-25000">
                              <a:solidFill>
                                <a:schemeClr val="tx1"/>
                              </a:solidFill>
                              <a:effectLst/>
                              <a:latin typeface="Times New Roman" panose="02020603050405020304" pitchFamily="18" charset="0"/>
                              <a:cs typeface="Times New Roman" panose="02020603050405020304" pitchFamily="18" charset="0"/>
                            </a:rPr>
                            <a:t>2</a:t>
                          </a:r>
                          <a:r>
                            <a:rPr lang="en-US" sz="2000">
                              <a:solidFill>
                                <a:schemeClr val="tx1"/>
                              </a:solidFill>
                              <a:effectLst/>
                              <a:latin typeface="Times New Roman" panose="02020603050405020304" pitchFamily="18" charset="0"/>
                              <a:cs typeface="Times New Roman" panose="02020603050405020304" pitchFamily="18" charset="0"/>
                            </a:rPr>
                            <a:t>  = 10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2</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rgbClr val="0000FF"/>
                              </a:solidFill>
                              <a:effectLst/>
                              <a:latin typeface="Times New Roman" panose="02020603050405020304" pitchFamily="18" charset="0"/>
                              <a:cs typeface="Times New Roman" panose="02020603050405020304" pitchFamily="18" charset="0"/>
                            </a:rPr>
                            <a:t>10</a:t>
                          </a:r>
                          <a:endParaRPr lang="en-US" sz="20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rgbClr val="00B050"/>
                              </a:solidFill>
                              <a:effectLst/>
                              <a:latin typeface="Times New Roman" panose="02020603050405020304" pitchFamily="18" charset="0"/>
                              <a:cs typeface="Times New Roman" panose="02020603050405020304" pitchFamily="18" charset="0"/>
                            </a:rPr>
                            <a:t>12</a:t>
                          </a:r>
                          <a:endParaRPr lang="en-US" sz="20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0000FF"/>
                              </a:solidFill>
                              <a:effectLst/>
                              <a:latin typeface="Times New Roman" panose="02020603050405020304" pitchFamily="18" charset="0"/>
                              <a:cs typeface="Times New Roman" panose="02020603050405020304" pitchFamily="18" charset="0"/>
                            </a:rPr>
                            <a:t>22</a:t>
                          </a:r>
                          <a:endParaRPr lang="en-US" sz="2000" b="1"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rgbClr val="0000FF"/>
                              </a:solidFill>
                              <a:effectLst/>
                              <a:latin typeface="Times New Roman" panose="02020603050405020304" pitchFamily="18" charset="0"/>
                              <a:cs typeface="Times New Roman" panose="02020603050405020304" pitchFamily="18" charset="0"/>
                            </a:rPr>
                            <a:t>22</a:t>
                          </a:r>
                          <a:endParaRPr lang="en-US" sz="20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rgbClr val="00B050"/>
                              </a:solidFill>
                              <a:effectLst/>
                              <a:latin typeface="Times New Roman" panose="02020603050405020304" pitchFamily="18" charset="0"/>
                              <a:cs typeface="Times New Roman" panose="02020603050405020304" pitchFamily="18" charset="0"/>
                            </a:rPr>
                            <a:t>22</a:t>
                          </a:r>
                          <a:endParaRPr lang="en-US" sz="20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 3, v</a:t>
                          </a:r>
                          <a:r>
                            <a:rPr lang="en-US" sz="2000" baseline="-25000" dirty="0">
                              <a:solidFill>
                                <a:schemeClr val="tx1"/>
                              </a:solidFill>
                              <a:effectLst/>
                              <a:latin typeface="Times New Roman" panose="02020603050405020304" pitchFamily="18"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rgbClr val="0000FF"/>
                              </a:solidFill>
                              <a:effectLst/>
                              <a:latin typeface="Times New Roman" panose="02020603050405020304" pitchFamily="18" charset="0"/>
                              <a:cs typeface="Times New Roman" panose="02020603050405020304" pitchFamily="18" charset="0"/>
                            </a:rPr>
                            <a:t>20</a:t>
                          </a:r>
                          <a:endParaRPr lang="en-US" sz="20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22</a:t>
                          </a:r>
                          <a:endParaRPr lang="en-US" sz="20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30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0" i="1" dirty="0">
                              <a:solidFill>
                                <a:schemeClr val="tx1"/>
                              </a:solidFill>
                              <a:effectLst/>
                              <a:latin typeface="Times New Roman" panose="02020603050405020304" pitchFamily="18" charset="0"/>
                              <a:cs typeface="Times New Roman" panose="02020603050405020304" pitchFamily="18" charset="0"/>
                            </a:rPr>
                            <a:t>32</a:t>
                          </a:r>
                          <a:endParaRPr lang="en-US" sz="2000" b="0"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4</a:t>
                          </a:r>
                          <a:r>
                            <a:rPr lang="en-US" sz="2000" dirty="0">
                              <a:solidFill>
                                <a:schemeClr val="tx1"/>
                              </a:solidFill>
                              <a:effectLst/>
                              <a:latin typeface="Times New Roman" panose="02020603050405020304" pitchFamily="18" charset="0"/>
                              <a:cs typeface="Times New Roman" panose="02020603050405020304" pitchFamily="18" charset="0"/>
                            </a:rPr>
                            <a:t>  = 2, v</a:t>
                          </a:r>
                          <a:r>
                            <a:rPr lang="en-US" sz="2000" baseline="-25000" dirty="0">
                              <a:solidFill>
                                <a:schemeClr val="tx1"/>
                              </a:solidFill>
                              <a:effectLst/>
                              <a:latin typeface="Times New Roman" panose="02020603050405020304" pitchFamily="18" charset="0"/>
                              <a:cs typeface="Times New Roman" panose="02020603050405020304" pitchFamily="18" charset="0"/>
                            </a:rPr>
                            <a:t>4</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rgbClr val="C00000"/>
                              </a:solidFill>
                              <a:effectLst/>
                              <a:latin typeface="Times New Roman" panose="02020603050405020304" pitchFamily="18" charset="0"/>
                              <a:cs typeface="Times New Roman" panose="02020603050405020304" pitchFamily="18" charset="0"/>
                            </a:rPr>
                            <a:t>15</a:t>
                          </a:r>
                          <a:endParaRPr lang="en-US" sz="2000" dirty="0">
                            <a:solidFill>
                              <a:srgbClr val="C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4</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15</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30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37</a:t>
                          </a:r>
                          <a:endParaRPr lang="en-US" sz="20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1408859203"/>
                  </p:ext>
                </p:extLst>
              </p:nvPr>
            </p:nvGraphicFramePr>
            <p:xfrm>
              <a:off x="1663449" y="1373143"/>
              <a:ext cx="8743294" cy="2171239"/>
            </p:xfrm>
            <a:graphic>
              <a:graphicData uri="http://schemas.openxmlformats.org/drawingml/2006/table">
                <a:tbl>
                  <a:tblPr firstRow="1" firstCol="1" bandRow="1">
                    <a:tableStyleId>{5C22544A-7EE6-4342-B048-85BDC9FD1C3A}</a:tableStyleId>
                  </a:tblPr>
                  <a:tblGrid>
                    <a:gridCol w="2256928">
                      <a:extLst>
                        <a:ext uri="{9D8B030D-6E8A-4147-A177-3AD203B41FA5}">
                          <a16:colId xmlns:a16="http://schemas.microsoft.com/office/drawing/2014/main" val="20000"/>
                        </a:ext>
                      </a:extLst>
                    </a:gridCol>
                    <a:gridCol w="1485188">
                      <a:extLst>
                        <a:ext uri="{9D8B030D-6E8A-4147-A177-3AD203B41FA5}">
                          <a16:colId xmlns:a16="http://schemas.microsoft.com/office/drawing/2014/main" val="20001"/>
                        </a:ext>
                      </a:extLst>
                    </a:gridCol>
                    <a:gridCol w="832799">
                      <a:extLst>
                        <a:ext uri="{9D8B030D-6E8A-4147-A177-3AD203B41FA5}">
                          <a16:colId xmlns:a16="http://schemas.microsoft.com/office/drawing/2014/main" val="20002"/>
                        </a:ext>
                      </a:extLst>
                    </a:gridCol>
                    <a:gridCol w="833895">
                      <a:extLst>
                        <a:ext uri="{9D8B030D-6E8A-4147-A177-3AD203B41FA5}">
                          <a16:colId xmlns:a16="http://schemas.microsoft.com/office/drawing/2014/main" val="20003"/>
                        </a:ext>
                      </a:extLst>
                    </a:gridCol>
                    <a:gridCol w="833895">
                      <a:extLst>
                        <a:ext uri="{9D8B030D-6E8A-4147-A177-3AD203B41FA5}">
                          <a16:colId xmlns:a16="http://schemas.microsoft.com/office/drawing/2014/main" val="20004"/>
                        </a:ext>
                      </a:extLst>
                    </a:gridCol>
                    <a:gridCol w="832799">
                      <a:extLst>
                        <a:ext uri="{9D8B030D-6E8A-4147-A177-3AD203B41FA5}">
                          <a16:colId xmlns:a16="http://schemas.microsoft.com/office/drawing/2014/main" val="20005"/>
                        </a:ext>
                      </a:extLst>
                    </a:gridCol>
                    <a:gridCol w="833895">
                      <a:extLst>
                        <a:ext uri="{9D8B030D-6E8A-4147-A177-3AD203B41FA5}">
                          <a16:colId xmlns:a16="http://schemas.microsoft.com/office/drawing/2014/main" val="20006"/>
                        </a:ext>
                      </a:extLst>
                    </a:gridCol>
                    <a:gridCol w="833895">
                      <a:extLst>
                        <a:ext uri="{9D8B030D-6E8A-4147-A177-3AD203B41FA5}">
                          <a16:colId xmlns:a16="http://schemas.microsoft.com/office/drawing/2014/main" val="20007"/>
                        </a:ext>
                      </a:extLst>
                    </a:gridCol>
                  </a:tblGrid>
                  <a:tr h="310177">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70" t="-25490" r="-287601" b="-647059"/>
                          </a:stretch>
                        </a:blip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F(</a:t>
                          </a:r>
                          <a:r>
                            <a:rPr lang="en-US" sz="2000" b="0" dirty="0" err="1">
                              <a:solidFill>
                                <a:schemeClr val="tx1"/>
                              </a:solidFill>
                              <a:effectLst/>
                              <a:latin typeface="Times New Roman" panose="02020603050405020304" pitchFamily="18" charset="0"/>
                              <a:cs typeface="Times New Roman" panose="02020603050405020304" pitchFamily="18" charset="0"/>
                            </a:rPr>
                            <a:t>i</a:t>
                          </a:r>
                          <a:r>
                            <a:rPr lang="en-US" sz="2000" b="0" dirty="0">
                              <a:solidFill>
                                <a:schemeClr val="tx1"/>
                              </a:solidFill>
                              <a:effectLst/>
                              <a:latin typeface="Times New Roman" panose="02020603050405020304" pitchFamily="18" charset="0"/>
                              <a:cs typeface="Times New Roman" panose="02020603050405020304" pitchFamily="18" charset="0"/>
                            </a:rPr>
                            <a:t>,  0) = 0</a:t>
                          </a:r>
                          <a:endParaRPr lang="en-US" sz="20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effectLst/>
                              <a:latin typeface="Times New Roman" panose="02020603050405020304" pitchFamily="18" charset="0"/>
                              <a:cs typeface="Times New Roman" panose="02020603050405020304" pitchFamily="18" charset="0"/>
                            </a:rPr>
                            <a:t>F(0,  j) = 0</a:t>
                          </a:r>
                          <a:r>
                            <a:rPr lang="en-US" sz="20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chemeClr val="tx1"/>
                              </a:solidFill>
                              <a:effectLst/>
                              <a:latin typeface="Times New Roman" panose="02020603050405020304" pitchFamily="18" charset="0"/>
                              <a:cs typeface="Times New Roman" panose="02020603050405020304" pitchFamily="18" charset="0"/>
                            </a:rPr>
                            <a:t>capacity j</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i</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4</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310177">
                    <a:tc>
                      <a:txBody>
                        <a:bodyPr/>
                        <a:lstStyle/>
                        <a:p>
                          <a:pPr marL="0" marR="0">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F(0 ,  j) = 0  </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1</a:t>
                          </a:r>
                          <a:r>
                            <a:rPr lang="en-US" sz="2000" dirty="0">
                              <a:solidFill>
                                <a:schemeClr val="tx1"/>
                              </a:solidFill>
                              <a:effectLst/>
                              <a:latin typeface="Times New Roman" panose="02020603050405020304" pitchFamily="18" charset="0"/>
                              <a:cs typeface="Times New Roman" panose="02020603050405020304" pitchFamily="18" charset="0"/>
                            </a:rPr>
                            <a:t>  = 2, v</a:t>
                          </a:r>
                          <a:r>
                            <a:rPr lang="en-US" sz="2000" baseline="-25000" dirty="0">
                              <a:solidFill>
                                <a:schemeClr val="tx1"/>
                              </a:solidFill>
                              <a:effectLst/>
                              <a:latin typeface="Times New Roman" panose="02020603050405020304" pitchFamily="18" charset="0"/>
                              <a:cs typeface="Times New Roman" panose="02020603050405020304" pitchFamily="18" charset="0"/>
                            </a:rPr>
                            <a:t>1</a:t>
                          </a:r>
                          <a:r>
                            <a:rPr lang="en-US" sz="2000" dirty="0">
                              <a:solidFill>
                                <a:schemeClr val="tx1"/>
                              </a:solidFill>
                              <a:effectLst/>
                              <a:latin typeface="Times New Roman" panose="02020603050405020304" pitchFamily="18" charset="0"/>
                              <a:cs typeface="Times New Roman" panose="02020603050405020304" pitchFamily="18" charset="0"/>
                            </a:rPr>
                            <a:t>  = 12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1</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10177">
                    <a:tc>
                      <a:txBody>
                        <a:bodyPr/>
                        <a:lstStyle/>
                        <a:p>
                          <a:pPr marL="0" marR="0">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w</a:t>
                          </a:r>
                          <a:r>
                            <a:rPr lang="en-US" sz="2000" baseline="-25000">
                              <a:solidFill>
                                <a:schemeClr val="tx1"/>
                              </a:solidFill>
                              <a:effectLst/>
                              <a:latin typeface="Times New Roman" panose="02020603050405020304" pitchFamily="18" charset="0"/>
                              <a:cs typeface="Times New Roman" panose="02020603050405020304" pitchFamily="18" charset="0"/>
                            </a:rPr>
                            <a:t>2</a:t>
                          </a:r>
                          <a:r>
                            <a:rPr lang="en-US" sz="2000">
                              <a:solidFill>
                                <a:schemeClr val="tx1"/>
                              </a:solidFill>
                              <a:effectLst/>
                              <a:latin typeface="Times New Roman" panose="02020603050405020304" pitchFamily="18" charset="0"/>
                              <a:cs typeface="Times New Roman" panose="02020603050405020304" pitchFamily="18" charset="0"/>
                            </a:rPr>
                            <a:t>  = 1, v</a:t>
                          </a:r>
                          <a:r>
                            <a:rPr lang="en-US" sz="2000" baseline="-25000">
                              <a:solidFill>
                                <a:schemeClr val="tx1"/>
                              </a:solidFill>
                              <a:effectLst/>
                              <a:latin typeface="Times New Roman" panose="02020603050405020304" pitchFamily="18" charset="0"/>
                              <a:cs typeface="Times New Roman" panose="02020603050405020304" pitchFamily="18" charset="0"/>
                            </a:rPr>
                            <a:t>2</a:t>
                          </a:r>
                          <a:r>
                            <a:rPr lang="en-US" sz="2000">
                              <a:solidFill>
                                <a:schemeClr val="tx1"/>
                              </a:solidFill>
                              <a:effectLst/>
                              <a:latin typeface="Times New Roman" panose="02020603050405020304" pitchFamily="18" charset="0"/>
                              <a:cs typeface="Times New Roman" panose="02020603050405020304" pitchFamily="18" charset="0"/>
                            </a:rPr>
                            <a:t>  = 10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2</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rgbClr val="0000FF"/>
                              </a:solidFill>
                              <a:effectLst/>
                              <a:latin typeface="Times New Roman" panose="02020603050405020304" pitchFamily="18" charset="0"/>
                              <a:cs typeface="Times New Roman" panose="02020603050405020304" pitchFamily="18" charset="0"/>
                            </a:rPr>
                            <a:t>10</a:t>
                          </a:r>
                          <a:endParaRPr lang="en-US" sz="20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rgbClr val="00B050"/>
                              </a:solidFill>
                              <a:effectLst/>
                              <a:latin typeface="Times New Roman" panose="02020603050405020304" pitchFamily="18" charset="0"/>
                              <a:cs typeface="Times New Roman" panose="02020603050405020304" pitchFamily="18" charset="0"/>
                            </a:rPr>
                            <a:t>12</a:t>
                          </a:r>
                          <a:endParaRPr lang="en-US" sz="20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0000FF"/>
                              </a:solidFill>
                              <a:effectLst/>
                              <a:latin typeface="Times New Roman" panose="02020603050405020304" pitchFamily="18" charset="0"/>
                              <a:cs typeface="Times New Roman" panose="02020603050405020304" pitchFamily="18" charset="0"/>
                            </a:rPr>
                            <a:t>22</a:t>
                          </a:r>
                          <a:endParaRPr lang="en-US" sz="2000" b="1"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rgbClr val="0000FF"/>
                              </a:solidFill>
                              <a:effectLst/>
                              <a:latin typeface="Times New Roman" panose="02020603050405020304" pitchFamily="18" charset="0"/>
                              <a:cs typeface="Times New Roman" panose="02020603050405020304" pitchFamily="18" charset="0"/>
                            </a:rPr>
                            <a:t>22</a:t>
                          </a:r>
                          <a:endParaRPr lang="en-US" sz="20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rgbClr val="00B050"/>
                              </a:solidFill>
                              <a:effectLst/>
                              <a:latin typeface="Times New Roman" panose="02020603050405020304" pitchFamily="18" charset="0"/>
                              <a:cs typeface="Times New Roman" panose="02020603050405020304" pitchFamily="18" charset="0"/>
                            </a:rPr>
                            <a:t>22</a:t>
                          </a:r>
                          <a:endParaRPr lang="en-US" sz="20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 3, v</a:t>
                          </a:r>
                          <a:r>
                            <a:rPr lang="en-US" sz="2000" baseline="-25000" dirty="0">
                              <a:solidFill>
                                <a:schemeClr val="tx1"/>
                              </a:solidFill>
                              <a:effectLst/>
                              <a:latin typeface="Times New Roman" panose="02020603050405020304" pitchFamily="18"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rgbClr val="0000FF"/>
                              </a:solidFill>
                              <a:effectLst/>
                              <a:latin typeface="Times New Roman" panose="02020603050405020304" pitchFamily="18" charset="0"/>
                              <a:cs typeface="Times New Roman" panose="02020603050405020304" pitchFamily="18" charset="0"/>
                            </a:rPr>
                            <a:t>20</a:t>
                          </a:r>
                          <a:endParaRPr lang="en-US" sz="20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22</a:t>
                          </a:r>
                          <a:endParaRPr lang="en-US" sz="20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30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0" i="1" dirty="0">
                              <a:solidFill>
                                <a:schemeClr val="tx1"/>
                              </a:solidFill>
                              <a:effectLst/>
                              <a:latin typeface="Times New Roman" panose="02020603050405020304" pitchFamily="18" charset="0"/>
                              <a:cs typeface="Times New Roman" panose="02020603050405020304" pitchFamily="18" charset="0"/>
                            </a:rPr>
                            <a:t>32</a:t>
                          </a:r>
                          <a:endParaRPr lang="en-US" sz="2000" b="0"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4</a:t>
                          </a:r>
                          <a:r>
                            <a:rPr lang="en-US" sz="2000" dirty="0">
                              <a:solidFill>
                                <a:schemeClr val="tx1"/>
                              </a:solidFill>
                              <a:effectLst/>
                              <a:latin typeface="Times New Roman" panose="02020603050405020304" pitchFamily="18" charset="0"/>
                              <a:cs typeface="Times New Roman" panose="02020603050405020304" pitchFamily="18" charset="0"/>
                            </a:rPr>
                            <a:t>  = 2, v</a:t>
                          </a:r>
                          <a:r>
                            <a:rPr lang="en-US" sz="2000" baseline="-25000" dirty="0">
                              <a:solidFill>
                                <a:schemeClr val="tx1"/>
                              </a:solidFill>
                              <a:effectLst/>
                              <a:latin typeface="Times New Roman" panose="02020603050405020304" pitchFamily="18" charset="0"/>
                              <a:cs typeface="Times New Roman" panose="02020603050405020304" pitchFamily="18" charset="0"/>
                            </a:rPr>
                            <a:t>4</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rgbClr val="C00000"/>
                              </a:solidFill>
                              <a:effectLst/>
                              <a:latin typeface="Times New Roman" panose="02020603050405020304" pitchFamily="18" charset="0"/>
                              <a:cs typeface="Times New Roman" panose="02020603050405020304" pitchFamily="18" charset="0"/>
                            </a:rPr>
                            <a:t>15</a:t>
                          </a:r>
                          <a:endParaRPr lang="en-US" sz="2000" dirty="0">
                            <a:solidFill>
                              <a:srgbClr val="C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4</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15</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30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37</a:t>
                          </a:r>
                          <a:endParaRPr lang="en-US" sz="20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Fallback>
      </mc:AlternateContent>
      <p:cxnSp>
        <p:nvCxnSpPr>
          <p:cNvPr id="4" name="Curved Connector 3"/>
          <p:cNvCxnSpPr>
            <a:cxnSpLocks/>
          </p:cNvCxnSpPr>
          <p:nvPr/>
        </p:nvCxnSpPr>
        <p:spPr>
          <a:xfrm rot="16200000" flipH="1">
            <a:off x="5261641" y="1893912"/>
            <a:ext cx="548190" cy="275510"/>
          </a:xfrm>
          <a:prstGeom prst="curvedConnector3">
            <a:avLst>
              <a:gd name="adj1" fmla="val 7108"/>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81788" y="252013"/>
            <a:ext cx="4616193" cy="1107996"/>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Find the composition of an optimal subset by tracing back the computation of this entry F(4, 5) in the table.</a:t>
            </a:r>
            <a:endParaRPr lang="en-US" sz="2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BAD2ADB-7D5B-46C0-9F3C-592C2F22933F}"/>
                  </a:ext>
                </a:extLst>
              </p:cNvPr>
              <p:cNvSpPr txBox="1"/>
              <p:nvPr/>
            </p:nvSpPr>
            <p:spPr>
              <a:xfrm>
                <a:off x="1465217" y="3557516"/>
                <a:ext cx="9177364" cy="2862322"/>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spcAft>
                    <a:spcPts val="600"/>
                  </a:spcAft>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maximal value is </a:t>
                </a:r>
                <a:r>
                  <a:rPr lang="en-US" sz="2000" b="1" dirty="0">
                    <a:solidFill>
                      <a:srgbClr val="C00000"/>
                    </a:solidFill>
                    <a:latin typeface="Times New Roman" panose="02020603050405020304" pitchFamily="18" charset="0"/>
                    <a:cs typeface="Times New Roman" panose="02020603050405020304" pitchFamily="18" charset="0"/>
                  </a:rPr>
                  <a:t>F(4, 5) </a:t>
                </a:r>
                <a:r>
                  <a:rPr lang="en-US" sz="2000" dirty="0">
                    <a:latin typeface="Times New Roman" panose="02020603050405020304" pitchFamily="18" charset="0"/>
                    <a:cs typeface="Times New Roman" panose="02020603050405020304" pitchFamily="18" charset="0"/>
                  </a:rPr>
                  <a:t>= Max{ </a:t>
                </a:r>
                <a:r>
                  <a:rPr lang="en-US" sz="2000" i="1" dirty="0">
                    <a:latin typeface="Times New Roman" panose="02020603050405020304" pitchFamily="18" charset="0"/>
                    <a:cs typeface="Times New Roman" panose="02020603050405020304" pitchFamily="18" charset="0"/>
                  </a:rPr>
                  <a:t>F(3, 5), </a:t>
                </a:r>
                <a:r>
                  <a:rPr lang="en-US" sz="2000" b="1" dirty="0">
                    <a:solidFill>
                      <a:srgbClr val="C00000"/>
                    </a:solidFill>
                    <a:latin typeface="Times New Roman" panose="02020603050405020304" pitchFamily="18" charset="0"/>
                    <a:cs typeface="Times New Roman" panose="02020603050405020304" pitchFamily="18" charset="0"/>
                  </a:rPr>
                  <a:t>v</a:t>
                </a:r>
                <a:r>
                  <a:rPr lang="en-US" sz="2000" b="1" baseline="-25000" dirty="0">
                    <a:solidFill>
                      <a:srgbClr val="C00000"/>
                    </a:solidFill>
                    <a:latin typeface="Times New Roman" panose="02020603050405020304" pitchFamily="18" charset="0"/>
                    <a:cs typeface="Times New Roman" panose="02020603050405020304" pitchFamily="18" charset="0"/>
                  </a:rPr>
                  <a:t>4</a:t>
                </a:r>
                <a:r>
                  <a:rPr lang="en-US" sz="2000" b="1" dirty="0">
                    <a:solidFill>
                      <a:srgbClr val="0000FF"/>
                    </a:solidFill>
                    <a:latin typeface="Times New Roman" panose="02020603050405020304" pitchFamily="18" charset="0"/>
                    <a:cs typeface="Times New Roman" panose="02020603050405020304" pitchFamily="18" charset="0"/>
                  </a:rPr>
                  <a:t> + </a:t>
                </a:r>
                <a:r>
                  <a:rPr lang="en-US" sz="2000" b="1" dirty="0">
                    <a:solidFill>
                      <a:srgbClr val="C00000"/>
                    </a:solidFill>
                    <a:latin typeface="Times New Roman" panose="02020603050405020304" pitchFamily="18" charset="0"/>
                    <a:cs typeface="Times New Roman" panose="02020603050405020304" pitchFamily="18" charset="0"/>
                  </a:rPr>
                  <a:t>F(3, 5 – 2) </a:t>
                </a:r>
                <a:r>
                  <a:rPr lang="en-US" sz="2000" dirty="0">
                    <a:latin typeface="Times New Roman" panose="02020603050405020304" pitchFamily="18" charset="0"/>
                    <a:cs typeface="Times New Roman" panose="02020603050405020304" pitchFamily="18" charset="0"/>
                  </a:rPr>
                  <a:t>} </a:t>
                </a:r>
              </a:p>
              <a:p>
                <a:pPr marL="339725">
                  <a:spcAft>
                    <a:spcPts val="600"/>
                  </a:spcAft>
                </a:pPr>
                <a:r>
                  <a:rPr lang="en-US" sz="2000" dirty="0">
                    <a:latin typeface="Times New Roman" panose="02020603050405020304" pitchFamily="18" charset="0"/>
                    <a:cs typeface="Times New Roman" panose="02020603050405020304" pitchFamily="18" charset="0"/>
                  </a:rPr>
                  <a:t>                                               =  Max {</a:t>
                </a:r>
                <a:r>
                  <a:rPr lang="en-US" sz="2000" i="1" dirty="0">
                    <a:latin typeface="Times New Roman" panose="02020603050405020304" pitchFamily="18" charset="0"/>
                    <a:cs typeface="Times New Roman" panose="02020603050405020304" pitchFamily="18" charset="0"/>
                  </a:rPr>
                  <a:t>32</a:t>
                </a:r>
                <a:r>
                  <a:rPr lang="en-US" sz="2000" dirty="0">
                    <a:latin typeface="Times New Roman" panose="02020603050405020304" pitchFamily="18" charset="0"/>
                    <a:cs typeface="Times New Roman" panose="02020603050405020304" pitchFamily="18" charset="0"/>
                  </a:rPr>
                  <a:t> , </a:t>
                </a:r>
                <a:r>
                  <a:rPr lang="en-US" sz="2000" b="1" dirty="0">
                    <a:solidFill>
                      <a:srgbClr val="C00000"/>
                    </a:solidFill>
                    <a:latin typeface="Times New Roman" panose="02020603050405020304" pitchFamily="18" charset="0"/>
                    <a:cs typeface="Times New Roman" panose="02020603050405020304" pitchFamily="18" charset="0"/>
                  </a:rPr>
                  <a:t>15 + 22</a:t>
                </a:r>
                <a:r>
                  <a:rPr lang="en-US" sz="2000" dirty="0">
                    <a:latin typeface="Times New Roman" panose="02020603050405020304" pitchFamily="18" charset="0"/>
                    <a:cs typeface="Times New Roman" panose="02020603050405020304" pitchFamily="18" charset="0"/>
                  </a:rPr>
                  <a:t>}  = Max{</a:t>
                </a:r>
                <a:r>
                  <a:rPr lang="en-US" sz="2000" i="1" dirty="0">
                    <a:latin typeface="Times New Roman" panose="02020603050405020304" pitchFamily="18" charset="0"/>
                    <a:cs typeface="Times New Roman" panose="02020603050405020304" pitchFamily="18" charset="0"/>
                  </a:rPr>
                  <a:t>32</a:t>
                </a:r>
                <a:r>
                  <a:rPr lang="en-US" sz="2000" dirty="0">
                    <a:latin typeface="Times New Roman" panose="02020603050405020304" pitchFamily="18" charset="0"/>
                    <a:cs typeface="Times New Roman" panose="02020603050405020304" pitchFamily="18" charset="0"/>
                  </a:rPr>
                  <a:t>, </a:t>
                </a:r>
                <a:r>
                  <a:rPr lang="en-US" sz="2000" b="1" dirty="0">
                    <a:solidFill>
                      <a:srgbClr val="C00000"/>
                    </a:solidFill>
                    <a:latin typeface="Times New Roman" panose="02020603050405020304" pitchFamily="18" charset="0"/>
                    <a:cs typeface="Times New Roman" panose="02020603050405020304" pitchFamily="18" charset="0"/>
                  </a:rPr>
                  <a:t>37</a:t>
                </a:r>
                <a:r>
                  <a:rPr lang="en-US" sz="2000" dirty="0">
                    <a:latin typeface="Times New Roman" panose="02020603050405020304" pitchFamily="18" charset="0"/>
                    <a:cs typeface="Times New Roman" panose="02020603050405020304" pitchFamily="18" charset="0"/>
                  </a:rPr>
                  <a:t>} = </a:t>
                </a:r>
                <a:r>
                  <a:rPr lang="en-US" sz="2000" b="1" dirty="0">
                    <a:solidFill>
                      <a:srgbClr val="C00000"/>
                    </a:solidFill>
                    <a:latin typeface="Times New Roman" panose="02020603050405020304" pitchFamily="18" charset="0"/>
                    <a:cs typeface="Times New Roman" panose="02020603050405020304" pitchFamily="18" charset="0"/>
                  </a:rPr>
                  <a:t>37</a:t>
                </a:r>
                <a:r>
                  <a:rPr lang="en-US" sz="2000" dirty="0">
                    <a:latin typeface="Times New Roman" panose="02020603050405020304" pitchFamily="18" charset="0"/>
                    <a:cs typeface="Times New Roman" panose="02020603050405020304" pitchFamily="18" charset="0"/>
                  </a:rPr>
                  <a:t>. </a:t>
                </a:r>
              </a:p>
              <a:p>
                <a:pPr marL="339725">
                  <a:spcAft>
                    <a:spcPts val="600"/>
                  </a:spcAft>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Since F(4, 5) </a:t>
                </a:r>
                <a14:m>
                  <m:oMath xmlns:m="http://schemas.openxmlformats.org/officeDocument/2006/math">
                    <m:r>
                      <a:rPr lang="en-US" sz="2000" i="1"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b="0" i="1"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(&gt;)</m:t>
                    </m:r>
                  </m:oMath>
                </a14:m>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F(3, 5)</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item 4 (i.e., </a:t>
                </a:r>
                <a:r>
                  <a:rPr lang="en-US" sz="2000" dirty="0">
                    <a:solidFill>
                      <a:srgbClr val="0000FF"/>
                    </a:solidFill>
                    <a:latin typeface="Times New Roman" panose="02020603050405020304" pitchFamily="18" charset="0"/>
                    <a:cs typeface="Times New Roman" panose="02020603050405020304" pitchFamily="18" charset="0"/>
                  </a:rPr>
                  <a:t>w</a:t>
                </a:r>
                <a:r>
                  <a:rPr lang="en-US" sz="2000" baseline="-25000" dirty="0">
                    <a:solidFill>
                      <a:srgbClr val="0000FF"/>
                    </a:solidFill>
                    <a:latin typeface="Times New Roman" panose="02020603050405020304" pitchFamily="18" charset="0"/>
                    <a:cs typeface="Times New Roman" panose="02020603050405020304" pitchFamily="18" charset="0"/>
                  </a:rPr>
                  <a:t>4</a:t>
                </a:r>
                <a:r>
                  <a:rPr lang="en-US" sz="2000" dirty="0">
                    <a:solidFill>
                      <a:srgbClr val="0000FF"/>
                    </a:solidFill>
                    <a:latin typeface="Times New Roman" panose="02020603050405020304" pitchFamily="18" charset="0"/>
                    <a:cs typeface="Times New Roman" panose="02020603050405020304" pitchFamily="18" charset="0"/>
                  </a:rPr>
                  <a:t>  = 2, v</a:t>
                </a:r>
                <a:r>
                  <a:rPr lang="en-US" sz="2000" baseline="-25000" dirty="0">
                    <a:solidFill>
                      <a:srgbClr val="0000FF"/>
                    </a:solidFill>
                    <a:latin typeface="Times New Roman" panose="02020603050405020304" pitchFamily="18" charset="0"/>
                    <a:cs typeface="Times New Roman" panose="02020603050405020304" pitchFamily="18" charset="0"/>
                  </a:rPr>
                  <a:t>4</a:t>
                </a:r>
                <a:r>
                  <a:rPr lang="en-US" sz="2000" dirty="0">
                    <a:solidFill>
                      <a:srgbClr val="0000FF"/>
                    </a:solidFill>
                    <a:latin typeface="Times New Roman" panose="02020603050405020304" pitchFamily="18" charset="0"/>
                    <a:cs typeface="Times New Roman" panose="02020603050405020304" pitchFamily="18" charset="0"/>
                  </a:rPr>
                  <a:t>  = 15)</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is included in an optimal solution along with an optimal subset for filling 5 - 2 = 3 the remaining units of the knapsack capacity. The latter is represented by element F(3, 3), which is 22. </a:t>
                </a:r>
              </a:p>
              <a:p>
                <a:pPr marL="342900" indent="-342900">
                  <a:spcAft>
                    <a:spcPts val="600"/>
                  </a:spcAft>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Since </a:t>
                </a:r>
                <a:r>
                  <a:rPr lang="en-US" sz="2000" b="1"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F(3, 3)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b="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F(2, 3)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22 , item 3 (i.e., </a:t>
                </a:r>
                <a:r>
                  <a:rPr lang="en-US" sz="2000" dirty="0">
                    <a:latin typeface="Times New Roman" panose="02020603050405020304" pitchFamily="18" charset="0"/>
                    <a:cs typeface="Times New Roman" panose="02020603050405020304" pitchFamily="18" charset="0"/>
                  </a:rPr>
                  <a:t>w</a:t>
                </a:r>
                <a:r>
                  <a:rPr lang="en-US" sz="2000" baseline="-25000" dirty="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  = 3, v</a:t>
                </a:r>
                <a:r>
                  <a:rPr lang="en-US" sz="2000" baseline="-25000" dirty="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 = 20</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not included in an optimal subset.  </a:t>
                </a:r>
              </a:p>
              <a:p>
                <a:pPr marL="687388" lvl="1" indent="-342900">
                  <a:spcAft>
                    <a:spcPts val="600"/>
                  </a:spcAft>
                  <a:buFont typeface="Arial" panose="020B0604020202020204" pitchFamily="34" charset="0"/>
                  <a:buChar char="•"/>
                </a:pPr>
                <a:r>
                  <a:rPr lang="en-US" sz="2000" b="1"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F(3, 3)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a:t>
                </a:r>
                <a:r>
                  <a:rPr lang="en-US" sz="2000" b="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F(2, 3), </a:t>
                </a:r>
                <a:r>
                  <a:rPr lang="en-US" sz="2000" dirty="0">
                    <a:solidFill>
                      <a:srgbClr val="0000FF"/>
                    </a:solidFill>
                    <a:latin typeface="Times New Roman" panose="02020603050405020304" pitchFamily="18" charset="0"/>
                    <a:cs typeface="Times New Roman" panose="02020603050405020304" pitchFamily="18" charset="0"/>
                  </a:rPr>
                  <a:t>v</a:t>
                </a:r>
                <a:r>
                  <a:rPr lang="en-US" sz="2000" baseline="-25000" dirty="0">
                    <a:solidFill>
                      <a:srgbClr val="0000FF"/>
                    </a:solidFill>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 + F(2, 3-3)</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max{</a:t>
                </a:r>
                <a:r>
                  <a:rPr lang="en-US" sz="2000" b="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22</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20+0} = 22, if j - </a:t>
                </a:r>
                <a:r>
                  <a:rPr lang="en-US" sz="2000" dirty="0">
                    <a:solidFill>
                      <a:srgbClr val="0000FF"/>
                    </a:solidFill>
                    <a:latin typeface="Times New Roman" panose="02020603050405020304" pitchFamily="18" charset="0"/>
                    <a:cs typeface="Times New Roman" panose="02020603050405020304" pitchFamily="18" charset="0"/>
                  </a:rPr>
                  <a:t>w</a:t>
                </a:r>
                <a:r>
                  <a:rPr lang="en-US" sz="2000" baseline="-25000" dirty="0">
                    <a:solidFill>
                      <a:srgbClr val="0000FF"/>
                    </a:solidFill>
                    <a:latin typeface="Times New Roman" panose="02020603050405020304" pitchFamily="18" charset="0"/>
                    <a:cs typeface="Times New Roman" panose="02020603050405020304" pitchFamily="18" charset="0"/>
                  </a:rPr>
                  <a:t>3</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3-3</a:t>
                </a:r>
                <a:r>
                  <a:rPr lang="zh-CN" alt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p:txBody>
          </p:sp>
        </mc:Choice>
        <mc:Fallback xmlns="">
          <p:sp>
            <p:nvSpPr>
              <p:cNvPr id="10" name="TextBox 9">
                <a:extLst>
                  <a:ext uri="{FF2B5EF4-FFF2-40B4-BE49-F238E27FC236}">
                    <a16:creationId xmlns:a16="http://schemas.microsoft.com/office/drawing/2014/main" id="{3BAD2ADB-7D5B-46C0-9F3C-592C2F22933F}"/>
                  </a:ext>
                </a:extLst>
              </p:cNvPr>
              <p:cNvSpPr txBox="1">
                <a:spLocks noRot="1" noChangeAspect="1" noMove="1" noResize="1" noEditPoints="1" noAdjustHandles="1" noChangeArrowheads="1" noChangeShapeType="1" noTextEdit="1"/>
              </p:cNvSpPr>
              <p:nvPr/>
            </p:nvSpPr>
            <p:spPr>
              <a:xfrm>
                <a:off x="1465217" y="3557516"/>
                <a:ext cx="9177364" cy="2862322"/>
              </a:xfrm>
              <a:prstGeom prst="rect">
                <a:avLst/>
              </a:prstGeom>
              <a:blipFill>
                <a:blip r:embed="rId3"/>
                <a:stretch>
                  <a:fillRect l="-531" t="-1062" b="-2760"/>
                </a:stretch>
              </a:blipFill>
              <a:ln>
                <a:solidFill>
                  <a:schemeClr val="bg1"/>
                </a:solidFill>
              </a:ln>
            </p:spPr>
            <p:txBody>
              <a:bodyPr/>
              <a:lstStyle/>
              <a:p>
                <a:r>
                  <a:rPr lang="en-US">
                    <a:noFill/>
                  </a:rPr>
                  <a:t> </a:t>
                </a:r>
              </a:p>
            </p:txBody>
          </p:sp>
        </mc:Fallback>
      </mc:AlternateContent>
      <p:pic>
        <p:nvPicPr>
          <p:cNvPr id="11" name="Picture 10" descr="Emoticon making a point Stock Vector - 14709057">
            <a:extLst>
              <a:ext uri="{FF2B5EF4-FFF2-40B4-BE49-F238E27FC236}">
                <a16:creationId xmlns:a16="http://schemas.microsoft.com/office/drawing/2014/main" id="{6835A701-0326-40AA-9B1C-DAB9D435D83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082148" flipH="1" flipV="1">
            <a:off x="733679" y="2758069"/>
            <a:ext cx="656296" cy="426649"/>
          </a:xfrm>
          <a:prstGeom prst="rect">
            <a:avLst/>
          </a:prstGeom>
          <a:noFill/>
          <a:ln>
            <a:noFill/>
          </a:ln>
        </p:spPr>
      </p:pic>
      <p:cxnSp>
        <p:nvCxnSpPr>
          <p:cNvPr id="13" name="Curved Connector 3">
            <a:extLst>
              <a:ext uri="{FF2B5EF4-FFF2-40B4-BE49-F238E27FC236}">
                <a16:creationId xmlns:a16="http://schemas.microsoft.com/office/drawing/2014/main" id="{3A5B3AAA-1BFB-4A97-8230-11365189CDF3}"/>
              </a:ext>
            </a:extLst>
          </p:cNvPr>
          <p:cNvCxnSpPr>
            <a:cxnSpLocks/>
          </p:cNvCxnSpPr>
          <p:nvPr/>
        </p:nvCxnSpPr>
        <p:spPr>
          <a:xfrm rot="16200000" flipH="1">
            <a:off x="5925242" y="1928327"/>
            <a:ext cx="567509" cy="225999"/>
          </a:xfrm>
          <a:prstGeom prst="curvedConnector3">
            <a:avLst>
              <a:gd name="adj1" fmla="val 100639"/>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B02AC64-A52B-4167-A8E1-92CAEFE4E66A}"/>
              </a:ext>
            </a:extLst>
          </p:cNvPr>
          <p:cNvSpPr/>
          <p:nvPr/>
        </p:nvSpPr>
        <p:spPr>
          <a:xfrm>
            <a:off x="5535736" y="544685"/>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spTree>
    <p:extLst>
      <p:ext uri="{BB962C8B-B14F-4D97-AF65-F5344CB8AC3E}">
        <p14:creationId xmlns:p14="http://schemas.microsoft.com/office/powerpoint/2010/main" val="2460627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727940947"/>
                  </p:ext>
                </p:extLst>
              </p:nvPr>
            </p:nvGraphicFramePr>
            <p:xfrm>
              <a:off x="1637324" y="1409624"/>
              <a:ext cx="8786839" cy="2133600"/>
            </p:xfrm>
            <a:graphic>
              <a:graphicData uri="http://schemas.openxmlformats.org/drawingml/2006/table">
                <a:tbl>
                  <a:tblPr firstRow="1" firstCol="1" bandRow="1">
                    <a:tableStyleId>{5C22544A-7EE6-4342-B048-85BDC9FD1C3A}</a:tableStyleId>
                  </a:tblPr>
                  <a:tblGrid>
                    <a:gridCol w="2268168">
                      <a:extLst>
                        <a:ext uri="{9D8B030D-6E8A-4147-A177-3AD203B41FA5}">
                          <a16:colId xmlns:a16="http://schemas.microsoft.com/office/drawing/2014/main" val="20000"/>
                        </a:ext>
                      </a:extLst>
                    </a:gridCol>
                    <a:gridCol w="1492585">
                      <a:extLst>
                        <a:ext uri="{9D8B030D-6E8A-4147-A177-3AD203B41FA5}">
                          <a16:colId xmlns:a16="http://schemas.microsoft.com/office/drawing/2014/main" val="20001"/>
                        </a:ext>
                      </a:extLst>
                    </a:gridCol>
                    <a:gridCol w="836947">
                      <a:extLst>
                        <a:ext uri="{9D8B030D-6E8A-4147-A177-3AD203B41FA5}">
                          <a16:colId xmlns:a16="http://schemas.microsoft.com/office/drawing/2014/main" val="20002"/>
                        </a:ext>
                      </a:extLst>
                    </a:gridCol>
                    <a:gridCol w="838048">
                      <a:extLst>
                        <a:ext uri="{9D8B030D-6E8A-4147-A177-3AD203B41FA5}">
                          <a16:colId xmlns:a16="http://schemas.microsoft.com/office/drawing/2014/main" val="20003"/>
                        </a:ext>
                      </a:extLst>
                    </a:gridCol>
                    <a:gridCol w="838048">
                      <a:extLst>
                        <a:ext uri="{9D8B030D-6E8A-4147-A177-3AD203B41FA5}">
                          <a16:colId xmlns:a16="http://schemas.microsoft.com/office/drawing/2014/main" val="20004"/>
                        </a:ext>
                      </a:extLst>
                    </a:gridCol>
                    <a:gridCol w="836947">
                      <a:extLst>
                        <a:ext uri="{9D8B030D-6E8A-4147-A177-3AD203B41FA5}">
                          <a16:colId xmlns:a16="http://schemas.microsoft.com/office/drawing/2014/main" val="20005"/>
                        </a:ext>
                      </a:extLst>
                    </a:gridCol>
                    <a:gridCol w="838048">
                      <a:extLst>
                        <a:ext uri="{9D8B030D-6E8A-4147-A177-3AD203B41FA5}">
                          <a16:colId xmlns:a16="http://schemas.microsoft.com/office/drawing/2014/main" val="20006"/>
                        </a:ext>
                      </a:extLst>
                    </a:gridCol>
                    <a:gridCol w="838048">
                      <a:extLst>
                        <a:ext uri="{9D8B030D-6E8A-4147-A177-3AD203B41FA5}">
                          <a16:colId xmlns:a16="http://schemas.microsoft.com/office/drawing/2014/main" val="20007"/>
                        </a:ext>
                      </a:extLst>
                    </a:gridCol>
                  </a:tblGrid>
                  <a:tr h="296285">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b="0" dirty="0">
                              <a:solidFill>
                                <a:schemeClr val="tx1"/>
                              </a:solidFill>
                              <a:effectLst/>
                              <a:latin typeface="Times New Roman" panose="02020603050405020304" pitchFamily="18" charset="0"/>
                              <a:cs typeface="Times New Roman" panose="02020603050405020304" pitchFamily="18" charset="0"/>
                            </a:rPr>
                            <a:t>capacity j</a:t>
                          </a:r>
                          <a14:m>
                            <m:oMath xmlns:m="http://schemas.openxmlformats.org/officeDocument/2006/math">
                              <m:r>
                                <a:rPr lang="en-US" sz="20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b="0" dirty="0">
                              <a:solidFill>
                                <a:schemeClr val="tx1"/>
                              </a:solidFill>
                              <a:effectLst/>
                              <a:latin typeface="Times New Roman" panose="02020603050405020304" pitchFamily="18" charset="0"/>
                              <a:cs typeface="Times New Roman" panose="02020603050405020304" pitchFamily="18" charset="0"/>
                            </a:rPr>
                            <a:t>W=5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F(</a:t>
                          </a:r>
                          <a:r>
                            <a:rPr lang="en-US" sz="2000" b="0" dirty="0" err="1">
                              <a:solidFill>
                                <a:schemeClr val="tx1"/>
                              </a:solidFill>
                              <a:effectLst/>
                              <a:latin typeface="Times New Roman" panose="02020603050405020304" pitchFamily="18" charset="0"/>
                              <a:cs typeface="Times New Roman" panose="02020603050405020304" pitchFamily="18" charset="0"/>
                            </a:rPr>
                            <a:t>i</a:t>
                          </a:r>
                          <a:r>
                            <a:rPr lang="en-US" sz="2000" b="0" dirty="0">
                              <a:solidFill>
                                <a:schemeClr val="tx1"/>
                              </a:solidFill>
                              <a:effectLst/>
                              <a:latin typeface="Times New Roman" panose="02020603050405020304" pitchFamily="18" charset="0"/>
                              <a:cs typeface="Times New Roman" panose="02020603050405020304" pitchFamily="18" charset="0"/>
                            </a:rPr>
                            <a:t>,  0) = 0</a:t>
                          </a:r>
                          <a:endParaRPr lang="en-US" sz="20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effectLst/>
                              <a:latin typeface="Times New Roman" panose="02020603050405020304" pitchFamily="18" charset="0"/>
                              <a:cs typeface="Times New Roman" panose="02020603050405020304" pitchFamily="18" charset="0"/>
                            </a:rPr>
                            <a:t>F(0,  j) = 0</a:t>
                          </a:r>
                          <a:r>
                            <a:rPr lang="en-US" sz="20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chemeClr val="tx1"/>
                              </a:solidFill>
                              <a:effectLst/>
                              <a:latin typeface="Times New Roman" panose="02020603050405020304" pitchFamily="18" charset="0"/>
                              <a:cs typeface="Times New Roman" panose="02020603050405020304" pitchFamily="18" charset="0"/>
                            </a:rPr>
                            <a:t>capacity j</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6285">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i</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4</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296285">
                    <a:tc>
                      <a:txBody>
                        <a:bodyPr/>
                        <a:lstStyle/>
                        <a:p>
                          <a:pPr marL="0" marR="0">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F(0 ,  j) = 0  </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0</a:t>
                          </a:r>
                          <a:endParaRPr lang="en-US" sz="2000" b="1" dirty="0">
                            <a:solidFill>
                              <a:schemeClr val="accent4">
                                <a:lumMod val="75000"/>
                              </a:schemeClr>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96285">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1</a:t>
                          </a:r>
                          <a:r>
                            <a:rPr lang="en-US" sz="2000" dirty="0">
                              <a:solidFill>
                                <a:schemeClr val="tx1"/>
                              </a:solidFill>
                              <a:effectLst/>
                              <a:latin typeface="Times New Roman" panose="02020603050405020304" pitchFamily="18" charset="0"/>
                              <a:cs typeface="Times New Roman" panose="02020603050405020304" pitchFamily="18" charset="0"/>
                            </a:rPr>
                            <a:t>  = 2, v</a:t>
                          </a:r>
                          <a:r>
                            <a:rPr lang="en-US" sz="2000" baseline="-25000" dirty="0">
                              <a:solidFill>
                                <a:schemeClr val="tx1"/>
                              </a:solidFill>
                              <a:effectLst/>
                              <a:latin typeface="Times New Roman" panose="02020603050405020304" pitchFamily="18" charset="0"/>
                              <a:cs typeface="Times New Roman" panose="02020603050405020304" pitchFamily="18" charset="0"/>
                            </a:rPr>
                            <a:t>1</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chemeClr val="accent4">
                                  <a:lumMod val="75000"/>
                                </a:schemeClr>
                              </a:solidFill>
                              <a:effectLst/>
                              <a:latin typeface="Times New Roman" panose="02020603050405020304" pitchFamily="18" charset="0"/>
                              <a:cs typeface="Times New Roman" panose="02020603050405020304" pitchFamily="18" charset="0"/>
                            </a:rPr>
                            <a:t>12</a:t>
                          </a:r>
                          <a:endParaRPr lang="en-US" sz="2000" dirty="0">
                            <a:solidFill>
                              <a:schemeClr val="accent4">
                                <a:lumMod val="75000"/>
                              </a:schemeClr>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1</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chemeClr val="accent6">
                                  <a:lumMod val="75000"/>
                                </a:schemeClr>
                              </a:solidFill>
                              <a:effectLst/>
                              <a:latin typeface="Times New Roman" panose="02020603050405020304" pitchFamily="18" charset="0"/>
                              <a:cs typeface="Times New Roman" panose="02020603050405020304" pitchFamily="18" charset="0"/>
                            </a:rPr>
                            <a:t>12</a:t>
                          </a:r>
                          <a:endParaRPr lang="en-US" sz="2000" b="1" dirty="0">
                            <a:solidFill>
                              <a:schemeClr val="accent6">
                                <a:lumMod val="75000"/>
                              </a:schemeClr>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i="1" dirty="0">
                              <a:solidFill>
                                <a:schemeClr val="tx1"/>
                              </a:solidFill>
                              <a:effectLst/>
                              <a:latin typeface="Times New Roman" panose="02020603050405020304" pitchFamily="18" charset="0"/>
                              <a:cs typeface="Times New Roman" panose="02020603050405020304" pitchFamily="18" charset="0"/>
                            </a:rPr>
                            <a:t>12</a:t>
                          </a:r>
                          <a:endParaRPr lang="en-US" sz="2000"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96285">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2</a:t>
                          </a:r>
                          <a:r>
                            <a:rPr lang="en-US" sz="2000" dirty="0">
                              <a:solidFill>
                                <a:schemeClr val="tx1"/>
                              </a:solidFill>
                              <a:effectLst/>
                              <a:latin typeface="Times New Roman" panose="02020603050405020304" pitchFamily="18" charset="0"/>
                              <a:cs typeface="Times New Roman" panose="02020603050405020304" pitchFamily="18" charset="0"/>
                            </a:rPr>
                            <a:t>  = 1, v</a:t>
                          </a:r>
                          <a:r>
                            <a:rPr lang="en-US" sz="2000" baseline="-25000" dirty="0">
                              <a:solidFill>
                                <a:schemeClr val="tx1"/>
                              </a:solidFill>
                              <a:effectLst/>
                              <a:latin typeface="Times New Roman" panose="02020603050405020304" pitchFamily="18" charset="0"/>
                              <a:cs typeface="Times New Roman" panose="02020603050405020304" pitchFamily="18" charset="0"/>
                            </a:rPr>
                            <a:t>2</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chemeClr val="accent6">
                                  <a:lumMod val="75000"/>
                                </a:schemeClr>
                              </a:solidFill>
                              <a:effectLst/>
                              <a:latin typeface="Times New Roman" panose="02020603050405020304" pitchFamily="18" charset="0"/>
                              <a:cs typeface="Times New Roman" panose="02020603050405020304" pitchFamily="18" charset="0"/>
                            </a:rPr>
                            <a:t>10</a:t>
                          </a:r>
                          <a:endParaRPr lang="en-US" sz="2000" dirty="0">
                            <a:solidFill>
                              <a:schemeClr val="accent6">
                                <a:lumMod val="75000"/>
                              </a:schemeClr>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2</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0000FF"/>
                              </a:solidFill>
                              <a:effectLst/>
                              <a:latin typeface="Times New Roman" panose="02020603050405020304" pitchFamily="18" charset="0"/>
                              <a:cs typeface="Times New Roman" panose="02020603050405020304" pitchFamily="18" charset="0"/>
                            </a:rPr>
                            <a:t>22</a:t>
                          </a:r>
                          <a:endParaRPr lang="en-US" sz="2000" b="1"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96285">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 3, v</a:t>
                          </a:r>
                          <a:r>
                            <a:rPr lang="en-US" sz="2000" baseline="-25000" dirty="0">
                              <a:solidFill>
                                <a:schemeClr val="tx1"/>
                              </a:solidFill>
                              <a:effectLst/>
                              <a:latin typeface="Times New Roman" panose="02020603050405020304" pitchFamily="18"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rgbClr val="0000FF"/>
                              </a:solidFill>
                              <a:effectLst/>
                              <a:latin typeface="Times New Roman" panose="02020603050405020304" pitchFamily="18" charset="0"/>
                              <a:cs typeface="Times New Roman" panose="02020603050405020304" pitchFamily="18" charset="0"/>
                            </a:rPr>
                            <a:t>20</a:t>
                          </a:r>
                          <a:endParaRPr lang="en-US" sz="20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22</a:t>
                          </a:r>
                          <a:endParaRPr lang="en-US" sz="20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30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32</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96285">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4</a:t>
                          </a:r>
                          <a:r>
                            <a:rPr lang="en-US" sz="2000" dirty="0">
                              <a:solidFill>
                                <a:schemeClr val="tx1"/>
                              </a:solidFill>
                              <a:effectLst/>
                              <a:latin typeface="Times New Roman" panose="02020603050405020304" pitchFamily="18" charset="0"/>
                              <a:cs typeface="Times New Roman" panose="02020603050405020304" pitchFamily="18" charset="0"/>
                            </a:rPr>
                            <a:t>  = 2, v</a:t>
                          </a:r>
                          <a:r>
                            <a:rPr lang="en-US" sz="2000" baseline="-25000" dirty="0">
                              <a:solidFill>
                                <a:schemeClr val="tx1"/>
                              </a:solidFill>
                              <a:effectLst/>
                              <a:latin typeface="Times New Roman" panose="02020603050405020304" pitchFamily="18" charset="0"/>
                              <a:cs typeface="Times New Roman" panose="02020603050405020304" pitchFamily="18" charset="0"/>
                            </a:rPr>
                            <a:t>4</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rgbClr val="C00000"/>
                              </a:solidFill>
                              <a:effectLst/>
                              <a:latin typeface="Times New Roman" panose="02020603050405020304" pitchFamily="18" charset="0"/>
                              <a:cs typeface="Times New Roman" panose="02020603050405020304" pitchFamily="18" charset="0"/>
                            </a:rPr>
                            <a:t>15</a:t>
                          </a:r>
                          <a:endParaRPr lang="en-US" sz="2000" dirty="0">
                            <a:solidFill>
                              <a:srgbClr val="C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4</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15</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30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37</a:t>
                          </a:r>
                          <a:endParaRPr lang="en-US" sz="20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2727940947"/>
                  </p:ext>
                </p:extLst>
              </p:nvPr>
            </p:nvGraphicFramePr>
            <p:xfrm>
              <a:off x="1637324" y="1409624"/>
              <a:ext cx="8786839" cy="2133600"/>
            </p:xfrm>
            <a:graphic>
              <a:graphicData uri="http://schemas.openxmlformats.org/drawingml/2006/table">
                <a:tbl>
                  <a:tblPr firstRow="1" firstCol="1" bandRow="1">
                    <a:tableStyleId>{5C22544A-7EE6-4342-B048-85BDC9FD1C3A}</a:tableStyleId>
                  </a:tblPr>
                  <a:tblGrid>
                    <a:gridCol w="2268168">
                      <a:extLst>
                        <a:ext uri="{9D8B030D-6E8A-4147-A177-3AD203B41FA5}">
                          <a16:colId xmlns:a16="http://schemas.microsoft.com/office/drawing/2014/main" val="20000"/>
                        </a:ext>
                      </a:extLst>
                    </a:gridCol>
                    <a:gridCol w="1492585">
                      <a:extLst>
                        <a:ext uri="{9D8B030D-6E8A-4147-A177-3AD203B41FA5}">
                          <a16:colId xmlns:a16="http://schemas.microsoft.com/office/drawing/2014/main" val="20001"/>
                        </a:ext>
                      </a:extLst>
                    </a:gridCol>
                    <a:gridCol w="836947">
                      <a:extLst>
                        <a:ext uri="{9D8B030D-6E8A-4147-A177-3AD203B41FA5}">
                          <a16:colId xmlns:a16="http://schemas.microsoft.com/office/drawing/2014/main" val="20002"/>
                        </a:ext>
                      </a:extLst>
                    </a:gridCol>
                    <a:gridCol w="838048">
                      <a:extLst>
                        <a:ext uri="{9D8B030D-6E8A-4147-A177-3AD203B41FA5}">
                          <a16:colId xmlns:a16="http://schemas.microsoft.com/office/drawing/2014/main" val="20003"/>
                        </a:ext>
                      </a:extLst>
                    </a:gridCol>
                    <a:gridCol w="838048">
                      <a:extLst>
                        <a:ext uri="{9D8B030D-6E8A-4147-A177-3AD203B41FA5}">
                          <a16:colId xmlns:a16="http://schemas.microsoft.com/office/drawing/2014/main" val="20004"/>
                        </a:ext>
                      </a:extLst>
                    </a:gridCol>
                    <a:gridCol w="836947">
                      <a:extLst>
                        <a:ext uri="{9D8B030D-6E8A-4147-A177-3AD203B41FA5}">
                          <a16:colId xmlns:a16="http://schemas.microsoft.com/office/drawing/2014/main" val="20005"/>
                        </a:ext>
                      </a:extLst>
                    </a:gridCol>
                    <a:gridCol w="838048">
                      <a:extLst>
                        <a:ext uri="{9D8B030D-6E8A-4147-A177-3AD203B41FA5}">
                          <a16:colId xmlns:a16="http://schemas.microsoft.com/office/drawing/2014/main" val="20006"/>
                        </a:ext>
                      </a:extLst>
                    </a:gridCol>
                    <a:gridCol w="838048">
                      <a:extLst>
                        <a:ext uri="{9D8B030D-6E8A-4147-A177-3AD203B41FA5}">
                          <a16:colId xmlns:a16="http://schemas.microsoft.com/office/drawing/2014/main" val="20007"/>
                        </a:ext>
                      </a:extLst>
                    </a:gridCol>
                  </a:tblGrid>
                  <a:tr h="304800">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9" t="-26000" r="-288441" b="-652000"/>
                          </a:stretch>
                        </a:blip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F(</a:t>
                          </a:r>
                          <a:r>
                            <a:rPr lang="en-US" sz="2000" b="0" dirty="0" err="1">
                              <a:solidFill>
                                <a:schemeClr val="tx1"/>
                              </a:solidFill>
                              <a:effectLst/>
                              <a:latin typeface="Times New Roman" panose="02020603050405020304" pitchFamily="18" charset="0"/>
                              <a:cs typeface="Times New Roman" panose="02020603050405020304" pitchFamily="18" charset="0"/>
                            </a:rPr>
                            <a:t>i</a:t>
                          </a:r>
                          <a:r>
                            <a:rPr lang="en-US" sz="2000" b="0" dirty="0">
                              <a:solidFill>
                                <a:schemeClr val="tx1"/>
                              </a:solidFill>
                              <a:effectLst/>
                              <a:latin typeface="Times New Roman" panose="02020603050405020304" pitchFamily="18" charset="0"/>
                              <a:cs typeface="Times New Roman" panose="02020603050405020304" pitchFamily="18" charset="0"/>
                            </a:rPr>
                            <a:t>,  0) = 0</a:t>
                          </a:r>
                          <a:endParaRPr lang="en-US" sz="20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effectLst/>
                              <a:latin typeface="Times New Roman" panose="02020603050405020304" pitchFamily="18" charset="0"/>
                              <a:cs typeface="Times New Roman" panose="02020603050405020304" pitchFamily="18" charset="0"/>
                            </a:rPr>
                            <a:t>F(0,  j) = 0</a:t>
                          </a:r>
                          <a:r>
                            <a:rPr lang="en-US" sz="20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chemeClr val="tx1"/>
                              </a:solidFill>
                              <a:effectLst/>
                              <a:latin typeface="Times New Roman" panose="02020603050405020304" pitchFamily="18" charset="0"/>
                              <a:cs typeface="Times New Roman" panose="02020603050405020304" pitchFamily="18" charset="0"/>
                            </a:rPr>
                            <a:t>capacity j</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4800">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i</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4</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304800">
                    <a:tc>
                      <a:txBody>
                        <a:bodyPr/>
                        <a:lstStyle/>
                        <a:p>
                          <a:pPr marL="0" marR="0">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F(0 ,  j) = 0  </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0</a:t>
                          </a:r>
                          <a:endParaRPr lang="en-US" sz="2000" b="1" dirty="0">
                            <a:solidFill>
                              <a:schemeClr val="accent4">
                                <a:lumMod val="75000"/>
                              </a:schemeClr>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04800">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1</a:t>
                          </a:r>
                          <a:r>
                            <a:rPr lang="en-US" sz="2000" dirty="0">
                              <a:solidFill>
                                <a:schemeClr val="tx1"/>
                              </a:solidFill>
                              <a:effectLst/>
                              <a:latin typeface="Times New Roman" panose="02020603050405020304" pitchFamily="18" charset="0"/>
                              <a:cs typeface="Times New Roman" panose="02020603050405020304" pitchFamily="18" charset="0"/>
                            </a:rPr>
                            <a:t>  = 2, v</a:t>
                          </a:r>
                          <a:r>
                            <a:rPr lang="en-US" sz="2000" baseline="-25000" dirty="0">
                              <a:solidFill>
                                <a:schemeClr val="tx1"/>
                              </a:solidFill>
                              <a:effectLst/>
                              <a:latin typeface="Times New Roman" panose="02020603050405020304" pitchFamily="18" charset="0"/>
                              <a:cs typeface="Times New Roman" panose="02020603050405020304" pitchFamily="18" charset="0"/>
                            </a:rPr>
                            <a:t>1</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chemeClr val="accent4">
                                  <a:lumMod val="75000"/>
                                </a:schemeClr>
                              </a:solidFill>
                              <a:effectLst/>
                              <a:latin typeface="Times New Roman" panose="02020603050405020304" pitchFamily="18" charset="0"/>
                              <a:cs typeface="Times New Roman" panose="02020603050405020304" pitchFamily="18" charset="0"/>
                            </a:rPr>
                            <a:t>12</a:t>
                          </a:r>
                          <a:endParaRPr lang="en-US" sz="2000" dirty="0">
                            <a:solidFill>
                              <a:schemeClr val="accent4">
                                <a:lumMod val="75000"/>
                              </a:schemeClr>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1</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chemeClr val="accent6">
                                  <a:lumMod val="75000"/>
                                </a:schemeClr>
                              </a:solidFill>
                              <a:effectLst/>
                              <a:latin typeface="Times New Roman" panose="02020603050405020304" pitchFamily="18" charset="0"/>
                              <a:cs typeface="Times New Roman" panose="02020603050405020304" pitchFamily="18" charset="0"/>
                            </a:rPr>
                            <a:t>12</a:t>
                          </a:r>
                          <a:endParaRPr lang="en-US" sz="2000" b="1" dirty="0">
                            <a:solidFill>
                              <a:schemeClr val="accent6">
                                <a:lumMod val="75000"/>
                              </a:schemeClr>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i="1" dirty="0">
                              <a:solidFill>
                                <a:schemeClr val="tx1"/>
                              </a:solidFill>
                              <a:effectLst/>
                              <a:latin typeface="Times New Roman" panose="02020603050405020304" pitchFamily="18" charset="0"/>
                              <a:cs typeface="Times New Roman" panose="02020603050405020304" pitchFamily="18" charset="0"/>
                            </a:rPr>
                            <a:t>12</a:t>
                          </a:r>
                          <a:endParaRPr lang="en-US" sz="2000"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04800">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2</a:t>
                          </a:r>
                          <a:r>
                            <a:rPr lang="en-US" sz="2000" dirty="0">
                              <a:solidFill>
                                <a:schemeClr val="tx1"/>
                              </a:solidFill>
                              <a:effectLst/>
                              <a:latin typeface="Times New Roman" panose="02020603050405020304" pitchFamily="18" charset="0"/>
                              <a:cs typeface="Times New Roman" panose="02020603050405020304" pitchFamily="18" charset="0"/>
                            </a:rPr>
                            <a:t>  = 1, v</a:t>
                          </a:r>
                          <a:r>
                            <a:rPr lang="en-US" sz="2000" baseline="-25000" dirty="0">
                              <a:solidFill>
                                <a:schemeClr val="tx1"/>
                              </a:solidFill>
                              <a:effectLst/>
                              <a:latin typeface="Times New Roman" panose="02020603050405020304" pitchFamily="18" charset="0"/>
                              <a:cs typeface="Times New Roman" panose="02020603050405020304" pitchFamily="18" charset="0"/>
                            </a:rPr>
                            <a:t>2</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chemeClr val="accent6">
                                  <a:lumMod val="75000"/>
                                </a:schemeClr>
                              </a:solidFill>
                              <a:effectLst/>
                              <a:latin typeface="Times New Roman" panose="02020603050405020304" pitchFamily="18" charset="0"/>
                              <a:cs typeface="Times New Roman" panose="02020603050405020304" pitchFamily="18" charset="0"/>
                            </a:rPr>
                            <a:t>10</a:t>
                          </a:r>
                          <a:endParaRPr lang="en-US" sz="2000" dirty="0">
                            <a:solidFill>
                              <a:schemeClr val="accent6">
                                <a:lumMod val="75000"/>
                              </a:schemeClr>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2</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0000FF"/>
                              </a:solidFill>
                              <a:effectLst/>
                              <a:latin typeface="Times New Roman" panose="02020603050405020304" pitchFamily="18" charset="0"/>
                              <a:cs typeface="Times New Roman" panose="02020603050405020304" pitchFamily="18" charset="0"/>
                            </a:rPr>
                            <a:t>22</a:t>
                          </a:r>
                          <a:endParaRPr lang="en-US" sz="2000" b="1"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04800">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 3, v</a:t>
                          </a:r>
                          <a:r>
                            <a:rPr lang="en-US" sz="2000" baseline="-25000" dirty="0">
                              <a:solidFill>
                                <a:schemeClr val="tx1"/>
                              </a:solidFill>
                              <a:effectLst/>
                              <a:latin typeface="Times New Roman" panose="02020603050405020304" pitchFamily="18"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rgbClr val="0000FF"/>
                              </a:solidFill>
                              <a:effectLst/>
                              <a:latin typeface="Times New Roman" panose="02020603050405020304" pitchFamily="18" charset="0"/>
                              <a:cs typeface="Times New Roman" panose="02020603050405020304" pitchFamily="18" charset="0"/>
                            </a:rPr>
                            <a:t>20</a:t>
                          </a:r>
                          <a:endParaRPr lang="en-US" sz="20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22</a:t>
                          </a:r>
                          <a:endParaRPr lang="en-US" sz="20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30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32</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304800">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4</a:t>
                          </a:r>
                          <a:r>
                            <a:rPr lang="en-US" sz="2000" dirty="0">
                              <a:solidFill>
                                <a:schemeClr val="tx1"/>
                              </a:solidFill>
                              <a:effectLst/>
                              <a:latin typeface="Times New Roman" panose="02020603050405020304" pitchFamily="18" charset="0"/>
                              <a:cs typeface="Times New Roman" panose="02020603050405020304" pitchFamily="18" charset="0"/>
                            </a:rPr>
                            <a:t>  = 2, v</a:t>
                          </a:r>
                          <a:r>
                            <a:rPr lang="en-US" sz="2000" baseline="-25000" dirty="0">
                              <a:solidFill>
                                <a:schemeClr val="tx1"/>
                              </a:solidFill>
                              <a:effectLst/>
                              <a:latin typeface="Times New Roman" panose="02020603050405020304" pitchFamily="18" charset="0"/>
                              <a:cs typeface="Times New Roman" panose="02020603050405020304" pitchFamily="18" charset="0"/>
                            </a:rPr>
                            <a:t>4</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rgbClr val="C00000"/>
                              </a:solidFill>
                              <a:effectLst/>
                              <a:latin typeface="Times New Roman" panose="02020603050405020304" pitchFamily="18" charset="0"/>
                              <a:cs typeface="Times New Roman" panose="02020603050405020304" pitchFamily="18" charset="0"/>
                            </a:rPr>
                            <a:t>15</a:t>
                          </a:r>
                          <a:endParaRPr lang="en-US" sz="2000" dirty="0">
                            <a:solidFill>
                              <a:srgbClr val="C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4</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15</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30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37</a:t>
                          </a:r>
                          <a:endParaRPr lang="en-US" sz="20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Fallback>
      </mc:AlternateContent>
      <p:cxnSp>
        <p:nvCxnSpPr>
          <p:cNvPr id="4" name="Curved Connector 3"/>
          <p:cNvCxnSpPr>
            <a:cxnSpLocks/>
          </p:cNvCxnSpPr>
          <p:nvPr/>
        </p:nvCxnSpPr>
        <p:spPr>
          <a:xfrm rot="16200000" flipH="1">
            <a:off x="5261641" y="1893912"/>
            <a:ext cx="548190" cy="275510"/>
          </a:xfrm>
          <a:prstGeom prst="curvedConnector3">
            <a:avLst>
              <a:gd name="adj1" fmla="val 7108"/>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048821" y="292726"/>
            <a:ext cx="4658547" cy="1107996"/>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Find the composition of an optimal subset by tracing back the computation of this entry F(4, 5) in the table.</a:t>
            </a:r>
            <a:endParaRPr lang="en-US" sz="2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BAD2ADB-7D5B-46C0-9F3C-592C2F22933F}"/>
                  </a:ext>
                </a:extLst>
              </p:cNvPr>
              <p:cNvSpPr txBox="1"/>
              <p:nvPr/>
            </p:nvSpPr>
            <p:spPr>
              <a:xfrm>
                <a:off x="1539490" y="3632342"/>
                <a:ext cx="9113014" cy="2862322"/>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spcAft>
                    <a:spcPts val="600"/>
                  </a:spcAft>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Since </a:t>
                </a:r>
                <a:r>
                  <a:rPr lang="en-US" sz="2000" b="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F(2, 3) </a:t>
                </a:r>
                <a14:m>
                  <m:oMath xmlns:m="http://schemas.openxmlformats.org/officeDocument/2006/math">
                    <m:r>
                      <a:rPr lang="en-US" sz="2000" i="1"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b="0" i="1"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(&gt;)</m:t>
                    </m:r>
                  </m:oMath>
                </a14:m>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F(1, 3)</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item 2 (i.e., </a:t>
                </a:r>
                <a:r>
                  <a:rPr lang="en-US" sz="2000" dirty="0">
                    <a:solidFill>
                      <a:srgbClr val="0000FF"/>
                    </a:solidFill>
                    <a:latin typeface="Times New Roman" panose="02020603050405020304" pitchFamily="18" charset="0"/>
                    <a:cs typeface="Times New Roman" panose="02020603050405020304" pitchFamily="18" charset="0"/>
                  </a:rPr>
                  <a:t>w</a:t>
                </a:r>
                <a:r>
                  <a:rPr lang="en-US" sz="2000" baseline="-25000" dirty="0">
                    <a:solidFill>
                      <a:srgbClr val="0000FF"/>
                    </a:solidFill>
                    <a:latin typeface="Times New Roman" panose="02020603050405020304" pitchFamily="18" charset="0"/>
                    <a:cs typeface="Times New Roman" panose="02020603050405020304" pitchFamily="18" charset="0"/>
                  </a:rPr>
                  <a:t>2</a:t>
                </a:r>
                <a:r>
                  <a:rPr lang="en-US" sz="2000" dirty="0">
                    <a:solidFill>
                      <a:srgbClr val="0000FF"/>
                    </a:solidFill>
                    <a:latin typeface="Times New Roman" panose="02020603050405020304" pitchFamily="18" charset="0"/>
                    <a:cs typeface="Times New Roman" panose="02020603050405020304" pitchFamily="18" charset="0"/>
                  </a:rPr>
                  <a:t>  = 1, v</a:t>
                </a:r>
                <a:r>
                  <a:rPr lang="en-US" sz="2000" baseline="-25000" dirty="0">
                    <a:solidFill>
                      <a:srgbClr val="0000FF"/>
                    </a:solidFill>
                    <a:latin typeface="Times New Roman" panose="02020603050405020304" pitchFamily="18" charset="0"/>
                    <a:cs typeface="Times New Roman" panose="02020603050405020304" pitchFamily="18" charset="0"/>
                  </a:rPr>
                  <a:t>2</a:t>
                </a:r>
                <a:r>
                  <a:rPr lang="en-US" sz="2000" dirty="0">
                    <a:solidFill>
                      <a:srgbClr val="0000FF"/>
                    </a:solidFill>
                    <a:latin typeface="Times New Roman" panose="02020603050405020304" pitchFamily="18" charset="0"/>
                    <a:cs typeface="Times New Roman" panose="02020603050405020304" pitchFamily="18" charset="0"/>
                  </a:rPr>
                  <a:t>  = 10</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is a part of an optimal selection, which leaves F(1, 3-1) to specify its remaining composition. </a:t>
                </a:r>
              </a:p>
              <a:p>
                <a:pPr>
                  <a:spcAft>
                    <a:spcPts val="600"/>
                  </a:spcAft>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b="1"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F(2, 3)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Max{F(1, 3),  </a:t>
                </a:r>
                <a:r>
                  <a:rPr lang="en-US" sz="2000" dirty="0">
                    <a:solidFill>
                      <a:schemeClr val="accent6">
                        <a:lumMod val="75000"/>
                      </a:schemeClr>
                    </a:solidFill>
                    <a:latin typeface="Times New Roman" panose="02020603050405020304" pitchFamily="18" charset="0"/>
                    <a:cs typeface="Times New Roman" panose="02020603050405020304" pitchFamily="18" charset="0"/>
                  </a:rPr>
                  <a:t>v</a:t>
                </a:r>
                <a:r>
                  <a:rPr lang="en-US" sz="2000" baseline="-25000" dirty="0">
                    <a:solidFill>
                      <a:schemeClr val="accent6">
                        <a:lumMod val="75000"/>
                      </a:schemeClr>
                    </a:solidFill>
                    <a:latin typeface="Times New Roman" panose="02020603050405020304" pitchFamily="18" charset="0"/>
                    <a:cs typeface="Times New Roman" panose="02020603050405020304" pitchFamily="18" charset="0"/>
                  </a:rPr>
                  <a:t>2</a:t>
                </a:r>
                <a:r>
                  <a:rPr lang="en-US" sz="2000" dirty="0">
                    <a:solidFill>
                      <a:srgbClr val="0000FF"/>
                    </a:solidFill>
                    <a:latin typeface="Times New Roman" panose="02020603050405020304" pitchFamily="18" charset="0"/>
                    <a:cs typeface="Times New Roman" panose="02020603050405020304" pitchFamily="18" charset="0"/>
                  </a:rPr>
                  <a:t> + </a:t>
                </a:r>
                <a:r>
                  <a:rPr lang="en-US" sz="2000" b="1" dirty="0">
                    <a:solidFill>
                      <a:schemeClr val="accent6">
                        <a:lumMod val="75000"/>
                      </a:schemeClr>
                    </a:solidFill>
                    <a:latin typeface="Times New Roman" panose="02020603050405020304" pitchFamily="18" charset="0"/>
                    <a:cs typeface="Times New Roman" panose="02020603050405020304" pitchFamily="18" charset="0"/>
                  </a:rPr>
                  <a:t>F(1, 3-1)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10 + 12 = 22, if j – w</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2</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3 - 1 </a:t>
                </a:r>
                <a:r>
                  <a:rPr lang="zh-CN" alt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0</a:t>
                </a:r>
                <a:endPar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342900" indent="-342900">
                  <a:spcAft>
                    <a:spcPts val="600"/>
                  </a:spcAft>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Similarly, since </a:t>
                </a:r>
                <a:r>
                  <a:rPr lang="en-US" sz="2000" b="1" dirty="0">
                    <a:solidFill>
                      <a:schemeClr val="accent6">
                        <a:lumMod val="75000"/>
                      </a:schemeClr>
                    </a:solidFill>
                    <a:latin typeface="Times New Roman" panose="02020603050405020304" pitchFamily="18" charset="0"/>
                    <a:ea typeface="Microsoft YaHei" panose="020B0503020204020204" pitchFamily="34" charset="-122"/>
                    <a:cs typeface="Times New Roman" panose="02020603050405020304" pitchFamily="18" charset="0"/>
                  </a:rPr>
                  <a:t>F(1, 2) </a:t>
                </a:r>
                <a14:m>
                  <m:oMath xmlns:m="http://schemas.openxmlformats.org/officeDocument/2006/math">
                    <m:r>
                      <a:rPr lang="en-US" sz="2000" i="1"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b="0" i="1"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(&gt;)</m:t>
                    </m:r>
                  </m:oMath>
                </a14:m>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F(0, 2), item 1 (i.e., </a:t>
                </a:r>
                <a:r>
                  <a:rPr lang="en-US" sz="2000" dirty="0">
                    <a:solidFill>
                      <a:srgbClr val="0000FF"/>
                    </a:solidFill>
                    <a:latin typeface="Times New Roman" panose="02020603050405020304" pitchFamily="18" charset="0"/>
                    <a:cs typeface="Times New Roman" panose="02020603050405020304" pitchFamily="18" charset="0"/>
                  </a:rPr>
                  <a:t>w</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  = 2, v</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  = 12</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the final part of the optimal solution.  </a:t>
                </a:r>
              </a:p>
              <a:p>
                <a:pPr marL="339725" indent="-339725">
                  <a:spcAft>
                    <a:spcPts val="600"/>
                  </a:spcAft>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b="1" dirty="0">
                    <a:solidFill>
                      <a:schemeClr val="accent6">
                        <a:lumMod val="75000"/>
                      </a:schemeClr>
                    </a:solidFill>
                    <a:latin typeface="Times New Roman" panose="02020603050405020304" pitchFamily="18" charset="0"/>
                    <a:ea typeface="Microsoft YaHei" panose="020B0503020204020204" pitchFamily="34" charset="-122"/>
                    <a:cs typeface="Times New Roman" panose="02020603050405020304" pitchFamily="18" charset="0"/>
                  </a:rPr>
                  <a:t>F(1, 2)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Max{F(0, 2),  </a:t>
                </a:r>
                <a:r>
                  <a:rPr lang="en-US" sz="2000" dirty="0">
                    <a:solidFill>
                      <a:schemeClr val="accent4">
                        <a:lumMod val="75000"/>
                      </a:schemeClr>
                    </a:solidFill>
                    <a:latin typeface="Times New Roman" panose="02020603050405020304" pitchFamily="18" charset="0"/>
                    <a:cs typeface="Times New Roman" panose="02020603050405020304" pitchFamily="18" charset="0"/>
                  </a:rPr>
                  <a:t>v</a:t>
                </a:r>
                <a:r>
                  <a:rPr lang="en-US" sz="2000" baseline="-25000" dirty="0">
                    <a:solidFill>
                      <a:schemeClr val="accent4">
                        <a:lumMod val="75000"/>
                      </a:schemeClr>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 + </a:t>
                </a:r>
                <a:r>
                  <a:rPr lang="en-US" sz="2000" b="1" dirty="0">
                    <a:solidFill>
                      <a:schemeClr val="accent4">
                        <a:lumMod val="75000"/>
                      </a:schemeClr>
                    </a:solidFill>
                    <a:latin typeface="Times New Roman" panose="02020603050405020304" pitchFamily="18" charset="0"/>
                    <a:cs typeface="Times New Roman" panose="02020603050405020304" pitchFamily="18" charset="0"/>
                  </a:rPr>
                  <a:t>F(0, 2-2)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Max{0, 12 + 0} = 12</a:t>
                </a:r>
              </a:p>
              <a:p>
                <a:pPr marL="342900" indent="-342900">
                  <a:spcAft>
                    <a:spcPts val="600"/>
                  </a:spcAft>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Thus, the </a:t>
                </a:r>
                <a:r>
                  <a:rPr lang="en-US" sz="20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composition of an optimal subset is</a:t>
                </a:r>
                <a:r>
                  <a:rPr lang="en-US" sz="2000" b="1"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{item 1, item 2, item 4}</a:t>
                </a:r>
                <a:r>
                  <a:rPr lang="en-US" sz="20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The maximal value is </a:t>
                </a:r>
                <a:r>
                  <a:rPr lang="en-US" sz="2000" dirty="0">
                    <a:latin typeface="Times New Roman" panose="02020603050405020304" pitchFamily="18" charset="0"/>
                    <a:cs typeface="Times New Roman" panose="02020603050405020304" pitchFamily="18" charset="0"/>
                  </a:rPr>
                  <a:t>F(4, 5) = 37. </a:t>
                </a:r>
              </a:p>
            </p:txBody>
          </p:sp>
        </mc:Choice>
        <mc:Fallback xmlns="">
          <p:sp>
            <p:nvSpPr>
              <p:cNvPr id="10" name="TextBox 9">
                <a:extLst>
                  <a:ext uri="{FF2B5EF4-FFF2-40B4-BE49-F238E27FC236}">
                    <a16:creationId xmlns:a16="http://schemas.microsoft.com/office/drawing/2014/main" id="{3BAD2ADB-7D5B-46C0-9F3C-592C2F22933F}"/>
                  </a:ext>
                </a:extLst>
              </p:cNvPr>
              <p:cNvSpPr txBox="1">
                <a:spLocks noRot="1" noChangeAspect="1" noMove="1" noResize="1" noEditPoints="1" noAdjustHandles="1" noChangeArrowheads="1" noChangeShapeType="1" noTextEdit="1"/>
              </p:cNvSpPr>
              <p:nvPr/>
            </p:nvSpPr>
            <p:spPr>
              <a:xfrm>
                <a:off x="1539490" y="3632342"/>
                <a:ext cx="9113014" cy="2862322"/>
              </a:xfrm>
              <a:prstGeom prst="rect">
                <a:avLst/>
              </a:prstGeom>
              <a:blipFill>
                <a:blip r:embed="rId3"/>
                <a:stretch>
                  <a:fillRect l="-535" t="-1062" r="-334" b="-2760"/>
                </a:stretch>
              </a:blipFill>
              <a:ln>
                <a:solidFill>
                  <a:schemeClr val="bg1"/>
                </a:solidFill>
              </a:ln>
            </p:spPr>
            <p:txBody>
              <a:bodyPr/>
              <a:lstStyle/>
              <a:p>
                <a:r>
                  <a:rPr lang="en-US">
                    <a:noFill/>
                  </a:rPr>
                  <a:t> </a:t>
                </a:r>
              </a:p>
            </p:txBody>
          </p:sp>
        </mc:Fallback>
      </mc:AlternateContent>
      <p:pic>
        <p:nvPicPr>
          <p:cNvPr id="11" name="Picture 10" descr="Emoticon making a point Stock Vector - 14709057">
            <a:extLst>
              <a:ext uri="{FF2B5EF4-FFF2-40B4-BE49-F238E27FC236}">
                <a16:creationId xmlns:a16="http://schemas.microsoft.com/office/drawing/2014/main" id="{6835A701-0326-40AA-9B1C-DAB9D435D83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082148" flipH="1" flipV="1">
            <a:off x="733679" y="2758069"/>
            <a:ext cx="656296" cy="426649"/>
          </a:xfrm>
          <a:prstGeom prst="rect">
            <a:avLst/>
          </a:prstGeom>
          <a:noFill/>
          <a:ln>
            <a:noFill/>
          </a:ln>
        </p:spPr>
      </p:pic>
      <p:cxnSp>
        <p:nvCxnSpPr>
          <p:cNvPr id="13" name="Curved Connector 3">
            <a:extLst>
              <a:ext uri="{FF2B5EF4-FFF2-40B4-BE49-F238E27FC236}">
                <a16:creationId xmlns:a16="http://schemas.microsoft.com/office/drawing/2014/main" id="{3A5B3AAA-1BFB-4A97-8230-11365189CDF3}"/>
              </a:ext>
            </a:extLst>
          </p:cNvPr>
          <p:cNvCxnSpPr>
            <a:cxnSpLocks/>
          </p:cNvCxnSpPr>
          <p:nvPr/>
        </p:nvCxnSpPr>
        <p:spPr>
          <a:xfrm rot="16200000" flipH="1">
            <a:off x="5925242" y="1928327"/>
            <a:ext cx="567509" cy="225999"/>
          </a:xfrm>
          <a:prstGeom prst="curvedConnector3">
            <a:avLst>
              <a:gd name="adj1" fmla="val 100639"/>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58E0C12-6F8E-4812-A0C3-890C88D5CACA}"/>
              </a:ext>
            </a:extLst>
          </p:cNvPr>
          <p:cNvSpPr/>
          <p:nvPr/>
        </p:nvSpPr>
        <p:spPr>
          <a:xfrm>
            <a:off x="5673491" y="620190"/>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spTree>
    <p:extLst>
      <p:ext uri="{BB962C8B-B14F-4D97-AF65-F5344CB8AC3E}">
        <p14:creationId xmlns:p14="http://schemas.microsoft.com/office/powerpoint/2010/main" val="1089951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52775" y="596845"/>
                <a:ext cx="8488208" cy="6063198"/>
              </a:xfrm>
              <a:prstGeom prst="rect">
                <a:avLst/>
              </a:prstGeom>
            </p:spPr>
            <p:txBody>
              <a:bodyPr wrap="square">
                <a:spAutoFit/>
              </a:bodyPr>
              <a:lstStyle/>
              <a:p>
                <a:pPr marL="342900" indent="-342900">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optimal solution is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F(n, W).</a:t>
                </a:r>
              </a:p>
              <a:p>
                <a:pPr marL="342900" indent="-342900">
                  <a:spcAft>
                    <a:spcPts val="1200"/>
                  </a:spcAft>
                  <a:buFont typeface="Arial" panose="020B0604020202020204" pitchFamily="34" charset="0"/>
                  <a:buChar char="•"/>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Use a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two-dimensional array F[0 </a:t>
                </a:r>
                <a14:m>
                  <m:oMath xmlns:m="http://schemas.openxmlformats.org/officeDocument/2006/math">
                    <m:r>
                      <a:rPr lang="en-US" sz="2200" i="1" smtClean="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r>
                      <a:rPr lang="en-US" sz="2200" b="0" i="1" smtClean="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 </m:t>
                    </m:r>
                  </m:oMath>
                </a14:m>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 </a:t>
                </a:r>
                <a14:m>
                  <m:oMath xmlns:m="http://schemas.openxmlformats.org/officeDocument/2006/math">
                    <m:r>
                      <a:rPr lang="en-US" sz="2200" i="1">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n,  0 </a:t>
                </a:r>
                <a14:m>
                  <m:oMath xmlns:m="http://schemas.openxmlformats.org/officeDocument/2006/math">
                    <m:r>
                      <a:rPr lang="en-US" sz="2200" i="1">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 </m:t>
                    </m:r>
                  </m:oMath>
                </a14:m>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j </a:t>
                </a:r>
                <a14:m>
                  <m:oMath xmlns:m="http://schemas.openxmlformats.org/officeDocument/2006/math">
                    <m:r>
                      <a:rPr lang="en-US" sz="2200" i="1">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W]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to compute the values F(</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j)s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for the rows of the array in sequence using </a:t>
                </a:r>
              </a:p>
              <a:p>
                <a:pPr>
                  <a:spcAft>
                    <a:spcPts val="12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sz="22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 1, j),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sz="22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if j -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 </a:t>
                </a:r>
              </a:p>
              <a:p>
                <a:pPr>
                  <a:spcAft>
                    <a:spcPts val="12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p>
              <a:p>
                <a:pPr>
                  <a:spcAft>
                    <a:spcPts val="12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-1, j),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j -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  	</a:t>
                </a:r>
              </a:p>
              <a:p>
                <a:pPr marL="342900" indent="-342900">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Obviously,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number of array entries computed is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nW</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14:m>
                  <m:oMath xmlns:m="http://schemas.openxmlformats.org/officeDocument/2006/math">
                    <m:r>
                      <a:rPr lang="en-US" sz="2200" i="1" smtClean="0">
                        <a:solidFill>
                          <a:srgbClr val="000000"/>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r>
                      <a:rPr lang="en-US" sz="2200" b="0" i="1" smtClean="0">
                        <a:solidFill>
                          <a:srgbClr val="000000"/>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nW</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p>
              <a:p>
                <a:pPr marL="342900" indent="-342900">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For a given n, and taking </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arbitrarily large values of W, such as W = n!,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number of entries </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computed (running times) is </a:t>
                </a:r>
                <a14:m>
                  <m:oMath xmlns:m="http://schemas.openxmlformats.org/officeDocument/2006/math">
                    <m:r>
                      <a:rPr lang="en-US" sz="22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(n*n!).</a:t>
                </a:r>
              </a:p>
              <a:p>
                <a:pPr marL="342900" indent="-342900">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When W is extremely large compared to n, this algorithm is worse than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the brute-force algorithm </a:t>
                </a:r>
                <a14:m>
                  <m:oMath xmlns:m="http://schemas.openxmlformats.org/officeDocument/2006/math">
                    <m:r>
                      <a:rPr lang="en-US" sz="22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a:t>
                </a:r>
                <a:r>
                  <a:rPr lang="en-US" sz="2200" baseline="30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n</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which simply considers all subsets.</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342900" indent="-342900">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algorithm can be improved so that it never performs worse than the brute-force algorithm and often performs much better. </a:t>
                </a:r>
              </a:p>
            </p:txBody>
          </p:sp>
        </mc:Choice>
        <mc:Fallback xmlns="">
          <p:sp>
            <p:nvSpPr>
              <p:cNvPr id="2" name="Rectangle 1"/>
              <p:cNvSpPr>
                <a:spLocks noRot="1" noChangeAspect="1" noMove="1" noResize="1" noEditPoints="1" noAdjustHandles="1" noChangeArrowheads="1" noChangeShapeType="1" noTextEdit="1"/>
              </p:cNvSpPr>
              <p:nvPr/>
            </p:nvSpPr>
            <p:spPr>
              <a:xfrm>
                <a:off x="1552775" y="596845"/>
                <a:ext cx="8488208" cy="6063198"/>
              </a:xfrm>
              <a:prstGeom prst="rect">
                <a:avLst/>
              </a:prstGeom>
              <a:blipFill>
                <a:blip r:embed="rId2"/>
                <a:stretch>
                  <a:fillRect l="-862" t="-704" r="-718" b="-1005"/>
                </a:stretch>
              </a:blipFill>
            </p:spPr>
            <p:txBody>
              <a:bodyPr/>
              <a:lstStyle/>
              <a:p>
                <a:r>
                  <a:rPr lang="en-US">
                    <a:noFill/>
                  </a:rPr>
                  <a:t> </a:t>
                </a:r>
              </a:p>
            </p:txBody>
          </p:sp>
        </mc:Fallback>
      </mc:AlternateContent>
      <p:sp>
        <p:nvSpPr>
          <p:cNvPr id="4" name="Left Brace 3">
            <a:extLst>
              <a:ext uri="{FF2B5EF4-FFF2-40B4-BE49-F238E27FC236}">
                <a16:creationId xmlns:a16="http://schemas.microsoft.com/office/drawing/2014/main" id="{7811B933-46DC-41E4-9E57-9165FED8721D}"/>
              </a:ext>
            </a:extLst>
          </p:cNvPr>
          <p:cNvSpPr/>
          <p:nvPr/>
        </p:nvSpPr>
        <p:spPr>
          <a:xfrm>
            <a:off x="3352800" y="2073421"/>
            <a:ext cx="113211" cy="1113916"/>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62E3B640-664A-4D03-854B-9D262F50B6E9}"/>
              </a:ext>
            </a:extLst>
          </p:cNvPr>
          <p:cNvSpPr txBox="1"/>
          <p:nvPr/>
        </p:nvSpPr>
        <p:spPr>
          <a:xfrm>
            <a:off x="6261462" y="2913797"/>
            <a:ext cx="5286103"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t>Adding the </a:t>
            </a:r>
            <a:r>
              <a:rPr lang="en-US" dirty="0" err="1"/>
              <a:t>i</a:t>
            </a:r>
            <a:r>
              <a:rPr lang="en-US" baseline="30000" dirty="0" err="1"/>
              <a:t>th</a:t>
            </a:r>
            <a:r>
              <a:rPr lang="en-US" dirty="0"/>
              <a:t> item with </a:t>
            </a:r>
            <a:r>
              <a:rPr lang="en-US" sz="18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18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t> , the total weight exceeds j.</a:t>
            </a:r>
          </a:p>
        </p:txBody>
      </p:sp>
    </p:spTree>
    <p:extLst>
      <p:ext uri="{BB962C8B-B14F-4D97-AF65-F5344CB8AC3E}">
        <p14:creationId xmlns:p14="http://schemas.microsoft.com/office/powerpoint/2010/main" val="1330568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B5D22D-2A64-261D-A6E1-2FA2472258C2}"/>
              </a:ext>
            </a:extLst>
          </p:cNvPr>
          <p:cNvSpPr/>
          <p:nvPr/>
        </p:nvSpPr>
        <p:spPr>
          <a:xfrm>
            <a:off x="1341120" y="801189"/>
            <a:ext cx="9109166" cy="3492137"/>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Rectangle 1"/>
              <p:cNvSpPr/>
              <p:nvPr/>
            </p:nvSpPr>
            <p:spPr>
              <a:xfrm>
                <a:off x="1613735" y="375004"/>
                <a:ext cx="8017945" cy="6355586"/>
              </a:xfrm>
              <a:prstGeom prst="rect">
                <a:avLst/>
              </a:prstGeom>
            </p:spPr>
            <p:txBody>
              <a:bodyPr wrap="square">
                <a:spAutoFit/>
              </a:bodyPr>
              <a:lstStyle/>
              <a:p>
                <a:pPr marL="342900" indent="-342900">
                  <a:buFont typeface="Arial" panose="020B0604020202020204" pitchFamily="34" charset="0"/>
                  <a:buChar char="•"/>
                </a:pP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improvement is based on the fact that </a:t>
                </a:r>
              </a:p>
              <a:p>
                <a:pPr marL="800100" lvl="1" indent="-342900">
                  <a:buFont typeface="Arial" panose="020B0604020202020204" pitchFamily="34" charset="0"/>
                  <a:buChar char="•"/>
                </a:pPr>
                <a:r>
                  <a:rPr lang="en-US" sz="2200" i="1"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it is unnecessary to determine the entries in the </a:t>
                </a:r>
                <a:r>
                  <a:rPr lang="en-US" sz="2200" i="1"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i="1" baseline="300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th</a:t>
                </a:r>
                <a:r>
                  <a:rPr lang="en-US" sz="2200" i="1"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row for every w between 1 to W. </a:t>
                </a:r>
              </a:p>
              <a:p>
                <a:pPr marL="800100" lvl="1" indent="-342900">
                  <a:spcAft>
                    <a:spcPts val="1200"/>
                  </a:spcAft>
                  <a:buFont typeface="Arial" panose="020B0604020202020204" pitchFamily="34" charset="0"/>
                  <a:buChar char="•"/>
                </a:pPr>
                <a:r>
                  <a:rPr lang="en-US" sz="2200" i="1"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It only needs to determine the entries F(n, w) in the n</a:t>
                </a:r>
                <a:r>
                  <a:rPr lang="en-US" sz="2200" i="1" baseline="300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th</a:t>
                </a:r>
                <a:r>
                  <a:rPr lang="en-US" sz="2200" i="1"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row.</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According to</a:t>
                </a:r>
              </a:p>
              <a:p>
                <a:pPr>
                  <a:spcAft>
                    <a:spcPts val="12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1, j),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sz="2200" b="1"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sz="2200" b="1" dirty="0" err="1">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1"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b="1" dirty="0" err="1">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1" baseline="-25000" dirty="0" err="1">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1" baseline="-250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b="1"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if j -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 </a:t>
                </a:r>
              </a:p>
              <a:p>
                <a:pPr>
                  <a:spcAft>
                    <a:spcPts val="12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sz="2200" b="1"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p>
              <a:p>
                <a:pPr>
                  <a:spcAft>
                    <a:spcPts val="6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-1, j),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j -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  	</a:t>
                </a:r>
              </a:p>
              <a:p>
                <a:pPr lvl="1">
                  <a:spcAft>
                    <a:spcPts val="1200"/>
                  </a:spcAft>
                </a:pP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only entries needed in the (n-1)</a:t>
                </a:r>
                <a:r>
                  <a:rPr lang="en-US" sz="2200" i="1" baseline="30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st</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row are the ones </a:t>
                </a:r>
                <a:r>
                  <a:rPr lang="en-US" sz="22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F(n-1, W)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and </a:t>
                </a:r>
                <a:r>
                  <a:rPr lang="en-US" sz="2200" b="1" i="1"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F(n-1, W- </a:t>
                </a:r>
                <a:r>
                  <a:rPr lang="en-US" sz="2200" b="1" i="1" dirty="0" err="1">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1" i="1" baseline="-25000" dirty="0" err="1">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n</a:t>
                </a:r>
                <a:r>
                  <a:rPr lang="en-US" sz="2200" b="1" i="1"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needed to compute </a:t>
                </a:r>
                <a:r>
                  <a:rPr lang="en-US" sz="2200" b="1" i="1"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F(n, W).</a:t>
                </a:r>
              </a:p>
              <a:p>
                <a:pPr marL="342900" indent="-342900">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Continue to work backward from n to determine which entries are needed.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process stops when n = 1 or w </a:t>
                </a:r>
                <a14:m>
                  <m:oMath xmlns:m="http://schemas.openxmlformats.org/officeDocument/2006/math">
                    <m:r>
                      <a:rPr lang="en-US" sz="22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pPr marL="800100" lvl="1" indent="-342900">
                  <a:buFont typeface="Arial" panose="020B0604020202020204" pitchFamily="34" charset="0"/>
                  <a:buChar char="•"/>
                </a:pP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After determining which entries are needed in the </a:t>
                </a:r>
                <a:r>
                  <a:rPr lang="en-US" sz="2200" i="1"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i="1"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row, decide which entries are needed in the (i-1)</a:t>
                </a:r>
                <a:r>
                  <a:rPr lang="en-US" sz="2200" i="1"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st</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row using the fact that  </a:t>
                </a:r>
              </a:p>
              <a:p>
                <a:pPr lvl="1">
                  <a:spcAft>
                    <a:spcPts val="1200"/>
                  </a:spcAft>
                </a:pP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2200" i="1"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w) is computed from </a:t>
                </a:r>
                <a:r>
                  <a:rPr lang="en-US" sz="22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F(i-1, w)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and </a:t>
                </a:r>
                <a:r>
                  <a:rPr lang="en-US" sz="2200" i="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F(i-1, w-</a:t>
                </a:r>
                <a:r>
                  <a:rPr lang="en-US" sz="2200" i="1"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i="1" baseline="-250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i="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1613735" y="375004"/>
                <a:ext cx="8017945" cy="6355586"/>
              </a:xfrm>
              <a:prstGeom prst="rect">
                <a:avLst/>
              </a:prstGeom>
              <a:blipFill>
                <a:blip r:embed="rId2"/>
                <a:stretch>
                  <a:fillRect l="-913" t="-672" r="-532" b="-1056"/>
                </a:stretch>
              </a:blipFill>
            </p:spPr>
            <p:txBody>
              <a:bodyPr/>
              <a:lstStyle/>
              <a:p>
                <a:r>
                  <a:rPr lang="en-US">
                    <a:noFill/>
                  </a:rPr>
                  <a:t> </a:t>
                </a:r>
              </a:p>
            </p:txBody>
          </p:sp>
        </mc:Fallback>
      </mc:AlternateContent>
      <p:pic>
        <p:nvPicPr>
          <p:cNvPr id="3" name="Picture 2" descr="Emoticon making a point Stock Vector - 14709057">
            <a:extLst>
              <a:ext uri="{FF2B5EF4-FFF2-40B4-BE49-F238E27FC236}">
                <a16:creationId xmlns:a16="http://schemas.microsoft.com/office/drawing/2014/main" id="{AF2A123B-BFF4-44F4-BF7C-73DF698829D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082148" flipH="1" flipV="1">
            <a:off x="856321" y="3671637"/>
            <a:ext cx="453417" cy="350274"/>
          </a:xfrm>
          <a:prstGeom prst="rect">
            <a:avLst/>
          </a:prstGeom>
          <a:noFill/>
          <a:ln>
            <a:noFill/>
          </a:ln>
        </p:spPr>
      </p:pic>
      <p:sp>
        <p:nvSpPr>
          <p:cNvPr id="5" name="Left Brace 4">
            <a:extLst>
              <a:ext uri="{FF2B5EF4-FFF2-40B4-BE49-F238E27FC236}">
                <a16:creationId xmlns:a16="http://schemas.microsoft.com/office/drawing/2014/main" id="{3240E7F6-6BE1-4693-B5C7-CDCDEE5EF73C}"/>
              </a:ext>
            </a:extLst>
          </p:cNvPr>
          <p:cNvSpPr/>
          <p:nvPr/>
        </p:nvSpPr>
        <p:spPr>
          <a:xfrm>
            <a:off x="3396343" y="2349920"/>
            <a:ext cx="113211" cy="1113916"/>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35577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1C8945-1DFD-4635-A293-41A7DEA2A7F3}"/>
              </a:ext>
            </a:extLst>
          </p:cNvPr>
          <p:cNvSpPr/>
          <p:nvPr/>
        </p:nvSpPr>
        <p:spPr>
          <a:xfrm>
            <a:off x="2332045" y="2922117"/>
            <a:ext cx="7909345" cy="1231106"/>
          </a:xfrm>
          <a:prstGeom prst="rect">
            <a:avLst/>
          </a:prstGeom>
        </p:spPr>
        <p:txBody>
          <a:bodyPr wrap="none">
            <a:spAutoFit/>
          </a:bodyPr>
          <a:lstStyle/>
          <a:p>
            <a:pPr>
              <a:spcBef>
                <a:spcPts val="600"/>
              </a:spcBef>
              <a:spcAft>
                <a:spcPts val="600"/>
              </a:spcAft>
            </a:pPr>
            <a:r>
              <a:rPr lang="en-US" sz="3200" dirty="0"/>
              <a:t>Chapter 06-06 Dynamic Programming</a:t>
            </a:r>
            <a:endParaRPr lang="en-US" sz="3200" dirty="0">
              <a:solidFill>
                <a:srgbClr val="000000"/>
              </a:solidFill>
              <a:ea typeface="Microsoft YaHei" panose="020B0503020204020204" pitchFamily="34" charset="-122"/>
              <a:cs typeface="Times New Roman" panose="02020603050405020304" pitchFamily="18" charset="0"/>
            </a:endParaRPr>
          </a:p>
          <a:p>
            <a:pPr>
              <a:spcBef>
                <a:spcPts val="600"/>
              </a:spcBef>
              <a:spcAft>
                <a:spcPts val="600"/>
              </a:spcAft>
            </a:pPr>
            <a:r>
              <a:rPr lang="en-US" sz="3200" dirty="0">
                <a:solidFill>
                  <a:srgbClr val="000000"/>
                </a:solidFill>
                <a:ea typeface="Microsoft YaHei" panose="020B0503020204020204" pitchFamily="34" charset="-122"/>
                <a:cs typeface="Times New Roman" panose="02020603050405020304" pitchFamily="18" charset="0"/>
              </a:rPr>
              <a:t>The Knapsack Problem and Memory Functions</a:t>
            </a:r>
          </a:p>
        </p:txBody>
      </p:sp>
    </p:spTree>
    <p:extLst>
      <p:ext uri="{BB962C8B-B14F-4D97-AF65-F5344CB8AC3E}">
        <p14:creationId xmlns:p14="http://schemas.microsoft.com/office/powerpoint/2010/main" val="2340751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9960" y="2051315"/>
            <a:ext cx="8389857" cy="2755370"/>
          </a:xfrm>
          <a:prstGeom prst="rect">
            <a:avLst/>
          </a:prstGeom>
        </p:spPr>
        <p:txBody>
          <a:bodyPr wrap="square">
            <a:spAutoFit/>
          </a:bodyPr>
          <a:lstStyle/>
          <a:p>
            <a:pPr>
              <a:lnSpc>
                <a:spcPct val="150000"/>
              </a:lnSpc>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following algorithm implements this idea for the knapsack problem. After initializing the table, the recursive function needs to be called with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n (the number of items) and j = W (the knapsack capacity).</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632844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2555" y="633164"/>
            <a:ext cx="9059159" cy="5970865"/>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p>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//Implements the memory function method for the knapsack problem</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Input:	  A nonnegative integer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indicating the number of the first items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being considered and a nonnegative integer j indicating the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knapsack capacity.</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Output:	  The value of an optimal feasible subset of the first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items</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//Note :	  Uses as global variables input arrays Weights[1 .. n], Values[1 .. n],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and table F[0 .. n, 0 .. W] whose entries are initialize with  -1’s except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for row 0 and column 0 initialized with 0’s</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582586" y="3595094"/>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840602" y="3675047"/>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4227104064"/>
              </p:ext>
            </p:extLst>
          </p:nvPr>
        </p:nvGraphicFramePr>
        <p:xfrm>
          <a:off x="6932923" y="3186716"/>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6096000" y="5657671"/>
                <a:ext cx="5713272" cy="1200329"/>
              </a:xfrm>
              <a:prstGeom prst="rect">
                <a:avLst/>
              </a:prstGeom>
              <a:noFill/>
            </p:spPr>
            <p:txBody>
              <a:bodyPr wrap="square" rtlCol="0">
                <a:spAutoFit/>
              </a:bodyPr>
              <a:lstStyle/>
              <a:p>
                <a:r>
                  <a:rPr lang="en-US" dirty="0"/>
                  <a:t>If F[1,1] &lt; 0, if 1 &lt; Weights[1] is true, value = MK(0, 1)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0, where F[0, 1] &lt; 0, return F[0, 1] = 0. Thus F[1, 1] = 0.</a:t>
                </a:r>
              </a:p>
              <a:p>
                <a:r>
                  <a:rPr lang="en-US" dirty="0"/>
                  <a:t>If F[1, 2] &lt; 0, if 2 &lt; Weights[1] is false, value = max { MK(0, 1), Value[1] + MK(0, 0)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0} = 12 , </a:t>
                </a:r>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6096000" y="5657671"/>
                <a:ext cx="5713272" cy="1200329"/>
              </a:xfrm>
              <a:prstGeom prst="rect">
                <a:avLst/>
              </a:prstGeom>
              <a:blipFill>
                <a:blip r:embed="rId3"/>
                <a:stretch>
                  <a:fillRect l="-854" t="-2538" b="-7107"/>
                </a:stretch>
              </a:blipFill>
            </p:spPr>
            <p:txBody>
              <a:bodyPr/>
              <a:lstStyle/>
              <a:p>
                <a:r>
                  <a:rPr lang="en-US">
                    <a:noFill/>
                  </a:rPr>
                  <a:t> </a:t>
                </a:r>
              </a:p>
            </p:txBody>
          </p:sp>
        </mc:Fallback>
      </mc:AlternateContent>
    </p:spTree>
    <p:extLst>
      <p:ext uri="{BB962C8B-B14F-4D97-AF65-F5344CB8AC3E}">
        <p14:creationId xmlns:p14="http://schemas.microsoft.com/office/powerpoint/2010/main" val="3744744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2048917440"/>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930770" y="2757384"/>
                <a:ext cx="9512883" cy="4185761"/>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p>
              <a:p>
                <a:r>
                  <a:rPr lang="en-US" sz="1400" dirty="0">
                    <a:solidFill>
                      <a:srgbClr val="C00000"/>
                    </a:solidFill>
                  </a:rPr>
                  <a:t>======= oL2</a:t>
                </a:r>
              </a:p>
              <a:p>
                <a:r>
                  <a:rPr lang="en-US" sz="1400" dirty="0">
                    <a:solidFill>
                      <a:srgbClr val="C00000"/>
                    </a:solidFill>
                  </a:rPr>
                  <a:t>MK(2, 5)</a:t>
                </a:r>
              </a:p>
              <a:p>
                <a:r>
                  <a:rPr lang="en-US" sz="14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930770" y="2757384"/>
                <a:ext cx="9512883" cy="4185761"/>
              </a:xfrm>
              <a:prstGeom prst="rect">
                <a:avLst/>
              </a:prstGeom>
              <a:blipFill>
                <a:blip r:embed="rId3"/>
                <a:stretch>
                  <a:fillRect l="-192" t="-146" b="-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5741845" y="2678339"/>
                <a:ext cx="5347062" cy="4185761"/>
              </a:xfrm>
              <a:prstGeom prst="rect">
                <a:avLst/>
              </a:prstGeom>
              <a:noFill/>
            </p:spPr>
            <p:txBody>
              <a:bodyPr wrap="square" rtlCol="0">
                <a:spAutoFit/>
              </a:bodyPr>
              <a:lstStyle/>
              <a:p>
                <a:r>
                  <a:rPr lang="en-US" sz="1400" dirty="0">
                    <a:solidFill>
                      <a:srgbClr val="C00000"/>
                    </a:solidFill>
                  </a:rPr>
                  <a:t>======= oL2</a:t>
                </a:r>
              </a:p>
              <a:p>
                <a:r>
                  <a:rPr lang="en-US" sz="1400" dirty="0">
                    <a:solidFill>
                      <a:srgbClr val="C00000"/>
                    </a:solidFill>
                  </a:rPr>
                  <a:t>MK(2, 5)</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F[2, 5] = -1 &lt; 0</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5 &lt; W[2]=1 </a:t>
                </a:r>
                <a14:m>
                  <m:oMath xmlns:m="http://schemas.openxmlformats.org/officeDocument/2006/math">
                    <m:r>
                      <a:rPr lang="en-US" sz="1400" i="1" smtClean="0">
                        <a:solidFill>
                          <a:srgbClr val="C00000"/>
                        </a:solidFill>
                        <a:latin typeface="Cambria Math" panose="02040503050406030204" pitchFamily="18" charset="0"/>
                        <a:ea typeface="Cambria Math" panose="02040503050406030204" pitchFamily="18" charset="0"/>
                      </a:rPr>
                      <m:t>→</m:t>
                    </m:r>
                  </m:oMath>
                </a14:m>
                <a:r>
                  <a:rPr lang="en-US" sz="1400" dirty="0">
                    <a:solidFill>
                      <a:srgbClr val="C00000"/>
                    </a:solidFill>
                  </a:rPr>
                  <a:t> f</a:t>
                </a:r>
              </a:p>
              <a:p>
                <a:r>
                  <a:rPr lang="en-US" sz="1400" dirty="0">
                    <a:solidFill>
                      <a:srgbClr val="C00000"/>
                    </a:solidFill>
                  </a:rPr>
                  <a:t>Else v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V[2] + MK[1, 5-W[2] = 5-1=4]}</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F[1, 5] = -1 &lt; 0</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5 &lt; W[1]=2 </a:t>
                </a:r>
                <a14:m>
                  <m:oMath xmlns:m="http://schemas.openxmlformats.org/officeDocument/2006/math">
                    <m:r>
                      <a:rPr lang="en-US" sz="1400" i="1" smtClean="0">
                        <a:solidFill>
                          <a:schemeClr val="accent6">
                            <a:lumMod val="50000"/>
                          </a:schemeClr>
                        </a:solidFill>
                        <a:latin typeface="Cambria Math" panose="02040503050406030204" pitchFamily="18" charset="0"/>
                        <a:ea typeface="Cambria Math" panose="02040503050406030204" pitchFamily="18" charset="0"/>
                      </a:rPr>
                      <m:t>→</m:t>
                    </m:r>
                  </m:oMath>
                </a14:m>
                <a:r>
                  <a:rPr lang="en-US" sz="1400" dirty="0">
                    <a:solidFill>
                      <a:schemeClr val="accent6">
                        <a:lumMod val="50000"/>
                      </a:schemeClr>
                    </a:solidFill>
                  </a:rPr>
                  <a:t> f</a:t>
                </a:r>
              </a:p>
              <a:p>
                <a:r>
                  <a:rPr lang="en-US" sz="1400" dirty="0">
                    <a:solidFill>
                      <a:schemeClr val="accent6">
                        <a:lumMod val="50000"/>
                      </a:schemeClr>
                    </a:solidFill>
                  </a:rPr>
                  <a:t>Else v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V[1] + MK[0, 5-W[1] = 5-2=3]}</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5){if F[0,5]=0 &lt; 0 </a:t>
                </a:r>
                <a14:m>
                  <m:oMath xmlns:m="http://schemas.openxmlformats.org/officeDocument/2006/math">
                    <m:r>
                      <a:rPr lang="en-US" sz="1400" i="1" smtClean="0">
                        <a:solidFill>
                          <a:schemeClr val="accent6">
                            <a:lumMod val="50000"/>
                          </a:schemeClr>
                        </a:solidFill>
                        <a:latin typeface="Cambria Math" panose="02040503050406030204" pitchFamily="18" charset="0"/>
                        <a:ea typeface="Cambria Math" panose="02040503050406030204" pitchFamily="18" charset="0"/>
                      </a:rPr>
                      <m:t>→</m:t>
                    </m:r>
                  </m:oMath>
                </a14:m>
                <a:r>
                  <a:rPr lang="en-US" sz="1400" dirty="0">
                    <a:solidFill>
                      <a:schemeClr val="accent6">
                        <a:lumMod val="50000"/>
                      </a:schemeClr>
                    </a:solidFill>
                  </a:rPr>
                  <a:t> f, then return F[0, 5]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sz="1400" dirty="0">
                    <a:solidFill>
                      <a:schemeClr val="accent6">
                        <a:lumMod val="50000"/>
                      </a:schemeClr>
                    </a:solidFill>
                  </a:rPr>
                  <a:t>F[1, 5]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Return F[1, 5]</a:t>
                </a:r>
                <a:endPar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C00000"/>
                    </a:solidFill>
                  </a:rPr>
                  <a:t>F[2, 5]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F[2, 5]</a:t>
                </a:r>
                <a:endParaRPr lang="en-US" sz="1400" dirty="0">
                  <a:solidFill>
                    <a:srgbClr val="C00000"/>
                  </a:solidFill>
                </a:endParaRPr>
              </a:p>
              <a:p>
                <a:r>
                  <a:rPr lang="en-US" sz="1400" dirty="0">
                    <a:solidFill>
                      <a:srgbClr val="C00000"/>
                    </a:solidFill>
                  </a:rPr>
                  <a:t>======= cL2</a:t>
                </a: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5741845" y="2678339"/>
                <a:ext cx="5347062" cy="4185761"/>
              </a:xfrm>
              <a:prstGeom prst="rect">
                <a:avLst/>
              </a:prstGeom>
              <a:blipFill>
                <a:blip r:embed="rId4"/>
                <a:stretch>
                  <a:fillRect l="-342" t="-146" b="-582"/>
                </a:stretch>
              </a:blipFill>
            </p:spPr>
            <p:txBody>
              <a:bodyPr/>
              <a:lstStyle/>
              <a:p>
                <a:r>
                  <a:rPr lang="en-US">
                    <a:noFill/>
                  </a:rPr>
                  <a:t> </a:t>
                </a:r>
              </a:p>
            </p:txBody>
          </p:sp>
        </mc:Fallback>
      </mc:AlternateContent>
    </p:spTree>
    <p:extLst>
      <p:ext uri="{BB962C8B-B14F-4D97-AF65-F5344CB8AC3E}">
        <p14:creationId xmlns:p14="http://schemas.microsoft.com/office/powerpoint/2010/main" val="420267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503614019"/>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819119"/>
                <a:ext cx="9512883" cy="4185761"/>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p>
              <a:p>
                <a:r>
                  <a:rPr lang="en-US" sz="1400" dirty="0">
                    <a:solidFill>
                      <a:srgbClr val="C00000"/>
                    </a:solidFill>
                  </a:rPr>
                  <a:t>======= oL2</a:t>
                </a:r>
              </a:p>
              <a:p>
                <a:r>
                  <a:rPr lang="en-US" sz="1400" dirty="0">
                    <a:solidFill>
                      <a:srgbClr val="C00000"/>
                    </a:solidFill>
                  </a:rPr>
                  <a:t>MK(2, 5)</a:t>
                </a:r>
              </a:p>
              <a:p>
                <a:r>
                  <a:rPr lang="en-US" sz="14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819119"/>
                <a:ext cx="9512883" cy="4185761"/>
              </a:xfrm>
              <a:prstGeom prst="rect">
                <a:avLst/>
              </a:prstGeom>
              <a:blipFill>
                <a:blip r:embed="rId3"/>
                <a:stretch>
                  <a:fillRect l="-192" t="-146" b="-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2132109" y="2581008"/>
                <a:ext cx="4773196" cy="418576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dirty="0">
                    <a:solidFill>
                      <a:srgbClr val="C00000"/>
                    </a:solidFill>
                  </a:rPr>
                  <a:t>======= oL2</a:t>
                </a:r>
              </a:p>
              <a:p>
                <a:r>
                  <a:rPr lang="en-US" sz="1400" dirty="0">
                    <a:solidFill>
                      <a:srgbClr val="C00000"/>
                    </a:solidFill>
                  </a:rPr>
                  <a:t>MK(2, 5)</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F[2, 5] = -1 &lt; 0</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5 &lt; W[2]=1 </a:t>
                </a:r>
                <a14:m>
                  <m:oMath xmlns:m="http://schemas.openxmlformats.org/officeDocument/2006/math">
                    <m:r>
                      <a:rPr lang="en-US" sz="1400" i="1" smtClean="0">
                        <a:solidFill>
                          <a:srgbClr val="C00000"/>
                        </a:solidFill>
                        <a:latin typeface="Cambria Math" panose="02040503050406030204" pitchFamily="18" charset="0"/>
                        <a:ea typeface="Cambria Math" panose="02040503050406030204" pitchFamily="18" charset="0"/>
                      </a:rPr>
                      <m:t>→</m:t>
                    </m:r>
                  </m:oMath>
                </a14:m>
                <a:r>
                  <a:rPr lang="en-US" sz="1400" dirty="0">
                    <a:solidFill>
                      <a:srgbClr val="C00000"/>
                    </a:solidFill>
                  </a:rPr>
                  <a:t> f</a:t>
                </a:r>
              </a:p>
              <a:p>
                <a:r>
                  <a:rPr lang="en-US" sz="1400" dirty="0">
                    <a:solidFill>
                      <a:srgbClr val="C00000"/>
                    </a:solidFill>
                  </a:rPr>
                  <a:t>Else v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V[2] + MK[1, 5-W[2] = 5-1=4]}</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F[1, 5] = -1 &lt; 0</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5 &lt; W[1]=2 </a:t>
                </a:r>
                <a14:m>
                  <m:oMath xmlns:m="http://schemas.openxmlformats.org/officeDocument/2006/math">
                    <m:r>
                      <a:rPr lang="en-US" sz="1400" i="1" smtClean="0">
                        <a:solidFill>
                          <a:schemeClr val="accent6">
                            <a:lumMod val="50000"/>
                          </a:schemeClr>
                        </a:solidFill>
                        <a:latin typeface="Cambria Math" panose="02040503050406030204" pitchFamily="18" charset="0"/>
                        <a:ea typeface="Cambria Math" panose="02040503050406030204" pitchFamily="18" charset="0"/>
                      </a:rPr>
                      <m:t>→</m:t>
                    </m:r>
                  </m:oMath>
                </a14:m>
                <a:r>
                  <a:rPr lang="en-US" sz="1400" dirty="0">
                    <a:solidFill>
                      <a:schemeClr val="accent6">
                        <a:lumMod val="50000"/>
                      </a:schemeClr>
                    </a:solidFill>
                  </a:rPr>
                  <a:t> f</a:t>
                </a:r>
              </a:p>
              <a:p>
                <a:r>
                  <a:rPr lang="en-US" sz="1400" dirty="0">
                    <a:solidFill>
                      <a:schemeClr val="accent6">
                        <a:lumMod val="50000"/>
                      </a:schemeClr>
                    </a:solidFill>
                  </a:rPr>
                  <a:t>Else v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V[1] + MK[0, 5-W[1] = 5-2=3]}</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5){if F[0,5]=0 &lt; 0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5]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sz="1400" dirty="0">
                    <a:solidFill>
                      <a:schemeClr val="accent6">
                        <a:lumMod val="50000"/>
                      </a:schemeClr>
                    </a:solidFill>
                  </a:rPr>
                  <a:t>F[1, 5]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Return F[1, 5]</a:t>
                </a:r>
                <a:endPar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C00000"/>
                    </a:solidFill>
                  </a:rPr>
                  <a:t>F[2, 5]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F[2, 5]</a:t>
                </a:r>
                <a:endParaRPr lang="en-US" sz="1400" dirty="0">
                  <a:solidFill>
                    <a:srgbClr val="C00000"/>
                  </a:solidFill>
                </a:endParaRPr>
              </a:p>
              <a:p>
                <a:r>
                  <a:rPr lang="en-US" sz="1400" dirty="0">
                    <a:solidFill>
                      <a:srgbClr val="C00000"/>
                    </a:solidFill>
                  </a:rPr>
                  <a:t>======= cL2</a:t>
                </a: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2132109" y="2581008"/>
                <a:ext cx="4773196" cy="4185761"/>
              </a:xfrm>
              <a:prstGeom prst="rect">
                <a:avLst/>
              </a:prstGeom>
              <a:blipFill>
                <a:blip r:embed="rId4"/>
                <a:stretch>
                  <a:fillRect l="-255" b="-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9B91BB6-F6A2-4C0D-A4B7-01864A9EBC2C}"/>
                  </a:ext>
                </a:extLst>
              </p:cNvPr>
              <p:cNvSpPr txBox="1"/>
              <p:nvPr/>
            </p:nvSpPr>
            <p:spPr>
              <a:xfrm>
                <a:off x="3787172" y="1410550"/>
                <a:ext cx="4773196" cy="547842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dirty="0">
                    <a:solidFill>
                      <a:srgbClr val="C00000"/>
                    </a:solidFill>
                  </a:rPr>
                  <a:t>======= oL2</a:t>
                </a:r>
              </a:p>
              <a:p>
                <a:r>
                  <a:rPr lang="en-US" sz="1400" dirty="0">
                    <a:solidFill>
                      <a:srgbClr val="C00000"/>
                    </a:solidFill>
                  </a:rPr>
                  <a:t>MK(2, 5)</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F[2, 5] = -1 &lt; 0</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5 &lt; W[2]=1 </a:t>
                </a:r>
                <a14:m>
                  <m:oMath xmlns:m="http://schemas.openxmlformats.org/officeDocument/2006/math">
                    <m:r>
                      <a:rPr lang="en-US" sz="1400" i="1" smtClean="0">
                        <a:solidFill>
                          <a:srgbClr val="C00000"/>
                        </a:solidFill>
                        <a:latin typeface="Cambria Math" panose="02040503050406030204" pitchFamily="18" charset="0"/>
                        <a:ea typeface="Cambria Math" panose="02040503050406030204" pitchFamily="18" charset="0"/>
                      </a:rPr>
                      <m:t>→</m:t>
                    </m:r>
                  </m:oMath>
                </a14:m>
                <a:r>
                  <a:rPr lang="en-US" sz="1400" dirty="0">
                    <a:solidFill>
                      <a:srgbClr val="C00000"/>
                    </a:solidFill>
                  </a:rPr>
                  <a:t> f</a:t>
                </a:r>
              </a:p>
              <a:p>
                <a:r>
                  <a:rPr lang="en-US" sz="1400" dirty="0">
                    <a:solidFill>
                      <a:srgbClr val="C00000"/>
                    </a:solidFill>
                  </a:rPr>
                  <a:t>Else v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V[2] + MK[1, 5-W[2] = 5-1=4]}</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F[1, 5] = -1 &lt; 0</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5 &lt; W[1]=2 </a:t>
                </a:r>
                <a14:m>
                  <m:oMath xmlns:m="http://schemas.openxmlformats.org/officeDocument/2006/math">
                    <m:r>
                      <a:rPr lang="en-US" sz="1400" i="1" smtClean="0">
                        <a:solidFill>
                          <a:schemeClr val="accent6">
                            <a:lumMod val="50000"/>
                          </a:schemeClr>
                        </a:solidFill>
                        <a:latin typeface="Cambria Math" panose="02040503050406030204" pitchFamily="18" charset="0"/>
                        <a:ea typeface="Cambria Math" panose="02040503050406030204" pitchFamily="18" charset="0"/>
                      </a:rPr>
                      <m:t>→</m:t>
                    </m:r>
                  </m:oMath>
                </a14:m>
                <a:r>
                  <a:rPr lang="en-US" sz="1400" dirty="0">
                    <a:solidFill>
                      <a:schemeClr val="accent6">
                        <a:lumMod val="50000"/>
                      </a:schemeClr>
                    </a:solidFill>
                  </a:rPr>
                  <a:t> f</a:t>
                </a:r>
              </a:p>
              <a:p>
                <a:r>
                  <a:rPr lang="en-US" sz="1400" dirty="0">
                    <a:solidFill>
                      <a:schemeClr val="accent6">
                        <a:lumMod val="50000"/>
                      </a:schemeClr>
                    </a:solidFill>
                  </a:rPr>
                  <a:t>Else v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V[1] + </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5-W[1] = 5-2=3</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0,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V[1]=12 + </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5-W[1] = 5-2=3]}</a:t>
                </a:r>
              </a:p>
              <a:p>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0,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V[1]=12 + </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3] = 0</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12</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5){if F[0,5]=0 &lt; 0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5]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3) {if F[0,3] = 0 &lt; 0</a:t>
                </a:r>
                <a:r>
                  <a:rPr lang="en-US" sz="1400" dirty="0">
                    <a:solidFill>
                      <a:schemeClr val="accent2"/>
                    </a:solidFill>
                    <a:ea typeface="Cambria Math" panose="02040503050406030204" pitchFamily="18" charset="0"/>
                  </a:rPr>
                  <a:t>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3]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sz="1400" dirty="0">
                    <a:solidFill>
                      <a:schemeClr val="accent6">
                        <a:lumMod val="50000"/>
                      </a:schemeClr>
                    </a:solidFill>
                  </a:rPr>
                  <a:t>F[1, 5]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 = 12</a:t>
                </a:r>
              </a:p>
              <a:p>
                <a:r>
                  <a:rPr 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Return F[1, 5] = 12</a:t>
                </a:r>
                <a:endPar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C00000"/>
                    </a:solidFill>
                  </a:rPr>
                  <a:t>F[2, 5]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F[2, 5]</a:t>
                </a:r>
                <a:endParaRPr lang="en-US" sz="1400" dirty="0">
                  <a:solidFill>
                    <a:srgbClr val="C00000"/>
                  </a:solidFill>
                </a:endParaRPr>
              </a:p>
              <a:p>
                <a:r>
                  <a:rPr lang="en-US" sz="1400" dirty="0">
                    <a:solidFill>
                      <a:srgbClr val="C00000"/>
                    </a:solidFill>
                  </a:rPr>
                  <a:t>======= cL2</a:t>
                </a:r>
              </a:p>
            </p:txBody>
          </p:sp>
        </mc:Choice>
        <mc:Fallback xmlns="">
          <p:sp>
            <p:nvSpPr>
              <p:cNvPr id="9" name="TextBox 8">
                <a:extLst>
                  <a:ext uri="{FF2B5EF4-FFF2-40B4-BE49-F238E27FC236}">
                    <a16:creationId xmlns:a16="http://schemas.microsoft.com/office/drawing/2014/main" id="{39B91BB6-F6A2-4C0D-A4B7-01864A9EBC2C}"/>
                  </a:ext>
                </a:extLst>
              </p:cNvPr>
              <p:cNvSpPr txBox="1">
                <a:spLocks noRot="1" noChangeAspect="1" noMove="1" noResize="1" noEditPoints="1" noAdjustHandles="1" noChangeArrowheads="1" noChangeShapeType="1" noTextEdit="1"/>
              </p:cNvSpPr>
              <p:nvPr/>
            </p:nvSpPr>
            <p:spPr>
              <a:xfrm>
                <a:off x="3787172" y="1410550"/>
                <a:ext cx="4773196" cy="5478423"/>
              </a:xfrm>
              <a:prstGeom prst="rect">
                <a:avLst/>
              </a:prstGeom>
              <a:blipFill>
                <a:blip r:embed="rId5"/>
                <a:stretch>
                  <a:fillRect l="-255" b="-111"/>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7367451" y="2699657"/>
            <a:ext cx="400595" cy="3405052"/>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99791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2379610079"/>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819119"/>
                <a:ext cx="9512883" cy="4185761"/>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p>
              <a:p>
                <a:r>
                  <a:rPr lang="en-US" sz="1400" dirty="0">
                    <a:solidFill>
                      <a:srgbClr val="C00000"/>
                    </a:solidFill>
                  </a:rPr>
                  <a:t>======= oL2</a:t>
                </a:r>
              </a:p>
              <a:p>
                <a:r>
                  <a:rPr lang="en-US" sz="1400" dirty="0">
                    <a:solidFill>
                      <a:srgbClr val="C00000"/>
                    </a:solidFill>
                  </a:rPr>
                  <a:t>MK(2, 5)</a:t>
                </a:r>
              </a:p>
              <a:p>
                <a:r>
                  <a:rPr lang="en-US" sz="14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819119"/>
                <a:ext cx="9512883" cy="4185761"/>
              </a:xfrm>
              <a:prstGeom prst="rect">
                <a:avLst/>
              </a:prstGeom>
              <a:blipFill>
                <a:blip r:embed="rId3"/>
                <a:stretch>
                  <a:fillRect l="-192" t="-146" b="-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2132109" y="2633711"/>
                <a:ext cx="4773196" cy="418576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dirty="0">
                    <a:solidFill>
                      <a:srgbClr val="C00000"/>
                    </a:solidFill>
                  </a:rPr>
                  <a:t>======= oL2</a:t>
                </a:r>
              </a:p>
              <a:p>
                <a:r>
                  <a:rPr lang="en-US" sz="1400" dirty="0">
                    <a:solidFill>
                      <a:srgbClr val="C00000"/>
                    </a:solidFill>
                  </a:rPr>
                  <a:t>MK(2, 5)</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F[2, 5] = -1 &lt; 0</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5 &lt; W[2]=1 </a:t>
                </a:r>
                <a14:m>
                  <m:oMath xmlns:m="http://schemas.openxmlformats.org/officeDocument/2006/math">
                    <m:r>
                      <a:rPr lang="en-US" sz="1400" i="1" smtClean="0">
                        <a:solidFill>
                          <a:srgbClr val="C00000"/>
                        </a:solidFill>
                        <a:latin typeface="Cambria Math" panose="02040503050406030204" pitchFamily="18" charset="0"/>
                        <a:ea typeface="Cambria Math" panose="02040503050406030204" pitchFamily="18" charset="0"/>
                      </a:rPr>
                      <m:t>→</m:t>
                    </m:r>
                  </m:oMath>
                </a14:m>
                <a:r>
                  <a:rPr lang="en-US" sz="1400" dirty="0">
                    <a:solidFill>
                      <a:srgbClr val="C00000"/>
                    </a:solidFill>
                  </a:rPr>
                  <a:t> f</a:t>
                </a:r>
              </a:p>
              <a:p>
                <a:r>
                  <a:rPr lang="en-US" sz="1400" dirty="0">
                    <a:solidFill>
                      <a:srgbClr val="C00000"/>
                    </a:solidFill>
                  </a:rPr>
                  <a:t>Else v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V[2] + MK[1, 5-W[2] = 5-1=4]}</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F[1, 5] = -1 &lt; 0</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5 &lt; W[1]=2 </a:t>
                </a:r>
                <a14:m>
                  <m:oMath xmlns:m="http://schemas.openxmlformats.org/officeDocument/2006/math">
                    <m:r>
                      <a:rPr lang="en-US" sz="1400" i="1" smtClean="0">
                        <a:solidFill>
                          <a:schemeClr val="accent6">
                            <a:lumMod val="50000"/>
                          </a:schemeClr>
                        </a:solidFill>
                        <a:latin typeface="Cambria Math" panose="02040503050406030204" pitchFamily="18" charset="0"/>
                        <a:ea typeface="Cambria Math" panose="02040503050406030204" pitchFamily="18" charset="0"/>
                      </a:rPr>
                      <m:t>→</m:t>
                    </m:r>
                  </m:oMath>
                </a14:m>
                <a:r>
                  <a:rPr lang="en-US" sz="1400" dirty="0">
                    <a:solidFill>
                      <a:schemeClr val="accent6">
                        <a:lumMod val="50000"/>
                      </a:schemeClr>
                    </a:solidFill>
                  </a:rPr>
                  <a:t> f</a:t>
                </a:r>
              </a:p>
              <a:p>
                <a:r>
                  <a:rPr lang="en-US" sz="1400" dirty="0">
                    <a:solidFill>
                      <a:schemeClr val="accent6">
                        <a:lumMod val="50000"/>
                      </a:schemeClr>
                    </a:solidFill>
                  </a:rPr>
                  <a:t>Else v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V[1] + MK[0, 5-W[1] = 5-2=3]}</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5){if F[0,5]=0 &lt; 0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5]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sz="1400" dirty="0">
                    <a:solidFill>
                      <a:schemeClr val="accent6">
                        <a:lumMod val="50000"/>
                      </a:schemeClr>
                    </a:solidFill>
                  </a:rPr>
                  <a:t>F[1, 5]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Return F[1, 5]</a:t>
                </a:r>
                <a:endPar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C00000"/>
                    </a:solidFill>
                  </a:rPr>
                  <a:t>F[2, 5]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F[2, 5]</a:t>
                </a:r>
                <a:endParaRPr lang="en-US" sz="1400" dirty="0">
                  <a:solidFill>
                    <a:srgbClr val="C00000"/>
                  </a:solidFill>
                </a:endParaRPr>
              </a:p>
              <a:p>
                <a:r>
                  <a:rPr lang="en-US" sz="1400" dirty="0">
                    <a:solidFill>
                      <a:srgbClr val="C00000"/>
                    </a:solidFill>
                  </a:rPr>
                  <a:t>======= cL2</a:t>
                </a: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2132109" y="2633711"/>
                <a:ext cx="4773196" cy="4185761"/>
              </a:xfrm>
              <a:prstGeom prst="rect">
                <a:avLst/>
              </a:prstGeom>
              <a:blipFill>
                <a:blip r:embed="rId4"/>
                <a:stretch>
                  <a:fillRect l="-255" t="-145" b="-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9B91BB6-F6A2-4C0D-A4B7-01864A9EBC2C}"/>
                  </a:ext>
                </a:extLst>
              </p:cNvPr>
              <p:cNvSpPr txBox="1"/>
              <p:nvPr/>
            </p:nvSpPr>
            <p:spPr>
              <a:xfrm>
                <a:off x="3943526" y="677114"/>
                <a:ext cx="4773196" cy="634019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dirty="0">
                    <a:solidFill>
                      <a:srgbClr val="C00000"/>
                    </a:solidFill>
                  </a:rPr>
                  <a:t>======= oL2</a:t>
                </a:r>
              </a:p>
              <a:p>
                <a:r>
                  <a:rPr lang="en-US" sz="1400" dirty="0">
                    <a:solidFill>
                      <a:srgbClr val="C00000"/>
                    </a:solidFill>
                  </a:rPr>
                  <a:t>MK(2, 5)</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F[2, 5] = -1 &lt; 0</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5 &lt; W[2]=1 </a:t>
                </a:r>
                <a14:m>
                  <m:oMath xmlns:m="http://schemas.openxmlformats.org/officeDocument/2006/math">
                    <m:r>
                      <a:rPr lang="en-US" sz="1400" i="1" smtClean="0">
                        <a:solidFill>
                          <a:srgbClr val="C00000"/>
                        </a:solidFill>
                        <a:latin typeface="Cambria Math" panose="02040503050406030204" pitchFamily="18" charset="0"/>
                        <a:ea typeface="Cambria Math" panose="02040503050406030204" pitchFamily="18" charset="0"/>
                      </a:rPr>
                      <m:t>→</m:t>
                    </m:r>
                  </m:oMath>
                </a14:m>
                <a:r>
                  <a:rPr lang="en-US" sz="1400" dirty="0">
                    <a:solidFill>
                      <a:srgbClr val="C00000"/>
                    </a:solidFill>
                  </a:rPr>
                  <a:t> f</a:t>
                </a:r>
              </a:p>
              <a:p>
                <a:r>
                  <a:rPr lang="en-US" sz="1400" dirty="0">
                    <a:solidFill>
                      <a:srgbClr val="C00000"/>
                    </a:solidFill>
                  </a:rPr>
                  <a:t>Else v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V[2] + MK(1, 5-W[2] = 5-1=4)}</a:t>
                </a:r>
              </a:p>
              <a:p>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max{12, 10 + MK(1, 4)}</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4)</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F[1, 4] = -1&lt;0</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4 &lt; W[1]=2 </a:t>
                </a:r>
                <a14:m>
                  <m:oMath xmlns:m="http://schemas.openxmlformats.org/officeDocument/2006/math">
                    <m:r>
                      <a:rPr lang="en-US" sz="1400" i="1" smtClean="0">
                        <a:solidFill>
                          <a:srgbClr val="C00000"/>
                        </a:solidFill>
                        <a:latin typeface="Cambria Math" panose="02040503050406030204" pitchFamily="18" charset="0"/>
                        <a:ea typeface="Cambria Math" panose="02040503050406030204" pitchFamily="18" charset="0"/>
                      </a:rPr>
                      <m:t>→</m:t>
                    </m:r>
                  </m:oMath>
                </a14:m>
                <a:r>
                  <a:rPr lang="en-US" sz="1400" dirty="0">
                    <a:solidFill>
                      <a:srgbClr val="C00000"/>
                    </a:solidFill>
                  </a:rPr>
                  <a:t> f</a:t>
                </a:r>
                <a:endPar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C00000"/>
                    </a:solidFill>
                  </a:rPr>
                  <a:t>Else v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MK(0, 4),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V[1] + MK(0, 4-W[1] = 5-2=3)}</a:t>
                </a:r>
              </a:p>
              <a:p>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max{0, 12 + MK(0, 3)}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12</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F[1, 4]</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12</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F[1, 4] =12 </a:t>
                </a:r>
              </a:p>
              <a:p>
                <a:endPar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5){if F[0,5]=0 &lt; 0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5]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3) {if F[0,3] = 0 &lt; 0</a:t>
                </a:r>
                <a:r>
                  <a:rPr lang="en-US" sz="1400" dirty="0">
                    <a:solidFill>
                      <a:schemeClr val="accent2"/>
                    </a:solidFill>
                    <a:ea typeface="Cambria Math" panose="02040503050406030204" pitchFamily="18" charset="0"/>
                  </a:rPr>
                  <a:t>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3]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Return F[1, 5] = 12</a:t>
                </a:r>
                <a:endPar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C00000"/>
                    </a:solidFill>
                  </a:rPr>
                  <a:t>F[2, 5]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F[2, 5]</a:t>
                </a:r>
                <a:endParaRPr lang="en-US" sz="1400" dirty="0">
                  <a:solidFill>
                    <a:srgbClr val="C00000"/>
                  </a:solidFill>
                </a:endParaRPr>
              </a:p>
              <a:p>
                <a:r>
                  <a:rPr lang="en-US" sz="1400" dirty="0">
                    <a:solidFill>
                      <a:srgbClr val="C00000"/>
                    </a:solidFill>
                  </a:rPr>
                  <a:t>======= cL2</a:t>
                </a:r>
              </a:p>
            </p:txBody>
          </p:sp>
        </mc:Choice>
        <mc:Fallback xmlns="">
          <p:sp>
            <p:nvSpPr>
              <p:cNvPr id="9" name="TextBox 8">
                <a:extLst>
                  <a:ext uri="{FF2B5EF4-FFF2-40B4-BE49-F238E27FC236}">
                    <a16:creationId xmlns:a16="http://schemas.microsoft.com/office/drawing/2014/main" id="{39B91BB6-F6A2-4C0D-A4B7-01864A9EBC2C}"/>
                  </a:ext>
                </a:extLst>
              </p:cNvPr>
              <p:cNvSpPr txBox="1">
                <a:spLocks noRot="1" noChangeAspect="1" noMove="1" noResize="1" noEditPoints="1" noAdjustHandles="1" noChangeArrowheads="1" noChangeShapeType="1" noTextEdit="1"/>
              </p:cNvSpPr>
              <p:nvPr/>
            </p:nvSpPr>
            <p:spPr>
              <a:xfrm>
                <a:off x="3943526" y="677114"/>
                <a:ext cx="4773196" cy="6340197"/>
              </a:xfrm>
              <a:prstGeom prst="rect">
                <a:avLst/>
              </a:prstGeom>
              <a:blipFill>
                <a:blip r:embed="rId5"/>
                <a:stretch>
                  <a:fillRect l="-255" t="-96"/>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6803216" y="2110813"/>
            <a:ext cx="237818" cy="1977465"/>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96586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7BC5B-5853-45BB-A585-BEDCE6E0F7E2}"/>
              </a:ext>
            </a:extLst>
          </p:cNvPr>
          <p:cNvSpPr>
            <a:spLocks noGrp="1"/>
          </p:cNvSpPr>
          <p:nvPr>
            <p:ph type="title"/>
          </p:nvPr>
        </p:nvSpPr>
        <p:spPr/>
        <p:txBody>
          <a:bodyPr>
            <a:normAutofit/>
          </a:bodyPr>
          <a:lstStyle/>
          <a:p>
            <a:r>
              <a:rPr lang="en-US" sz="3600" dirty="0"/>
              <a:t>Chapter 06-06 Dynamic Programming</a:t>
            </a:r>
            <a:br>
              <a:rPr lang="en-US" sz="3600" dirty="0"/>
            </a:br>
            <a:r>
              <a:rPr lang="en-US" sz="3600" dirty="0"/>
              <a:t>Knapsack Problem</a:t>
            </a:r>
          </a:p>
        </p:txBody>
      </p:sp>
      <p:sp>
        <p:nvSpPr>
          <p:cNvPr id="4" name="TextBox 3">
            <a:extLst>
              <a:ext uri="{FF2B5EF4-FFF2-40B4-BE49-F238E27FC236}">
                <a16:creationId xmlns:a16="http://schemas.microsoft.com/office/drawing/2014/main" id="{094C3916-0BD0-42F1-8EA3-50DF258B80A7}"/>
              </a:ext>
            </a:extLst>
          </p:cNvPr>
          <p:cNvSpPr txBox="1"/>
          <p:nvPr/>
        </p:nvSpPr>
        <p:spPr>
          <a:xfrm>
            <a:off x="1105987" y="2005533"/>
            <a:ext cx="9300755" cy="2846933"/>
          </a:xfrm>
          <a:prstGeom prst="rect">
            <a:avLst/>
          </a:prstGeom>
          <a:noFill/>
        </p:spPr>
        <p:txBody>
          <a:bodyPr wrap="square">
            <a:spAutoFit/>
          </a:bodyPr>
          <a:lstStyle/>
          <a:p>
            <a:pPr marL="461963" marR="0" lvl="0" indent="-461963">
              <a:spcAft>
                <a:spcPts val="600"/>
              </a:spcAft>
              <a:buFont typeface="Symbol" panose="05050102010706020507" pitchFamily="18" charset="2"/>
              <a:buChar char=""/>
            </a:pP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Given  </a:t>
            </a:r>
          </a:p>
          <a:p>
            <a:pPr marL="919163" lvl="1" indent="-461963">
              <a:spcAft>
                <a:spcPts val="600"/>
              </a:spcAft>
              <a:buFont typeface="Symbol" panose="05050102010706020507" pitchFamily="18" charset="2"/>
              <a:buChar char=""/>
            </a:pP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n  items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of known weights </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with values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p>
          <a:p>
            <a:pPr lvl="1">
              <a:spcAft>
                <a:spcPts val="600"/>
              </a:spcAft>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1</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v</a:t>
            </a:r>
            <a:r>
              <a:rPr lang="en-US" sz="2200" baseline="-250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1</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(w</a:t>
            </a:r>
            <a:r>
              <a:rPr lang="en-US" sz="2200" baseline="-250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2</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v</a:t>
            </a:r>
            <a:r>
              <a:rPr lang="en-US" sz="2200" baseline="-250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2</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n</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n</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p>
          <a:p>
            <a:pPr marL="919163" lvl="1" indent="-461963">
              <a:spcAft>
                <a:spcPts val="600"/>
              </a:spcAft>
              <a:buFont typeface="Symbol" panose="05050102010706020507" pitchFamily="18" charset="2"/>
              <a:buChar char=""/>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 knapsack of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capacity holding maximum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weight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p>
          <a:p>
            <a:pPr marL="461963" marR="0" lvl="0" indent="-461963">
              <a:spcAft>
                <a:spcPts val="600"/>
              </a:spcAft>
              <a:buFont typeface="Symbol" panose="05050102010706020507" pitchFamily="18" charset="2"/>
              <a:buChar char=""/>
            </a:pPr>
            <a:r>
              <a:rPr lang="en-US" sz="2200" dirty="0">
                <a:solidFill>
                  <a:srgbClr val="FF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find the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most valuable </a:t>
            </a:r>
            <a:r>
              <a:rPr lang="en-US" sz="2200" dirty="0">
                <a:solidFill>
                  <a:srgbClr val="FF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subset of the items that fit into the knapsack. </a:t>
            </a:r>
          </a:p>
          <a:p>
            <a:pPr marL="461963" marR="0" lvl="0" indent="-461963">
              <a:spcAft>
                <a:spcPts val="600"/>
              </a:spcAft>
              <a:buFont typeface="Symbol" panose="05050102010706020507" pitchFamily="18" charset="2"/>
              <a:buChar char=""/>
            </a:pPr>
            <a:r>
              <a:rPr lang="en-US" sz="2200" dirty="0">
                <a:latin typeface="Times New Roman" panose="02020603050405020304" pitchFamily="18" charset="0"/>
                <a:ea typeface="Microsoft YaHei" panose="020B0503020204020204" pitchFamily="34" charset="-122"/>
                <a:cs typeface="Times New Roman" panose="02020603050405020304" pitchFamily="18" charset="0"/>
              </a:rPr>
              <a:t>Equivalently, a transport plan that has to deliver the most valuable set of items to a remote location without exceeding the plan’s capacity. </a:t>
            </a:r>
          </a:p>
        </p:txBody>
      </p:sp>
      <p:sp>
        <p:nvSpPr>
          <p:cNvPr id="3" name="Rectangle 2">
            <a:extLst>
              <a:ext uri="{FF2B5EF4-FFF2-40B4-BE49-F238E27FC236}">
                <a16:creationId xmlns:a16="http://schemas.microsoft.com/office/drawing/2014/main" id="{10441994-B57F-43C0-B6EA-0D36BB250BFF}"/>
              </a:ext>
            </a:extLst>
          </p:cNvPr>
          <p:cNvSpPr/>
          <p:nvPr/>
        </p:nvSpPr>
        <p:spPr>
          <a:xfrm>
            <a:off x="1177694" y="5103674"/>
            <a:ext cx="8497967" cy="1754326"/>
          </a:xfrm>
          <a:prstGeom prst="rect">
            <a:avLst/>
          </a:prstGeom>
        </p:spPr>
        <p:txBody>
          <a:bodyPr wrap="none">
            <a:spAutoFit/>
          </a:bodyPr>
          <a:lstStyle/>
          <a:p>
            <a:r>
              <a:rPr lang="en-US" dirty="0">
                <a:solidFill>
                  <a:srgbClr val="374151"/>
                </a:solidFill>
                <a:latin typeface="Times New Roman" panose="02020603050405020304" pitchFamily="18" charset="0"/>
                <a:cs typeface="Times New Roman" panose="02020603050405020304" pitchFamily="18" charset="0"/>
              </a:rPr>
              <a:t> </a:t>
            </a:r>
            <a:r>
              <a:rPr lang="en-US" dirty="0">
                <a:solidFill>
                  <a:srgbClr val="374151"/>
                </a:solidFill>
                <a:highlight>
                  <a:srgbClr val="FFFF00"/>
                </a:highlight>
                <a:latin typeface="Times New Roman" panose="02020603050405020304" pitchFamily="18" charset="0"/>
                <a:cs typeface="Times New Roman" panose="02020603050405020304" pitchFamily="18" charset="0"/>
              </a:rPr>
              <a:t>An NP-Complete problem, in a certain sense, is the "hardest" problem in NP</a:t>
            </a:r>
            <a:r>
              <a:rPr lang="en-US" dirty="0">
                <a:solidFill>
                  <a:srgbClr val="374151"/>
                </a:solidFill>
                <a:latin typeface="Times New Roman" panose="02020603050405020304" pitchFamily="18" charset="0"/>
                <a:cs typeface="Times New Roman" panose="02020603050405020304" pitchFamily="18" charset="0"/>
              </a:rPr>
              <a:t>.</a:t>
            </a:r>
          </a:p>
          <a:p>
            <a:pPr lvl="0" eaLnBrk="0" fontAlgn="base" hangingPunct="0">
              <a:spcBef>
                <a:spcPct val="0"/>
              </a:spcBef>
              <a:spcAft>
                <a:spcPct val="0"/>
              </a:spcAft>
            </a:pPr>
            <a:r>
              <a:rPr lang="en-US" altLang="en-US" dirty="0">
                <a:latin typeface="Times New Roman" panose="02020603050405020304" pitchFamily="18" charset="0"/>
                <a:cs typeface="Times New Roman" panose="02020603050405020304" pitchFamily="18" charset="0"/>
              </a:rPr>
              <a:t> The problem is NP-complete, meaning that there is no known polynomial-time solution. </a:t>
            </a:r>
          </a:p>
          <a:p>
            <a:pPr lvl="0" eaLnBrk="0" fontAlgn="base" hangingPunct="0">
              <a:spcBef>
                <a:spcPct val="0"/>
              </a:spcBef>
              <a:spcAft>
                <a:spcPct val="0"/>
              </a:spcAft>
            </a:pPr>
            <a:r>
              <a:rPr lang="en-US" altLang="en-US" dirty="0">
                <a:latin typeface="Times New Roman" panose="02020603050405020304" pitchFamily="18" charset="0"/>
                <a:cs typeface="Times New Roman" panose="02020603050405020304" pitchFamily="18" charset="0"/>
              </a:rPr>
              <a:t> The time complexity of the naive recursive approach is O(2</a:t>
            </a:r>
            <a:r>
              <a:rPr lang="en-US" altLang="en-US" baseline="30000" dirty="0">
                <a:latin typeface="Times New Roman" panose="02020603050405020304" pitchFamily="18" charset="0"/>
                <a:cs typeface="Times New Roman" panose="02020603050405020304" pitchFamily="18" charset="0"/>
              </a:rPr>
              <a:t>n</a:t>
            </a:r>
            <a:r>
              <a:rPr lang="en-US" altLang="en-US" dirty="0">
                <a:latin typeface="Times New Roman" panose="02020603050405020304" pitchFamily="18" charset="0"/>
                <a:cs typeface="Times New Roman" panose="02020603050405020304" pitchFamily="18" charset="0"/>
              </a:rPr>
              <a:t>), where n is the number of </a:t>
            </a:r>
          </a:p>
          <a:p>
            <a:pPr lvl="0" eaLnBrk="0" fontAlgn="base" hangingPunct="0">
              <a:spcBef>
                <a:spcPct val="0"/>
              </a:spcBef>
              <a:spcAft>
                <a:spcPct val="0"/>
              </a:spcAft>
            </a:pPr>
            <a:r>
              <a:rPr lang="en-US" altLang="en-US" dirty="0">
                <a:latin typeface="Times New Roman" panose="02020603050405020304" pitchFamily="18" charset="0"/>
                <a:cs typeface="Times New Roman" panose="02020603050405020304" pitchFamily="18" charset="0"/>
              </a:rPr>
              <a:t> elements in the set.</a:t>
            </a:r>
          </a:p>
          <a:p>
            <a:pPr lvl="0" eaLnBrk="0" fontAlgn="base" hangingPunct="0">
              <a:spcBef>
                <a:spcPct val="0"/>
              </a:spcBef>
              <a:spcAft>
                <a:spcPct val="0"/>
              </a:spcAft>
            </a:pPr>
            <a:r>
              <a:rPr lang="en-US" altLang="en-US" dirty="0">
                <a:latin typeface="Times New Roman" panose="02020603050405020304" pitchFamily="18" charset="0"/>
                <a:cs typeface="Times New Roman" panose="02020603050405020304" pitchFamily="18" charset="0"/>
              </a:rPr>
              <a:t> The dynamic programming approach improves this to O(</a:t>
            </a:r>
            <a:r>
              <a:rPr lang="en-US" altLang="en-US" dirty="0" err="1">
                <a:latin typeface="Times New Roman" panose="02020603050405020304" pitchFamily="18" charset="0"/>
                <a:cs typeface="Times New Roman" panose="02020603050405020304" pitchFamily="18" charset="0"/>
              </a:rPr>
              <a:t>nW</a:t>
            </a:r>
            <a:r>
              <a:rPr lang="en-US" altLang="en-US" dirty="0">
                <a:latin typeface="Times New Roman" panose="02020603050405020304" pitchFamily="18" charset="0"/>
                <a:cs typeface="Times New Roman" panose="02020603050405020304" pitchFamily="18" charset="0"/>
              </a:rPr>
              <a:t>), in time and space, making </a:t>
            </a:r>
          </a:p>
          <a:p>
            <a:pPr lvl="0" eaLnBrk="0" fontAlgn="base" hangingPunct="0">
              <a:spcBef>
                <a:spcPct val="0"/>
              </a:spcBef>
              <a:spcAft>
                <a:spcPct val="0"/>
              </a:spcAft>
            </a:pPr>
            <a:r>
              <a:rPr lang="en-US" altLang="en-US" dirty="0">
                <a:latin typeface="Times New Roman" panose="02020603050405020304" pitchFamily="18" charset="0"/>
                <a:cs typeface="Times New Roman" panose="02020603050405020304" pitchFamily="18" charset="0"/>
              </a:rPr>
              <a:t>  it more feasible for larger sets and sums</a:t>
            </a:r>
            <a:r>
              <a:rPr lang="en-US" dirty="0">
                <a:solidFill>
                  <a:srgbClr val="374151"/>
                </a:solidFill>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2824591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81615883"/>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819119"/>
                <a:ext cx="9512883" cy="4185761"/>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p>
              <a:p>
                <a:r>
                  <a:rPr lang="en-US" sz="1400" dirty="0">
                    <a:solidFill>
                      <a:srgbClr val="C00000"/>
                    </a:solidFill>
                  </a:rPr>
                  <a:t>======= oL2</a:t>
                </a:r>
              </a:p>
              <a:p>
                <a:r>
                  <a:rPr lang="en-US" sz="1400" dirty="0">
                    <a:solidFill>
                      <a:srgbClr val="C00000"/>
                    </a:solidFill>
                  </a:rPr>
                  <a:t>MK(2, 5) = </a:t>
                </a:r>
                <a:r>
                  <a:rPr lang="en-US" altLang="zh-CN" sz="14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22</a:t>
                </a:r>
                <a:endParaRPr lang="en-US" sz="1400" dirty="0">
                  <a:solidFill>
                    <a:srgbClr val="C00000"/>
                  </a:solidFill>
                </a:endParaRPr>
              </a:p>
              <a:p>
                <a:r>
                  <a:rPr lang="en-US" sz="14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819119"/>
                <a:ext cx="9512883" cy="4185761"/>
              </a:xfrm>
              <a:prstGeom prst="rect">
                <a:avLst/>
              </a:prstGeom>
              <a:blipFill>
                <a:blip r:embed="rId3"/>
                <a:stretch>
                  <a:fillRect l="-192" t="-146" b="-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2132109" y="2633711"/>
                <a:ext cx="4773196" cy="418576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dirty="0">
                    <a:solidFill>
                      <a:srgbClr val="C00000"/>
                    </a:solidFill>
                  </a:rPr>
                  <a:t>======= oL2</a:t>
                </a:r>
              </a:p>
              <a:p>
                <a:r>
                  <a:rPr lang="en-US" sz="1400" dirty="0">
                    <a:solidFill>
                      <a:srgbClr val="C00000"/>
                    </a:solidFill>
                  </a:rPr>
                  <a:t>MK(2, 5)</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F[2, 5] = -1 &lt; 0</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5 &lt; W[2]=1 </a:t>
                </a:r>
                <a14:m>
                  <m:oMath xmlns:m="http://schemas.openxmlformats.org/officeDocument/2006/math">
                    <m:r>
                      <a:rPr lang="en-US" sz="1400" i="1" smtClean="0">
                        <a:solidFill>
                          <a:srgbClr val="C00000"/>
                        </a:solidFill>
                        <a:latin typeface="Cambria Math" panose="02040503050406030204" pitchFamily="18" charset="0"/>
                        <a:ea typeface="Cambria Math" panose="02040503050406030204" pitchFamily="18" charset="0"/>
                      </a:rPr>
                      <m:t>→</m:t>
                    </m:r>
                  </m:oMath>
                </a14:m>
                <a:r>
                  <a:rPr lang="en-US" sz="1400" dirty="0">
                    <a:solidFill>
                      <a:srgbClr val="C00000"/>
                    </a:solidFill>
                  </a:rPr>
                  <a:t> f</a:t>
                </a:r>
              </a:p>
              <a:p>
                <a:r>
                  <a:rPr lang="en-US" sz="1400" dirty="0">
                    <a:solidFill>
                      <a:srgbClr val="C00000"/>
                    </a:solidFill>
                  </a:rPr>
                  <a:t>Else v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V[2] + MK[1, 5-W[2] = 5-1=4]}</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F[1, 5] = -1 &lt; 0</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5 &lt; W[1]=2 </a:t>
                </a:r>
                <a14:m>
                  <m:oMath xmlns:m="http://schemas.openxmlformats.org/officeDocument/2006/math">
                    <m:r>
                      <a:rPr lang="en-US" sz="1400" i="1" smtClean="0">
                        <a:solidFill>
                          <a:schemeClr val="accent6">
                            <a:lumMod val="50000"/>
                          </a:schemeClr>
                        </a:solidFill>
                        <a:latin typeface="Cambria Math" panose="02040503050406030204" pitchFamily="18" charset="0"/>
                        <a:ea typeface="Cambria Math" panose="02040503050406030204" pitchFamily="18" charset="0"/>
                      </a:rPr>
                      <m:t>→</m:t>
                    </m:r>
                  </m:oMath>
                </a14:m>
                <a:r>
                  <a:rPr lang="en-US" sz="1400" dirty="0">
                    <a:solidFill>
                      <a:schemeClr val="accent6">
                        <a:lumMod val="50000"/>
                      </a:schemeClr>
                    </a:solidFill>
                  </a:rPr>
                  <a:t> f</a:t>
                </a:r>
              </a:p>
              <a:p>
                <a:r>
                  <a:rPr lang="en-US" sz="1400" dirty="0">
                    <a:solidFill>
                      <a:schemeClr val="accent6">
                        <a:lumMod val="50000"/>
                      </a:schemeClr>
                    </a:solidFill>
                  </a:rPr>
                  <a:t>Else v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V[1] + MK[0, 5-W[1] = 5-2=3]}</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5){if F[0,5]=0 &lt; 0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5]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sz="1400" dirty="0">
                    <a:solidFill>
                      <a:schemeClr val="accent6">
                        <a:lumMod val="50000"/>
                      </a:schemeClr>
                    </a:solidFill>
                  </a:rPr>
                  <a:t>F[1, 5]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Return F[1, 5]</a:t>
                </a:r>
                <a:endPar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C00000"/>
                    </a:solidFill>
                  </a:rPr>
                  <a:t>F[2, 5]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F[2, 5]</a:t>
                </a:r>
                <a:endParaRPr lang="en-US" sz="1400" dirty="0">
                  <a:solidFill>
                    <a:srgbClr val="C00000"/>
                  </a:solidFill>
                </a:endParaRPr>
              </a:p>
              <a:p>
                <a:r>
                  <a:rPr lang="en-US" sz="1400" dirty="0">
                    <a:solidFill>
                      <a:srgbClr val="C00000"/>
                    </a:solidFill>
                  </a:rPr>
                  <a:t>======= cL2</a:t>
                </a: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2132109" y="2633711"/>
                <a:ext cx="4773196" cy="4185761"/>
              </a:xfrm>
              <a:prstGeom prst="rect">
                <a:avLst/>
              </a:prstGeom>
              <a:blipFill>
                <a:blip r:embed="rId4"/>
                <a:stretch>
                  <a:fillRect l="-255" t="-145" b="-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9B91BB6-F6A2-4C0D-A4B7-01864A9EBC2C}"/>
                  </a:ext>
                </a:extLst>
              </p:cNvPr>
              <p:cNvSpPr txBox="1"/>
              <p:nvPr/>
            </p:nvSpPr>
            <p:spPr>
              <a:xfrm>
                <a:off x="4013195" y="1312373"/>
                <a:ext cx="4773196" cy="526297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dirty="0">
                    <a:solidFill>
                      <a:srgbClr val="C00000"/>
                    </a:solidFill>
                  </a:rPr>
                  <a:t>======= oL2</a:t>
                </a:r>
              </a:p>
              <a:p>
                <a:r>
                  <a:rPr lang="en-US" sz="1400" dirty="0">
                    <a:solidFill>
                      <a:srgbClr val="C00000"/>
                    </a:solidFill>
                  </a:rPr>
                  <a:t>MK(2, 5)</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F[2, 5] = -1 &lt; 0</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5 &lt; W[2]=1 </a:t>
                </a:r>
                <a14:m>
                  <m:oMath xmlns:m="http://schemas.openxmlformats.org/officeDocument/2006/math">
                    <m:r>
                      <a:rPr lang="en-US" sz="1400" i="1" smtClean="0">
                        <a:solidFill>
                          <a:srgbClr val="C00000"/>
                        </a:solidFill>
                        <a:latin typeface="Cambria Math" panose="02040503050406030204" pitchFamily="18" charset="0"/>
                        <a:ea typeface="Cambria Math" panose="02040503050406030204" pitchFamily="18" charset="0"/>
                      </a:rPr>
                      <m:t>→</m:t>
                    </m:r>
                  </m:oMath>
                </a14:m>
                <a:r>
                  <a:rPr lang="en-US" sz="1400" dirty="0">
                    <a:solidFill>
                      <a:srgbClr val="C00000"/>
                    </a:solidFill>
                  </a:rPr>
                  <a:t> f</a:t>
                </a:r>
              </a:p>
              <a:p>
                <a:r>
                  <a:rPr lang="en-US" sz="1400" dirty="0">
                    <a:solidFill>
                      <a:srgbClr val="C00000"/>
                    </a:solidFill>
                  </a:rPr>
                  <a:t>Else v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V[2] + MK(1, 5-W[2] = 5-1=4)}</a:t>
                </a:r>
              </a:p>
              <a:p>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max{12, 10 + MK(1, 4)}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 12, 10+12</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4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22</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4)</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F[1, 4] =12 </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5){if F[0,5]=0 &lt; 0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5]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3) {if F[0,3] = 0 &lt; 0</a:t>
                </a:r>
                <a:r>
                  <a:rPr lang="en-US" sz="1400" dirty="0">
                    <a:solidFill>
                      <a:schemeClr val="accent2"/>
                    </a:solidFill>
                    <a:ea typeface="Cambria Math" panose="02040503050406030204" pitchFamily="18" charset="0"/>
                  </a:rPr>
                  <a:t>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3]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Return F[1, 5] = 12</a:t>
                </a:r>
                <a:endPar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C00000"/>
                    </a:solidFill>
                  </a:rPr>
                  <a:t>F[2, 5]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 </a:t>
                </a:r>
                <a:r>
                  <a:rPr lang="zh-CN" altLang="en-US" sz="14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22</a:t>
                </a:r>
                <a:endPar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F[2, 5] = </a:t>
                </a:r>
                <a:r>
                  <a:rPr lang="en-US" altLang="zh-CN" sz="14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22</a:t>
                </a:r>
                <a:endParaRPr lang="en-US" sz="1400" dirty="0">
                  <a:solidFill>
                    <a:srgbClr val="C00000"/>
                  </a:solidFill>
                </a:endParaRPr>
              </a:p>
              <a:p>
                <a:r>
                  <a:rPr lang="en-US" sz="1400" dirty="0">
                    <a:solidFill>
                      <a:srgbClr val="C00000"/>
                    </a:solidFill>
                  </a:rPr>
                  <a:t>======= cL2</a:t>
                </a:r>
              </a:p>
            </p:txBody>
          </p:sp>
        </mc:Choice>
        <mc:Fallback xmlns="">
          <p:sp>
            <p:nvSpPr>
              <p:cNvPr id="9" name="TextBox 8">
                <a:extLst>
                  <a:ext uri="{FF2B5EF4-FFF2-40B4-BE49-F238E27FC236}">
                    <a16:creationId xmlns:a16="http://schemas.microsoft.com/office/drawing/2014/main" id="{39B91BB6-F6A2-4C0D-A4B7-01864A9EBC2C}"/>
                  </a:ext>
                </a:extLst>
              </p:cNvPr>
              <p:cNvSpPr txBox="1">
                <a:spLocks noRot="1" noChangeAspect="1" noMove="1" noResize="1" noEditPoints="1" noAdjustHandles="1" noChangeArrowheads="1" noChangeShapeType="1" noTextEdit="1"/>
              </p:cNvSpPr>
              <p:nvPr/>
            </p:nvSpPr>
            <p:spPr>
              <a:xfrm>
                <a:off x="4013195" y="1312373"/>
                <a:ext cx="4773196" cy="5262979"/>
              </a:xfrm>
              <a:prstGeom prst="rect">
                <a:avLst/>
              </a:prstGeom>
              <a:blipFill>
                <a:blip r:embed="rId5"/>
                <a:stretch>
                  <a:fillRect l="-255" b="-115"/>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6160786" y="1557524"/>
            <a:ext cx="109385" cy="1076187"/>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EC91FF99-46CE-4596-A10F-E91D5F47F1D1}"/>
              </a:ext>
            </a:extLst>
          </p:cNvPr>
          <p:cNvSpPr/>
          <p:nvPr/>
        </p:nvSpPr>
        <p:spPr>
          <a:xfrm>
            <a:off x="6047578" y="5956663"/>
            <a:ext cx="45719" cy="539480"/>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17911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132317062"/>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758159"/>
                <a:ext cx="9512883" cy="4185761"/>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400" dirty="0">
                    <a:solidFill>
                      <a:srgbClr val="0000FF"/>
                    </a:solidFill>
                  </a:rPr>
                  <a:t>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C00000"/>
                    </a:solidFill>
                  </a:rPr>
                  <a:t>======= oL2</a:t>
                </a:r>
              </a:p>
              <a:p>
                <a:r>
                  <a:rPr lang="en-US" sz="1400" dirty="0">
                    <a:solidFill>
                      <a:srgbClr val="C00000"/>
                    </a:solidFill>
                  </a:rPr>
                  <a:t>MK(2, 5) = </a:t>
                </a:r>
                <a:r>
                  <a:rPr lang="en-US" sz="1400" dirty="0">
                    <a:solidFill>
                      <a:srgbClr val="3333FF"/>
                    </a:solidFill>
                  </a:rPr>
                  <a:t>22</a:t>
                </a:r>
              </a:p>
              <a:p>
                <a:r>
                  <a:rPr lang="en-US" sz="14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758159"/>
                <a:ext cx="9512883" cy="4185761"/>
              </a:xfrm>
              <a:prstGeom prst="rect">
                <a:avLst/>
              </a:prstGeom>
              <a:blipFill>
                <a:blip r:embed="rId3"/>
                <a:stretch>
                  <a:fillRect l="-192" t="-146" b="-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3096886" y="1232564"/>
                <a:ext cx="4773196" cy="707886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400" dirty="0">
                    <a:solidFill>
                      <a:srgbClr val="0000FF"/>
                    </a:solidFill>
                  </a:rPr>
                  <a:t> </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=======oL2</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If F[2, 2] = -1 &lt; 0</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If 2 &lt; W[2]=1 </a:t>
                </a:r>
                <a14:m>
                  <m:oMath xmlns:m="http://schemas.openxmlformats.org/officeDocument/2006/math">
                    <m:r>
                      <a:rPr lang="en-US" sz="1400" i="1" smtClean="0">
                        <a:solidFill>
                          <a:schemeClr val="tx1"/>
                        </a:solidFill>
                        <a:latin typeface="Cambria Math" panose="02040503050406030204" pitchFamily="18" charset="0"/>
                        <a:ea typeface="Cambria Math" panose="02040503050406030204" pitchFamily="18" charset="0"/>
                      </a:rPr>
                      <m:t>→</m:t>
                    </m:r>
                  </m:oMath>
                </a14:m>
                <a:r>
                  <a:rPr lang="en-US" sz="1400" dirty="0">
                    <a:solidFill>
                      <a:schemeClr val="tx1"/>
                    </a:solidFill>
                  </a:rPr>
                  <a:t> f</a:t>
                </a:r>
              </a:p>
              <a:p>
                <a:r>
                  <a:rPr lang="en-US" sz="1400" dirty="0">
                    <a:solidFill>
                      <a:schemeClr val="tx1"/>
                    </a:solidFill>
                  </a:rPr>
                  <a:t>Else v </a:t>
                </a:r>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max{MK(1, 2), V[2] + MK(1, 2-W[2] = 2-1=1)}</a:t>
                </a:r>
              </a:p>
              <a:p>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max{MK(1, 2), V[2] + MK(1, 1)}</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MK(1, 2)  </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2 &lt; W[1]=2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max{MK(0, 2), V[1] + MK(0, 2-W[1] = 2-2=0)}</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max{0, V12 + MK(0, 0)}</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max{0, V12 + 0)}</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12</a:t>
                </a:r>
              </a:p>
              <a:p>
                <a:r>
                  <a:rPr lang="en-US" sz="1400" dirty="0">
                    <a:solidFill>
                      <a:srgbClr val="0000FF"/>
                    </a:solidFill>
                  </a:rPr>
                  <a:t>F[1, 2]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12</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F[1, 2] = 12</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MK(1, 1)</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chemeClr val="tx1"/>
                    </a:solidFill>
                  </a:rPr>
                  <a:t>F[2, 2] </a:t>
                </a:r>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Return F[2, 2]</a:t>
                </a:r>
                <a:endPar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2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=======cL2</a:t>
                </a:r>
              </a:p>
              <a:p>
                <a:r>
                  <a:rPr lang="en-US" sz="1200" dirty="0">
                    <a:solidFill>
                      <a:srgbClr val="C00000"/>
                    </a:solidFill>
                  </a:rPr>
                  <a:t>======= oL2</a:t>
                </a:r>
              </a:p>
              <a:p>
                <a:r>
                  <a:rPr lang="en-US" sz="1200" dirty="0">
                    <a:solidFill>
                      <a:srgbClr val="C00000"/>
                    </a:solidFill>
                  </a:rPr>
                  <a:t>MK(2, 5) = </a:t>
                </a:r>
                <a:r>
                  <a:rPr lang="en-US" sz="1200" dirty="0">
                    <a:solidFill>
                      <a:srgbClr val="3333FF"/>
                    </a:solidFill>
                  </a:rPr>
                  <a:t>22</a:t>
                </a:r>
              </a:p>
              <a:p>
                <a:r>
                  <a:rPr lang="en-US" sz="12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3096886" y="1232564"/>
                <a:ext cx="4773196" cy="7078861"/>
              </a:xfrm>
              <a:prstGeom prst="rect">
                <a:avLst/>
              </a:prstGeom>
              <a:blipFill>
                <a:blip r:embed="rId4"/>
                <a:stretch>
                  <a:fillRect l="-255" t="-86"/>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7428046" y="3879442"/>
            <a:ext cx="199667" cy="1550957"/>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179476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2859076641"/>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758159"/>
                <a:ext cx="9512883" cy="4185761"/>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400" dirty="0">
                    <a:solidFill>
                      <a:srgbClr val="0000FF"/>
                    </a:solidFill>
                  </a:rPr>
                  <a:t>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C00000"/>
                    </a:solidFill>
                  </a:rPr>
                  <a:t>======= oL2</a:t>
                </a:r>
              </a:p>
              <a:p>
                <a:r>
                  <a:rPr lang="en-US" sz="1400" dirty="0">
                    <a:solidFill>
                      <a:srgbClr val="C00000"/>
                    </a:solidFill>
                  </a:rPr>
                  <a:t>MK(2, 5) = </a:t>
                </a:r>
                <a:r>
                  <a:rPr lang="en-US" sz="1400" dirty="0">
                    <a:solidFill>
                      <a:srgbClr val="3333FF"/>
                    </a:solidFill>
                  </a:rPr>
                  <a:t>22</a:t>
                </a:r>
              </a:p>
              <a:p>
                <a:r>
                  <a:rPr lang="en-US" sz="14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758159"/>
                <a:ext cx="9512883" cy="4185761"/>
              </a:xfrm>
              <a:prstGeom prst="rect">
                <a:avLst/>
              </a:prstGeom>
              <a:blipFill>
                <a:blip r:embed="rId3"/>
                <a:stretch>
                  <a:fillRect l="-192" t="-146" b="-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3073751" y="1419330"/>
                <a:ext cx="4773196" cy="707886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400" dirty="0">
                    <a:solidFill>
                      <a:srgbClr val="0000FF"/>
                    </a:solidFill>
                  </a:rPr>
                  <a:t> </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=======oL2</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If F[2, 2] = -1 &lt; 0</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If 2 &lt; W[2]=1 </a:t>
                </a:r>
                <a14:m>
                  <m:oMath xmlns:m="http://schemas.openxmlformats.org/officeDocument/2006/math">
                    <m:r>
                      <a:rPr lang="en-US" sz="1400" i="1" smtClean="0">
                        <a:solidFill>
                          <a:schemeClr val="tx1"/>
                        </a:solidFill>
                        <a:latin typeface="Cambria Math" panose="02040503050406030204" pitchFamily="18" charset="0"/>
                        <a:ea typeface="Cambria Math" panose="02040503050406030204" pitchFamily="18" charset="0"/>
                      </a:rPr>
                      <m:t>→</m:t>
                    </m:r>
                  </m:oMath>
                </a14:m>
                <a:r>
                  <a:rPr lang="en-US" sz="1400" dirty="0">
                    <a:solidFill>
                      <a:schemeClr val="tx1"/>
                    </a:solidFill>
                  </a:rPr>
                  <a:t> f</a:t>
                </a:r>
              </a:p>
              <a:p>
                <a:r>
                  <a:rPr lang="en-US" sz="1400" dirty="0">
                    <a:solidFill>
                      <a:schemeClr val="tx1"/>
                    </a:solidFill>
                  </a:rPr>
                  <a:t>Else v </a:t>
                </a:r>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max{MK(1, 2), V[2] + MK(1, 2-W[2] = 2-1=1)}</a:t>
                </a:r>
              </a:p>
              <a:p>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max{MK(1, 2), V[2] + MK(1, 1)}</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MK(1, 2)  </a:t>
                </a:r>
              </a:p>
              <a:p>
                <a:r>
                  <a:rPr 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Return F[1, 2] = 12</a:t>
                </a:r>
                <a:endPar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MK(1, 1)</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If 1 &lt; W[1]=2 </a:t>
                </a:r>
                <a14:m>
                  <m:oMath xmlns:m="http://schemas.openxmlformats.org/officeDocument/2006/math">
                    <m:r>
                      <a:rPr lang="en-US" sz="1400" i="1" smtClean="0">
                        <a:solidFill>
                          <a:srgbClr val="FF0000"/>
                        </a:solidFill>
                        <a:latin typeface="Cambria Math" panose="02040503050406030204" pitchFamily="18" charset="0"/>
                        <a:ea typeface="Cambria Math" panose="02040503050406030204" pitchFamily="18" charset="0"/>
                      </a:rPr>
                      <m:t>→</m:t>
                    </m:r>
                  </m:oMath>
                </a14:m>
                <a:r>
                  <a:rPr lang="en-US" sz="1400" dirty="0">
                    <a:solidFill>
                      <a:srgbClr val="FF0000"/>
                    </a:solidFill>
                  </a:rPr>
                  <a:t> t</a:t>
                </a:r>
              </a:p>
              <a:p>
                <a:r>
                  <a:rPr lang="en-US" sz="1400" dirty="0">
                    <a:solidFill>
                      <a:srgbClr val="FF0000"/>
                    </a:solidFill>
                  </a:rPr>
                  <a:t>Else v </a:t>
                </a:r>
                <a:r>
                  <a:rPr lang="zh-CN" alt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MK(0, 5=1) = 0</a:t>
                </a:r>
              </a:p>
              <a:p>
                <a:r>
                  <a:rPr lang="en-US" sz="1400" dirty="0">
                    <a:solidFill>
                      <a:srgbClr val="FF0000"/>
                    </a:solidFill>
                  </a:rPr>
                  <a:t>F[1, 1] </a:t>
                </a:r>
                <a:r>
                  <a:rPr lang="zh-CN" alt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0</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Return F[2, 2]=0</a:t>
                </a:r>
                <a:endParaRPr lang="en-US" altLang="zh-CN" sz="1400"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chemeClr val="tx1"/>
                    </a:solidFill>
                  </a:rPr>
                  <a:t>F[2, 2] </a:t>
                </a:r>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Return F[2, 2]</a:t>
                </a:r>
                <a:endPar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2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=======cL2</a:t>
                </a:r>
              </a:p>
              <a:p>
                <a:r>
                  <a:rPr lang="en-US" sz="1200" dirty="0">
                    <a:solidFill>
                      <a:srgbClr val="C00000"/>
                    </a:solidFill>
                  </a:rPr>
                  <a:t>======= oL2</a:t>
                </a:r>
              </a:p>
              <a:p>
                <a:r>
                  <a:rPr lang="en-US" sz="1200" dirty="0">
                    <a:solidFill>
                      <a:srgbClr val="C00000"/>
                    </a:solidFill>
                  </a:rPr>
                  <a:t>MK(2, 5) = </a:t>
                </a:r>
                <a:r>
                  <a:rPr lang="en-US" sz="1200" dirty="0">
                    <a:solidFill>
                      <a:srgbClr val="3333FF"/>
                    </a:solidFill>
                  </a:rPr>
                  <a:t>22</a:t>
                </a:r>
              </a:p>
              <a:p>
                <a:r>
                  <a:rPr lang="en-US" sz="12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3073751" y="1419330"/>
                <a:ext cx="4773196" cy="7078861"/>
              </a:xfrm>
              <a:prstGeom prst="rect">
                <a:avLst/>
              </a:prstGeom>
              <a:blipFill>
                <a:blip r:embed="rId4"/>
                <a:stretch>
                  <a:fillRect l="-255" t="-86"/>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5487158" y="5039784"/>
            <a:ext cx="138580" cy="1282640"/>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45907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2235734380"/>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0</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758159"/>
                <a:ext cx="9512883" cy="4185761"/>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400" dirty="0">
                    <a:solidFill>
                      <a:srgbClr val="0000FF"/>
                    </a:solidFill>
                  </a:rPr>
                  <a:t>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C00000"/>
                    </a:solidFill>
                  </a:rPr>
                  <a:t>======= oL2</a:t>
                </a:r>
              </a:p>
              <a:p>
                <a:r>
                  <a:rPr lang="en-US" sz="1400" dirty="0">
                    <a:solidFill>
                      <a:srgbClr val="C00000"/>
                    </a:solidFill>
                  </a:rPr>
                  <a:t>MK(2, 5) = </a:t>
                </a:r>
                <a:r>
                  <a:rPr lang="en-US" sz="1400" dirty="0">
                    <a:solidFill>
                      <a:srgbClr val="3333FF"/>
                    </a:solidFill>
                  </a:rPr>
                  <a:t>22</a:t>
                </a:r>
              </a:p>
              <a:p>
                <a:r>
                  <a:rPr lang="en-US" sz="14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758159"/>
                <a:ext cx="9512883" cy="4185761"/>
              </a:xfrm>
              <a:prstGeom prst="rect">
                <a:avLst/>
              </a:prstGeom>
              <a:blipFill>
                <a:blip r:embed="rId3"/>
                <a:stretch>
                  <a:fillRect l="-192" t="-146" b="-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3073751" y="1419330"/>
                <a:ext cx="4773196" cy="686341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400" dirty="0">
                    <a:solidFill>
                      <a:srgbClr val="0000FF"/>
                    </a:solidFill>
                  </a:rPr>
                  <a:t> </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=======oL2</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If F[2, 2] = -1 &lt; 0</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If 2 &lt; W[2]=1 </a:t>
                </a:r>
                <a14:m>
                  <m:oMath xmlns:m="http://schemas.openxmlformats.org/officeDocument/2006/math">
                    <m:r>
                      <a:rPr lang="en-US" sz="1400" i="1" smtClean="0">
                        <a:solidFill>
                          <a:schemeClr val="tx1"/>
                        </a:solidFill>
                        <a:latin typeface="Cambria Math" panose="02040503050406030204" pitchFamily="18" charset="0"/>
                        <a:ea typeface="Cambria Math" panose="02040503050406030204" pitchFamily="18" charset="0"/>
                      </a:rPr>
                      <m:t>→</m:t>
                    </m:r>
                  </m:oMath>
                </a14:m>
                <a:r>
                  <a:rPr lang="en-US" sz="1400" dirty="0">
                    <a:solidFill>
                      <a:schemeClr val="tx1"/>
                    </a:solidFill>
                  </a:rPr>
                  <a:t> f</a:t>
                </a:r>
              </a:p>
              <a:p>
                <a:r>
                  <a:rPr lang="en-US" sz="1400" dirty="0">
                    <a:solidFill>
                      <a:schemeClr val="tx1"/>
                    </a:solidFill>
                  </a:rPr>
                  <a:t>Else v </a:t>
                </a:r>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max{MK(1, 2), V[2] + MK(1, 2-W[2] = 2-1=1)}</a:t>
                </a:r>
              </a:p>
              <a:p>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max{MK(1, 2), V[2] + MK(1, 1)}</a:t>
                </a:r>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max{12, 10 + 0} = 12</a:t>
                </a:r>
              </a:p>
              <a:p>
                <a:r>
                  <a:rPr lang="en-US" sz="1400" dirty="0">
                    <a:solidFill>
                      <a:schemeClr val="tx1"/>
                    </a:solidFill>
                  </a:rPr>
                  <a:t>F[2, 2] </a:t>
                </a:r>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v = 12</a:t>
                </a:r>
              </a:p>
              <a:p>
                <a:r>
                  <a:rPr 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Return F[2, 2] =12</a:t>
                </a:r>
                <a:endPar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MK(1, 2)  </a:t>
                </a:r>
              </a:p>
              <a:p>
                <a:r>
                  <a:rPr 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Return F[1, 2] = 12</a:t>
                </a:r>
                <a:endPar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MK(1, 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Return F[2, 2]=0</a:t>
                </a:r>
                <a:endParaRPr lang="en-US" altLang="zh-CN" sz="1400"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chemeClr val="tx1"/>
                    </a:solidFill>
                  </a:rPr>
                  <a:t>F[2, 2] </a:t>
                </a:r>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Return F[2, 2]</a:t>
                </a:r>
                <a:endPar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2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=======cL2</a:t>
                </a:r>
              </a:p>
              <a:p>
                <a:r>
                  <a:rPr lang="en-US" sz="1200" dirty="0">
                    <a:solidFill>
                      <a:srgbClr val="C00000"/>
                    </a:solidFill>
                  </a:rPr>
                  <a:t>======= oL2</a:t>
                </a:r>
              </a:p>
              <a:p>
                <a:r>
                  <a:rPr lang="en-US" sz="1200" dirty="0">
                    <a:solidFill>
                      <a:srgbClr val="C00000"/>
                    </a:solidFill>
                  </a:rPr>
                  <a:t>MK(2, 5) = </a:t>
                </a:r>
                <a:r>
                  <a:rPr lang="en-US" sz="1200" dirty="0">
                    <a:solidFill>
                      <a:srgbClr val="3333FF"/>
                    </a:solidFill>
                  </a:rPr>
                  <a:t>22</a:t>
                </a:r>
              </a:p>
              <a:p>
                <a:r>
                  <a:rPr lang="en-US" sz="12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3073751" y="1419330"/>
                <a:ext cx="4773196" cy="6863417"/>
              </a:xfrm>
              <a:prstGeom prst="rect">
                <a:avLst/>
              </a:prstGeom>
              <a:blipFill>
                <a:blip r:embed="rId4"/>
                <a:stretch>
                  <a:fillRect l="-255" t="-89"/>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5460349" y="2927427"/>
            <a:ext cx="123378" cy="1755193"/>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41FC2C93-F72C-439C-97FF-8B682836D3BD}"/>
              </a:ext>
            </a:extLst>
          </p:cNvPr>
          <p:cNvSpPr/>
          <p:nvPr/>
        </p:nvSpPr>
        <p:spPr>
          <a:xfrm>
            <a:off x="5418245" y="6527255"/>
            <a:ext cx="65239" cy="416665"/>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93584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2805174004"/>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0</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758159"/>
                <a:ext cx="9512883" cy="4185761"/>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400" dirty="0">
                    <a:solidFill>
                      <a:srgbClr val="0000FF"/>
                    </a:solidFill>
                  </a:rPr>
                  <a:t>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C00000"/>
                    </a:solidFill>
                  </a:rPr>
                  <a:t>======= oL2</a:t>
                </a:r>
              </a:p>
              <a:p>
                <a:r>
                  <a:rPr lang="en-US" sz="1400" dirty="0">
                    <a:solidFill>
                      <a:srgbClr val="C00000"/>
                    </a:solidFill>
                  </a:rPr>
                  <a:t>MK(2, 5) = </a:t>
                </a:r>
                <a:r>
                  <a:rPr lang="en-US" sz="1400" dirty="0">
                    <a:solidFill>
                      <a:srgbClr val="3333FF"/>
                    </a:solidFill>
                  </a:rPr>
                  <a:t>22</a:t>
                </a:r>
              </a:p>
              <a:p>
                <a:r>
                  <a:rPr lang="en-US" sz="14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758159"/>
                <a:ext cx="9512883" cy="4185761"/>
              </a:xfrm>
              <a:prstGeom prst="rect">
                <a:avLst/>
              </a:prstGeom>
              <a:blipFill>
                <a:blip r:embed="rId3"/>
                <a:stretch>
                  <a:fillRect l="-192" t="-146" b="-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6817912" y="3204587"/>
                <a:ext cx="4773196" cy="203132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400" dirty="0">
                    <a:solidFill>
                      <a:srgbClr val="0000FF"/>
                    </a:solidFill>
                  </a:rPr>
                  <a:t>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20+12} = 32</a:t>
                </a:r>
                <a:endParaRPr lang="en-US" sz="1400" dirty="0">
                  <a:solidFill>
                    <a:srgbClr val="0000FF"/>
                  </a:solidFill>
                </a:endParaRP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 = 32</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 =32</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6817912" y="3204587"/>
                <a:ext cx="4773196" cy="2031325"/>
              </a:xfrm>
              <a:prstGeom prst="rect">
                <a:avLst/>
              </a:prstGeom>
              <a:blipFill>
                <a:blip r:embed="rId4"/>
                <a:stretch>
                  <a:fillRect l="-255" t="-299" b="-1493"/>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11233402" y="3342652"/>
            <a:ext cx="123378" cy="1755193"/>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41FC2C93-F72C-439C-97FF-8B682836D3BD}"/>
              </a:ext>
            </a:extLst>
          </p:cNvPr>
          <p:cNvSpPr/>
          <p:nvPr/>
        </p:nvSpPr>
        <p:spPr>
          <a:xfrm>
            <a:off x="5418245" y="6527255"/>
            <a:ext cx="65239" cy="416665"/>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733607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2741615045"/>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0</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766868"/>
                <a:ext cx="9512883" cy="3323987"/>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15 +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 = 32</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MK(3,3)</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++++++cL1</a:t>
                </a:r>
                <a:endParaRPr lang="en-US" sz="1400" dirty="0">
                  <a:solidFill>
                    <a:srgbClr val="FF0000"/>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766868"/>
                <a:ext cx="9512883" cy="3323987"/>
              </a:xfrm>
              <a:prstGeom prst="rect">
                <a:avLst/>
              </a:prstGeom>
              <a:blipFill>
                <a:blip r:embed="rId3"/>
                <a:stretch>
                  <a:fillRect l="-192" t="-367" b="-7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3434372" y="2606874"/>
                <a:ext cx="4981004" cy="440120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3]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3 &lt; W[3]=3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3-W[3] = 3-3=0)}</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0)}</a:t>
                </a:r>
                <a:r>
                  <a:rPr lang="en-US" sz="1400" dirty="0">
                    <a:solidFill>
                      <a:srgbClr val="0000FF"/>
                    </a:solidFill>
                  </a:rPr>
                  <a:t>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20+0}</a:t>
                </a:r>
                <a:endParaRPr lang="en-US" sz="1400" dirty="0">
                  <a:solidFill>
                    <a:srgbClr val="0000FF"/>
                  </a:solidFill>
                </a:endParaRPr>
              </a:p>
              <a:p>
                <a:r>
                  <a:rPr lang="en-US" sz="1400" dirty="0">
                    <a:solidFill>
                      <a:srgbClr val="0000FF"/>
                    </a:solidFill>
                  </a:rPr>
                  <a:t>=========oL2</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3 &lt; W[2]=1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V[2] + MK(1, 3-W[2] = 3-1=2)}</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V[2] + MK(1, 2)}</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10 + 12}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MK(1,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+++++++++cL2</a:t>
                </a:r>
              </a:p>
              <a:p>
                <a:r>
                  <a:rPr lang="en-US" sz="1400" dirty="0">
                    <a:solidFill>
                      <a:srgbClr val="0000FF"/>
                    </a:solidFill>
                  </a:rPr>
                  <a:t>F[2,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F[2,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0000FF"/>
                    </a:solidFill>
                  </a:rPr>
                  <a:t>=========cL2</a:t>
                </a:r>
              </a:p>
              <a:p>
                <a:r>
                  <a:rPr lang="en-US" sz="1400" dirty="0">
                    <a:solidFill>
                      <a:srgbClr val="0000FF"/>
                    </a:solidFill>
                  </a:rPr>
                  <a:t>F[3,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3434372" y="2606874"/>
                <a:ext cx="4981004" cy="4401205"/>
              </a:xfrm>
              <a:prstGeom prst="rect">
                <a:avLst/>
              </a:prstGeom>
              <a:blipFill>
                <a:blip r:embed="rId4"/>
                <a:stretch>
                  <a:fillRect l="-244" t="-138" b="-138"/>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11233402" y="3342652"/>
            <a:ext cx="123378" cy="1755193"/>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41FC2C93-F72C-439C-97FF-8B682836D3BD}"/>
              </a:ext>
            </a:extLst>
          </p:cNvPr>
          <p:cNvSpPr/>
          <p:nvPr/>
        </p:nvSpPr>
        <p:spPr>
          <a:xfrm>
            <a:off x="5418245" y="6527255"/>
            <a:ext cx="65239" cy="416665"/>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765179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2692455182"/>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0</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766868"/>
                <a:ext cx="9512883" cy="3323987"/>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15 +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 = 32</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MK(3,3)</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++++++cL1</a:t>
                </a:r>
                <a:endParaRPr lang="en-US" sz="1400" dirty="0">
                  <a:solidFill>
                    <a:srgbClr val="FF0000"/>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766868"/>
                <a:ext cx="9512883" cy="3323987"/>
              </a:xfrm>
              <a:prstGeom prst="rect">
                <a:avLst/>
              </a:prstGeom>
              <a:blipFill>
                <a:blip r:embed="rId3"/>
                <a:stretch>
                  <a:fillRect l="-192" t="-367" b="-7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3434372" y="2228258"/>
                <a:ext cx="4981004" cy="526297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3]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3 &lt; W[3]=3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3-W[3] = 3-3=0)}</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0)}</a:t>
                </a:r>
                <a:r>
                  <a:rPr lang="en-US" sz="1400" dirty="0">
                    <a:solidFill>
                      <a:srgbClr val="0000FF"/>
                    </a:solidFill>
                  </a:rPr>
                  <a:t>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20+0}</a:t>
                </a:r>
                <a:endParaRPr lang="en-US" sz="1400" dirty="0">
                  <a:solidFill>
                    <a:srgbClr val="0000FF"/>
                  </a:solidFill>
                </a:endParaRPr>
              </a:p>
              <a:p>
                <a:r>
                  <a:rPr lang="en-US" sz="1400" dirty="0">
                    <a:solidFill>
                      <a:srgbClr val="0000FF"/>
                    </a:solidFill>
                  </a:rPr>
                  <a:t>=========oL2</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3 &lt; W[2]=1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V[2] + MK(1, 3-W[2] = 3-1=2)}</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V[2] + MK(1, 2)}</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10 + 12}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MK(1, 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If 3 &lt; W[1]=2 </a:t>
                </a:r>
                <a14:m>
                  <m:oMath xmlns:m="http://schemas.openxmlformats.org/officeDocument/2006/math">
                    <m:r>
                      <a:rPr lang="en-US" sz="1400" i="1" smtClean="0">
                        <a:solidFill>
                          <a:srgbClr val="FF0000"/>
                        </a:solidFill>
                        <a:latin typeface="Cambria Math" panose="02040503050406030204" pitchFamily="18" charset="0"/>
                        <a:ea typeface="Cambria Math" panose="02040503050406030204" pitchFamily="18" charset="0"/>
                      </a:rPr>
                      <m:t>→</m:t>
                    </m:r>
                  </m:oMath>
                </a14:m>
                <a:r>
                  <a:rPr lang="en-US" sz="1400" dirty="0">
                    <a:solidFill>
                      <a:srgbClr val="FF0000"/>
                    </a:solidFill>
                  </a:rPr>
                  <a:t> f</a:t>
                </a:r>
              </a:p>
              <a:p>
                <a:r>
                  <a:rPr lang="en-US" sz="1400" dirty="0">
                    <a:solidFill>
                      <a:srgbClr val="FF0000"/>
                    </a:solidFill>
                  </a:rPr>
                  <a:t>Else v </a:t>
                </a:r>
                <a:r>
                  <a:rPr lang="zh-CN" alt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max{MK(0, 3), V[1] + MK(0, 3-W[1] = 3-2=1)}</a:t>
                </a:r>
              </a:p>
              <a:p>
                <a:r>
                  <a:rPr lang="zh-CN" alt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max{0, 12 + MK(0, 1)}= 12</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F[1, 3] = 12; return F[1, 3] = 12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0000FF"/>
                    </a:solidFill>
                  </a:rPr>
                  <a:t>F[2,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F[2,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0000FF"/>
                    </a:solidFill>
                  </a:rPr>
                  <a:t>=========cL2</a:t>
                </a:r>
              </a:p>
              <a:p>
                <a:r>
                  <a:rPr lang="en-US" sz="1400" dirty="0">
                    <a:solidFill>
                      <a:srgbClr val="0000FF"/>
                    </a:solidFill>
                  </a:rPr>
                  <a:t>F[3,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3434372" y="2228258"/>
                <a:ext cx="4981004" cy="5262979"/>
              </a:xfrm>
              <a:prstGeom prst="rect">
                <a:avLst/>
              </a:prstGeom>
              <a:blipFill>
                <a:blip r:embed="rId4"/>
                <a:stretch>
                  <a:fillRect l="-244" t="-116"/>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7467357" y="4744334"/>
            <a:ext cx="100392" cy="1346522"/>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41FC2C93-F72C-439C-97FF-8B682836D3BD}"/>
              </a:ext>
            </a:extLst>
          </p:cNvPr>
          <p:cNvSpPr/>
          <p:nvPr/>
        </p:nvSpPr>
        <p:spPr>
          <a:xfrm>
            <a:off x="10068622" y="5430658"/>
            <a:ext cx="65239" cy="416665"/>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339461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2198321844"/>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0</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766868"/>
                <a:ext cx="9512883" cy="3323987"/>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15 +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 = 32</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MK(3,3)</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++++++cL1</a:t>
                </a:r>
                <a:endParaRPr lang="en-US" sz="1400" dirty="0">
                  <a:solidFill>
                    <a:srgbClr val="FF0000"/>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766868"/>
                <a:ext cx="9512883" cy="3323987"/>
              </a:xfrm>
              <a:prstGeom prst="rect">
                <a:avLst/>
              </a:prstGeom>
              <a:blipFill>
                <a:blip r:embed="rId3"/>
                <a:stretch>
                  <a:fillRect l="-192" t="-367" b="-7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3434372" y="2228258"/>
                <a:ext cx="4981004" cy="504753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3]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3 &lt; W[3]=3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3-W[3] = 3-3=0)}</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0)}</a:t>
                </a:r>
                <a:r>
                  <a:rPr lang="en-US" sz="1400" dirty="0">
                    <a:solidFill>
                      <a:srgbClr val="0000FF"/>
                    </a:solidFill>
                  </a:rPr>
                  <a:t>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20+0}</a:t>
                </a:r>
                <a:endParaRPr lang="en-US" sz="1400" dirty="0">
                  <a:solidFill>
                    <a:srgbClr val="0000FF"/>
                  </a:solidFill>
                </a:endParaRPr>
              </a:p>
              <a:p>
                <a:r>
                  <a:rPr lang="en-US" sz="1400" dirty="0">
                    <a:solidFill>
                      <a:srgbClr val="0000FF"/>
                    </a:solidFill>
                  </a:rPr>
                  <a:t>=========oL2</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3 &lt; W[2]=1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V[2] + MK(1, 3-W[2] = 3-1=2)}</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V[2] + MK(1, 2)}</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10 + 12}</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12</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10 + 12} = 22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F[2, 3] = 22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F[2, 3] = 22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MK(1, 3)   return F[1, 3] = 12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0000FF"/>
                    </a:solidFill>
                  </a:rPr>
                  <a:t>F[2,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F[2,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0000FF"/>
                    </a:solidFill>
                  </a:rPr>
                  <a:t>=========cL2</a:t>
                </a:r>
              </a:p>
              <a:p>
                <a:r>
                  <a:rPr lang="en-US" sz="1400" dirty="0">
                    <a:solidFill>
                      <a:srgbClr val="0000FF"/>
                    </a:solidFill>
                  </a:rPr>
                  <a:t>F[3,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3434372" y="2228258"/>
                <a:ext cx="4981004" cy="5047536"/>
              </a:xfrm>
              <a:prstGeom prst="rect">
                <a:avLst/>
              </a:prstGeom>
              <a:blipFill>
                <a:blip r:embed="rId4"/>
                <a:stretch>
                  <a:fillRect l="-244" t="-120"/>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6243391" y="3874429"/>
            <a:ext cx="87740" cy="1539317"/>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41FC2C93-F72C-439C-97FF-8B682836D3BD}"/>
              </a:ext>
            </a:extLst>
          </p:cNvPr>
          <p:cNvSpPr/>
          <p:nvPr/>
        </p:nvSpPr>
        <p:spPr>
          <a:xfrm>
            <a:off x="9720280" y="6266659"/>
            <a:ext cx="65239" cy="416665"/>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590157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1280647761"/>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0</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766868"/>
                <a:ext cx="9512883" cy="3323987"/>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15 +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 = 32</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MK(3,3) = 22</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++++++cL1</a:t>
                </a:r>
                <a:endParaRPr lang="en-US" sz="1400" dirty="0">
                  <a:solidFill>
                    <a:srgbClr val="FF0000"/>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766868"/>
                <a:ext cx="9512883" cy="3323987"/>
              </a:xfrm>
              <a:prstGeom prst="rect">
                <a:avLst/>
              </a:prstGeom>
              <a:blipFill>
                <a:blip r:embed="rId3"/>
                <a:stretch>
                  <a:fillRect l="-192" t="-367" b="-7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3434372" y="2228258"/>
                <a:ext cx="4981004" cy="461664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3]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3 &lt; W[3]=3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3-W[3] = 3-3=0)}</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0)}</a:t>
                </a:r>
                <a:r>
                  <a:rPr lang="en-US" sz="1400" dirty="0">
                    <a:solidFill>
                      <a:srgbClr val="0000FF"/>
                    </a:solidFill>
                  </a:rPr>
                  <a:t>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20+0}</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20+0}</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F[3, 3] = 22</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3] = 22</a:t>
                </a:r>
                <a:endParaRPr lang="en-US" sz="1400" dirty="0">
                  <a:solidFill>
                    <a:srgbClr val="0000FF"/>
                  </a:solidFill>
                </a:endParaRPr>
              </a:p>
              <a:p>
                <a:r>
                  <a:rPr lang="en-US" sz="1400" dirty="0">
                    <a:solidFill>
                      <a:srgbClr val="0000FF"/>
                    </a:solidFill>
                  </a:rPr>
                  <a:t>=========oL2</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F[2, 3] = 22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MK(1, 3)   return F[1, 3] = 12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0000FF"/>
                    </a:solidFill>
                  </a:rPr>
                  <a:t>F[2,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F[2,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0000FF"/>
                    </a:solidFill>
                  </a:rPr>
                  <a:t>=========cL2</a:t>
                </a:r>
              </a:p>
              <a:p>
                <a:r>
                  <a:rPr lang="en-US" sz="1400" dirty="0">
                    <a:solidFill>
                      <a:srgbClr val="0000FF"/>
                    </a:solidFill>
                  </a:rPr>
                  <a:t>F[3,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3434372" y="2228258"/>
                <a:ext cx="4981004" cy="4616648"/>
              </a:xfrm>
              <a:prstGeom prst="rect">
                <a:avLst/>
              </a:prstGeom>
              <a:blipFill>
                <a:blip r:embed="rId4"/>
                <a:stretch>
                  <a:fillRect l="-244" t="-132" b="-132"/>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6052130" y="2521505"/>
            <a:ext cx="87740" cy="1539317"/>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41FC2C93-F72C-439C-97FF-8B682836D3BD}"/>
              </a:ext>
            </a:extLst>
          </p:cNvPr>
          <p:cNvSpPr/>
          <p:nvPr/>
        </p:nvSpPr>
        <p:spPr>
          <a:xfrm>
            <a:off x="9720280" y="6266659"/>
            <a:ext cx="65239" cy="416665"/>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043027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1776129304"/>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0</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37</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924978"/>
                <a:ext cx="9512883" cy="3970318"/>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15 +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MK(32,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15 +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MK(32,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37</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 37</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37</a:t>
                </a:r>
              </a:p>
              <a:p>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37</a:t>
                </a:r>
                <a:endPar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 = 32</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MK(3,3) = 22</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++++++cL1</a:t>
                </a:r>
                <a:endParaRPr lang="en-US" sz="1400" dirty="0">
                  <a:solidFill>
                    <a:srgbClr val="FF0000"/>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924978"/>
                <a:ext cx="9512883" cy="3970318"/>
              </a:xfrm>
              <a:prstGeom prst="rect">
                <a:avLst/>
              </a:prstGeom>
              <a:blipFill>
                <a:blip r:embed="rId3"/>
                <a:stretch>
                  <a:fillRect l="-192" t="-307" b="-461"/>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932779D9-894D-4776-AE75-8B18F008F939}"/>
              </a:ext>
            </a:extLst>
          </p:cNvPr>
          <p:cNvSpPr txBox="1"/>
          <p:nvPr/>
        </p:nvSpPr>
        <p:spPr>
          <a:xfrm>
            <a:off x="5383393" y="3317670"/>
            <a:ext cx="4981004" cy="310854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3) </a:t>
            </a:r>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3] = 22</a:t>
            </a:r>
            <a:endParaRPr lang="en-US" sz="1400" dirty="0">
              <a:solidFill>
                <a:srgbClr val="0000FF"/>
              </a:solidFill>
            </a:endParaRPr>
          </a:p>
          <a:p>
            <a:r>
              <a:rPr lang="en-US" sz="1400" dirty="0">
                <a:solidFill>
                  <a:srgbClr val="0000FF"/>
                </a:solidFill>
              </a:rPr>
              <a:t>=========oL2</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F[2, 3] = 22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MK(1, 3)   return F[1, 3] = 12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0000FF"/>
                </a:solidFill>
              </a:rPr>
              <a:t>F[2,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F[2,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0000FF"/>
                </a:solidFill>
              </a:rPr>
              <a:t>=========cL2</a:t>
            </a:r>
          </a:p>
          <a:p>
            <a:r>
              <a:rPr lang="en-US" sz="1400" dirty="0">
                <a:solidFill>
                  <a:srgbClr val="0000FF"/>
                </a:solidFill>
              </a:rPr>
              <a:t>F[3,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p:sp>
        <p:nvSpPr>
          <p:cNvPr id="11" name="Right Brace 10">
            <a:extLst>
              <a:ext uri="{FF2B5EF4-FFF2-40B4-BE49-F238E27FC236}">
                <a16:creationId xmlns:a16="http://schemas.microsoft.com/office/drawing/2014/main" id="{41FC2C93-F72C-439C-97FF-8B682836D3BD}"/>
              </a:ext>
            </a:extLst>
          </p:cNvPr>
          <p:cNvSpPr/>
          <p:nvPr/>
        </p:nvSpPr>
        <p:spPr>
          <a:xfrm>
            <a:off x="4693921" y="2972370"/>
            <a:ext cx="423806" cy="1989729"/>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88448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6027C9-97AE-47D2-96C6-4E79A046415A}"/>
              </a:ext>
            </a:extLst>
          </p:cNvPr>
          <p:cNvSpPr/>
          <p:nvPr/>
        </p:nvSpPr>
        <p:spPr>
          <a:xfrm>
            <a:off x="1254033" y="612845"/>
            <a:ext cx="8752115" cy="5816977"/>
          </a:xfrm>
          <a:prstGeom prst="rect">
            <a:avLst/>
          </a:prstGeom>
        </p:spPr>
        <p:txBody>
          <a:bodyPr wrap="square">
            <a:spAutoFit/>
          </a:bodyPr>
          <a:lstStyle/>
          <a:p>
            <a:pPr marL="457200" indent="-457200">
              <a:buFont typeface="Arial" panose="020B0604020202020204" pitchFamily="34" charset="0"/>
              <a:buChar char="•"/>
            </a:pPr>
            <a:r>
              <a:rPr lang="en-US" sz="2200" b="1" dirty="0">
                <a:solidFill>
                  <a:srgbClr val="374151"/>
                </a:solidFill>
                <a:latin typeface="Times New Roman" panose="02020603050405020304" pitchFamily="18" charset="0"/>
                <a:cs typeface="Times New Roman" panose="02020603050405020304" pitchFamily="18" charset="0"/>
              </a:rPr>
              <a:t>NP (Nondeterministic Polynomial) Time:</a:t>
            </a:r>
            <a:endParaRPr lang="en-US" sz="2200" dirty="0">
              <a:solidFill>
                <a:srgbClr val="374151"/>
              </a:solidFill>
              <a:latin typeface="Times New Roman" panose="02020603050405020304" pitchFamily="18" charset="0"/>
              <a:cs typeface="Times New Roman" panose="02020603050405020304" pitchFamily="18" charset="0"/>
            </a:endParaRPr>
          </a:p>
          <a:p>
            <a:pPr lvl="1"/>
            <a:r>
              <a:rPr lang="en-US" sz="2200" dirty="0">
                <a:solidFill>
                  <a:srgbClr val="374151"/>
                </a:solidFill>
                <a:latin typeface="Times New Roman" panose="02020603050405020304" pitchFamily="18" charset="0"/>
                <a:cs typeface="Times New Roman" panose="02020603050405020304" pitchFamily="18" charset="0"/>
              </a:rPr>
              <a:t>Definition: NP is the class of problems for which </a:t>
            </a:r>
            <a:r>
              <a:rPr lang="en-US" sz="2200" dirty="0">
                <a:solidFill>
                  <a:srgbClr val="374151"/>
                </a:solidFill>
                <a:highlight>
                  <a:srgbClr val="FFFF00"/>
                </a:highlight>
                <a:latin typeface="Times New Roman" panose="02020603050405020304" pitchFamily="18" charset="0"/>
                <a:cs typeface="Times New Roman" panose="02020603050405020304" pitchFamily="18" charset="0"/>
              </a:rPr>
              <a:t>a </a:t>
            </a:r>
            <a:r>
              <a:rPr lang="en-US" sz="2200" i="1" dirty="0">
                <a:solidFill>
                  <a:srgbClr val="374151"/>
                </a:solidFill>
                <a:highlight>
                  <a:srgbClr val="FFFF00"/>
                </a:highlight>
                <a:latin typeface="Times New Roman" panose="02020603050405020304" pitchFamily="18" charset="0"/>
                <a:cs typeface="Times New Roman" panose="02020603050405020304" pitchFamily="18" charset="0"/>
              </a:rPr>
              <a:t>given</a:t>
            </a:r>
            <a:r>
              <a:rPr lang="en-US" sz="2200" dirty="0">
                <a:solidFill>
                  <a:srgbClr val="374151"/>
                </a:solidFill>
                <a:highlight>
                  <a:srgbClr val="FFFF00"/>
                </a:highlight>
                <a:latin typeface="Times New Roman" panose="02020603050405020304" pitchFamily="18" charset="0"/>
                <a:cs typeface="Times New Roman" panose="02020603050405020304" pitchFamily="18" charset="0"/>
              </a:rPr>
              <a:t> solution can be verified quickly (in polynomial time).</a:t>
            </a:r>
          </a:p>
          <a:p>
            <a:pPr lvl="1">
              <a:spcBef>
                <a:spcPts val="1200"/>
              </a:spcBef>
            </a:pPr>
            <a:r>
              <a:rPr lang="en-US" sz="2200" dirty="0">
                <a:solidFill>
                  <a:srgbClr val="374151"/>
                </a:solidFill>
                <a:latin typeface="Times New Roman" panose="02020603050405020304" pitchFamily="18" charset="0"/>
                <a:cs typeface="Times New Roman" panose="02020603050405020304" pitchFamily="18" charset="0"/>
              </a:rPr>
              <a:t>Formally, a problem is in NP if there exists a nondeterministic Turing machine that can verify a </a:t>
            </a:r>
            <a:r>
              <a:rPr lang="en-US" sz="2200" b="1" i="1" dirty="0">
                <a:solidFill>
                  <a:srgbClr val="374151"/>
                </a:solidFill>
                <a:latin typeface="Times New Roman" panose="02020603050405020304" pitchFamily="18" charset="0"/>
                <a:cs typeface="Times New Roman" panose="02020603050405020304" pitchFamily="18" charset="0"/>
              </a:rPr>
              <a:t>given</a:t>
            </a:r>
            <a:r>
              <a:rPr lang="en-US" sz="2200" dirty="0">
                <a:solidFill>
                  <a:srgbClr val="374151"/>
                </a:solidFill>
                <a:latin typeface="Times New Roman" panose="02020603050405020304" pitchFamily="18" charset="0"/>
                <a:cs typeface="Times New Roman" panose="02020603050405020304" pitchFamily="18" charset="0"/>
              </a:rPr>
              <a:t> solution in </a:t>
            </a:r>
            <a:r>
              <a:rPr lang="en-US" sz="2200" dirty="0">
                <a:solidFill>
                  <a:srgbClr val="374151"/>
                </a:solidFill>
                <a:highlight>
                  <a:srgbClr val="FFFF00"/>
                </a:highlight>
                <a:latin typeface="Times New Roman" panose="02020603050405020304" pitchFamily="18" charset="0"/>
                <a:cs typeface="Times New Roman" panose="02020603050405020304" pitchFamily="18" charset="0"/>
              </a:rPr>
              <a:t>O(</a:t>
            </a:r>
            <a:r>
              <a:rPr lang="en-US" sz="2200" dirty="0" err="1">
                <a:solidFill>
                  <a:srgbClr val="374151"/>
                </a:solidFill>
                <a:highlight>
                  <a:srgbClr val="FFFF00"/>
                </a:highlight>
                <a:latin typeface="Times New Roman" panose="02020603050405020304" pitchFamily="18" charset="0"/>
                <a:cs typeface="Times New Roman" panose="02020603050405020304" pitchFamily="18" charset="0"/>
              </a:rPr>
              <a:t>n</a:t>
            </a:r>
            <a:r>
              <a:rPr lang="en-US" sz="2200" baseline="30000" dirty="0" err="1">
                <a:solidFill>
                  <a:srgbClr val="374151"/>
                </a:solidFill>
                <a:highlight>
                  <a:srgbClr val="FFFF00"/>
                </a:highlight>
                <a:latin typeface="Times New Roman" panose="02020603050405020304" pitchFamily="18" charset="0"/>
                <a:cs typeface="Times New Roman" panose="02020603050405020304" pitchFamily="18" charset="0"/>
              </a:rPr>
              <a:t>k</a:t>
            </a:r>
            <a:r>
              <a:rPr lang="en-US" sz="2200" dirty="0">
                <a:solidFill>
                  <a:srgbClr val="374151"/>
                </a:solidFill>
                <a:highlight>
                  <a:srgbClr val="FFFF00"/>
                </a:highlight>
                <a:latin typeface="Times New Roman" panose="02020603050405020304" pitchFamily="18" charset="0"/>
                <a:cs typeface="Times New Roman" panose="02020603050405020304" pitchFamily="18" charset="0"/>
              </a:rPr>
              <a:t>)</a:t>
            </a:r>
            <a:r>
              <a:rPr lang="en-US" sz="2200" dirty="0">
                <a:solidFill>
                  <a:srgbClr val="374151"/>
                </a:solidFill>
                <a:latin typeface="Times New Roman" panose="02020603050405020304" pitchFamily="18" charset="0"/>
                <a:cs typeface="Times New Roman" panose="02020603050405020304" pitchFamily="18" charset="0"/>
              </a:rPr>
              <a:t> time.</a:t>
            </a:r>
          </a:p>
          <a:p>
            <a:pPr marL="800100" lvl="1" indent="-342900">
              <a:spcBef>
                <a:spcPts val="1200"/>
              </a:spcBef>
              <a:buFont typeface="Arial" panose="020B0604020202020204" pitchFamily="34" charset="0"/>
              <a:buChar char="•"/>
            </a:pPr>
            <a:r>
              <a:rPr lang="en-US" sz="2200" dirty="0">
                <a:solidFill>
                  <a:srgbClr val="374151"/>
                </a:solidFill>
                <a:highlight>
                  <a:srgbClr val="FFFF00"/>
                </a:highlight>
                <a:latin typeface="Times New Roman" panose="02020603050405020304" pitchFamily="18" charset="0"/>
                <a:cs typeface="Times New Roman" panose="02020603050405020304" pitchFamily="18" charset="0"/>
              </a:rPr>
              <a:t>This means that the solution verification process is polynomial. </a:t>
            </a:r>
            <a:r>
              <a:rPr lang="en-US" sz="2200" dirty="0">
                <a:solidFill>
                  <a:srgbClr val="374151"/>
                </a:solidFill>
                <a:latin typeface="Times New Roman" panose="02020603050405020304" pitchFamily="18" charset="0"/>
                <a:cs typeface="Times New Roman" panose="02020603050405020304" pitchFamily="18" charset="0"/>
              </a:rPr>
              <a:t>It also implies that a nondeterministic Turing machine can solve the problem (can check a guess solution) in polynomial time.</a:t>
            </a:r>
          </a:p>
          <a:p>
            <a:pPr marL="800100" lvl="1" indent="-342900">
              <a:spcBef>
                <a:spcPts val="1200"/>
              </a:spcBef>
              <a:buFont typeface="Arial" panose="020B0604020202020204" pitchFamily="34" charset="0"/>
              <a:buChar char="•"/>
            </a:pPr>
            <a:r>
              <a:rPr lang="en-US" sz="2200" i="1" dirty="0">
                <a:highlight>
                  <a:srgbClr val="FFFF00"/>
                </a:highlight>
                <a:latin typeface="Times New Roman" panose="02020603050405020304" pitchFamily="18" charset="0"/>
                <a:cs typeface="Times New Roman" panose="02020603050405020304" pitchFamily="18" charset="0"/>
              </a:rPr>
              <a:t>Nondeterministic</a:t>
            </a:r>
            <a:r>
              <a:rPr lang="en-US" sz="2200" dirty="0">
                <a:highlight>
                  <a:srgbClr val="FFFF00"/>
                </a:highlight>
                <a:latin typeface="Times New Roman" panose="02020603050405020304" pitchFamily="18" charset="0"/>
                <a:cs typeface="Times New Roman" panose="02020603050405020304" pitchFamily="18" charset="0"/>
              </a:rPr>
              <a:t> means that a "</a:t>
            </a:r>
            <a:r>
              <a:rPr lang="en-US" sz="2200" b="1" i="1" dirty="0">
                <a:highlight>
                  <a:srgbClr val="FFFF00"/>
                </a:highlight>
                <a:latin typeface="Times New Roman" panose="02020603050405020304" pitchFamily="18" charset="0"/>
                <a:cs typeface="Times New Roman" panose="02020603050405020304" pitchFamily="18" charset="0"/>
              </a:rPr>
              <a:t>guess</a:t>
            </a:r>
            <a:r>
              <a:rPr lang="en-US" sz="2200" dirty="0">
                <a:highlight>
                  <a:srgbClr val="FFFF00"/>
                </a:highlight>
                <a:latin typeface="Times New Roman" panose="02020603050405020304" pitchFamily="18" charset="0"/>
                <a:cs typeface="Times New Roman" panose="02020603050405020304" pitchFamily="18" charset="0"/>
              </a:rPr>
              <a:t>" </a:t>
            </a:r>
            <a:r>
              <a:rPr lang="en-US" sz="2200" i="1" dirty="0">
                <a:highlight>
                  <a:srgbClr val="FFFF00"/>
                </a:highlight>
                <a:latin typeface="Times New Roman" panose="02020603050405020304" pitchFamily="18" charset="0"/>
                <a:cs typeface="Times New Roman" panose="02020603050405020304" pitchFamily="18" charset="0"/>
              </a:rPr>
              <a:t>for a solution </a:t>
            </a:r>
            <a:r>
              <a:rPr lang="en-US" sz="2200" dirty="0">
                <a:highlight>
                  <a:srgbClr val="FFFF00"/>
                </a:highlight>
                <a:latin typeface="Times New Roman" panose="02020603050405020304" pitchFamily="18" charset="0"/>
                <a:cs typeface="Times New Roman" panose="02020603050405020304" pitchFamily="18" charset="0"/>
              </a:rPr>
              <a:t>could be checked quickly, but </a:t>
            </a:r>
            <a:r>
              <a:rPr lang="en-US" sz="2200" b="1" i="1" dirty="0">
                <a:highlight>
                  <a:srgbClr val="FFFF00"/>
                </a:highlight>
                <a:latin typeface="Times New Roman" panose="02020603050405020304" pitchFamily="18" charset="0"/>
                <a:cs typeface="Times New Roman" panose="02020603050405020304" pitchFamily="18" charset="0"/>
              </a:rPr>
              <a:t>finding</a:t>
            </a:r>
            <a:r>
              <a:rPr lang="en-US" sz="2200" dirty="0">
                <a:highlight>
                  <a:srgbClr val="FFFF00"/>
                </a:highlight>
                <a:latin typeface="Times New Roman" panose="02020603050405020304" pitchFamily="18" charset="0"/>
                <a:cs typeface="Times New Roman" panose="02020603050405020304" pitchFamily="18" charset="0"/>
              </a:rPr>
              <a:t> </a:t>
            </a:r>
            <a:r>
              <a:rPr lang="en-US" sz="2200" i="1" dirty="0">
                <a:highlight>
                  <a:srgbClr val="FFFF00"/>
                </a:highlight>
                <a:latin typeface="Times New Roman" panose="02020603050405020304" pitchFamily="18" charset="0"/>
                <a:cs typeface="Times New Roman" panose="02020603050405020304" pitchFamily="18" charset="0"/>
              </a:rPr>
              <a:t>that solution </a:t>
            </a:r>
            <a:r>
              <a:rPr lang="en-US" sz="2200" dirty="0">
                <a:highlight>
                  <a:srgbClr val="FFFF00"/>
                </a:highlight>
                <a:latin typeface="Times New Roman" panose="02020603050405020304" pitchFamily="18" charset="0"/>
                <a:cs typeface="Times New Roman" panose="02020603050405020304" pitchFamily="18" charset="0"/>
              </a:rPr>
              <a:t>might not be quick. </a:t>
            </a:r>
          </a:p>
          <a:p>
            <a:pPr marL="800100" lvl="1" indent="-342900">
              <a:spcBef>
                <a:spcPts val="1200"/>
              </a:spcBef>
              <a:buFont typeface="Arial" panose="020B0604020202020204" pitchFamily="34" charset="0"/>
              <a:buChar char="•"/>
            </a:pPr>
            <a:r>
              <a:rPr lang="en-US" sz="2400" dirty="0">
                <a:solidFill>
                  <a:srgbClr val="374151"/>
                </a:solidFill>
                <a:highlight>
                  <a:srgbClr val="FFFF00"/>
                </a:highlight>
                <a:latin typeface="Times New Roman" panose="02020603050405020304" pitchFamily="18" charset="0"/>
                <a:cs typeface="Times New Roman" panose="02020603050405020304" pitchFamily="18" charset="0"/>
              </a:rPr>
              <a:t>E</a:t>
            </a:r>
            <a:r>
              <a:rPr lang="en-US" sz="2200" dirty="0">
                <a:solidFill>
                  <a:srgbClr val="374151"/>
                </a:solidFill>
                <a:highlight>
                  <a:srgbClr val="FFFF00"/>
                </a:highlight>
                <a:latin typeface="Times New Roman" panose="02020603050405020304" pitchFamily="18" charset="0"/>
                <a:cs typeface="Times New Roman" panose="02020603050405020304" pitchFamily="18" charset="0"/>
              </a:rPr>
              <a:t>xample: Satisfiability problems like the Boolean satisfiability problem (SAT). </a:t>
            </a:r>
            <a:r>
              <a:rPr lang="en-US" sz="2200" dirty="0">
                <a:highlight>
                  <a:srgbClr val="FFFF00"/>
                </a:highlight>
                <a:latin typeface="Times New Roman" panose="02020603050405020304" pitchFamily="18" charset="0"/>
                <a:cs typeface="Times New Roman" panose="02020603050405020304" pitchFamily="18" charset="0"/>
              </a:rPr>
              <a:t>Consider the following Boolean formula in </a:t>
            </a:r>
            <a:r>
              <a:rPr lang="en-US" sz="2200" b="1" dirty="0">
                <a:highlight>
                  <a:srgbClr val="FFFF00"/>
                </a:highlight>
                <a:latin typeface="Times New Roman" panose="02020603050405020304" pitchFamily="18" charset="0"/>
                <a:cs typeface="Times New Roman" panose="02020603050405020304" pitchFamily="18" charset="0"/>
              </a:rPr>
              <a:t>Conjunctive Normal Form (CNF)</a:t>
            </a:r>
            <a:r>
              <a:rPr lang="en-US" sz="2200" dirty="0">
                <a:highlight>
                  <a:srgbClr val="FFFF00"/>
                </a:highlight>
                <a:latin typeface="Times New Roman" panose="02020603050405020304" pitchFamily="18" charset="0"/>
                <a:cs typeface="Times New Roman" panose="02020603050405020304" pitchFamily="18" charset="0"/>
              </a:rPr>
              <a:t>: Assign values to the variables, evaluate all the clauses true;</a:t>
            </a:r>
          </a:p>
          <a:p>
            <a:r>
              <a:rPr lang="en-US" sz="2200" dirty="0">
                <a:highlight>
                  <a:srgbClr val="FFFF00"/>
                </a:highlight>
                <a:latin typeface="Times New Roman" panose="02020603050405020304" pitchFamily="18" charset="0"/>
                <a:cs typeface="Times New Roman" panose="02020603050405020304" pitchFamily="18" charset="0"/>
              </a:rPr>
              <a:t>		(x</a:t>
            </a:r>
            <a:r>
              <a:rPr lang="en-US" sz="2200" baseline="-25000" dirty="0">
                <a:highlight>
                  <a:srgbClr val="FFFF00"/>
                </a:highlight>
                <a:latin typeface="Times New Roman" panose="02020603050405020304" pitchFamily="18" charset="0"/>
                <a:cs typeface="Times New Roman" panose="02020603050405020304" pitchFamily="18" charset="0"/>
              </a:rPr>
              <a:t>1 </a:t>
            </a:r>
            <a:r>
              <a:rPr lang="en-US" sz="2200" dirty="0">
                <a:highlight>
                  <a:srgbClr val="FFFF00"/>
                </a:highlight>
                <a:latin typeface="Times New Roman" panose="02020603050405020304" pitchFamily="18" charset="0"/>
                <a:cs typeface="Times New Roman" panose="02020603050405020304" pitchFamily="18" charset="0"/>
              </a:rPr>
              <a:t>∨ ¬x</a:t>
            </a:r>
            <a:r>
              <a:rPr lang="en-US" sz="2200" baseline="-25000" dirty="0">
                <a:highlight>
                  <a:srgbClr val="FFFF00"/>
                </a:highlight>
                <a:latin typeface="Times New Roman" panose="02020603050405020304" pitchFamily="18" charset="0"/>
                <a:cs typeface="Times New Roman" panose="02020603050405020304" pitchFamily="18" charset="0"/>
              </a:rPr>
              <a:t>2</a:t>
            </a:r>
            <a:r>
              <a:rPr lang="en-US" sz="2200" dirty="0">
                <a:highlight>
                  <a:srgbClr val="FFFF00"/>
                </a:highlight>
                <a:latin typeface="Times New Roman" panose="02020603050405020304" pitchFamily="18" charset="0"/>
                <a:cs typeface="Times New Roman" panose="02020603050405020304" pitchFamily="18" charset="0"/>
              </a:rPr>
              <a:t>) ∧ (¬x</a:t>
            </a:r>
            <a:r>
              <a:rPr lang="en-US" sz="2200" baseline="-25000" dirty="0">
                <a:highlight>
                  <a:srgbClr val="FFFF00"/>
                </a:highlight>
                <a:latin typeface="Times New Roman" panose="02020603050405020304" pitchFamily="18" charset="0"/>
                <a:cs typeface="Times New Roman" panose="02020603050405020304" pitchFamily="18" charset="0"/>
              </a:rPr>
              <a:t>1 </a:t>
            </a:r>
            <a:r>
              <a:rPr lang="en-US" sz="2200" dirty="0">
                <a:highlight>
                  <a:srgbClr val="FFFF00"/>
                </a:highlight>
                <a:latin typeface="Times New Roman" panose="02020603050405020304" pitchFamily="18" charset="0"/>
                <a:cs typeface="Times New Roman" panose="02020603050405020304" pitchFamily="18" charset="0"/>
              </a:rPr>
              <a:t>∨ x</a:t>
            </a:r>
            <a:r>
              <a:rPr lang="en-US" sz="2200" baseline="-25000" dirty="0">
                <a:highlight>
                  <a:srgbClr val="FFFF00"/>
                </a:highlight>
                <a:latin typeface="Times New Roman" panose="02020603050405020304" pitchFamily="18" charset="0"/>
                <a:cs typeface="Times New Roman" panose="02020603050405020304" pitchFamily="18" charset="0"/>
              </a:rPr>
              <a:t>3</a:t>
            </a:r>
            <a:r>
              <a:rPr lang="en-US" sz="2200" dirty="0">
                <a:highlight>
                  <a:srgbClr val="FFFF00"/>
                </a:highlight>
                <a:latin typeface="Times New Roman" panose="02020603050405020304" pitchFamily="18" charset="0"/>
                <a:cs typeface="Times New Roman" panose="02020603050405020304" pitchFamily="18" charset="0"/>
              </a:rPr>
              <a:t>) ∧ (x</a:t>
            </a:r>
            <a:r>
              <a:rPr lang="en-US" sz="2200" baseline="-25000" dirty="0">
                <a:highlight>
                  <a:srgbClr val="FFFF00"/>
                </a:highlight>
                <a:latin typeface="Times New Roman" panose="02020603050405020304" pitchFamily="18" charset="0"/>
                <a:cs typeface="Times New Roman" panose="02020603050405020304" pitchFamily="18" charset="0"/>
              </a:rPr>
              <a:t>2 </a:t>
            </a:r>
            <a:r>
              <a:rPr lang="en-US" sz="2200" dirty="0">
                <a:highlight>
                  <a:srgbClr val="FFFF00"/>
                </a:highlight>
                <a:latin typeface="Times New Roman" panose="02020603050405020304" pitchFamily="18" charset="0"/>
                <a:cs typeface="Times New Roman" panose="02020603050405020304" pitchFamily="18" charset="0"/>
              </a:rPr>
              <a:t>∨ ¬x</a:t>
            </a:r>
            <a:r>
              <a:rPr lang="en-US" sz="2200" baseline="-25000" dirty="0">
                <a:highlight>
                  <a:srgbClr val="FFFF00"/>
                </a:highlight>
                <a:latin typeface="Times New Roman" panose="02020603050405020304" pitchFamily="18" charset="0"/>
                <a:cs typeface="Times New Roman" panose="02020603050405020304" pitchFamily="18" charset="0"/>
              </a:rPr>
              <a:t>3</a:t>
            </a:r>
            <a:r>
              <a:rPr lang="en-US" sz="2200" dirty="0">
                <a:highlight>
                  <a:srgbClr val="FFFF00"/>
                </a:highlight>
                <a:latin typeface="Times New Roman" panose="02020603050405020304" pitchFamily="18" charset="0"/>
                <a:cs typeface="Times New Roman" panose="02020603050405020304" pitchFamily="18" charset="0"/>
              </a:rPr>
              <a:t>)</a:t>
            </a:r>
            <a:endParaRPr lang="en-US" sz="2200" dirty="0">
              <a:solidFill>
                <a:srgbClr val="37415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7495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2556" y="621287"/>
            <a:ext cx="9361534" cy="2462213"/>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Example 2:   Apply the memory function method (MF) to the instance considered in Example 1.  The table in Figure 8.6 gives the results.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This MF method computes only 11 entries of nontrivial values, whereas the version in Example 1 computes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nW</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4 *5 = 20 entries of nontrivial values;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(i.e., not those in row 0 or in column 0). Just one nontrivial entry, F(1, 2), is retrieved rather than being recomputed. For larger instances, the proportion of such entries can be significantly larger.</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469760584"/>
              </p:ext>
            </p:extLst>
          </p:nvPr>
        </p:nvGraphicFramePr>
        <p:xfrm>
          <a:off x="2526384" y="3186714"/>
          <a:ext cx="7409471" cy="2346960"/>
        </p:xfrm>
        <a:graphic>
          <a:graphicData uri="http://schemas.openxmlformats.org/drawingml/2006/table">
            <a:tbl>
              <a:tblPr firstRow="1" firstCol="1" bandRow="1">
                <a:tableStyleId>{5C22544A-7EE6-4342-B048-85BDC9FD1C3A}</a:tableStyleId>
              </a:tblPr>
              <a:tblGrid>
                <a:gridCol w="2347274">
                  <a:extLst>
                    <a:ext uri="{9D8B030D-6E8A-4147-A177-3AD203B41FA5}">
                      <a16:colId xmlns:a16="http://schemas.microsoft.com/office/drawing/2014/main" val="20000"/>
                    </a:ext>
                  </a:extLst>
                </a:gridCol>
                <a:gridCol w="723171">
                  <a:extLst>
                    <a:ext uri="{9D8B030D-6E8A-4147-A177-3AD203B41FA5}">
                      <a16:colId xmlns:a16="http://schemas.microsoft.com/office/drawing/2014/main" val="20001"/>
                    </a:ext>
                  </a:extLst>
                </a:gridCol>
                <a:gridCol w="723171">
                  <a:extLst>
                    <a:ext uri="{9D8B030D-6E8A-4147-A177-3AD203B41FA5}">
                      <a16:colId xmlns:a16="http://schemas.microsoft.com/office/drawing/2014/main" val="20002"/>
                    </a:ext>
                  </a:extLst>
                </a:gridCol>
                <a:gridCol w="723171">
                  <a:extLst>
                    <a:ext uri="{9D8B030D-6E8A-4147-A177-3AD203B41FA5}">
                      <a16:colId xmlns:a16="http://schemas.microsoft.com/office/drawing/2014/main" val="20003"/>
                    </a:ext>
                  </a:extLst>
                </a:gridCol>
                <a:gridCol w="723171">
                  <a:extLst>
                    <a:ext uri="{9D8B030D-6E8A-4147-A177-3AD203B41FA5}">
                      <a16:colId xmlns:a16="http://schemas.microsoft.com/office/drawing/2014/main" val="20004"/>
                    </a:ext>
                  </a:extLst>
                </a:gridCol>
                <a:gridCol w="723171">
                  <a:extLst>
                    <a:ext uri="{9D8B030D-6E8A-4147-A177-3AD203B41FA5}">
                      <a16:colId xmlns:a16="http://schemas.microsoft.com/office/drawing/2014/main" val="20005"/>
                    </a:ext>
                  </a:extLst>
                </a:gridCol>
                <a:gridCol w="723171">
                  <a:extLst>
                    <a:ext uri="{9D8B030D-6E8A-4147-A177-3AD203B41FA5}">
                      <a16:colId xmlns:a16="http://schemas.microsoft.com/office/drawing/2014/main" val="20006"/>
                    </a:ext>
                  </a:extLst>
                </a:gridCol>
                <a:gridCol w="723171">
                  <a:extLst>
                    <a:ext uri="{9D8B030D-6E8A-4147-A177-3AD203B41FA5}">
                      <a16:colId xmlns:a16="http://schemas.microsoft.com/office/drawing/2014/main" val="20007"/>
                    </a:ext>
                  </a:extLst>
                </a:gridCol>
              </a:tblGrid>
              <a:tr h="0">
                <a:tc rowSpan="2">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algn="ctr">
                        <a:spcBef>
                          <a:spcPts val="0"/>
                        </a:spcBef>
                        <a:spcAft>
                          <a:spcPts val="0"/>
                        </a:spcAft>
                      </a:pPr>
                      <a:r>
                        <a:rPr lang="en-US" sz="2200" dirty="0" err="1">
                          <a:solidFill>
                            <a:schemeClr val="tx1"/>
                          </a:solidFill>
                          <a:effectLst/>
                          <a:latin typeface="Times New Roman" panose="02020603050405020304" pitchFamily="18" charset="0"/>
                          <a:cs typeface="Times New Roman" panose="02020603050405020304" pitchFamily="18" charset="0"/>
                        </a:rPr>
                        <a:t>i</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=2,  v</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 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0</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rgbClr val="0000FF"/>
                          </a:solidFill>
                          <a:effectLst/>
                          <a:latin typeface="Times New Roman" panose="02020603050405020304" pitchFamily="18" charset="0"/>
                          <a:cs typeface="Times New Roman" panose="02020603050405020304" pitchFamily="18" charset="0"/>
                        </a:rPr>
                        <a:t>12</a:t>
                      </a:r>
                      <a:endParaRPr lang="en-US" sz="2200" b="1"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a:solidFill>
                            <a:schemeClr val="tx1"/>
                          </a:solidFill>
                          <a:effectLst/>
                          <a:latin typeface="Times New Roman" panose="02020603050405020304" pitchFamily="18" charset="0"/>
                          <a:cs typeface="Times New Roman" panose="02020603050405020304" pitchFamily="18" charset="0"/>
                        </a:rPr>
                        <a:t>12</a:t>
                      </a:r>
                      <a:endParaRPr lang="en-US" sz="2200" b="1">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a:solidFill>
                            <a:schemeClr val="tx1"/>
                          </a:solidFill>
                          <a:effectLst/>
                          <a:latin typeface="Times New Roman" panose="02020603050405020304" pitchFamily="18" charset="0"/>
                          <a:cs typeface="Times New Roman" panose="02020603050405020304" pitchFamily="18" charset="0"/>
                        </a:rPr>
                        <a:t>12</a:t>
                      </a:r>
                      <a:endParaRPr lang="en-US" sz="2200" b="1">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12</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12</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22</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22</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=3,  v</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 20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22</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a:solidFill>
                            <a:schemeClr val="tx1"/>
                          </a:solidFill>
                          <a:effectLst/>
                          <a:latin typeface="Times New Roman" panose="02020603050405020304" pitchFamily="18" charset="0"/>
                          <a:cs typeface="Times New Roman" panose="02020603050405020304" pitchFamily="18" charset="0"/>
                        </a:rPr>
                        <a:t>32</a:t>
                      </a:r>
                      <a:endParaRPr lang="en-US" sz="2200" b="1">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4</a:t>
                      </a:r>
                      <a:r>
                        <a:rPr lang="en-US" sz="2200">
                          <a:solidFill>
                            <a:schemeClr val="tx1"/>
                          </a:solidFill>
                          <a:effectLst/>
                          <a:latin typeface="Times New Roman" panose="02020603050405020304" pitchFamily="18" charset="0"/>
                          <a:cs typeface="Times New Roman" panose="02020603050405020304" pitchFamily="18" charset="0"/>
                        </a:rPr>
                        <a:t> =2,  v</a:t>
                      </a:r>
                      <a:r>
                        <a:rPr lang="en-US" sz="2200" baseline="-25000">
                          <a:solidFill>
                            <a:schemeClr val="tx1"/>
                          </a:solidFill>
                          <a:effectLst/>
                          <a:latin typeface="Times New Roman" panose="02020603050405020304" pitchFamily="18" charset="0"/>
                          <a:cs typeface="Times New Roman" panose="02020603050405020304" pitchFamily="18" charset="0"/>
                        </a:rPr>
                        <a:t>4</a:t>
                      </a:r>
                      <a:r>
                        <a:rPr lang="en-US" sz="2200">
                          <a:solidFill>
                            <a:schemeClr val="tx1"/>
                          </a:solidFill>
                          <a:effectLst/>
                          <a:latin typeface="Times New Roman" panose="02020603050405020304" pitchFamily="18" charset="0"/>
                          <a:cs typeface="Times New Roman" panose="02020603050405020304" pitchFamily="18" charset="0"/>
                        </a:rPr>
                        <a:t> = 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37</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4" name="Rectangle 3"/>
          <p:cNvSpPr/>
          <p:nvPr/>
        </p:nvSpPr>
        <p:spPr>
          <a:xfrm>
            <a:off x="1602556" y="5679353"/>
            <a:ext cx="9087439" cy="769441"/>
          </a:xfrm>
          <a:prstGeom prst="rect">
            <a:avLst/>
          </a:prstGeom>
        </p:spPr>
        <p:txBody>
          <a:bodyPr wrap="square">
            <a:spAutoFit/>
          </a:bodyPr>
          <a:lstStyle/>
          <a:p>
            <a:pPr algn="ct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Figure 8.6   Example of solving an instance of the knapsack problem by the memory function algorithm</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6" name="Picture 5" descr="Emoticon making a point Stock Vector - 14709057">
            <a:extLst>
              <a:ext uri="{FF2B5EF4-FFF2-40B4-BE49-F238E27FC236}">
                <a16:creationId xmlns:a16="http://schemas.microsoft.com/office/drawing/2014/main" id="{7DB88DD0-E97C-4093-B33E-B2BA35AA280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615585" flipH="1" flipV="1">
            <a:off x="922226" y="3688461"/>
            <a:ext cx="585707" cy="388948"/>
          </a:xfrm>
          <a:prstGeom prst="rect">
            <a:avLst/>
          </a:prstGeom>
          <a:noFill/>
          <a:ln>
            <a:noFill/>
          </a:ln>
        </p:spPr>
      </p:pic>
    </p:spTree>
    <p:extLst>
      <p:ext uri="{BB962C8B-B14F-4D97-AF65-F5344CB8AC3E}">
        <p14:creationId xmlns:p14="http://schemas.microsoft.com/office/powerpoint/2010/main" val="12177550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F671C0B-8792-4A6C-A460-E13C93440251}"/>
              </a:ext>
            </a:extLst>
          </p:cNvPr>
          <p:cNvGraphicFramePr>
            <a:graphicFrameLocks noGrp="1"/>
          </p:cNvGraphicFramePr>
          <p:nvPr>
            <p:extLst>
              <p:ext uri="{D42A27DB-BD31-4B8C-83A1-F6EECF244321}">
                <p14:modId xmlns:p14="http://schemas.microsoft.com/office/powerpoint/2010/main" val="1699213126"/>
              </p:ext>
            </p:extLst>
          </p:nvPr>
        </p:nvGraphicFramePr>
        <p:xfrm>
          <a:off x="1993949" y="3892770"/>
          <a:ext cx="7409471" cy="2346960"/>
        </p:xfrm>
        <a:graphic>
          <a:graphicData uri="http://schemas.openxmlformats.org/drawingml/2006/table">
            <a:tbl>
              <a:tblPr firstRow="1" firstCol="1" bandRow="1">
                <a:tableStyleId>{5C22544A-7EE6-4342-B048-85BDC9FD1C3A}</a:tableStyleId>
              </a:tblPr>
              <a:tblGrid>
                <a:gridCol w="2347274">
                  <a:extLst>
                    <a:ext uri="{9D8B030D-6E8A-4147-A177-3AD203B41FA5}">
                      <a16:colId xmlns:a16="http://schemas.microsoft.com/office/drawing/2014/main" val="20000"/>
                    </a:ext>
                  </a:extLst>
                </a:gridCol>
                <a:gridCol w="723171">
                  <a:extLst>
                    <a:ext uri="{9D8B030D-6E8A-4147-A177-3AD203B41FA5}">
                      <a16:colId xmlns:a16="http://schemas.microsoft.com/office/drawing/2014/main" val="20001"/>
                    </a:ext>
                  </a:extLst>
                </a:gridCol>
                <a:gridCol w="723171">
                  <a:extLst>
                    <a:ext uri="{9D8B030D-6E8A-4147-A177-3AD203B41FA5}">
                      <a16:colId xmlns:a16="http://schemas.microsoft.com/office/drawing/2014/main" val="20002"/>
                    </a:ext>
                  </a:extLst>
                </a:gridCol>
                <a:gridCol w="723171">
                  <a:extLst>
                    <a:ext uri="{9D8B030D-6E8A-4147-A177-3AD203B41FA5}">
                      <a16:colId xmlns:a16="http://schemas.microsoft.com/office/drawing/2014/main" val="20003"/>
                    </a:ext>
                  </a:extLst>
                </a:gridCol>
                <a:gridCol w="723171">
                  <a:extLst>
                    <a:ext uri="{9D8B030D-6E8A-4147-A177-3AD203B41FA5}">
                      <a16:colId xmlns:a16="http://schemas.microsoft.com/office/drawing/2014/main" val="20004"/>
                    </a:ext>
                  </a:extLst>
                </a:gridCol>
                <a:gridCol w="723171">
                  <a:extLst>
                    <a:ext uri="{9D8B030D-6E8A-4147-A177-3AD203B41FA5}">
                      <a16:colId xmlns:a16="http://schemas.microsoft.com/office/drawing/2014/main" val="20005"/>
                    </a:ext>
                  </a:extLst>
                </a:gridCol>
                <a:gridCol w="723171">
                  <a:extLst>
                    <a:ext uri="{9D8B030D-6E8A-4147-A177-3AD203B41FA5}">
                      <a16:colId xmlns:a16="http://schemas.microsoft.com/office/drawing/2014/main" val="20006"/>
                    </a:ext>
                  </a:extLst>
                </a:gridCol>
                <a:gridCol w="723171">
                  <a:extLst>
                    <a:ext uri="{9D8B030D-6E8A-4147-A177-3AD203B41FA5}">
                      <a16:colId xmlns:a16="http://schemas.microsoft.com/office/drawing/2014/main" val="20007"/>
                    </a:ext>
                  </a:extLst>
                </a:gridCol>
              </a:tblGrid>
              <a:tr h="0">
                <a:tc rowSpan="2">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algn="ctr">
                        <a:spcBef>
                          <a:spcPts val="0"/>
                        </a:spcBef>
                        <a:spcAft>
                          <a:spcPts val="0"/>
                        </a:spcAft>
                      </a:pPr>
                      <a:r>
                        <a:rPr lang="en-US" sz="2200" dirty="0" err="1">
                          <a:solidFill>
                            <a:schemeClr val="tx1"/>
                          </a:solidFill>
                          <a:effectLst/>
                          <a:latin typeface="Times New Roman" panose="02020603050405020304" pitchFamily="18" charset="0"/>
                          <a:cs typeface="Times New Roman" panose="02020603050405020304" pitchFamily="18" charset="0"/>
                        </a:rPr>
                        <a:t>i</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=2,  v</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 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=3,  v</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 20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4</a:t>
                      </a:r>
                      <a:r>
                        <a:rPr lang="en-US" sz="2200">
                          <a:solidFill>
                            <a:schemeClr val="tx1"/>
                          </a:solidFill>
                          <a:effectLst/>
                          <a:latin typeface="Times New Roman" panose="02020603050405020304" pitchFamily="18" charset="0"/>
                          <a:cs typeface="Times New Roman" panose="02020603050405020304" pitchFamily="18" charset="0"/>
                        </a:rPr>
                        <a:t> =2,  v</a:t>
                      </a:r>
                      <a:r>
                        <a:rPr lang="en-US" sz="2200" baseline="-25000">
                          <a:solidFill>
                            <a:schemeClr val="tx1"/>
                          </a:solidFill>
                          <a:effectLst/>
                          <a:latin typeface="Times New Roman" panose="02020603050405020304" pitchFamily="18" charset="0"/>
                          <a:cs typeface="Times New Roman" panose="02020603050405020304" pitchFamily="18" charset="0"/>
                        </a:rPr>
                        <a:t>4</a:t>
                      </a:r>
                      <a:r>
                        <a:rPr lang="en-US" sz="2200">
                          <a:solidFill>
                            <a:schemeClr val="tx1"/>
                          </a:solidFill>
                          <a:effectLst/>
                          <a:latin typeface="Times New Roman" panose="02020603050405020304" pitchFamily="18" charset="0"/>
                          <a:cs typeface="Times New Roman" panose="02020603050405020304" pitchFamily="18" charset="0"/>
                        </a:rPr>
                        <a:t> = 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37</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graphicFrame>
        <p:nvGraphicFramePr>
          <p:cNvPr id="3" name="Table 2">
            <a:extLst>
              <a:ext uri="{FF2B5EF4-FFF2-40B4-BE49-F238E27FC236}">
                <a16:creationId xmlns:a16="http://schemas.microsoft.com/office/drawing/2014/main" id="{2E854B9C-4CAB-4836-8F64-04861299C7C3}"/>
              </a:ext>
            </a:extLst>
          </p:cNvPr>
          <p:cNvGraphicFramePr>
            <a:graphicFrameLocks noGrp="1"/>
          </p:cNvGraphicFramePr>
          <p:nvPr/>
        </p:nvGraphicFramePr>
        <p:xfrm>
          <a:off x="1826292" y="419657"/>
          <a:ext cx="8983745" cy="2346960"/>
        </p:xfrm>
        <a:graphic>
          <a:graphicData uri="http://schemas.openxmlformats.org/drawingml/2006/table">
            <a:tbl>
              <a:tblPr firstRow="1" firstCol="1" bandRow="1">
                <a:tableStyleId>{5C22544A-7EE6-4342-B048-85BDC9FD1C3A}</a:tableStyleId>
              </a:tblPr>
              <a:tblGrid>
                <a:gridCol w="2318996">
                  <a:extLst>
                    <a:ext uri="{9D8B030D-6E8A-4147-A177-3AD203B41FA5}">
                      <a16:colId xmlns:a16="http://schemas.microsoft.com/office/drawing/2014/main" val="20000"/>
                    </a:ext>
                  </a:extLst>
                </a:gridCol>
                <a:gridCol w="1526033">
                  <a:extLst>
                    <a:ext uri="{9D8B030D-6E8A-4147-A177-3AD203B41FA5}">
                      <a16:colId xmlns:a16="http://schemas.microsoft.com/office/drawing/2014/main" val="20001"/>
                    </a:ext>
                  </a:extLst>
                </a:gridCol>
                <a:gridCol w="855702">
                  <a:extLst>
                    <a:ext uri="{9D8B030D-6E8A-4147-A177-3AD203B41FA5}">
                      <a16:colId xmlns:a16="http://schemas.microsoft.com/office/drawing/2014/main" val="20002"/>
                    </a:ext>
                  </a:extLst>
                </a:gridCol>
                <a:gridCol w="856828">
                  <a:extLst>
                    <a:ext uri="{9D8B030D-6E8A-4147-A177-3AD203B41FA5}">
                      <a16:colId xmlns:a16="http://schemas.microsoft.com/office/drawing/2014/main" val="20003"/>
                    </a:ext>
                  </a:extLst>
                </a:gridCol>
                <a:gridCol w="856828">
                  <a:extLst>
                    <a:ext uri="{9D8B030D-6E8A-4147-A177-3AD203B41FA5}">
                      <a16:colId xmlns:a16="http://schemas.microsoft.com/office/drawing/2014/main" val="20004"/>
                    </a:ext>
                  </a:extLst>
                </a:gridCol>
                <a:gridCol w="855702">
                  <a:extLst>
                    <a:ext uri="{9D8B030D-6E8A-4147-A177-3AD203B41FA5}">
                      <a16:colId xmlns:a16="http://schemas.microsoft.com/office/drawing/2014/main" val="20005"/>
                    </a:ext>
                  </a:extLst>
                </a:gridCol>
                <a:gridCol w="856828">
                  <a:extLst>
                    <a:ext uri="{9D8B030D-6E8A-4147-A177-3AD203B41FA5}">
                      <a16:colId xmlns:a16="http://schemas.microsoft.com/office/drawing/2014/main" val="20006"/>
                    </a:ext>
                  </a:extLst>
                </a:gridCol>
                <a:gridCol w="856828">
                  <a:extLst>
                    <a:ext uri="{9D8B030D-6E8A-4147-A177-3AD203B41FA5}">
                      <a16:colId xmlns:a16="http://schemas.microsoft.com/office/drawing/2014/main" val="20007"/>
                    </a:ext>
                  </a:extLst>
                </a:gridCol>
              </a:tblGrid>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F(i,  0) = 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i</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F(0 ,  j) = 0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 2, v</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 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B050"/>
                          </a:solidFill>
                          <a:effectLst/>
                          <a:latin typeface="Times New Roman" panose="02020603050405020304" pitchFamily="18" charset="0"/>
                          <a:cs typeface="Times New Roman" panose="02020603050405020304" pitchFamily="18" charset="0"/>
                        </a:rPr>
                        <a:t>12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B050"/>
                          </a:solidFill>
                          <a:effectLst/>
                          <a:latin typeface="Times New Roman" panose="02020603050405020304" pitchFamily="18" charset="0"/>
                          <a:cs typeface="Times New Roman" panose="02020603050405020304" pitchFamily="18" charset="0"/>
                        </a:rPr>
                        <a:t>22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 3, v</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 20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FF0000"/>
                          </a:solidFill>
                          <a:effectLst/>
                          <a:latin typeface="Times New Roman" panose="02020603050405020304" pitchFamily="18" charset="0"/>
                          <a:cs typeface="Times New Roman" panose="02020603050405020304" pitchFamily="18" charset="0"/>
                        </a:rPr>
                        <a:t>22</a:t>
                      </a:r>
                      <a:endParaRPr lang="en-US" sz="2200"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30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FF0000"/>
                          </a:solidFill>
                          <a:effectLst/>
                          <a:latin typeface="Times New Roman" panose="02020603050405020304" pitchFamily="18" charset="0"/>
                          <a:cs typeface="Times New Roman" panose="02020603050405020304" pitchFamily="18" charset="0"/>
                        </a:rPr>
                        <a:t>3</a:t>
                      </a:r>
                      <a:r>
                        <a:rPr lang="en-US" sz="2200" dirty="0">
                          <a:solidFill>
                            <a:srgbClr val="00B050"/>
                          </a:solidFill>
                          <a:effectLst/>
                          <a:latin typeface="Times New Roman" panose="02020603050405020304" pitchFamily="18" charset="0"/>
                          <a:cs typeface="Times New Roman" panose="02020603050405020304" pitchFamily="18" charset="0"/>
                        </a:rPr>
                        <a:t>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15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FF0000"/>
                          </a:solidFill>
                          <a:effectLst/>
                          <a:latin typeface="Times New Roman" panose="02020603050405020304" pitchFamily="18" charset="0"/>
                          <a:cs typeface="Times New Roman" panose="02020603050405020304" pitchFamily="18" charset="0"/>
                        </a:rPr>
                        <a:t>37</a:t>
                      </a:r>
                      <a:endParaRPr lang="en-US" sz="2200"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4" name="Rectangle 3">
            <a:extLst>
              <a:ext uri="{FF2B5EF4-FFF2-40B4-BE49-F238E27FC236}">
                <a16:creationId xmlns:a16="http://schemas.microsoft.com/office/drawing/2014/main" id="{94C0DAD3-EBDD-4C14-B21A-2148CFD02234}"/>
              </a:ext>
            </a:extLst>
          </p:cNvPr>
          <p:cNvSpPr/>
          <p:nvPr/>
        </p:nvSpPr>
        <p:spPr>
          <a:xfrm>
            <a:off x="5136898" y="2965230"/>
            <a:ext cx="5814412" cy="646331"/>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b="1"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 1, j),</a:t>
            </a:r>
            <a:r>
              <a:rPr lang="en-US"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sp>
        <p:nvSpPr>
          <p:cNvPr id="5" name="Thought Bubble: Cloud 4">
            <a:extLst>
              <a:ext uri="{FF2B5EF4-FFF2-40B4-BE49-F238E27FC236}">
                <a16:creationId xmlns:a16="http://schemas.microsoft.com/office/drawing/2014/main" id="{3AEA2E43-881A-4A16-8313-FCDB27CE2FAC}"/>
              </a:ext>
            </a:extLst>
          </p:cNvPr>
          <p:cNvSpPr/>
          <p:nvPr/>
        </p:nvSpPr>
        <p:spPr>
          <a:xfrm>
            <a:off x="910811" y="2735574"/>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6" name="Picture 5" descr="Emoticon making a point Stock Vector - 14709057">
            <a:extLst>
              <a:ext uri="{FF2B5EF4-FFF2-40B4-BE49-F238E27FC236}">
                <a16:creationId xmlns:a16="http://schemas.microsoft.com/office/drawing/2014/main" id="{E0ECF0FB-1D1D-492D-A6FA-77321D6151F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912542" y="2704844"/>
            <a:ext cx="656296" cy="426649"/>
          </a:xfrm>
          <a:prstGeom prst="rect">
            <a:avLst/>
          </a:prstGeom>
          <a:noFill/>
          <a:ln>
            <a:noFill/>
          </a:ln>
        </p:spPr>
      </p:pic>
    </p:spTree>
    <p:extLst>
      <p:ext uri="{BB962C8B-B14F-4D97-AF65-F5344CB8AC3E}">
        <p14:creationId xmlns:p14="http://schemas.microsoft.com/office/powerpoint/2010/main" val="21521017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13735" y="375004"/>
                <a:ext cx="8906219" cy="6097695"/>
              </a:xfrm>
              <a:prstGeom prst="rect">
                <a:avLst/>
              </a:prstGeom>
            </p:spPr>
            <p:txBody>
              <a:bodyPr wrap="square">
                <a:spAutoFit/>
              </a:bodyPr>
              <a:lstStyle/>
              <a:p>
                <a:r>
                  <a:rPr lang="en-US" sz="2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Determine how efficient this MF version is in the worse case.</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Using brute-force method, compute at most </a:t>
                </a:r>
                <a14:m>
                  <m:oMath xmlns:m="http://schemas.openxmlformats.org/officeDocument/2006/math">
                    <m:sSup>
                      <m:sSupPr>
                        <m:ctrlPr>
                          <a:rPr lang="en-US" sz="220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pPr>
                      <m:e>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e>
                      <m:sup>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𝑖</m:t>
                        </m:r>
                      </m:sup>
                    </m:sSup>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entries in the (n-</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baseline="30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row. </a:t>
                </a:r>
              </a:p>
              <a:p>
                <a:pPr marL="800100" lvl="1"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most the total number of entries computed is </a:t>
                </a:r>
              </a:p>
              <a:p>
                <a:pPr lvl="1"/>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+ 2 + </a:t>
                </a:r>
                <a14:m>
                  <m:oMath xmlns:m="http://schemas.openxmlformats.org/officeDocument/2006/math">
                    <m:sSup>
                      <m:sSupPr>
                        <m:ctrlP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pPr>
                      <m:e>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e>
                      <m:sup>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sup>
                    </m:sSup>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 </a:t>
                </a:r>
                <a14:m>
                  <m:oMath xmlns:m="http://schemas.openxmlformats.org/officeDocument/2006/math">
                    <m:sSup>
                      <m:sSupPr>
                        <m:ctrlP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pPr>
                      <m:e>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e>
                      <m:sup>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𝑛</m:t>
                        </m:r>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−1</m:t>
                        </m:r>
                      </m:sup>
                    </m:sSup>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14:m>
                  <m:oMath xmlns:m="http://schemas.openxmlformats.org/officeDocument/2006/math">
                    <m:sSup>
                      <m:sSupPr>
                        <m:ctrlP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pPr>
                      <m:e>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e>
                      <m:sup>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𝑛</m:t>
                        </m:r>
                      </m:sup>
                    </m:sSup>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a:t>
                </a:r>
              </a:p>
              <a:p>
                <a:pPr marL="800100" lvl="1"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An instance for which about </a:t>
                </a:r>
                <a14:m>
                  <m:oMath xmlns:m="http://schemas.openxmlformats.org/officeDocument/2006/math">
                    <m:sSup>
                      <m:sSupPr>
                        <m:ctrlP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pPr>
                      <m:e>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e>
                      <m:sup>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𝑖</m:t>
                        </m:r>
                      </m:sup>
                    </m:sSup>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entries are computed is:</a:t>
                </a:r>
              </a:p>
              <a:p>
                <a:pPr lvl="1"/>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14:m>
                  <m:oMath xmlns:m="http://schemas.openxmlformats.org/officeDocument/2006/math">
                    <m:sSup>
                      <m:sSupPr>
                        <m:ctrlP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pPr>
                      <m:e>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e>
                      <m:sup>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𝑖</m:t>
                        </m:r>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−1</m:t>
                        </m:r>
                      </m:sup>
                    </m:sSup>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for 1 </a:t>
                </a:r>
                <a14:m>
                  <m:oMath xmlns:m="http://schemas.openxmlformats.org/officeDocument/2006/math">
                    <m:r>
                      <a:rPr lang="en-US" sz="22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 </a:t>
                </a:r>
                <a14:m>
                  <m:oMath xmlns:m="http://schemas.openxmlformats.org/officeDocument/2006/math">
                    <m:r>
                      <a:rPr lang="en-US" sz="22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n  and W = </a:t>
                </a:r>
                <a14:m>
                  <m:oMath xmlns:m="http://schemas.openxmlformats.org/officeDocument/2006/math">
                    <m:sSup>
                      <m:sSupPr>
                        <m:ctrlP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pPr>
                      <m:e>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e>
                      <m:sup>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𝑛</m:t>
                        </m:r>
                      </m:sup>
                    </m:sSup>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- 2.</a:t>
                </a:r>
              </a:p>
              <a:p>
                <a:pPr marL="800100" lvl="1"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Combining these two results, the worst-case number of entries computed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is </a:t>
                </a:r>
                <a14:m>
                  <m:oMath xmlns:m="http://schemas.openxmlformats.org/officeDocument/2006/math">
                    <m:r>
                      <a:rPr lang="en-US" sz="2200" i="1">
                        <a:solidFill>
                          <a:srgbClr val="3333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(2</a:t>
                </a:r>
                <a:r>
                  <a:rPr lang="en-US" sz="2200" baseline="300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n</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for n items </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(bound in terms of only n items).</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But the worst-case number of entries computed is </a:t>
                </a:r>
                <a14:m>
                  <m:oMath xmlns:m="http://schemas.openxmlformats.org/officeDocument/2006/math">
                    <m:r>
                      <a:rPr lang="en-US" sz="2200" i="1" smtClean="0">
                        <a:solidFill>
                          <a:srgbClr val="3333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nW</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for n items and weight W.  (i.e., let obtain a bound in terms of n and W combined).</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800100" lvl="1"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Let n = W+1 and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for all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then the total number of entries computed is about</a:t>
                </a:r>
              </a:p>
              <a:p>
                <a:pPr lvl="2"/>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+ 2 + 3 + … + n = </a:t>
                </a:r>
                <a14:m>
                  <m:oMath xmlns:m="http://schemas.openxmlformats.org/officeDocument/2006/math">
                    <m:f>
                      <m:fPr>
                        <m:ctrlPr>
                          <a:rPr lang="en-US" sz="220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fPr>
                      <m:num>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𝑛</m:t>
                        </m:r>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m:t>
                        </m:r>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𝑛</m:t>
                        </m:r>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+1)</m:t>
                        </m:r>
                      </m:num>
                      <m:den>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den>
                    </m:f>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ea typeface="Microsoft YaHei" panose="020B0503020204020204" pitchFamily="34" charset="-122"/>
                    <a:cs typeface="Times New Roman" panose="02020603050405020304" pitchFamily="18" charset="0"/>
                  </a:rPr>
                  <a:t> </a:t>
                </a:r>
                <a14:m>
                  <m:oMath xmlns:m="http://schemas.openxmlformats.org/officeDocument/2006/math">
                    <m:f>
                      <m:fPr>
                        <m:ctrlP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fPr>
                      <m:num>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m:t>
                        </m:r>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𝑊</m:t>
                        </m:r>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+1)(</m:t>
                        </m:r>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𝑛</m:t>
                        </m:r>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+1)</m:t>
                        </m:r>
                      </m:num>
                      <m:den>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den>
                    </m:f>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800100" lvl="1"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Therefore, for arbitrarily large values of n and W, the worst-case number of entries computed is </a:t>
                </a:r>
                <a14:m>
                  <m:oMath xmlns:m="http://schemas.openxmlformats.org/officeDocument/2006/math">
                    <m:r>
                      <a:rPr lang="en-US" sz="22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nW</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Combining these two results, the worst-case number of entries computed is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O(2</a:t>
                </a:r>
                <a:r>
                  <a:rPr lang="en-US" sz="2200" baseline="300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n</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nW</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1613735" y="375004"/>
                <a:ext cx="8906219" cy="6097695"/>
              </a:xfrm>
              <a:prstGeom prst="rect">
                <a:avLst/>
              </a:prstGeom>
              <a:blipFill>
                <a:blip r:embed="rId2"/>
                <a:stretch>
                  <a:fillRect l="-1232" t="-1000" b="-1100"/>
                </a:stretch>
              </a:blipFill>
            </p:spPr>
            <p:txBody>
              <a:bodyPr/>
              <a:lstStyle/>
              <a:p>
                <a:r>
                  <a:rPr lang="en-US">
                    <a:noFill/>
                  </a:rPr>
                  <a:t> </a:t>
                </a:r>
              </a:p>
            </p:txBody>
          </p:sp>
        </mc:Fallback>
      </mc:AlternateContent>
      <p:pic>
        <p:nvPicPr>
          <p:cNvPr id="3" name="Picture 2" descr="Emoticon making a point Stock Vector - 14709057">
            <a:extLst>
              <a:ext uri="{FF2B5EF4-FFF2-40B4-BE49-F238E27FC236}">
                <a16:creationId xmlns:a16="http://schemas.microsoft.com/office/drawing/2014/main" id="{AF2A123B-BFF4-44F4-BF7C-73DF698829D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082148" flipH="1" flipV="1">
            <a:off x="856321" y="3671637"/>
            <a:ext cx="453417" cy="350274"/>
          </a:xfrm>
          <a:prstGeom prst="rect">
            <a:avLst/>
          </a:prstGeom>
          <a:noFill/>
          <a:ln>
            <a:noFill/>
          </a:ln>
        </p:spPr>
      </p:pic>
    </p:spTree>
    <p:extLst>
      <p:ext uri="{BB962C8B-B14F-4D97-AF65-F5344CB8AC3E}">
        <p14:creationId xmlns:p14="http://schemas.microsoft.com/office/powerpoint/2010/main" val="24853272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4235" y="1474864"/>
            <a:ext cx="9125147" cy="4708981"/>
          </a:xfrm>
          <a:prstGeom prst="rect">
            <a:avLst/>
          </a:prstGeom>
        </p:spPr>
        <p:txBody>
          <a:bodyPr wrap="square">
            <a:spAutoFit/>
          </a:bodyPr>
          <a:lstStyle/>
          <a:p>
            <a:r>
              <a:rPr lang="en-US" sz="28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Memory Functions</a:t>
            </a:r>
            <a:endParaRPr lang="en-US" sz="2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342900" indent="-342900">
              <a:spcBef>
                <a:spcPts val="60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 naïve recursive solution is inefficient </a:t>
            </a:r>
          </a:p>
          <a:p>
            <a:pPr marL="800100" lvl="1" indent="-342900">
              <a:spcBef>
                <a:spcPts val="60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it solves the same subproblems repeatedly. </a:t>
            </a:r>
          </a:p>
          <a:p>
            <a:pPr marL="800100" lvl="1" indent="-342900">
              <a:spcBef>
                <a:spcPts val="60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Example: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Fibonnaci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Numbers …</a:t>
            </a:r>
            <a:r>
              <a:rPr lang="en-US" sz="2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an exponential-time solution </a:t>
            </a:r>
            <a:endPar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342900" indent="-342900">
              <a:spcBef>
                <a:spcPts val="60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Instead, </a:t>
            </a:r>
          </a:p>
          <a:p>
            <a:pPr marL="919163" lvl="1" indent="-461963">
              <a:spcBef>
                <a:spcPts val="60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for each subproblem, solve it only once, and </a:t>
            </a:r>
            <a:r>
              <a:rPr lang="en-US" sz="2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saves its solution</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9163" lvl="1" indent="-461963">
              <a:spcBef>
                <a:spcPts val="60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Look up this subproblem’s solution again when it is needed. </a:t>
            </a:r>
          </a:p>
          <a:p>
            <a:pPr marR="0" lvl="0">
              <a:spcBef>
                <a:spcPts val="0"/>
              </a:spcBef>
              <a:spcAft>
                <a:spcPts val="0"/>
              </a:spcAft>
            </a:pP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R="0" lvl="0">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4" name="Picture 3" descr="Emoticon making a point Stock Vector - 14709057">
            <a:extLst>
              <a:ext uri="{FF2B5EF4-FFF2-40B4-BE49-F238E27FC236}">
                <a16:creationId xmlns:a16="http://schemas.microsoft.com/office/drawing/2014/main" id="{25384ECB-E426-4F76-A274-67CAFEE7DEC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837137" y="3681984"/>
            <a:ext cx="443415" cy="294743"/>
          </a:xfrm>
          <a:prstGeom prst="rect">
            <a:avLst/>
          </a:prstGeom>
          <a:noFill/>
          <a:ln>
            <a:noFill/>
          </a:ln>
        </p:spPr>
      </p:pic>
    </p:spTree>
    <p:extLst>
      <p:ext uri="{BB962C8B-B14F-4D97-AF65-F5344CB8AC3E}">
        <p14:creationId xmlns:p14="http://schemas.microsoft.com/office/powerpoint/2010/main" val="3829623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5424" y="1720840"/>
            <a:ext cx="8825194" cy="4154984"/>
          </a:xfrm>
          <a:prstGeom prst="rect">
            <a:avLst/>
          </a:prstGeom>
        </p:spPr>
        <p:txBody>
          <a:bodyPr wrap="square">
            <a:spAutoFit/>
          </a:bodyPr>
          <a:lstStyle/>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Dynamic programming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uses additional memory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to save computation time:  </a:t>
            </a:r>
          </a:p>
          <a:p>
            <a:pPr marL="919163" lvl="1"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an example of a time-memory trade-off. </a:t>
            </a:r>
          </a:p>
          <a:p>
            <a:pPr marL="919163" lvl="1" indent="-461963">
              <a:spcBef>
                <a:spcPts val="600"/>
              </a:spcBef>
              <a:spcAft>
                <a:spcPts val="600"/>
              </a:spcAft>
              <a:buFont typeface="Arial" panose="020B0604020202020204" pitchFamily="34" charset="0"/>
              <a:buChar char="•"/>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Transforms an exponential-time solution into a polynomial-time solution, if memory function were used</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9163" lvl="1"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 dynamic-programming approach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runs in polynomial time </a:t>
            </a:r>
          </a:p>
          <a:p>
            <a:pPr marL="1376363" lvl="2"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when the number of distinct subproblems involved is polynomial in the input size and </a:t>
            </a:r>
          </a:p>
          <a:p>
            <a:pPr marL="1376363" lvl="2"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solve each such subproblem in polynomial time. </a:t>
            </a:r>
          </a:p>
          <a:p>
            <a:pPr>
              <a:spcBef>
                <a:spcPts val="600"/>
              </a:spcBef>
              <a:spcAft>
                <a:spcPts val="6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3" name="Picture 2" descr="Emoticon making a point Stock Vector - 14709057">
            <a:extLst>
              <a:ext uri="{FF2B5EF4-FFF2-40B4-BE49-F238E27FC236}">
                <a16:creationId xmlns:a16="http://schemas.microsoft.com/office/drawing/2014/main" id="{AF2A123B-BFF4-44F4-BF7C-73DF698829D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856321" y="3671637"/>
            <a:ext cx="453417" cy="350274"/>
          </a:xfrm>
          <a:prstGeom prst="rect">
            <a:avLst/>
          </a:prstGeom>
          <a:noFill/>
          <a:ln>
            <a:noFill/>
          </a:ln>
        </p:spPr>
      </p:pic>
    </p:spTree>
    <p:extLst>
      <p:ext uri="{BB962C8B-B14F-4D97-AF65-F5344CB8AC3E}">
        <p14:creationId xmlns:p14="http://schemas.microsoft.com/office/powerpoint/2010/main" val="16094865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0518" y="645936"/>
            <a:ext cx="8614933" cy="5447645"/>
          </a:xfrm>
          <a:prstGeom prst="rect">
            <a:avLst/>
          </a:prstGeom>
        </p:spPr>
        <p:txBody>
          <a:bodyPr wrap="square">
            <a:spAutoFit/>
          </a:bodyPr>
          <a:lstStyle/>
          <a:p>
            <a:pPr>
              <a:spcBef>
                <a:spcPts val="600"/>
              </a:spcBef>
              <a:spcAft>
                <a:spcPts val="600"/>
              </a:spcAft>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Two equivalent ways for implementing a dynamic programming approach: </a:t>
            </a:r>
          </a:p>
          <a:p>
            <a:pPr>
              <a:spcBef>
                <a:spcPts val="600"/>
              </a:spcBef>
              <a:spcAft>
                <a:spcPts val="6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first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approach is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top-down with memorization</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461963" marR="0" lvl="0"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Write the procedure recursively, and then modify it to save the result of each subproblem (in an array or a hash table). </a:t>
            </a:r>
          </a:p>
          <a:p>
            <a:pPr marL="919163" lvl="1"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recursive procedure </a:t>
            </a:r>
          </a:p>
          <a:p>
            <a:pPr marL="1371600" lvl="2" indent="-457200">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first checks whether “this” subproblem” has previously solved. </a:t>
            </a:r>
          </a:p>
          <a:p>
            <a:pPr marL="1371600" lvl="2" indent="-457200">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so, returns the save value of its previous computation.</a:t>
            </a:r>
          </a:p>
          <a:p>
            <a:pPr marL="1371600" lvl="2" indent="-457200">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not, the procedure computes this subproblem and then saves its value. </a:t>
            </a:r>
          </a:p>
          <a:p>
            <a:pPr marL="461963" marR="0" lvl="0"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We say that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the recursive procedure has been memorized</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9163" lvl="1"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It saves what results it has computed previously.</a:t>
            </a:r>
          </a:p>
        </p:txBody>
      </p:sp>
      <p:pic>
        <p:nvPicPr>
          <p:cNvPr id="3" name="Picture 2" descr="Emoticon making a point Stock Vector - 14709057">
            <a:extLst>
              <a:ext uri="{FF2B5EF4-FFF2-40B4-BE49-F238E27FC236}">
                <a16:creationId xmlns:a16="http://schemas.microsoft.com/office/drawing/2014/main" id="{BBC88FD2-B601-46F6-B589-44C9B6722E0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857891" y="3748130"/>
            <a:ext cx="490352" cy="353410"/>
          </a:xfrm>
          <a:prstGeom prst="rect">
            <a:avLst/>
          </a:prstGeom>
          <a:noFill/>
          <a:ln>
            <a:noFill/>
          </a:ln>
        </p:spPr>
      </p:pic>
    </p:spTree>
    <p:extLst>
      <p:ext uri="{BB962C8B-B14F-4D97-AF65-F5344CB8AC3E}">
        <p14:creationId xmlns:p14="http://schemas.microsoft.com/office/powerpoint/2010/main" val="27758903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1889" y="909288"/>
            <a:ext cx="8847438" cy="4602029"/>
          </a:xfrm>
          <a:prstGeom prst="rect">
            <a:avLst/>
          </a:prstGeom>
        </p:spPr>
        <p:txBody>
          <a:bodyPr wrap="square">
            <a:spAutoFit/>
          </a:bodyPr>
          <a:lstStyle/>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second</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approach is the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bottom-up method with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memorization</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461963" indent="-461963">
              <a:lnSpc>
                <a:spcPct val="150000"/>
              </a:lnSpc>
              <a:buFont typeface="Symbol" panose="05050102010706020507" pitchFamily="18" charset="2"/>
              <a:buChar char=""/>
            </a:pP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 principle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solve each subproblem only once,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after all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its prerequisite and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smaller subproblems were solved (computed) and saved</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461963" marR="0" lvl="0" indent="-461963">
              <a:lnSpc>
                <a:spcPct val="150000"/>
              </a:lnSpc>
              <a:spcBef>
                <a:spcPts val="0"/>
              </a:spcBef>
              <a:spcAft>
                <a:spcPts val="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This approach depends on the “size” of a subproblem:  solving any particular subproblem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depends </a:t>
            </a:r>
            <a:r>
              <a:rPr lang="en-US" sz="22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only</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on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solving “smaller” subproblems. </a:t>
            </a:r>
          </a:p>
          <a:p>
            <a:pPr marL="914400" marR="0" lvl="1" indent="-461963">
              <a:lnSpc>
                <a:spcPct val="150000"/>
              </a:lnSpc>
              <a:spcBef>
                <a:spcPts val="0"/>
              </a:spcBef>
              <a:spcAft>
                <a:spcPts val="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Sort the subproblems by size and solve (and saved) them in size order, smallest first.  </a:t>
            </a:r>
          </a:p>
          <a:p>
            <a:pPr marL="914400" marR="0" lvl="1" indent="-461963">
              <a:lnSpc>
                <a:spcPct val="150000"/>
              </a:lnSpc>
              <a:spcBef>
                <a:spcPts val="0"/>
              </a:spcBef>
              <a:spcAft>
                <a:spcPts val="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Solve any subproblem which depends on the solutions of smaller subproblems which were computed and saved.</a:t>
            </a:r>
          </a:p>
        </p:txBody>
      </p:sp>
      <p:pic>
        <p:nvPicPr>
          <p:cNvPr id="3" name="Picture 2" descr="Emoticon making a point Stock Vector - 14709057">
            <a:extLst>
              <a:ext uri="{FF2B5EF4-FFF2-40B4-BE49-F238E27FC236}">
                <a16:creationId xmlns:a16="http://schemas.microsoft.com/office/drawing/2014/main" id="{E520D3E8-1FC3-4B1C-B529-03434C796DE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1001558" y="3679357"/>
            <a:ext cx="505422" cy="389739"/>
          </a:xfrm>
          <a:prstGeom prst="rect">
            <a:avLst/>
          </a:prstGeom>
          <a:noFill/>
          <a:ln>
            <a:noFill/>
          </a:ln>
        </p:spPr>
      </p:pic>
    </p:spTree>
    <p:extLst>
      <p:ext uri="{BB962C8B-B14F-4D97-AF65-F5344CB8AC3E}">
        <p14:creationId xmlns:p14="http://schemas.microsoft.com/office/powerpoint/2010/main" val="3564209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1037" y="274290"/>
            <a:ext cx="9069215" cy="6309420"/>
          </a:xfrm>
          <a:prstGeom prst="rect">
            <a:avLst/>
          </a:prstGeom>
        </p:spPr>
        <p:txBody>
          <a:bodyPr wrap="square">
            <a:spAutoFit/>
          </a:bodyPr>
          <a:lstStyle/>
          <a:p>
            <a:pPr>
              <a:spcBef>
                <a:spcPts val="600"/>
              </a:spcBef>
              <a:spcAft>
                <a:spcPts val="600"/>
              </a:spcAft>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a:t>
            </a:r>
            <a:r>
              <a:rPr lang="en-US" sz="24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bottom-up method with </a:t>
            </a:r>
            <a:r>
              <a:rPr lang="en-US" sz="2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memorization</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a:t>
            </a:r>
          </a:p>
          <a:p>
            <a:pPr marL="342900" indent="-342900">
              <a:spcBef>
                <a:spcPts val="600"/>
              </a:spcBef>
              <a:spcAft>
                <a:spcPts val="600"/>
              </a:spcAft>
              <a:buFont typeface="Arial" panose="020B0604020202020204" pitchFamily="34" charset="0"/>
              <a:buChar char="•"/>
            </a:pPr>
            <a:r>
              <a:rPr lang="en-US" sz="24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an alternative approach to dynamic programming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that offers the efficiency of the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bottom-up</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dynamic programming approach while maintaining a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top-down</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strategy. </a:t>
            </a:r>
          </a:p>
          <a:p>
            <a:pPr marL="461963" marR="0" lvl="0"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idea is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to memorize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natural, but inefficient,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recursive 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4400" marR="0" lvl="1" indent="-457200">
              <a:spcBef>
                <a:spcPts val="600"/>
              </a:spcBef>
              <a:spcAft>
                <a:spcPts val="600"/>
              </a:spcAft>
              <a:buFont typeface="Arial" panose="020B0604020202020204" pitchFamily="34" charset="0"/>
              <a:buChar char="•"/>
            </a:pP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Apply</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the bottom-up approach to maintaining a table with subproblem solutions, but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use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the recursive algorithm for filling in the table. </a:t>
            </a:r>
          </a:p>
          <a:p>
            <a:pPr marL="461963" marR="0" lvl="0" indent="-461963">
              <a:spcBef>
                <a:spcPts val="600"/>
              </a:spcBef>
              <a:spcAft>
                <a:spcPts val="600"/>
              </a:spcAft>
              <a:buFont typeface="Arial" panose="020B0604020202020204" pitchFamily="34" charset="0"/>
              <a:buChar char="•"/>
            </a:pP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A memorized recursive algorithm maintains an entry in a table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for the solution to each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subproblem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4400" marR="0" lvl="1" indent="-457200">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Each table entry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initially contains a special value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to indicate that the entry has yet to be filled in. </a:t>
            </a:r>
          </a:p>
          <a:p>
            <a:pPr marL="919163" lvl="1"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When the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subproblem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first encountered as the recursive algorithm unfolds, its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solution is computed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and then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stored in the table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9163" lvl="1"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Each subsequent time when this subproblem is encountered, simply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look up its stored value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from the table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and return it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p>
        </p:txBody>
      </p:sp>
      <p:pic>
        <p:nvPicPr>
          <p:cNvPr id="3" name="Picture 2" descr="Emoticon making a point Stock Vector - 14709057">
            <a:extLst>
              <a:ext uri="{FF2B5EF4-FFF2-40B4-BE49-F238E27FC236}">
                <a16:creationId xmlns:a16="http://schemas.microsoft.com/office/drawing/2014/main" id="{8DE5A844-DF46-42D3-B47E-9A3503C976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H="1" flipV="1">
            <a:off x="914399" y="975360"/>
            <a:ext cx="485419" cy="301477"/>
          </a:xfrm>
          <a:prstGeom prst="rect">
            <a:avLst/>
          </a:prstGeom>
          <a:noFill/>
          <a:ln>
            <a:noFill/>
          </a:ln>
        </p:spPr>
      </p:pic>
    </p:spTree>
    <p:extLst>
      <p:ext uri="{BB962C8B-B14F-4D97-AF65-F5344CB8AC3E}">
        <p14:creationId xmlns:p14="http://schemas.microsoft.com/office/powerpoint/2010/main" val="20140800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0022" y="1560735"/>
            <a:ext cx="8757681" cy="3078535"/>
          </a:xfrm>
          <a:prstGeom prst="rect">
            <a:avLst/>
          </a:prstGeom>
        </p:spPr>
        <p:txBody>
          <a:bodyPr wrap="square">
            <a:spAutoFit/>
          </a:bodyPr>
          <a:lstStyle/>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These two approaches yield algorithms with the same asymptotic running time, except in unusual circumstance where </a:t>
            </a:r>
          </a:p>
          <a:p>
            <a:pPr marL="919163" lvl="1" indent="-461963">
              <a:lnSpc>
                <a:spcPct val="150000"/>
              </a:lnSpc>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top-down approach does not actually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recurse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to examine all possible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subproblems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9163" lvl="1" indent="-461963">
              <a:lnSpc>
                <a:spcPct val="150000"/>
              </a:lnSpc>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bottom-up approach often has much better constant factors, since it has less overhead for procedure calls. [Cohen et al.]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3" name="Picture 2" descr="Emoticon making a point Stock Vector - 14709057">
            <a:extLst>
              <a:ext uri="{FF2B5EF4-FFF2-40B4-BE49-F238E27FC236}">
                <a16:creationId xmlns:a16="http://schemas.microsoft.com/office/drawing/2014/main" id="{22F1E29A-0D20-4457-BDCD-F4A87C4D1C6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204332" flipH="1" flipV="1">
            <a:off x="1118435" y="1381576"/>
            <a:ext cx="509196" cy="358319"/>
          </a:xfrm>
          <a:prstGeom prst="rect">
            <a:avLst/>
          </a:prstGeom>
          <a:noFill/>
          <a:ln>
            <a:noFill/>
          </a:ln>
        </p:spPr>
      </p:pic>
      <p:sp>
        <p:nvSpPr>
          <p:cNvPr id="4" name="Multiplication Sign 3">
            <a:extLst>
              <a:ext uri="{FF2B5EF4-FFF2-40B4-BE49-F238E27FC236}">
                <a16:creationId xmlns:a16="http://schemas.microsoft.com/office/drawing/2014/main" id="{A141165C-610C-4437-B599-52529BE34EE4}"/>
              </a:ext>
            </a:extLst>
          </p:cNvPr>
          <p:cNvSpPr/>
          <p:nvPr/>
        </p:nvSpPr>
        <p:spPr>
          <a:xfrm>
            <a:off x="1193074" y="5384314"/>
            <a:ext cx="547726" cy="41559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47308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2674" y="1350890"/>
            <a:ext cx="8604698" cy="4662815"/>
          </a:xfrm>
          <a:prstGeom prst="rect">
            <a:avLst/>
          </a:prstGeom>
        </p:spPr>
        <p:txBody>
          <a:bodyPr wrap="square">
            <a:spAutoFit/>
          </a:bodyPr>
          <a:lstStyle/>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  bottom-up dynamic-programming algorithm usually outperforms the corresponding top-down memorized algorithm </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by a constant factor</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if all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subproblems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must be solved at least once. </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This is because the bottom-up algorithm has</a:t>
            </a:r>
          </a:p>
          <a:p>
            <a:pPr marL="461963" marR="0" lvl="0" indent="-461963">
              <a:lnSpc>
                <a:spcPct val="150000"/>
              </a:lnSpc>
              <a:spcBef>
                <a:spcPts val="0"/>
              </a:spcBef>
              <a:spcAft>
                <a:spcPts val="0"/>
              </a:spcAft>
              <a:buFont typeface="Courier New" panose="02070309020205020404" pitchFamily="49" charset="0"/>
              <a:buChar char="o"/>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no overhead for recursion and </a:t>
            </a:r>
          </a:p>
          <a:p>
            <a:pPr marL="461963" marR="0" lvl="0" indent="-461963">
              <a:lnSpc>
                <a:spcPct val="150000"/>
              </a:lnSpc>
              <a:spcBef>
                <a:spcPts val="0"/>
              </a:spcBef>
              <a:spcAft>
                <a:spcPts val="0"/>
              </a:spcAft>
              <a:buFont typeface="Courier New" panose="02070309020205020404" pitchFamily="49" charset="0"/>
              <a:buChar char="o"/>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less overhead for maintaining the table accesses in the dynamic-programming algorithm </a:t>
            </a:r>
          </a:p>
          <a:p>
            <a:pPr marL="461963" marR="0" lvl="0" indent="-461963">
              <a:lnSpc>
                <a:spcPct val="150000"/>
              </a:lnSpc>
              <a:spcBef>
                <a:spcPts val="0"/>
              </a:spcBef>
              <a:spcAft>
                <a:spcPts val="0"/>
              </a:spcAft>
              <a:buFont typeface="Courier New" panose="02070309020205020404" pitchFamily="49" charset="0"/>
              <a:buChar char="o"/>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to reduce time or space requirements even further. </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3" name="Picture 2" descr="Emoticon making a point Stock Vector - 14709057">
            <a:extLst>
              <a:ext uri="{FF2B5EF4-FFF2-40B4-BE49-F238E27FC236}">
                <a16:creationId xmlns:a16="http://schemas.microsoft.com/office/drawing/2014/main" id="{5BBF3B23-CAE8-495D-900B-262E60E41A5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H="1" flipV="1">
            <a:off x="1031496" y="1756469"/>
            <a:ext cx="467664" cy="289758"/>
          </a:xfrm>
          <a:prstGeom prst="rect">
            <a:avLst/>
          </a:prstGeom>
          <a:noFill/>
          <a:ln>
            <a:noFill/>
          </a:ln>
        </p:spPr>
      </p:pic>
    </p:spTree>
    <p:extLst>
      <p:ext uri="{BB962C8B-B14F-4D97-AF65-F5344CB8AC3E}">
        <p14:creationId xmlns:p14="http://schemas.microsoft.com/office/powerpoint/2010/main" val="3342799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6F404F-ADA6-4243-A8A4-EB18E10422FB}"/>
              </a:ext>
            </a:extLst>
          </p:cNvPr>
          <p:cNvSpPr/>
          <p:nvPr/>
        </p:nvSpPr>
        <p:spPr>
          <a:xfrm>
            <a:off x="1515291" y="1322054"/>
            <a:ext cx="7680960" cy="4893647"/>
          </a:xfrm>
          <a:prstGeom prst="rect">
            <a:avLst/>
          </a:prstGeom>
        </p:spPr>
        <p:txBody>
          <a:bodyPr wrap="square">
            <a:spAutoFit/>
          </a:bodyPr>
          <a:lstStyle/>
          <a:p>
            <a:pPr>
              <a:spcBef>
                <a:spcPts val="600"/>
              </a:spcBef>
              <a:spcAft>
                <a:spcPts val="600"/>
              </a:spcAft>
            </a:pPr>
            <a:r>
              <a:rPr lang="en-US" b="1" dirty="0">
                <a:latin typeface="Times New Roman" panose="02020603050405020304" pitchFamily="18" charset="0"/>
                <a:cs typeface="Times New Roman" panose="02020603050405020304" pitchFamily="18" charset="0"/>
              </a:rPr>
              <a:t>NP-Hard Problems:</a:t>
            </a:r>
          </a:p>
          <a:p>
            <a:pPr marL="457200" indent="-457200">
              <a:spcBef>
                <a:spcPts val="600"/>
              </a:spcBef>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Definition: NP-hard problems are at least as hard as the hardest problems in NP. (i.e., solving an NP-hard problem is at least as difficult as solving any problem in NP)</a:t>
            </a:r>
          </a:p>
          <a:p>
            <a:pPr marL="457200" indent="-457200">
              <a:spcBef>
                <a:spcPts val="600"/>
              </a:spcBef>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Formally, </a:t>
            </a:r>
            <a:r>
              <a:rPr lang="en-US" dirty="0">
                <a:highlight>
                  <a:srgbClr val="FFFF00"/>
                </a:highlight>
                <a:latin typeface="Times New Roman" panose="02020603050405020304" pitchFamily="18" charset="0"/>
                <a:cs typeface="Times New Roman" panose="02020603050405020304" pitchFamily="18" charset="0"/>
              </a:rPr>
              <a:t>any problem in NP can be polynomial-time </a:t>
            </a:r>
            <a:r>
              <a:rPr lang="en-US" i="1" dirty="0">
                <a:highlight>
                  <a:srgbClr val="FFFF00"/>
                </a:highlight>
                <a:latin typeface="Times New Roman" panose="02020603050405020304" pitchFamily="18" charset="0"/>
                <a:cs typeface="Times New Roman" panose="02020603050405020304" pitchFamily="18" charset="0"/>
              </a:rPr>
              <a:t>reduced</a:t>
            </a:r>
            <a:r>
              <a:rPr lang="en-US" dirty="0">
                <a:highlight>
                  <a:srgbClr val="FFFF00"/>
                </a:highlight>
                <a:latin typeface="Times New Roman" panose="02020603050405020304" pitchFamily="18" charset="0"/>
                <a:cs typeface="Times New Roman" panose="02020603050405020304" pitchFamily="18" charset="0"/>
              </a:rPr>
              <a:t> to an NP-hard problem. </a:t>
            </a:r>
          </a:p>
          <a:p>
            <a:pPr marL="457200" indent="-457200">
              <a:spcBef>
                <a:spcPts val="600"/>
              </a:spcBef>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This means that if you had a polynomial-time solution to an NP-hard problem, you could use it to solve any NP problem efficiently.</a:t>
            </a:r>
          </a:p>
          <a:p>
            <a:pPr marL="457200" indent="-457200">
              <a:spcBef>
                <a:spcPts val="600"/>
              </a:spcBef>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However, unlike NP-complete problems, NP-hard problems do not have to be in NP, meaning they do not have to have solutions that can be verified in polynomial time.</a:t>
            </a:r>
          </a:p>
          <a:p>
            <a:pPr marL="457200" indent="-457200">
              <a:spcBef>
                <a:spcPts val="600"/>
              </a:spcBef>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Example: The Halting Problem, some optimization problems where the verification of a solution is not necessarily polynomial.</a:t>
            </a:r>
          </a:p>
          <a:p>
            <a:pPr marL="457200" indent="-457200">
              <a:spcBef>
                <a:spcPts val="600"/>
              </a:spcBef>
              <a:spcAft>
                <a:spcPts val="600"/>
              </a:spcAf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98747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1410" y="1859340"/>
            <a:ext cx="8955464" cy="3586366"/>
          </a:xfrm>
          <a:prstGeom prst="rect">
            <a:avLst/>
          </a:prstGeom>
        </p:spPr>
        <p:txBody>
          <a:bodyPr wrap="square">
            <a:spAutoFit/>
          </a:bodyPr>
          <a:lstStyle/>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Alternatively if some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subproblems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in the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subproblem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space need not be solved at all, the memorized solution (top-down memorized algorithm) has the advantage of solving only those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subproblems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that are definitely required.</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Using memory functions, a method solves a given problem in the top-down manner but, in addition, maintains a table of the kind that would have been used by a bottom-up dynamic programming algorithm.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4007102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3703" y="1532304"/>
            <a:ext cx="8917757" cy="4662815"/>
          </a:xfrm>
          <a:prstGeom prst="rect">
            <a:avLst/>
          </a:prstGeom>
        </p:spPr>
        <p:txBody>
          <a:bodyPr wrap="square">
            <a:spAutoFit/>
          </a:bodyPr>
          <a:lstStyle/>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Initially, all the table’s entries are initialized with a special “null” symbol to indicate that they have not yet been calculated. </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Thereafter, whenever a new value needs to be calculated, the method checks the corresponding entry in the table first: </a:t>
            </a:r>
          </a:p>
          <a:p>
            <a:pPr marL="461963" marR="0" lvl="0" indent="-461963">
              <a:lnSpc>
                <a:spcPct val="150000"/>
              </a:lnSpc>
              <a:spcBef>
                <a:spcPts val="0"/>
              </a:spcBef>
              <a:spcAft>
                <a:spcPts val="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this entry is not “null”, it is simply retrieved from the table ; </a:t>
            </a:r>
          </a:p>
          <a:p>
            <a:pPr marL="461963" marR="0" lvl="0" indent="-461963">
              <a:lnSpc>
                <a:spcPct val="150000"/>
              </a:lnSpc>
              <a:spcBef>
                <a:spcPts val="0"/>
              </a:spcBef>
              <a:spcAft>
                <a:spcPts val="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otherwise, it is computed by the recursive call whose result is then recorded in the table.</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112463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9960" y="2051315"/>
            <a:ext cx="8389857" cy="2755370"/>
          </a:xfrm>
          <a:prstGeom prst="rect">
            <a:avLst/>
          </a:prstGeom>
        </p:spPr>
        <p:txBody>
          <a:bodyPr wrap="square">
            <a:spAutoFit/>
          </a:bodyPr>
          <a:lstStyle/>
          <a:p>
            <a:pPr>
              <a:lnSpc>
                <a:spcPct val="150000"/>
              </a:lnSpc>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following algorithm implements this idea for the knapsack problem. After initializing the table, the recursive function needs to be called with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n (the number of items) and j = W (the knapsack capacity).</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8572729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2555" y="633164"/>
            <a:ext cx="9059159" cy="5970865"/>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p>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//Implements the memory function method for the knapsack problem</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Input:	  A nonnegative integer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indicating the number of the first items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being considered and a nonnegative integer j indicating the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knapsack capacity.</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Output:	  The value of an optimal feasible subset of the first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items</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//Note :	  Uses as global variables input arrays Weights[1 .. n], Values[1 .. n],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and table F[0 .. n, 0 .. W] whose entries are initialize with  -1’s except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for row 0 and column 0 initialized with 0’s</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582586" y="3595094"/>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848497" y="3658486"/>
            <a:ext cx="656296" cy="426649"/>
          </a:xfrm>
          <a:prstGeom prst="rect">
            <a:avLst/>
          </a:prstGeom>
          <a:noFill/>
          <a:ln>
            <a:noFill/>
          </a:ln>
        </p:spPr>
      </p:pic>
    </p:spTree>
    <p:extLst>
      <p:ext uri="{BB962C8B-B14F-4D97-AF65-F5344CB8AC3E}">
        <p14:creationId xmlns:p14="http://schemas.microsoft.com/office/powerpoint/2010/main" val="104711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2557" y="917378"/>
            <a:ext cx="9087439" cy="1785104"/>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Example 2   Apply the memory function method to the instance considered in Example 1.  The table in Figure 8.6 gives the results.   Only 11 out of 20 nontrivial values (i.e., not those in row 0 or in column 0) have been computed. Just one nontrivial entry, F(1, 2), is retrieved rather than being recomputed. For larger instances, the proportion of such entries can be significantly larger.</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943606698"/>
              </p:ext>
            </p:extLst>
          </p:nvPr>
        </p:nvGraphicFramePr>
        <p:xfrm>
          <a:off x="2526384" y="3186714"/>
          <a:ext cx="7409471" cy="2346960"/>
        </p:xfrm>
        <a:graphic>
          <a:graphicData uri="http://schemas.openxmlformats.org/drawingml/2006/table">
            <a:tbl>
              <a:tblPr firstRow="1" firstCol="1" bandRow="1">
                <a:tableStyleId>{5C22544A-7EE6-4342-B048-85BDC9FD1C3A}</a:tableStyleId>
              </a:tblPr>
              <a:tblGrid>
                <a:gridCol w="2347274">
                  <a:extLst>
                    <a:ext uri="{9D8B030D-6E8A-4147-A177-3AD203B41FA5}">
                      <a16:colId xmlns:a16="http://schemas.microsoft.com/office/drawing/2014/main" val="20000"/>
                    </a:ext>
                  </a:extLst>
                </a:gridCol>
                <a:gridCol w="723171">
                  <a:extLst>
                    <a:ext uri="{9D8B030D-6E8A-4147-A177-3AD203B41FA5}">
                      <a16:colId xmlns:a16="http://schemas.microsoft.com/office/drawing/2014/main" val="20001"/>
                    </a:ext>
                  </a:extLst>
                </a:gridCol>
                <a:gridCol w="723171">
                  <a:extLst>
                    <a:ext uri="{9D8B030D-6E8A-4147-A177-3AD203B41FA5}">
                      <a16:colId xmlns:a16="http://schemas.microsoft.com/office/drawing/2014/main" val="20002"/>
                    </a:ext>
                  </a:extLst>
                </a:gridCol>
                <a:gridCol w="723171">
                  <a:extLst>
                    <a:ext uri="{9D8B030D-6E8A-4147-A177-3AD203B41FA5}">
                      <a16:colId xmlns:a16="http://schemas.microsoft.com/office/drawing/2014/main" val="20003"/>
                    </a:ext>
                  </a:extLst>
                </a:gridCol>
                <a:gridCol w="723171">
                  <a:extLst>
                    <a:ext uri="{9D8B030D-6E8A-4147-A177-3AD203B41FA5}">
                      <a16:colId xmlns:a16="http://schemas.microsoft.com/office/drawing/2014/main" val="20004"/>
                    </a:ext>
                  </a:extLst>
                </a:gridCol>
                <a:gridCol w="723171">
                  <a:extLst>
                    <a:ext uri="{9D8B030D-6E8A-4147-A177-3AD203B41FA5}">
                      <a16:colId xmlns:a16="http://schemas.microsoft.com/office/drawing/2014/main" val="20005"/>
                    </a:ext>
                  </a:extLst>
                </a:gridCol>
                <a:gridCol w="723171">
                  <a:extLst>
                    <a:ext uri="{9D8B030D-6E8A-4147-A177-3AD203B41FA5}">
                      <a16:colId xmlns:a16="http://schemas.microsoft.com/office/drawing/2014/main" val="20006"/>
                    </a:ext>
                  </a:extLst>
                </a:gridCol>
                <a:gridCol w="723171">
                  <a:extLst>
                    <a:ext uri="{9D8B030D-6E8A-4147-A177-3AD203B41FA5}">
                      <a16:colId xmlns:a16="http://schemas.microsoft.com/office/drawing/2014/main" val="20007"/>
                    </a:ext>
                  </a:extLst>
                </a:gridCol>
              </a:tblGrid>
              <a:tr h="0">
                <a:tc rowSpan="2">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algn="ctr">
                        <a:spcBef>
                          <a:spcPts val="0"/>
                        </a:spcBef>
                        <a:spcAft>
                          <a:spcPts val="0"/>
                        </a:spcAft>
                      </a:pPr>
                      <a:r>
                        <a:rPr lang="en-US" sz="2200" dirty="0" err="1">
                          <a:solidFill>
                            <a:schemeClr val="tx1"/>
                          </a:solidFill>
                          <a:effectLst/>
                          <a:latin typeface="Times New Roman" panose="02020603050405020304" pitchFamily="18" charset="0"/>
                          <a:cs typeface="Times New Roman" panose="02020603050405020304" pitchFamily="18" charset="0"/>
                        </a:rPr>
                        <a:t>i</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=2,  v</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 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474"/>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474"/>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474"/>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E3C"/>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E3C"/>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=3,  v</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 20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E3C"/>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4</a:t>
                      </a:r>
                      <a:r>
                        <a:rPr lang="en-US" sz="2200">
                          <a:solidFill>
                            <a:schemeClr val="tx1"/>
                          </a:solidFill>
                          <a:effectLst/>
                          <a:latin typeface="Times New Roman" panose="02020603050405020304" pitchFamily="18" charset="0"/>
                          <a:cs typeface="Times New Roman" panose="02020603050405020304" pitchFamily="18" charset="0"/>
                        </a:rPr>
                        <a:t> =2,  v</a:t>
                      </a:r>
                      <a:r>
                        <a:rPr lang="en-US" sz="2200" baseline="-25000">
                          <a:solidFill>
                            <a:schemeClr val="tx1"/>
                          </a:solidFill>
                          <a:effectLst/>
                          <a:latin typeface="Times New Roman" panose="02020603050405020304" pitchFamily="18" charset="0"/>
                          <a:cs typeface="Times New Roman" panose="02020603050405020304" pitchFamily="18" charset="0"/>
                        </a:rPr>
                        <a:t>4</a:t>
                      </a:r>
                      <a:r>
                        <a:rPr lang="en-US" sz="2200">
                          <a:solidFill>
                            <a:schemeClr val="tx1"/>
                          </a:solidFill>
                          <a:effectLst/>
                          <a:latin typeface="Times New Roman" panose="02020603050405020304" pitchFamily="18" charset="0"/>
                          <a:cs typeface="Times New Roman" panose="02020603050405020304" pitchFamily="18" charset="0"/>
                        </a:rPr>
                        <a:t> = 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37</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4" name="Rectangle 3"/>
          <p:cNvSpPr/>
          <p:nvPr/>
        </p:nvSpPr>
        <p:spPr>
          <a:xfrm>
            <a:off x="1602556" y="5679353"/>
            <a:ext cx="9087439" cy="769441"/>
          </a:xfrm>
          <a:prstGeom prst="rect">
            <a:avLst/>
          </a:prstGeom>
        </p:spPr>
        <p:txBody>
          <a:bodyPr wrap="square">
            <a:spAutoFit/>
          </a:bodyPr>
          <a:lstStyle/>
          <a:p>
            <a:pPr algn="ct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Figure 8.6   Example of solving an instance of the knapsack problem by the memory function algorithm</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6" name="Picture 5" descr="Emoticon making a point Stock Vector - 14709057">
            <a:extLst>
              <a:ext uri="{FF2B5EF4-FFF2-40B4-BE49-F238E27FC236}">
                <a16:creationId xmlns:a16="http://schemas.microsoft.com/office/drawing/2014/main" id="{7DB88DD0-E97C-4093-B33E-B2BA35AA280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848497" y="3658486"/>
            <a:ext cx="656296" cy="426649"/>
          </a:xfrm>
          <a:prstGeom prst="rect">
            <a:avLst/>
          </a:prstGeom>
          <a:noFill/>
          <a:ln>
            <a:noFill/>
          </a:ln>
        </p:spPr>
      </p:pic>
      <p:cxnSp>
        <p:nvCxnSpPr>
          <p:cNvPr id="7" name="Straight Connector 6">
            <a:extLst>
              <a:ext uri="{FF2B5EF4-FFF2-40B4-BE49-F238E27FC236}">
                <a16:creationId xmlns:a16="http://schemas.microsoft.com/office/drawing/2014/main" id="{5F1D1615-EF72-F4D7-FBC9-40557E3AFA68}"/>
              </a:ext>
            </a:extLst>
          </p:cNvPr>
          <p:cNvCxnSpPr/>
          <p:nvPr/>
        </p:nvCxnSpPr>
        <p:spPr>
          <a:xfrm flipH="1">
            <a:off x="8543636" y="4572000"/>
            <a:ext cx="628073" cy="267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781664F-C97E-98D3-09EA-91964B910DA6}"/>
              </a:ext>
            </a:extLst>
          </p:cNvPr>
          <p:cNvCxnSpPr/>
          <p:nvPr/>
        </p:nvCxnSpPr>
        <p:spPr>
          <a:xfrm>
            <a:off x="8525164" y="4572000"/>
            <a:ext cx="655781" cy="27709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8342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F671C0B-8792-4A6C-A460-E13C93440251}"/>
              </a:ext>
            </a:extLst>
          </p:cNvPr>
          <p:cNvGraphicFramePr>
            <a:graphicFrameLocks noGrp="1"/>
          </p:cNvGraphicFramePr>
          <p:nvPr>
            <p:extLst>
              <p:ext uri="{D42A27DB-BD31-4B8C-83A1-F6EECF244321}">
                <p14:modId xmlns:p14="http://schemas.microsoft.com/office/powerpoint/2010/main" val="3522471464"/>
              </p:ext>
            </p:extLst>
          </p:nvPr>
        </p:nvGraphicFramePr>
        <p:xfrm>
          <a:off x="1993949" y="3892770"/>
          <a:ext cx="7409471" cy="2346960"/>
        </p:xfrm>
        <a:graphic>
          <a:graphicData uri="http://schemas.openxmlformats.org/drawingml/2006/table">
            <a:tbl>
              <a:tblPr firstRow="1" firstCol="1" bandRow="1">
                <a:tableStyleId>{5C22544A-7EE6-4342-B048-85BDC9FD1C3A}</a:tableStyleId>
              </a:tblPr>
              <a:tblGrid>
                <a:gridCol w="2347274">
                  <a:extLst>
                    <a:ext uri="{9D8B030D-6E8A-4147-A177-3AD203B41FA5}">
                      <a16:colId xmlns:a16="http://schemas.microsoft.com/office/drawing/2014/main" val="20000"/>
                    </a:ext>
                  </a:extLst>
                </a:gridCol>
                <a:gridCol w="723171">
                  <a:extLst>
                    <a:ext uri="{9D8B030D-6E8A-4147-A177-3AD203B41FA5}">
                      <a16:colId xmlns:a16="http://schemas.microsoft.com/office/drawing/2014/main" val="20001"/>
                    </a:ext>
                  </a:extLst>
                </a:gridCol>
                <a:gridCol w="723171">
                  <a:extLst>
                    <a:ext uri="{9D8B030D-6E8A-4147-A177-3AD203B41FA5}">
                      <a16:colId xmlns:a16="http://schemas.microsoft.com/office/drawing/2014/main" val="20002"/>
                    </a:ext>
                  </a:extLst>
                </a:gridCol>
                <a:gridCol w="723171">
                  <a:extLst>
                    <a:ext uri="{9D8B030D-6E8A-4147-A177-3AD203B41FA5}">
                      <a16:colId xmlns:a16="http://schemas.microsoft.com/office/drawing/2014/main" val="20003"/>
                    </a:ext>
                  </a:extLst>
                </a:gridCol>
                <a:gridCol w="723171">
                  <a:extLst>
                    <a:ext uri="{9D8B030D-6E8A-4147-A177-3AD203B41FA5}">
                      <a16:colId xmlns:a16="http://schemas.microsoft.com/office/drawing/2014/main" val="20004"/>
                    </a:ext>
                  </a:extLst>
                </a:gridCol>
                <a:gridCol w="723171">
                  <a:extLst>
                    <a:ext uri="{9D8B030D-6E8A-4147-A177-3AD203B41FA5}">
                      <a16:colId xmlns:a16="http://schemas.microsoft.com/office/drawing/2014/main" val="20005"/>
                    </a:ext>
                  </a:extLst>
                </a:gridCol>
                <a:gridCol w="723171">
                  <a:extLst>
                    <a:ext uri="{9D8B030D-6E8A-4147-A177-3AD203B41FA5}">
                      <a16:colId xmlns:a16="http://schemas.microsoft.com/office/drawing/2014/main" val="20006"/>
                    </a:ext>
                  </a:extLst>
                </a:gridCol>
                <a:gridCol w="723171">
                  <a:extLst>
                    <a:ext uri="{9D8B030D-6E8A-4147-A177-3AD203B41FA5}">
                      <a16:colId xmlns:a16="http://schemas.microsoft.com/office/drawing/2014/main" val="20007"/>
                    </a:ext>
                  </a:extLst>
                </a:gridCol>
              </a:tblGrid>
              <a:tr h="0">
                <a:tc rowSpan="2">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algn="ctr">
                        <a:spcBef>
                          <a:spcPts val="0"/>
                        </a:spcBef>
                        <a:spcAft>
                          <a:spcPts val="0"/>
                        </a:spcAft>
                      </a:pPr>
                      <a:r>
                        <a:rPr lang="en-US" sz="2200" dirty="0" err="1">
                          <a:solidFill>
                            <a:schemeClr val="tx1"/>
                          </a:solidFill>
                          <a:effectLst/>
                          <a:latin typeface="Times New Roman" panose="02020603050405020304" pitchFamily="18" charset="0"/>
                          <a:cs typeface="Times New Roman" panose="02020603050405020304" pitchFamily="18" charset="0"/>
                        </a:rPr>
                        <a:t>i</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=2,  v</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 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=3,  v</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 20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4</a:t>
                      </a:r>
                      <a:r>
                        <a:rPr lang="en-US" sz="2200">
                          <a:solidFill>
                            <a:schemeClr val="tx1"/>
                          </a:solidFill>
                          <a:effectLst/>
                          <a:latin typeface="Times New Roman" panose="02020603050405020304" pitchFamily="18" charset="0"/>
                          <a:cs typeface="Times New Roman" panose="02020603050405020304" pitchFamily="18" charset="0"/>
                        </a:rPr>
                        <a:t> =2,  v</a:t>
                      </a:r>
                      <a:r>
                        <a:rPr lang="en-US" sz="2200" baseline="-25000">
                          <a:solidFill>
                            <a:schemeClr val="tx1"/>
                          </a:solidFill>
                          <a:effectLst/>
                          <a:latin typeface="Times New Roman" panose="02020603050405020304" pitchFamily="18" charset="0"/>
                          <a:cs typeface="Times New Roman" panose="02020603050405020304" pitchFamily="18" charset="0"/>
                        </a:rPr>
                        <a:t>4</a:t>
                      </a:r>
                      <a:r>
                        <a:rPr lang="en-US" sz="2200">
                          <a:solidFill>
                            <a:schemeClr val="tx1"/>
                          </a:solidFill>
                          <a:effectLst/>
                          <a:latin typeface="Times New Roman" panose="02020603050405020304" pitchFamily="18" charset="0"/>
                          <a:cs typeface="Times New Roman" panose="02020603050405020304" pitchFamily="18" charset="0"/>
                        </a:rPr>
                        <a:t> = 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37</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graphicFrame>
        <p:nvGraphicFramePr>
          <p:cNvPr id="3" name="Table 2">
            <a:extLst>
              <a:ext uri="{FF2B5EF4-FFF2-40B4-BE49-F238E27FC236}">
                <a16:creationId xmlns:a16="http://schemas.microsoft.com/office/drawing/2014/main" id="{2E854B9C-4CAB-4836-8F64-04861299C7C3}"/>
              </a:ext>
            </a:extLst>
          </p:cNvPr>
          <p:cNvGraphicFramePr>
            <a:graphicFrameLocks noGrp="1"/>
          </p:cNvGraphicFramePr>
          <p:nvPr>
            <p:extLst>
              <p:ext uri="{D42A27DB-BD31-4B8C-83A1-F6EECF244321}">
                <p14:modId xmlns:p14="http://schemas.microsoft.com/office/powerpoint/2010/main" val="1542052993"/>
              </p:ext>
            </p:extLst>
          </p:nvPr>
        </p:nvGraphicFramePr>
        <p:xfrm>
          <a:off x="1826292" y="419657"/>
          <a:ext cx="8983745" cy="2346960"/>
        </p:xfrm>
        <a:graphic>
          <a:graphicData uri="http://schemas.openxmlformats.org/drawingml/2006/table">
            <a:tbl>
              <a:tblPr firstRow="1" firstCol="1" bandRow="1">
                <a:tableStyleId>{5C22544A-7EE6-4342-B048-85BDC9FD1C3A}</a:tableStyleId>
              </a:tblPr>
              <a:tblGrid>
                <a:gridCol w="2318996">
                  <a:extLst>
                    <a:ext uri="{9D8B030D-6E8A-4147-A177-3AD203B41FA5}">
                      <a16:colId xmlns:a16="http://schemas.microsoft.com/office/drawing/2014/main" val="20000"/>
                    </a:ext>
                  </a:extLst>
                </a:gridCol>
                <a:gridCol w="1526033">
                  <a:extLst>
                    <a:ext uri="{9D8B030D-6E8A-4147-A177-3AD203B41FA5}">
                      <a16:colId xmlns:a16="http://schemas.microsoft.com/office/drawing/2014/main" val="20001"/>
                    </a:ext>
                  </a:extLst>
                </a:gridCol>
                <a:gridCol w="855702">
                  <a:extLst>
                    <a:ext uri="{9D8B030D-6E8A-4147-A177-3AD203B41FA5}">
                      <a16:colId xmlns:a16="http://schemas.microsoft.com/office/drawing/2014/main" val="20002"/>
                    </a:ext>
                  </a:extLst>
                </a:gridCol>
                <a:gridCol w="856828">
                  <a:extLst>
                    <a:ext uri="{9D8B030D-6E8A-4147-A177-3AD203B41FA5}">
                      <a16:colId xmlns:a16="http://schemas.microsoft.com/office/drawing/2014/main" val="20003"/>
                    </a:ext>
                  </a:extLst>
                </a:gridCol>
                <a:gridCol w="856828">
                  <a:extLst>
                    <a:ext uri="{9D8B030D-6E8A-4147-A177-3AD203B41FA5}">
                      <a16:colId xmlns:a16="http://schemas.microsoft.com/office/drawing/2014/main" val="20004"/>
                    </a:ext>
                  </a:extLst>
                </a:gridCol>
                <a:gridCol w="855702">
                  <a:extLst>
                    <a:ext uri="{9D8B030D-6E8A-4147-A177-3AD203B41FA5}">
                      <a16:colId xmlns:a16="http://schemas.microsoft.com/office/drawing/2014/main" val="20005"/>
                    </a:ext>
                  </a:extLst>
                </a:gridCol>
                <a:gridCol w="856828">
                  <a:extLst>
                    <a:ext uri="{9D8B030D-6E8A-4147-A177-3AD203B41FA5}">
                      <a16:colId xmlns:a16="http://schemas.microsoft.com/office/drawing/2014/main" val="20006"/>
                    </a:ext>
                  </a:extLst>
                </a:gridCol>
                <a:gridCol w="856828">
                  <a:extLst>
                    <a:ext uri="{9D8B030D-6E8A-4147-A177-3AD203B41FA5}">
                      <a16:colId xmlns:a16="http://schemas.microsoft.com/office/drawing/2014/main" val="20007"/>
                    </a:ext>
                  </a:extLst>
                </a:gridCol>
              </a:tblGrid>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F(i,  0) = 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capacity j</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i</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F(0 ,  j) = 0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 2, v</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 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B050"/>
                          </a:solidFill>
                          <a:effectLst/>
                          <a:latin typeface="Times New Roman" panose="02020603050405020304" pitchFamily="18" charset="0"/>
                          <a:cs typeface="Times New Roman" panose="02020603050405020304" pitchFamily="18" charset="0"/>
                        </a:rPr>
                        <a:t>12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B050"/>
                          </a:solidFill>
                          <a:effectLst/>
                          <a:latin typeface="Times New Roman" panose="02020603050405020304" pitchFamily="18" charset="0"/>
                          <a:cs typeface="Times New Roman" panose="02020603050405020304" pitchFamily="18" charset="0"/>
                        </a:rPr>
                        <a:t>22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 3, v</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 20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FF0000"/>
                          </a:solidFill>
                          <a:effectLst/>
                          <a:latin typeface="Times New Roman" panose="02020603050405020304" pitchFamily="18" charset="0"/>
                          <a:cs typeface="Times New Roman" panose="02020603050405020304" pitchFamily="18" charset="0"/>
                        </a:rPr>
                        <a:t>22</a:t>
                      </a:r>
                      <a:endParaRPr lang="en-US" sz="2200"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30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FF0000"/>
                          </a:solidFill>
                          <a:effectLst/>
                          <a:latin typeface="Times New Roman" panose="02020603050405020304" pitchFamily="18" charset="0"/>
                          <a:cs typeface="Times New Roman" panose="02020603050405020304" pitchFamily="18" charset="0"/>
                        </a:rPr>
                        <a:t>3</a:t>
                      </a:r>
                      <a:r>
                        <a:rPr lang="en-US" sz="2200" dirty="0">
                          <a:solidFill>
                            <a:srgbClr val="00B050"/>
                          </a:solidFill>
                          <a:effectLst/>
                          <a:latin typeface="Times New Roman" panose="02020603050405020304" pitchFamily="18" charset="0"/>
                          <a:cs typeface="Times New Roman" panose="02020603050405020304" pitchFamily="18" charset="0"/>
                        </a:rPr>
                        <a:t>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15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FF0000"/>
                          </a:solidFill>
                          <a:effectLst/>
                          <a:latin typeface="Times New Roman" panose="02020603050405020304" pitchFamily="18" charset="0"/>
                          <a:cs typeface="Times New Roman" panose="02020603050405020304" pitchFamily="18" charset="0"/>
                        </a:rPr>
                        <a:t>37</a:t>
                      </a:r>
                      <a:endParaRPr lang="en-US" sz="2200"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4" name="Rectangle 3">
            <a:extLst>
              <a:ext uri="{FF2B5EF4-FFF2-40B4-BE49-F238E27FC236}">
                <a16:creationId xmlns:a16="http://schemas.microsoft.com/office/drawing/2014/main" id="{94C0DAD3-EBDD-4C14-B21A-2148CFD02234}"/>
              </a:ext>
            </a:extLst>
          </p:cNvPr>
          <p:cNvSpPr/>
          <p:nvPr/>
        </p:nvSpPr>
        <p:spPr>
          <a:xfrm>
            <a:off x="5136898" y="2965230"/>
            <a:ext cx="5814412" cy="646331"/>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b="1"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 1, j),</a:t>
            </a:r>
            <a:r>
              <a:rPr lang="en-US"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sp>
        <p:nvSpPr>
          <p:cNvPr id="5" name="Thought Bubble: Cloud 4">
            <a:extLst>
              <a:ext uri="{FF2B5EF4-FFF2-40B4-BE49-F238E27FC236}">
                <a16:creationId xmlns:a16="http://schemas.microsoft.com/office/drawing/2014/main" id="{3AEA2E43-881A-4A16-8313-FCDB27CE2FAC}"/>
              </a:ext>
            </a:extLst>
          </p:cNvPr>
          <p:cNvSpPr/>
          <p:nvPr/>
        </p:nvSpPr>
        <p:spPr>
          <a:xfrm>
            <a:off x="910811" y="2735574"/>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6" name="Picture 5" descr="Emoticon making a point Stock Vector - 14709057">
            <a:extLst>
              <a:ext uri="{FF2B5EF4-FFF2-40B4-BE49-F238E27FC236}">
                <a16:creationId xmlns:a16="http://schemas.microsoft.com/office/drawing/2014/main" id="{E0ECF0FB-1D1D-492D-A6FA-77321D6151F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912542" y="2704844"/>
            <a:ext cx="656296" cy="426649"/>
          </a:xfrm>
          <a:prstGeom prst="rect">
            <a:avLst/>
          </a:prstGeom>
          <a:noFill/>
          <a:ln>
            <a:noFill/>
          </a:ln>
        </p:spPr>
      </p:pic>
    </p:spTree>
    <p:extLst>
      <p:ext uri="{BB962C8B-B14F-4D97-AF65-F5344CB8AC3E}">
        <p14:creationId xmlns:p14="http://schemas.microsoft.com/office/powerpoint/2010/main" val="1595029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4525" y="1045312"/>
            <a:ext cx="8582880" cy="5109860"/>
          </a:xfrm>
          <a:prstGeom prst="rect">
            <a:avLst/>
          </a:prstGeom>
        </p:spPr>
        <p:txBody>
          <a:bodyPr wrap="square">
            <a:spAutoFit/>
          </a:bodyPr>
          <a:lstStyle/>
          <a:p>
            <a:pPr marL="342900" marR="0" lvl="0" indent="-342900">
              <a:lnSpc>
                <a:spcPct val="150000"/>
              </a:lnSpc>
              <a:spcBef>
                <a:spcPts val="0"/>
              </a:spcBef>
              <a:spcAft>
                <a:spcPts val="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 general, we cannot expect more than a constant-factor gain in using the memory function method for the knapsack problem, because its time efficiency class is the same as that of the bottom-up algorithm (why?).  </a:t>
            </a:r>
          </a:p>
          <a:p>
            <a:pPr marL="342900" marR="0" lvl="0" indent="-342900">
              <a:lnSpc>
                <a:spcPct val="150000"/>
              </a:lnSpc>
              <a:spcBef>
                <a:spcPts val="0"/>
              </a:spcBef>
              <a:spcAft>
                <a:spcPts val="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 more significant improvement can be expected for dynamic programming algorithms in which a computation of one value takes more than constant time. </a:t>
            </a:r>
          </a:p>
          <a:p>
            <a:pPr marL="342900" marR="0" lvl="0" indent="-342900">
              <a:lnSpc>
                <a:spcPct val="150000"/>
              </a:lnSpc>
              <a:spcBef>
                <a:spcPts val="0"/>
              </a:spcBef>
              <a:spcAft>
                <a:spcPts val="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 memory function algorithm may be less space-efficient than a space efficient version of a bottom-up algorithm.</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5098647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9A554-B2DC-4165-8B00-26876F02A1C7}"/>
              </a:ext>
            </a:extLst>
          </p:cNvPr>
          <p:cNvSpPr>
            <a:spLocks noGrp="1"/>
          </p:cNvSpPr>
          <p:nvPr>
            <p:ph type="title"/>
          </p:nvPr>
        </p:nvSpPr>
        <p:spPr>
          <a:xfrm>
            <a:off x="729018" y="2289459"/>
            <a:ext cx="10515600" cy="2514553"/>
          </a:xfrm>
        </p:spPr>
        <p:txBody>
          <a:bodyPr>
            <a:normAutofit/>
          </a:bodyPr>
          <a:lstStyle/>
          <a:p>
            <a:pPr algn="ctr"/>
            <a:r>
              <a:rPr lang="en-US" sz="3200" dirty="0">
                <a:latin typeface="+mn-lt"/>
              </a:rPr>
              <a:t>Chapter 06_07</a:t>
            </a:r>
            <a:br>
              <a:rPr lang="en-US" sz="3200" dirty="0"/>
            </a:br>
            <a:r>
              <a:rPr lang="en-US" sz="3200" dirty="0">
                <a:latin typeface="+mn-lt"/>
              </a:rPr>
              <a:t>Dynamic Programming</a:t>
            </a:r>
            <a:br>
              <a:rPr lang="en-US" sz="4000" dirty="0">
                <a:latin typeface="+mn-lt"/>
              </a:rPr>
            </a:br>
            <a:r>
              <a:rPr lang="en-US" sz="2800" dirty="0">
                <a:latin typeface="+mn-lt"/>
              </a:rPr>
              <a:t>The Traveling Salesperson Problem</a:t>
            </a:r>
          </a:p>
        </p:txBody>
      </p:sp>
    </p:spTree>
    <p:extLst>
      <p:ext uri="{BB962C8B-B14F-4D97-AF65-F5344CB8AC3E}">
        <p14:creationId xmlns:p14="http://schemas.microsoft.com/office/powerpoint/2010/main" val="7563947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12088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5794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701DF6-B977-4846-B967-11F82556230A}"/>
              </a:ext>
            </a:extLst>
          </p:cNvPr>
          <p:cNvSpPr/>
          <p:nvPr/>
        </p:nvSpPr>
        <p:spPr>
          <a:xfrm>
            <a:off x="1471749" y="1591953"/>
            <a:ext cx="8316686" cy="3524042"/>
          </a:xfrm>
          <a:prstGeom prst="rect">
            <a:avLst/>
          </a:prstGeom>
        </p:spPr>
        <p:txBody>
          <a:bodyPr wrap="square">
            <a:spAutoFit/>
          </a:bodyPr>
          <a:lstStyle/>
          <a:p>
            <a:pPr>
              <a:spcAft>
                <a:spcPts val="600"/>
              </a:spcAft>
            </a:pPr>
            <a:r>
              <a:rPr lang="en-US" b="1" dirty="0">
                <a:latin typeface="Times New Roman" panose="02020603050405020304" pitchFamily="18" charset="0"/>
                <a:cs typeface="Times New Roman" panose="02020603050405020304" pitchFamily="18" charset="0"/>
              </a:rPr>
              <a:t>NP-Complete Problems:</a:t>
            </a:r>
          </a:p>
          <a:p>
            <a:pPr marL="403225" indent="-403225">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Definition: NP-complete problems are a subset of NP problems that are both in NP and as hard as any problem in NP. </a:t>
            </a:r>
          </a:p>
          <a:p>
            <a:pPr marL="914400" indent="-512763">
              <a:spcAft>
                <a:spcPts val="600"/>
              </a:spcAft>
              <a:buFont typeface="Arial" panose="020B0604020202020204" pitchFamily="34" charset="0"/>
              <a:buChar char="•"/>
            </a:pPr>
            <a:r>
              <a:rPr lang="en-US" dirty="0">
                <a:highlight>
                  <a:srgbClr val="FFFF00"/>
                </a:highlight>
                <a:latin typeface="Times New Roman" panose="02020603050405020304" pitchFamily="18" charset="0"/>
                <a:cs typeface="Times New Roman" panose="02020603050405020304" pitchFamily="18" charset="0"/>
              </a:rPr>
              <a:t>NP-Completeness: A problem is NP-complete if it is both in NP (it can verify a solution in polynomial time), and NP-hard (at least as hard as any other NP problem).</a:t>
            </a:r>
          </a:p>
          <a:p>
            <a:pPr marL="914400" indent="-512763">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other words, if any NP-complete problem can be solved in polynomial time, then all problems in NP can also be solved in polynomial time.</a:t>
            </a:r>
          </a:p>
          <a:p>
            <a:pPr marL="914400" indent="-512763">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Example: Traveling Salesperson Problem (TSP), SAT, Hamiltonian Cycle</a:t>
            </a:r>
          </a:p>
          <a:p>
            <a:pPr marL="457200" indent="-457200">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NP-Hardness: A problem X is NP-hard if every problem in NP can be transformed (reduced) to X in polynomial time.</a:t>
            </a:r>
          </a:p>
        </p:txBody>
      </p:sp>
    </p:spTree>
    <p:extLst>
      <p:ext uri="{BB962C8B-B14F-4D97-AF65-F5344CB8AC3E}">
        <p14:creationId xmlns:p14="http://schemas.microsoft.com/office/powerpoint/2010/main" val="1137252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21497E-1C5D-4C65-9D79-8E82B913A903}"/>
              </a:ext>
            </a:extLst>
          </p:cNvPr>
          <p:cNvSpPr/>
          <p:nvPr/>
        </p:nvSpPr>
        <p:spPr>
          <a:xfrm>
            <a:off x="1497874" y="743649"/>
            <a:ext cx="9196252" cy="5370701"/>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Relationships Between Classes:</a:t>
            </a:r>
          </a:p>
          <a:p>
            <a:pPr marL="457200" indent="-457200">
              <a:spcBef>
                <a:spcPts val="600"/>
              </a:spcBef>
              <a:spcAft>
                <a:spcPts val="600"/>
              </a:spcAft>
              <a:buFont typeface="Arial" panose="020B0604020202020204" pitchFamily="34" charset="0"/>
              <a:buChar char="•"/>
            </a:pPr>
            <a:r>
              <a:rPr lang="en-US" sz="2400" dirty="0">
                <a:solidFill>
                  <a:srgbClr val="3404BC"/>
                </a:solidFill>
                <a:latin typeface="Times New Roman" panose="02020603050405020304" pitchFamily="18" charset="0"/>
                <a:cs typeface="Times New Roman" panose="02020603050405020304" pitchFamily="18" charset="0"/>
              </a:rPr>
              <a:t>P vs. NP: </a:t>
            </a:r>
            <a:r>
              <a:rPr lang="en-US" sz="2400" dirty="0">
                <a:latin typeface="Times New Roman" panose="02020603050405020304" pitchFamily="18" charset="0"/>
                <a:cs typeface="Times New Roman" panose="02020603050405020304" pitchFamily="18" charset="0"/>
              </a:rPr>
              <a:t>It is an open question whether P = NP. If P = NP, then every problem for which a solution can be verified in polynomial time can also be solved in polynomial time.</a:t>
            </a:r>
          </a:p>
          <a:p>
            <a:pPr marL="457200" indent="-457200">
              <a:spcBef>
                <a:spcPts val="600"/>
              </a:spcBef>
              <a:spcAft>
                <a:spcPts val="600"/>
              </a:spcAft>
              <a:buFont typeface="Arial" panose="020B0604020202020204" pitchFamily="34" charset="0"/>
              <a:buChar char="•"/>
            </a:pPr>
            <a:r>
              <a:rPr lang="en-US" sz="2400" dirty="0">
                <a:solidFill>
                  <a:srgbClr val="3404BC"/>
                </a:solidFill>
                <a:latin typeface="Times New Roman" panose="02020603050405020304" pitchFamily="18" charset="0"/>
                <a:cs typeface="Times New Roman" panose="02020603050405020304" pitchFamily="18" charset="0"/>
              </a:rPr>
              <a:t>NP-Complete: </a:t>
            </a:r>
            <a:r>
              <a:rPr lang="en-US" sz="2400" dirty="0">
                <a:latin typeface="Times New Roman" panose="02020603050405020304" pitchFamily="18" charset="0"/>
                <a:cs typeface="Times New Roman" panose="02020603050405020304" pitchFamily="18" charset="0"/>
              </a:rPr>
              <a:t>If any NP-complete problem is solved in polynomial time, then P = NP. However, solving any NP-hard problem in polynomial time does not necessarily mean P = NP unless the problem is also in NP.</a:t>
            </a:r>
          </a:p>
          <a:p>
            <a:pPr marL="457200"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Hierarchy:</a:t>
            </a:r>
          </a:p>
          <a:p>
            <a:pPr marL="914400" lvl="1" indent="-457200">
              <a:spcBef>
                <a:spcPts val="600"/>
              </a:spcBef>
              <a:spcAft>
                <a:spcPts val="600"/>
              </a:spcAft>
              <a:buFont typeface="Arial" panose="020B0604020202020204" pitchFamily="34" charset="0"/>
              <a:buChar char="•"/>
            </a:pPr>
            <a:r>
              <a:rPr lang="en-US" sz="2400" dirty="0">
                <a:solidFill>
                  <a:srgbClr val="3404BC"/>
                </a:solidFill>
                <a:latin typeface="Times New Roman" panose="02020603050405020304" pitchFamily="18" charset="0"/>
                <a:cs typeface="Times New Roman" panose="02020603050405020304" pitchFamily="18" charset="0"/>
              </a:rPr>
              <a:t>P ⊆ NP</a:t>
            </a:r>
          </a:p>
          <a:p>
            <a:pPr marL="914400" lvl="1" indent="-457200">
              <a:spcBef>
                <a:spcPts val="600"/>
              </a:spcBef>
              <a:spcAft>
                <a:spcPts val="600"/>
              </a:spcAft>
              <a:buFont typeface="Arial" panose="020B0604020202020204" pitchFamily="34" charset="0"/>
              <a:buChar char="•"/>
            </a:pPr>
            <a:r>
              <a:rPr lang="en-US" sz="2400" dirty="0">
                <a:solidFill>
                  <a:srgbClr val="3404BC"/>
                </a:solidFill>
                <a:latin typeface="Times New Roman" panose="02020603050405020304" pitchFamily="18" charset="0"/>
                <a:cs typeface="Times New Roman" panose="02020603050405020304" pitchFamily="18" charset="0"/>
              </a:rPr>
              <a:t>NP-Complete ⊆ NP</a:t>
            </a:r>
          </a:p>
          <a:p>
            <a:pPr marL="914400" lvl="1" indent="-457200">
              <a:spcBef>
                <a:spcPts val="600"/>
              </a:spcBef>
              <a:spcAft>
                <a:spcPts val="600"/>
              </a:spcAft>
              <a:buFont typeface="Arial" panose="020B0604020202020204" pitchFamily="34" charset="0"/>
              <a:buChar char="•"/>
            </a:pPr>
            <a:r>
              <a:rPr lang="en-US" sz="2400" dirty="0">
                <a:solidFill>
                  <a:srgbClr val="3404BC"/>
                </a:solidFill>
                <a:latin typeface="Times New Roman" panose="02020603050405020304" pitchFamily="18" charset="0"/>
                <a:cs typeface="Times New Roman" panose="02020603050405020304" pitchFamily="18" charset="0"/>
              </a:rPr>
              <a:t>NP-Hard ⊇ NP-Complete</a:t>
            </a:r>
          </a:p>
        </p:txBody>
      </p:sp>
    </p:spTree>
    <p:extLst>
      <p:ext uri="{BB962C8B-B14F-4D97-AF65-F5344CB8AC3E}">
        <p14:creationId xmlns:p14="http://schemas.microsoft.com/office/powerpoint/2010/main" val="4287000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DDF90A-E3BD-48B1-BFD2-582FCD6E6CCC}"/>
              </a:ext>
            </a:extLst>
          </p:cNvPr>
          <p:cNvSpPr/>
          <p:nvPr/>
        </p:nvSpPr>
        <p:spPr>
          <a:xfrm>
            <a:off x="2124892" y="2144033"/>
            <a:ext cx="7489371" cy="2569934"/>
          </a:xfrm>
          <a:prstGeom prst="rect">
            <a:avLst/>
          </a:prstGeom>
        </p:spPr>
        <p:txBody>
          <a:bodyPr wrap="square">
            <a:spAutoFit/>
          </a:bodyPr>
          <a:lstStyle/>
          <a:p>
            <a:pPr lvl="0" eaLnBrk="0" fontAlgn="base" hangingPunct="0">
              <a:spcBef>
                <a:spcPct val="0"/>
              </a:spcBef>
              <a:spcAft>
                <a:spcPct val="0"/>
              </a:spcAft>
            </a:pPr>
            <a:r>
              <a:rPr lang="en-US" altLang="en-US" b="1" dirty="0">
                <a:latin typeface="Times New Roman" panose="02020603050405020304" pitchFamily="18" charset="0"/>
                <a:cs typeface="Times New Roman" panose="02020603050405020304" pitchFamily="18" charset="0"/>
              </a:rPr>
              <a:t>Summary:</a:t>
            </a:r>
          </a:p>
          <a:p>
            <a:pPr marL="457200" lvl="0" indent="-457200" eaLnBrk="0" fontAlgn="base" hangingPunct="0">
              <a:spcBef>
                <a:spcPts val="600"/>
              </a:spcBef>
              <a:spcAft>
                <a:spcPts val="600"/>
              </a:spcAft>
              <a:buFontTx/>
              <a:buChar char="•"/>
            </a:pPr>
            <a:r>
              <a:rPr lang="en-US" altLang="en-US" dirty="0">
                <a:latin typeface="Times New Roman" panose="02020603050405020304" pitchFamily="18" charset="0"/>
                <a:cs typeface="Times New Roman" panose="02020603050405020304" pitchFamily="18" charset="0"/>
              </a:rPr>
              <a:t>P Class: Problems solvable in polynomial time.</a:t>
            </a:r>
          </a:p>
          <a:p>
            <a:pPr marL="457200" lvl="0" indent="-457200" eaLnBrk="0" fontAlgn="base" hangingPunct="0">
              <a:spcBef>
                <a:spcPts val="600"/>
              </a:spcBef>
              <a:spcAft>
                <a:spcPts val="600"/>
              </a:spcAft>
              <a:buFontTx/>
              <a:buChar char="•"/>
            </a:pPr>
            <a:r>
              <a:rPr lang="en-US" altLang="en-US" dirty="0">
                <a:latin typeface="Times New Roman" panose="02020603050405020304" pitchFamily="18" charset="0"/>
                <a:cs typeface="Times New Roman" panose="02020603050405020304" pitchFamily="18" charset="0"/>
              </a:rPr>
              <a:t>NP Class: Problems verifiable in polynomial time.</a:t>
            </a:r>
          </a:p>
          <a:p>
            <a:pPr marL="457200" lvl="0" indent="-457200" eaLnBrk="0" fontAlgn="base" hangingPunct="0">
              <a:spcBef>
                <a:spcPts val="600"/>
              </a:spcBef>
              <a:spcAft>
                <a:spcPts val="600"/>
              </a:spcAft>
              <a:buFontTx/>
              <a:buChar char="•"/>
            </a:pPr>
            <a:r>
              <a:rPr lang="en-US" altLang="en-US" dirty="0">
                <a:latin typeface="Times New Roman" panose="02020603050405020304" pitchFamily="18" charset="0"/>
                <a:cs typeface="Times New Roman" panose="02020603050405020304" pitchFamily="18" charset="0"/>
              </a:rPr>
              <a:t>NP-Complete: Hardest problems in NP; if one is solved in polynomial time, all NP problems are.</a:t>
            </a:r>
          </a:p>
          <a:p>
            <a:pPr marL="457200" lvl="0" indent="-457200" eaLnBrk="0" fontAlgn="base" hangingPunct="0">
              <a:spcBef>
                <a:spcPts val="600"/>
              </a:spcBef>
              <a:spcAft>
                <a:spcPts val="600"/>
              </a:spcAft>
              <a:buFontTx/>
              <a:buChar char="•"/>
            </a:pPr>
            <a:r>
              <a:rPr lang="en-US" altLang="en-US" dirty="0">
                <a:latin typeface="Times New Roman" panose="02020603050405020304" pitchFamily="18" charset="0"/>
                <a:cs typeface="Times New Roman" panose="02020603050405020304" pitchFamily="18" charset="0"/>
              </a:rPr>
              <a:t>NP-Hard: At least as hard as the hardest NP problems; </a:t>
            </a:r>
            <a:r>
              <a:rPr lang="en-US" altLang="en-US" dirty="0">
                <a:solidFill>
                  <a:srgbClr val="3404BC"/>
                </a:solidFill>
                <a:latin typeface="Times New Roman" panose="02020603050405020304" pitchFamily="18" charset="0"/>
                <a:cs typeface="Times New Roman" panose="02020603050405020304" pitchFamily="18" charset="0"/>
              </a:rPr>
              <a:t>not necessarily verifiable in polynomial time</a:t>
            </a:r>
            <a:endParaRPr lang="en-US" dirty="0">
              <a:solidFill>
                <a:srgbClr val="3404B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4176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8BEDE4-72BD-4E1F-814D-F5BA772E1BD5}"/>
              </a:ext>
            </a:extLst>
          </p:cNvPr>
          <p:cNvSpPr txBox="1"/>
          <p:nvPr/>
        </p:nvSpPr>
        <p:spPr>
          <a:xfrm>
            <a:off x="1596486" y="560222"/>
            <a:ext cx="9188823" cy="5324535"/>
          </a:xfrm>
          <a:prstGeom prst="rect">
            <a:avLst/>
          </a:prstGeom>
          <a:noFill/>
        </p:spPr>
        <p:txBody>
          <a:bodyPr wrap="square">
            <a:spAutoFit/>
          </a:bodyPr>
          <a:lstStyle/>
          <a:p>
            <a:pPr marL="457200" indent="-457200" algn="l">
              <a:buFont typeface="Arial" panose="020B0604020202020204" pitchFamily="34" charset="0"/>
              <a:buChar char="•"/>
            </a:pPr>
            <a:r>
              <a:rPr lang="en-US" sz="2000" b="1" i="0" dirty="0">
                <a:solidFill>
                  <a:srgbClr val="374151"/>
                </a:solidFill>
                <a:effectLst/>
                <a:latin typeface="Times New Roman" panose="02020603050405020304" pitchFamily="18" charset="0"/>
                <a:cs typeface="Times New Roman" panose="02020603050405020304" pitchFamily="18" charset="0"/>
              </a:rPr>
              <a:t>P versus NP Question: </a:t>
            </a:r>
          </a:p>
          <a:p>
            <a:pPr marL="457200" indent="-457200" algn="l"/>
            <a:r>
              <a:rPr lang="en-US" sz="2000" dirty="0">
                <a:solidFill>
                  <a:srgbClr val="374151"/>
                </a:solidFill>
                <a:latin typeface="Times New Roman" panose="02020603050405020304" pitchFamily="18" charset="0"/>
                <a:cs typeface="Times New Roman" panose="02020603050405020304" pitchFamily="18" charset="0"/>
              </a:rPr>
              <a:t>      The P versus NP question </a:t>
            </a:r>
            <a:r>
              <a:rPr lang="en-US" sz="2000" b="0" i="0" dirty="0">
                <a:solidFill>
                  <a:srgbClr val="374151"/>
                </a:solidFill>
                <a:effectLst/>
                <a:highlight>
                  <a:srgbClr val="FFFF00"/>
                </a:highlight>
                <a:latin typeface="Times New Roman" panose="02020603050405020304" pitchFamily="18" charset="0"/>
                <a:cs typeface="Times New Roman" panose="02020603050405020304" pitchFamily="18" charset="0"/>
              </a:rPr>
              <a:t>asks whether every problem for which </a:t>
            </a:r>
            <a:r>
              <a:rPr lang="en-US" sz="2000" b="0" i="1" dirty="0">
                <a:solidFill>
                  <a:srgbClr val="374151"/>
                </a:solidFill>
                <a:effectLst/>
                <a:highlight>
                  <a:srgbClr val="FFFF00"/>
                </a:highlight>
                <a:latin typeface="Times New Roman" panose="02020603050405020304" pitchFamily="18" charset="0"/>
                <a:cs typeface="Times New Roman" panose="02020603050405020304" pitchFamily="18" charset="0"/>
              </a:rPr>
              <a:t>a solution can be checked (verified) in polynomial time </a:t>
            </a:r>
            <a:r>
              <a:rPr lang="en-US" sz="2000" b="0" i="1" dirty="0">
                <a:solidFill>
                  <a:srgbClr val="3404BC"/>
                </a:solidFill>
                <a:effectLst/>
                <a:highlight>
                  <a:srgbClr val="FFFF00"/>
                </a:highlight>
                <a:latin typeface="Times New Roman" panose="02020603050405020304" pitchFamily="18" charset="0"/>
                <a:cs typeface="Times New Roman" panose="02020603050405020304" pitchFamily="18" charset="0"/>
              </a:rPr>
              <a:t>can also be solved in polynomial time</a:t>
            </a:r>
            <a:r>
              <a:rPr lang="en-US" sz="2000" b="0" i="0" dirty="0">
                <a:solidFill>
                  <a:srgbClr val="3404BC"/>
                </a:solidFill>
                <a:effectLst/>
                <a:highlight>
                  <a:srgbClr val="FFFF00"/>
                </a:highlight>
                <a:latin typeface="Times New Roman" panose="02020603050405020304" pitchFamily="18" charset="0"/>
                <a:cs typeface="Times New Roman" panose="02020603050405020304" pitchFamily="18" charset="0"/>
              </a:rPr>
              <a:t>,</a:t>
            </a:r>
            <a:r>
              <a:rPr lang="en-US" sz="2000" b="0" i="0" dirty="0">
                <a:solidFill>
                  <a:srgbClr val="374151"/>
                </a:solidFill>
                <a:effectLst/>
                <a:highlight>
                  <a:srgbClr val="FFFF00"/>
                </a:highlight>
                <a:latin typeface="Times New Roman" panose="02020603050405020304" pitchFamily="18" charset="0"/>
                <a:cs typeface="Times New Roman" panose="02020603050405020304" pitchFamily="18" charset="0"/>
              </a:rPr>
              <a:t> </a:t>
            </a:r>
            <a:r>
              <a:rPr lang="en-US" sz="2000" dirty="0">
                <a:solidFill>
                  <a:srgbClr val="374151"/>
                </a:solidFill>
                <a:latin typeface="Times New Roman" panose="02020603050405020304" pitchFamily="18" charset="0"/>
                <a:cs typeface="Times New Roman" panose="02020603050405020304" pitchFamily="18" charset="0"/>
              </a:rPr>
              <a:t>which means </a:t>
            </a:r>
            <a:r>
              <a:rPr lang="en-US" sz="2000" b="1" i="1" dirty="0">
                <a:solidFill>
                  <a:srgbClr val="374151"/>
                </a:solidFill>
                <a:effectLst/>
                <a:highlight>
                  <a:srgbClr val="FFFF00"/>
                </a:highlight>
                <a:latin typeface="Times New Roman" panose="02020603050405020304" pitchFamily="18" charset="0"/>
                <a:cs typeface="Times New Roman" panose="02020603050405020304" pitchFamily="18" charset="0"/>
              </a:rPr>
              <a:t>whether polynomial-time algorithms exist for problems in NP.  </a:t>
            </a:r>
          </a:p>
          <a:p>
            <a:pPr marL="457200" indent="-457200" algn="l"/>
            <a:r>
              <a:rPr lang="en-US" sz="2000" b="0" i="0" dirty="0">
                <a:solidFill>
                  <a:srgbClr val="374151"/>
                </a:solidFill>
                <a:effectLst/>
                <a:highlight>
                  <a:srgbClr val="FFFF00"/>
                </a:highlight>
                <a:latin typeface="Times New Roman" panose="02020603050405020304" pitchFamily="18" charset="0"/>
                <a:cs typeface="Times New Roman" panose="02020603050405020304" pitchFamily="18" charset="0"/>
              </a:rPr>
              <a:t>   </a:t>
            </a:r>
          </a:p>
          <a:p>
            <a:pPr marL="457200" indent="-457200" algn="l"/>
            <a:r>
              <a:rPr lang="en-US" sz="2000" dirty="0">
                <a:solidFill>
                  <a:srgbClr val="374151"/>
                </a:solidFill>
                <a:highlight>
                  <a:srgbClr val="FFFF00"/>
                </a:highlight>
                <a:latin typeface="Times New Roman" panose="02020603050405020304" pitchFamily="18" charset="0"/>
                <a:cs typeface="Times New Roman" panose="02020603050405020304" pitchFamily="18" charset="0"/>
              </a:rPr>
              <a:t>	</a:t>
            </a:r>
            <a:r>
              <a:rPr lang="en-US" sz="2000" b="0" i="0" dirty="0">
                <a:solidFill>
                  <a:srgbClr val="374151"/>
                </a:solidFill>
                <a:effectLst/>
                <a:latin typeface="Times New Roman" panose="02020603050405020304" pitchFamily="18" charset="0"/>
                <a:cs typeface="Times New Roman" panose="02020603050405020304" pitchFamily="18" charset="0"/>
              </a:rPr>
              <a:t>In formal terms: </a:t>
            </a:r>
          </a:p>
          <a:p>
            <a:pPr marL="457200" indent="-457200" algn="l"/>
            <a:r>
              <a:rPr lang="en-US" sz="2000" b="0" i="0" dirty="0">
                <a:solidFill>
                  <a:srgbClr val="374151"/>
                </a:solidFill>
                <a:effectLst/>
                <a:latin typeface="Times New Roman" panose="02020603050405020304" pitchFamily="18" charset="0"/>
                <a:cs typeface="Times New Roman" panose="02020603050405020304" pitchFamily="18" charset="0"/>
              </a:rPr>
              <a:t>	If </a:t>
            </a:r>
            <a:r>
              <a:rPr lang="en-US" sz="2000" b="1" i="0" dirty="0">
                <a:solidFill>
                  <a:srgbClr val="374151"/>
                </a:solidFill>
                <a:effectLst/>
                <a:latin typeface="Times New Roman" panose="02020603050405020304" pitchFamily="18" charset="0"/>
                <a:cs typeface="Times New Roman" panose="02020603050405020304" pitchFamily="18" charset="0"/>
              </a:rPr>
              <a:t>P ≠ NP, </a:t>
            </a:r>
            <a:r>
              <a:rPr lang="en-US" sz="2000" dirty="0">
                <a:solidFill>
                  <a:srgbClr val="374151"/>
                </a:solidFill>
                <a:latin typeface="Times New Roman" panose="02020603050405020304" pitchFamily="18" charset="0"/>
                <a:cs typeface="Times New Roman" panose="02020603050405020304" pitchFamily="18" charset="0"/>
              </a:rPr>
              <a:t>t</a:t>
            </a:r>
            <a:r>
              <a:rPr lang="en-US" sz="2000" b="0" i="0" dirty="0">
                <a:solidFill>
                  <a:srgbClr val="374151"/>
                </a:solidFill>
                <a:effectLst/>
                <a:latin typeface="Times New Roman" panose="02020603050405020304" pitchFamily="18" charset="0"/>
                <a:cs typeface="Times New Roman" panose="02020603050405020304" pitchFamily="18" charset="0"/>
              </a:rPr>
              <a:t>here are </a:t>
            </a:r>
            <a:r>
              <a:rPr lang="en-US" sz="2000" b="0" i="0" dirty="0">
                <a:solidFill>
                  <a:srgbClr val="374151"/>
                </a:solidFill>
                <a:effectLst/>
                <a:highlight>
                  <a:srgbClr val="FFFF00"/>
                </a:highlight>
                <a:latin typeface="Times New Roman" panose="02020603050405020304" pitchFamily="18" charset="0"/>
                <a:cs typeface="Times New Roman" panose="02020603050405020304" pitchFamily="18" charset="0"/>
              </a:rPr>
              <a:t>problems in NP that are not in P. </a:t>
            </a:r>
            <a:r>
              <a:rPr lang="en-US" sz="2000" dirty="0">
                <a:solidFill>
                  <a:srgbClr val="374151"/>
                </a:solidFill>
                <a:highlight>
                  <a:srgbClr val="FFFF00"/>
                </a:highlight>
                <a:latin typeface="Times New Roman" panose="02020603050405020304" pitchFamily="18" charset="0"/>
                <a:cs typeface="Times New Roman" panose="02020603050405020304" pitchFamily="18" charset="0"/>
              </a:rPr>
              <a:t>This means</a:t>
            </a:r>
            <a:r>
              <a:rPr lang="en-US" sz="2000" b="0" i="0" dirty="0">
                <a:solidFill>
                  <a:srgbClr val="374151"/>
                </a:solidFill>
                <a:effectLst/>
                <a:latin typeface="Times New Roman" panose="02020603050405020304" pitchFamily="18" charset="0"/>
                <a:cs typeface="Times New Roman" panose="02020603050405020304" pitchFamily="18" charset="0"/>
              </a:rPr>
              <a:t> there are problems for which </a:t>
            </a:r>
            <a:r>
              <a:rPr lang="en-US" sz="2000" b="1" i="1" dirty="0">
                <a:solidFill>
                  <a:srgbClr val="374151"/>
                </a:solidFill>
                <a:effectLst/>
                <a:latin typeface="Times New Roman" panose="02020603050405020304" pitchFamily="18" charset="0"/>
                <a:cs typeface="Times New Roman" panose="02020603050405020304" pitchFamily="18" charset="0"/>
              </a:rPr>
              <a:t>verifying</a:t>
            </a:r>
            <a:r>
              <a:rPr lang="en-US" sz="2000" b="0" i="0" dirty="0">
                <a:solidFill>
                  <a:srgbClr val="374151"/>
                </a:solidFill>
                <a:effectLst/>
                <a:latin typeface="Times New Roman" panose="02020603050405020304" pitchFamily="18" charset="0"/>
                <a:cs typeface="Times New Roman" panose="02020603050405020304" pitchFamily="18" charset="0"/>
              </a:rPr>
              <a:t> a solution (verification) is easy (polynomial time), but </a:t>
            </a:r>
            <a:r>
              <a:rPr lang="en-US" sz="2000" b="1" i="1" dirty="0">
                <a:solidFill>
                  <a:srgbClr val="374151"/>
                </a:solidFill>
                <a:effectLst/>
                <a:latin typeface="Times New Roman" panose="02020603050405020304" pitchFamily="18" charset="0"/>
                <a:cs typeface="Times New Roman" panose="02020603050405020304" pitchFamily="18" charset="0"/>
              </a:rPr>
              <a:t>finding</a:t>
            </a:r>
            <a:r>
              <a:rPr lang="en-US" sz="2000" b="0" i="0" dirty="0">
                <a:solidFill>
                  <a:srgbClr val="374151"/>
                </a:solidFill>
                <a:effectLst/>
                <a:latin typeface="Times New Roman" panose="02020603050405020304" pitchFamily="18" charset="0"/>
                <a:cs typeface="Times New Roman" panose="02020603050405020304" pitchFamily="18" charset="0"/>
              </a:rPr>
              <a:t> a solution is inherently hard (not polynomial time). </a:t>
            </a:r>
          </a:p>
          <a:p>
            <a:pPr marL="457200" indent="-457200" algn="l"/>
            <a:endParaRPr lang="en-US" sz="2000" b="0" i="0" dirty="0">
              <a:solidFill>
                <a:srgbClr val="374151"/>
              </a:solidFill>
              <a:effectLst/>
              <a:latin typeface="Times New Roman" panose="02020603050405020304" pitchFamily="18" charset="0"/>
              <a:cs typeface="Times New Roman" panose="02020603050405020304" pitchFamily="18" charset="0"/>
            </a:endParaRPr>
          </a:p>
          <a:p>
            <a:pPr marL="457200" indent="-457200" algn="l"/>
            <a:r>
              <a:rPr lang="en-US" sz="2000" b="0" i="0" dirty="0">
                <a:solidFill>
                  <a:srgbClr val="374151"/>
                </a:solidFill>
                <a:effectLst/>
                <a:latin typeface="Times New Roman" panose="02020603050405020304" pitchFamily="18" charset="0"/>
                <a:cs typeface="Times New Roman" panose="02020603050405020304" pitchFamily="18" charset="0"/>
              </a:rPr>
              <a:t>	If </a:t>
            </a:r>
            <a:r>
              <a:rPr lang="en-US" sz="2000" b="1" i="0" dirty="0">
                <a:solidFill>
                  <a:srgbClr val="374151"/>
                </a:solidFill>
                <a:effectLst/>
                <a:latin typeface="Times New Roman" panose="02020603050405020304" pitchFamily="18" charset="0"/>
                <a:cs typeface="Times New Roman" panose="02020603050405020304" pitchFamily="18" charset="0"/>
              </a:rPr>
              <a:t>P = NP</a:t>
            </a:r>
            <a:r>
              <a:rPr lang="en-US" sz="2000" b="0" i="0" dirty="0">
                <a:solidFill>
                  <a:srgbClr val="374151"/>
                </a:solidFill>
                <a:effectLst/>
                <a:latin typeface="Times New Roman" panose="02020603050405020304" pitchFamily="18" charset="0"/>
                <a:cs typeface="Times New Roman" panose="02020603050405020304" pitchFamily="18" charset="0"/>
              </a:rPr>
              <a:t>, it implies that </a:t>
            </a:r>
            <a:r>
              <a:rPr lang="en-US" sz="2000" b="0" i="0" dirty="0">
                <a:solidFill>
                  <a:srgbClr val="374151"/>
                </a:solidFill>
                <a:effectLst/>
                <a:highlight>
                  <a:srgbClr val="FFFF00"/>
                </a:highlight>
                <a:latin typeface="Times New Roman" panose="02020603050405020304" pitchFamily="18" charset="0"/>
                <a:cs typeface="Times New Roman" panose="02020603050405020304" pitchFamily="18" charset="0"/>
              </a:rPr>
              <a:t>every problem for which a solution can be quickly checked in polynomial time can also be solved quickly in polynomial time. </a:t>
            </a:r>
          </a:p>
          <a:p>
            <a:pPr marL="914400" lvl="1" indent="-457200"/>
            <a:r>
              <a:rPr lang="en-US" sz="2000" dirty="0">
                <a:solidFill>
                  <a:srgbClr val="374151"/>
                </a:solidFill>
                <a:highlight>
                  <a:srgbClr val="FFFF00"/>
                </a:highlight>
                <a:latin typeface="Times New Roman" panose="02020603050405020304" pitchFamily="18" charset="0"/>
                <a:cs typeface="Times New Roman" panose="02020603050405020304" pitchFamily="18" charset="0"/>
              </a:rPr>
              <a:t>      This would mean that the process of finding a solution is no more complex than verifying a solution.</a:t>
            </a:r>
            <a:endParaRPr lang="en-US" sz="2000" b="0" i="0" dirty="0">
              <a:solidFill>
                <a:srgbClr val="374151"/>
              </a:solidFill>
              <a:effectLst/>
              <a:highlight>
                <a:srgbClr val="FFFF00"/>
              </a:highlight>
              <a:latin typeface="Times New Roman" panose="02020603050405020304" pitchFamily="18" charset="0"/>
              <a:cs typeface="Times New Roman" panose="02020603050405020304" pitchFamily="18" charset="0"/>
            </a:endParaRPr>
          </a:p>
          <a:p>
            <a:pPr marL="457200" indent="-457200" algn="l"/>
            <a:endParaRPr lang="en-US" sz="2000" b="0" i="0" dirty="0">
              <a:solidFill>
                <a:srgbClr val="374151"/>
              </a:solidFill>
              <a:effectLst/>
              <a:highlight>
                <a:srgbClr val="FFFF00"/>
              </a:highlight>
              <a:latin typeface="Times New Roman" panose="02020603050405020304" pitchFamily="18" charset="0"/>
              <a:cs typeface="Times New Roman" panose="02020603050405020304" pitchFamily="18" charset="0"/>
            </a:endParaRPr>
          </a:p>
          <a:p>
            <a:pPr marL="457200" indent="-457200" algn="l"/>
            <a:r>
              <a:rPr lang="en-US" sz="2000" b="0" i="0" dirty="0">
                <a:solidFill>
                  <a:srgbClr val="374151"/>
                </a:solidFill>
                <a:effectLst/>
                <a:latin typeface="Times New Roman" panose="02020603050405020304" pitchFamily="18" charset="0"/>
                <a:cs typeface="Times New Roman" panose="02020603050405020304" pitchFamily="18" charset="0"/>
              </a:rPr>
              <a:t>	The question of whether </a:t>
            </a:r>
            <a:r>
              <a:rPr lang="en-US" sz="2000" b="1" i="0" dirty="0">
                <a:solidFill>
                  <a:srgbClr val="374151"/>
                </a:solidFill>
                <a:effectLst/>
                <a:latin typeface="Times New Roman" panose="02020603050405020304" pitchFamily="18" charset="0"/>
                <a:cs typeface="Times New Roman" panose="02020603050405020304" pitchFamily="18" charset="0"/>
              </a:rPr>
              <a:t>P ≠ NP</a:t>
            </a:r>
            <a:r>
              <a:rPr lang="en-US" sz="2000" b="0" i="0" dirty="0">
                <a:solidFill>
                  <a:srgbClr val="374151"/>
                </a:solidFill>
                <a:effectLst/>
                <a:latin typeface="Times New Roman" panose="02020603050405020304" pitchFamily="18" charset="0"/>
                <a:cs typeface="Times New Roman" panose="02020603050405020304" pitchFamily="18" charset="0"/>
              </a:rPr>
              <a:t> or </a:t>
            </a:r>
            <a:r>
              <a:rPr lang="en-US" sz="2000" b="1" i="0" dirty="0">
                <a:solidFill>
                  <a:srgbClr val="374151"/>
                </a:solidFill>
                <a:effectLst/>
                <a:latin typeface="Times New Roman" panose="02020603050405020304" pitchFamily="18" charset="0"/>
                <a:cs typeface="Times New Roman" panose="02020603050405020304" pitchFamily="18" charset="0"/>
              </a:rPr>
              <a:t>P = NP</a:t>
            </a:r>
            <a:r>
              <a:rPr lang="en-US" sz="2000" b="0" i="0" dirty="0">
                <a:solidFill>
                  <a:srgbClr val="374151"/>
                </a:solidFill>
                <a:effectLst/>
                <a:latin typeface="Times New Roman" panose="02020603050405020304" pitchFamily="18" charset="0"/>
                <a:cs typeface="Times New Roman" panose="02020603050405020304" pitchFamily="18" charset="0"/>
              </a:rPr>
              <a:t> remains an unsolved problem in computer science. It is an open problem.</a:t>
            </a:r>
            <a:endParaRPr lang="en-US" sz="2000" i="0" dirty="0">
              <a:solidFill>
                <a:srgbClr val="37415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38733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10334</TotalTime>
  <Words>15395</Words>
  <Application>Microsoft Office PowerPoint</Application>
  <PresentationFormat>Widescreen</PresentationFormat>
  <Paragraphs>2415</Paragraphs>
  <Slides>59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Microsoft YaHei</vt:lpstr>
      <vt:lpstr>Arial</vt:lpstr>
      <vt:lpstr>Calibri</vt:lpstr>
      <vt:lpstr>Calibri Light</vt:lpstr>
      <vt:lpstr>Cambria Math</vt:lpstr>
      <vt:lpstr>Courier New</vt:lpstr>
      <vt:lpstr>Symbol</vt:lpstr>
      <vt:lpstr>Times New Roman</vt:lpstr>
      <vt:lpstr>Office Theme</vt:lpstr>
      <vt:lpstr>Chapter 06</vt:lpstr>
      <vt:lpstr>Chapter 06_06 Dynamic Programming The Knapsack Problem and Memory Function</vt:lpstr>
      <vt:lpstr>Chapter 06-06 Dynamic Programming Knapsack Problem</vt:lpstr>
      <vt:lpstr>PowerPoint Presentation</vt:lpstr>
      <vt:lpstr>PowerPoint Presentation</vt:lpstr>
      <vt:lpstr>PowerPoint Presentation</vt:lpstr>
      <vt:lpstr>PowerPoint Presentation</vt:lpstr>
      <vt:lpstr>PowerPoint Presentation</vt:lpstr>
      <vt:lpstr>PowerPoint Presentation</vt:lpstr>
      <vt:lpstr>Knapsack Problem:  The exhaustive search approach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Chapter 06_07 Dynamic Programming The Traveling Salesperson Problem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HannaEdwin</dc:creator>
  <cp:lastModifiedBy>Peter Ng</cp:lastModifiedBy>
  <cp:revision>543</cp:revision>
  <cp:lastPrinted>2021-06-17T19:43:53Z</cp:lastPrinted>
  <dcterms:created xsi:type="dcterms:W3CDTF">2016-10-13T00:10:31Z</dcterms:created>
  <dcterms:modified xsi:type="dcterms:W3CDTF">2024-12-05T02:57:04Z</dcterms:modified>
</cp:coreProperties>
</file>