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71" r:id="rId3"/>
    <p:sldId id="472" r:id="rId4"/>
    <p:sldId id="475" r:id="rId5"/>
    <p:sldId id="346" r:id="rId6"/>
    <p:sldId id="347" r:id="rId7"/>
    <p:sldId id="348" r:id="rId8"/>
    <p:sldId id="349" r:id="rId9"/>
    <p:sldId id="350" r:id="rId10"/>
    <p:sldId id="351" r:id="rId11"/>
    <p:sldId id="352" r:id="rId12"/>
    <p:sldId id="445" r:id="rId13"/>
    <p:sldId id="353" r:id="rId14"/>
    <p:sldId id="473" r:id="rId15"/>
    <p:sldId id="474" r:id="rId16"/>
    <p:sldId id="446" r:id="rId17"/>
    <p:sldId id="447" r:id="rId18"/>
    <p:sldId id="437" r:id="rId19"/>
    <p:sldId id="448" r:id="rId20"/>
    <p:sldId id="449" r:id="rId21"/>
    <p:sldId id="476" r:id="rId22"/>
    <p:sldId id="477" r:id="rId23"/>
    <p:sldId id="478" r:id="rId24"/>
    <p:sldId id="479" r:id="rId25"/>
    <p:sldId id="480" r:id="rId26"/>
    <p:sldId id="481" r:id="rId27"/>
    <p:sldId id="482" r:id="rId28"/>
    <p:sldId id="483" r:id="rId29"/>
    <p:sldId id="484" r:id="rId30"/>
    <p:sldId id="485" r:id="rId31"/>
    <p:sldId id="486" r:id="rId32"/>
    <p:sldId id="487" r:id="rId33"/>
    <p:sldId id="488" r:id="rId34"/>
    <p:sldId id="450" r:id="rId35"/>
    <p:sldId id="451" r:id="rId36"/>
    <p:sldId id="452" r:id="rId37"/>
    <p:sldId id="372" r:id="rId38"/>
    <p:sldId id="373" r:id="rId39"/>
    <p:sldId id="379" r:id="rId40"/>
    <p:sldId id="380" r:id="rId41"/>
    <p:sldId id="382" r:id="rId42"/>
    <p:sldId id="381" r:id="rId43"/>
    <p:sldId id="383" r:id="rId44"/>
    <p:sldId id="384" r:id="rId45"/>
    <p:sldId id="385" r:id="rId46"/>
    <p:sldId id="386" r:id="rId47"/>
    <p:sldId id="387" r:id="rId48"/>
    <p:sldId id="388" r:id="rId49"/>
    <p:sldId id="390" r:id="rId50"/>
    <p:sldId id="389" r:id="rId51"/>
    <p:sldId id="489" r:id="rId52"/>
    <p:sldId id="428" r:id="rId53"/>
    <p:sldId id="429" r:id="rId5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Ng" initials="PN" lastIdx="1" clrIdx="0">
    <p:extLst>
      <p:ext uri="{19B8F6BF-5375-455C-9EA6-DF929625EA0E}">
        <p15:presenceInfo xmlns:p15="http://schemas.microsoft.com/office/powerpoint/2012/main" userId="a673e88aa0f3c2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18" autoAdjust="0"/>
    <p:restoredTop sz="94660"/>
  </p:normalViewPr>
  <p:slideViewPr>
    <p:cSldViewPr snapToGrid="0">
      <p:cViewPr varScale="1">
        <p:scale>
          <a:sx n="85" d="100"/>
          <a:sy n="85" d="100"/>
        </p:scale>
        <p:origin x="202" y="53"/>
      </p:cViewPr>
      <p:guideLst/>
    </p:cSldViewPr>
  </p:slideViewPr>
  <p:notesTextViewPr>
    <p:cViewPr>
      <p:scale>
        <a:sx n="1" d="1"/>
        <a:sy n="1" d="1"/>
      </p:scale>
      <p:origin x="0" y="0"/>
    </p:cViewPr>
  </p:notesTextViewPr>
  <p:sorterViewPr>
    <p:cViewPr varScale="1">
      <p:scale>
        <a:sx n="100" d="100"/>
        <a:sy n="100" d="100"/>
      </p:scale>
      <p:origin x="0" y="-323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Chapter 06</a:t>
            </a:r>
            <a:endParaRPr lang="en-US" sz="4800" dirty="0"/>
          </a:p>
        </p:txBody>
      </p:sp>
      <p:sp>
        <p:nvSpPr>
          <p:cNvPr id="3" name="Subtitle 2"/>
          <p:cNvSpPr>
            <a:spLocks noGrp="1"/>
          </p:cNvSpPr>
          <p:nvPr>
            <p:ph type="subTitle" idx="1"/>
          </p:nvPr>
        </p:nvSpPr>
        <p:spPr>
          <a:xfrm>
            <a:off x="1701421" y="3642981"/>
            <a:ext cx="9144000" cy="1655762"/>
          </a:xfrm>
        </p:spPr>
        <p:txBody>
          <a:bodyPr/>
          <a:lstStyle/>
          <a:p>
            <a:r>
              <a:rPr lang="en-US" sz="3200" b="1" dirty="0"/>
              <a:t>Dynamic Programming</a:t>
            </a:r>
            <a:endParaRPr lang="en-US" sz="3200" dirty="0"/>
          </a:p>
          <a:p>
            <a:endParaRPr lang="en-US" dirty="0"/>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201" y="1089244"/>
                <a:ext cx="8778040" cy="1513684"/>
              </a:xfrm>
              <a:prstGeom prst="rect">
                <a:avLst/>
              </a:prstGeom>
            </p:spPr>
            <p:txBody>
              <a:bodyPr wrap="square">
                <a:spAutoFit/>
              </a:bodyPr>
              <a:lstStyle/>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find the value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j) for the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entry at ( </a:t>
                </a:r>
                <a14:m>
                  <m:oMath xmlns:m="http://schemas.openxmlformats.org/officeDocument/2006/math">
                    <m:sSubSup>
                      <m:sSubSup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e>
                      <m:sub>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𝑗</m:t>
                        </m:r>
                      </m:e>
                      <m:sub>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𝑐𝑜𝑙</m:t>
                        </m:r>
                      </m:sub>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𝑡h</m:t>
                        </m:r>
                      </m:sup>
                    </m:sSub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 </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where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&gt; 0,  c</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ompute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maximum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the value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entry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𝑖</m:t>
                        </m:r>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−1</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𝑗</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𝑐𝑜𝑙</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and</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the value  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entry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i</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−1</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j</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wi</m:t>
                        </m:r>
                        <m:r>
                          <m:rPr>
                            <m:nor/>
                          </m:rPr>
                          <a:rPr lang="en-US" sz="2200" b="0" i="0" baseline="-25000" dirty="0" smtClean="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𝑐</m:t>
                        </m:r>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𝑜𝑙</m:t>
                        </m:r>
                      </m:sub>
                      <m:sup>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 </m:t>
                        </m:r>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 </m:t>
                    </m:r>
                  </m:oMath>
                </a14:m>
                <a:endParaRPr lang="en-US" sz="2200" b="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Fill the table either row by row or column by column.</a:t>
                </a:r>
              </a:p>
            </p:txBody>
          </p:sp>
        </mc:Choice>
        <mc:Fallback xmlns="">
          <p:sp>
            <p:nvSpPr>
              <p:cNvPr id="2" name="Rectangle 1"/>
              <p:cNvSpPr>
                <a:spLocks noRot="1" noChangeAspect="1" noMove="1" noResize="1" noEditPoints="1" noAdjustHandles="1" noChangeArrowheads="1" noChangeShapeType="1" noTextEdit="1"/>
              </p:cNvSpPr>
              <p:nvPr/>
            </p:nvSpPr>
            <p:spPr>
              <a:xfrm>
                <a:off x="1524201" y="1089244"/>
                <a:ext cx="8778040" cy="1513684"/>
              </a:xfrm>
              <a:prstGeom prst="rect">
                <a:avLst/>
              </a:prstGeom>
              <a:blipFill>
                <a:blip r:embed="rId2"/>
                <a:stretch>
                  <a:fillRect l="-764" t="-1613" r="-694" b="-7258"/>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1104392631"/>
              </p:ext>
            </p:extLst>
          </p:nvPr>
        </p:nvGraphicFramePr>
        <p:xfrm>
          <a:off x="1607268" y="2699379"/>
          <a:ext cx="8842341" cy="2987040"/>
        </p:xfrm>
        <a:graphic>
          <a:graphicData uri="http://schemas.openxmlformats.org/drawingml/2006/table">
            <a:tbl>
              <a:tblPr firstRow="1" bandRow="1">
                <a:tableStyleId>{5C22544A-7EE6-4342-B048-85BDC9FD1C3A}</a:tableStyleId>
              </a:tblPr>
              <a:tblGrid>
                <a:gridCol w="1675863">
                  <a:extLst>
                    <a:ext uri="{9D8B030D-6E8A-4147-A177-3AD203B41FA5}">
                      <a16:colId xmlns:a16="http://schemas.microsoft.com/office/drawing/2014/main" val="20000"/>
                    </a:ext>
                  </a:extLst>
                </a:gridCol>
                <a:gridCol w="705395">
                  <a:extLst>
                    <a:ext uri="{9D8B030D-6E8A-4147-A177-3AD203B41FA5}">
                      <a16:colId xmlns:a16="http://schemas.microsoft.com/office/drawing/2014/main" val="1448768858"/>
                    </a:ext>
                  </a:extLst>
                </a:gridCol>
                <a:gridCol w="612975">
                  <a:extLst>
                    <a:ext uri="{9D8B030D-6E8A-4147-A177-3AD203B41FA5}">
                      <a16:colId xmlns:a16="http://schemas.microsoft.com/office/drawing/2014/main" val="20001"/>
                    </a:ext>
                  </a:extLst>
                </a:gridCol>
                <a:gridCol w="764152">
                  <a:extLst>
                    <a:ext uri="{9D8B030D-6E8A-4147-A177-3AD203B41FA5}">
                      <a16:colId xmlns:a16="http://schemas.microsoft.com/office/drawing/2014/main" val="2457440107"/>
                    </a:ext>
                  </a:extLst>
                </a:gridCol>
                <a:gridCol w="1932130">
                  <a:extLst>
                    <a:ext uri="{9D8B030D-6E8A-4147-A177-3AD203B41FA5}">
                      <a16:colId xmlns:a16="http://schemas.microsoft.com/office/drawing/2014/main" val="20002"/>
                    </a:ext>
                  </a:extLst>
                </a:gridCol>
                <a:gridCol w="625443">
                  <a:extLst>
                    <a:ext uri="{9D8B030D-6E8A-4147-A177-3AD203B41FA5}">
                      <a16:colId xmlns:a16="http://schemas.microsoft.com/office/drawing/2014/main" val="20003"/>
                    </a:ext>
                  </a:extLst>
                </a:gridCol>
                <a:gridCol w="1481521">
                  <a:extLst>
                    <a:ext uri="{9D8B030D-6E8A-4147-A177-3AD203B41FA5}">
                      <a16:colId xmlns:a16="http://schemas.microsoft.com/office/drawing/2014/main" val="20004"/>
                    </a:ext>
                  </a:extLst>
                </a:gridCol>
                <a:gridCol w="1044862">
                  <a:extLst>
                    <a:ext uri="{9D8B030D-6E8A-4147-A177-3AD203B41FA5}">
                      <a16:colId xmlns:a16="http://schemas.microsoft.com/office/drawing/2014/main" val="20005"/>
                    </a:ext>
                  </a:extLst>
                </a:gridCol>
              </a:tblGrid>
              <a:tr h="370840">
                <a:tc>
                  <a:txBody>
                    <a:bodyPr/>
                    <a:lstStyle/>
                    <a:p>
                      <a:pPr algn="ct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b="0" dirty="0" err="1">
                          <a:solidFill>
                            <a:schemeClr val="tx1"/>
                          </a:solidFill>
                        </a:rPr>
                        <a:t>i</a:t>
                      </a:r>
                      <a:r>
                        <a:rPr lang="en-US" sz="2200" b="0" dirty="0">
                          <a:solidFill>
                            <a:schemeClr val="tx1"/>
                          </a:solidFill>
                        </a:rPr>
                        <a:t> / 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j - </a:t>
                      </a:r>
                      <a:r>
                        <a:rPr lang="en-US" sz="2200" b="0" dirty="0" err="1">
                          <a:solidFill>
                            <a:schemeClr val="tx1"/>
                          </a:solidFill>
                        </a:rPr>
                        <a:t>w</a:t>
                      </a:r>
                      <a:r>
                        <a:rPr lang="en-US" sz="2200" b="0" baseline="-25000" dirty="0" err="1">
                          <a:solidFill>
                            <a:schemeClr val="tx1"/>
                          </a:solidFill>
                        </a:rPr>
                        <a:t>i</a:t>
                      </a: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0</a:t>
                      </a:r>
                      <a:r>
                        <a:rPr lang="en-US" altLang="zh-CN" sz="2200" baseline="0" dirty="0">
                          <a:solidFill>
                            <a:srgbClr val="000000"/>
                          </a:solidFill>
                          <a:latin typeface="+mn-ea"/>
                          <a:ea typeface="+mn-ea"/>
                          <a:cs typeface="Times New Roman" panose="02020603050405020304" pitchFamily="18" charset="0"/>
                        </a:rPr>
                        <a:t>,</a:t>
                      </a:r>
                      <a:r>
                        <a:rPr lang="zh-CN" altLang="en-US" sz="2200" baseline="0" dirty="0">
                          <a:solidFill>
                            <a:srgbClr val="000000"/>
                          </a:solidFill>
                          <a:latin typeface="+mn-ea"/>
                          <a:ea typeface="+mn-ea"/>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0</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0840">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622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i-1</a:t>
                      </a:r>
                      <a:r>
                        <a:rPr lang="zh-CN" altLang="en-US" sz="2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i-1</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err="1">
                          <a:solidFill>
                            <a:schemeClr val="tx1"/>
                          </a:solidFill>
                        </a:rPr>
                        <a:t>i</a:t>
                      </a:r>
                      <a:r>
                        <a:rPr lang="en-US" sz="2200" dirty="0">
                          <a:solidFill>
                            <a:schemeClr val="tx1"/>
                          </a:solidFill>
                        </a:rPr>
                        <a:t>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 -1, j - </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a:t>
                      </a:r>
                      <a:endParaRPr lang="en-US" sz="22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57200" marR="0" indent="-457200" algn="ctr">
                        <a:spcBef>
                          <a:spcPts val="0"/>
                        </a:spcBef>
                        <a:spcAft>
                          <a:spcPts val="0"/>
                        </a:spcAft>
                      </a:pP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 -1, j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70840">
                <a:tc>
                  <a:txBody>
                    <a:bodyPr/>
                    <a:lstStyle/>
                    <a:p>
                      <a:pPr algn="ct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altLang="zh-CN" sz="2200" baseline="0" dirty="0">
                          <a:solidFill>
                            <a:srgbClr val="000000"/>
                          </a:solidFill>
                          <a:latin typeface="+mn-ea"/>
                          <a:ea typeface="+mn-ea"/>
                          <a:cs typeface="Times New Roman" panose="02020603050405020304" pitchFamily="18" charset="0"/>
                        </a:rPr>
                        <a:t>,</a:t>
                      </a:r>
                      <a:r>
                        <a:rPr lang="zh-CN" altLang="en-US" sz="2200" baseline="-25000" dirty="0">
                          <a:solidFill>
                            <a:srgbClr val="000000"/>
                          </a:solidFill>
                          <a:latin typeface="+mn-ea"/>
                          <a:ea typeface="+mn-ea"/>
                          <a:cs typeface="Microsoft YaHei" panose="020B0503020204020204" pitchFamily="34" charset="-122"/>
                        </a:rPr>
                        <a:t>  </a:t>
                      </a:r>
                      <a:r>
                        <a:rPr lang="zh-CN" altLang="en-US" sz="2200" baseline="-25000" dirty="0">
                          <a:solidFill>
                            <a:srgbClr val="000000"/>
                          </a:solidFill>
                          <a:latin typeface="Microsoft YaHei" panose="020B0503020204020204" pitchFamily="34" charset="-122"/>
                          <a:ea typeface="SimSun" panose="02010600030101010101" pitchFamily="2" charset="-122"/>
                          <a:cs typeface="Microsoft YaHei" panose="020B0503020204020204" pitchFamily="34" charset="-122"/>
                        </a:rPr>
                        <a:t> </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err="1">
                          <a:solidFill>
                            <a:schemeClr val="tx1"/>
                          </a:solidFill>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 , j )</a:t>
                      </a:r>
                      <a:endPar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70840">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n</a:t>
                      </a:r>
                      <a:r>
                        <a:rPr lang="en-US" altLang="zh-CN" sz="2200" baseline="0" dirty="0">
                          <a:solidFill>
                            <a:srgbClr val="000000"/>
                          </a:solidFill>
                          <a:latin typeface="+mn-ea"/>
                          <a:ea typeface="+mn-ea"/>
                          <a:cs typeface="Times New Roman" panose="02020603050405020304" pitchFamily="18" charset="0"/>
                        </a:rPr>
                        <a:t>,</a:t>
                      </a:r>
                      <a:r>
                        <a:rPr lang="zh-CN" altLang="en-US" sz="2200" baseline="-25000" dirty="0">
                          <a:solidFill>
                            <a:srgbClr val="000000"/>
                          </a:solidFill>
                          <a:latin typeface="+mn-ea"/>
                          <a:ea typeface="+mn-ea"/>
                          <a:cs typeface="Microsoft YaHei" panose="020B0503020204020204" pitchFamily="34" charset="-122"/>
                        </a:rPr>
                        <a:t>  </a:t>
                      </a:r>
                      <a:r>
                        <a:rPr lang="zh-CN" altLang="en-US" sz="2200" baseline="-25000" dirty="0">
                          <a:solidFill>
                            <a:srgbClr val="000000"/>
                          </a:solidFill>
                          <a:latin typeface="Microsoft YaHei" panose="020B0503020204020204" pitchFamily="34" charset="-122"/>
                          <a:ea typeface="SimSun" panose="02010600030101010101" pitchFamily="2" charset="-122"/>
                          <a:cs typeface="Microsoft YaHei" panose="020B0503020204020204" pitchFamily="34" charset="-122"/>
                        </a:rPr>
                        <a:t> </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n</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strike="sngStrike"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1607268" y="6021699"/>
            <a:ext cx="8950752"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8.4  Table for solving the knapsack problem by dynamic programming.</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Rectangle 6">
            <a:extLst>
              <a:ext uri="{FF2B5EF4-FFF2-40B4-BE49-F238E27FC236}">
                <a16:creationId xmlns:a16="http://schemas.microsoft.com/office/drawing/2014/main" id="{30E882C5-2077-4F29-A3EC-ECCDFD563DC1}"/>
              </a:ext>
            </a:extLst>
          </p:cNvPr>
          <p:cNvSpPr/>
          <p:nvPr/>
        </p:nvSpPr>
        <p:spPr>
          <a:xfrm>
            <a:off x="1607267" y="277230"/>
            <a:ext cx="8625303" cy="830997"/>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400"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sz="2400" dirty="0"/>
          </a:p>
        </p:txBody>
      </p:sp>
    </p:spTree>
    <p:extLst>
      <p:ext uri="{BB962C8B-B14F-4D97-AF65-F5344CB8AC3E}">
        <p14:creationId xmlns:p14="http://schemas.microsoft.com/office/powerpoint/2010/main" val="327798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73169458"/>
              </p:ext>
            </p:extLst>
          </p:nvPr>
        </p:nvGraphicFramePr>
        <p:xfrm>
          <a:off x="1706880" y="1111978"/>
          <a:ext cx="4042391" cy="1676400"/>
        </p:xfrm>
        <a:graphic>
          <a:graphicData uri="http://schemas.openxmlformats.org/drawingml/2006/table">
            <a:tbl>
              <a:tblPr firstRow="1" firstCol="1" bandRow="1">
                <a:tableStyleId>{5C22544A-7EE6-4342-B048-85BDC9FD1C3A}</a:tableStyleId>
              </a:tblPr>
              <a:tblGrid>
                <a:gridCol w="1366442">
                  <a:extLst>
                    <a:ext uri="{9D8B030D-6E8A-4147-A177-3AD203B41FA5}">
                      <a16:colId xmlns:a16="http://schemas.microsoft.com/office/drawing/2014/main" val="20000"/>
                    </a:ext>
                  </a:extLst>
                </a:gridCol>
                <a:gridCol w="1309507">
                  <a:extLst>
                    <a:ext uri="{9D8B030D-6E8A-4147-A177-3AD203B41FA5}">
                      <a16:colId xmlns:a16="http://schemas.microsoft.com/office/drawing/2014/main" val="20001"/>
                    </a:ext>
                  </a:extLst>
                </a:gridCol>
                <a:gridCol w="1366442">
                  <a:extLst>
                    <a:ext uri="{9D8B030D-6E8A-4147-A177-3AD203B41FA5}">
                      <a16:colId xmlns:a16="http://schemas.microsoft.com/office/drawing/2014/main" val="20002"/>
                    </a:ext>
                  </a:extLst>
                </a:gridCol>
              </a:tblGrid>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item</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weight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value</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987755022"/>
                  </p:ext>
                </p:extLst>
              </p:nvPr>
            </p:nvGraphicFramePr>
            <p:xfrm>
              <a:off x="1687396" y="3637419"/>
              <a:ext cx="8983745" cy="237744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dirty="0">
                              <a:solidFill>
                                <a:schemeClr val="tx1"/>
                              </a:solidFill>
                              <a:effectLst/>
                              <a:latin typeface="Times New Roman" panose="02020603050405020304" pitchFamily="18" charset="0"/>
                              <a:cs typeface="Times New Roman" panose="02020603050405020304" pitchFamily="18" charset="0"/>
                            </a:rPr>
                            <a:t>W=5</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0" i="0" dirty="0">
                              <a:solidFill>
                                <a:schemeClr val="tx1"/>
                              </a:solidFill>
                              <a:effectLst/>
                              <a:latin typeface="Times New Roman" panose="02020603050405020304" pitchFamily="18" charset="0"/>
                              <a:cs typeface="Times New Roman" panose="02020603050405020304" pitchFamily="18" charset="0"/>
                            </a:rPr>
                            <a:t>0</a:t>
                          </a:r>
                          <a:endParaRPr lang="en-US" sz="2200" b="0" i="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r>
                            <a:rPr lang="en-US" sz="3600" b="1" baseline="30000" dirty="0">
                              <a:solidFill>
                                <a:schemeClr val="tx1"/>
                              </a:solidFill>
                              <a:effectLst/>
                              <a:latin typeface="Times New Roman" panose="02020603050405020304" pitchFamily="18" charset="0"/>
                              <a:cs typeface="Times New Roman" panose="02020603050405020304" pitchFamily="18" charset="0"/>
                            </a:rPr>
                            <a:t>.</a:t>
                          </a:r>
                          <a:endParaRPr lang="en-US" sz="3600" b="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12</a:t>
                          </a:r>
                          <a:r>
                            <a:rPr lang="en-US" sz="3600" b="1" i="1" baseline="30000" dirty="0">
                              <a:solidFill>
                                <a:schemeClr val="tx1"/>
                              </a:solidFill>
                              <a:effectLst/>
                              <a:latin typeface="Times New Roman" panose="02020603050405020304" pitchFamily="18" charset="0"/>
                              <a:cs typeface="Times New Roman" panose="02020603050405020304" pitchFamily="18" charset="0"/>
                            </a:rPr>
                            <a:t>.</a:t>
                          </a:r>
                          <a:endParaRPr lang="en-US" sz="3600" b="1" i="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0</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12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22</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22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200" i="1" dirty="0">
                              <a:solidFill>
                                <a:srgbClr val="0000FF"/>
                              </a:solidFill>
                              <a:effectLst/>
                              <a:latin typeface="Times New Roman" panose="02020603050405020304" pitchFamily="18" charset="0"/>
                              <a:cs typeface="Times New Roman" panose="02020603050405020304" pitchFamily="18" charset="0"/>
                            </a:rPr>
                            <a:t>30</a:t>
                          </a:r>
                          <a:endParaRPr lang="en-US" sz="2200" i="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i="1" dirty="0">
                              <a:solidFill>
                                <a:schemeClr val="tx1"/>
                              </a:solidFill>
                              <a:effectLst/>
                              <a:latin typeface="Times New Roman" panose="02020603050405020304" pitchFamily="18" charset="0"/>
                              <a:cs typeface="Times New Roman" panose="02020603050405020304" pitchFamily="18" charset="0"/>
                            </a:rPr>
                            <a:t>30</a:t>
                          </a:r>
                          <a:endParaRPr lang="en-US" sz="22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987755022"/>
                  </p:ext>
                </p:extLst>
              </p:nvPr>
            </p:nvGraphicFramePr>
            <p:xfrm>
              <a:off x="1687396" y="3637419"/>
              <a:ext cx="8983745" cy="237744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33528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25455" r="-287664" b="-661818"/>
                          </a:stretch>
                        </a:blip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6576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0" i="0" dirty="0">
                              <a:solidFill>
                                <a:schemeClr val="tx1"/>
                              </a:solidFill>
                              <a:effectLst/>
                              <a:latin typeface="Times New Roman" panose="02020603050405020304" pitchFamily="18" charset="0"/>
                              <a:cs typeface="Times New Roman" panose="02020603050405020304" pitchFamily="18" charset="0"/>
                            </a:rPr>
                            <a:t>0</a:t>
                          </a:r>
                          <a:endParaRPr lang="en-US" sz="2200" b="0" i="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r>
                            <a:rPr lang="en-US" sz="3600" b="1" baseline="30000" dirty="0">
                              <a:solidFill>
                                <a:schemeClr val="tx1"/>
                              </a:solidFill>
                              <a:effectLst/>
                              <a:latin typeface="Times New Roman" panose="02020603050405020304" pitchFamily="18" charset="0"/>
                              <a:cs typeface="Times New Roman" panose="02020603050405020304" pitchFamily="18" charset="0"/>
                            </a:rPr>
                            <a:t>.</a:t>
                          </a:r>
                          <a:endParaRPr lang="en-US" sz="3600" b="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12</a:t>
                          </a:r>
                          <a:r>
                            <a:rPr lang="en-US" sz="3600" b="1" i="1" baseline="30000" dirty="0">
                              <a:solidFill>
                                <a:schemeClr val="tx1"/>
                              </a:solidFill>
                              <a:effectLst/>
                              <a:latin typeface="Times New Roman" panose="02020603050405020304" pitchFamily="18" charset="0"/>
                              <a:cs typeface="Times New Roman" panose="02020603050405020304" pitchFamily="18" charset="0"/>
                            </a:rPr>
                            <a:t>.</a:t>
                          </a:r>
                          <a:endParaRPr lang="en-US" sz="3600" b="1" i="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0</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12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22</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22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200" i="1" dirty="0">
                              <a:solidFill>
                                <a:srgbClr val="0000FF"/>
                              </a:solidFill>
                              <a:effectLst/>
                              <a:latin typeface="Times New Roman" panose="02020603050405020304" pitchFamily="18" charset="0"/>
                              <a:cs typeface="Times New Roman" panose="02020603050405020304" pitchFamily="18" charset="0"/>
                            </a:rPr>
                            <a:t>30</a:t>
                          </a:r>
                          <a:endParaRPr lang="en-US" sz="2200" i="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i="1" dirty="0">
                              <a:solidFill>
                                <a:schemeClr val="tx1"/>
                              </a:solidFill>
                              <a:effectLst/>
                              <a:latin typeface="Times New Roman" panose="02020603050405020304" pitchFamily="18" charset="0"/>
                              <a:cs typeface="Times New Roman" panose="02020603050405020304" pitchFamily="18" charset="0"/>
                            </a:rPr>
                            <a:t>30</a:t>
                          </a:r>
                          <a:endParaRPr lang="en-US" sz="22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11633" y="4070446"/>
            <a:ext cx="658817" cy="273896"/>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63448" y="582047"/>
            <a:ext cx="8649679"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1.   Given the instance data:   The </a:t>
            </a:r>
            <a:r>
              <a:rPr lang="en-US" sz="2200" dirty="0">
                <a:latin typeface="Times New Roman" panose="02020603050405020304" pitchFamily="18" charset="0"/>
                <a:cs typeface="Times New Roman" panose="02020603050405020304" pitchFamily="18" charset="0"/>
              </a:rPr>
              <a:t>Knapsack’s capacity W = 5.</a:t>
            </a:r>
          </a:p>
        </p:txBody>
      </p:sp>
      <p:sp>
        <p:nvSpPr>
          <p:cNvPr id="7" name="Rectangle 6"/>
          <p:cNvSpPr/>
          <p:nvPr/>
        </p:nvSpPr>
        <p:spPr>
          <a:xfrm>
            <a:off x="1663448" y="2867978"/>
            <a:ext cx="8983745" cy="769441"/>
          </a:xfrm>
          <a:prstGeom prst="rect">
            <a:avLst/>
          </a:prstGeom>
        </p:spPr>
        <p:txBody>
          <a:bodyPr wrap="square">
            <a:spAutoFit/>
          </a:bodyPr>
          <a:lstStyle/>
          <a:p>
            <a:pPr marL="1314450" indent="-131445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8.5. The dynamic programming table, filled by applying formulas (8.6)   and (8.7), is shown below.</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Rectangle 8">
            <a:extLst>
              <a:ext uri="{FF2B5EF4-FFF2-40B4-BE49-F238E27FC236}">
                <a16:creationId xmlns:a16="http://schemas.microsoft.com/office/drawing/2014/main" id="{FDC0108D-8D6A-45FF-8D63-B6770B2DD893}"/>
              </a:ext>
            </a:extLst>
          </p:cNvPr>
          <p:cNvSpPr/>
          <p:nvPr/>
        </p:nvSpPr>
        <p:spPr>
          <a:xfrm>
            <a:off x="5988287" y="1667123"/>
            <a:ext cx="493226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…(8.6)</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…(8.7)   </a:t>
            </a:r>
            <a:endParaRPr lang="en-US" dirty="0"/>
          </a:p>
        </p:txBody>
      </p:sp>
      <p:sp>
        <p:nvSpPr>
          <p:cNvPr id="10" name="TextBox 9">
            <a:extLst>
              <a:ext uri="{FF2B5EF4-FFF2-40B4-BE49-F238E27FC236}">
                <a16:creationId xmlns:a16="http://schemas.microsoft.com/office/drawing/2014/main" id="{3BAD2ADB-7D5B-46C0-9F3C-592C2F22933F}"/>
              </a:ext>
            </a:extLst>
          </p:cNvPr>
          <p:cNvSpPr txBox="1"/>
          <p:nvPr/>
        </p:nvSpPr>
        <p:spPr>
          <a:xfrm>
            <a:off x="1664282" y="6137938"/>
            <a:ext cx="908943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F(4, 5) = Max{ </a:t>
            </a:r>
            <a:r>
              <a:rPr lang="en-US" sz="2000" dirty="0">
                <a:solidFill>
                  <a:srgbClr val="FF0000"/>
                </a:solidFill>
                <a:latin typeface="Times New Roman" panose="02020603050405020304" pitchFamily="18" charset="0"/>
                <a:cs typeface="Times New Roman" panose="02020603050405020304" pitchFamily="18" charset="0"/>
              </a:rPr>
              <a:t>F(3, 5), </a:t>
            </a:r>
            <a:r>
              <a:rPr lang="en-US" sz="2000" dirty="0">
                <a:latin typeface="Times New Roman" panose="02020603050405020304" pitchFamily="18" charset="0"/>
                <a:cs typeface="Times New Roman" panose="02020603050405020304" pitchFamily="18" charset="0"/>
              </a:rPr>
              <a:t>v</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a:t>
            </a:r>
            <a:r>
              <a:rPr lang="en-US" sz="2000" dirty="0">
                <a:solidFill>
                  <a:srgbClr val="FF0000"/>
                </a:solidFill>
                <a:latin typeface="Times New Roman" panose="02020603050405020304" pitchFamily="18" charset="0"/>
                <a:cs typeface="Times New Roman" panose="02020603050405020304" pitchFamily="18" charset="0"/>
              </a:rPr>
              <a:t>F(3, 5 – 2) </a:t>
            </a:r>
            <a:r>
              <a:rPr lang="en-US" sz="2000" dirty="0">
                <a:latin typeface="Times New Roman" panose="02020603050405020304" pitchFamily="18" charset="0"/>
                <a:cs typeface="Times New Roman" panose="02020603050405020304" pitchFamily="18" charset="0"/>
              </a:rPr>
              <a:t>} =  Max {</a:t>
            </a:r>
            <a:r>
              <a:rPr lang="en-US" sz="2000" dirty="0">
                <a:solidFill>
                  <a:srgbClr val="FF0000"/>
                </a:solidFill>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15</a:t>
            </a:r>
            <a:r>
              <a:rPr lang="en-US" sz="2000" dirty="0">
                <a:latin typeface="Times New Roman" panose="02020603050405020304" pitchFamily="18" charset="0"/>
                <a:cs typeface="Times New Roman" panose="02020603050405020304" pitchFamily="18" charset="0"/>
              </a:rPr>
              <a:t> + </a:t>
            </a:r>
            <a:r>
              <a:rPr lang="en-US" sz="2000" dirty="0">
                <a:solidFill>
                  <a:srgbClr val="FF0000"/>
                </a:solidFill>
                <a:latin typeface="Times New Roman" panose="02020603050405020304" pitchFamily="18" charset="0"/>
                <a:cs typeface="Times New Roman" panose="02020603050405020304" pitchFamily="18" charset="0"/>
              </a:rPr>
              <a:t>22</a:t>
            </a:r>
            <a:r>
              <a:rPr lang="en-US" sz="2000" dirty="0">
                <a:latin typeface="Times New Roman" panose="02020603050405020304" pitchFamily="18" charset="0"/>
                <a:cs typeface="Times New Roman" panose="02020603050405020304" pitchFamily="18" charset="0"/>
              </a:rPr>
              <a:t>}  = Max{</a:t>
            </a:r>
            <a:r>
              <a:rPr lang="en-US" sz="2000" dirty="0">
                <a:solidFill>
                  <a:srgbClr val="FF0000"/>
                </a:solidFill>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 37.  </a:t>
            </a:r>
          </a:p>
        </p:txBody>
      </p:sp>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sp>
        <p:nvSpPr>
          <p:cNvPr id="8" name="Left Brace 7">
            <a:extLst>
              <a:ext uri="{FF2B5EF4-FFF2-40B4-BE49-F238E27FC236}">
                <a16:creationId xmlns:a16="http://schemas.microsoft.com/office/drawing/2014/main" id="{BA8C9605-BA29-40D3-837D-8944F7D5B841}"/>
              </a:ext>
            </a:extLst>
          </p:cNvPr>
          <p:cNvSpPr/>
          <p:nvPr/>
        </p:nvSpPr>
        <p:spPr>
          <a:xfrm>
            <a:off x="6858677" y="1741714"/>
            <a:ext cx="45719" cy="76944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5" y="4075413"/>
            <a:ext cx="567509" cy="225999"/>
          </a:xfrm>
          <a:prstGeom prst="curvedConnector3">
            <a:avLst>
              <a:gd name="adj1" fmla="val 99104"/>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58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002595074"/>
                  </p:ext>
                </p:extLst>
              </p:nvPr>
            </p:nvGraphicFramePr>
            <p:xfrm>
              <a:off x="1663448" y="152119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dirty="0">
                              <a:solidFill>
                                <a:schemeClr val="tx1"/>
                              </a:solidFill>
                              <a:effectLst/>
                              <a:latin typeface="Times New Roman" panose="02020603050405020304" pitchFamily="18" charset="0"/>
                              <a:cs typeface="Times New Roman" panose="02020603050405020304" pitchFamily="18" charset="0"/>
                            </a:rPr>
                            <a:t>W=5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a:t>
                          </a:r>
                          <a:r>
                            <a:rPr lang="en-US" sz="2200" b="1" dirty="0">
                              <a:solidFill>
                                <a:srgbClr val="00B050"/>
                              </a:solidFill>
                              <a:effectLst/>
                              <a:latin typeface="Times New Roman" panose="02020603050405020304" pitchFamily="18" charset="0"/>
                              <a:cs typeface="Times New Roman" panose="02020603050405020304" pitchFamily="18" charset="0"/>
                            </a:rPr>
                            <a:t>2</a:t>
                          </a:r>
                          <a:endParaRPr lang="en-US" sz="22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4</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002595074"/>
                  </p:ext>
                </p:extLst>
              </p:nvPr>
            </p:nvGraphicFramePr>
            <p:xfrm>
              <a:off x="1663448" y="152119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33528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25455" r="-287664" b="-652727"/>
                          </a:stretch>
                        </a:blip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a:t>
                          </a:r>
                          <a:r>
                            <a:rPr lang="en-US" sz="2200" b="1" dirty="0">
                              <a:solidFill>
                                <a:srgbClr val="00B050"/>
                              </a:solidFill>
                              <a:effectLst/>
                              <a:latin typeface="Times New Roman" panose="02020603050405020304" pitchFamily="18" charset="0"/>
                              <a:cs typeface="Times New Roman" panose="02020603050405020304" pitchFamily="18" charset="0"/>
                            </a:rPr>
                            <a:t>2</a:t>
                          </a:r>
                          <a:endParaRPr lang="en-US" sz="22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4</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63448" y="582047"/>
            <a:ext cx="8649679" cy="769441"/>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Example 1 in Figure 8.5, the following dynamic programming table, filled by applying formulas (8.6) and (8.7)</a:t>
            </a:r>
            <a:endParaRPr lang="en-US" sz="2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BAD2ADB-7D5B-46C0-9F3C-592C2F22933F}"/>
              </a:ext>
            </a:extLst>
          </p:cNvPr>
          <p:cNvSpPr txBox="1"/>
          <p:nvPr/>
        </p:nvSpPr>
        <p:spPr>
          <a:xfrm>
            <a:off x="1534179" y="4037866"/>
            <a:ext cx="9368952" cy="246221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37, computed by </a:t>
            </a:r>
            <a:r>
              <a:rPr lang="en-US" sz="2000" dirty="0">
                <a:latin typeface="Times New Roman" panose="02020603050405020304" pitchFamily="18" charset="0"/>
                <a:cs typeface="Times New Roman" panose="02020603050405020304" pitchFamily="18" charset="0"/>
              </a:rPr>
              <a:t>F(4, 5) =  Max{ F(3, 5), v</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F(3, 5 – 2)} </a:t>
            </a:r>
          </a:p>
          <a:p>
            <a:r>
              <a:rPr lang="en-US" sz="2000" dirty="0">
                <a:latin typeface="Times New Roman" panose="02020603050405020304" pitchFamily="18" charset="0"/>
                <a:cs typeface="Times New Roman" panose="02020603050405020304" pitchFamily="18" charset="0"/>
              </a:rPr>
              <a:t>                                                                           =  Max {32 , 15 + 22}  </a:t>
            </a:r>
          </a:p>
          <a:p>
            <a:r>
              <a:rPr lang="en-US" sz="2000" dirty="0">
                <a:latin typeface="Times New Roman" panose="02020603050405020304" pitchFamily="18" charset="0"/>
                <a:cs typeface="Times New Roman" panose="02020603050405020304" pitchFamily="18" charset="0"/>
              </a:rPr>
              <a:t>                                                                           =  Max{32, 37} </a:t>
            </a:r>
          </a:p>
          <a:p>
            <a:r>
              <a:rPr lang="en-US" sz="2000" dirty="0">
                <a:latin typeface="Times New Roman" panose="02020603050405020304" pitchFamily="18" charset="0"/>
                <a:cs typeface="Times New Roman" panose="02020603050405020304" pitchFamily="18" charset="0"/>
              </a:rPr>
              <a:t>                                                                           =  37.  </a:t>
            </a:r>
          </a:p>
          <a:p>
            <a:pPr>
              <a:spcAft>
                <a:spcPts val="600"/>
              </a:spcAft>
            </a:pP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The composition of an optimal subset is </a:t>
            </a:r>
            <a:r>
              <a:rPr lang="en-US" sz="20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(How to find it?)</a:t>
            </a:r>
          </a:p>
          <a:p>
            <a:pPr>
              <a:spcAft>
                <a:spcPts val="600"/>
              </a:spcAft>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This algorithm's time and space efficiency are both in ϴ( n*W ). </a:t>
            </a:r>
          </a:p>
          <a:p>
            <a:pPr>
              <a:spcAft>
                <a:spcPts val="600"/>
              </a:spcAft>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time needed to find the composition of an optimal solution is in O( n + W ). </a:t>
            </a:r>
          </a:p>
        </p:txBody>
      </p:sp>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5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6213" y="1931233"/>
            <a:ext cx="9244667" cy="4832092"/>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F(4, 5) = 37</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computations of this entry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F(4, 5)</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in the table</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F(4, 5) &gt; F(3, 5),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4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4</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4</a:t>
            </a:r>
            <a:r>
              <a:rPr lang="en-US" sz="2200" dirty="0">
                <a:solidFill>
                  <a:srgbClr val="0000FF"/>
                </a:solidFill>
                <a:latin typeface="Times New Roman" panose="02020603050405020304" pitchFamily="18" charset="0"/>
                <a:cs typeface="Times New Roman" panose="02020603050405020304" pitchFamily="18" charset="0"/>
              </a:rPr>
              <a:t>  = 15)</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included in an optimal solution along with an optimal subset for filling the remaining units, 5 – 2 = 3, of the knapsack capacity. The latter’s value is F(3, 3) = 22.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F(3, 3) = F(2, 3) = 22 , item 3 (i.e., </a:t>
            </a:r>
            <a:r>
              <a:rPr lang="en-US" sz="2200" dirty="0">
                <a:latin typeface="Times New Roman" panose="02020603050405020304" pitchFamily="18" charset="0"/>
                <a:cs typeface="Times New Roman" panose="02020603050405020304" pitchFamily="18" charset="0"/>
              </a:rPr>
              <a:t>w</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 3, v</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 20</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not included in an optimal subset.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F(2, 3) &gt; F(1, 3),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2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12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part of an optimal selection, which leaves element F(1, 3-1) for filling its remaining units 3-1= 2. The latter’s value is F(1, 2) = 12.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Similarly, since F(1, 2) &gt; F(0, 2),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1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12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the final part of the optimal solution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next two viewgraphs demonstrate the above.)</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45C23B7-35A0-44B9-A899-13F7FE41ED46}"/>
                  </a:ext>
                </a:extLst>
              </p:cNvPr>
              <p:cNvGraphicFramePr>
                <a:graphicFrameLocks noGrp="1"/>
              </p:cNvGraphicFramePr>
              <p:nvPr>
                <p:extLst>
                  <p:ext uri="{D42A27DB-BD31-4B8C-83A1-F6EECF244321}">
                    <p14:modId xmlns:p14="http://schemas.microsoft.com/office/powerpoint/2010/main" val="1514218875"/>
                  </p:ext>
                </p:extLst>
              </p:nvPr>
            </p:nvGraphicFramePr>
            <p:xfrm>
              <a:off x="1606213" y="10993"/>
              <a:ext cx="8278461" cy="1920240"/>
            </p:xfrm>
            <a:graphic>
              <a:graphicData uri="http://schemas.openxmlformats.org/drawingml/2006/table">
                <a:tbl>
                  <a:tblPr firstRow="1" firstCol="1" bandRow="1">
                    <a:tableStyleId>{5C22544A-7EE6-4342-B048-85BDC9FD1C3A}</a:tableStyleId>
                  </a:tblPr>
                  <a:tblGrid>
                    <a:gridCol w="2136940">
                      <a:extLst>
                        <a:ext uri="{9D8B030D-6E8A-4147-A177-3AD203B41FA5}">
                          <a16:colId xmlns:a16="http://schemas.microsoft.com/office/drawing/2014/main" val="20000"/>
                        </a:ext>
                      </a:extLst>
                    </a:gridCol>
                    <a:gridCol w="1406229">
                      <a:extLst>
                        <a:ext uri="{9D8B030D-6E8A-4147-A177-3AD203B41FA5}">
                          <a16:colId xmlns:a16="http://schemas.microsoft.com/office/drawing/2014/main" val="20001"/>
                        </a:ext>
                      </a:extLst>
                    </a:gridCol>
                    <a:gridCol w="788524">
                      <a:extLst>
                        <a:ext uri="{9D8B030D-6E8A-4147-A177-3AD203B41FA5}">
                          <a16:colId xmlns:a16="http://schemas.microsoft.com/office/drawing/2014/main" val="20002"/>
                        </a:ext>
                      </a:extLst>
                    </a:gridCol>
                    <a:gridCol w="789561">
                      <a:extLst>
                        <a:ext uri="{9D8B030D-6E8A-4147-A177-3AD203B41FA5}">
                          <a16:colId xmlns:a16="http://schemas.microsoft.com/office/drawing/2014/main" val="20003"/>
                        </a:ext>
                      </a:extLst>
                    </a:gridCol>
                    <a:gridCol w="789561">
                      <a:extLst>
                        <a:ext uri="{9D8B030D-6E8A-4147-A177-3AD203B41FA5}">
                          <a16:colId xmlns:a16="http://schemas.microsoft.com/office/drawing/2014/main" val="20004"/>
                        </a:ext>
                      </a:extLst>
                    </a:gridCol>
                    <a:gridCol w="788524">
                      <a:extLst>
                        <a:ext uri="{9D8B030D-6E8A-4147-A177-3AD203B41FA5}">
                          <a16:colId xmlns:a16="http://schemas.microsoft.com/office/drawing/2014/main" val="20005"/>
                        </a:ext>
                      </a:extLst>
                    </a:gridCol>
                    <a:gridCol w="789561">
                      <a:extLst>
                        <a:ext uri="{9D8B030D-6E8A-4147-A177-3AD203B41FA5}">
                          <a16:colId xmlns:a16="http://schemas.microsoft.com/office/drawing/2014/main" val="20006"/>
                        </a:ext>
                      </a:extLst>
                    </a:gridCol>
                    <a:gridCol w="789561">
                      <a:extLst>
                        <a:ext uri="{9D8B030D-6E8A-4147-A177-3AD203B41FA5}">
                          <a16:colId xmlns:a16="http://schemas.microsoft.com/office/drawing/2014/main" val="20007"/>
                        </a:ext>
                      </a:extLst>
                    </a:gridCol>
                  </a:tblGrid>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18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b="0" dirty="0">
                              <a:solidFill>
                                <a:schemeClr val="tx1"/>
                              </a:solidFill>
                              <a:effectLst/>
                              <a:latin typeface="Times New Roman" panose="02020603050405020304" pitchFamily="18" charset="0"/>
                              <a:cs typeface="Times New Roman" panose="02020603050405020304" pitchFamily="18" charset="0"/>
                            </a:rPr>
                            <a:t>W=5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F(</a:t>
                          </a:r>
                          <a:r>
                            <a:rPr lang="en-US" sz="1800" b="0" dirty="0" err="1">
                              <a:solidFill>
                                <a:schemeClr val="tx1"/>
                              </a:solidFill>
                              <a:effectLst/>
                              <a:latin typeface="Times New Roman" panose="02020603050405020304" pitchFamily="18" charset="0"/>
                              <a:cs typeface="Times New Roman" panose="02020603050405020304" pitchFamily="18" charset="0"/>
                            </a:rPr>
                            <a:t>i</a:t>
                          </a:r>
                          <a:r>
                            <a:rPr lang="en-US" sz="1800" b="0" dirty="0">
                              <a:solidFill>
                                <a:schemeClr val="tx1"/>
                              </a:solidFill>
                              <a:effectLst/>
                              <a:latin typeface="Times New Roman" panose="02020603050405020304" pitchFamily="18" charset="0"/>
                              <a:cs typeface="Times New Roman" panose="02020603050405020304" pitchFamily="18" charset="0"/>
                            </a:rPr>
                            <a:t>,  0) = 0</a:t>
                          </a:r>
                          <a:endPar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F(0,  j) = 0</a:t>
                          </a:r>
                          <a:r>
                            <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capacity j</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51526">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F(0 ,  j) = 0  </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1</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51526">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w</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 v</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2</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10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12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22</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22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3, v</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20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22</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30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a:t>
                          </a:r>
                          <a:r>
                            <a:rPr lang="en-US" sz="1800" b="1" dirty="0">
                              <a:solidFill>
                                <a:srgbClr val="00B050"/>
                              </a:solidFill>
                              <a:effectLst/>
                              <a:latin typeface="Times New Roman" panose="02020603050405020304" pitchFamily="18" charset="0"/>
                              <a:cs typeface="Times New Roman" panose="02020603050405020304" pitchFamily="18" charset="0"/>
                            </a:rPr>
                            <a:t>2</a:t>
                          </a:r>
                          <a:endParaRPr lang="en-US" sz="18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15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4</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37</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5" name="Table 4">
                <a:extLst>
                  <a:ext uri="{FF2B5EF4-FFF2-40B4-BE49-F238E27FC236}">
                    <a16:creationId xmlns:a16="http://schemas.microsoft.com/office/drawing/2014/main" id="{745C23B7-35A0-44B9-A899-13F7FE41ED46}"/>
                  </a:ext>
                </a:extLst>
              </p:cNvPr>
              <p:cNvGraphicFramePr>
                <a:graphicFrameLocks noGrp="1"/>
              </p:cNvGraphicFramePr>
              <p:nvPr>
                <p:extLst>
                  <p:ext uri="{D42A27DB-BD31-4B8C-83A1-F6EECF244321}">
                    <p14:modId xmlns:p14="http://schemas.microsoft.com/office/powerpoint/2010/main" val="1514218875"/>
                  </p:ext>
                </p:extLst>
              </p:nvPr>
            </p:nvGraphicFramePr>
            <p:xfrm>
              <a:off x="1606213" y="10993"/>
              <a:ext cx="8278461" cy="1920240"/>
            </p:xfrm>
            <a:graphic>
              <a:graphicData uri="http://schemas.openxmlformats.org/drawingml/2006/table">
                <a:tbl>
                  <a:tblPr firstRow="1" firstCol="1" bandRow="1">
                    <a:tableStyleId>{5C22544A-7EE6-4342-B048-85BDC9FD1C3A}</a:tableStyleId>
                  </a:tblPr>
                  <a:tblGrid>
                    <a:gridCol w="2136940">
                      <a:extLst>
                        <a:ext uri="{9D8B030D-6E8A-4147-A177-3AD203B41FA5}">
                          <a16:colId xmlns:a16="http://schemas.microsoft.com/office/drawing/2014/main" val="20000"/>
                        </a:ext>
                      </a:extLst>
                    </a:gridCol>
                    <a:gridCol w="1406229">
                      <a:extLst>
                        <a:ext uri="{9D8B030D-6E8A-4147-A177-3AD203B41FA5}">
                          <a16:colId xmlns:a16="http://schemas.microsoft.com/office/drawing/2014/main" val="20001"/>
                        </a:ext>
                      </a:extLst>
                    </a:gridCol>
                    <a:gridCol w="788524">
                      <a:extLst>
                        <a:ext uri="{9D8B030D-6E8A-4147-A177-3AD203B41FA5}">
                          <a16:colId xmlns:a16="http://schemas.microsoft.com/office/drawing/2014/main" val="20002"/>
                        </a:ext>
                      </a:extLst>
                    </a:gridCol>
                    <a:gridCol w="789561">
                      <a:extLst>
                        <a:ext uri="{9D8B030D-6E8A-4147-A177-3AD203B41FA5}">
                          <a16:colId xmlns:a16="http://schemas.microsoft.com/office/drawing/2014/main" val="20003"/>
                        </a:ext>
                      </a:extLst>
                    </a:gridCol>
                    <a:gridCol w="789561">
                      <a:extLst>
                        <a:ext uri="{9D8B030D-6E8A-4147-A177-3AD203B41FA5}">
                          <a16:colId xmlns:a16="http://schemas.microsoft.com/office/drawing/2014/main" val="20004"/>
                        </a:ext>
                      </a:extLst>
                    </a:gridCol>
                    <a:gridCol w="788524">
                      <a:extLst>
                        <a:ext uri="{9D8B030D-6E8A-4147-A177-3AD203B41FA5}">
                          <a16:colId xmlns:a16="http://schemas.microsoft.com/office/drawing/2014/main" val="20005"/>
                        </a:ext>
                      </a:extLst>
                    </a:gridCol>
                    <a:gridCol w="789561">
                      <a:extLst>
                        <a:ext uri="{9D8B030D-6E8A-4147-A177-3AD203B41FA5}">
                          <a16:colId xmlns:a16="http://schemas.microsoft.com/office/drawing/2014/main" val="20006"/>
                        </a:ext>
                      </a:extLst>
                    </a:gridCol>
                    <a:gridCol w="789561">
                      <a:extLst>
                        <a:ext uri="{9D8B030D-6E8A-4147-A177-3AD203B41FA5}">
                          <a16:colId xmlns:a16="http://schemas.microsoft.com/office/drawing/2014/main" val="20007"/>
                        </a:ext>
                      </a:extLst>
                    </a:gridCol>
                  </a:tblGrid>
                  <a:tr h="27432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85" t="-26667" r="-287749" b="-653333"/>
                          </a:stretch>
                        </a:blipFill>
                      </a:tcPr>
                    </a:tc>
                    <a:tc>
                      <a:txBody>
                        <a:bodyPr/>
                        <a:lstStyle/>
                        <a:p>
                          <a:pPr marL="0" marR="0" algn="ctr">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F(</a:t>
                          </a:r>
                          <a:r>
                            <a:rPr lang="en-US" sz="1800" b="0" dirty="0" err="1">
                              <a:solidFill>
                                <a:schemeClr val="tx1"/>
                              </a:solidFill>
                              <a:effectLst/>
                              <a:latin typeface="Times New Roman" panose="02020603050405020304" pitchFamily="18" charset="0"/>
                              <a:cs typeface="Times New Roman" panose="02020603050405020304" pitchFamily="18" charset="0"/>
                            </a:rPr>
                            <a:t>i</a:t>
                          </a:r>
                          <a:r>
                            <a:rPr lang="en-US" sz="1800" b="0" dirty="0">
                              <a:solidFill>
                                <a:schemeClr val="tx1"/>
                              </a:solidFill>
                              <a:effectLst/>
                              <a:latin typeface="Times New Roman" panose="02020603050405020304" pitchFamily="18" charset="0"/>
                              <a:cs typeface="Times New Roman" panose="02020603050405020304" pitchFamily="18" charset="0"/>
                            </a:rPr>
                            <a:t>,  0) = 0</a:t>
                          </a:r>
                          <a:endPar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F(0,  j) = 0</a:t>
                          </a:r>
                          <a:r>
                            <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capacity j</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74320">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F(0 ,  j) = 0  </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1</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74320">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w</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 v</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2</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10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12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22</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22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3, v</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20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22</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30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a:t>
                          </a:r>
                          <a:r>
                            <a:rPr lang="en-US" sz="1800" b="1" dirty="0">
                              <a:solidFill>
                                <a:srgbClr val="00B050"/>
                              </a:solidFill>
                              <a:effectLst/>
                              <a:latin typeface="Times New Roman" panose="02020603050405020304" pitchFamily="18" charset="0"/>
                              <a:cs typeface="Times New Roman" panose="02020603050405020304" pitchFamily="18" charset="0"/>
                            </a:rPr>
                            <a:t>2</a:t>
                          </a:r>
                          <a:endParaRPr lang="en-US" sz="18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15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4</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37</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3825389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408859203"/>
                  </p:ext>
                </p:extLst>
              </p:nvPr>
            </p:nvGraphicFramePr>
            <p:xfrm>
              <a:off x="1663449" y="1373143"/>
              <a:ext cx="8743294" cy="2171239"/>
            </p:xfrm>
            <a:graphic>
              <a:graphicData uri="http://schemas.openxmlformats.org/drawingml/2006/table">
                <a:tbl>
                  <a:tblPr firstRow="1" firstCol="1" bandRow="1">
                    <a:tableStyleId>{5C22544A-7EE6-4342-B048-85BDC9FD1C3A}</a:tableStyleId>
                  </a:tblPr>
                  <a:tblGrid>
                    <a:gridCol w="2256928">
                      <a:extLst>
                        <a:ext uri="{9D8B030D-6E8A-4147-A177-3AD203B41FA5}">
                          <a16:colId xmlns:a16="http://schemas.microsoft.com/office/drawing/2014/main" val="20000"/>
                        </a:ext>
                      </a:extLst>
                    </a:gridCol>
                    <a:gridCol w="1485188">
                      <a:extLst>
                        <a:ext uri="{9D8B030D-6E8A-4147-A177-3AD203B41FA5}">
                          <a16:colId xmlns:a16="http://schemas.microsoft.com/office/drawing/2014/main" val="20001"/>
                        </a:ext>
                      </a:extLst>
                    </a:gridCol>
                    <a:gridCol w="832799">
                      <a:extLst>
                        <a:ext uri="{9D8B030D-6E8A-4147-A177-3AD203B41FA5}">
                          <a16:colId xmlns:a16="http://schemas.microsoft.com/office/drawing/2014/main" val="20002"/>
                        </a:ext>
                      </a:extLst>
                    </a:gridCol>
                    <a:gridCol w="833895">
                      <a:extLst>
                        <a:ext uri="{9D8B030D-6E8A-4147-A177-3AD203B41FA5}">
                          <a16:colId xmlns:a16="http://schemas.microsoft.com/office/drawing/2014/main" val="20003"/>
                        </a:ext>
                      </a:extLst>
                    </a:gridCol>
                    <a:gridCol w="833895">
                      <a:extLst>
                        <a:ext uri="{9D8B030D-6E8A-4147-A177-3AD203B41FA5}">
                          <a16:colId xmlns:a16="http://schemas.microsoft.com/office/drawing/2014/main" val="20004"/>
                        </a:ext>
                      </a:extLst>
                    </a:gridCol>
                    <a:gridCol w="832799">
                      <a:extLst>
                        <a:ext uri="{9D8B030D-6E8A-4147-A177-3AD203B41FA5}">
                          <a16:colId xmlns:a16="http://schemas.microsoft.com/office/drawing/2014/main" val="20005"/>
                        </a:ext>
                      </a:extLst>
                    </a:gridCol>
                    <a:gridCol w="833895">
                      <a:extLst>
                        <a:ext uri="{9D8B030D-6E8A-4147-A177-3AD203B41FA5}">
                          <a16:colId xmlns:a16="http://schemas.microsoft.com/office/drawing/2014/main" val="20006"/>
                        </a:ext>
                      </a:extLst>
                    </a:gridCol>
                    <a:gridCol w="833895">
                      <a:extLst>
                        <a:ext uri="{9D8B030D-6E8A-4147-A177-3AD203B41FA5}">
                          <a16:colId xmlns:a16="http://schemas.microsoft.com/office/drawing/2014/main" val="20007"/>
                        </a:ext>
                      </a:extLst>
                    </a:gridCol>
                  </a:tblGrid>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0" dirty="0">
                              <a:solidFill>
                                <a:schemeClr val="tx1"/>
                              </a:solidFill>
                              <a:effectLst/>
                              <a:latin typeface="Times New Roman" panose="02020603050405020304" pitchFamily="18" charset="0"/>
                              <a:cs typeface="Times New Roman" panose="02020603050405020304" pitchFamily="18" charset="0"/>
                            </a:rPr>
                            <a:t>W=5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w</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 v</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12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22</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22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i="1" dirty="0">
                              <a:solidFill>
                                <a:schemeClr val="tx1"/>
                              </a:solidFill>
                              <a:effectLst/>
                              <a:latin typeface="Times New Roman" panose="02020603050405020304" pitchFamily="18" charset="0"/>
                              <a:cs typeface="Times New Roman" panose="02020603050405020304" pitchFamily="18" charset="0"/>
                            </a:rPr>
                            <a:t>32</a:t>
                          </a:r>
                          <a:endParaRPr lang="en-US" sz="2000" b="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408859203"/>
                  </p:ext>
                </p:extLst>
              </p:nvPr>
            </p:nvGraphicFramePr>
            <p:xfrm>
              <a:off x="1663449" y="1373143"/>
              <a:ext cx="8743294" cy="2171239"/>
            </p:xfrm>
            <a:graphic>
              <a:graphicData uri="http://schemas.openxmlformats.org/drawingml/2006/table">
                <a:tbl>
                  <a:tblPr firstRow="1" firstCol="1" bandRow="1">
                    <a:tableStyleId>{5C22544A-7EE6-4342-B048-85BDC9FD1C3A}</a:tableStyleId>
                  </a:tblPr>
                  <a:tblGrid>
                    <a:gridCol w="2256928">
                      <a:extLst>
                        <a:ext uri="{9D8B030D-6E8A-4147-A177-3AD203B41FA5}">
                          <a16:colId xmlns:a16="http://schemas.microsoft.com/office/drawing/2014/main" val="20000"/>
                        </a:ext>
                      </a:extLst>
                    </a:gridCol>
                    <a:gridCol w="1485188">
                      <a:extLst>
                        <a:ext uri="{9D8B030D-6E8A-4147-A177-3AD203B41FA5}">
                          <a16:colId xmlns:a16="http://schemas.microsoft.com/office/drawing/2014/main" val="20001"/>
                        </a:ext>
                      </a:extLst>
                    </a:gridCol>
                    <a:gridCol w="832799">
                      <a:extLst>
                        <a:ext uri="{9D8B030D-6E8A-4147-A177-3AD203B41FA5}">
                          <a16:colId xmlns:a16="http://schemas.microsoft.com/office/drawing/2014/main" val="20002"/>
                        </a:ext>
                      </a:extLst>
                    </a:gridCol>
                    <a:gridCol w="833895">
                      <a:extLst>
                        <a:ext uri="{9D8B030D-6E8A-4147-A177-3AD203B41FA5}">
                          <a16:colId xmlns:a16="http://schemas.microsoft.com/office/drawing/2014/main" val="20003"/>
                        </a:ext>
                      </a:extLst>
                    </a:gridCol>
                    <a:gridCol w="833895">
                      <a:extLst>
                        <a:ext uri="{9D8B030D-6E8A-4147-A177-3AD203B41FA5}">
                          <a16:colId xmlns:a16="http://schemas.microsoft.com/office/drawing/2014/main" val="20004"/>
                        </a:ext>
                      </a:extLst>
                    </a:gridCol>
                    <a:gridCol w="832799">
                      <a:extLst>
                        <a:ext uri="{9D8B030D-6E8A-4147-A177-3AD203B41FA5}">
                          <a16:colId xmlns:a16="http://schemas.microsoft.com/office/drawing/2014/main" val="20005"/>
                        </a:ext>
                      </a:extLst>
                    </a:gridCol>
                    <a:gridCol w="833895">
                      <a:extLst>
                        <a:ext uri="{9D8B030D-6E8A-4147-A177-3AD203B41FA5}">
                          <a16:colId xmlns:a16="http://schemas.microsoft.com/office/drawing/2014/main" val="20006"/>
                        </a:ext>
                      </a:extLst>
                    </a:gridCol>
                    <a:gridCol w="833895">
                      <a:extLst>
                        <a:ext uri="{9D8B030D-6E8A-4147-A177-3AD203B41FA5}">
                          <a16:colId xmlns:a16="http://schemas.microsoft.com/office/drawing/2014/main" val="20007"/>
                        </a:ext>
                      </a:extLst>
                    </a:gridCol>
                  </a:tblGrid>
                  <a:tr h="310177">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0" t="-25490" r="-287601" b="-647059"/>
                          </a:stretch>
                        </a:blip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w</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 v</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12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22</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22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i="1" dirty="0">
                              <a:solidFill>
                                <a:schemeClr val="tx1"/>
                              </a:solidFill>
                              <a:effectLst/>
                              <a:latin typeface="Times New Roman" panose="02020603050405020304" pitchFamily="18" charset="0"/>
                              <a:cs typeface="Times New Roman" panose="02020603050405020304" pitchFamily="18" charset="0"/>
                            </a:rPr>
                            <a:t>32</a:t>
                          </a:r>
                          <a:endParaRPr lang="en-US" sz="2000" b="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81788" y="252013"/>
            <a:ext cx="4616193"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 of this entry F(4, 5) in the table.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AD2ADB-7D5B-46C0-9F3C-592C2F22933F}"/>
                  </a:ext>
                </a:extLst>
              </p:cNvPr>
              <p:cNvSpPr txBox="1"/>
              <p:nvPr/>
            </p:nvSpPr>
            <p:spPr>
              <a:xfrm>
                <a:off x="1465217" y="3557516"/>
                <a:ext cx="9177364" cy="2862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a:t>
                </a:r>
                <a:r>
                  <a:rPr lang="en-US" sz="2000" b="1" dirty="0">
                    <a:solidFill>
                      <a:srgbClr val="C00000"/>
                    </a:solidFill>
                    <a:latin typeface="Times New Roman" panose="02020603050405020304" pitchFamily="18" charset="0"/>
                    <a:cs typeface="Times New Roman" panose="02020603050405020304" pitchFamily="18" charset="0"/>
                  </a:rPr>
                  <a:t>F(4, 5) </a:t>
                </a:r>
                <a:r>
                  <a:rPr lang="en-US" sz="2000" dirty="0">
                    <a:latin typeface="Times New Roman" panose="02020603050405020304" pitchFamily="18" charset="0"/>
                    <a:cs typeface="Times New Roman" panose="02020603050405020304" pitchFamily="18" charset="0"/>
                  </a:rPr>
                  <a:t>= Max{ </a:t>
                </a:r>
                <a:r>
                  <a:rPr lang="en-US" sz="2000" i="1" dirty="0">
                    <a:latin typeface="Times New Roman" panose="02020603050405020304" pitchFamily="18" charset="0"/>
                    <a:cs typeface="Times New Roman" panose="02020603050405020304" pitchFamily="18" charset="0"/>
                  </a:rPr>
                  <a:t>F(3, 5), </a:t>
                </a:r>
                <a:r>
                  <a:rPr lang="en-US" sz="2000" b="1" dirty="0">
                    <a:solidFill>
                      <a:srgbClr val="C00000"/>
                    </a:solidFill>
                    <a:latin typeface="Times New Roman" panose="02020603050405020304" pitchFamily="18" charset="0"/>
                    <a:cs typeface="Times New Roman" panose="02020603050405020304" pitchFamily="18" charset="0"/>
                  </a:rPr>
                  <a:t>v</a:t>
                </a:r>
                <a:r>
                  <a:rPr lang="en-US" sz="2000" b="1" baseline="-25000" dirty="0">
                    <a:solidFill>
                      <a:srgbClr val="C00000"/>
                    </a:solidFill>
                    <a:latin typeface="Times New Roman" panose="02020603050405020304" pitchFamily="18" charset="0"/>
                    <a:cs typeface="Times New Roman" panose="02020603050405020304" pitchFamily="18" charset="0"/>
                  </a:rPr>
                  <a:t>4</a:t>
                </a:r>
                <a:r>
                  <a:rPr lang="en-US" sz="2000" b="1" dirty="0">
                    <a:solidFill>
                      <a:srgbClr val="0000FF"/>
                    </a:solidFill>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F(3, 5 – 2) </a:t>
                </a:r>
                <a:r>
                  <a:rPr lang="en-US" sz="2000" dirty="0">
                    <a:latin typeface="Times New Roman" panose="02020603050405020304" pitchFamily="18" charset="0"/>
                    <a:cs typeface="Times New Roman" panose="02020603050405020304" pitchFamily="18" charset="0"/>
                  </a:rPr>
                  <a:t>} </a:t>
                </a:r>
              </a:p>
              <a:p>
                <a:pPr marL="339725">
                  <a:spcAft>
                    <a:spcPts val="600"/>
                  </a:spcAft>
                </a:pPr>
                <a:r>
                  <a:rPr lang="en-US" sz="2000" dirty="0">
                    <a:latin typeface="Times New Roman" panose="02020603050405020304" pitchFamily="18" charset="0"/>
                    <a:cs typeface="Times New Roman" panose="02020603050405020304" pitchFamily="18" charset="0"/>
                  </a:rPr>
                  <a:t>                                               =  Max {</a:t>
                </a:r>
                <a:r>
                  <a:rPr lang="en-US" sz="2000" i="1" dirty="0">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15 + 22</a:t>
                </a:r>
                <a:r>
                  <a:rPr lang="en-US" sz="2000" dirty="0">
                    <a:latin typeface="Times New Roman" panose="02020603050405020304" pitchFamily="18" charset="0"/>
                    <a:cs typeface="Times New Roman" panose="02020603050405020304" pitchFamily="18" charset="0"/>
                  </a:rPr>
                  <a:t>}  = Max{</a:t>
                </a:r>
                <a:r>
                  <a:rPr lang="en-US" sz="2000" i="1" dirty="0">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a:t>
                </a:r>
                <a:r>
                  <a:rPr lang="en-US" sz="2000" b="1" dirty="0">
                    <a:solidFill>
                      <a:srgbClr val="C0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a:t>
                </a:r>
              </a:p>
              <a:p>
                <a:pPr marL="339725">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F(4, 5)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F(3, 5)</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4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4</a:t>
                </a:r>
                <a:r>
                  <a:rPr lang="en-US" sz="2000" dirty="0">
                    <a:solidFill>
                      <a:srgbClr val="0000FF"/>
                    </a:solidFill>
                    <a:latin typeface="Times New Roman" panose="02020603050405020304" pitchFamily="18" charset="0"/>
                    <a:cs typeface="Times New Roman" panose="02020603050405020304" pitchFamily="18" charset="0"/>
                  </a:rPr>
                  <a:t>  = 2, v</a:t>
                </a:r>
                <a:r>
                  <a:rPr lang="en-US" sz="2000" baseline="-25000" dirty="0">
                    <a:solidFill>
                      <a:srgbClr val="0000FF"/>
                    </a:solidFill>
                    <a:latin typeface="Times New Roman" panose="02020603050405020304" pitchFamily="18" charset="0"/>
                    <a:cs typeface="Times New Roman" panose="02020603050405020304" pitchFamily="18" charset="0"/>
                  </a:rPr>
                  <a:t>4</a:t>
                </a:r>
                <a:r>
                  <a:rPr lang="en-US" sz="2000" dirty="0">
                    <a:solidFill>
                      <a:srgbClr val="0000FF"/>
                    </a:solidFill>
                    <a:latin typeface="Times New Roman" panose="02020603050405020304" pitchFamily="18" charset="0"/>
                    <a:cs typeface="Times New Roman" panose="02020603050405020304" pitchFamily="18" charset="0"/>
                  </a:rPr>
                  <a:t>  = 15)</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included in an optimal solution along with an optimal subset for filling 5 - 2 = 3 the remaining units of the knapsack capacity. The latter is represented by element F(3, 3), which is 22. </a:t>
                </a: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a:t>
                </a:r>
                <a:r>
                  <a:rPr lang="en-US" sz="20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F(3,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22 , item 3 (i.e., </a:t>
                </a:r>
                <a:r>
                  <a:rPr lang="en-US" sz="2000" dirty="0">
                    <a:latin typeface="Times New Roman" panose="02020603050405020304" pitchFamily="18" charset="0"/>
                    <a:cs typeface="Times New Roman" panose="02020603050405020304" pitchFamily="18" charset="0"/>
                  </a:rPr>
                  <a:t>w</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3, v</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20</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not included in an optimal subset.  </a:t>
                </a:r>
              </a:p>
              <a:p>
                <a:pPr marL="687388" lvl="1" indent="-342900">
                  <a:spcAft>
                    <a:spcPts val="600"/>
                  </a:spcAft>
                  <a:buFont typeface="Arial" panose="020B0604020202020204" pitchFamily="34" charset="0"/>
                  <a:buChar char="•"/>
                </a:pPr>
                <a:r>
                  <a:rPr lang="en-US" sz="20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F(3,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FF"/>
                    </a:solidFill>
                    <a:latin typeface="Times New Roman" panose="02020603050405020304" pitchFamily="18" charset="0"/>
                    <a:cs typeface="Times New Roman" panose="02020603050405020304" pitchFamily="18" charset="0"/>
                  </a:rPr>
                  <a:t>v</a:t>
                </a:r>
                <a:r>
                  <a:rPr lang="en-US" sz="2000" baseline="-25000" dirty="0">
                    <a:solidFill>
                      <a:srgbClr val="0000FF"/>
                    </a:solidFill>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F(2, 3-3)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max{</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22</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20+0} = 22, if j -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3-3</a:t>
                </a:r>
                <a:r>
                  <a:rPr lang="zh-CN" alt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p:txBody>
          </p:sp>
        </mc:Choice>
        <mc:Fallback xmlns="">
          <p:sp>
            <p:nvSpPr>
              <p:cNvPr id="10" name="TextBox 9">
                <a:extLst>
                  <a:ext uri="{FF2B5EF4-FFF2-40B4-BE49-F238E27FC236}">
                    <a16:creationId xmlns:a16="http://schemas.microsoft.com/office/drawing/2014/main" id="{3BAD2ADB-7D5B-46C0-9F3C-592C2F22933F}"/>
                  </a:ext>
                </a:extLst>
              </p:cNvPr>
              <p:cNvSpPr txBox="1">
                <a:spLocks noRot="1" noChangeAspect="1" noMove="1" noResize="1" noEditPoints="1" noAdjustHandles="1" noChangeArrowheads="1" noChangeShapeType="1" noTextEdit="1"/>
              </p:cNvSpPr>
              <p:nvPr/>
            </p:nvSpPr>
            <p:spPr>
              <a:xfrm>
                <a:off x="1465217" y="3557516"/>
                <a:ext cx="9177364" cy="2862322"/>
              </a:xfrm>
              <a:prstGeom prst="rect">
                <a:avLst/>
              </a:prstGeom>
              <a:blipFill>
                <a:blip r:embed="rId3"/>
                <a:stretch>
                  <a:fillRect l="-531" t="-1062" b="-2760"/>
                </a:stretch>
              </a:blipFill>
              <a:ln>
                <a:solidFill>
                  <a:schemeClr val="bg1"/>
                </a:solidFill>
              </a:ln>
            </p:spPr>
            <p:txBody>
              <a:bodyPr/>
              <a:lstStyle/>
              <a:p>
                <a:r>
                  <a:rPr lang="en-US">
                    <a:noFill/>
                  </a:rPr>
                  <a:t> </a:t>
                </a:r>
              </a:p>
            </p:txBody>
          </p:sp>
        </mc:Fallback>
      </mc:AlternateContent>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B02AC64-A52B-4167-A8E1-92CAEFE4E66A}"/>
              </a:ext>
            </a:extLst>
          </p:cNvPr>
          <p:cNvSpPr/>
          <p:nvPr/>
        </p:nvSpPr>
        <p:spPr>
          <a:xfrm>
            <a:off x="5535736" y="544685"/>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Tree>
    <p:extLst>
      <p:ext uri="{BB962C8B-B14F-4D97-AF65-F5344CB8AC3E}">
        <p14:creationId xmlns:p14="http://schemas.microsoft.com/office/powerpoint/2010/main" val="246062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727940947"/>
                  </p:ext>
                </p:extLst>
              </p:nvPr>
            </p:nvGraphicFramePr>
            <p:xfrm>
              <a:off x="1637324" y="1409624"/>
              <a:ext cx="8786839" cy="2133600"/>
            </p:xfrm>
            <a:graphic>
              <a:graphicData uri="http://schemas.openxmlformats.org/drawingml/2006/table">
                <a:tbl>
                  <a:tblPr firstRow="1" firstCol="1" bandRow="1">
                    <a:tableStyleId>{5C22544A-7EE6-4342-B048-85BDC9FD1C3A}</a:tableStyleId>
                  </a:tblPr>
                  <a:tblGrid>
                    <a:gridCol w="2268168">
                      <a:extLst>
                        <a:ext uri="{9D8B030D-6E8A-4147-A177-3AD203B41FA5}">
                          <a16:colId xmlns:a16="http://schemas.microsoft.com/office/drawing/2014/main" val="20000"/>
                        </a:ext>
                      </a:extLst>
                    </a:gridCol>
                    <a:gridCol w="1492585">
                      <a:extLst>
                        <a:ext uri="{9D8B030D-6E8A-4147-A177-3AD203B41FA5}">
                          <a16:colId xmlns:a16="http://schemas.microsoft.com/office/drawing/2014/main" val="20001"/>
                        </a:ext>
                      </a:extLst>
                    </a:gridCol>
                    <a:gridCol w="836947">
                      <a:extLst>
                        <a:ext uri="{9D8B030D-6E8A-4147-A177-3AD203B41FA5}">
                          <a16:colId xmlns:a16="http://schemas.microsoft.com/office/drawing/2014/main" val="20002"/>
                        </a:ext>
                      </a:extLst>
                    </a:gridCol>
                    <a:gridCol w="838048">
                      <a:extLst>
                        <a:ext uri="{9D8B030D-6E8A-4147-A177-3AD203B41FA5}">
                          <a16:colId xmlns:a16="http://schemas.microsoft.com/office/drawing/2014/main" val="20003"/>
                        </a:ext>
                      </a:extLst>
                    </a:gridCol>
                    <a:gridCol w="838048">
                      <a:extLst>
                        <a:ext uri="{9D8B030D-6E8A-4147-A177-3AD203B41FA5}">
                          <a16:colId xmlns:a16="http://schemas.microsoft.com/office/drawing/2014/main" val="20004"/>
                        </a:ext>
                      </a:extLst>
                    </a:gridCol>
                    <a:gridCol w="836947">
                      <a:extLst>
                        <a:ext uri="{9D8B030D-6E8A-4147-A177-3AD203B41FA5}">
                          <a16:colId xmlns:a16="http://schemas.microsoft.com/office/drawing/2014/main" val="20005"/>
                        </a:ext>
                      </a:extLst>
                    </a:gridCol>
                    <a:gridCol w="838048">
                      <a:extLst>
                        <a:ext uri="{9D8B030D-6E8A-4147-A177-3AD203B41FA5}">
                          <a16:colId xmlns:a16="http://schemas.microsoft.com/office/drawing/2014/main" val="20006"/>
                        </a:ext>
                      </a:extLst>
                    </a:gridCol>
                    <a:gridCol w="838048">
                      <a:extLst>
                        <a:ext uri="{9D8B030D-6E8A-4147-A177-3AD203B41FA5}">
                          <a16:colId xmlns:a16="http://schemas.microsoft.com/office/drawing/2014/main" val="20007"/>
                        </a:ext>
                      </a:extLst>
                    </a:gridCol>
                  </a:tblGrid>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0" dirty="0">
                              <a:solidFill>
                                <a:schemeClr val="tx1"/>
                              </a:solidFill>
                              <a:effectLst/>
                              <a:latin typeface="Times New Roman" panose="02020603050405020304" pitchFamily="18" charset="0"/>
                              <a:cs typeface="Times New Roman" panose="02020603050405020304" pitchFamily="18" charset="0"/>
                            </a:rPr>
                            <a:t>W=5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96285">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0</a:t>
                          </a:r>
                          <a:endParaRPr lang="en-US" sz="2000" b="1"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4">
                                  <a:lumMod val="75000"/>
                                </a:schemeClr>
                              </a:solidFill>
                              <a:effectLst/>
                              <a:latin typeface="Times New Roman" panose="02020603050405020304" pitchFamily="18" charset="0"/>
                              <a:cs typeface="Times New Roman" panose="02020603050405020304" pitchFamily="18" charset="0"/>
                            </a:rPr>
                            <a:t>12</a:t>
                          </a:r>
                          <a:endParaRPr lang="en-US" sz="2000"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accent6">
                                  <a:lumMod val="75000"/>
                                </a:schemeClr>
                              </a:solidFill>
                              <a:effectLst/>
                              <a:latin typeface="Times New Roman" panose="02020603050405020304" pitchFamily="18" charset="0"/>
                              <a:cs typeface="Times New Roman" panose="02020603050405020304" pitchFamily="18" charset="0"/>
                            </a:rPr>
                            <a:t>12</a:t>
                          </a:r>
                          <a:endParaRPr lang="en-US" sz="2000" b="1"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12</a:t>
                          </a:r>
                          <a:endParaRPr lang="en-US" sz="20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1, v</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6">
                                  <a:lumMod val="75000"/>
                                </a:schemeClr>
                              </a:solidFill>
                              <a:effectLst/>
                              <a:latin typeface="Times New Roman" panose="02020603050405020304" pitchFamily="18" charset="0"/>
                              <a:cs typeface="Times New Roman" panose="02020603050405020304" pitchFamily="18" charset="0"/>
                            </a:rPr>
                            <a:t>10</a:t>
                          </a:r>
                          <a:endParaRPr lang="en-US" sz="2000"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727940947"/>
                  </p:ext>
                </p:extLst>
              </p:nvPr>
            </p:nvGraphicFramePr>
            <p:xfrm>
              <a:off x="1637324" y="1409624"/>
              <a:ext cx="8786839" cy="2133600"/>
            </p:xfrm>
            <a:graphic>
              <a:graphicData uri="http://schemas.openxmlformats.org/drawingml/2006/table">
                <a:tbl>
                  <a:tblPr firstRow="1" firstCol="1" bandRow="1">
                    <a:tableStyleId>{5C22544A-7EE6-4342-B048-85BDC9FD1C3A}</a:tableStyleId>
                  </a:tblPr>
                  <a:tblGrid>
                    <a:gridCol w="2268168">
                      <a:extLst>
                        <a:ext uri="{9D8B030D-6E8A-4147-A177-3AD203B41FA5}">
                          <a16:colId xmlns:a16="http://schemas.microsoft.com/office/drawing/2014/main" val="20000"/>
                        </a:ext>
                      </a:extLst>
                    </a:gridCol>
                    <a:gridCol w="1492585">
                      <a:extLst>
                        <a:ext uri="{9D8B030D-6E8A-4147-A177-3AD203B41FA5}">
                          <a16:colId xmlns:a16="http://schemas.microsoft.com/office/drawing/2014/main" val="20001"/>
                        </a:ext>
                      </a:extLst>
                    </a:gridCol>
                    <a:gridCol w="836947">
                      <a:extLst>
                        <a:ext uri="{9D8B030D-6E8A-4147-A177-3AD203B41FA5}">
                          <a16:colId xmlns:a16="http://schemas.microsoft.com/office/drawing/2014/main" val="20002"/>
                        </a:ext>
                      </a:extLst>
                    </a:gridCol>
                    <a:gridCol w="838048">
                      <a:extLst>
                        <a:ext uri="{9D8B030D-6E8A-4147-A177-3AD203B41FA5}">
                          <a16:colId xmlns:a16="http://schemas.microsoft.com/office/drawing/2014/main" val="20003"/>
                        </a:ext>
                      </a:extLst>
                    </a:gridCol>
                    <a:gridCol w="838048">
                      <a:extLst>
                        <a:ext uri="{9D8B030D-6E8A-4147-A177-3AD203B41FA5}">
                          <a16:colId xmlns:a16="http://schemas.microsoft.com/office/drawing/2014/main" val="20004"/>
                        </a:ext>
                      </a:extLst>
                    </a:gridCol>
                    <a:gridCol w="836947">
                      <a:extLst>
                        <a:ext uri="{9D8B030D-6E8A-4147-A177-3AD203B41FA5}">
                          <a16:colId xmlns:a16="http://schemas.microsoft.com/office/drawing/2014/main" val="20005"/>
                        </a:ext>
                      </a:extLst>
                    </a:gridCol>
                    <a:gridCol w="838048">
                      <a:extLst>
                        <a:ext uri="{9D8B030D-6E8A-4147-A177-3AD203B41FA5}">
                          <a16:colId xmlns:a16="http://schemas.microsoft.com/office/drawing/2014/main" val="20006"/>
                        </a:ext>
                      </a:extLst>
                    </a:gridCol>
                    <a:gridCol w="838048">
                      <a:extLst>
                        <a:ext uri="{9D8B030D-6E8A-4147-A177-3AD203B41FA5}">
                          <a16:colId xmlns:a16="http://schemas.microsoft.com/office/drawing/2014/main" val="20007"/>
                        </a:ext>
                      </a:extLst>
                    </a:gridCol>
                  </a:tblGrid>
                  <a:tr h="30480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9" t="-26000" r="-288441" b="-652000"/>
                          </a:stretch>
                        </a:blip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04800">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0</a:t>
                          </a:r>
                          <a:endParaRPr lang="en-US" sz="2000" b="1"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4">
                                  <a:lumMod val="75000"/>
                                </a:schemeClr>
                              </a:solidFill>
                              <a:effectLst/>
                              <a:latin typeface="Times New Roman" panose="02020603050405020304" pitchFamily="18" charset="0"/>
                              <a:cs typeface="Times New Roman" panose="02020603050405020304" pitchFamily="18" charset="0"/>
                            </a:rPr>
                            <a:t>12</a:t>
                          </a:r>
                          <a:endParaRPr lang="en-US" sz="2000"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accent6">
                                  <a:lumMod val="75000"/>
                                </a:schemeClr>
                              </a:solidFill>
                              <a:effectLst/>
                              <a:latin typeface="Times New Roman" panose="02020603050405020304" pitchFamily="18" charset="0"/>
                              <a:cs typeface="Times New Roman" panose="02020603050405020304" pitchFamily="18" charset="0"/>
                            </a:rPr>
                            <a:t>12</a:t>
                          </a:r>
                          <a:endParaRPr lang="en-US" sz="2000" b="1"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12</a:t>
                          </a:r>
                          <a:endParaRPr lang="en-US" sz="20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1, v</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6">
                                  <a:lumMod val="75000"/>
                                </a:schemeClr>
                              </a:solidFill>
                              <a:effectLst/>
                              <a:latin typeface="Times New Roman" panose="02020603050405020304" pitchFamily="18" charset="0"/>
                              <a:cs typeface="Times New Roman" panose="02020603050405020304" pitchFamily="18" charset="0"/>
                            </a:rPr>
                            <a:t>10</a:t>
                          </a:r>
                          <a:endParaRPr lang="en-US" sz="2000"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48821" y="292726"/>
            <a:ext cx="4658547"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 of this entry F(4, 5) in the table.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AD2ADB-7D5B-46C0-9F3C-592C2F22933F}"/>
                  </a:ext>
                </a:extLst>
              </p:cNvPr>
              <p:cNvSpPr txBox="1"/>
              <p:nvPr/>
            </p:nvSpPr>
            <p:spPr>
              <a:xfrm>
                <a:off x="1539490" y="3632342"/>
                <a:ext cx="9113014" cy="2862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F(1, 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2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1, v</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10</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a part of an optimal selection, which leaves F(1, 3-1) to specify its remaining composition. </a:t>
                </a:r>
              </a:p>
              <a:p>
                <a:pPr>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Max{F(1, 3),  </a:t>
                </a:r>
                <a:r>
                  <a:rPr lang="en-US" sz="2000" dirty="0">
                    <a:solidFill>
                      <a:schemeClr val="accent6">
                        <a:lumMod val="75000"/>
                      </a:schemeClr>
                    </a:solidFill>
                    <a:latin typeface="Times New Roman" panose="02020603050405020304" pitchFamily="18" charset="0"/>
                    <a:cs typeface="Times New Roman" panose="02020603050405020304" pitchFamily="18" charset="0"/>
                  </a:rPr>
                  <a:t>v</a:t>
                </a:r>
                <a:r>
                  <a:rPr lang="en-US" sz="2000" baseline="-25000" dirty="0">
                    <a:solidFill>
                      <a:schemeClr val="accent6">
                        <a:lumMod val="75000"/>
                      </a:schemeClr>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a:t>
                </a:r>
                <a:r>
                  <a:rPr lang="en-US" sz="2000" b="1" dirty="0">
                    <a:solidFill>
                      <a:schemeClr val="accent6">
                        <a:lumMod val="75000"/>
                      </a:schemeClr>
                    </a:solidFill>
                    <a:latin typeface="Times New Roman" panose="02020603050405020304" pitchFamily="18" charset="0"/>
                    <a:cs typeface="Times New Roman" panose="02020603050405020304" pitchFamily="18" charset="0"/>
                  </a:rPr>
                  <a:t>F(1, 3-1)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10 + 12 = 22, if j – w</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3 - 1 </a:t>
                </a:r>
                <a:r>
                  <a:rPr lang="zh-CN" alt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endPar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Similarly, since </a:t>
                </a:r>
                <a:r>
                  <a:rPr lang="en-US" sz="2000" b="1" dirty="0">
                    <a:solidFill>
                      <a:schemeClr val="accent6">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F(1, 2)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F(0, 2), item 1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2, v</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12</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final part of the optimal solution.  </a:t>
                </a:r>
              </a:p>
              <a:p>
                <a:pPr marL="339725" indent="-339725">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chemeClr val="accent6">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F(1, 2)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Max{F(0, 2),  </a:t>
                </a:r>
                <a:r>
                  <a:rPr lang="en-US" sz="2000" dirty="0">
                    <a:solidFill>
                      <a:schemeClr val="accent4">
                        <a:lumMod val="75000"/>
                      </a:schemeClr>
                    </a:solidFill>
                    <a:latin typeface="Times New Roman" panose="02020603050405020304" pitchFamily="18" charset="0"/>
                    <a:cs typeface="Times New Roman" panose="02020603050405020304" pitchFamily="18" charset="0"/>
                  </a:rPr>
                  <a:t>v</a:t>
                </a:r>
                <a:r>
                  <a:rPr lang="en-US" sz="2000" baseline="-25000" dirty="0">
                    <a:solidFill>
                      <a:schemeClr val="accent4">
                        <a:lumMod val="75000"/>
                      </a:schemeClr>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a:t>
                </a:r>
                <a:r>
                  <a:rPr lang="en-US" sz="2000" b="1" dirty="0">
                    <a:solidFill>
                      <a:schemeClr val="accent4">
                        <a:lumMod val="75000"/>
                      </a:schemeClr>
                    </a:solidFill>
                    <a:latin typeface="Times New Roman" panose="02020603050405020304" pitchFamily="18" charset="0"/>
                    <a:cs typeface="Times New Roman" panose="02020603050405020304" pitchFamily="18" charset="0"/>
                  </a:rPr>
                  <a:t>F(0, 2-2)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Max{0, 12 + 0} = 12</a:t>
                </a: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Thus, the </a:t>
                </a: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composition of an optimal subset is</a:t>
                </a:r>
                <a:r>
                  <a:rPr lang="en-US" sz="20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maximal value is </a:t>
                </a:r>
                <a:r>
                  <a:rPr lang="en-US" sz="2000" dirty="0">
                    <a:latin typeface="Times New Roman" panose="02020603050405020304" pitchFamily="18" charset="0"/>
                    <a:cs typeface="Times New Roman" panose="02020603050405020304" pitchFamily="18" charset="0"/>
                  </a:rPr>
                  <a:t>F(4, 5) = 37. </a:t>
                </a:r>
              </a:p>
            </p:txBody>
          </p:sp>
        </mc:Choice>
        <mc:Fallback xmlns="">
          <p:sp>
            <p:nvSpPr>
              <p:cNvPr id="10" name="TextBox 9">
                <a:extLst>
                  <a:ext uri="{FF2B5EF4-FFF2-40B4-BE49-F238E27FC236}">
                    <a16:creationId xmlns:a16="http://schemas.microsoft.com/office/drawing/2014/main" id="{3BAD2ADB-7D5B-46C0-9F3C-592C2F22933F}"/>
                  </a:ext>
                </a:extLst>
              </p:cNvPr>
              <p:cNvSpPr txBox="1">
                <a:spLocks noRot="1" noChangeAspect="1" noMove="1" noResize="1" noEditPoints="1" noAdjustHandles="1" noChangeArrowheads="1" noChangeShapeType="1" noTextEdit="1"/>
              </p:cNvSpPr>
              <p:nvPr/>
            </p:nvSpPr>
            <p:spPr>
              <a:xfrm>
                <a:off x="1539490" y="3632342"/>
                <a:ext cx="9113014" cy="2862322"/>
              </a:xfrm>
              <a:prstGeom prst="rect">
                <a:avLst/>
              </a:prstGeom>
              <a:blipFill>
                <a:blip r:embed="rId3"/>
                <a:stretch>
                  <a:fillRect l="-535" t="-1062" r="-334" b="-2760"/>
                </a:stretch>
              </a:blipFill>
              <a:ln>
                <a:solidFill>
                  <a:schemeClr val="bg1"/>
                </a:solidFill>
              </a:ln>
            </p:spPr>
            <p:txBody>
              <a:bodyPr/>
              <a:lstStyle/>
              <a:p>
                <a:r>
                  <a:rPr lang="en-US">
                    <a:noFill/>
                  </a:rPr>
                  <a:t> </a:t>
                </a:r>
              </a:p>
            </p:txBody>
          </p:sp>
        </mc:Fallback>
      </mc:AlternateContent>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58E0C12-6F8E-4812-A0C3-890C88D5CACA}"/>
              </a:ext>
            </a:extLst>
          </p:cNvPr>
          <p:cNvSpPr/>
          <p:nvPr/>
        </p:nvSpPr>
        <p:spPr>
          <a:xfrm>
            <a:off x="5673491" y="620190"/>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Tree>
    <p:extLst>
      <p:ext uri="{BB962C8B-B14F-4D97-AF65-F5344CB8AC3E}">
        <p14:creationId xmlns:p14="http://schemas.microsoft.com/office/powerpoint/2010/main" val="1089951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52775" y="596845"/>
                <a:ext cx="8488208" cy="6063198"/>
              </a:xfrm>
              <a:prstGeom prst="rect">
                <a:avLst/>
              </a:prstGeom>
            </p:spPr>
            <p:txBody>
              <a:bodyPr wrap="square">
                <a:spAutoFit/>
              </a:bodyPr>
              <a:lstStyle/>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optimal solution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F(n, W).</a:t>
                </a:r>
              </a:p>
              <a:p>
                <a:pPr marL="342900" indent="-342900">
                  <a:spcAft>
                    <a:spcPts val="12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Use a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two-dimensional array F[0 </a:t>
                </a:r>
                <a14:m>
                  <m:oMath xmlns:m="http://schemas.openxmlformats.org/officeDocument/2006/math">
                    <m:r>
                      <a:rPr lang="en-US" sz="22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n,  0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j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to compute the values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rows of the array in sequence using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Obviously,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number of array entries computed is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a given n, and taking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arbitrarily large values of W, such as W = n!,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number of entries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computed (running times) is </a:t>
                </a:r>
                <a14:m>
                  <m:oMath xmlns:m="http://schemas.openxmlformats.org/officeDocument/2006/math">
                    <m:r>
                      <a:rPr lang="en-US" sz="22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(n*n!).</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W is extremely large compared to n, this algorithm is worse than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brute-force algorithm </a:t>
                </a:r>
                <a14:m>
                  <m:oMath xmlns:m="http://schemas.openxmlformats.org/officeDocument/2006/math">
                    <m:r>
                      <a:rPr lang="en-US" sz="22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baseline="30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which simply considers all subsets.</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algorithm can be improved so that it never performs worse than the brute-force algorithm and often performs much better. </a:t>
                </a:r>
              </a:p>
            </p:txBody>
          </p:sp>
        </mc:Choice>
        <mc:Fallback xmlns="">
          <p:sp>
            <p:nvSpPr>
              <p:cNvPr id="2" name="Rectangle 1"/>
              <p:cNvSpPr>
                <a:spLocks noRot="1" noChangeAspect="1" noMove="1" noResize="1" noEditPoints="1" noAdjustHandles="1" noChangeArrowheads="1" noChangeShapeType="1" noTextEdit="1"/>
              </p:cNvSpPr>
              <p:nvPr/>
            </p:nvSpPr>
            <p:spPr>
              <a:xfrm>
                <a:off x="1552775" y="596845"/>
                <a:ext cx="8488208" cy="6063198"/>
              </a:xfrm>
              <a:prstGeom prst="rect">
                <a:avLst/>
              </a:prstGeom>
              <a:blipFill>
                <a:blip r:embed="rId2"/>
                <a:stretch>
                  <a:fillRect l="-862" t="-704" r="-718" b="-1005"/>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7811B933-46DC-41E4-9E57-9165FED8721D}"/>
              </a:ext>
            </a:extLst>
          </p:cNvPr>
          <p:cNvSpPr/>
          <p:nvPr/>
        </p:nvSpPr>
        <p:spPr>
          <a:xfrm>
            <a:off x="3352800" y="2073421"/>
            <a:ext cx="113211" cy="11139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62E3B640-664A-4D03-854B-9D262F50B6E9}"/>
              </a:ext>
            </a:extLst>
          </p:cNvPr>
          <p:cNvSpPr txBox="1"/>
          <p:nvPr/>
        </p:nvSpPr>
        <p:spPr>
          <a:xfrm>
            <a:off x="6261462" y="2913797"/>
            <a:ext cx="528610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 the total weight exceeds j.</a:t>
            </a:r>
          </a:p>
        </p:txBody>
      </p:sp>
    </p:spTree>
    <p:extLst>
      <p:ext uri="{BB962C8B-B14F-4D97-AF65-F5344CB8AC3E}">
        <p14:creationId xmlns:p14="http://schemas.microsoft.com/office/powerpoint/2010/main" val="133056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B5D22D-2A64-261D-A6E1-2FA2472258C2}"/>
              </a:ext>
            </a:extLst>
          </p:cNvPr>
          <p:cNvSpPr/>
          <p:nvPr/>
        </p:nvSpPr>
        <p:spPr>
          <a:xfrm>
            <a:off x="1341120" y="801189"/>
            <a:ext cx="9109166" cy="349213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1613735" y="375004"/>
                <a:ext cx="8017945" cy="6355586"/>
              </a:xfrm>
              <a:prstGeom prst="rect">
                <a:avLst/>
              </a:prstGeom>
            </p:spPr>
            <p:txBody>
              <a:bodyPr wrap="square">
                <a:spAutoFit/>
              </a:bodyPr>
              <a:lstStyle/>
              <a:p>
                <a:pPr marL="342900" indent="-342900">
                  <a:buFont typeface="Arial" panose="020B0604020202020204" pitchFamily="34" charset="0"/>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improvement is based on the fact that </a:t>
                </a:r>
              </a:p>
              <a:p>
                <a:pPr marL="800100" lvl="1" indent="-342900">
                  <a:buFont typeface="Arial" panose="020B0604020202020204" pitchFamily="34" charset="0"/>
                  <a:buChar char="•"/>
                </a:pP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it is unnecessary to determine the entries in the </a:t>
                </a:r>
                <a:r>
                  <a:rPr lang="en-US" sz="2200" i="1"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baseline="300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row for every w between 1 to W. </a:t>
                </a:r>
              </a:p>
              <a:p>
                <a:pPr marL="800100" lvl="1" indent="-342900">
                  <a:spcAft>
                    <a:spcPts val="1200"/>
                  </a:spcAft>
                  <a:buFont typeface="Arial" panose="020B0604020202020204" pitchFamily="34" charset="0"/>
                  <a:buChar char="•"/>
                </a:pP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It only needs to determine the entries F(n, w) in the n</a:t>
                </a:r>
                <a:r>
                  <a:rPr lang="en-US" sz="2200" i="1"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row.</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According to</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b="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b="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1" baseline="-25000"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baseline="-250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b="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lvl="1">
                  <a:spcAft>
                    <a:spcPts val="120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only entries needed in the (n-1)</a:t>
                </a:r>
                <a:r>
                  <a:rPr lang="en-US" sz="2200" i="1" baseline="30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are the ones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F(n-1, W)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r>
                  <a:rPr lang="en-US" sz="2200" b="1"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F(n-1, W- </a:t>
                </a:r>
                <a:r>
                  <a:rPr lang="en-US" sz="2200" b="1" i="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1" i="1" baseline="-25000"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b="1"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needed to compute </a:t>
                </a:r>
                <a:r>
                  <a:rPr lang="en-US" sz="2200" b="1" i="1"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F(n, W).</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Continue to work backward from n to determine which entries are needed.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process stops when n = 1 or w </a:t>
                </a:r>
                <a14:m>
                  <m:oMath xmlns:m="http://schemas.openxmlformats.org/officeDocument/2006/math">
                    <m:r>
                      <a:rPr lang="en-US" sz="22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pPr marL="800100" lvl="1" indent="-342900">
                  <a:buFont typeface="Arial" panose="020B0604020202020204" pitchFamily="34" charset="0"/>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After determining which entries are needed in the </a:t>
                </a:r>
                <a:r>
                  <a:rPr lang="en-US" sz="2200" i="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decide which entries are needed in the (i-1)</a:t>
                </a:r>
                <a:r>
                  <a:rPr lang="en-US" sz="2200" i="1"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using the fact that  </a:t>
                </a:r>
              </a:p>
              <a:p>
                <a:pPr lvl="1">
                  <a:spcAft>
                    <a:spcPts val="120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i="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is computed from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F(i-1, w)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r>
                  <a:rPr lang="en-US" sz="2200"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F(i-1, w-</a:t>
                </a:r>
                <a:r>
                  <a:rPr lang="en-US" sz="2200" i="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i="1"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13735" y="375004"/>
                <a:ext cx="8017945" cy="6355586"/>
              </a:xfrm>
              <a:prstGeom prst="rect">
                <a:avLst/>
              </a:prstGeom>
              <a:blipFill>
                <a:blip r:embed="rId2"/>
                <a:stretch>
                  <a:fillRect l="-913" t="-672" r="-532" b="-1056"/>
                </a:stretch>
              </a:blipFill>
            </p:spPr>
            <p:txBody>
              <a:bodyPr/>
              <a:lstStyle/>
              <a:p>
                <a:r>
                  <a:rPr lang="en-US">
                    <a:noFill/>
                  </a:rPr>
                  <a:t> </a:t>
                </a:r>
              </a:p>
            </p:txBody>
          </p:sp>
        </mc:Fallback>
      </mc:AlternateContent>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
        <p:nvSpPr>
          <p:cNvPr id="5" name="Left Brace 4">
            <a:extLst>
              <a:ext uri="{FF2B5EF4-FFF2-40B4-BE49-F238E27FC236}">
                <a16:creationId xmlns:a16="http://schemas.microsoft.com/office/drawing/2014/main" id="{3240E7F6-6BE1-4693-B5C7-CDCDEE5EF73C}"/>
              </a:ext>
            </a:extLst>
          </p:cNvPr>
          <p:cNvSpPr/>
          <p:nvPr/>
        </p:nvSpPr>
        <p:spPr>
          <a:xfrm>
            <a:off x="3396343" y="2349920"/>
            <a:ext cx="113211" cy="11139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557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1C8945-1DFD-4635-A293-41A7DEA2A7F3}"/>
              </a:ext>
            </a:extLst>
          </p:cNvPr>
          <p:cNvSpPr/>
          <p:nvPr/>
        </p:nvSpPr>
        <p:spPr>
          <a:xfrm>
            <a:off x="2332045" y="2922117"/>
            <a:ext cx="7909345" cy="1231106"/>
          </a:xfrm>
          <a:prstGeom prst="rect">
            <a:avLst/>
          </a:prstGeom>
        </p:spPr>
        <p:txBody>
          <a:bodyPr wrap="none">
            <a:spAutoFit/>
          </a:bodyPr>
          <a:lstStyle/>
          <a:p>
            <a:pPr>
              <a:spcBef>
                <a:spcPts val="600"/>
              </a:spcBef>
              <a:spcAft>
                <a:spcPts val="600"/>
              </a:spcAft>
            </a:pPr>
            <a:r>
              <a:rPr lang="en-US" sz="3200" dirty="0"/>
              <a:t>Chapter 06-06 Dynamic Programming</a:t>
            </a:r>
            <a:endParaRPr lang="en-US" sz="3200" dirty="0">
              <a:solidFill>
                <a:srgbClr val="000000"/>
              </a:solidFill>
              <a:ea typeface="Microsoft YaHei" panose="020B0503020204020204" pitchFamily="34" charset="-122"/>
              <a:cs typeface="Times New Roman" panose="02020603050405020304" pitchFamily="18" charset="0"/>
            </a:endParaRPr>
          </a:p>
          <a:p>
            <a:pPr>
              <a:spcBef>
                <a:spcPts val="600"/>
              </a:spcBef>
              <a:spcAft>
                <a:spcPts val="600"/>
              </a:spcAft>
            </a:pPr>
            <a:r>
              <a:rPr lang="en-US" sz="3200" dirty="0">
                <a:solidFill>
                  <a:srgbClr val="000000"/>
                </a:solidFill>
                <a:ea typeface="Microsoft YaHei" panose="020B0503020204020204" pitchFamily="34" charset="-122"/>
                <a:cs typeface="Times New Roman" panose="02020603050405020304" pitchFamily="18" charset="0"/>
              </a:rPr>
              <a:t>The Knapsack Problem and Memory Functions</a:t>
            </a:r>
          </a:p>
        </p:txBody>
      </p:sp>
    </p:spTree>
    <p:extLst>
      <p:ext uri="{BB962C8B-B14F-4D97-AF65-F5344CB8AC3E}">
        <p14:creationId xmlns:p14="http://schemas.microsoft.com/office/powerpoint/2010/main" val="2340751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60" y="2051315"/>
            <a:ext cx="8389857" cy="2755370"/>
          </a:xfrm>
          <a:prstGeom prst="rect">
            <a:avLst/>
          </a:prstGeom>
        </p:spPr>
        <p:txBody>
          <a:bodyPr wrap="square">
            <a:spAutoFit/>
          </a:bodyPr>
          <a:lstStyle/>
          <a:p>
            <a:pPr>
              <a:lnSpc>
                <a:spcPct val="150000"/>
              </a:lnSpc>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following algorithm implements this idea for the knapsack problem. After initializing the table, the recursive function needs to be called with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n (the number of items) and j = W (the knapsack capacity).</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3284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A554-B2DC-4165-8B00-26876F02A1C7}"/>
              </a:ext>
            </a:extLst>
          </p:cNvPr>
          <p:cNvSpPr>
            <a:spLocks noGrp="1"/>
          </p:cNvSpPr>
          <p:nvPr>
            <p:ph type="title"/>
          </p:nvPr>
        </p:nvSpPr>
        <p:spPr>
          <a:xfrm>
            <a:off x="729018" y="2289459"/>
            <a:ext cx="10515600" cy="2500905"/>
          </a:xfrm>
        </p:spPr>
        <p:txBody>
          <a:bodyPr>
            <a:normAutofit/>
          </a:bodyPr>
          <a:lstStyle/>
          <a:p>
            <a:pPr algn="ctr"/>
            <a:r>
              <a:rPr lang="en-US" sz="3200" dirty="0">
                <a:latin typeface="+mn-lt"/>
              </a:rPr>
              <a:t>Chapter 06_06</a:t>
            </a:r>
            <a:br>
              <a:rPr lang="en-US" sz="3200" dirty="0"/>
            </a:br>
            <a:r>
              <a:rPr lang="en-US" sz="3200" dirty="0">
                <a:latin typeface="+mn-lt"/>
              </a:rPr>
              <a:t>Dynamic Programming</a:t>
            </a:r>
            <a:br>
              <a:rPr lang="en-US" sz="4000" dirty="0">
                <a:latin typeface="+mn-lt"/>
              </a:rPr>
            </a:br>
            <a:r>
              <a:rPr lang="en-US" sz="2800" dirty="0">
                <a:latin typeface="+mn-lt"/>
              </a:rPr>
              <a:t>The Knapsack Problem and Memory Function</a:t>
            </a:r>
          </a:p>
        </p:txBody>
      </p:sp>
    </p:spTree>
    <p:extLst>
      <p:ext uri="{BB962C8B-B14F-4D97-AF65-F5344CB8AC3E}">
        <p14:creationId xmlns:p14="http://schemas.microsoft.com/office/powerpoint/2010/main" val="3135779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5" y="633164"/>
            <a:ext cx="9059159" cy="5970865"/>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//Implements the memory function method for the knapsack problem</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nonnegative integer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indicating the number of the first items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being considered and a nonnegative integer j indicating the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knapsack capacity.</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The value of an optimal feasible subset of the first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//Note :	  Uses as global variables input arrays Weights[1 .. n], Values[1 .. n],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table F[0 .. n, 0 .. W] whose entries are initialize with  -1’s except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row 0 and column 0 initialized with 0’s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582586" y="359509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0602" y="3675047"/>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4227104064"/>
              </p:ext>
            </p:extLst>
          </p:nvPr>
        </p:nvGraphicFramePr>
        <p:xfrm>
          <a:off x="6932923" y="3186716"/>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6096000" y="5657671"/>
                <a:ext cx="5713272" cy="1200329"/>
              </a:xfrm>
              <a:prstGeom prst="rect">
                <a:avLst/>
              </a:prstGeom>
              <a:noFill/>
            </p:spPr>
            <p:txBody>
              <a:bodyPr wrap="square" rtlCol="0">
                <a:spAutoFit/>
              </a:bodyPr>
              <a:lstStyle/>
              <a:p>
                <a:r>
                  <a:rPr lang="en-US" dirty="0"/>
                  <a:t>If F[1,1] &lt; 0, if 1 &lt; Weights[1] is true, value = MK(0, 1)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 where F[0, 1] &lt; 0, return F[0, 1] = 0. Thus F[1, 1] = 0.</a:t>
                </a:r>
              </a:p>
              <a:p>
                <a:r>
                  <a:rPr lang="en-US" dirty="0"/>
                  <a:t>If F[1, 2] &lt; 0, if 2 &lt; Weights[1] is false, value = max { MK(0, 1), Value[1] + MK(0, 0)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 = 12 , </a:t>
                </a:r>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6096000" y="5657671"/>
                <a:ext cx="5713272" cy="1200329"/>
              </a:xfrm>
              <a:prstGeom prst="rect">
                <a:avLst/>
              </a:prstGeom>
              <a:blipFill>
                <a:blip r:embed="rId3"/>
                <a:stretch>
                  <a:fillRect l="-854" t="-2538" b="-7107"/>
                </a:stretch>
              </a:blipFill>
            </p:spPr>
            <p:txBody>
              <a:bodyPr/>
              <a:lstStyle/>
              <a:p>
                <a:r>
                  <a:rPr lang="en-US">
                    <a:noFill/>
                  </a:rPr>
                  <a:t> </a:t>
                </a:r>
              </a:p>
            </p:txBody>
          </p:sp>
        </mc:Fallback>
      </mc:AlternateContent>
    </p:spTree>
    <p:extLst>
      <p:ext uri="{BB962C8B-B14F-4D97-AF65-F5344CB8AC3E}">
        <p14:creationId xmlns:p14="http://schemas.microsoft.com/office/powerpoint/2010/main" val="3744744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048917440"/>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930770" y="2757384"/>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930770" y="2757384"/>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5741845" y="2678339"/>
                <a:ext cx="5347062" cy="4185761"/>
              </a:xfrm>
              <a:prstGeom prst="rect">
                <a:avLst/>
              </a:prstGeom>
              <a:noFill/>
            </p:spPr>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5741845" y="2678339"/>
                <a:ext cx="5347062" cy="4185761"/>
              </a:xfrm>
              <a:prstGeom prst="rect">
                <a:avLst/>
              </a:prstGeom>
              <a:blipFill>
                <a:blip r:embed="rId4"/>
                <a:stretch>
                  <a:fillRect l="-342" t="-146" b="-582"/>
                </a:stretch>
              </a:blipFill>
            </p:spPr>
            <p:txBody>
              <a:bodyPr/>
              <a:lstStyle/>
              <a:p>
                <a:r>
                  <a:rPr lang="en-US">
                    <a:noFill/>
                  </a:rPr>
                  <a:t> </a:t>
                </a:r>
              </a:p>
            </p:txBody>
          </p:sp>
        </mc:Fallback>
      </mc:AlternateContent>
    </p:spTree>
    <p:extLst>
      <p:ext uri="{BB962C8B-B14F-4D97-AF65-F5344CB8AC3E}">
        <p14:creationId xmlns:p14="http://schemas.microsoft.com/office/powerpoint/2010/main" val="420267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503614019"/>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581008"/>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581008"/>
                <a:ext cx="4773196" cy="4185761"/>
              </a:xfrm>
              <a:prstGeom prst="rect">
                <a:avLst/>
              </a:prstGeom>
              <a:blipFill>
                <a:blip r:embed="rId4"/>
                <a:stretch>
                  <a:fillRect l="-25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3787172" y="1410550"/>
                <a:ext cx="4773196" cy="54784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5-W[1] = 5-2=3</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0,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V[1]=12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5-W[1] = 5-2=3]}</a:t>
                </a:r>
              </a:p>
              <a:p>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0,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V[1]=12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 0</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 = 12</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3787172" y="1410550"/>
                <a:ext cx="4773196" cy="5478423"/>
              </a:xfrm>
              <a:prstGeom prst="rect">
                <a:avLst/>
              </a:prstGeom>
              <a:blipFill>
                <a:blip r:embed="rId5"/>
                <a:stretch>
                  <a:fillRect l="-255" b="-111"/>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367451" y="2699657"/>
            <a:ext cx="400595" cy="340505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99791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379610079"/>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633711"/>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633711"/>
                <a:ext cx="4773196" cy="4185761"/>
              </a:xfrm>
              <a:prstGeom prst="rect">
                <a:avLst/>
              </a:prstGeom>
              <a:blipFill>
                <a:blip r:embed="rId4"/>
                <a:stretch>
                  <a:fillRect l="-255" t="-14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3943526" y="677114"/>
                <a:ext cx="4773196" cy="63401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max{12, 10 + 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F[1, 4] = -1&lt;0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4 &lt; W[1]=2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MK(0, 4),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V[1] + MK(0, 4-W[1] = 5-2=3)}</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max{0, 12 + MK(0, 3)}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F[1, 4]</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F[1, 4] =12 </a:t>
                </a:r>
              </a:p>
              <a:p>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3943526" y="677114"/>
                <a:ext cx="4773196" cy="6340197"/>
              </a:xfrm>
              <a:prstGeom prst="rect">
                <a:avLst/>
              </a:prstGeom>
              <a:blipFill>
                <a:blip r:embed="rId5"/>
                <a:stretch>
                  <a:fillRect l="-255" t="-9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803216" y="2110813"/>
            <a:ext cx="237818" cy="19774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96586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81615883"/>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 =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sz="1400" dirty="0">
                  <a:solidFill>
                    <a:srgbClr val="C00000"/>
                  </a:solidFill>
                </a:endParaRP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633711"/>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633711"/>
                <a:ext cx="4773196" cy="4185761"/>
              </a:xfrm>
              <a:prstGeom prst="rect">
                <a:avLst/>
              </a:prstGeom>
              <a:blipFill>
                <a:blip r:embed="rId4"/>
                <a:stretch>
                  <a:fillRect l="-255" t="-14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4013195" y="1312373"/>
                <a:ext cx="4773196"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max{12, 10 + MK(1, 4)}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 12, 10+12</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F[1, 4] =12 </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 </a:t>
                </a:r>
                <a:r>
                  <a:rPr lang="zh-CN" altLang="en-US"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 =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4013195" y="1312373"/>
                <a:ext cx="4773196" cy="5262979"/>
              </a:xfrm>
              <a:prstGeom prst="rect">
                <a:avLst/>
              </a:prstGeom>
              <a:blipFill>
                <a:blip r:embed="rId5"/>
                <a:stretch>
                  <a:fillRect l="-255" b="-115"/>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160786" y="1557524"/>
            <a:ext cx="109385" cy="107618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EC91FF99-46CE-4596-A10F-E91D5F47F1D1}"/>
              </a:ext>
            </a:extLst>
          </p:cNvPr>
          <p:cNvSpPr/>
          <p:nvPr/>
        </p:nvSpPr>
        <p:spPr>
          <a:xfrm>
            <a:off x="6047578" y="5956663"/>
            <a:ext cx="45719" cy="53948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17911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32317062"/>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96886" y="1232564"/>
                <a:ext cx="4773196" cy="70788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2 &lt; W[1]=2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max{MK(0, 2), V[1] + MK(0, 2-W[1] = 2-2=0)}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max{0, V12 + MK(0, 0)}</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max{0, V12 + 0)}</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sz="1400" dirty="0">
                    <a:solidFill>
                      <a:srgbClr val="0000FF"/>
                    </a:solidFill>
                  </a:rPr>
                  <a:t>F[1, 2]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96886" y="1232564"/>
                <a:ext cx="4773196" cy="7078861"/>
              </a:xfrm>
              <a:prstGeom prst="rect">
                <a:avLst/>
              </a:prstGeom>
              <a:blipFill>
                <a:blip r:embed="rId4"/>
                <a:stretch>
                  <a:fillRect l="-255" t="-8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428046" y="3879442"/>
            <a:ext cx="199667" cy="155095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7947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859076641"/>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73751" y="1419330"/>
                <a:ext cx="4773196" cy="70788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If 1 &lt; W[1]=2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rPr>
                  <a:t> t</a:t>
                </a:r>
              </a:p>
              <a:p>
                <a:r>
                  <a:rPr lang="en-US" sz="1400" dirty="0">
                    <a:solidFill>
                      <a:srgbClr val="FF0000"/>
                    </a:solidFill>
                  </a:rPr>
                  <a:t>Else v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MK(0, 5=1) = 0</a:t>
                </a:r>
              </a:p>
              <a:p>
                <a:r>
                  <a:rPr lang="en-US" sz="1400" dirty="0">
                    <a:solidFill>
                      <a:srgbClr val="FF0000"/>
                    </a:solidFill>
                  </a:rPr>
                  <a:t>F[1, 1]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0</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Return F[2, 2]=0</a:t>
                </a:r>
                <a:endParaRPr lang="en-US" altLang="zh-CN" sz="1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73751" y="1419330"/>
                <a:ext cx="4773196" cy="7078861"/>
              </a:xfrm>
              <a:prstGeom prst="rect">
                <a:avLst/>
              </a:prstGeom>
              <a:blipFill>
                <a:blip r:embed="rId4"/>
                <a:stretch>
                  <a:fillRect l="-255" t="-8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5487158" y="5039784"/>
            <a:ext cx="138580" cy="128264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45907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235734380"/>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73751" y="1419330"/>
                <a:ext cx="4773196" cy="686341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max{12, 10 + 0} = 12</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 = 12</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Return F[2, 2]=0</a:t>
                </a:r>
                <a:endParaRPr lang="en-US" altLang="zh-CN" sz="1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73751" y="1419330"/>
                <a:ext cx="4773196" cy="6863417"/>
              </a:xfrm>
              <a:prstGeom prst="rect">
                <a:avLst/>
              </a:prstGeom>
              <a:blipFill>
                <a:blip r:embed="rId4"/>
                <a:stretch>
                  <a:fillRect l="-255" t="-89"/>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5460349" y="2927427"/>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93584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80517400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6817912" y="3204587"/>
                <a:ext cx="4773196"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20+12} = 32</a:t>
                </a:r>
                <a:endParaRPr lang="en-US" sz="1400" dirty="0">
                  <a:solidFill>
                    <a:srgbClr val="0000FF"/>
                  </a:solidFill>
                </a:endParaRP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 = 32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6817912" y="3204587"/>
                <a:ext cx="4773196" cy="2031325"/>
              </a:xfrm>
              <a:prstGeom prst="rect">
                <a:avLst/>
              </a:prstGeom>
              <a:blipFill>
                <a:blip r:embed="rId4"/>
                <a:stretch>
                  <a:fillRect l="-255" t="-299" b="-1493"/>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11233402" y="3342652"/>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73360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741615045"/>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606874"/>
                <a:ext cx="4981004" cy="44012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MK(1,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606874"/>
                <a:ext cx="4981004" cy="4401205"/>
              </a:xfrm>
              <a:prstGeom prst="rect">
                <a:avLst/>
              </a:prstGeom>
              <a:blipFill>
                <a:blip r:embed="rId4"/>
                <a:stretch>
                  <a:fillRect l="-244" t="-138" b="-138"/>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11233402" y="3342652"/>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7651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BC5B-5853-45BB-A585-BEDCE6E0F7E2}"/>
              </a:ext>
            </a:extLst>
          </p:cNvPr>
          <p:cNvSpPr>
            <a:spLocks noGrp="1"/>
          </p:cNvSpPr>
          <p:nvPr>
            <p:ph type="title"/>
          </p:nvPr>
        </p:nvSpPr>
        <p:spPr/>
        <p:txBody>
          <a:bodyPr>
            <a:normAutofit/>
          </a:bodyPr>
          <a:lstStyle/>
          <a:p>
            <a:r>
              <a:rPr lang="en-US" sz="3600" dirty="0"/>
              <a:t>Chapter 06-06 Dynamic Programming</a:t>
            </a:r>
            <a:br>
              <a:rPr lang="en-US" sz="3600" dirty="0"/>
            </a:br>
            <a:r>
              <a:rPr lang="en-US" sz="3600" dirty="0"/>
              <a:t>Knapsack Problem</a:t>
            </a:r>
          </a:p>
        </p:txBody>
      </p:sp>
      <p:sp>
        <p:nvSpPr>
          <p:cNvPr id="4" name="TextBox 3">
            <a:extLst>
              <a:ext uri="{FF2B5EF4-FFF2-40B4-BE49-F238E27FC236}">
                <a16:creationId xmlns:a16="http://schemas.microsoft.com/office/drawing/2014/main" id="{094C3916-0BD0-42F1-8EA3-50DF258B80A7}"/>
              </a:ext>
            </a:extLst>
          </p:cNvPr>
          <p:cNvSpPr txBox="1"/>
          <p:nvPr/>
        </p:nvSpPr>
        <p:spPr>
          <a:xfrm>
            <a:off x="1105987" y="2005533"/>
            <a:ext cx="9300755" cy="2846933"/>
          </a:xfrm>
          <a:prstGeom prst="rect">
            <a:avLst/>
          </a:prstGeom>
          <a:noFill/>
        </p:spPr>
        <p:txBody>
          <a:bodyPr wrap="square">
            <a:spAutoFit/>
          </a:bodyPr>
          <a:lstStyle/>
          <a:p>
            <a:pPr marL="461963" marR="0" lvl="0"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Given  </a:t>
            </a:r>
          </a:p>
          <a:p>
            <a:pPr marL="919163" lvl="1"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  items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known weights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with values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lvl="1">
              <a:spcAft>
                <a:spcPts val="6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knapsack of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capacity holding maximum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Aft>
                <a:spcPts val="600"/>
              </a:spcAft>
              <a:buFont typeface="Symbol" panose="05050102010706020507" pitchFamily="18" charset="2"/>
              <a:buChar char=""/>
            </a:pP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most valuable </a:t>
            </a: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the items that fit into the knapsack. </a:t>
            </a:r>
          </a:p>
          <a:p>
            <a:pPr marL="461963" marR="0" lvl="0" indent="-461963">
              <a:spcAft>
                <a:spcPts val="600"/>
              </a:spcAft>
              <a:buFont typeface="Symbol" panose="05050102010706020507" pitchFamily="18" charset="2"/>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Equivalently, a transport plan that has to deliver the most valuable set of items to a remote location without exceeding the plan’s capacity. </a:t>
            </a:r>
          </a:p>
        </p:txBody>
      </p:sp>
    </p:spTree>
    <p:extLst>
      <p:ext uri="{BB962C8B-B14F-4D97-AF65-F5344CB8AC3E}">
        <p14:creationId xmlns:p14="http://schemas.microsoft.com/office/powerpoint/2010/main" val="282459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692455182"/>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If 3 &lt; W[1]=2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rPr>
                  <a:t> f</a:t>
                </a:r>
              </a:p>
              <a:p>
                <a:r>
                  <a:rPr lang="en-US" sz="1400" dirty="0">
                    <a:solidFill>
                      <a:srgbClr val="FF0000"/>
                    </a:solidFill>
                  </a:rPr>
                  <a:t>Else v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max{MK(0, 3), V[1] + MK(0, 3-W[1] = 3-2=1)}</a:t>
                </a:r>
              </a:p>
              <a:p>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max{0, 12 + MK(0, 1)}= 12</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F[1, 3] = 12;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5262979"/>
              </a:xfrm>
              <a:prstGeom prst="rect">
                <a:avLst/>
              </a:prstGeom>
              <a:blipFill>
                <a:blip r:embed="rId4"/>
                <a:stretch>
                  <a:fillRect l="-244" t="-11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467357" y="4744334"/>
            <a:ext cx="100392" cy="134652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10068622" y="5430658"/>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394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19832184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504753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5047536"/>
              </a:xfrm>
              <a:prstGeom prst="rect">
                <a:avLst/>
              </a:prstGeom>
              <a:blipFill>
                <a:blip r:embed="rId4"/>
                <a:stretch>
                  <a:fillRect l="-244" t="-120"/>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243391" y="3874429"/>
            <a:ext cx="87740" cy="153931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9720280" y="6266659"/>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9015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280647761"/>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 = 22</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461664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F[3, 3] = 22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 22</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4616648"/>
              </a:xfrm>
              <a:prstGeom prst="rect">
                <a:avLst/>
              </a:prstGeom>
              <a:blipFill>
                <a:blip r:embed="rId4"/>
                <a:stretch>
                  <a:fillRect l="-244" t="-132" b="-132"/>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052130" y="2521505"/>
            <a:ext cx="87740" cy="153931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9720280" y="6266659"/>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04302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77612930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37</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924978"/>
                <a:ext cx="9512883" cy="3970318"/>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MK(32,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MK(32,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37</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p>
              <a:p>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endPar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 = 22</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924978"/>
                <a:ext cx="9512883" cy="3970318"/>
              </a:xfrm>
              <a:prstGeom prst="rect">
                <a:avLst/>
              </a:prstGeom>
              <a:blipFill>
                <a:blip r:embed="rId3"/>
                <a:stretch>
                  <a:fillRect l="-192" t="-307" b="-46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32779D9-894D-4776-AE75-8B18F008F939}"/>
              </a:ext>
            </a:extLst>
          </p:cNvPr>
          <p:cNvSpPr txBox="1"/>
          <p:nvPr/>
        </p:nvSpPr>
        <p:spPr>
          <a:xfrm>
            <a:off x="5383393" y="3317670"/>
            <a:ext cx="4981004" cy="310854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 22</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p:sp>
        <p:nvSpPr>
          <p:cNvPr id="11" name="Right Brace 10">
            <a:extLst>
              <a:ext uri="{FF2B5EF4-FFF2-40B4-BE49-F238E27FC236}">
                <a16:creationId xmlns:a16="http://schemas.microsoft.com/office/drawing/2014/main" id="{41FC2C93-F72C-439C-97FF-8B682836D3BD}"/>
              </a:ext>
            </a:extLst>
          </p:cNvPr>
          <p:cNvSpPr/>
          <p:nvPr/>
        </p:nvSpPr>
        <p:spPr>
          <a:xfrm>
            <a:off x="4693921" y="2972370"/>
            <a:ext cx="423806" cy="1989729"/>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8448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6" y="621287"/>
            <a:ext cx="9361534" cy="2462213"/>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2:   Apply the memory function method (MF) to the instance considered in Example 1.  The table in Figure 8.6 gives the results.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This MF method computes only 11 entries of nontrivial values, whereas the version in Example 1 computes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4 *5 = 20 entries of nontrivial values;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(i.e., not those in row 0 or in column 0). Just one nontrivial entry, F(1, 2), is retrieved rather than being recomputed. For larger instances, the proportion of such entries can be significantly larger.</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69760584"/>
              </p:ext>
            </p:extLst>
          </p:nvPr>
        </p:nvGraphicFramePr>
        <p:xfrm>
          <a:off x="2526384" y="3186714"/>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rgbClr val="0000FF"/>
                          </a:solidFill>
                          <a:effectLst/>
                          <a:latin typeface="Times New Roman" panose="02020603050405020304" pitchFamily="18" charset="0"/>
                          <a:cs typeface="Times New Roman" panose="02020603050405020304" pitchFamily="18" charset="0"/>
                        </a:rPr>
                        <a:t>12</a:t>
                      </a:r>
                      <a:endParaRPr lang="en-US" sz="22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12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12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32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37</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1602556" y="5679353"/>
            <a:ext cx="9087439" cy="769441"/>
          </a:xfrm>
          <a:prstGeom prst="rect">
            <a:avLst/>
          </a:prstGeom>
        </p:spPr>
        <p:txBody>
          <a:bodyPr wrap="square">
            <a:sp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8.6   Example of solving an instance of the knapsack problem by the memory function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7DB88DD0-E97C-4093-B33E-B2BA35AA28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615585" flipH="1" flipV="1">
            <a:off x="922226" y="3688461"/>
            <a:ext cx="585707" cy="388948"/>
          </a:xfrm>
          <a:prstGeom prst="rect">
            <a:avLst/>
          </a:prstGeom>
          <a:noFill/>
          <a:ln>
            <a:noFill/>
          </a:ln>
        </p:spPr>
      </p:pic>
    </p:spTree>
    <p:extLst>
      <p:ext uri="{BB962C8B-B14F-4D97-AF65-F5344CB8AC3E}">
        <p14:creationId xmlns:p14="http://schemas.microsoft.com/office/powerpoint/2010/main" val="1217755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671C0B-8792-4A6C-A460-E13C93440251}"/>
              </a:ext>
            </a:extLst>
          </p:cNvPr>
          <p:cNvGraphicFramePr>
            <a:graphicFrameLocks noGrp="1"/>
          </p:cNvGraphicFramePr>
          <p:nvPr>
            <p:extLst>
              <p:ext uri="{D42A27DB-BD31-4B8C-83A1-F6EECF244321}">
                <p14:modId xmlns:p14="http://schemas.microsoft.com/office/powerpoint/2010/main" val="1699213126"/>
              </p:ext>
            </p:extLst>
          </p:nvPr>
        </p:nvGraphicFramePr>
        <p:xfrm>
          <a:off x="1993949" y="3892770"/>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2E854B9C-4CAB-4836-8F64-04861299C7C3}"/>
              </a:ext>
            </a:extLst>
          </p:cNvPr>
          <p:cNvGraphicFramePr>
            <a:graphicFrameLocks noGrp="1"/>
          </p:cNvGraphicFramePr>
          <p:nvPr/>
        </p:nvGraphicFramePr>
        <p:xfrm>
          <a:off x="1826292" y="41965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F(i,  0) = 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i</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22</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a:t>
                      </a:r>
                      <a:r>
                        <a:rPr lang="en-US" sz="2200" dirty="0">
                          <a:solidFill>
                            <a:srgbClr val="00B050"/>
                          </a:solidFill>
                          <a:effectLst/>
                          <a:latin typeface="Times New Roman" panose="02020603050405020304" pitchFamily="18" charset="0"/>
                          <a:cs typeface="Times New Roman" panose="02020603050405020304" pitchFamily="18" charset="0"/>
                        </a:rPr>
                        <a:t>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37</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94C0DAD3-EBDD-4C14-B21A-2148CFD02234}"/>
              </a:ext>
            </a:extLst>
          </p:cNvPr>
          <p:cNvSpPr/>
          <p:nvPr/>
        </p:nvSpPr>
        <p:spPr>
          <a:xfrm>
            <a:off x="5136898" y="2965230"/>
            <a:ext cx="581441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
        <p:nvSpPr>
          <p:cNvPr id="5" name="Thought Bubble: Cloud 4">
            <a:extLst>
              <a:ext uri="{FF2B5EF4-FFF2-40B4-BE49-F238E27FC236}">
                <a16:creationId xmlns:a16="http://schemas.microsoft.com/office/drawing/2014/main" id="{3AEA2E43-881A-4A16-8313-FCDB27CE2FAC}"/>
              </a:ext>
            </a:extLst>
          </p:cNvPr>
          <p:cNvSpPr/>
          <p:nvPr/>
        </p:nvSpPr>
        <p:spPr>
          <a:xfrm>
            <a:off x="910811" y="273557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Emoticon making a point Stock Vector - 14709057">
            <a:extLst>
              <a:ext uri="{FF2B5EF4-FFF2-40B4-BE49-F238E27FC236}">
                <a16:creationId xmlns:a16="http://schemas.microsoft.com/office/drawing/2014/main" id="{E0ECF0FB-1D1D-492D-A6FA-77321D6151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912542" y="2704844"/>
            <a:ext cx="656296" cy="426649"/>
          </a:xfrm>
          <a:prstGeom prst="rect">
            <a:avLst/>
          </a:prstGeom>
          <a:noFill/>
          <a:ln>
            <a:noFill/>
          </a:ln>
        </p:spPr>
      </p:pic>
    </p:spTree>
    <p:extLst>
      <p:ext uri="{BB962C8B-B14F-4D97-AF65-F5344CB8AC3E}">
        <p14:creationId xmlns:p14="http://schemas.microsoft.com/office/powerpoint/2010/main" val="2152101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13735" y="375004"/>
                <a:ext cx="8906219" cy="6097695"/>
              </a:xfrm>
              <a:prstGeom prst="rect">
                <a:avLst/>
              </a:prstGeom>
            </p:spPr>
            <p:txBody>
              <a:bodyPr wrap="square">
                <a:spAutoFit/>
              </a:bodyPr>
              <a:lstStyle/>
              <a:p>
                <a:r>
                  <a:rPr lang="en-US" sz="2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Determine how efficient this MF version is in the worse case.</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brute-force method, compute at most </a:t>
                </a:r>
                <a14:m>
                  <m:oMath xmlns:m="http://schemas.openxmlformats.org/officeDocument/2006/math">
                    <m:sSup>
                      <m:sSup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entries in the (n-</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baseline="30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most the total number of entries computed is </a:t>
                </a:r>
              </a:p>
              <a:p>
                <a:pPr lvl="1"/>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+ 2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instance for which about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entries are computed is:</a:t>
                </a:r>
              </a:p>
              <a:p>
                <a:pPr lvl="1"/>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1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  and W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- 2.</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Combining these two results, the worst-case number of entries computed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is </a:t>
                </a:r>
                <a14:m>
                  <m:oMath xmlns:m="http://schemas.openxmlformats.org/officeDocument/2006/math">
                    <m:r>
                      <a:rPr lang="en-US" sz="2200" i="1">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for n items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(bound in terms of only n items).</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But the worst-case number of entries computed is </a:t>
                </a:r>
                <a14:m>
                  <m:oMath xmlns:m="http://schemas.openxmlformats.org/officeDocument/2006/math">
                    <m:r>
                      <a:rPr lang="en-US" sz="2200" i="1" smtClean="0">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for n items and weight W.  (i.e., let obtain a bound in terms of n and W combined).</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Let n = W+1 and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for all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then the total number of entries computed is about</a:t>
                </a:r>
              </a:p>
              <a:p>
                <a:pPr lvl="2"/>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+ 2 + 3 + … + n = </a:t>
                </a:r>
                <a14:m>
                  <m:oMath xmlns:m="http://schemas.openxmlformats.org/officeDocument/2006/math">
                    <m:f>
                      <m:f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fPr>
                      <m:num>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num>
                      <m:den>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den>
                    </m:f>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ea typeface="Microsoft YaHei" panose="020B0503020204020204" pitchFamily="34" charset="-122"/>
                    <a:cs typeface="Times New Roman" panose="02020603050405020304" pitchFamily="18" charset="0"/>
                  </a:rPr>
                  <a:t> </a:t>
                </a:r>
                <a14:m>
                  <m:oMath xmlns:m="http://schemas.openxmlformats.org/officeDocument/2006/math">
                    <m:f>
                      <m:f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fPr>
                      <m:num>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𝑊</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num>
                      <m:den>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den>
                    </m:f>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Therefore, for arbitrarily large values of n and W, the worst-case number of entries computed is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Combining these two results, the worst-case number of entries computed is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O(2</a:t>
                </a:r>
                <a:r>
                  <a:rPr lang="en-US" sz="2200"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13735" y="375004"/>
                <a:ext cx="8906219" cy="6097695"/>
              </a:xfrm>
              <a:prstGeom prst="rect">
                <a:avLst/>
              </a:prstGeom>
              <a:blipFill>
                <a:blip r:embed="rId2"/>
                <a:stretch>
                  <a:fillRect l="-1232" t="-1000" b="-1100"/>
                </a:stretch>
              </a:blipFill>
            </p:spPr>
            <p:txBody>
              <a:bodyPr/>
              <a:lstStyle/>
              <a:p>
                <a:r>
                  <a:rPr lang="en-US">
                    <a:noFill/>
                  </a:rPr>
                  <a:t> </a:t>
                </a:r>
              </a:p>
            </p:txBody>
          </p:sp>
        </mc:Fallback>
      </mc:AlternateContent>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Tree>
    <p:extLst>
      <p:ext uri="{BB962C8B-B14F-4D97-AF65-F5344CB8AC3E}">
        <p14:creationId xmlns:p14="http://schemas.microsoft.com/office/powerpoint/2010/main" val="2485327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4235" y="1474864"/>
            <a:ext cx="9125147" cy="4708981"/>
          </a:xfrm>
          <a:prstGeom prst="rect">
            <a:avLst/>
          </a:prstGeom>
        </p:spPr>
        <p:txBody>
          <a:bodyPr wrap="square">
            <a:spAutoFit/>
          </a:bodyPr>
          <a:lstStyle/>
          <a:p>
            <a:r>
              <a:rPr lang="en-US" sz="2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Memory Functions</a:t>
            </a:r>
            <a:endParaRPr lang="en-US" sz="2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naïve recursive solution is inefficient </a:t>
            </a:r>
          </a:p>
          <a:p>
            <a:pPr marL="800100" lvl="1"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solves the same subproblems repeatedly. </a:t>
            </a:r>
          </a:p>
          <a:p>
            <a:pPr marL="800100" lvl="1"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Fibonnaci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Numbers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an exponential-time solution </a:t>
            </a: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Instead, </a:t>
            </a:r>
          </a:p>
          <a:p>
            <a:pPr marL="919163" lvl="1"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each subproblem, solve it only once, and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saves its solution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Look up this subproblem’s solution again when it is needed. </a:t>
            </a:r>
          </a:p>
          <a:p>
            <a:pPr marR="0" lvl="0">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R="0" lvl="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descr="Emoticon making a point Stock Vector - 14709057">
            <a:extLst>
              <a:ext uri="{FF2B5EF4-FFF2-40B4-BE49-F238E27FC236}">
                <a16:creationId xmlns:a16="http://schemas.microsoft.com/office/drawing/2014/main" id="{25384ECB-E426-4F76-A274-67CAFEE7DE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37137" y="3681984"/>
            <a:ext cx="443415" cy="294743"/>
          </a:xfrm>
          <a:prstGeom prst="rect">
            <a:avLst/>
          </a:prstGeom>
          <a:noFill/>
          <a:ln>
            <a:noFill/>
          </a:ln>
        </p:spPr>
      </p:pic>
    </p:spTree>
    <p:extLst>
      <p:ext uri="{BB962C8B-B14F-4D97-AF65-F5344CB8AC3E}">
        <p14:creationId xmlns:p14="http://schemas.microsoft.com/office/powerpoint/2010/main" val="382962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424" y="1720840"/>
            <a:ext cx="8825194" cy="4154984"/>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Dynamic programming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uses additional memory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save computation time: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example of a time-memory trade-off. </a:t>
            </a:r>
          </a:p>
          <a:p>
            <a:pPr marL="919163" lvl="1" indent="-461963">
              <a:spcBef>
                <a:spcPts val="600"/>
              </a:spcBef>
              <a:spcAft>
                <a:spcPts val="6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Transforms an exponential-time solution into a polynomial-time solution, if memory function were used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dynamic-programming approach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runs in polynomial time </a:t>
            </a:r>
          </a:p>
          <a:p>
            <a:pPr marL="1376363" lvl="2"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the number of distinct subproblems involved is polynomial in the input size and </a:t>
            </a:r>
          </a:p>
          <a:p>
            <a:pPr marL="1376363" lvl="2"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solve each such subproblem in polynomial time. </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Tree>
    <p:extLst>
      <p:ext uri="{BB962C8B-B14F-4D97-AF65-F5344CB8AC3E}">
        <p14:creationId xmlns:p14="http://schemas.microsoft.com/office/powerpoint/2010/main" val="1609486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0518" y="645936"/>
            <a:ext cx="8614933" cy="5447645"/>
          </a:xfrm>
          <a:prstGeom prst="rect">
            <a:avLst/>
          </a:prstGeom>
        </p:spPr>
        <p:txBody>
          <a:bodyPr wrap="square">
            <a:spAutoFit/>
          </a:bodyPr>
          <a:lstStyle/>
          <a:p>
            <a:pPr>
              <a:spcBef>
                <a:spcPts val="600"/>
              </a:spcBef>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Two equivalent ways for implementing a dynamic programming approach: </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first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approach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top-down with memorization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Write the procedure recursively, and then modify it to save the result of each subproblem (in an array or a hash table).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recursive procedure </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first checks whether “this” subproblem” has previously solved. </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so, returns the save value of its previous computation.</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not, the procedure computes this subproblem and then saves its value.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 say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recursive procedure has been memorized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saves what results it has computed previously.</a:t>
            </a:r>
          </a:p>
        </p:txBody>
      </p:sp>
      <p:pic>
        <p:nvPicPr>
          <p:cNvPr id="3" name="Picture 2" descr="Emoticon making a point Stock Vector - 14709057">
            <a:extLst>
              <a:ext uri="{FF2B5EF4-FFF2-40B4-BE49-F238E27FC236}">
                <a16:creationId xmlns:a16="http://schemas.microsoft.com/office/drawing/2014/main" id="{BBC88FD2-B601-46F6-B589-44C9B6722E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57891" y="3748130"/>
            <a:ext cx="490352" cy="353410"/>
          </a:xfrm>
          <a:prstGeom prst="rect">
            <a:avLst/>
          </a:prstGeom>
          <a:noFill/>
          <a:ln>
            <a:noFill/>
          </a:ln>
        </p:spPr>
      </p:pic>
    </p:spTree>
    <p:extLst>
      <p:ext uri="{BB962C8B-B14F-4D97-AF65-F5344CB8AC3E}">
        <p14:creationId xmlns:p14="http://schemas.microsoft.com/office/powerpoint/2010/main" val="277589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72AA-BE5B-4035-AAF4-2F82AD322831}"/>
              </a:ext>
            </a:extLst>
          </p:cNvPr>
          <p:cNvSpPr>
            <a:spLocks noGrp="1"/>
          </p:cNvSpPr>
          <p:nvPr>
            <p:ph type="title"/>
          </p:nvPr>
        </p:nvSpPr>
        <p:spPr>
          <a:xfrm>
            <a:off x="838200" y="365125"/>
            <a:ext cx="6372497" cy="1071789"/>
          </a:xfrm>
        </p:spPr>
        <p:txBody>
          <a:bodyPr>
            <a:normAutofit/>
          </a:bodyPr>
          <a:lstStyle/>
          <a:p>
            <a:r>
              <a:rPr lang="en-US" sz="3200" dirty="0">
                <a:latin typeface="+mn-lt"/>
                <a:cs typeface="Times New Roman" panose="02020603050405020304" pitchFamily="18" charset="0"/>
              </a:rPr>
              <a:t>Knapsack Problem: </a:t>
            </a:r>
            <a:br>
              <a:rPr lang="en-US" sz="3600" dirty="0">
                <a:latin typeface="+mn-lt"/>
                <a:cs typeface="Times New Roman" panose="02020603050405020304" pitchFamily="18" charset="0"/>
              </a:rPr>
            </a:br>
            <a:r>
              <a:rPr lang="en-US" sz="2800" dirty="0">
                <a:latin typeface="+mn-lt"/>
                <a:cs typeface="Times New Roman" panose="02020603050405020304" pitchFamily="18" charset="0"/>
              </a:rPr>
              <a:t>The exhaustive search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89FC5F-B7FC-44A9-8814-C0804624A508}"/>
                  </a:ext>
                </a:extLst>
              </p:cNvPr>
              <p:cNvSpPr>
                <a:spLocks noGrp="1"/>
              </p:cNvSpPr>
              <p:nvPr>
                <p:ph idx="1"/>
              </p:nvPr>
            </p:nvSpPr>
            <p:spPr>
              <a:xfrm>
                <a:off x="315366" y="2414679"/>
                <a:ext cx="6973708" cy="4246744"/>
              </a:xfrm>
            </p:spPr>
            <p:txBody>
              <a:bodyPr>
                <a:normAutofit fontScale="70000" lnSpcReduction="20000"/>
              </a:bodyPr>
              <a:lstStyle/>
              <a:p>
                <a:endParaRPr lang="en-US" dirty="0"/>
              </a:p>
              <a:p>
                <a:endParaRPr lang="en-US" dirty="0"/>
              </a:p>
              <a:p>
                <a:endParaRPr lang="en-US" dirty="0"/>
              </a:p>
              <a:p>
                <a:pPr marL="0" indent="0">
                  <a:buNone/>
                </a:pPr>
                <a:r>
                  <a:rPr lang="en-US" sz="2400" dirty="0">
                    <a:latin typeface="Times New Roman" panose="02020603050405020304" pitchFamily="18" charset="0"/>
                    <a:cs typeface="Times New Roman" panose="02020603050405020304" pitchFamily="18" charset="0"/>
                  </a:rPr>
                  <a:t>                                  (a)                                                                     (b)</a:t>
                </a:r>
              </a:p>
              <a:p>
                <a:pPr marL="0" indent="0">
                  <a:buNone/>
                </a:pPr>
                <a:r>
                  <a:rPr lang="en-US" sz="2400" dirty="0">
                    <a:latin typeface="Times New Roman" panose="02020603050405020304" pitchFamily="18" charset="0"/>
                    <a:cs typeface="Times New Roman" panose="02020603050405020304" pitchFamily="18" charset="0"/>
                  </a:rPr>
                  <a:t>             Figure  6.1  (a) Instance of the knapsack problem.</a:t>
                </a:r>
              </a:p>
              <a:p>
                <a:pPr marL="0" indent="0">
                  <a:buNone/>
                </a:pPr>
                <a:r>
                  <a:rPr lang="en-US" sz="2400" dirty="0">
                    <a:latin typeface="Times New Roman" panose="02020603050405020304" pitchFamily="18" charset="0"/>
                    <a:cs typeface="Times New Roman" panose="02020603050405020304" pitchFamily="18" charset="0"/>
                  </a:rPr>
                  <a:t>                                (b) Its solution by exhaustive search.</a:t>
                </a:r>
              </a:p>
              <a:p>
                <a:endParaRPr lang="en-US" sz="24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The number of subsets of an n-element set is </a:t>
                </a:r>
                <a14:m>
                  <m:oMath xmlns:m="http://schemas.openxmlformats.org/officeDocument/2006/math">
                    <m:sSup>
                      <m:sSupPr>
                        <m:ctrlPr>
                          <a:rPr lang="en-US" sz="2900" i="1" smtClean="0">
                            <a:latin typeface="Cambria Math" panose="02040503050406030204" pitchFamily="18" charset="0"/>
                            <a:cs typeface="Times New Roman" panose="02020603050405020304" pitchFamily="18" charset="0"/>
                          </a:rPr>
                        </m:ctrlPr>
                      </m:sSupPr>
                      <m:e>
                        <m:r>
                          <a:rPr lang="en-US" sz="2900" b="0" i="1" smtClean="0">
                            <a:latin typeface="Cambria Math" panose="02040503050406030204" pitchFamily="18" charset="0"/>
                            <a:cs typeface="Times New Roman" panose="02020603050405020304" pitchFamily="18" charset="0"/>
                          </a:rPr>
                          <m:t>2</m:t>
                        </m:r>
                      </m:e>
                      <m:sup>
                        <m:r>
                          <a:rPr lang="en-US" sz="2900" b="0" i="1" smtClean="0">
                            <a:latin typeface="Cambria Math" panose="02040503050406030204" pitchFamily="18" charset="0"/>
                            <a:cs typeface="Times New Roman" panose="02020603050405020304" pitchFamily="18" charset="0"/>
                          </a:rPr>
                          <m:t>𝑛</m:t>
                        </m:r>
                      </m:sup>
                    </m:sSup>
                  </m:oMath>
                </a14:m>
                <a:r>
                  <a:rPr lang="en-US" sz="2900" dirty="0">
                    <a:latin typeface="Times New Roman" panose="02020603050405020304" pitchFamily="18" charset="0"/>
                    <a:cs typeface="Times New Roman" panose="02020603050405020304" pitchFamily="18" charset="0"/>
                  </a:rPr>
                  <a:t>.</a:t>
                </a:r>
              </a:p>
              <a:p>
                <a:r>
                  <a:rPr lang="en-US" sz="2900" dirty="0">
                    <a:latin typeface="Times New Roman" panose="02020603050405020304" pitchFamily="18" charset="0"/>
                    <a:cs typeface="Times New Roman" panose="02020603050405020304" pitchFamily="18" charset="0"/>
                  </a:rPr>
                  <a:t>The </a:t>
                </a:r>
                <a:r>
                  <a:rPr lang="en-US" sz="2900" dirty="0">
                    <a:highlight>
                      <a:srgbClr val="FFFF00"/>
                    </a:highlight>
                    <a:latin typeface="Times New Roman" panose="02020603050405020304" pitchFamily="18" charset="0"/>
                    <a:cs typeface="Times New Roman" panose="02020603050405020304" pitchFamily="18" charset="0"/>
                  </a:rPr>
                  <a:t>exhaustive search leads to a  </a:t>
                </a:r>
                <a:r>
                  <a:rPr lang="el-GR" sz="2900" dirty="0">
                    <a:highlight>
                      <a:srgbClr val="FFFF00"/>
                    </a:highlight>
                    <a:latin typeface="Times New Roman" panose="02020603050405020304" pitchFamily="18" charset="0"/>
                    <a:cs typeface="Times New Roman" panose="02020603050405020304" pitchFamily="18" charset="0"/>
                  </a:rPr>
                  <a:t>Ω</a:t>
                </a:r>
                <a:r>
                  <a:rPr lang="en-US" sz="2900" dirty="0">
                    <a:highlight>
                      <a:srgbClr val="FFFF00"/>
                    </a:highlight>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900" i="1" smtClean="0">
                            <a:highlight>
                              <a:srgbClr val="FFFF00"/>
                            </a:highlight>
                            <a:latin typeface="Cambria Math" panose="02040503050406030204" pitchFamily="18" charset="0"/>
                            <a:cs typeface="Times New Roman" panose="02020603050405020304" pitchFamily="18" charset="0"/>
                          </a:rPr>
                        </m:ctrlPr>
                      </m:sSupPr>
                      <m:e>
                        <m:r>
                          <a:rPr lang="en-US" sz="2900" b="0" i="1" smtClean="0">
                            <a:highlight>
                              <a:srgbClr val="FFFF00"/>
                            </a:highlight>
                            <a:latin typeface="Cambria Math" panose="02040503050406030204" pitchFamily="18" charset="0"/>
                            <a:cs typeface="Times New Roman" panose="02020603050405020304" pitchFamily="18" charset="0"/>
                          </a:rPr>
                          <m:t>2</m:t>
                        </m:r>
                      </m:e>
                      <m:sup>
                        <m:r>
                          <a:rPr lang="en-US" sz="2900" b="0" i="1" smtClean="0">
                            <a:highlight>
                              <a:srgbClr val="FFFF00"/>
                            </a:highlight>
                            <a:latin typeface="Cambria Math" panose="02040503050406030204" pitchFamily="18" charset="0"/>
                            <a:cs typeface="Times New Roman" panose="02020603050405020304" pitchFamily="18" charset="0"/>
                          </a:rPr>
                          <m:t>𝑛</m:t>
                        </m:r>
                      </m:sup>
                    </m:sSup>
                  </m:oMath>
                </a14:m>
                <a:r>
                  <a:rPr lang="en-US" sz="2900" dirty="0">
                    <a:highlight>
                      <a:srgbClr val="FFFF00"/>
                    </a:highlight>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algorithm no matter how efficient individual subsets are generated.</a:t>
                </a:r>
              </a:p>
              <a:p>
                <a:r>
                  <a:rPr lang="en-US" sz="2900" dirty="0">
                    <a:latin typeface="Times New Roman" panose="02020603050405020304" pitchFamily="18" charset="0"/>
                    <a:cs typeface="Times New Roman" panose="02020603050405020304" pitchFamily="18" charset="0"/>
                  </a:rPr>
                  <a:t>The knapsack and the traveling salesman problems are the best-known examples of so-called </a:t>
                </a:r>
                <a:r>
                  <a:rPr lang="en-US" sz="2900" dirty="0">
                    <a:solidFill>
                      <a:srgbClr val="0000FF"/>
                    </a:solidFill>
                    <a:highlight>
                      <a:srgbClr val="FFFF00"/>
                    </a:highlight>
                    <a:latin typeface="Times New Roman" panose="02020603050405020304" pitchFamily="18" charset="0"/>
                    <a:cs typeface="Times New Roman" panose="02020603050405020304" pitchFamily="18" charset="0"/>
                  </a:rPr>
                  <a:t>NP-hard problems</a:t>
                </a:r>
                <a:r>
                  <a:rPr lang="en-US" sz="2900" dirty="0">
                    <a:highlight>
                      <a:srgbClr val="FFFF00"/>
                    </a:highlight>
                    <a:latin typeface="Times New Roman" panose="02020603050405020304" pitchFamily="18" charset="0"/>
                    <a:cs typeface="Times New Roman" panose="02020603050405020304" pitchFamily="18" charset="0"/>
                  </a:rPr>
                  <a:t>.</a:t>
                </a:r>
              </a:p>
              <a:p>
                <a:r>
                  <a:rPr lang="en-US" sz="2900" dirty="0">
                    <a:latin typeface="Times New Roman" panose="02020603050405020304" pitchFamily="18" charset="0"/>
                    <a:cs typeface="Times New Roman" panose="02020603050405020304" pitchFamily="18" charset="0"/>
                  </a:rPr>
                  <a:t>No polynomial-time algorithm is known for any NP-hard problem.</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8089FC5F-B7FC-44A9-8814-C0804624A508}"/>
                  </a:ext>
                </a:extLst>
              </p:cNvPr>
              <p:cNvSpPr>
                <a:spLocks noGrp="1" noRot="1" noChangeAspect="1" noMove="1" noResize="1" noEditPoints="1" noAdjustHandles="1" noChangeArrowheads="1" noChangeShapeType="1" noTextEdit="1"/>
              </p:cNvSpPr>
              <p:nvPr>
                <p:ph idx="1"/>
              </p:nvPr>
            </p:nvSpPr>
            <p:spPr>
              <a:xfrm>
                <a:off x="315366" y="2414679"/>
                <a:ext cx="6973708" cy="4246744"/>
              </a:xfrm>
              <a:blipFill>
                <a:blip r:embed="rId2"/>
                <a:stretch>
                  <a:fillRect l="-787" b="-2152"/>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DB7211FF-B070-45E8-AD79-C6E13EEF7859}"/>
              </a:ext>
            </a:extLst>
          </p:cNvPr>
          <p:cNvGraphicFramePr>
            <a:graphicFrameLocks noGrp="1"/>
          </p:cNvGraphicFramePr>
          <p:nvPr>
            <p:extLst>
              <p:ext uri="{D42A27DB-BD31-4B8C-83A1-F6EECF244321}">
                <p14:modId xmlns:p14="http://schemas.microsoft.com/office/powerpoint/2010/main" val="770357844"/>
              </p:ext>
            </p:extLst>
          </p:nvPr>
        </p:nvGraphicFramePr>
        <p:xfrm>
          <a:off x="970038" y="1711234"/>
          <a:ext cx="4042391" cy="1676400"/>
        </p:xfrm>
        <a:graphic>
          <a:graphicData uri="http://schemas.openxmlformats.org/drawingml/2006/table">
            <a:tbl>
              <a:tblPr firstRow="1" firstCol="1" bandRow="1">
                <a:tableStyleId>{5C22544A-7EE6-4342-B048-85BDC9FD1C3A}</a:tableStyleId>
              </a:tblPr>
              <a:tblGrid>
                <a:gridCol w="1366442">
                  <a:extLst>
                    <a:ext uri="{9D8B030D-6E8A-4147-A177-3AD203B41FA5}">
                      <a16:colId xmlns:a16="http://schemas.microsoft.com/office/drawing/2014/main" val="20000"/>
                    </a:ext>
                  </a:extLst>
                </a:gridCol>
                <a:gridCol w="1309507">
                  <a:extLst>
                    <a:ext uri="{9D8B030D-6E8A-4147-A177-3AD203B41FA5}">
                      <a16:colId xmlns:a16="http://schemas.microsoft.com/office/drawing/2014/main" val="20001"/>
                    </a:ext>
                  </a:extLst>
                </a:gridCol>
                <a:gridCol w="1366442">
                  <a:extLst>
                    <a:ext uri="{9D8B030D-6E8A-4147-A177-3AD203B41FA5}">
                      <a16:colId xmlns:a16="http://schemas.microsoft.com/office/drawing/2014/main" val="20002"/>
                    </a:ext>
                  </a:extLst>
                </a:gridCol>
              </a:tblGrid>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item</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weight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value</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5" name="Table 5">
            <a:extLst>
              <a:ext uri="{FF2B5EF4-FFF2-40B4-BE49-F238E27FC236}">
                <a16:creationId xmlns:a16="http://schemas.microsoft.com/office/drawing/2014/main" id="{576ED7D7-B9AE-46C3-A479-E1CC1738C238}"/>
              </a:ext>
            </a:extLst>
          </p:cNvPr>
          <p:cNvGraphicFramePr>
            <a:graphicFrameLocks noGrp="1"/>
          </p:cNvGraphicFramePr>
          <p:nvPr>
            <p:extLst>
              <p:ext uri="{D42A27DB-BD31-4B8C-83A1-F6EECF244321}">
                <p14:modId xmlns:p14="http://schemas.microsoft.com/office/powerpoint/2010/main" val="2282070512"/>
              </p:ext>
            </p:extLst>
          </p:nvPr>
        </p:nvGraphicFramePr>
        <p:xfrm>
          <a:off x="5201918" y="1650274"/>
          <a:ext cx="1216296" cy="1737360"/>
        </p:xfrm>
        <a:graphic>
          <a:graphicData uri="http://schemas.openxmlformats.org/drawingml/2006/table">
            <a:tbl>
              <a:tblPr firstRow="1" bandRow="1">
                <a:tableStyleId>{5C22544A-7EE6-4342-B048-85BDC9FD1C3A}</a:tableStyleId>
              </a:tblPr>
              <a:tblGrid>
                <a:gridCol w="1216296">
                  <a:extLst>
                    <a:ext uri="{9D8B030D-6E8A-4147-A177-3AD203B41FA5}">
                      <a16:colId xmlns:a16="http://schemas.microsoft.com/office/drawing/2014/main" val="2493844432"/>
                    </a:ext>
                  </a:extLst>
                </a:gridCol>
              </a:tblGrid>
              <a:tr h="1654401">
                <a:tc>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p>
                      <a:pPr algn="ctr"/>
                      <a:endParaRPr lang="en-US" b="0" dirty="0">
                        <a:solidFill>
                          <a:schemeClr val="tx1"/>
                        </a:solidFill>
                        <a:latin typeface="Times New Roman" panose="02020603050405020304" pitchFamily="18" charset="0"/>
                        <a:cs typeface="Times New Roman" panose="02020603050405020304" pitchFamily="18" charset="0"/>
                      </a:endParaRPr>
                    </a:p>
                    <a:p>
                      <a:pPr algn="ctr"/>
                      <a:endParaRPr lang="en-US" b="0" dirty="0">
                        <a:solidFill>
                          <a:schemeClr val="tx1"/>
                        </a:solidFill>
                        <a:latin typeface="Times New Roman" panose="02020603050405020304" pitchFamily="18" charset="0"/>
                        <a:cs typeface="Times New Roman" panose="02020603050405020304" pitchFamily="18" charset="0"/>
                      </a:endParaRPr>
                    </a:p>
                    <a:p>
                      <a:pPr algn="ctr"/>
                      <a:r>
                        <a:rPr lang="en-US" b="0" dirty="0">
                          <a:solidFill>
                            <a:schemeClr val="tx1"/>
                          </a:solidFill>
                          <a:latin typeface="Times New Roman" panose="02020603050405020304" pitchFamily="18" charset="0"/>
                          <a:cs typeface="Times New Roman" panose="02020603050405020304" pitchFamily="18" charset="0"/>
                        </a:rPr>
                        <a:t>Knapsack</a:t>
                      </a:r>
                    </a:p>
                    <a:p>
                      <a:pPr algn="ctr"/>
                      <a:r>
                        <a:rPr lang="en-US" b="0" dirty="0">
                          <a:solidFill>
                            <a:schemeClr val="tx1"/>
                          </a:solidFill>
                          <a:latin typeface="Times New Roman" panose="02020603050405020304" pitchFamily="18" charset="0"/>
                          <a:cs typeface="Times New Roman" panose="02020603050405020304" pitchFamily="18" charset="0"/>
                        </a:rPr>
                        <a:t>Capacity</a:t>
                      </a:r>
                    </a:p>
                    <a:p>
                      <a:pPr algn="ctr"/>
                      <a:r>
                        <a:rPr lang="en-US" b="0" dirty="0">
                          <a:solidFill>
                            <a:schemeClr val="tx1"/>
                          </a:solidFill>
                          <a:latin typeface="Times New Roman" panose="02020603050405020304" pitchFamily="18" charset="0"/>
                          <a:cs typeface="Times New Roman" panose="02020603050405020304" pitchFamily="18" charset="0"/>
                        </a:rPr>
                        <a:t>W =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659646"/>
                  </a:ext>
                </a:extLst>
              </a:tr>
            </a:tbl>
          </a:graphicData>
        </a:graphic>
      </p:graphicFrame>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93AEC4FE-FAB7-406A-8187-56FBF5B110A7}"/>
                  </a:ext>
                </a:extLst>
              </p:cNvPr>
              <p:cNvGraphicFramePr>
                <a:graphicFrameLocks noGrp="1"/>
              </p:cNvGraphicFramePr>
              <p:nvPr>
                <p:extLst>
                  <p:ext uri="{D42A27DB-BD31-4B8C-83A1-F6EECF244321}">
                    <p14:modId xmlns:p14="http://schemas.microsoft.com/office/powerpoint/2010/main" val="3083158237"/>
                  </p:ext>
                </p:extLst>
              </p:nvPr>
            </p:nvGraphicFramePr>
            <p:xfrm>
              <a:off x="7375840" y="443503"/>
              <a:ext cx="4280664" cy="6217920"/>
            </p:xfrm>
            <a:graphic>
              <a:graphicData uri="http://schemas.openxmlformats.org/drawingml/2006/table">
                <a:tbl>
                  <a:tblPr firstRow="1" bandRow="1">
                    <a:tableStyleId>{5C22544A-7EE6-4342-B048-85BDC9FD1C3A}</a:tableStyleId>
                  </a:tblPr>
                  <a:tblGrid>
                    <a:gridCol w="1426888">
                      <a:extLst>
                        <a:ext uri="{9D8B030D-6E8A-4147-A177-3AD203B41FA5}">
                          <a16:colId xmlns:a16="http://schemas.microsoft.com/office/drawing/2014/main" val="2930204226"/>
                        </a:ext>
                      </a:extLst>
                    </a:gridCol>
                    <a:gridCol w="1426888">
                      <a:extLst>
                        <a:ext uri="{9D8B030D-6E8A-4147-A177-3AD203B41FA5}">
                          <a16:colId xmlns:a16="http://schemas.microsoft.com/office/drawing/2014/main" val="3974207000"/>
                        </a:ext>
                      </a:extLst>
                    </a:gridCol>
                    <a:gridCol w="1426888">
                      <a:extLst>
                        <a:ext uri="{9D8B030D-6E8A-4147-A177-3AD203B41FA5}">
                          <a16:colId xmlns:a16="http://schemas.microsoft.com/office/drawing/2014/main" val="3827249802"/>
                        </a:ext>
                      </a:extLst>
                    </a:gridCol>
                  </a:tblGrid>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Subset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weight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Value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117267"/>
                      </a:ext>
                    </a:extLst>
                  </a:tr>
                  <a:tr h="262319">
                    <a:tc>
                      <a:txBody>
                        <a:bodyP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499025"/>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5338496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67798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1443954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5719992"/>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1958660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4869281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24220236"/>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72544016"/>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0117345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8325685"/>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7805520"/>
                      </a:ext>
                    </a:extLst>
                  </a:tr>
                  <a:tr h="262319">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{1, 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24832054"/>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7</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33503281"/>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25022823"/>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 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384136"/>
                      </a:ext>
                    </a:extLst>
                  </a:tr>
                </a:tbl>
              </a:graphicData>
            </a:graphic>
          </p:graphicFrame>
        </mc:Choice>
        <mc:Fallback xmlns="">
          <p:graphicFrame>
            <p:nvGraphicFramePr>
              <p:cNvPr id="6" name="Table 6">
                <a:extLst>
                  <a:ext uri="{FF2B5EF4-FFF2-40B4-BE49-F238E27FC236}">
                    <a16:creationId xmlns:a16="http://schemas.microsoft.com/office/drawing/2014/main" id="{93AEC4FE-FAB7-406A-8187-56FBF5B110A7}"/>
                  </a:ext>
                </a:extLst>
              </p:cNvPr>
              <p:cNvGraphicFramePr>
                <a:graphicFrameLocks noGrp="1"/>
              </p:cNvGraphicFramePr>
              <p:nvPr>
                <p:extLst>
                  <p:ext uri="{D42A27DB-BD31-4B8C-83A1-F6EECF244321}">
                    <p14:modId xmlns:p14="http://schemas.microsoft.com/office/powerpoint/2010/main" val="3083158237"/>
                  </p:ext>
                </p:extLst>
              </p:nvPr>
            </p:nvGraphicFramePr>
            <p:xfrm>
              <a:off x="7375840" y="443503"/>
              <a:ext cx="4280664" cy="6217920"/>
            </p:xfrm>
            <a:graphic>
              <a:graphicData uri="http://schemas.openxmlformats.org/drawingml/2006/table">
                <a:tbl>
                  <a:tblPr firstRow="1" bandRow="1">
                    <a:tableStyleId>{5C22544A-7EE6-4342-B048-85BDC9FD1C3A}</a:tableStyleId>
                  </a:tblPr>
                  <a:tblGrid>
                    <a:gridCol w="1426888">
                      <a:extLst>
                        <a:ext uri="{9D8B030D-6E8A-4147-A177-3AD203B41FA5}">
                          <a16:colId xmlns:a16="http://schemas.microsoft.com/office/drawing/2014/main" val="2930204226"/>
                        </a:ext>
                      </a:extLst>
                    </a:gridCol>
                    <a:gridCol w="1426888">
                      <a:extLst>
                        <a:ext uri="{9D8B030D-6E8A-4147-A177-3AD203B41FA5}">
                          <a16:colId xmlns:a16="http://schemas.microsoft.com/office/drawing/2014/main" val="3974207000"/>
                        </a:ext>
                      </a:extLst>
                    </a:gridCol>
                    <a:gridCol w="1426888">
                      <a:extLst>
                        <a:ext uri="{9D8B030D-6E8A-4147-A177-3AD203B41FA5}">
                          <a16:colId xmlns:a16="http://schemas.microsoft.com/office/drawing/2014/main" val="3827249802"/>
                        </a:ext>
                      </a:extLst>
                    </a:gridCol>
                  </a:tblGrid>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Subset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weight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Value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117267"/>
                      </a:ext>
                    </a:extLst>
                  </a:tr>
                  <a:tr h="365760">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3"/>
                          <a:stretch>
                            <a:fillRect l="-426" t="-108333" r="-200426" b="-1528333"/>
                          </a:stretch>
                        </a:blip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499025"/>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5338496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67798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1443954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5719992"/>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1958660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4869281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24220236"/>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72544016"/>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0117345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8325685"/>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7805520"/>
                      </a:ext>
                    </a:extLst>
                  </a:tr>
                  <a:tr h="365760">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{1, 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24832054"/>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7</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33503281"/>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25022823"/>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 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384136"/>
                      </a:ext>
                    </a:extLst>
                  </a:tr>
                </a:tbl>
              </a:graphicData>
            </a:graphic>
          </p:graphicFrame>
        </mc:Fallback>
      </mc:AlternateContent>
    </p:spTree>
    <p:extLst>
      <p:ext uri="{BB962C8B-B14F-4D97-AF65-F5344CB8AC3E}">
        <p14:creationId xmlns:p14="http://schemas.microsoft.com/office/powerpoint/2010/main" val="2010009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1889" y="909288"/>
            <a:ext cx="8847438" cy="4602029"/>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second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approach is 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 method with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memorization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indent="-461963">
              <a:lnSpc>
                <a:spcPct val="150000"/>
              </a:lnSpc>
              <a:buFont typeface="Symbol" panose="05050102010706020507" pitchFamily="18" charset="2"/>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principle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solve each subproblem only once,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after all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its prerequisite and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smaller subproblems were solved (computed) and saved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approach depends on the “size” of a subproblem:  solving any particular subproblem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depends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only</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on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solving “smaller” subproblems. </a:t>
            </a:r>
          </a:p>
          <a:p>
            <a:pPr marL="914400" marR="0" lvl="1" indent="-461963">
              <a:lnSpc>
                <a:spcPct val="150000"/>
              </a:lnSpc>
              <a:spcBef>
                <a:spcPts val="0"/>
              </a:spcBef>
              <a:spcAft>
                <a:spcPts val="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Sort the subproblems by size and solve (and saved) them in size order, smallest first.  </a:t>
            </a:r>
          </a:p>
          <a:p>
            <a:pPr marL="914400" marR="0" lvl="1" indent="-461963">
              <a:lnSpc>
                <a:spcPct val="150000"/>
              </a:lnSpc>
              <a:spcBef>
                <a:spcPts val="0"/>
              </a:spcBef>
              <a:spcAft>
                <a:spcPts val="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Solve any subproblem which depends on the solutions of smaller subproblems which were computed and saved.</a:t>
            </a:r>
          </a:p>
        </p:txBody>
      </p:sp>
      <p:pic>
        <p:nvPicPr>
          <p:cNvPr id="3" name="Picture 2" descr="Emoticon making a point Stock Vector - 14709057">
            <a:extLst>
              <a:ext uri="{FF2B5EF4-FFF2-40B4-BE49-F238E27FC236}">
                <a16:creationId xmlns:a16="http://schemas.microsoft.com/office/drawing/2014/main" id="{E520D3E8-1FC3-4B1C-B529-03434C796D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1001558" y="3679357"/>
            <a:ext cx="505422" cy="389739"/>
          </a:xfrm>
          <a:prstGeom prst="rect">
            <a:avLst/>
          </a:prstGeom>
          <a:noFill/>
          <a:ln>
            <a:noFill/>
          </a:ln>
        </p:spPr>
      </p:pic>
    </p:spTree>
    <p:extLst>
      <p:ext uri="{BB962C8B-B14F-4D97-AF65-F5344CB8AC3E}">
        <p14:creationId xmlns:p14="http://schemas.microsoft.com/office/powerpoint/2010/main" val="356420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37" y="274290"/>
            <a:ext cx="9069215" cy="6309420"/>
          </a:xfrm>
          <a:prstGeom prst="rect">
            <a:avLst/>
          </a:prstGeom>
        </p:spPr>
        <p:txBody>
          <a:bodyPr wrap="square">
            <a:spAutoFit/>
          </a:bodyPr>
          <a:lstStyle/>
          <a:p>
            <a:pPr>
              <a:spcBef>
                <a:spcPts val="600"/>
              </a:spcBef>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 method with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memorization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a:t>
            </a:r>
          </a:p>
          <a:p>
            <a:pPr marL="342900" indent="-342900">
              <a:spcBef>
                <a:spcPts val="600"/>
              </a:spcBef>
              <a:spcAft>
                <a:spcPts val="600"/>
              </a:spcAft>
              <a:buFont typeface="Arial" panose="020B0604020202020204" pitchFamily="34" charset="0"/>
              <a:buChar char="•"/>
            </a:pPr>
            <a:r>
              <a:rPr lang="en-US" sz="2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an alternative approach to dynamic programming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offers the efficiency of 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dynamic programming approach while maintaining a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top-down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strategy.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idea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 memorize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natural, but inefficient,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recursive 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600"/>
              </a:spcBef>
              <a:spcAft>
                <a:spcPts val="600"/>
              </a:spcAft>
              <a:buFont typeface="Arial" panose="020B0604020202020204" pitchFamily="34" charset="0"/>
              <a:buChar char="•"/>
            </a:pP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Apply</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bottom-up approach to maintaining a table with subproblem solutions, but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use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recursive algorithm for filling in the table. </a:t>
            </a:r>
          </a:p>
          <a:p>
            <a:pPr marL="461963" marR="0" lvl="0" indent="-461963">
              <a:spcBef>
                <a:spcPts val="600"/>
              </a:spcBef>
              <a:spcAft>
                <a:spcPts val="600"/>
              </a:spcAft>
              <a:buFont typeface="Arial" panose="020B0604020202020204" pitchFamily="34" charset="0"/>
              <a:buChar char="•"/>
            </a:pP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 memorized recursive algorithm maintains an entry in a table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solution to each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table entry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initially contains a special value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indicate that the entry has yet to be filled in.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first encountered as the recursive algorithm unfolds, its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solution is computed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then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stored in the table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subsequent time when this subproblem is encountered, simply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look up its stored value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from the table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and return it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p:pic>
        <p:nvPicPr>
          <p:cNvPr id="3" name="Picture 2" descr="Emoticon making a point Stock Vector - 14709057">
            <a:extLst>
              <a:ext uri="{FF2B5EF4-FFF2-40B4-BE49-F238E27FC236}">
                <a16:creationId xmlns:a16="http://schemas.microsoft.com/office/drawing/2014/main" id="{8DE5A844-DF46-42D3-B47E-9A3503C976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914399" y="975360"/>
            <a:ext cx="485419" cy="301477"/>
          </a:xfrm>
          <a:prstGeom prst="rect">
            <a:avLst/>
          </a:prstGeom>
          <a:noFill/>
          <a:ln>
            <a:noFill/>
          </a:ln>
        </p:spPr>
      </p:pic>
    </p:spTree>
    <p:extLst>
      <p:ext uri="{BB962C8B-B14F-4D97-AF65-F5344CB8AC3E}">
        <p14:creationId xmlns:p14="http://schemas.microsoft.com/office/powerpoint/2010/main" val="2014080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022" y="1560735"/>
            <a:ext cx="8757681" cy="307853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These two approaches yield algorithms with the same asymptotic running time, except in unusual circumstance where </a:t>
            </a:r>
          </a:p>
          <a:p>
            <a:pPr marL="919163" lvl="1" indent="-461963">
              <a:lnSpc>
                <a:spcPct val="150000"/>
              </a:lnSpc>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top-down approach does not actually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recurse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examine all possible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lnSpc>
                <a:spcPct val="150000"/>
              </a:lnSpc>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bottom-up approach often has much better constant factors, since it has less overhead for procedure calls. [Cohen et al.]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22F1E29A-0D20-4457-BDCD-F4A87C4D1C6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04332" flipH="1" flipV="1">
            <a:off x="1118435" y="1381576"/>
            <a:ext cx="509196" cy="358319"/>
          </a:xfrm>
          <a:prstGeom prst="rect">
            <a:avLst/>
          </a:prstGeom>
          <a:noFill/>
          <a:ln>
            <a:noFill/>
          </a:ln>
        </p:spPr>
      </p:pic>
      <p:sp>
        <p:nvSpPr>
          <p:cNvPr id="4" name="Multiplication Sign 3">
            <a:extLst>
              <a:ext uri="{FF2B5EF4-FFF2-40B4-BE49-F238E27FC236}">
                <a16:creationId xmlns:a16="http://schemas.microsoft.com/office/drawing/2014/main" id="{A141165C-610C-4437-B599-52529BE34EE4}"/>
              </a:ext>
            </a:extLst>
          </p:cNvPr>
          <p:cNvSpPr/>
          <p:nvPr/>
        </p:nvSpPr>
        <p:spPr>
          <a:xfrm>
            <a:off x="1193074" y="5384314"/>
            <a:ext cx="547726" cy="41559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730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2674" y="1350890"/>
            <a:ext cx="8604698" cy="466281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bottom-up dynamic-programming algorithm usually outperforms the corresponding top-down memorized algorithm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by a constant factor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all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must be solved at least once.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is because the bottom-up algorithm has</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 overhead for recursion and </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less overhead for maintaining the table accesses in the dynamic-programming algorithm </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reduce time or space requirements even further.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5BBF3B23-CAE8-495D-900B-262E60E41A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1031496" y="1756469"/>
            <a:ext cx="467664" cy="289758"/>
          </a:xfrm>
          <a:prstGeom prst="rect">
            <a:avLst/>
          </a:prstGeom>
          <a:noFill/>
          <a:ln>
            <a:noFill/>
          </a:ln>
        </p:spPr>
      </p:pic>
    </p:spTree>
    <p:extLst>
      <p:ext uri="{BB962C8B-B14F-4D97-AF65-F5344CB8AC3E}">
        <p14:creationId xmlns:p14="http://schemas.microsoft.com/office/powerpoint/2010/main" val="3342799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1410" y="1859340"/>
            <a:ext cx="8955464" cy="3586366"/>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Alternatively if some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space need not be solved at all, the memorized solution (top-down memorized algorithm) has the advantage of solving only those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are definitely required.</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memory functions, a method solves a given problem in the top-down manner but, in addition, maintains a table of the kind that would have been used by a bottom-up dynamic programming algorithm.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00710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3703" y="1532304"/>
            <a:ext cx="8917757" cy="466281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Initially, all the table’s entries are initialized with a special “null” symbol to indicate that they have not yet been calculated.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Thereafter, whenever a new value needs to be calculated, the method checks the corresponding entry in the table first: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this entry is not “null”, it is simply retrieved from the table ;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otherwise, it is computed by the recursive call whose result is then recorded in the table.</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1246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60" y="2051315"/>
            <a:ext cx="8389857" cy="2755370"/>
          </a:xfrm>
          <a:prstGeom prst="rect">
            <a:avLst/>
          </a:prstGeom>
        </p:spPr>
        <p:txBody>
          <a:bodyPr wrap="square">
            <a:spAutoFit/>
          </a:bodyPr>
          <a:lstStyle/>
          <a:p>
            <a:pPr>
              <a:lnSpc>
                <a:spcPct val="150000"/>
              </a:lnSpc>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following algorithm implements this idea for the knapsack problem. After initializing the table, the recursive function needs to be called with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n (the number of items) and j = W (the knapsack capacity).</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57272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5" y="633164"/>
            <a:ext cx="9059159" cy="5970865"/>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//Implements the memory function method for the knapsack problem</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nonnegative integer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indicating the number of the first items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being considered and a nonnegative integer j indicating the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knapsack capacity.</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The value of an optimal feasible subset of the first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//Note :	  Uses as global variables input arrays Weights[1 .. n], Values[1 .. n],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table F[0 .. n, 0 .. W] whose entries are initialize with  -1’s except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row 0 and column 0 initialized with 0’s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582586" y="359509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8497" y="3658486"/>
            <a:ext cx="656296" cy="426649"/>
          </a:xfrm>
          <a:prstGeom prst="rect">
            <a:avLst/>
          </a:prstGeom>
          <a:noFill/>
          <a:ln>
            <a:noFill/>
          </a:ln>
        </p:spPr>
      </p:pic>
    </p:spTree>
    <p:extLst>
      <p:ext uri="{BB962C8B-B14F-4D97-AF65-F5344CB8AC3E}">
        <p14:creationId xmlns:p14="http://schemas.microsoft.com/office/powerpoint/2010/main" val="10471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7" y="917378"/>
            <a:ext cx="9087439" cy="1785104"/>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2   Apply the memory function method to the instance considered in Example 1.  The table in Figure 8.6 gives the results.   Only 11 out of 20 nontrivial values (i.e., not those in row 0 or in column 0) have been computed. Just one nontrivial entry, F(1, 2), is retrieved rather than being recomputed. For larger instances, the proportion of such entries can be significantly larger.</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85050856"/>
              </p:ext>
            </p:extLst>
          </p:nvPr>
        </p:nvGraphicFramePr>
        <p:xfrm>
          <a:off x="2526384" y="3186714"/>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1602556" y="5679353"/>
            <a:ext cx="9087439" cy="769441"/>
          </a:xfrm>
          <a:prstGeom prst="rect">
            <a:avLst/>
          </a:prstGeom>
        </p:spPr>
        <p:txBody>
          <a:bodyPr wrap="square">
            <a:sp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8.6   Example of solving an instance of the knapsack problem by the memory function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7DB88DD0-E97C-4093-B33E-B2BA35AA28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8497" y="3658486"/>
            <a:ext cx="656296" cy="426649"/>
          </a:xfrm>
          <a:prstGeom prst="rect">
            <a:avLst/>
          </a:prstGeom>
          <a:noFill/>
          <a:ln>
            <a:noFill/>
          </a:ln>
        </p:spPr>
      </p:pic>
    </p:spTree>
    <p:extLst>
      <p:ext uri="{BB962C8B-B14F-4D97-AF65-F5344CB8AC3E}">
        <p14:creationId xmlns:p14="http://schemas.microsoft.com/office/powerpoint/2010/main" val="1868342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671C0B-8792-4A6C-A460-E13C93440251}"/>
              </a:ext>
            </a:extLst>
          </p:cNvPr>
          <p:cNvGraphicFramePr>
            <a:graphicFrameLocks noGrp="1"/>
          </p:cNvGraphicFramePr>
          <p:nvPr>
            <p:extLst>
              <p:ext uri="{D42A27DB-BD31-4B8C-83A1-F6EECF244321}">
                <p14:modId xmlns:p14="http://schemas.microsoft.com/office/powerpoint/2010/main" val="3522471464"/>
              </p:ext>
            </p:extLst>
          </p:nvPr>
        </p:nvGraphicFramePr>
        <p:xfrm>
          <a:off x="1993949" y="3892770"/>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2E854B9C-4CAB-4836-8F64-04861299C7C3}"/>
              </a:ext>
            </a:extLst>
          </p:cNvPr>
          <p:cNvGraphicFramePr>
            <a:graphicFrameLocks noGrp="1"/>
          </p:cNvGraphicFramePr>
          <p:nvPr>
            <p:extLst>
              <p:ext uri="{D42A27DB-BD31-4B8C-83A1-F6EECF244321}">
                <p14:modId xmlns:p14="http://schemas.microsoft.com/office/powerpoint/2010/main" val="1542052993"/>
              </p:ext>
            </p:extLst>
          </p:nvPr>
        </p:nvGraphicFramePr>
        <p:xfrm>
          <a:off x="1826292" y="41965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F(i,  0) = 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capacity j</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i</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22</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a:t>
                      </a:r>
                      <a:r>
                        <a:rPr lang="en-US" sz="2200" dirty="0">
                          <a:solidFill>
                            <a:srgbClr val="00B050"/>
                          </a:solidFill>
                          <a:effectLst/>
                          <a:latin typeface="Times New Roman" panose="02020603050405020304" pitchFamily="18" charset="0"/>
                          <a:cs typeface="Times New Roman" panose="02020603050405020304" pitchFamily="18" charset="0"/>
                        </a:rPr>
                        <a:t>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37</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94C0DAD3-EBDD-4C14-B21A-2148CFD02234}"/>
              </a:ext>
            </a:extLst>
          </p:cNvPr>
          <p:cNvSpPr/>
          <p:nvPr/>
        </p:nvSpPr>
        <p:spPr>
          <a:xfrm>
            <a:off x="5136898" y="2965230"/>
            <a:ext cx="581441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
        <p:nvSpPr>
          <p:cNvPr id="5" name="Thought Bubble: Cloud 4">
            <a:extLst>
              <a:ext uri="{FF2B5EF4-FFF2-40B4-BE49-F238E27FC236}">
                <a16:creationId xmlns:a16="http://schemas.microsoft.com/office/drawing/2014/main" id="{3AEA2E43-881A-4A16-8313-FCDB27CE2FAC}"/>
              </a:ext>
            </a:extLst>
          </p:cNvPr>
          <p:cNvSpPr/>
          <p:nvPr/>
        </p:nvSpPr>
        <p:spPr>
          <a:xfrm>
            <a:off x="910811" y="273557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Emoticon making a point Stock Vector - 14709057">
            <a:extLst>
              <a:ext uri="{FF2B5EF4-FFF2-40B4-BE49-F238E27FC236}">
                <a16:creationId xmlns:a16="http://schemas.microsoft.com/office/drawing/2014/main" id="{E0ECF0FB-1D1D-492D-A6FA-77321D6151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912542" y="2704844"/>
            <a:ext cx="656296" cy="426649"/>
          </a:xfrm>
          <a:prstGeom prst="rect">
            <a:avLst/>
          </a:prstGeom>
          <a:noFill/>
          <a:ln>
            <a:noFill/>
          </a:ln>
        </p:spPr>
      </p:pic>
    </p:spTree>
    <p:extLst>
      <p:ext uri="{BB962C8B-B14F-4D97-AF65-F5344CB8AC3E}">
        <p14:creationId xmlns:p14="http://schemas.microsoft.com/office/powerpoint/2010/main" val="159502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365" y="643622"/>
            <a:ext cx="8749960" cy="5570756"/>
          </a:xfrm>
          <a:prstGeom prst="rect">
            <a:avLst/>
          </a:prstGeom>
        </p:spPr>
        <p:txBody>
          <a:bodyPr wrap="square">
            <a:spAutoFit/>
          </a:bodyPr>
          <a:lstStyle/>
          <a:p>
            <a:pPr>
              <a:spcBef>
                <a:spcPts val="600"/>
              </a:spcBef>
              <a:spcAft>
                <a:spcPts val="600"/>
              </a:spcAft>
            </a:pPr>
            <a:r>
              <a:rPr lang="en-US" sz="3200" dirty="0">
                <a:solidFill>
                  <a:srgbClr val="000000"/>
                </a:solidFill>
                <a:ea typeface="Microsoft YaHei" panose="020B0503020204020204" pitchFamily="34" charset="-122"/>
                <a:cs typeface="Times New Roman" panose="02020603050405020304" pitchFamily="18" charset="0"/>
              </a:rPr>
              <a:t>The Knapsack Problem and Memory Functions</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Design a dynamic programming algorithm for the knapsack problem:</a:t>
            </a:r>
          </a:p>
          <a:p>
            <a:pPr marL="461963" marR="0" lvl="0"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Given  </a:t>
            </a:r>
          </a:p>
          <a:p>
            <a:pPr marL="919163" lvl="1"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known weights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with values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lvl="1">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knapsack of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capacity holding maximum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Aft>
                <a:spcPts val="600"/>
              </a:spcAft>
              <a:buFont typeface="Symbol" panose="05050102010706020507" pitchFamily="18" charset="2"/>
              <a:buChar char=""/>
            </a:pP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most valuable </a:t>
            </a: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the items that fit into the knapsack.  </a:t>
            </a:r>
          </a:p>
          <a:p>
            <a:pPr marL="461963" marR="0" lvl="0"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Assume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t>
            </a:r>
          </a:p>
          <a:p>
            <a:pPr marL="919163" lvl="1"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weights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the knapsack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capacity</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are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positive integers;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item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values do not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have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be</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integers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461963"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Derive a recurrence relation that expresses </a:t>
            </a:r>
          </a:p>
          <a:p>
            <a:pPr marL="919163" lvl="1"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solution to an instance of the knapsack problem in terms of solutions to its </a:t>
            </a:r>
            <a:r>
              <a:rPr lang="en-US" sz="22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smaller</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sub-instances.  </a:t>
            </a:r>
            <a:endParaRPr lang="en-US" sz="2200" dirty="0">
              <a:solidFill>
                <a:srgbClr val="0000FF"/>
              </a:solidFill>
              <a:effectLst/>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descr="Emoticon making a point Stock Vector - 14709057">
            <a:extLst>
              <a:ext uri="{FF2B5EF4-FFF2-40B4-BE49-F238E27FC236}">
                <a16:creationId xmlns:a16="http://schemas.microsoft.com/office/drawing/2014/main" id="{1CE409CC-EC6C-465C-BF74-71FA5D24367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976" y="1274516"/>
            <a:ext cx="531223" cy="369332"/>
          </a:xfrm>
          <a:prstGeom prst="rect">
            <a:avLst/>
          </a:prstGeom>
          <a:noFill/>
          <a:ln>
            <a:noFill/>
          </a:ln>
        </p:spPr>
      </p:pic>
    </p:spTree>
    <p:extLst>
      <p:ext uri="{BB962C8B-B14F-4D97-AF65-F5344CB8AC3E}">
        <p14:creationId xmlns:p14="http://schemas.microsoft.com/office/powerpoint/2010/main" val="2979293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525" y="1045312"/>
            <a:ext cx="8582880" cy="5109860"/>
          </a:xfrm>
          <a:prstGeom prst="rect">
            <a:avLst/>
          </a:prstGeom>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general, we cannot expect more than a constant-factor gain in using the memory function method for the knapsack problem, because its time efficiency class is the same as that of the bottom-up algorithm (why?).  </a:t>
            </a:r>
          </a:p>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more significant improvement can be expected for dynamic programming algorithms in which a computation of one value takes more than constant time. </a:t>
            </a:r>
          </a:p>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memory function algorithm may be less space-efficient than a space efficient version of a bottom-up algorithm.</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09864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A554-B2DC-4165-8B00-26876F02A1C7}"/>
              </a:ext>
            </a:extLst>
          </p:cNvPr>
          <p:cNvSpPr>
            <a:spLocks noGrp="1"/>
          </p:cNvSpPr>
          <p:nvPr>
            <p:ph type="title"/>
          </p:nvPr>
        </p:nvSpPr>
        <p:spPr>
          <a:xfrm>
            <a:off x="729018" y="2289459"/>
            <a:ext cx="10515600" cy="2514553"/>
          </a:xfrm>
        </p:spPr>
        <p:txBody>
          <a:bodyPr>
            <a:normAutofit/>
          </a:bodyPr>
          <a:lstStyle/>
          <a:p>
            <a:pPr algn="ctr"/>
            <a:r>
              <a:rPr lang="en-US" sz="3200" dirty="0">
                <a:latin typeface="+mn-lt"/>
              </a:rPr>
              <a:t>Chapter 06_07</a:t>
            </a:r>
            <a:br>
              <a:rPr lang="en-US" sz="3200" dirty="0"/>
            </a:br>
            <a:r>
              <a:rPr lang="en-US" sz="3200" dirty="0">
                <a:latin typeface="+mn-lt"/>
              </a:rPr>
              <a:t>Dynamic Programming</a:t>
            </a:r>
            <a:br>
              <a:rPr lang="en-US" sz="4000" dirty="0">
                <a:latin typeface="+mn-lt"/>
              </a:rPr>
            </a:br>
            <a:r>
              <a:rPr lang="en-US" sz="2800" dirty="0">
                <a:latin typeface="+mn-lt"/>
              </a:rPr>
              <a:t>The Traveling Salesperson Problem</a:t>
            </a:r>
          </a:p>
        </p:txBody>
      </p:sp>
    </p:spTree>
    <p:extLst>
      <p:ext uri="{BB962C8B-B14F-4D97-AF65-F5344CB8AC3E}">
        <p14:creationId xmlns:p14="http://schemas.microsoft.com/office/powerpoint/2010/main" val="756394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208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79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8060" y="747202"/>
            <a:ext cx="8928351" cy="5663089"/>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Consider an instance defined by the first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  1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 with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weights w</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w</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values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and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knapsack capacity j,  for 1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a:t>
            </a:r>
          </a:p>
          <a:p>
            <a:pPr marL="342900" indent="-342900">
              <a:spcAft>
                <a:spcPts val="600"/>
              </a:spcAft>
              <a:buFont typeface="Arial" panose="020B0604020202020204" pitchFamily="34" charset="0"/>
              <a:buChar char="•"/>
            </a:pP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6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Let F(</a:t>
            </a:r>
            <a:r>
              <a:rPr lang="en-US" sz="24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be the value of an optimal solution to this instance,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i.e., </a:t>
            </a:r>
          </a:p>
          <a:p>
            <a:pPr marL="919163" lvl="1" indent="-461963">
              <a:spcAft>
                <a:spcPts val="600"/>
              </a:spcAft>
              <a:buFont typeface="Arial" panose="020B0604020202020204" pitchFamily="34" charset="0"/>
              <a:buChar char="•"/>
            </a:pP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value of the most valuable </a:t>
            </a:r>
            <a:r>
              <a:rPr lang="en-US" sz="2400" b="1"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first </a:t>
            </a:r>
            <a:r>
              <a:rPr lang="en-US" sz="24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items that fit into the knapsack of capacity j.  </a:t>
            </a:r>
          </a:p>
          <a:p>
            <a:pPr>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goal is</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to </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F(n,  W),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maximal value of </a:t>
            </a:r>
            <a:r>
              <a:rPr lang="en-US" sz="2400" b="1"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 subset of the n given items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fit into the knapsack of capacity W</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p>
          <a:p>
            <a:pPr marL="800100" lvl="1"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optimal subset itself.</a:t>
            </a:r>
            <a:endParaRPr lang="en-US" sz="24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5" name="Picture 4" descr="Emoticon making a point Stock Vector - 14709057">
            <a:extLst>
              <a:ext uri="{FF2B5EF4-FFF2-40B4-BE49-F238E27FC236}">
                <a16:creationId xmlns:a16="http://schemas.microsoft.com/office/drawing/2014/main" id="{49775F09-D2F8-4A5B-81A8-63E929165B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976" y="1274516"/>
            <a:ext cx="531223" cy="369332"/>
          </a:xfrm>
          <a:prstGeom prst="rect">
            <a:avLst/>
          </a:prstGeom>
          <a:noFill/>
          <a:ln>
            <a:noFill/>
          </a:ln>
        </p:spPr>
      </p:pic>
    </p:spTree>
    <p:extLst>
      <p:ext uri="{BB962C8B-B14F-4D97-AF65-F5344CB8AC3E}">
        <p14:creationId xmlns:p14="http://schemas.microsoft.com/office/powerpoint/2010/main" val="353113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999" y="1790872"/>
            <a:ext cx="8983250" cy="4893647"/>
          </a:xfrm>
          <a:prstGeom prst="rect">
            <a:avLst/>
          </a:prstGeom>
        </p:spPr>
        <p:txBody>
          <a:bodyPr wrap="square">
            <a:spAutoFit/>
          </a:bodyPr>
          <a:lstStyle/>
          <a:p>
            <a:pPr>
              <a:spcAft>
                <a:spcPts val="1200"/>
              </a:spcAft>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Divide all the subsets of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items that fit the knapsack of capacity j into two categories: </a:t>
            </a:r>
          </a:p>
          <a:p>
            <a:pPr>
              <a:spcAft>
                <a:spcPts val="600"/>
              </a:spcAft>
            </a:pP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1.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Those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not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(1)</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indent="-457200">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Among the subsets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not 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the value of an optimal subset is F(</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j), by definition. </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600"/>
              </a:spcBef>
              <a:spcAft>
                <a:spcPts val="600"/>
              </a:spcAft>
              <a:buAutoNum type="arabicPlain" startAt="2"/>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Those that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include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a:spcBef>
                <a:spcPts val="600"/>
              </a:spcBef>
              <a:spcAft>
                <a:spcPts val="6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(2)</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indent="-455613">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Among the subsets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say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having weight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value of such an optimal subset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F(</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where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1371600" lvl="1" indent="-457200">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value F(</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is an optimal subset of the first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fits into the knapsack of capacity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p:txBody>
      </p:sp>
      <p:pic>
        <p:nvPicPr>
          <p:cNvPr id="3" name="Picture 2" descr="Emoticon making a point Stock Vector - 14709057">
            <a:extLst>
              <a:ext uri="{FF2B5EF4-FFF2-40B4-BE49-F238E27FC236}">
                <a16:creationId xmlns:a16="http://schemas.microsoft.com/office/drawing/2014/main" id="{43CF579C-9220-476F-ABC0-2EF9268231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84" y="2850768"/>
            <a:ext cx="531223" cy="369332"/>
          </a:xfrm>
          <a:prstGeom prst="rect">
            <a:avLst/>
          </a:prstGeom>
          <a:noFill/>
          <a:ln>
            <a:noFill/>
          </a:ln>
        </p:spPr>
      </p:pic>
      <p:sp>
        <p:nvSpPr>
          <p:cNvPr id="4" name="Rectangle 3">
            <a:extLst>
              <a:ext uri="{FF2B5EF4-FFF2-40B4-BE49-F238E27FC236}">
                <a16:creationId xmlns:a16="http://schemas.microsoft.com/office/drawing/2014/main" id="{2E804BDA-81C0-47D7-A647-ABD642365DE9}"/>
              </a:ext>
            </a:extLst>
          </p:cNvPr>
          <p:cNvSpPr/>
          <p:nvPr/>
        </p:nvSpPr>
        <p:spPr>
          <a:xfrm>
            <a:off x="1500999" y="661278"/>
            <a:ext cx="8512092"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(2)</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or</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(1)</a:t>
            </a:r>
            <a:endParaRPr lang="en-US" sz="2200" dirty="0">
              <a:highlight>
                <a:srgbClr val="FFFF00"/>
              </a:highlight>
            </a:endParaRPr>
          </a:p>
        </p:txBody>
      </p:sp>
      <p:sp>
        <p:nvSpPr>
          <p:cNvPr id="5" name="TextBox 4">
            <a:extLst>
              <a:ext uri="{FF2B5EF4-FFF2-40B4-BE49-F238E27FC236}">
                <a16:creationId xmlns:a16="http://schemas.microsoft.com/office/drawing/2014/main" id="{71A334A6-D7A9-7BA3-D43D-E842B0F103FE}"/>
              </a:ext>
            </a:extLst>
          </p:cNvPr>
          <p:cNvSpPr txBox="1"/>
          <p:nvPr/>
        </p:nvSpPr>
        <p:spPr>
          <a:xfrm>
            <a:off x="5155474" y="2251947"/>
            <a:ext cx="572153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weight, the total weight exceeds j.</a:t>
            </a:r>
          </a:p>
        </p:txBody>
      </p:sp>
    </p:spTree>
    <p:extLst>
      <p:ext uri="{BB962C8B-B14F-4D97-AF65-F5344CB8AC3E}">
        <p14:creationId xmlns:p14="http://schemas.microsoft.com/office/powerpoint/2010/main" val="129322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6018" y="1017429"/>
            <a:ext cx="8619961" cy="4355038"/>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In (1.), if the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 does not fit into the knapsack, the value of an optimal subset selected from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items is the same as the value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of an optimal subset selected from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 1items. </a:t>
            </a:r>
          </a:p>
          <a:p>
            <a:pPr marL="342900" indent="-3429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(2.),</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value of an optimal solution among all feasible subsets of the first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  </a:t>
            </a:r>
          </a:p>
          <a:p>
            <a:pPr marL="342900" indent="-342900">
              <a:spcBef>
                <a:spcPts val="600"/>
              </a:spcBef>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These observations lead to the following recurrence:</a:t>
            </a:r>
          </a:p>
          <a:p>
            <a:pPr marL="800100" lvl="1" indent="-342900">
              <a:spcBef>
                <a:spcPts val="600"/>
              </a:spcBef>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as the knapsack has the subset of the first items with the capacity j,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j)  =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8.6</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p:txBody>
      </p:sp>
      <p:sp>
        <p:nvSpPr>
          <p:cNvPr id="3" name="AutoShape 15"/>
          <p:cNvSpPr>
            <a:spLocks/>
          </p:cNvSpPr>
          <p:nvPr/>
        </p:nvSpPr>
        <p:spPr bwMode="auto">
          <a:xfrm>
            <a:off x="3124159" y="4023964"/>
            <a:ext cx="86252" cy="905905"/>
          </a:xfrm>
          <a:prstGeom prst="leftBrace">
            <a:avLst>
              <a:gd name="adj1" fmla="val 5856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TextBox 3">
            <a:extLst>
              <a:ext uri="{FF2B5EF4-FFF2-40B4-BE49-F238E27FC236}">
                <a16:creationId xmlns:a16="http://schemas.microsoft.com/office/drawing/2014/main" id="{388E0F17-183E-45C8-90BF-E15C38991101}"/>
              </a:ext>
            </a:extLst>
          </p:cNvPr>
          <p:cNvSpPr txBox="1"/>
          <p:nvPr/>
        </p:nvSpPr>
        <p:spPr>
          <a:xfrm>
            <a:off x="687976" y="5814404"/>
            <a:ext cx="1081604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For the inclusion of the </a:t>
            </a:r>
            <a:r>
              <a:rPr lang="en-US" dirty="0" err="1"/>
              <a:t>i</a:t>
            </a:r>
            <a:r>
              <a:rPr lang="en-US" baseline="30000" dirty="0" err="1"/>
              <a:t>th</a:t>
            </a:r>
            <a:r>
              <a:rPr lang="en-US" dirty="0"/>
              <a:t> item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t>),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r>
              <a:rPr lang="en-US" dirty="0"/>
              <a:t>” means that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a:t>
            </a:r>
            <a:r>
              <a:rPr lang="zh-CN" alt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and therefore, by adding the </a:t>
            </a:r>
            <a:r>
              <a:rPr lang="en-US" dirty="0" err="1"/>
              <a:t>ith</a:t>
            </a:r>
            <a:r>
              <a:rPr lang="en-US" dirty="0"/>
              <a:t> item with weight </a:t>
            </a:r>
            <a:r>
              <a:rPr lang="en-US" dirty="0" err="1"/>
              <a:t>w</a:t>
            </a:r>
            <a:r>
              <a:rPr lang="en-US" baseline="-25000" dirty="0" err="1"/>
              <a:t>i</a:t>
            </a:r>
            <a:r>
              <a:rPr lang="en-US" dirty="0"/>
              <a:t>, the total weight does not exceed the capacity j.  </a:t>
            </a:r>
          </a:p>
          <a:p>
            <a:r>
              <a:rPr lang="en-US" dirty="0"/>
              <a:t>If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r>
              <a:rPr lang="en-US" sz="18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t>” means j &lt;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Adding the </a:t>
            </a:r>
            <a:r>
              <a:rPr lang="en-US" dirty="0" err="1"/>
              <a:t>i</a:t>
            </a:r>
            <a:r>
              <a:rPr lang="en-US" baseline="30000" dirty="0" err="1"/>
              <a:t>th</a:t>
            </a:r>
            <a:r>
              <a:rPr lang="en-US" dirty="0"/>
              <a:t> item with weight </a:t>
            </a:r>
            <a:r>
              <a:rPr lang="en-US" dirty="0" err="1"/>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the total weight exceeds the capacity j. </a:t>
            </a:r>
          </a:p>
        </p:txBody>
      </p:sp>
      <p:sp>
        <p:nvSpPr>
          <p:cNvPr id="5" name="TextBox 4">
            <a:extLst>
              <a:ext uri="{FF2B5EF4-FFF2-40B4-BE49-F238E27FC236}">
                <a16:creationId xmlns:a16="http://schemas.microsoft.com/office/drawing/2014/main" id="{D626A863-4E65-4CA1-83EF-1C68DA5FAADD}"/>
              </a:ext>
            </a:extLst>
          </p:cNvPr>
          <p:cNvSpPr txBox="1"/>
          <p:nvPr/>
        </p:nvSpPr>
        <p:spPr>
          <a:xfrm>
            <a:off x="6261463" y="2391284"/>
            <a:ext cx="572153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weight , the total weight exceeds j.</a:t>
            </a:r>
          </a:p>
        </p:txBody>
      </p:sp>
    </p:spTree>
    <p:extLst>
      <p:ext uri="{BB962C8B-B14F-4D97-AF65-F5344CB8AC3E}">
        <p14:creationId xmlns:p14="http://schemas.microsoft.com/office/powerpoint/2010/main" val="86799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7571" y="1289953"/>
            <a:ext cx="8942716" cy="4462760"/>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This conclude:</a:t>
            </a:r>
          </a:p>
          <a:p>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j)  =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8.6</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spcAft>
                <a:spcPts val="12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with the initial conditions which are as follows:</a:t>
            </a:r>
          </a:p>
          <a:p>
            <a:pPr>
              <a:spcAft>
                <a:spcPts val="12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F(0,  j) = 0 for  j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and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0) = 0 for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 8.7</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goal is to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find F(n,  W), the maximal value of a subset of the n given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fit into the knapsack of capacity W, and an optimal subset itself.</a:t>
            </a:r>
          </a:p>
          <a:p>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AutoShape 15"/>
          <p:cNvSpPr>
            <a:spLocks/>
          </p:cNvSpPr>
          <p:nvPr/>
        </p:nvSpPr>
        <p:spPr bwMode="auto">
          <a:xfrm>
            <a:off x="2778779" y="2000180"/>
            <a:ext cx="86252" cy="905905"/>
          </a:xfrm>
          <a:prstGeom prst="leftBrace">
            <a:avLst>
              <a:gd name="adj1" fmla="val 5856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5" name="Picture 4" descr="Emoticon making a point Stock Vector - 14709057">
            <a:extLst>
              <a:ext uri="{FF2B5EF4-FFF2-40B4-BE49-F238E27FC236}">
                <a16:creationId xmlns:a16="http://schemas.microsoft.com/office/drawing/2014/main" id="{BAD88E6D-3EF5-47A0-8425-380ECA5FF64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84" y="2850768"/>
            <a:ext cx="531223" cy="369332"/>
          </a:xfrm>
          <a:prstGeom prst="rect">
            <a:avLst/>
          </a:prstGeom>
          <a:noFill/>
          <a:ln>
            <a:noFill/>
          </a:ln>
        </p:spPr>
      </p:pic>
    </p:spTree>
    <p:extLst>
      <p:ext uri="{BB962C8B-B14F-4D97-AF65-F5344CB8AC3E}">
        <p14:creationId xmlns:p14="http://schemas.microsoft.com/office/powerpoint/2010/main" val="2336207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10128</TotalTime>
  <Words>14539</Words>
  <Application>Microsoft Office PowerPoint</Application>
  <PresentationFormat>Widescreen</PresentationFormat>
  <Paragraphs>2368</Paragraphs>
  <Slides>53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Microsoft YaHei</vt:lpstr>
      <vt:lpstr>Arial</vt:lpstr>
      <vt:lpstr>Calibri</vt:lpstr>
      <vt:lpstr>Calibri Light</vt:lpstr>
      <vt:lpstr>Cambria Math</vt:lpstr>
      <vt:lpstr>Courier New</vt:lpstr>
      <vt:lpstr>Symbol</vt:lpstr>
      <vt:lpstr>Times New Roman</vt:lpstr>
      <vt:lpstr>Office Theme</vt:lpstr>
      <vt:lpstr>Chapter 06</vt:lpstr>
      <vt:lpstr>Chapter 06_06 Dynamic Programming The Knapsack Problem and Memory Function</vt:lpstr>
      <vt:lpstr>Chapter 06-06 Dynamic Programming Knapsack Problem</vt:lpstr>
      <vt:lpstr>Knapsack Problem:  The exhaustive search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06_07 Dynamic Programming The Traveling Salesperson Problem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535</cp:revision>
  <cp:lastPrinted>2021-06-17T19:43:53Z</cp:lastPrinted>
  <dcterms:created xsi:type="dcterms:W3CDTF">2016-10-13T00:10:31Z</dcterms:created>
  <dcterms:modified xsi:type="dcterms:W3CDTF">2024-01-09T04:08:12Z</dcterms:modified>
</cp:coreProperties>
</file>