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9" r:id="rId2"/>
    <p:sldId id="396" r:id="rId3"/>
    <p:sldId id="322" r:id="rId4"/>
    <p:sldId id="323" r:id="rId5"/>
    <p:sldId id="324" r:id="rId6"/>
    <p:sldId id="325" r:id="rId7"/>
    <p:sldId id="326" r:id="rId8"/>
    <p:sldId id="397" r:id="rId9"/>
    <p:sldId id="328" r:id="rId10"/>
    <p:sldId id="398" r:id="rId11"/>
    <p:sldId id="399" r:id="rId12"/>
    <p:sldId id="400" r:id="rId13"/>
    <p:sldId id="401" r:id="rId14"/>
    <p:sldId id="402" r:id="rId15"/>
    <p:sldId id="329" r:id="rId16"/>
    <p:sldId id="450" r:id="rId17"/>
    <p:sldId id="463" r:id="rId18"/>
    <p:sldId id="465" r:id="rId19"/>
    <p:sldId id="466" r:id="rId20"/>
    <p:sldId id="467" r:id="rId21"/>
    <p:sldId id="468" r:id="rId22"/>
    <p:sldId id="473" r:id="rId23"/>
    <p:sldId id="462" r:id="rId24"/>
    <p:sldId id="451" r:id="rId25"/>
    <p:sldId id="452" r:id="rId26"/>
    <p:sldId id="470" r:id="rId27"/>
    <p:sldId id="453" r:id="rId28"/>
    <p:sldId id="471" r:id="rId29"/>
    <p:sldId id="472" r:id="rId30"/>
    <p:sldId id="454" r:id="rId31"/>
    <p:sldId id="455" r:id="rId32"/>
    <p:sldId id="457" r:id="rId33"/>
    <p:sldId id="458" r:id="rId34"/>
    <p:sldId id="459" r:id="rId35"/>
    <p:sldId id="330" r:id="rId36"/>
    <p:sldId id="403" r:id="rId37"/>
    <p:sldId id="331" r:id="rId38"/>
    <p:sldId id="404" r:id="rId39"/>
    <p:sldId id="332" r:id="rId40"/>
    <p:sldId id="483" r:id="rId41"/>
    <p:sldId id="48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18" autoAdjust="0"/>
    <p:restoredTop sz="94700" autoAdjust="0"/>
  </p:normalViewPr>
  <p:slideViewPr>
    <p:cSldViewPr snapToGrid="0">
      <p:cViewPr varScale="1">
        <p:scale>
          <a:sx n="77" d="100"/>
          <a:sy n="77" d="100"/>
        </p:scale>
        <p:origin x="91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FBB75E-C78C-4F5C-B49B-F13B86F4F354}"/>
              </a:ext>
            </a:extLst>
          </p:cNvPr>
          <p:cNvSpPr/>
          <p:nvPr/>
        </p:nvSpPr>
        <p:spPr>
          <a:xfrm>
            <a:off x="2851265" y="2136167"/>
            <a:ext cx="616804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Chapter 07_03</a:t>
            </a:r>
            <a:br>
              <a:rPr lang="en-US" sz="4000" dirty="0"/>
            </a:br>
            <a:r>
              <a:rPr lang="en-US" sz="4000" dirty="0"/>
              <a:t>Greedy Algorithms</a:t>
            </a:r>
          </a:p>
          <a:p>
            <a:pPr algn="ctr"/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 Paths</a:t>
            </a:r>
          </a:p>
        </p:txBody>
      </p:sp>
    </p:spTree>
    <p:extLst>
      <p:ext uri="{BB962C8B-B14F-4D97-AF65-F5344CB8AC3E}">
        <p14:creationId xmlns:p14="http://schemas.microsoft.com/office/powerpoint/2010/main" val="36983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7719" y="1512394"/>
            <a:ext cx="8973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Figure 9.11 demonstrates the application of Dijkstra’s algorithm to a specific graph.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90683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656730" y="300474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05083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59742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765414" y="3981899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9" name="AutoShape 44"/>
          <p:cNvCxnSpPr>
            <a:cxnSpLocks noChangeShapeType="1"/>
            <a:endCxn id="4" idx="2"/>
          </p:cNvCxnSpPr>
          <p:nvPr/>
        </p:nvCxnSpPr>
        <p:spPr bwMode="auto">
          <a:xfrm>
            <a:off x="4434448" y="3262873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6" idx="6"/>
          </p:cNvCxnSpPr>
          <p:nvPr/>
        </p:nvCxnSpPr>
        <p:spPr bwMode="auto">
          <a:xfrm>
            <a:off x="3403507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5348848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stCxn id="6" idx="7"/>
          </p:cNvCxnSpPr>
          <p:nvPr/>
        </p:nvCxnSpPr>
        <p:spPr bwMode="auto">
          <a:xfrm flipV="1">
            <a:off x="3323874" y="3458808"/>
            <a:ext cx="641538" cy="60009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4" idx="4"/>
          </p:cNvCxnSpPr>
          <p:nvPr/>
        </p:nvCxnSpPr>
        <p:spPr bwMode="auto">
          <a:xfrm flipV="1">
            <a:off x="5299889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44"/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4162566" y="3530526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44"/>
          <p:cNvCxnSpPr>
            <a:cxnSpLocks noChangeShapeType="1"/>
            <a:stCxn id="7" idx="1"/>
          </p:cNvCxnSpPr>
          <p:nvPr/>
        </p:nvCxnSpPr>
        <p:spPr bwMode="auto">
          <a:xfrm flipH="1" flipV="1">
            <a:off x="6106998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4899564" y="28602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95452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41721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41084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02685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14578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23825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49ACDD65-56FA-415E-A6CB-0887B49076D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92808" y="4928421"/>
            <a:ext cx="786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vertex a is designated as the source, then have a group of vertices {b, d} which are the adjacent to the vertex a.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{b, d, c, e}, where the fringe has {b, d}. We need to calculate the distance (a, b) and (a, d), etc.</a:t>
            </a:r>
          </a:p>
        </p:txBody>
      </p:sp>
    </p:spTree>
    <p:extLst>
      <p:ext uri="{BB962C8B-B14F-4D97-AF65-F5344CB8AC3E}">
        <p14:creationId xmlns:p14="http://schemas.microsoft.com/office/powerpoint/2010/main" val="62085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99385"/>
              </p:ext>
            </p:extLst>
          </p:nvPr>
        </p:nvGraphicFramePr>
        <p:xfrm>
          <a:off x="1393372" y="1368061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93372" y="2098386"/>
            <a:ext cx="45572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		        d(a, 7) e(-,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 	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35908" y="229816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01955" y="229816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50308" y="327531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04967" y="327531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10639" y="327531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679673" y="255629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48732" y="353820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594073" y="353820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569099" y="275222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45114" y="282394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407791" y="282394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52223" y="278360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44789" y="215370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40677" y="26880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586946" y="267553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86309" y="2736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47910" y="275292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9803" y="314581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169050" y="317210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Image result for smiley face images">
            <a:extLst>
              <a:ext uri="{FF2B5EF4-FFF2-40B4-BE49-F238E27FC236}">
                <a16:creationId xmlns:a16="http://schemas.microsoft.com/office/drawing/2014/main" id="{8BC7AA3F-AEA4-4CBE-972D-00C680620E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97" y="3317801"/>
            <a:ext cx="586105" cy="42545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1780125" y="4324188"/>
            <a:ext cx="86317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the vertex b instead of (d 7 a), since (a 3 b) has the minimum distance.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{d, 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c to the fringe group of vertices {c, d} adjacent to {a, b}.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(d b a) with previous (d a), etc.</a:t>
            </a:r>
          </a:p>
        </p:txBody>
      </p:sp>
    </p:spTree>
    <p:extLst>
      <p:ext uri="{BB962C8B-B14F-4D97-AF65-F5344CB8AC3E}">
        <p14:creationId xmlns:p14="http://schemas.microsoft.com/office/powerpoint/2010/main" val="296721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54512"/>
              </p:ext>
            </p:extLst>
          </p:nvPr>
        </p:nvGraphicFramePr>
        <p:xfrm>
          <a:off x="1524000" y="141283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	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d(b, 3+2)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		e(-,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 	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  <a:blipFill>
                <a:blip r:embed="rId2"/>
                <a:stretch>
                  <a:fillRect l="-1702" t="-2564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77473" y="2747051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43520" y="2747051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91873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46532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52204" y="372420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721238" y="3005178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90297" y="3987094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635638" y="3987094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610664" y="3201113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86679" y="3272831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5"/>
          </p:cNvCxnSpPr>
          <p:nvPr/>
        </p:nvCxnSpPr>
        <p:spPr bwMode="auto">
          <a:xfrm flipH="1" flipV="1">
            <a:off x="7641605" y="3195832"/>
            <a:ext cx="529901" cy="605371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93788" y="3232491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86354" y="26025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82242" y="313697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628511" y="312442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12673" y="313499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89475" y="320181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01368" y="35947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210615" y="3620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07355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7)	         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067312D8-D374-4CB9-84D7-FD8D902C85E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12" y="2865719"/>
            <a:ext cx="586105" cy="42545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1524000" y="4789584"/>
            <a:ext cx="9180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(d 2 b 3 a) has the minimum distance, pick the vertex d instead of (d 7 a) and (c 4 b 3 a).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b, d}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e to the group of vertices {c, e} adjacent to {a, b, d}.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(c, d b a) and (e d b a), etc.</a:t>
            </a:r>
          </a:p>
        </p:txBody>
      </p:sp>
    </p:spTree>
    <p:extLst>
      <p:ext uri="{BB962C8B-B14F-4D97-AF65-F5344CB8AC3E}">
        <p14:creationId xmlns:p14="http://schemas.microsoft.com/office/powerpoint/2010/main" val="164756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11902"/>
              </p:ext>
            </p:extLst>
          </p:nvPr>
        </p:nvGraphicFramePr>
        <p:xfrm>
          <a:off x="837408" y="646264"/>
          <a:ext cx="1028504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22756" y="3898567"/>
            <a:ext cx="57755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min{c(b, 4), c(d, 5}, e(d, 4)}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d(b, 5)	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c(d,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709494" y="3004746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475541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623894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678553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584225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222318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167659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142685" y="3458808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118700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981377" y="3530526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925809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642592" y="291065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14263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160532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59895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21496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33389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42636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6490" y="1310469"/>
            <a:ext cx="5215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d(a, 7),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min{c(b, 4), d(a, 7), d(b, 2), e(-,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d(b, 3+</a:t>
                </a:r>
                <a:r>
                  <a:rPr lang="en-US" sz="2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</a:t>
                </a:r>
                <a:r>
                  <a:rPr lang="en-US" sz="2200" strike="sng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C00000"/>
                    </a:solidFill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200" strike="sng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  <a:blipFill>
                <a:blip r:embed="rId2"/>
                <a:stretch>
                  <a:fillRect l="-1337" t="-905" r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4F8184E9-F5D8-47DD-A27A-5994E6A734A4}"/>
              </a:ext>
            </a:extLst>
          </p:cNvPr>
          <p:cNvSpPr/>
          <p:nvPr/>
        </p:nvSpPr>
        <p:spPr>
          <a:xfrm>
            <a:off x="758036" y="5027711"/>
            <a:ext cx="5477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min{e(d, 4), e(c, 6)}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7) 	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5+4), 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e(c, 7+6)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741FFB-ED6C-4A1E-A4E6-1C0CA49B5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5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AFAD57E-E264-44A5-9D85-B06E52C3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6952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0E0EDE-3A61-4348-9ABA-2D9DB9762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5305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4D4AB-2E9C-4B41-AB75-45B823BF2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964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981E62-DAA5-427E-8509-2F8A1838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6" y="605889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0" name="AutoShape 44">
            <a:extLst>
              <a:ext uri="{FF2B5EF4-FFF2-40B4-BE49-F238E27FC236}">
                <a16:creationId xmlns:a16="http://schemas.microsoft.com/office/drawing/2014/main" id="{EB28F1AF-0184-490D-B4D9-8DD7DE23886F}"/>
              </a:ext>
            </a:extLst>
          </p:cNvPr>
          <p:cNvCxnSpPr>
            <a:cxnSpLocks noChangeShapeType="1"/>
            <a:endCxn id="27" idx="2"/>
          </p:cNvCxnSpPr>
          <p:nvPr/>
        </p:nvCxnSpPr>
        <p:spPr bwMode="auto">
          <a:xfrm>
            <a:off x="8384670" y="5339871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44">
            <a:extLst>
              <a:ext uri="{FF2B5EF4-FFF2-40B4-BE49-F238E27FC236}">
                <a16:creationId xmlns:a16="http://schemas.microsoft.com/office/drawing/2014/main" id="{CCE96CA3-132C-4737-A873-E8B17CAF9DAB}"/>
              </a:ext>
            </a:extLst>
          </p:cNvPr>
          <p:cNvCxnSpPr>
            <a:cxnSpLocks noChangeShapeType="1"/>
            <a:stCxn id="29" idx="6"/>
          </p:cNvCxnSpPr>
          <p:nvPr/>
        </p:nvCxnSpPr>
        <p:spPr bwMode="auto">
          <a:xfrm>
            <a:off x="7353729" y="632178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44">
            <a:extLst>
              <a:ext uri="{FF2B5EF4-FFF2-40B4-BE49-F238E27FC236}">
                <a16:creationId xmlns:a16="http://schemas.microsoft.com/office/drawing/2014/main" id="{033C3AEC-AB5F-43A2-A71C-7FF528606984}"/>
              </a:ext>
            </a:extLst>
          </p:cNvPr>
          <p:cNvCxnSpPr>
            <a:cxnSpLocks noChangeShapeType="1"/>
            <a:stCxn id="28" idx="6"/>
            <a:endCxn id="49" idx="2"/>
          </p:cNvCxnSpPr>
          <p:nvPr/>
        </p:nvCxnSpPr>
        <p:spPr bwMode="auto">
          <a:xfrm>
            <a:off x="9299070" y="632178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44">
            <a:extLst>
              <a:ext uri="{FF2B5EF4-FFF2-40B4-BE49-F238E27FC236}">
                <a16:creationId xmlns:a16="http://schemas.microsoft.com/office/drawing/2014/main" id="{BC74E8C7-329A-4C25-B207-9A6D2C7EF98C}"/>
              </a:ext>
            </a:extLst>
          </p:cNvPr>
          <p:cNvCxnSpPr>
            <a:cxnSpLocks noChangeShapeType="1"/>
            <a:stCxn id="29" idx="7"/>
          </p:cNvCxnSpPr>
          <p:nvPr/>
        </p:nvCxnSpPr>
        <p:spPr bwMode="auto">
          <a:xfrm flipV="1">
            <a:off x="7274096" y="553580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44">
            <a:extLst>
              <a:ext uri="{FF2B5EF4-FFF2-40B4-BE49-F238E27FC236}">
                <a16:creationId xmlns:a16="http://schemas.microsoft.com/office/drawing/2014/main" id="{98B86432-44E3-4471-A9FA-0C5E337D3CD3}"/>
              </a:ext>
            </a:extLst>
          </p:cNvPr>
          <p:cNvCxnSpPr>
            <a:cxnSpLocks noChangeShapeType="1"/>
            <a:endCxn id="27" idx="4"/>
          </p:cNvCxnSpPr>
          <p:nvPr/>
        </p:nvCxnSpPr>
        <p:spPr bwMode="auto">
          <a:xfrm flipV="1">
            <a:off x="9250111" y="560752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44">
            <a:extLst>
              <a:ext uri="{FF2B5EF4-FFF2-40B4-BE49-F238E27FC236}">
                <a16:creationId xmlns:a16="http://schemas.microsoft.com/office/drawing/2014/main" id="{46B66CD8-5074-49E0-A75B-51D23C44B8A1}"/>
              </a:ext>
            </a:extLst>
          </p:cNvPr>
          <p:cNvCxnSpPr>
            <a:cxnSpLocks noChangeShapeType="1"/>
            <a:stCxn id="28" idx="1"/>
            <a:endCxn id="26" idx="4"/>
          </p:cNvCxnSpPr>
          <p:nvPr/>
        </p:nvCxnSpPr>
        <p:spPr bwMode="auto">
          <a:xfrm flipH="1" flipV="1">
            <a:off x="8112788" y="5607524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44">
            <a:extLst>
              <a:ext uri="{FF2B5EF4-FFF2-40B4-BE49-F238E27FC236}">
                <a16:creationId xmlns:a16="http://schemas.microsoft.com/office/drawing/2014/main" id="{3827302D-A314-4B10-B84B-E1327711B095}"/>
              </a:ext>
            </a:extLst>
          </p:cNvPr>
          <p:cNvCxnSpPr>
            <a:cxnSpLocks noChangeShapeType="1"/>
            <a:stCxn id="49" idx="1"/>
          </p:cNvCxnSpPr>
          <p:nvPr/>
        </p:nvCxnSpPr>
        <p:spPr bwMode="auto">
          <a:xfrm flipH="1" flipV="1">
            <a:off x="10057220" y="556718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14A75A58-F95B-44D8-9952-6169CA9B89E9}"/>
              </a:ext>
            </a:extLst>
          </p:cNvPr>
          <p:cNvSpPr/>
          <p:nvPr/>
        </p:nvSpPr>
        <p:spPr>
          <a:xfrm>
            <a:off x="8765570" y="495095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39EBEE5-D6E3-470F-85C0-7575365C5714}"/>
              </a:ext>
            </a:extLst>
          </p:cNvPr>
          <p:cNvSpPr/>
          <p:nvPr/>
        </p:nvSpPr>
        <p:spPr>
          <a:xfrm>
            <a:off x="7345674" y="547167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7226C47-797F-46E7-A0B5-1C25385CFEDB}"/>
              </a:ext>
            </a:extLst>
          </p:cNvPr>
          <p:cNvSpPr/>
          <p:nvPr/>
        </p:nvSpPr>
        <p:spPr>
          <a:xfrm>
            <a:off x="10291943" y="545911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7B29E1E-38F2-4FA9-A2A9-C52A0BF1EDBC}"/>
              </a:ext>
            </a:extLst>
          </p:cNvPr>
          <p:cNvSpPr/>
          <p:nvPr/>
        </p:nvSpPr>
        <p:spPr>
          <a:xfrm>
            <a:off x="8391306" y="552057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36E6B66-F49E-45F5-9FE0-E1B89EC27CE5}"/>
              </a:ext>
            </a:extLst>
          </p:cNvPr>
          <p:cNvSpPr/>
          <p:nvPr/>
        </p:nvSpPr>
        <p:spPr>
          <a:xfrm>
            <a:off x="9352907" y="55365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DED637E-8D75-4D96-BC38-5653B651BE03}"/>
              </a:ext>
            </a:extLst>
          </p:cNvPr>
          <p:cNvSpPr/>
          <p:nvPr/>
        </p:nvSpPr>
        <p:spPr>
          <a:xfrm>
            <a:off x="7864800" y="592939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4CF3F5-8E19-41BA-8CD8-4E9A4162DDC6}"/>
              </a:ext>
            </a:extLst>
          </p:cNvPr>
          <p:cNvSpPr/>
          <p:nvPr/>
        </p:nvSpPr>
        <p:spPr>
          <a:xfrm>
            <a:off x="9874047" y="595568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AutoShape 44">
            <a:extLst>
              <a:ext uri="{FF2B5EF4-FFF2-40B4-BE49-F238E27FC236}">
                <a16:creationId xmlns:a16="http://schemas.microsoft.com/office/drawing/2014/main" id="{E2F0930D-DF66-44E2-8E3F-EE5EC6CD5F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63334" y="3277752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C4530F90-AF3B-4106-9884-9BADF2A70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952" y="127608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35A4F7E-B459-4884-8557-7D8CF542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999" y="127608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7BE595C-BF14-4746-A7B2-F95898EC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352" y="225323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74CA2-CC4F-4E6A-A4DE-28AA54A47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011" y="225323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1831C98-8ADC-4AD4-A740-1904B27EB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683" y="225323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0" name="AutoShape 44">
            <a:extLst>
              <a:ext uri="{FF2B5EF4-FFF2-40B4-BE49-F238E27FC236}">
                <a16:creationId xmlns:a16="http://schemas.microsoft.com/office/drawing/2014/main" id="{FF15EBE1-0EBF-4D26-94DA-60FE87EDE072}"/>
              </a:ext>
            </a:extLst>
          </p:cNvPr>
          <p:cNvCxnSpPr>
            <a:cxnSpLocks noChangeShapeType="1"/>
            <a:endCxn id="66" idx="2"/>
          </p:cNvCxnSpPr>
          <p:nvPr/>
        </p:nvCxnSpPr>
        <p:spPr bwMode="auto">
          <a:xfrm>
            <a:off x="8247717" y="153421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44">
            <a:extLst>
              <a:ext uri="{FF2B5EF4-FFF2-40B4-BE49-F238E27FC236}">
                <a16:creationId xmlns:a16="http://schemas.microsoft.com/office/drawing/2014/main" id="{CB844B8B-2FC1-4D5F-BCAD-174394693540}"/>
              </a:ext>
            </a:extLst>
          </p:cNvPr>
          <p:cNvCxnSpPr>
            <a:cxnSpLocks noChangeShapeType="1"/>
            <a:stCxn id="68" idx="6"/>
          </p:cNvCxnSpPr>
          <p:nvPr/>
        </p:nvCxnSpPr>
        <p:spPr bwMode="auto">
          <a:xfrm>
            <a:off x="7216776" y="251612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44">
            <a:extLst>
              <a:ext uri="{FF2B5EF4-FFF2-40B4-BE49-F238E27FC236}">
                <a16:creationId xmlns:a16="http://schemas.microsoft.com/office/drawing/2014/main" id="{C0DB7512-8793-4886-BB53-538032FEB5A6}"/>
              </a:ext>
            </a:extLst>
          </p:cNvPr>
          <p:cNvCxnSpPr>
            <a:cxnSpLocks noChangeShapeType="1"/>
            <a:stCxn id="67" idx="6"/>
            <a:endCxn id="69" idx="2"/>
          </p:cNvCxnSpPr>
          <p:nvPr/>
        </p:nvCxnSpPr>
        <p:spPr bwMode="auto">
          <a:xfrm>
            <a:off x="9162117" y="251612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AutoShape 44">
            <a:extLst>
              <a:ext uri="{FF2B5EF4-FFF2-40B4-BE49-F238E27FC236}">
                <a16:creationId xmlns:a16="http://schemas.microsoft.com/office/drawing/2014/main" id="{6F64D38A-3BE0-4BF3-BA48-A4922C789E75}"/>
              </a:ext>
            </a:extLst>
          </p:cNvPr>
          <p:cNvCxnSpPr>
            <a:cxnSpLocks noChangeShapeType="1"/>
            <a:stCxn id="68" idx="7"/>
          </p:cNvCxnSpPr>
          <p:nvPr/>
        </p:nvCxnSpPr>
        <p:spPr bwMode="auto">
          <a:xfrm flipV="1">
            <a:off x="7137143" y="173014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AutoShape 44">
            <a:extLst>
              <a:ext uri="{FF2B5EF4-FFF2-40B4-BE49-F238E27FC236}">
                <a16:creationId xmlns:a16="http://schemas.microsoft.com/office/drawing/2014/main" id="{96C286A8-5A60-4872-9F91-3828F136B142}"/>
              </a:ext>
            </a:extLst>
          </p:cNvPr>
          <p:cNvCxnSpPr>
            <a:cxnSpLocks noChangeShapeType="1"/>
            <a:endCxn id="66" idx="4"/>
          </p:cNvCxnSpPr>
          <p:nvPr/>
        </p:nvCxnSpPr>
        <p:spPr bwMode="auto">
          <a:xfrm flipV="1">
            <a:off x="9113158" y="180186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44">
            <a:extLst>
              <a:ext uri="{FF2B5EF4-FFF2-40B4-BE49-F238E27FC236}">
                <a16:creationId xmlns:a16="http://schemas.microsoft.com/office/drawing/2014/main" id="{B3D4AA78-17AE-46A6-A6B4-6C0F9426615B}"/>
              </a:ext>
            </a:extLst>
          </p:cNvPr>
          <p:cNvCxnSpPr>
            <a:cxnSpLocks noChangeShapeType="1"/>
            <a:stCxn id="67" idx="1"/>
            <a:endCxn id="65" idx="4"/>
          </p:cNvCxnSpPr>
          <p:nvPr/>
        </p:nvCxnSpPr>
        <p:spPr bwMode="auto">
          <a:xfrm flipH="1" flipV="1">
            <a:off x="7975835" y="180186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44">
            <a:extLst>
              <a:ext uri="{FF2B5EF4-FFF2-40B4-BE49-F238E27FC236}">
                <a16:creationId xmlns:a16="http://schemas.microsoft.com/office/drawing/2014/main" id="{CC27AD47-8BDC-4D45-8C17-D2AD760DDFD2}"/>
              </a:ext>
            </a:extLst>
          </p:cNvPr>
          <p:cNvCxnSpPr>
            <a:cxnSpLocks noChangeShapeType="1"/>
            <a:stCxn id="69" idx="1"/>
          </p:cNvCxnSpPr>
          <p:nvPr/>
        </p:nvCxnSpPr>
        <p:spPr bwMode="auto">
          <a:xfrm flipH="1" flipV="1">
            <a:off x="9920267" y="176152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FBB53AFB-32D0-44AC-AA62-A6B5DA2CB22A}"/>
              </a:ext>
            </a:extLst>
          </p:cNvPr>
          <p:cNvSpPr/>
          <p:nvPr/>
        </p:nvSpPr>
        <p:spPr>
          <a:xfrm>
            <a:off x="8563333" y="11488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4C63DED-00D5-4BFF-9E8F-F416EF788025}"/>
              </a:ext>
            </a:extLst>
          </p:cNvPr>
          <p:cNvSpPr/>
          <p:nvPr/>
        </p:nvSpPr>
        <p:spPr>
          <a:xfrm>
            <a:off x="7208721" y="166601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CAC6804-3D88-41E9-87B9-0E5251561DA1}"/>
              </a:ext>
            </a:extLst>
          </p:cNvPr>
          <p:cNvSpPr/>
          <p:nvPr/>
        </p:nvSpPr>
        <p:spPr>
          <a:xfrm>
            <a:off x="10154990" y="165345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B7D4EA9-42BA-47F7-9729-8D6F6F734C7E}"/>
              </a:ext>
            </a:extLst>
          </p:cNvPr>
          <p:cNvSpPr/>
          <p:nvPr/>
        </p:nvSpPr>
        <p:spPr>
          <a:xfrm>
            <a:off x="8254353" y="171491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6C22852-0A79-46D5-966A-EBA54C1AE296}"/>
              </a:ext>
            </a:extLst>
          </p:cNvPr>
          <p:cNvSpPr/>
          <p:nvPr/>
        </p:nvSpPr>
        <p:spPr>
          <a:xfrm>
            <a:off x="9215954" y="173084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917DC12-C405-4328-B945-F2D6DCC4AB49}"/>
              </a:ext>
            </a:extLst>
          </p:cNvPr>
          <p:cNvSpPr/>
          <p:nvPr/>
        </p:nvSpPr>
        <p:spPr>
          <a:xfrm>
            <a:off x="7727847" y="212373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FD1096D-A219-457E-83D3-0FADFF3443DD}"/>
              </a:ext>
            </a:extLst>
          </p:cNvPr>
          <p:cNvSpPr/>
          <p:nvPr/>
        </p:nvSpPr>
        <p:spPr>
          <a:xfrm>
            <a:off x="9737094" y="21500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Picture 83" descr="Image result for smiley face images">
            <a:extLst>
              <a:ext uri="{FF2B5EF4-FFF2-40B4-BE49-F238E27FC236}">
                <a16:creationId xmlns:a16="http://schemas.microsoft.com/office/drawing/2014/main" id="{12949866-826E-4F7C-8C56-056DDA73CB5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074">
            <a:off x="663833" y="2140477"/>
            <a:ext cx="475862" cy="2920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579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22794"/>
              </p:ext>
            </p:extLst>
          </p:nvPr>
        </p:nvGraphicFramePr>
        <p:xfrm>
          <a:off x="1423513" y="80397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   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7)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   	    e(-,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   min {c(b, 3+4),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3+2)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e(-,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	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3+4)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c(d, 5), e(d, 5+4)}</a:t>
                </a: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7) 	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5+4),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e(c, 7+6)}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9)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  <a:blipFill>
                <a:blip r:embed="rId2"/>
                <a:stretch>
                  <a:fillRect l="-1529" t="-1015" b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809239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575286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723639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778298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683970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8353004" y="307999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322063" y="406190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267404" y="406190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242430" y="327592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218445" y="334764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8081122" y="334764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10025554" y="330730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818120" y="2677399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14008" y="321179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260277" y="319923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59640" y="32606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21241" y="32766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33134" y="366951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842381" y="3695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5037" y="5966647"/>
            <a:ext cx="91798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33D0FC6D-6E52-4921-8424-AD849DF4A1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8981">
            <a:off x="909691" y="2272153"/>
            <a:ext cx="513822" cy="335280"/>
          </a:xfrm>
          <a:prstGeom prst="rect">
            <a:avLst/>
          </a:prstGeom>
          <a:noFill/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747BB87-9123-465C-B46F-CCD862217072}"/>
              </a:ext>
            </a:extLst>
          </p:cNvPr>
          <p:cNvSpPr txBox="1"/>
          <p:nvPr/>
        </p:nvSpPr>
        <p:spPr>
          <a:xfrm>
            <a:off x="1481136" y="5511956"/>
            <a:ext cx="83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process is ended for the fringe vertices = { }.</a:t>
            </a:r>
          </a:p>
        </p:txBody>
      </p:sp>
    </p:spTree>
    <p:extLst>
      <p:ext uri="{BB962C8B-B14F-4D97-AF65-F5344CB8AC3E}">
        <p14:creationId xmlns:p14="http://schemas.microsoft.com/office/powerpoint/2010/main" val="1192143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795" y="2438557"/>
            <a:ext cx="917985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b – d		of length 5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	a – b – c		of length 7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e :		a – b – d – e		of length 9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286C22-DACC-4B80-B5F0-2408470E3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7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6D5903-7A5F-4FCC-BBAA-8E8B9B8C6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384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CBF8C0-A4B9-4AFB-A2A3-C64A8DA01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737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8AD6BE-5B66-407C-957D-02A236EB3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396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01C203-2035-4207-8524-23E8474B4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068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AutoShape 44">
            <a:extLst>
              <a:ext uri="{FF2B5EF4-FFF2-40B4-BE49-F238E27FC236}">
                <a16:creationId xmlns:a16="http://schemas.microsoft.com/office/drawing/2014/main" id="{11EDC991-3E0E-4276-94B4-52C6F603B9EC}"/>
              </a:ext>
            </a:extLst>
          </p:cNvPr>
          <p:cNvCxnSpPr>
            <a:cxnSpLocks noChangeShapeType="1"/>
            <a:endCxn id="4" idx="2"/>
          </p:cNvCxnSpPr>
          <p:nvPr/>
        </p:nvCxnSpPr>
        <p:spPr bwMode="auto">
          <a:xfrm>
            <a:off x="5276102" y="112056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44">
            <a:extLst>
              <a:ext uri="{FF2B5EF4-FFF2-40B4-BE49-F238E27FC236}">
                <a16:creationId xmlns:a16="http://schemas.microsoft.com/office/drawing/2014/main" id="{B5C285F6-4314-4240-82ED-54D8DBC0FB63}"/>
              </a:ext>
            </a:extLst>
          </p:cNvPr>
          <p:cNvCxnSpPr>
            <a:cxnSpLocks noChangeShapeType="1"/>
            <a:stCxn id="6" idx="6"/>
          </p:cNvCxnSpPr>
          <p:nvPr/>
        </p:nvCxnSpPr>
        <p:spPr bwMode="auto">
          <a:xfrm>
            <a:off x="4245161" y="210247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44">
            <a:extLst>
              <a:ext uri="{FF2B5EF4-FFF2-40B4-BE49-F238E27FC236}">
                <a16:creationId xmlns:a16="http://schemas.microsoft.com/office/drawing/2014/main" id="{6091422F-BCE5-4742-B7DF-9A5B59C74DA4}"/>
              </a:ext>
            </a:extLst>
          </p:cNvPr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6190502" y="210247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>
            <a:extLst>
              <a:ext uri="{FF2B5EF4-FFF2-40B4-BE49-F238E27FC236}">
                <a16:creationId xmlns:a16="http://schemas.microsoft.com/office/drawing/2014/main" id="{45D09DBA-9475-49A8-9D6E-E78191A5A2F6}"/>
              </a:ext>
            </a:extLst>
          </p:cNvPr>
          <p:cNvCxnSpPr>
            <a:cxnSpLocks noChangeShapeType="1"/>
            <a:stCxn id="6" idx="7"/>
          </p:cNvCxnSpPr>
          <p:nvPr/>
        </p:nvCxnSpPr>
        <p:spPr bwMode="auto">
          <a:xfrm flipV="1">
            <a:off x="4165528" y="131649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>
            <a:extLst>
              <a:ext uri="{FF2B5EF4-FFF2-40B4-BE49-F238E27FC236}">
                <a16:creationId xmlns:a16="http://schemas.microsoft.com/office/drawing/2014/main" id="{8C975480-0133-49CC-8C61-3E1BDB3B535C}"/>
              </a:ext>
            </a:extLst>
          </p:cNvPr>
          <p:cNvCxnSpPr>
            <a:cxnSpLocks noChangeShapeType="1"/>
            <a:endCxn id="4" idx="4"/>
          </p:cNvCxnSpPr>
          <p:nvPr/>
        </p:nvCxnSpPr>
        <p:spPr bwMode="auto">
          <a:xfrm flipV="1">
            <a:off x="6141543" y="138821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>
            <a:extLst>
              <a:ext uri="{FF2B5EF4-FFF2-40B4-BE49-F238E27FC236}">
                <a16:creationId xmlns:a16="http://schemas.microsoft.com/office/drawing/2014/main" id="{CC40F9C4-6748-434A-A875-0F7DF2974DF9}"/>
              </a:ext>
            </a:extLst>
          </p:cNvPr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5004220" y="138821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>
            <a:extLst>
              <a:ext uri="{FF2B5EF4-FFF2-40B4-BE49-F238E27FC236}">
                <a16:creationId xmlns:a16="http://schemas.microsoft.com/office/drawing/2014/main" id="{C9BE703E-AFBB-4368-97D1-6D8FA5D4C823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flipH="1" flipV="1">
            <a:off x="6948652" y="134787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61ADE-0E7F-44FE-B152-847E399937B2}"/>
              </a:ext>
            </a:extLst>
          </p:cNvPr>
          <p:cNvSpPr/>
          <p:nvPr/>
        </p:nvSpPr>
        <p:spPr>
          <a:xfrm>
            <a:off x="4237106" y="1252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F32914-50EE-4DAB-92FC-78123109B513}"/>
              </a:ext>
            </a:extLst>
          </p:cNvPr>
          <p:cNvSpPr/>
          <p:nvPr/>
        </p:nvSpPr>
        <p:spPr>
          <a:xfrm>
            <a:off x="7183375" y="1239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C71E53-C4E8-4318-B6A5-81116ECE6E24}"/>
              </a:ext>
            </a:extLst>
          </p:cNvPr>
          <p:cNvSpPr/>
          <p:nvPr/>
        </p:nvSpPr>
        <p:spPr>
          <a:xfrm>
            <a:off x="5282738" y="130126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3CEAE7-E81E-4644-96B8-90CFFA8F7D0C}"/>
              </a:ext>
            </a:extLst>
          </p:cNvPr>
          <p:cNvSpPr/>
          <p:nvPr/>
        </p:nvSpPr>
        <p:spPr>
          <a:xfrm>
            <a:off x="6244339" y="13171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4F9D34-BCDB-420C-82E4-F3E8916ACC6A}"/>
              </a:ext>
            </a:extLst>
          </p:cNvPr>
          <p:cNvSpPr/>
          <p:nvPr/>
        </p:nvSpPr>
        <p:spPr>
          <a:xfrm>
            <a:off x="4756232" y="1710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ED7EB4-40C6-43E5-8076-6E748A2BC593}"/>
              </a:ext>
            </a:extLst>
          </p:cNvPr>
          <p:cNvSpPr/>
          <p:nvPr/>
        </p:nvSpPr>
        <p:spPr>
          <a:xfrm>
            <a:off x="6765479" y="17363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F5C208-EB00-4AD4-A666-8E2C08C25B20}"/>
              </a:ext>
            </a:extLst>
          </p:cNvPr>
          <p:cNvSpPr/>
          <p:nvPr/>
        </p:nvSpPr>
        <p:spPr>
          <a:xfrm>
            <a:off x="5897970" y="709262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685D4356-F547-4F58-961B-F29BA0A526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175">
            <a:off x="1138525" y="1658253"/>
            <a:ext cx="467549" cy="3380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A4F9EC-59D3-4DC6-9D6A-5F32CBEE5707}"/>
              </a:ext>
            </a:extLst>
          </p:cNvPr>
          <p:cNvSpPr txBox="1"/>
          <p:nvPr/>
        </p:nvSpPr>
        <p:spPr>
          <a:xfrm>
            <a:off x="2851266" y="2558143"/>
            <a:ext cx="73650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yellow and blue color, respectively.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393705E-72E4-4819-B36F-3DE095C460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482">
            <a:off x="1660378" y="2043231"/>
            <a:ext cx="471644" cy="3069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04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0CE175E-2193-4A6F-9491-A8E55E0BF739}"/>
              </a:ext>
            </a:extLst>
          </p:cNvPr>
          <p:cNvSpPr txBox="1"/>
          <p:nvPr/>
        </p:nvSpPr>
        <p:spPr>
          <a:xfrm>
            <a:off x="8600487" y="25119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07422"/>
              </p:ext>
            </p:extLst>
          </p:nvPr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/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	min {b(a, 7) c(a,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d(a, 6)	       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    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trike="sngStrike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  <m:r>
                      <a:rPr lang="en-US" sz="2400" b="0" i="0" strike="sngStrike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(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1)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  <a:blipFill>
                <a:blip r:embed="rId2"/>
                <a:stretch>
                  <a:fillRect l="-150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1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94193"/>
              </p:ext>
            </p:extLst>
          </p:nvPr>
        </p:nvGraphicFramePr>
        <p:xfrm>
          <a:off x="1434381" y="1048519"/>
          <a:ext cx="9679666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582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43C06447-FD82-49D5-936F-582341DCDC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364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01430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7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4627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 {b(a, 7) 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8EDFF3F8-A4EA-465A-AEA1-3B1712AC81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02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A8E2B2-2BE1-4D26-9C03-F886ED201726}"/>
              </a:ext>
            </a:extLst>
          </p:cNvPr>
          <p:cNvSpPr/>
          <p:nvPr/>
        </p:nvSpPr>
        <p:spPr>
          <a:xfrm>
            <a:off x="688259" y="2054943"/>
            <a:ext cx="10962967" cy="757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30188" y="597455"/>
            <a:ext cx="945892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Consider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s (called the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source)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a weighted connected graph G = (V, E),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find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 paths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all its other vertices.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single-source shortest-paths problem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looks for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family of paths,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each path leads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from the source to a different vertex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the graph,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some paths may have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edges in common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algorithm is </a:t>
            </a:r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interested in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single shortest path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that starts at the source and visits all the other vertices.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could be a much more difficult problem (a version of the traveling salesman problem).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618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698" y="413845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stCxn id="2" idx="4"/>
            <a:endCxn id="5" idx="0"/>
          </p:cNvCxnSpPr>
          <p:nvPr/>
        </p:nvCxnSpPr>
        <p:spPr>
          <a:xfrm flipH="1">
            <a:off x="8992114" y="2550423"/>
            <a:ext cx="543765" cy="15751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6453" cy="1665030"/>
          </a:xfrm>
          <a:prstGeom prst="straightConnector1">
            <a:avLst/>
          </a:prstGeom>
          <a:ln w="3810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6830" y="3530138"/>
            <a:ext cx="425335" cy="6853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83735" y="3453139"/>
            <a:ext cx="1466180" cy="7601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89272" y="360169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15571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3980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min { b(a, 7), b(d, 3), b(c, 2)}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E2176A78-ECB0-469F-A8D8-FA03D042321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646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paths are 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 - b) of length 5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0407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5" idx="7"/>
            <a:endCxn id="3" idx="3"/>
          </p:cNvCxnSpPr>
          <p:nvPr/>
        </p:nvCxnSpPr>
        <p:spPr>
          <a:xfrm flipV="1">
            <a:off x="9184363" y="3453139"/>
            <a:ext cx="1465552" cy="7494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10364778" y="3530138"/>
            <a:ext cx="477387" cy="639228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96145" y="365510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not shortest paths: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 - b) of length 6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6447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F1BFB-24BF-4386-9C71-C789DAE5F247}"/>
              </a:ext>
            </a:extLst>
          </p:cNvPr>
          <p:cNvSpPr txBox="1"/>
          <p:nvPr/>
        </p:nvSpPr>
        <p:spPr>
          <a:xfrm>
            <a:off x="3135086" y="2558143"/>
            <a:ext cx="69450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blue color, and the fringe has the nodes in yellow color.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111937C-0DFE-4E5C-98F5-EFE8242922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117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29845"/>
              </p:ext>
            </p:extLst>
          </p:nvPr>
        </p:nvGraphicFramePr>
        <p:xfrm>
          <a:off x="1172095" y="1412838"/>
          <a:ext cx="979468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2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4681" y="3829515"/>
            <a:ext cx="48321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b,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00033" y="1911811"/>
            <a:ext cx="50259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		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	</a:t>
            </a:r>
          </a:p>
          <a:p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F0FFD81-5541-4F25-AF64-4BEBC0CEC7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7" y="229653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236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7876"/>
              </p:ext>
            </p:extLst>
          </p:nvPr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5343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5679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6935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  <p:sp>
        <p:nvSpPr>
          <p:cNvPr id="33" name="Multiplication Sign 32">
            <a:extLst>
              <a:ext uri="{FF2B5EF4-FFF2-40B4-BE49-F238E27FC236}">
                <a16:creationId xmlns:a16="http://schemas.microsoft.com/office/drawing/2014/main" id="{A43B8DAD-E896-45FD-B9F0-71C13DB7119F}"/>
              </a:ext>
            </a:extLst>
          </p:cNvPr>
          <p:cNvSpPr/>
          <p:nvPr/>
        </p:nvSpPr>
        <p:spPr>
          <a:xfrm>
            <a:off x="8111110" y="-478496"/>
            <a:ext cx="3890004" cy="395685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79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05379"/>
              </p:ext>
            </p:extLst>
          </p:nvPr>
        </p:nvGraphicFramePr>
        <p:xfrm>
          <a:off x="1561190" y="928563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34634" y="4826674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88437" y="1421928"/>
            <a:ext cx="492444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2" y="2248453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6191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97838"/>
              </p:ext>
            </p:extLst>
          </p:nvPr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54225" y="5436072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EA40456C-B3D2-4F2F-9E8D-9DE369F1B72B}"/>
              </a:ext>
            </a:extLst>
          </p:cNvPr>
          <p:cNvSpPr/>
          <p:nvPr/>
        </p:nvSpPr>
        <p:spPr>
          <a:xfrm>
            <a:off x="2938014" y="1867721"/>
            <a:ext cx="3665913" cy="35490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6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752856" y="5833352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          min {d(c, 6), d(f, 5), e(f, 2), e(a, 6)}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7" name="Multiplication Sign 36">
            <a:extLst>
              <a:ext uri="{FF2B5EF4-FFF2-40B4-BE49-F238E27FC236}">
                <a16:creationId xmlns:a16="http://schemas.microsoft.com/office/drawing/2014/main" id="{D9C77395-2E12-4871-B52D-743E400373DF}"/>
              </a:ext>
            </a:extLst>
          </p:cNvPr>
          <p:cNvSpPr/>
          <p:nvPr/>
        </p:nvSpPr>
        <p:spPr>
          <a:xfrm>
            <a:off x="2061556" y="2169622"/>
            <a:ext cx="4305993" cy="33765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905232"/>
            <a:ext cx="87316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in a weighted connected graph, find shortest paths to all its other vertices.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pplications of the shortest-paths problem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include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transportation planning and packet routing in communication networks, including the Internet.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Less obvious applications, such as, finding shortest paths in social networks, speech recognition, document formatting, robotics, compilers, and airline crew scheduling.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entertainment, such as path-finding in video games and finding best solutions to puzzles using their state-space graphs.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35239"/>
              </p:ext>
            </p:extLst>
          </p:nvPr>
        </p:nvGraphicFramePr>
        <p:xfrm>
          <a:off x="1608512" y="145710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16540" y="5677334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574931" y="1964621"/>
            <a:ext cx="492444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BD093EC-29D5-4D21-A508-F60B6EB0E0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5133241" y="558500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(e 2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f), (e 6 a), (d, 6 c), (d, 5 f)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57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39881"/>
              </p:ext>
            </p:extLst>
          </p:nvPr>
        </p:nvGraphicFramePr>
        <p:xfrm>
          <a:off x="1468163" y="9663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8163" y="5807942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28202" y="411626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33103" y="1333735"/>
            <a:ext cx="53200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915568" y="57156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(d, 6 c), (d, 5 f), (d, 8 e)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9455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37146"/>
              </p:ext>
            </p:extLst>
          </p:nvPr>
        </p:nvGraphicFramePr>
        <p:xfrm>
          <a:off x="1561190" y="9982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46591" y="5678481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938624" y="5455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616470" y="1446554"/>
            <a:ext cx="49244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6513368" y="5642292"/>
            <a:ext cx="4369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both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 and d(f, 5+5) have the same distance, choose either one arbitrarily.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516347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02598"/>
              </p:ext>
            </p:extLst>
          </p:nvPr>
        </p:nvGraphicFramePr>
        <p:xfrm>
          <a:off x="1468163" y="105658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80490" y="5888459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1236" y="537815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68163" y="1487624"/>
            <a:ext cx="532007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10)	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384392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346712" y="1660717"/>
            <a:ext cx="6096000" cy="409342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a – b – c		of length 4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f :	a – f		of length 5</a:t>
            </a:r>
          </a:p>
          <a:p>
            <a:pPr marL="4572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e		of length 6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f – d 		of length 10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 shows the application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The next closest vertex is  shown in bold.</a:t>
            </a: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6823AE8F-2D45-4FDA-B060-A3A009EBDF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8" y="59594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947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811" y="1546316"/>
            <a:ext cx="8794377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vs Prim’s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of them construct an expanding subtree of vertices by selecting the next vertex from the priority queue of the remaining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But, they solve different problems and therefore operate with priorities computed in a different manner: 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compares path lengths and therefore must add edge weights,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while Prim’s algorithm compares the edge weights as given.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6E20696-B8D2-49CA-BEED-28143ACF6A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54" y="1493808"/>
            <a:ext cx="8403131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pseudocode of Dijkstra’s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set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vertices for which a shortest path has already been found 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priority queue Q of the fringe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a given source vertex and the fringe contains the vertices adjacent to it after iteration 0 is completed.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D01B41A-3960-4539-8B4B-45A998493A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06" y="141237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3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8822" y="353374"/>
            <a:ext cx="908124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Dijkstra(G, s)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//Dijkstra’s algorithm for single-source shortest paths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A weighted connected graph G = (V, E) with nonnegative weights  and its vertex Output:	The length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of a shortest path from s to v and its penultimate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vetex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for every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Initialize (Q) 	//Initialize priority queue to empty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every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{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∞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;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null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Insert(Q, v,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	//initialize vertex priority in the priority queue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0;   Decrease(Q, s,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) 	//update priority of s with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Ø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|V| - 1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u*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DeleteMin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(Q) 	//delete the minimum priority element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 { u*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every vertex  u in   V -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that is adjacent to u*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{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u);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u*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Decrease (Q, u,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} //end if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} //end for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}//end for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749251-B0DB-42DF-9876-F1034887AD43}"/>
              </a:ext>
            </a:extLst>
          </p:cNvPr>
          <p:cNvSpPr txBox="1"/>
          <p:nvPr/>
        </p:nvSpPr>
        <p:spPr>
          <a:xfrm>
            <a:off x="10424160" y="2124891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next to the last</a:t>
            </a: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Dijkstra(G, s)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Initialize (Q) 	//Initialize priority queue to empty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every vertex v in V {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∞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;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null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Insert(Q, v,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	//initialize vertex priority in the priority queue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0;   Decrease(Q, s,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) 	//update priority of s with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Ø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0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|V| - 1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u*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DeleteMin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(Q) 	//delete the minimum priority element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{ u*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every vertex  u in   V - 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that is adjacent to u*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 &lt;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{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u);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u*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Decrease (Q, u,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} //end if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} //end for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}//end for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  <a:blipFill>
                <a:blip r:embed="rId2"/>
                <a:stretch>
                  <a:fillRect l="-872" t="-571" r="-671" b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41B8F82C-3AFF-422C-8221-01D8E4E6A3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3322">
            <a:off x="608250" y="1951273"/>
            <a:ext cx="586105" cy="390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8770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2612" y="1043732"/>
            <a:ext cx="881230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time efficiency of Dijkstra’s algorithm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depends on the data structures used for implementing the priority queue and for representing an input graph itself.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reasons explained in the analysis of Prim’s algorithm before,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|V|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weight matrix and the priority queue implemented as an unordered array.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adjacency lists and the priority queue implemented as a min-heap,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log |V |).  </a:t>
            </a:r>
            <a:endParaRPr lang="en-US" sz="22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still better upper bound can be achieved for both Prim’s and Dijkstra’s algorithms if the priority queue is implemented using a sophisticated data structure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Fibonacci heap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+ |V | log |V |).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(e.g., [Cor09]).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However, its complexity and a considerable overhead make such an improvement primarily of theoretical value.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2701E77-3F44-44E6-9EB6-EB1C4B4ACE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42" y="271320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602" y="1310661"/>
            <a:ext cx="8839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There are several well-known algorithms for finding shortest paths,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Floyd’s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more general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all-pairs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shortest-paths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best-known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single-source shortest-paths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algorithm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applicable to undirected and directed graphs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with nonnegative weights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only. </a:t>
            </a:r>
            <a:endParaRPr lang="en-US" sz="24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limitation has not impaired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popularity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Dijkstra’s algorithm,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condition is satisfied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most applications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B8A1AD3-019B-43A2-A122-DD15D52E5E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87" y="300355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6323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6267-F3BD-4837-A851-75436711D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Chapter 07_04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E9AAF-507C-4FFC-B956-0B9A6C332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841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Greedy Algorithms:</a:t>
            </a:r>
          </a:p>
          <a:p>
            <a:r>
              <a:rPr lang="en-US" sz="3200" dirty="0"/>
              <a:t>Scheduling and </a:t>
            </a:r>
          </a:p>
          <a:p>
            <a:r>
              <a:rPr lang="en-US" sz="3200" dirty="0"/>
              <a:t>Huffman </a:t>
            </a:r>
            <a:r>
              <a:rPr lang="en-US" sz="3200"/>
              <a:t>Trees Code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8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3537" y="1687598"/>
            <a:ext cx="83257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 finds the shortest paths to a graph’s vertices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order of their distance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from a given source.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First, it finds the shortest path from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source to a vertex nearest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it, then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 second nearest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and so on.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Before its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commences, the algorithm has already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identified the shortest paths to i-1 other vertices nearest to the source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edges of the shortest paths leading to these vertices from the source form a subtree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given graph (Figure 9.10).  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811DAC-1304-450A-9B79-576A9DD63358}"/>
              </a:ext>
            </a:extLst>
          </p:cNvPr>
          <p:cNvSpPr txBox="1"/>
          <p:nvPr/>
        </p:nvSpPr>
        <p:spPr>
          <a:xfrm>
            <a:off x="10542494" y="1995662"/>
            <a:ext cx="1275037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Given a graph with n vertices, at the end of i-1</a:t>
            </a:r>
            <a:r>
              <a:rPr lang="en-US" baseline="30000" dirty="0"/>
              <a:t>th</a:t>
            </a:r>
            <a:r>
              <a:rPr lang="en-US" dirty="0"/>
              <a:t> iteration, there forms  a subtree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, including the source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6B9D2B-D0EA-44D1-B437-75E37772AEFB}"/>
              </a:ext>
            </a:extLst>
          </p:cNvPr>
          <p:cNvCxnSpPr>
            <a:stCxn id="4" idx="1"/>
          </p:cNvCxnSpPr>
          <p:nvPr/>
        </p:nvCxnSpPr>
        <p:spPr>
          <a:xfrm flipH="1">
            <a:off x="10276114" y="3703822"/>
            <a:ext cx="266380" cy="406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3338792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510752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87512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053042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062567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00767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53142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815167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034242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720042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2" name="AutoShape 502"/>
          <p:cNvCxnSpPr>
            <a:cxnSpLocks noChangeShapeType="1"/>
          </p:cNvCxnSpPr>
          <p:nvPr/>
        </p:nvCxnSpPr>
        <p:spPr bwMode="auto">
          <a:xfrm flipV="1">
            <a:off x="4035387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503"/>
          <p:cNvCxnSpPr>
            <a:cxnSpLocks noChangeShapeType="1"/>
          </p:cNvCxnSpPr>
          <p:nvPr/>
        </p:nvCxnSpPr>
        <p:spPr bwMode="auto">
          <a:xfrm>
            <a:off x="3465157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504"/>
          <p:cNvCxnSpPr>
            <a:cxnSpLocks noChangeShapeType="1"/>
          </p:cNvCxnSpPr>
          <p:nvPr/>
        </p:nvCxnSpPr>
        <p:spPr bwMode="auto">
          <a:xfrm flipV="1">
            <a:off x="4948517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505"/>
          <p:cNvCxnSpPr>
            <a:cxnSpLocks noChangeShapeType="1"/>
          </p:cNvCxnSpPr>
          <p:nvPr/>
        </p:nvCxnSpPr>
        <p:spPr bwMode="auto">
          <a:xfrm>
            <a:off x="3449917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506"/>
          <p:cNvCxnSpPr>
            <a:cxnSpLocks noChangeShapeType="1"/>
          </p:cNvCxnSpPr>
          <p:nvPr/>
        </p:nvCxnSpPr>
        <p:spPr bwMode="auto">
          <a:xfrm flipH="1">
            <a:off x="3185757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508"/>
          <p:cNvCxnSpPr>
            <a:cxnSpLocks noChangeShapeType="1"/>
          </p:cNvCxnSpPr>
          <p:nvPr/>
        </p:nvCxnSpPr>
        <p:spPr bwMode="auto">
          <a:xfrm flipV="1">
            <a:off x="3976967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509"/>
          <p:cNvCxnSpPr>
            <a:cxnSpLocks noChangeShapeType="1"/>
          </p:cNvCxnSpPr>
          <p:nvPr/>
        </p:nvCxnSpPr>
        <p:spPr bwMode="auto">
          <a:xfrm flipH="1">
            <a:off x="3186392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510"/>
          <p:cNvCxnSpPr>
            <a:cxnSpLocks noChangeShapeType="1"/>
          </p:cNvCxnSpPr>
          <p:nvPr/>
        </p:nvCxnSpPr>
        <p:spPr bwMode="auto">
          <a:xfrm>
            <a:off x="3186392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511"/>
          <p:cNvCxnSpPr>
            <a:cxnSpLocks noChangeShapeType="1"/>
          </p:cNvCxnSpPr>
          <p:nvPr/>
        </p:nvCxnSpPr>
        <p:spPr bwMode="auto">
          <a:xfrm flipH="1">
            <a:off x="2638387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512"/>
          <p:cNvCxnSpPr>
            <a:cxnSpLocks noChangeShapeType="1"/>
          </p:cNvCxnSpPr>
          <p:nvPr/>
        </p:nvCxnSpPr>
        <p:spPr bwMode="auto">
          <a:xfrm flipH="1">
            <a:off x="2576792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513"/>
          <p:cNvCxnSpPr>
            <a:cxnSpLocks noChangeShapeType="1"/>
            <a:stCxn id="3" idx="3"/>
          </p:cNvCxnSpPr>
          <p:nvPr/>
        </p:nvCxnSpPr>
        <p:spPr bwMode="auto">
          <a:xfrm flipH="1">
            <a:off x="2105622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514"/>
          <p:cNvCxnSpPr>
            <a:cxnSpLocks noChangeShapeType="1"/>
          </p:cNvCxnSpPr>
          <p:nvPr/>
        </p:nvCxnSpPr>
        <p:spPr bwMode="auto">
          <a:xfrm>
            <a:off x="2637117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518"/>
          <p:cNvCxnSpPr>
            <a:cxnSpLocks noChangeShapeType="1"/>
          </p:cNvCxnSpPr>
          <p:nvPr/>
        </p:nvCxnSpPr>
        <p:spPr bwMode="auto">
          <a:xfrm flipH="1">
            <a:off x="5110442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20343" y="803458"/>
            <a:ext cx="61730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185059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33" name="Rectangle 32"/>
          <p:cNvSpPr/>
          <p:nvPr/>
        </p:nvSpPr>
        <p:spPr>
          <a:xfrm>
            <a:off x="3690523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9873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78791" y="3221264"/>
            <a:ext cx="49630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Figure  9.10   Idea of Dijkstra’s algorithm.  The subtree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shortest paths already found is shown in bold (at the end of 5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iteration). The next nearest to the source  v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vertex, u* , is selected by comparing the lengths of the subtree’s paths increased by the distances to vertices adjacent to the subtree’s vertices.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1" name="Picture 30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769B45E-08EF-4F5D-B66E-53E2AA19F402}"/>
              </a:ext>
            </a:extLst>
          </p:cNvPr>
          <p:cNvSpPr/>
          <p:nvPr/>
        </p:nvSpPr>
        <p:spPr>
          <a:xfrm>
            <a:off x="4049120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559BDC-9B35-4DE2-BE79-D9335AB26924}"/>
              </a:ext>
            </a:extLst>
          </p:cNvPr>
          <p:cNvSpPr/>
          <p:nvPr/>
        </p:nvSpPr>
        <p:spPr>
          <a:xfrm>
            <a:off x="3150794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E11565-7D0E-4A5A-BB82-A92084357F33}"/>
              </a:ext>
            </a:extLst>
          </p:cNvPr>
          <p:cNvSpPr/>
          <p:nvPr/>
        </p:nvSpPr>
        <p:spPr>
          <a:xfrm>
            <a:off x="4979503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3F7F60-2D50-493D-987A-0EBE20CBC7DB}"/>
              </a:ext>
            </a:extLst>
          </p:cNvPr>
          <p:cNvSpPr/>
          <p:nvPr/>
        </p:nvSpPr>
        <p:spPr>
          <a:xfrm>
            <a:off x="5943940" y="237653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01A1C8-B80A-4B2C-B532-6A2101842252}"/>
              </a:ext>
            </a:extLst>
          </p:cNvPr>
          <p:cNvSpPr/>
          <p:nvPr/>
        </p:nvSpPr>
        <p:spPr>
          <a:xfrm>
            <a:off x="3284053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626BBD-61EB-49DE-A5AF-EBA2FC47E34B}"/>
              </a:ext>
            </a:extLst>
          </p:cNvPr>
          <p:cNvSpPr txBox="1"/>
          <p:nvPr/>
        </p:nvSpPr>
        <p:spPr>
          <a:xfrm>
            <a:off x="4766716" y="1399692"/>
            <a:ext cx="553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 { u*(v*, D</a:t>
            </a:r>
            <a:r>
              <a:rPr lang="en-US" sz="2000" baseline="-25000" dirty="0"/>
              <a:t>3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3</a:t>
            </a:r>
            <a:r>
              <a:rPr lang="en-US" sz="2000" dirty="0"/>
              <a:t>), u*( v</a:t>
            </a:r>
            <a:r>
              <a:rPr lang="en-US" sz="2000" baseline="-25000" dirty="0"/>
              <a:t>6</a:t>
            </a:r>
            <a:r>
              <a:rPr lang="en-US" sz="2000" dirty="0"/>
              <a:t>  </a:t>
            </a:r>
            <a:r>
              <a:rPr lang="en-US" sz="2000" i="1" dirty="0"/>
              <a:t>D</a:t>
            </a:r>
            <a:r>
              <a:rPr lang="en-US" sz="2000" i="1" baseline="-25000" dirty="0"/>
              <a:t>6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6</a:t>
            </a:r>
            <a:r>
              <a:rPr lang="en-US" sz="2000" dirty="0"/>
              <a:t>), u</a:t>
            </a:r>
            <a:r>
              <a:rPr lang="en-US" sz="2000" baseline="-25000" dirty="0"/>
              <a:t>4</a:t>
            </a:r>
            <a:r>
              <a:rPr lang="en-US" sz="2000" dirty="0"/>
              <a:t>( v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 ) 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/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vertices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}, and  unseen has {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u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3</a:t>
                </a:r>
                <a:r>
                  <a:rPr lang="en-US" sz="2000" dirty="0"/>
                  <a:t>}</a:t>
                </a:r>
              </a:p>
              <a:p>
                <a:r>
                  <a:rPr lang="en-US" sz="2000" strike="sngStrike" dirty="0"/>
                  <a:t>min</a:t>
                </a:r>
                <a:r>
                  <a:rPr lang="en-US" sz="2000" dirty="0"/>
                  <a:t>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5" t="-6034" r="-1189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BCF8657A-069B-4AF3-AEAB-FD0448BEE57B}"/>
              </a:ext>
            </a:extLst>
          </p:cNvPr>
          <p:cNvSpPr txBox="1"/>
          <p:nvPr/>
        </p:nvSpPr>
        <p:spPr>
          <a:xfrm>
            <a:off x="3953029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C939FB-F5E5-4AEF-A6A1-5E1109971BFD}"/>
              </a:ext>
            </a:extLst>
          </p:cNvPr>
          <p:cNvSpPr txBox="1"/>
          <p:nvPr/>
        </p:nvSpPr>
        <p:spPr>
          <a:xfrm>
            <a:off x="2637117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0D6A8F-0EE8-4A66-A1C7-AF78D0D69D5F}"/>
              </a:ext>
            </a:extLst>
          </p:cNvPr>
          <p:cNvSpPr txBox="1"/>
          <p:nvPr/>
        </p:nvSpPr>
        <p:spPr>
          <a:xfrm>
            <a:off x="4135882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5F5B956-CD17-439C-ABAB-D0AAC2679822}"/>
              </a:ext>
            </a:extLst>
          </p:cNvPr>
          <p:cNvSpPr txBox="1"/>
          <p:nvPr/>
        </p:nvSpPr>
        <p:spPr>
          <a:xfrm>
            <a:off x="4328970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/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next vertex nearest to the source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be found among the vertices adjacent to the vertices of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since all the edge weights are nonnegative, </a:t>
                </a:r>
              </a:p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set of vertices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adjacent to the vertices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can be referred to as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“fringe vertices” 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fringe vertices are the candidates from which Dijkstra’s algorithm selects the next vertex nearest to the source, such as </a:t>
                </a:r>
                <a:r>
                  <a:rPr lang="en-US" sz="2400" dirty="0"/>
                  <a:t>u*(v*, D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+</a:t>
                </a:r>
                <a:r>
                  <a:rPr lang="en-US" sz="2400" dirty="0">
                    <a:solidFill>
                      <a:srgbClr val="0000FF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400" dirty="0"/>
                  <a:t>). 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All the other vertices can also be treated as fringe (unseen) vertices connected to tree vertices by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edges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infinity large weights, such as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</a:t>
                </a:r>
              </a:p>
              <a:p>
                <a:pPr marL="342900" marR="0" lvl="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  <a:blipFill>
                <a:blip r:embed="rId2"/>
                <a:stretch>
                  <a:fillRect l="-1013" t="-949" r="-1809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To identify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nearest vertex, the algorithm proceeds: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854075" marR="0" lvl="1" indent="-396875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for every fringe vertex u, compute the sum of </a:t>
                </a:r>
                <a:endParaRPr lang="en-US" sz="2400" dirty="0">
                  <a:solidFill>
                    <a:srgbClr val="0000FF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distance to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nearest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tree vertex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(given by the weight of the edge (v, u)),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e.g.,</a:t>
                </a:r>
                <a:r>
                  <a:rPr lang="en-US" sz="2400" dirty="0">
                    <a:solidFill>
                      <a:srgbClr val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min{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v*),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-)}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and the length 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D</a:t>
                </a:r>
                <a:r>
                  <a:rPr lang="en-US" sz="2400" baseline="-25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v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of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shortest path from the source to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(previously determined by the algorithm) </a:t>
                </a: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e.g.,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 { u*(v*,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u*(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then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selects the vertex with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smallest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such sum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.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fact that it suffices to compare the lengths of such special paths is the central insight of Dijkstra’s algorithm.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  <a:blipFill>
                <a:blip r:embed="rId2"/>
                <a:stretch>
                  <a:fillRect l="-935" b="-1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1" y="5176469"/>
            <a:ext cx="586105" cy="425450"/>
          </a:xfrm>
          <a:prstGeom prst="rect">
            <a:avLst/>
          </a:prstGeom>
          <a:noFill/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A27C5714-9DAE-45F6-AAC5-CA67A42AC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465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F8BA3E4-7BE0-4CDE-BD9B-6FE1C3030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5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A5E2F8-64D8-4D32-948C-4E798851E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5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2497910-452F-4CA1-A76F-08C06464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15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4043DE3-3AE0-41FB-8426-AB5580102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240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3E572AB-0B44-4692-BED7-9B2DAD78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440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0687148-477C-4F07-8543-8AC08325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815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8114ECC-BF46-46FE-98E7-8FA340EE3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840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14222E2-1313-4ADF-A418-A3E55A67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15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A3DDE2D-3AA3-4B77-B983-48818B3C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715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49" name="AutoShape 502">
            <a:extLst>
              <a:ext uri="{FF2B5EF4-FFF2-40B4-BE49-F238E27FC236}">
                <a16:creationId xmlns:a16="http://schemas.microsoft.com/office/drawing/2014/main" id="{BEC8A41E-7BD5-4A07-8722-C04BDCAC8BA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72060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AutoShape 503">
            <a:extLst>
              <a:ext uri="{FF2B5EF4-FFF2-40B4-BE49-F238E27FC236}">
                <a16:creationId xmlns:a16="http://schemas.microsoft.com/office/drawing/2014/main" id="{7BBD9645-DE24-4233-8F22-1DF29718AA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01830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504">
            <a:extLst>
              <a:ext uri="{FF2B5EF4-FFF2-40B4-BE49-F238E27FC236}">
                <a16:creationId xmlns:a16="http://schemas.microsoft.com/office/drawing/2014/main" id="{4CFDBA22-CE6D-42D9-9A48-C0E4CAB95D6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85190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505">
            <a:extLst>
              <a:ext uri="{FF2B5EF4-FFF2-40B4-BE49-F238E27FC236}">
                <a16:creationId xmlns:a16="http://schemas.microsoft.com/office/drawing/2014/main" id="{B77F94FC-A59E-44EC-BBB7-9A4525C0AD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6590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506">
            <a:extLst>
              <a:ext uri="{FF2B5EF4-FFF2-40B4-BE49-F238E27FC236}">
                <a16:creationId xmlns:a16="http://schemas.microsoft.com/office/drawing/2014/main" id="{65A8382F-1C44-4DED-8C09-7659F4CD31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2430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508">
            <a:extLst>
              <a:ext uri="{FF2B5EF4-FFF2-40B4-BE49-F238E27FC236}">
                <a16:creationId xmlns:a16="http://schemas.microsoft.com/office/drawing/2014/main" id="{1336A15C-B1F3-48A3-9183-CBA76BACB79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13640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509">
            <a:extLst>
              <a:ext uri="{FF2B5EF4-FFF2-40B4-BE49-F238E27FC236}">
                <a16:creationId xmlns:a16="http://schemas.microsoft.com/office/drawing/2014/main" id="{9D76AAA1-65D0-47A8-A7CD-9523C31013E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3065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510">
            <a:extLst>
              <a:ext uri="{FF2B5EF4-FFF2-40B4-BE49-F238E27FC236}">
                <a16:creationId xmlns:a16="http://schemas.microsoft.com/office/drawing/2014/main" id="{4024D3DB-4FFC-4C06-ABF7-77F7E1C00D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3065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511">
            <a:extLst>
              <a:ext uri="{FF2B5EF4-FFF2-40B4-BE49-F238E27FC236}">
                <a16:creationId xmlns:a16="http://schemas.microsoft.com/office/drawing/2014/main" id="{0D114906-2F1A-4DA5-A22D-3512CA74A11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75060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512">
            <a:extLst>
              <a:ext uri="{FF2B5EF4-FFF2-40B4-BE49-F238E27FC236}">
                <a16:creationId xmlns:a16="http://schemas.microsoft.com/office/drawing/2014/main" id="{8E65DA0E-0154-4014-984C-4C94E5CC161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13465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AutoShape 513">
            <a:extLst>
              <a:ext uri="{FF2B5EF4-FFF2-40B4-BE49-F238E27FC236}">
                <a16:creationId xmlns:a16="http://schemas.microsoft.com/office/drawing/2014/main" id="{EA95081D-9B94-45AF-8B6A-A32BF34B06EA}"/>
              </a:ext>
            </a:extLst>
          </p:cNvPr>
          <p:cNvCxnSpPr>
            <a:cxnSpLocks noChangeShapeType="1"/>
            <a:stCxn id="40" idx="3"/>
          </p:cNvCxnSpPr>
          <p:nvPr/>
        </p:nvCxnSpPr>
        <p:spPr bwMode="auto">
          <a:xfrm flipH="1">
            <a:off x="542295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514">
            <a:extLst>
              <a:ext uri="{FF2B5EF4-FFF2-40B4-BE49-F238E27FC236}">
                <a16:creationId xmlns:a16="http://schemas.microsoft.com/office/drawing/2014/main" id="{679325B7-F8A1-4C82-A972-AEC8EF6A93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73790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AutoShape 518">
            <a:extLst>
              <a:ext uri="{FF2B5EF4-FFF2-40B4-BE49-F238E27FC236}">
                <a16:creationId xmlns:a16="http://schemas.microsoft.com/office/drawing/2014/main" id="{A0DC90DB-97E6-471B-8196-AAE5F5D960B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47115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B0F2235-ED70-43F0-8C95-FA531E9A1588}"/>
              </a:ext>
            </a:extLst>
          </p:cNvPr>
          <p:cNvSpPr/>
          <p:nvPr/>
        </p:nvSpPr>
        <p:spPr>
          <a:xfrm>
            <a:off x="621732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4A0337-CC07-4A45-9DF2-BFFC745FD9C9}"/>
              </a:ext>
            </a:extLst>
          </p:cNvPr>
          <p:cNvSpPr/>
          <p:nvPr/>
        </p:nvSpPr>
        <p:spPr>
          <a:xfrm>
            <a:off x="2127196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B8B44F-7C8E-40C5-8CCB-D5022EFB2633}"/>
              </a:ext>
            </a:extLst>
          </p:cNvPr>
          <p:cNvSpPr/>
          <p:nvPr/>
        </p:nvSpPr>
        <p:spPr>
          <a:xfrm>
            <a:off x="3276546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C8EDE2-7167-46AC-8B42-D7720ABC353F}"/>
              </a:ext>
            </a:extLst>
          </p:cNvPr>
          <p:cNvSpPr/>
          <p:nvPr/>
        </p:nvSpPr>
        <p:spPr>
          <a:xfrm>
            <a:off x="2485793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6FF6C8-77F5-4EAF-894F-B807DE99B728}"/>
              </a:ext>
            </a:extLst>
          </p:cNvPr>
          <p:cNvSpPr/>
          <p:nvPr/>
        </p:nvSpPr>
        <p:spPr>
          <a:xfrm>
            <a:off x="1587467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159141E-F619-4A57-A288-E840529B44D4}"/>
              </a:ext>
            </a:extLst>
          </p:cNvPr>
          <p:cNvSpPr/>
          <p:nvPr/>
        </p:nvSpPr>
        <p:spPr>
          <a:xfrm>
            <a:off x="3416176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3964B0-17BB-497C-B004-05FB3FD6BC17}"/>
              </a:ext>
            </a:extLst>
          </p:cNvPr>
          <p:cNvSpPr/>
          <p:nvPr/>
        </p:nvSpPr>
        <p:spPr>
          <a:xfrm>
            <a:off x="3968626" y="226933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6B30A1D-4FA8-4DA0-BAAD-0CB7BF15AF67}"/>
              </a:ext>
            </a:extLst>
          </p:cNvPr>
          <p:cNvSpPr/>
          <p:nvPr/>
        </p:nvSpPr>
        <p:spPr>
          <a:xfrm>
            <a:off x="1720726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8AC6F7E-9ACD-4B49-9847-2D21AC8A53DA}"/>
              </a:ext>
            </a:extLst>
          </p:cNvPr>
          <p:cNvSpPr txBox="1"/>
          <p:nvPr/>
        </p:nvSpPr>
        <p:spPr>
          <a:xfrm>
            <a:off x="2389702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5F0B127-F977-443C-978B-50816D6B16F9}"/>
              </a:ext>
            </a:extLst>
          </p:cNvPr>
          <p:cNvSpPr txBox="1"/>
          <p:nvPr/>
        </p:nvSpPr>
        <p:spPr>
          <a:xfrm>
            <a:off x="1073790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A64CB83-EE4A-4CB2-B6DD-3F7273073EC0}"/>
              </a:ext>
            </a:extLst>
          </p:cNvPr>
          <p:cNvSpPr txBox="1"/>
          <p:nvPr/>
        </p:nvSpPr>
        <p:spPr>
          <a:xfrm>
            <a:off x="2572555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3A9B224-F075-405E-8300-E04D603911F9}"/>
              </a:ext>
            </a:extLst>
          </p:cNvPr>
          <p:cNvSpPr txBox="1"/>
          <p:nvPr/>
        </p:nvSpPr>
        <p:spPr>
          <a:xfrm>
            <a:off x="2765643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/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/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/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21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611" y="1760945"/>
            <a:ext cx="84962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After having identified a vertex u* to be added to the tree, we need to perform two operations: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Move u* from the fringe to the set of tree vertices.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each remaining fringe vertex u that is connected to u* by an edge of weight w(u*, u) such that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 &lt; 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 update the labels of u by u*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u), respectively.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C2DE8BE-8C76-46C6-84A2-A2E091EA87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22698B-20BB-4283-A576-052694E7ABF0}"/>
              </a:ext>
            </a:extLst>
          </p:cNvPr>
          <p:cNvSpPr/>
          <p:nvPr/>
        </p:nvSpPr>
        <p:spPr>
          <a:xfrm>
            <a:off x="2425338" y="539311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57FCC9-F4E9-4E50-9187-348541C37526}"/>
              </a:ext>
            </a:extLst>
          </p:cNvPr>
          <p:cNvSpPr/>
          <p:nvPr/>
        </p:nvSpPr>
        <p:spPr>
          <a:xfrm>
            <a:off x="5081451" y="5442857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4A5586-4374-490A-9765-ADA83C0DE538}"/>
              </a:ext>
            </a:extLst>
          </p:cNvPr>
          <p:cNvSpPr/>
          <p:nvPr/>
        </p:nvSpPr>
        <p:spPr>
          <a:xfrm>
            <a:off x="6566261" y="5471300"/>
            <a:ext cx="174171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999024-FA02-4B84-BFD4-B8DCE80E7161}"/>
              </a:ext>
            </a:extLst>
          </p:cNvPr>
          <p:cNvCxnSpPr>
            <a:cxnSpLocks/>
          </p:cNvCxnSpPr>
          <p:nvPr/>
        </p:nvCxnSpPr>
        <p:spPr>
          <a:xfrm>
            <a:off x="2599509" y="5471300"/>
            <a:ext cx="5355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E61DF30-A116-45C9-9C11-42622D34C73C}"/>
              </a:ext>
            </a:extLst>
          </p:cNvPr>
          <p:cNvSpPr txBox="1"/>
          <p:nvPr/>
        </p:nvSpPr>
        <p:spPr>
          <a:xfrm>
            <a:off x="5829911" y="5851480"/>
            <a:ext cx="60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2822CB-D07F-4686-B6A1-4230ECE33FA6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5255622" y="5529943"/>
            <a:ext cx="1310639" cy="2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8B032-A7D6-46A8-A99C-54FF7BDBE6E4}"/>
              </a:ext>
            </a:extLst>
          </p:cNvPr>
          <p:cNvSpPr/>
          <p:nvPr/>
        </p:nvSpPr>
        <p:spPr>
          <a:xfrm>
            <a:off x="5337632" y="5110870"/>
            <a:ext cx="102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D64620-02C1-4635-9044-A7A417FCE9B0}"/>
              </a:ext>
            </a:extLst>
          </p:cNvPr>
          <p:cNvSpPr/>
          <p:nvPr/>
        </p:nvSpPr>
        <p:spPr>
          <a:xfrm>
            <a:off x="4864426" y="496955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2644FF-B66C-4525-AC50-946CA58B1206}"/>
              </a:ext>
            </a:extLst>
          </p:cNvPr>
          <p:cNvSpPr/>
          <p:nvPr/>
        </p:nvSpPr>
        <p:spPr>
          <a:xfrm>
            <a:off x="6452053" y="5001655"/>
            <a:ext cx="298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4533AB-7BE4-4515-B95B-048B96FD8C1E}"/>
              </a:ext>
            </a:extLst>
          </p:cNvPr>
          <p:cNvSpPr/>
          <p:nvPr/>
        </p:nvSpPr>
        <p:spPr>
          <a:xfrm>
            <a:off x="3698449" y="5327802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6D5865-EF39-4319-A096-C0AA67E29CC8}"/>
              </a:ext>
            </a:extLst>
          </p:cNvPr>
          <p:cNvCxnSpPr/>
          <p:nvPr/>
        </p:nvCxnSpPr>
        <p:spPr>
          <a:xfrm flipH="1">
            <a:off x="2553789" y="5480202"/>
            <a:ext cx="844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97AE15-158D-48C8-BAA3-960059F15F5E}"/>
              </a:ext>
            </a:extLst>
          </p:cNvPr>
          <p:cNvCxnSpPr>
            <a:stCxn id="17" idx="3"/>
          </p:cNvCxnSpPr>
          <p:nvPr/>
        </p:nvCxnSpPr>
        <p:spPr>
          <a:xfrm>
            <a:off x="4210128" y="5512468"/>
            <a:ext cx="8762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63A6C0-17F0-4EB7-B743-20EDBABF46AD}"/>
              </a:ext>
            </a:extLst>
          </p:cNvPr>
          <p:cNvCxnSpPr>
            <a:cxnSpLocks/>
            <a:stCxn id="26" idx="2"/>
            <a:endCxn id="4" idx="6"/>
          </p:cNvCxnSpPr>
          <p:nvPr/>
        </p:nvCxnSpPr>
        <p:spPr>
          <a:xfrm flipH="1" flipV="1">
            <a:off x="2599509" y="5480202"/>
            <a:ext cx="2651037" cy="643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6683742-6AE5-450D-A51F-9FC35605DE72}"/>
              </a:ext>
            </a:extLst>
          </p:cNvPr>
          <p:cNvSpPr/>
          <p:nvPr/>
        </p:nvSpPr>
        <p:spPr>
          <a:xfrm>
            <a:off x="5975397" y="5721496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A57D972-10C3-4DCF-8683-407C863E5BB3}"/>
              </a:ext>
            </a:extLst>
          </p:cNvPr>
          <p:cNvCxnSpPr>
            <a:cxnSpLocks/>
            <a:endCxn id="6" idx="4"/>
          </p:cNvCxnSpPr>
          <p:nvPr/>
        </p:nvCxnSpPr>
        <p:spPr>
          <a:xfrm flipV="1">
            <a:off x="6349486" y="5645472"/>
            <a:ext cx="303861" cy="163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/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6" t="-5172" r="-128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/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Once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 is selected, update the fringe to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3</a:t>
                </a:r>
                <a:r>
                  <a:rPr lang="en-US" sz="2000" dirty="0"/>
                  <a:t>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3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  <a:blipFill>
                <a:blip r:embed="rId4"/>
                <a:stretch>
                  <a:fillRect l="-916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B90F5EC1-3C3D-4AB8-8F2F-7581FB549A1A}"/>
              </a:ext>
            </a:extLst>
          </p:cNvPr>
          <p:cNvSpPr/>
          <p:nvPr/>
        </p:nvSpPr>
        <p:spPr>
          <a:xfrm>
            <a:off x="5250546" y="603614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9A982B-2C68-48E2-988D-D885654DC98A}"/>
              </a:ext>
            </a:extLst>
          </p:cNvPr>
          <p:cNvCxnSpPr>
            <a:cxnSpLocks/>
            <a:stCxn id="26" idx="6"/>
            <a:endCxn id="11" idx="1"/>
          </p:cNvCxnSpPr>
          <p:nvPr/>
        </p:nvCxnSpPr>
        <p:spPr>
          <a:xfrm flipV="1">
            <a:off x="5424717" y="6036146"/>
            <a:ext cx="405194" cy="8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50AD1EE-27FB-4726-96A2-F657AC245C12}"/>
              </a:ext>
            </a:extLst>
          </p:cNvPr>
          <p:cNvSpPr/>
          <p:nvPr/>
        </p:nvSpPr>
        <p:spPr>
          <a:xfrm>
            <a:off x="5184001" y="5710357"/>
            <a:ext cx="511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18A0C0-A05B-43BE-9084-2B5ACB6FACCE}"/>
              </a:ext>
            </a:extLst>
          </p:cNvPr>
          <p:cNvSpPr/>
          <p:nvPr/>
        </p:nvSpPr>
        <p:spPr>
          <a:xfrm>
            <a:off x="2302269" y="499425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1BD05AF-0DF8-4B31-829F-28ADB91C4B25}"/>
              </a:ext>
            </a:extLst>
          </p:cNvPr>
          <p:cNvSpPr/>
          <p:nvPr/>
        </p:nvSpPr>
        <p:spPr>
          <a:xfrm>
            <a:off x="6362091" y="5895023"/>
            <a:ext cx="244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dirty="0"/>
              <a:t> 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6F4D65-F61C-4A1F-A8B9-70ECE6D3FF1C}"/>
              </a:ext>
            </a:extLst>
          </p:cNvPr>
          <p:cNvSpPr/>
          <p:nvPr/>
        </p:nvSpPr>
        <p:spPr>
          <a:xfrm>
            <a:off x="6835477" y="5023784"/>
            <a:ext cx="3940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u*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/>
              <a:t> +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6312</TotalTime>
  <Words>6319</Words>
  <Application>Microsoft Office PowerPoint</Application>
  <PresentationFormat>Widescreen</PresentationFormat>
  <Paragraphs>810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Microsoft YaHei</vt:lpstr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430</cp:revision>
  <dcterms:created xsi:type="dcterms:W3CDTF">2016-10-13T00:10:31Z</dcterms:created>
  <dcterms:modified xsi:type="dcterms:W3CDTF">2023-12-07T04:03:24Z</dcterms:modified>
</cp:coreProperties>
</file>