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374" r:id="rId5"/>
    <p:sldId id="287" r:id="rId6"/>
    <p:sldId id="376" r:id="rId7"/>
    <p:sldId id="288" r:id="rId8"/>
    <p:sldId id="289" r:id="rId9"/>
    <p:sldId id="291" r:id="rId10"/>
    <p:sldId id="292" r:id="rId11"/>
    <p:sldId id="293" r:id="rId12"/>
    <p:sldId id="294" r:id="rId13"/>
    <p:sldId id="295" r:id="rId14"/>
    <p:sldId id="375" r:id="rId15"/>
    <p:sldId id="296" r:id="rId16"/>
    <p:sldId id="378" r:id="rId17"/>
    <p:sldId id="379" r:id="rId18"/>
    <p:sldId id="380" r:id="rId19"/>
    <p:sldId id="381" r:id="rId20"/>
    <p:sldId id="382" r:id="rId21"/>
    <p:sldId id="383" r:id="rId22"/>
    <p:sldId id="297" r:id="rId23"/>
    <p:sldId id="384" r:id="rId24"/>
    <p:sldId id="298" r:id="rId25"/>
    <p:sldId id="385" r:id="rId26"/>
    <p:sldId id="299" r:id="rId27"/>
    <p:sldId id="300" r:id="rId28"/>
    <p:sldId id="301" r:id="rId29"/>
    <p:sldId id="377" r:id="rId30"/>
    <p:sldId id="302" r:id="rId31"/>
    <p:sldId id="303" r:id="rId32"/>
    <p:sldId id="388" r:id="rId33"/>
    <p:sldId id="304" r:id="rId34"/>
    <p:sldId id="387" r:id="rId35"/>
    <p:sldId id="389" r:id="rId36"/>
    <p:sldId id="386" r:id="rId37"/>
    <p:sldId id="305" r:id="rId38"/>
    <p:sldId id="390" r:id="rId39"/>
    <p:sldId id="391" r:id="rId40"/>
    <p:sldId id="290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326" r:id="rId62"/>
    <p:sldId id="327" r:id="rId63"/>
    <p:sldId id="328" r:id="rId64"/>
    <p:sldId id="329" r:id="rId65"/>
    <p:sldId id="330" r:id="rId66"/>
    <p:sldId id="331" r:id="rId67"/>
    <p:sldId id="332" r:id="rId68"/>
    <p:sldId id="333" r:id="rId69"/>
    <p:sldId id="334" r:id="rId70"/>
    <p:sldId id="335" r:id="rId71"/>
    <p:sldId id="336" r:id="rId72"/>
    <p:sldId id="337" r:id="rId73"/>
    <p:sldId id="338" r:id="rId74"/>
    <p:sldId id="339" r:id="rId75"/>
    <p:sldId id="340" r:id="rId76"/>
    <p:sldId id="341" r:id="rId77"/>
    <p:sldId id="342" r:id="rId78"/>
    <p:sldId id="343" r:id="rId79"/>
    <p:sldId id="344" r:id="rId80"/>
    <p:sldId id="345" r:id="rId81"/>
    <p:sldId id="346" r:id="rId82"/>
    <p:sldId id="347" r:id="rId83"/>
    <p:sldId id="348" r:id="rId84"/>
    <p:sldId id="349" r:id="rId85"/>
    <p:sldId id="350" r:id="rId86"/>
    <p:sldId id="351" r:id="rId87"/>
    <p:sldId id="352" r:id="rId88"/>
    <p:sldId id="353" r:id="rId89"/>
    <p:sldId id="354" r:id="rId90"/>
    <p:sldId id="355" r:id="rId91"/>
    <p:sldId id="356" r:id="rId92"/>
    <p:sldId id="357" r:id="rId93"/>
    <p:sldId id="358" r:id="rId94"/>
    <p:sldId id="359" r:id="rId95"/>
    <p:sldId id="360" r:id="rId96"/>
    <p:sldId id="361" r:id="rId97"/>
    <p:sldId id="362" r:id="rId98"/>
    <p:sldId id="363" r:id="rId99"/>
    <p:sldId id="364" r:id="rId100"/>
    <p:sldId id="365" r:id="rId101"/>
    <p:sldId id="366" r:id="rId102"/>
    <p:sldId id="367" r:id="rId103"/>
    <p:sldId id="368" r:id="rId104"/>
    <p:sldId id="369" r:id="rId105"/>
    <p:sldId id="370" r:id="rId106"/>
    <p:sldId id="371" r:id="rId107"/>
    <p:sldId id="372" r:id="rId108"/>
    <p:sldId id="373" r:id="rId10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03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26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2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8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2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0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5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4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8F66-6DC0-4A7A-8B77-CE543AB8653B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0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Basic Graph Algorithms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Written by </a:t>
            </a:r>
            <a:r>
              <a:rPr lang="en-US" dirty="0" err="1"/>
              <a:t>Jaehyun</a:t>
            </a:r>
            <a:r>
              <a:rPr lang="en-US" dirty="0"/>
              <a:t> Park</a:t>
            </a:r>
          </a:p>
          <a:p>
            <a:r>
              <a:rPr lang="en-US" dirty="0"/>
              <a:t>Stanford University</a:t>
            </a:r>
          </a:p>
          <a:p>
            <a:r>
              <a:rPr lang="en-US" dirty="0"/>
              <a:t>June 29, 2015</a:t>
            </a:r>
          </a:p>
        </p:txBody>
      </p:sp>
    </p:spTree>
    <p:extLst>
      <p:ext uri="{BB962C8B-B14F-4D97-AF65-F5344CB8AC3E}">
        <p14:creationId xmlns:p14="http://schemas.microsoft.com/office/powerpoint/2010/main" val="313218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80F542-1C64-4D9A-B8F7-797120D12227}"/>
              </a:ext>
            </a:extLst>
          </p:cNvPr>
          <p:cNvSpPr/>
          <p:nvPr/>
        </p:nvSpPr>
        <p:spPr>
          <a:xfrm>
            <a:off x="1418492" y="583195"/>
            <a:ext cx="5697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14897"/>
                </a:solidFill>
              </a:rPr>
              <a:t>Implementing Adjacency List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E1C809-E620-4AD8-B6EC-C11CC72F42DF}"/>
              </a:ext>
            </a:extLst>
          </p:cNvPr>
          <p:cNvSpPr/>
          <p:nvPr/>
        </p:nvSpPr>
        <p:spPr>
          <a:xfrm>
            <a:off x="1418492" y="1517193"/>
            <a:ext cx="9202615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 1. Using linked lists</a:t>
            </a:r>
          </a:p>
          <a:p>
            <a:pPr marL="9144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 much memory/time overhead</a:t>
            </a:r>
          </a:p>
          <a:p>
            <a:pPr marL="9144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dynamic allocated memory or pointers is bad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 2. Using an array of vectors</a:t>
            </a:r>
          </a:p>
          <a:p>
            <a:pPr marL="9144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Easier to code, no bad memory issues</a:t>
            </a:r>
          </a:p>
          <a:p>
            <a:pPr marL="9144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very slow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 3. Using arrays (!)</a:t>
            </a:r>
          </a:p>
          <a:p>
            <a:pPr marL="9144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Assuming the total number of edges is known</a:t>
            </a:r>
          </a:p>
          <a:p>
            <a:pPr marL="9144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fast and memory-efficient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37106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62985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05028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76540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016021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03682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38626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62964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6234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486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D59ACD-A95A-4AFE-8133-3C5E0C02B322}"/>
              </a:ext>
            </a:extLst>
          </p:cNvPr>
          <p:cNvSpPr/>
          <p:nvPr/>
        </p:nvSpPr>
        <p:spPr>
          <a:xfrm>
            <a:off x="1418493" y="583195"/>
            <a:ext cx="61780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14897"/>
                </a:solidFill>
              </a:rPr>
              <a:t>Implementation Using Arrays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7426B3-7017-4BF2-8BBC-CC376FE8D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185" y="1453661"/>
            <a:ext cx="9020477" cy="50878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FA572F-D6D8-4499-804E-933494DAF696}"/>
              </a:ext>
            </a:extLst>
          </p:cNvPr>
          <p:cNvSpPr txBox="1"/>
          <p:nvPr/>
        </p:nvSpPr>
        <p:spPr>
          <a:xfrm>
            <a:off x="10152185" y="1887416"/>
            <a:ext cx="1125415" cy="37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(1, 1, 2)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34BBA7-7619-4A57-B4DE-BCAD8F40BEA9}"/>
              </a:ext>
            </a:extLst>
          </p:cNvPr>
          <p:cNvSpPr txBox="1"/>
          <p:nvPr/>
        </p:nvSpPr>
        <p:spPr>
          <a:xfrm>
            <a:off x="10152185" y="2274277"/>
            <a:ext cx="1125415" cy="37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(2, 2, 3)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0EB62A-86AD-4C7F-9754-98B43C7FA322}"/>
              </a:ext>
            </a:extLst>
          </p:cNvPr>
          <p:cNvSpPr txBox="1"/>
          <p:nvPr/>
        </p:nvSpPr>
        <p:spPr>
          <a:xfrm>
            <a:off x="10152184" y="2756321"/>
            <a:ext cx="1125415" cy="37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(1, 3, 3)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E72990-5457-4F0F-9D59-6F6552D23430}"/>
              </a:ext>
            </a:extLst>
          </p:cNvPr>
          <p:cNvSpPr txBox="1"/>
          <p:nvPr/>
        </p:nvSpPr>
        <p:spPr>
          <a:xfrm>
            <a:off x="10152183" y="3143182"/>
            <a:ext cx="1125415" cy="37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(1, 4, 5)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748A5F-D8D6-44DC-B0D0-59ED4F9D9E82}"/>
              </a:ext>
            </a:extLst>
          </p:cNvPr>
          <p:cNvSpPr txBox="1"/>
          <p:nvPr/>
        </p:nvSpPr>
        <p:spPr>
          <a:xfrm>
            <a:off x="10152182" y="3587262"/>
            <a:ext cx="1125415" cy="37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(4, 5, 3)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865AC7-C07F-4150-B3DB-BDB54D5E5400}"/>
              </a:ext>
            </a:extLst>
          </p:cNvPr>
          <p:cNvSpPr txBox="1"/>
          <p:nvPr/>
        </p:nvSpPr>
        <p:spPr>
          <a:xfrm>
            <a:off x="10152181" y="4021017"/>
            <a:ext cx="1125415" cy="37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(3, 6, 2)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F35DE1-633F-4AE6-BF13-784FFDEE9731}"/>
              </a:ext>
            </a:extLst>
          </p:cNvPr>
          <p:cNvSpPr txBox="1"/>
          <p:nvPr/>
        </p:nvSpPr>
        <p:spPr>
          <a:xfrm>
            <a:off x="10152181" y="4406480"/>
            <a:ext cx="1125415" cy="37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(4, 7, 2)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7F1176-E407-4F72-B781-77297957CA06}"/>
              </a:ext>
            </a:extLst>
          </p:cNvPr>
          <p:cNvSpPr txBox="1"/>
          <p:nvPr/>
        </p:nvSpPr>
        <p:spPr>
          <a:xfrm>
            <a:off x="10152181" y="4806459"/>
            <a:ext cx="1125415" cy="37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(2, 8, 5)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0BAEB3-2B08-4AAF-B207-8571B3C240FC}"/>
              </a:ext>
            </a:extLst>
          </p:cNvPr>
          <p:cNvSpPr txBox="1"/>
          <p:nvPr/>
        </p:nvSpPr>
        <p:spPr>
          <a:xfrm>
            <a:off x="10011509" y="1384719"/>
            <a:ext cx="1125415" cy="37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fr</a:t>
            </a:r>
            <a:r>
              <a:rPr lang="en-US" dirty="0"/>
              <a:t>, id, to)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D5376A1-CCE3-46EC-817C-0524A0E02098}"/>
              </a:ext>
            </a:extLst>
          </p:cNvPr>
          <p:cNvSpPr/>
          <p:nvPr/>
        </p:nvSpPr>
        <p:spPr>
          <a:xfrm>
            <a:off x="11019683" y="2965938"/>
            <a:ext cx="231606" cy="375139"/>
          </a:xfrm>
          <a:custGeom>
            <a:avLst/>
            <a:gdLst>
              <a:gd name="connsiteX0" fmla="*/ 70348 w 231606"/>
              <a:gd name="connsiteY0" fmla="*/ 375139 h 375139"/>
              <a:gd name="connsiteX1" fmla="*/ 152409 w 231606"/>
              <a:gd name="connsiteY1" fmla="*/ 363416 h 375139"/>
              <a:gd name="connsiteX2" fmla="*/ 187579 w 231606"/>
              <a:gd name="connsiteY2" fmla="*/ 316524 h 375139"/>
              <a:gd name="connsiteX3" fmla="*/ 211025 w 231606"/>
              <a:gd name="connsiteY3" fmla="*/ 293077 h 375139"/>
              <a:gd name="connsiteX4" fmla="*/ 211025 w 231606"/>
              <a:gd name="connsiteY4" fmla="*/ 93785 h 375139"/>
              <a:gd name="connsiteX5" fmla="*/ 140686 w 231606"/>
              <a:gd name="connsiteY5" fmla="*/ 46893 h 375139"/>
              <a:gd name="connsiteX6" fmla="*/ 105517 w 231606"/>
              <a:gd name="connsiteY6" fmla="*/ 23447 h 375139"/>
              <a:gd name="connsiteX7" fmla="*/ 35179 w 231606"/>
              <a:gd name="connsiteY7" fmla="*/ 0 h 375139"/>
              <a:gd name="connsiteX8" fmla="*/ 11732 w 231606"/>
              <a:gd name="connsiteY8" fmla="*/ 23447 h 375139"/>
              <a:gd name="connsiteX9" fmla="*/ 9 w 231606"/>
              <a:gd name="connsiteY9" fmla="*/ 70339 h 37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1606" h="375139">
                <a:moveTo>
                  <a:pt x="70348" y="375139"/>
                </a:moveTo>
                <a:cubicBezTo>
                  <a:pt x="97702" y="371231"/>
                  <a:pt x="127695" y="375773"/>
                  <a:pt x="152409" y="363416"/>
                </a:cubicBezTo>
                <a:cubicBezTo>
                  <a:pt x="169885" y="354678"/>
                  <a:pt x="175071" y="331534"/>
                  <a:pt x="187579" y="316524"/>
                </a:cubicBezTo>
                <a:cubicBezTo>
                  <a:pt x="194655" y="308033"/>
                  <a:pt x="203210" y="300893"/>
                  <a:pt x="211025" y="293077"/>
                </a:cubicBezTo>
                <a:cubicBezTo>
                  <a:pt x="236273" y="217332"/>
                  <a:pt x="240578" y="219384"/>
                  <a:pt x="211025" y="93785"/>
                </a:cubicBezTo>
                <a:cubicBezTo>
                  <a:pt x="202136" y="56007"/>
                  <a:pt x="165482" y="59291"/>
                  <a:pt x="140686" y="46893"/>
                </a:cubicBezTo>
                <a:cubicBezTo>
                  <a:pt x="128084" y="40592"/>
                  <a:pt x="118392" y="29169"/>
                  <a:pt x="105517" y="23447"/>
                </a:cubicBezTo>
                <a:cubicBezTo>
                  <a:pt x="82933" y="13409"/>
                  <a:pt x="35179" y="0"/>
                  <a:pt x="35179" y="0"/>
                </a:cubicBezTo>
                <a:cubicBezTo>
                  <a:pt x="27363" y="7816"/>
                  <a:pt x="16086" y="13288"/>
                  <a:pt x="11732" y="23447"/>
                </a:cubicBezTo>
                <a:cubicBezTo>
                  <a:pt x="-757" y="52588"/>
                  <a:pt x="9" y="108519"/>
                  <a:pt x="9" y="7033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650484A-2861-4B00-9A32-86CD53AA9A61}"/>
              </a:ext>
            </a:extLst>
          </p:cNvPr>
          <p:cNvSpPr/>
          <p:nvPr/>
        </p:nvSpPr>
        <p:spPr>
          <a:xfrm>
            <a:off x="11031415" y="2954215"/>
            <a:ext cx="105508" cy="23447"/>
          </a:xfrm>
          <a:custGeom>
            <a:avLst/>
            <a:gdLst>
              <a:gd name="connsiteX0" fmla="*/ 105508 w 105508"/>
              <a:gd name="connsiteY0" fmla="*/ 0 h 23447"/>
              <a:gd name="connsiteX1" fmla="*/ 0 w 105508"/>
              <a:gd name="connsiteY1" fmla="*/ 23447 h 23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508" h="23447">
                <a:moveTo>
                  <a:pt x="105508" y="0"/>
                </a:moveTo>
                <a:lnTo>
                  <a:pt x="0" y="2344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C6C339A-AF71-432F-9A5E-087B45E9A980}"/>
              </a:ext>
            </a:extLst>
          </p:cNvPr>
          <p:cNvSpPr/>
          <p:nvPr/>
        </p:nvSpPr>
        <p:spPr>
          <a:xfrm>
            <a:off x="10994222" y="2078409"/>
            <a:ext cx="400609" cy="910976"/>
          </a:xfrm>
          <a:custGeom>
            <a:avLst/>
            <a:gdLst>
              <a:gd name="connsiteX0" fmla="*/ 166147 w 400609"/>
              <a:gd name="connsiteY0" fmla="*/ 910976 h 910976"/>
              <a:gd name="connsiteX1" fmla="*/ 189593 w 400609"/>
              <a:gd name="connsiteY1" fmla="*/ 852360 h 910976"/>
              <a:gd name="connsiteX2" fmla="*/ 224763 w 400609"/>
              <a:gd name="connsiteY2" fmla="*/ 828914 h 910976"/>
              <a:gd name="connsiteX3" fmla="*/ 271655 w 400609"/>
              <a:gd name="connsiteY3" fmla="*/ 793745 h 910976"/>
              <a:gd name="connsiteX4" fmla="*/ 330270 w 400609"/>
              <a:gd name="connsiteY4" fmla="*/ 735129 h 910976"/>
              <a:gd name="connsiteX5" fmla="*/ 365440 w 400609"/>
              <a:gd name="connsiteY5" fmla="*/ 699960 h 910976"/>
              <a:gd name="connsiteX6" fmla="*/ 388886 w 400609"/>
              <a:gd name="connsiteY6" fmla="*/ 664791 h 910976"/>
              <a:gd name="connsiteX7" fmla="*/ 400609 w 400609"/>
              <a:gd name="connsiteY7" fmla="*/ 617899 h 910976"/>
              <a:gd name="connsiteX8" fmla="*/ 353716 w 400609"/>
              <a:gd name="connsiteY8" fmla="*/ 547560 h 910976"/>
              <a:gd name="connsiteX9" fmla="*/ 295101 w 400609"/>
              <a:gd name="connsiteY9" fmla="*/ 477222 h 910976"/>
              <a:gd name="connsiteX10" fmla="*/ 283378 w 400609"/>
              <a:gd name="connsiteY10" fmla="*/ 430329 h 910976"/>
              <a:gd name="connsiteX11" fmla="*/ 259932 w 400609"/>
              <a:gd name="connsiteY11" fmla="*/ 395160 h 910976"/>
              <a:gd name="connsiteX12" fmla="*/ 224763 w 400609"/>
              <a:gd name="connsiteY12" fmla="*/ 301376 h 910976"/>
              <a:gd name="connsiteX13" fmla="*/ 213040 w 400609"/>
              <a:gd name="connsiteY13" fmla="*/ 266206 h 910976"/>
              <a:gd name="connsiteX14" fmla="*/ 189593 w 400609"/>
              <a:gd name="connsiteY14" fmla="*/ 242760 h 910976"/>
              <a:gd name="connsiteX15" fmla="*/ 166147 w 400609"/>
              <a:gd name="connsiteY15" fmla="*/ 207591 h 910976"/>
              <a:gd name="connsiteX16" fmla="*/ 119255 w 400609"/>
              <a:gd name="connsiteY16" fmla="*/ 125529 h 910976"/>
              <a:gd name="connsiteX17" fmla="*/ 84086 w 400609"/>
              <a:gd name="connsiteY17" fmla="*/ 102083 h 910976"/>
              <a:gd name="connsiteX18" fmla="*/ 60640 w 400609"/>
              <a:gd name="connsiteY18" fmla="*/ 66914 h 910976"/>
              <a:gd name="connsiteX19" fmla="*/ 25470 w 400609"/>
              <a:gd name="connsiteY19" fmla="*/ 55191 h 910976"/>
              <a:gd name="connsiteX20" fmla="*/ 2024 w 400609"/>
              <a:gd name="connsiteY20" fmla="*/ 90360 h 91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0609" h="910976">
                <a:moveTo>
                  <a:pt x="166147" y="910976"/>
                </a:moveTo>
                <a:cubicBezTo>
                  <a:pt x="173962" y="891437"/>
                  <a:pt x="177362" y="869484"/>
                  <a:pt x="189593" y="852360"/>
                </a:cubicBezTo>
                <a:cubicBezTo>
                  <a:pt x="197782" y="840895"/>
                  <a:pt x="213298" y="837103"/>
                  <a:pt x="224763" y="828914"/>
                </a:cubicBezTo>
                <a:cubicBezTo>
                  <a:pt x="240662" y="817558"/>
                  <a:pt x="257052" y="806726"/>
                  <a:pt x="271655" y="793745"/>
                </a:cubicBezTo>
                <a:cubicBezTo>
                  <a:pt x="292307" y="775387"/>
                  <a:pt x="310731" y="754668"/>
                  <a:pt x="330270" y="735129"/>
                </a:cubicBezTo>
                <a:cubicBezTo>
                  <a:pt x="341993" y="723406"/>
                  <a:pt x="356244" y="713755"/>
                  <a:pt x="365440" y="699960"/>
                </a:cubicBezTo>
                <a:lnTo>
                  <a:pt x="388886" y="664791"/>
                </a:lnTo>
                <a:cubicBezTo>
                  <a:pt x="392794" y="649160"/>
                  <a:pt x="400609" y="634011"/>
                  <a:pt x="400609" y="617899"/>
                </a:cubicBezTo>
                <a:cubicBezTo>
                  <a:pt x="400609" y="580813"/>
                  <a:pt x="374863" y="572936"/>
                  <a:pt x="353716" y="547560"/>
                </a:cubicBezTo>
                <a:cubicBezTo>
                  <a:pt x="272102" y="449625"/>
                  <a:pt x="397858" y="579979"/>
                  <a:pt x="295101" y="477222"/>
                </a:cubicBezTo>
                <a:cubicBezTo>
                  <a:pt x="291193" y="461591"/>
                  <a:pt x="289725" y="445138"/>
                  <a:pt x="283378" y="430329"/>
                </a:cubicBezTo>
                <a:cubicBezTo>
                  <a:pt x="277828" y="417379"/>
                  <a:pt x="264879" y="408352"/>
                  <a:pt x="259932" y="395160"/>
                </a:cubicBezTo>
                <a:cubicBezTo>
                  <a:pt x="216474" y="279271"/>
                  <a:pt x="279748" y="383854"/>
                  <a:pt x="224763" y="301376"/>
                </a:cubicBezTo>
                <a:cubicBezTo>
                  <a:pt x="220855" y="289653"/>
                  <a:pt x="219398" y="276802"/>
                  <a:pt x="213040" y="266206"/>
                </a:cubicBezTo>
                <a:cubicBezTo>
                  <a:pt x="207353" y="256728"/>
                  <a:pt x="196498" y="251391"/>
                  <a:pt x="189593" y="242760"/>
                </a:cubicBezTo>
                <a:cubicBezTo>
                  <a:pt x="180791" y="231758"/>
                  <a:pt x="173137" y="219824"/>
                  <a:pt x="166147" y="207591"/>
                </a:cubicBezTo>
                <a:cubicBezTo>
                  <a:pt x="153889" y="186139"/>
                  <a:pt x="138294" y="144569"/>
                  <a:pt x="119255" y="125529"/>
                </a:cubicBezTo>
                <a:cubicBezTo>
                  <a:pt x="109292" y="115566"/>
                  <a:pt x="95809" y="109898"/>
                  <a:pt x="84086" y="102083"/>
                </a:cubicBezTo>
                <a:cubicBezTo>
                  <a:pt x="76271" y="90360"/>
                  <a:pt x="71642" y="75715"/>
                  <a:pt x="60640" y="66914"/>
                </a:cubicBezTo>
                <a:cubicBezTo>
                  <a:pt x="50990" y="59194"/>
                  <a:pt x="34208" y="63929"/>
                  <a:pt x="25470" y="55191"/>
                </a:cubicBezTo>
                <a:cubicBezTo>
                  <a:pt x="-10209" y="19513"/>
                  <a:pt x="2024" y="-65024"/>
                  <a:pt x="2024" y="903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A735F8B-0AC2-4EB1-82FD-9A8E290A5BD0}"/>
              </a:ext>
            </a:extLst>
          </p:cNvPr>
          <p:cNvSpPr/>
          <p:nvPr/>
        </p:nvSpPr>
        <p:spPr>
          <a:xfrm>
            <a:off x="11019692" y="2098431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B905141-0D6A-4660-A5EE-6A5A50118AC7}"/>
              </a:ext>
            </a:extLst>
          </p:cNvPr>
          <p:cNvSpPr/>
          <p:nvPr/>
        </p:nvSpPr>
        <p:spPr>
          <a:xfrm>
            <a:off x="10971764" y="3810000"/>
            <a:ext cx="200475" cy="797169"/>
          </a:xfrm>
          <a:custGeom>
            <a:avLst/>
            <a:gdLst>
              <a:gd name="connsiteX0" fmla="*/ 24482 w 200475"/>
              <a:gd name="connsiteY0" fmla="*/ 797169 h 797169"/>
              <a:gd name="connsiteX1" fmla="*/ 83098 w 200475"/>
              <a:gd name="connsiteY1" fmla="*/ 750277 h 797169"/>
              <a:gd name="connsiteX2" fmla="*/ 106544 w 200475"/>
              <a:gd name="connsiteY2" fmla="*/ 715108 h 797169"/>
              <a:gd name="connsiteX3" fmla="*/ 153436 w 200475"/>
              <a:gd name="connsiteY3" fmla="*/ 597877 h 797169"/>
              <a:gd name="connsiteX4" fmla="*/ 165159 w 200475"/>
              <a:gd name="connsiteY4" fmla="*/ 550985 h 797169"/>
              <a:gd name="connsiteX5" fmla="*/ 188605 w 200475"/>
              <a:gd name="connsiteY5" fmla="*/ 504092 h 797169"/>
              <a:gd name="connsiteX6" fmla="*/ 200328 w 200475"/>
              <a:gd name="connsiteY6" fmla="*/ 433754 h 797169"/>
              <a:gd name="connsiteX7" fmla="*/ 165159 w 200475"/>
              <a:gd name="connsiteY7" fmla="*/ 164123 h 797169"/>
              <a:gd name="connsiteX8" fmla="*/ 153436 w 200475"/>
              <a:gd name="connsiteY8" fmla="*/ 128954 h 797169"/>
              <a:gd name="connsiteX9" fmla="*/ 141713 w 200475"/>
              <a:gd name="connsiteY9" fmla="*/ 93785 h 797169"/>
              <a:gd name="connsiteX10" fmla="*/ 83098 w 200475"/>
              <a:gd name="connsiteY10" fmla="*/ 35169 h 797169"/>
              <a:gd name="connsiteX11" fmla="*/ 59651 w 200475"/>
              <a:gd name="connsiteY11" fmla="*/ 11723 h 797169"/>
              <a:gd name="connsiteX12" fmla="*/ 24482 w 200475"/>
              <a:gd name="connsiteY12" fmla="*/ 0 h 797169"/>
              <a:gd name="connsiteX13" fmla="*/ 1036 w 200475"/>
              <a:gd name="connsiteY13" fmla="*/ 70338 h 797169"/>
              <a:gd name="connsiteX14" fmla="*/ 12759 w 200475"/>
              <a:gd name="connsiteY14" fmla="*/ 117231 h 79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0475" h="797169">
                <a:moveTo>
                  <a:pt x="24482" y="797169"/>
                </a:moveTo>
                <a:cubicBezTo>
                  <a:pt x="44021" y="781538"/>
                  <a:pt x="65405" y="767970"/>
                  <a:pt x="83098" y="750277"/>
                </a:cubicBezTo>
                <a:cubicBezTo>
                  <a:pt x="93061" y="740314"/>
                  <a:pt x="99554" y="727341"/>
                  <a:pt x="106544" y="715108"/>
                </a:cubicBezTo>
                <a:cubicBezTo>
                  <a:pt x="128103" y="677378"/>
                  <a:pt x="142762" y="640574"/>
                  <a:pt x="153436" y="597877"/>
                </a:cubicBezTo>
                <a:cubicBezTo>
                  <a:pt x="157344" y="582246"/>
                  <a:pt x="159502" y="566071"/>
                  <a:pt x="165159" y="550985"/>
                </a:cubicBezTo>
                <a:cubicBezTo>
                  <a:pt x="171295" y="534622"/>
                  <a:pt x="180790" y="519723"/>
                  <a:pt x="188605" y="504092"/>
                </a:cubicBezTo>
                <a:cubicBezTo>
                  <a:pt x="192513" y="480646"/>
                  <a:pt x="200328" y="457523"/>
                  <a:pt x="200328" y="433754"/>
                </a:cubicBezTo>
                <a:cubicBezTo>
                  <a:pt x="200328" y="249315"/>
                  <a:pt x="204755" y="282913"/>
                  <a:pt x="165159" y="164123"/>
                </a:cubicBezTo>
                <a:lnTo>
                  <a:pt x="153436" y="128954"/>
                </a:lnTo>
                <a:cubicBezTo>
                  <a:pt x="149528" y="117231"/>
                  <a:pt x="150451" y="102523"/>
                  <a:pt x="141713" y="93785"/>
                </a:cubicBezTo>
                <a:lnTo>
                  <a:pt x="83098" y="35169"/>
                </a:lnTo>
                <a:cubicBezTo>
                  <a:pt x="75282" y="27353"/>
                  <a:pt x="70137" y="15218"/>
                  <a:pt x="59651" y="11723"/>
                </a:cubicBezTo>
                <a:lnTo>
                  <a:pt x="24482" y="0"/>
                </a:lnTo>
                <a:cubicBezTo>
                  <a:pt x="16667" y="23446"/>
                  <a:pt x="-4958" y="46362"/>
                  <a:pt x="1036" y="70338"/>
                </a:cubicBezTo>
                <a:lnTo>
                  <a:pt x="12759" y="11723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5E9F119-87FD-4CCA-82C1-78733203452C}"/>
              </a:ext>
            </a:extLst>
          </p:cNvPr>
          <p:cNvSpPr/>
          <p:nvPr/>
        </p:nvSpPr>
        <p:spPr>
          <a:xfrm>
            <a:off x="9788769" y="2543908"/>
            <a:ext cx="422031" cy="2485292"/>
          </a:xfrm>
          <a:custGeom>
            <a:avLst/>
            <a:gdLst>
              <a:gd name="connsiteX0" fmla="*/ 422031 w 422031"/>
              <a:gd name="connsiteY0" fmla="*/ 2485292 h 2485292"/>
              <a:gd name="connsiteX1" fmla="*/ 316523 w 422031"/>
              <a:gd name="connsiteY1" fmla="*/ 2391507 h 2485292"/>
              <a:gd name="connsiteX2" fmla="*/ 281354 w 422031"/>
              <a:gd name="connsiteY2" fmla="*/ 2356338 h 2485292"/>
              <a:gd name="connsiteX3" fmla="*/ 257908 w 422031"/>
              <a:gd name="connsiteY3" fmla="*/ 2321169 h 2485292"/>
              <a:gd name="connsiteX4" fmla="*/ 246185 w 422031"/>
              <a:gd name="connsiteY4" fmla="*/ 2286000 h 2485292"/>
              <a:gd name="connsiteX5" fmla="*/ 211016 w 422031"/>
              <a:gd name="connsiteY5" fmla="*/ 2250830 h 2485292"/>
              <a:gd name="connsiteX6" fmla="*/ 187569 w 422031"/>
              <a:gd name="connsiteY6" fmla="*/ 2180492 h 2485292"/>
              <a:gd name="connsiteX7" fmla="*/ 164123 w 422031"/>
              <a:gd name="connsiteY7" fmla="*/ 2145323 h 2485292"/>
              <a:gd name="connsiteX8" fmla="*/ 140677 w 422031"/>
              <a:gd name="connsiteY8" fmla="*/ 2074984 h 2485292"/>
              <a:gd name="connsiteX9" fmla="*/ 128954 w 422031"/>
              <a:gd name="connsiteY9" fmla="*/ 2039815 h 2485292"/>
              <a:gd name="connsiteX10" fmla="*/ 105508 w 422031"/>
              <a:gd name="connsiteY10" fmla="*/ 1934307 h 2485292"/>
              <a:gd name="connsiteX11" fmla="*/ 46893 w 422031"/>
              <a:gd name="connsiteY11" fmla="*/ 1840523 h 2485292"/>
              <a:gd name="connsiteX12" fmla="*/ 23446 w 422031"/>
              <a:gd name="connsiteY12" fmla="*/ 1746738 h 2485292"/>
              <a:gd name="connsiteX13" fmla="*/ 11723 w 422031"/>
              <a:gd name="connsiteY13" fmla="*/ 1711569 h 2485292"/>
              <a:gd name="connsiteX14" fmla="*/ 0 w 422031"/>
              <a:gd name="connsiteY14" fmla="*/ 1652954 h 2485292"/>
              <a:gd name="connsiteX15" fmla="*/ 11723 w 422031"/>
              <a:gd name="connsiteY15" fmla="*/ 1148861 h 2485292"/>
              <a:gd name="connsiteX16" fmla="*/ 35169 w 422031"/>
              <a:gd name="connsiteY16" fmla="*/ 1019907 h 2485292"/>
              <a:gd name="connsiteX17" fmla="*/ 46893 w 422031"/>
              <a:gd name="connsiteY17" fmla="*/ 937846 h 2485292"/>
              <a:gd name="connsiteX18" fmla="*/ 70339 w 422031"/>
              <a:gd name="connsiteY18" fmla="*/ 820615 h 2485292"/>
              <a:gd name="connsiteX19" fmla="*/ 105508 w 422031"/>
              <a:gd name="connsiteY19" fmla="*/ 644769 h 2485292"/>
              <a:gd name="connsiteX20" fmla="*/ 117231 w 422031"/>
              <a:gd name="connsiteY20" fmla="*/ 574430 h 2485292"/>
              <a:gd name="connsiteX21" fmla="*/ 128954 w 422031"/>
              <a:gd name="connsiteY21" fmla="*/ 539261 h 2485292"/>
              <a:gd name="connsiteX22" fmla="*/ 152400 w 422031"/>
              <a:gd name="connsiteY22" fmla="*/ 457200 h 2485292"/>
              <a:gd name="connsiteX23" fmla="*/ 164123 w 422031"/>
              <a:gd name="connsiteY23" fmla="*/ 375138 h 2485292"/>
              <a:gd name="connsiteX24" fmla="*/ 187569 w 422031"/>
              <a:gd name="connsiteY24" fmla="*/ 304800 h 2485292"/>
              <a:gd name="connsiteX25" fmla="*/ 199293 w 422031"/>
              <a:gd name="connsiteY25" fmla="*/ 269630 h 2485292"/>
              <a:gd name="connsiteX26" fmla="*/ 234462 w 422031"/>
              <a:gd name="connsiteY26" fmla="*/ 234461 h 2485292"/>
              <a:gd name="connsiteX27" fmla="*/ 304800 w 422031"/>
              <a:gd name="connsiteY27" fmla="*/ 175846 h 2485292"/>
              <a:gd name="connsiteX28" fmla="*/ 328246 w 422031"/>
              <a:gd name="connsiteY28" fmla="*/ 105507 h 2485292"/>
              <a:gd name="connsiteX29" fmla="*/ 339969 w 422031"/>
              <a:gd name="connsiteY29" fmla="*/ 58615 h 2485292"/>
              <a:gd name="connsiteX30" fmla="*/ 398585 w 422031"/>
              <a:gd name="connsiteY30" fmla="*/ 0 h 2485292"/>
              <a:gd name="connsiteX31" fmla="*/ 375139 w 422031"/>
              <a:gd name="connsiteY31" fmla="*/ 70338 h 2485292"/>
              <a:gd name="connsiteX32" fmla="*/ 351693 w 422031"/>
              <a:gd name="connsiteY32" fmla="*/ 128954 h 248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22031" h="2485292">
                <a:moveTo>
                  <a:pt x="422031" y="2485292"/>
                </a:moveTo>
                <a:cubicBezTo>
                  <a:pt x="346154" y="2424591"/>
                  <a:pt x="381109" y="2456093"/>
                  <a:pt x="316523" y="2391507"/>
                </a:cubicBezTo>
                <a:cubicBezTo>
                  <a:pt x="304800" y="2379784"/>
                  <a:pt x="290550" y="2370132"/>
                  <a:pt x="281354" y="2356338"/>
                </a:cubicBezTo>
                <a:cubicBezTo>
                  <a:pt x="273539" y="2344615"/>
                  <a:pt x="264209" y="2333771"/>
                  <a:pt x="257908" y="2321169"/>
                </a:cubicBezTo>
                <a:cubicBezTo>
                  <a:pt x="252382" y="2310116"/>
                  <a:pt x="253039" y="2296282"/>
                  <a:pt x="246185" y="2286000"/>
                </a:cubicBezTo>
                <a:cubicBezTo>
                  <a:pt x="236989" y="2272205"/>
                  <a:pt x="222739" y="2262553"/>
                  <a:pt x="211016" y="2250830"/>
                </a:cubicBezTo>
                <a:cubicBezTo>
                  <a:pt x="203200" y="2227384"/>
                  <a:pt x="201278" y="2201056"/>
                  <a:pt x="187569" y="2180492"/>
                </a:cubicBezTo>
                <a:cubicBezTo>
                  <a:pt x="179754" y="2168769"/>
                  <a:pt x="169845" y="2158198"/>
                  <a:pt x="164123" y="2145323"/>
                </a:cubicBezTo>
                <a:cubicBezTo>
                  <a:pt x="154086" y="2122739"/>
                  <a:pt x="148492" y="2098430"/>
                  <a:pt x="140677" y="2074984"/>
                </a:cubicBezTo>
                <a:cubicBezTo>
                  <a:pt x="136769" y="2063261"/>
                  <a:pt x="131377" y="2051932"/>
                  <a:pt x="128954" y="2039815"/>
                </a:cubicBezTo>
                <a:cubicBezTo>
                  <a:pt x="125771" y="2023900"/>
                  <a:pt x="112603" y="1953226"/>
                  <a:pt x="105508" y="1934307"/>
                </a:cubicBezTo>
                <a:cubicBezTo>
                  <a:pt x="89416" y="1891396"/>
                  <a:pt x="74556" y="1877407"/>
                  <a:pt x="46893" y="1840523"/>
                </a:cubicBezTo>
                <a:cubicBezTo>
                  <a:pt x="20097" y="1760141"/>
                  <a:pt x="51735" y="1859896"/>
                  <a:pt x="23446" y="1746738"/>
                </a:cubicBezTo>
                <a:cubicBezTo>
                  <a:pt x="20449" y="1734750"/>
                  <a:pt x="14720" y="1723557"/>
                  <a:pt x="11723" y="1711569"/>
                </a:cubicBezTo>
                <a:cubicBezTo>
                  <a:pt x="6890" y="1692239"/>
                  <a:pt x="3908" y="1672492"/>
                  <a:pt x="0" y="1652954"/>
                </a:cubicBezTo>
                <a:cubicBezTo>
                  <a:pt x="3908" y="1484923"/>
                  <a:pt x="4868" y="1316798"/>
                  <a:pt x="11723" y="1148861"/>
                </a:cubicBezTo>
                <a:cubicBezTo>
                  <a:pt x="12779" y="1122981"/>
                  <a:pt x="30472" y="1048086"/>
                  <a:pt x="35169" y="1019907"/>
                </a:cubicBezTo>
                <a:cubicBezTo>
                  <a:pt x="39712" y="992652"/>
                  <a:pt x="42091" y="965057"/>
                  <a:pt x="46893" y="937846"/>
                </a:cubicBezTo>
                <a:cubicBezTo>
                  <a:pt x="53819" y="898602"/>
                  <a:pt x="63788" y="859924"/>
                  <a:pt x="70339" y="820615"/>
                </a:cubicBezTo>
                <a:cubicBezTo>
                  <a:pt x="95816" y="667749"/>
                  <a:pt x="78752" y="725038"/>
                  <a:pt x="105508" y="644769"/>
                </a:cubicBezTo>
                <a:cubicBezTo>
                  <a:pt x="109416" y="621323"/>
                  <a:pt x="112075" y="597634"/>
                  <a:pt x="117231" y="574430"/>
                </a:cubicBezTo>
                <a:cubicBezTo>
                  <a:pt x="119912" y="562367"/>
                  <a:pt x="125559" y="551143"/>
                  <a:pt x="128954" y="539261"/>
                </a:cubicBezTo>
                <a:cubicBezTo>
                  <a:pt x="158394" y="436221"/>
                  <a:pt x="124292" y="541523"/>
                  <a:pt x="152400" y="457200"/>
                </a:cubicBezTo>
                <a:cubicBezTo>
                  <a:pt x="156308" y="429846"/>
                  <a:pt x="157910" y="402062"/>
                  <a:pt x="164123" y="375138"/>
                </a:cubicBezTo>
                <a:cubicBezTo>
                  <a:pt x="169680" y="351057"/>
                  <a:pt x="179754" y="328246"/>
                  <a:pt x="187569" y="304800"/>
                </a:cubicBezTo>
                <a:cubicBezTo>
                  <a:pt x="191477" y="293077"/>
                  <a:pt x="190555" y="278368"/>
                  <a:pt x="199293" y="269630"/>
                </a:cubicBezTo>
                <a:cubicBezTo>
                  <a:pt x="211016" y="257907"/>
                  <a:pt x="221726" y="245075"/>
                  <a:pt x="234462" y="234461"/>
                </a:cubicBezTo>
                <a:cubicBezTo>
                  <a:pt x="332389" y="152855"/>
                  <a:pt x="202053" y="278593"/>
                  <a:pt x="304800" y="175846"/>
                </a:cubicBezTo>
                <a:cubicBezTo>
                  <a:pt x="312615" y="152400"/>
                  <a:pt x="322252" y="129484"/>
                  <a:pt x="328246" y="105507"/>
                </a:cubicBezTo>
                <a:cubicBezTo>
                  <a:pt x="332154" y="89876"/>
                  <a:pt x="331032" y="72021"/>
                  <a:pt x="339969" y="58615"/>
                </a:cubicBezTo>
                <a:cubicBezTo>
                  <a:pt x="355296" y="35624"/>
                  <a:pt x="398585" y="0"/>
                  <a:pt x="398585" y="0"/>
                </a:cubicBezTo>
                <a:cubicBezTo>
                  <a:pt x="390770" y="23446"/>
                  <a:pt x="388848" y="49774"/>
                  <a:pt x="375139" y="70338"/>
                </a:cubicBezTo>
                <a:cubicBezTo>
                  <a:pt x="347358" y="112010"/>
                  <a:pt x="351693" y="91418"/>
                  <a:pt x="351693" y="1289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80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A8A790-89DA-4735-A117-3D70CD0E2B76}"/>
              </a:ext>
            </a:extLst>
          </p:cNvPr>
          <p:cNvSpPr/>
          <p:nvPr/>
        </p:nvSpPr>
        <p:spPr>
          <a:xfrm>
            <a:off x="1459523" y="583195"/>
            <a:ext cx="61780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14897"/>
                </a:solidFill>
              </a:rPr>
              <a:t>Implementation Using Arrays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B5D391-E5C5-4A87-8FBD-BAB06445B9D6}"/>
              </a:ext>
            </a:extLst>
          </p:cNvPr>
          <p:cNvSpPr/>
          <p:nvPr/>
        </p:nvSpPr>
        <p:spPr>
          <a:xfrm>
            <a:off x="1459523" y="1742109"/>
            <a:ext cx="91967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two arrays E of size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LE of size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contains the edges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contains the starting pointers of the edge lists</a:t>
            </a:r>
          </a:p>
          <a:p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Initialize LE[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-1 for all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LE[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0 is also fine if the arrays are 1-indexed</a:t>
            </a:r>
          </a:p>
          <a:p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Inserting a new edge from u to v with ID k</a:t>
            </a:r>
          </a:p>
          <a:p>
            <a:pPr marL="914400" indent="-457200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E[k].to = v</a:t>
            </a:r>
          </a:p>
          <a:p>
            <a:pPr marL="914400" indent="-457200"/>
            <a:r>
              <a:rPr lang="it-IT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E[k].nextID = LE[u]</a:t>
            </a:r>
          </a:p>
          <a:p>
            <a:pPr marL="914400" indent="-457200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LE[u] = k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55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AD34B0-FFA7-45A6-9B0A-AEA8B1B2E39B}"/>
              </a:ext>
            </a:extLst>
          </p:cNvPr>
          <p:cNvSpPr/>
          <p:nvPr/>
        </p:nvSpPr>
        <p:spPr>
          <a:xfrm>
            <a:off x="1459523" y="583195"/>
            <a:ext cx="61780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14897"/>
                </a:solidFill>
              </a:rPr>
              <a:t>Implementation Using Arrays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A90DDB-8E50-4FBF-A893-D5E2C46EE171}"/>
              </a:ext>
            </a:extLst>
          </p:cNvPr>
          <p:cNvSpPr/>
          <p:nvPr/>
        </p:nvSpPr>
        <p:spPr>
          <a:xfrm>
            <a:off x="1576753" y="1698992"/>
            <a:ext cx="9208477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Iterating over all edges starting at u: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for(ID = LE[u]; ID != -1; ID = E[ID].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nextID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// E[ID] is an edge starting from u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built, it’s hard to modify the edges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graph better be static!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adding more edges is easy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423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73E43-A0C3-4CA2-B41F-563596011660}"/>
              </a:ext>
            </a:extLst>
          </p:cNvPr>
          <p:cNvSpPr/>
          <p:nvPr/>
        </p:nvSpPr>
        <p:spPr>
          <a:xfrm>
            <a:off x="1770185" y="551510"/>
            <a:ext cx="832338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  <a:p>
            <a:endParaRPr lang="en-US" sz="2800" b="1" dirty="0">
              <a:solidFill>
                <a:srgbClr val="2148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Adjacency Matrix and Adjacency List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503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Graphs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Depth-First and Breadth-First Search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Topological Sort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Eulerian Circuit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Spanning Tree (MST)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Strongly Connected Components (SCC)</a:t>
            </a:r>
          </a:p>
        </p:txBody>
      </p:sp>
    </p:spTree>
    <p:extLst>
      <p:ext uri="{BB962C8B-B14F-4D97-AF65-F5344CB8AC3E}">
        <p14:creationId xmlns:p14="http://schemas.microsoft.com/office/powerpoint/2010/main" val="940906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6D3AD4-AA33-4E53-BFA1-917F74ACD215}"/>
              </a:ext>
            </a:extLst>
          </p:cNvPr>
          <p:cNvSpPr/>
          <p:nvPr/>
        </p:nvSpPr>
        <p:spPr>
          <a:xfrm>
            <a:off x="1459523" y="583195"/>
            <a:ext cx="61780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14897"/>
                </a:solidFill>
              </a:rPr>
              <a:t>Tree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AEF252-528A-4A2D-BB0A-CE9E4CA9674E}"/>
              </a:ext>
            </a:extLst>
          </p:cNvPr>
          <p:cNvSpPr/>
          <p:nvPr/>
        </p:nvSpPr>
        <p:spPr>
          <a:xfrm>
            <a:off x="1459522" y="1399962"/>
            <a:ext cx="9466385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connected acyclic graph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important type of special graphs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problems are easier to solve on trees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Alternate equivalent definitions: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connected graph with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− 1 edges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acyclic graph with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− 1 edges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exactly one path between every pair of nodes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acyclic graph but adding any edge results in a cycle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connected graph but removing any edge disconnects it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470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6D3AD4-AA33-4E53-BFA1-917F74ACD215}"/>
              </a:ext>
            </a:extLst>
          </p:cNvPr>
          <p:cNvSpPr/>
          <p:nvPr/>
        </p:nvSpPr>
        <p:spPr>
          <a:xfrm>
            <a:off x="1459523" y="583195"/>
            <a:ext cx="61780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14897"/>
                </a:solidFill>
              </a:rPr>
              <a:t>Other Special Graphs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AEF252-528A-4A2D-BB0A-CE9E4CA9674E}"/>
              </a:ext>
            </a:extLst>
          </p:cNvPr>
          <p:cNvSpPr/>
          <p:nvPr/>
        </p:nvSpPr>
        <p:spPr>
          <a:xfrm>
            <a:off x="1459522" y="1399962"/>
            <a:ext cx="94663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◮ Directed Acyclic Graph (DAG): the name says what it is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– Equivalent to a partial ordering of nodes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◮ Bipartite Graph: Nodes can be separated into two groups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marL="398463" indent="-398463"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and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that edges exist between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(no edges</a:t>
            </a:r>
          </a:p>
          <a:p>
            <a:pPr marL="339725" indent="-339725"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within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within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35368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73E43-A0C3-4CA2-B41F-563596011660}"/>
              </a:ext>
            </a:extLst>
          </p:cNvPr>
          <p:cNvSpPr/>
          <p:nvPr/>
        </p:nvSpPr>
        <p:spPr>
          <a:xfrm>
            <a:off x="1770185" y="551510"/>
            <a:ext cx="832338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  <a:p>
            <a:endParaRPr lang="en-US" sz="2800" b="1" dirty="0">
              <a:solidFill>
                <a:srgbClr val="2148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Adjacency Matrix and Adjacency List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Graphs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503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Depth-First and Breadth-First Search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Topological Sort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Eulerian Circuit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Spanning Tree (MST)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Strongly Connected Components (SCC)</a:t>
            </a:r>
          </a:p>
        </p:txBody>
      </p:sp>
    </p:spTree>
    <p:extLst>
      <p:ext uri="{BB962C8B-B14F-4D97-AF65-F5344CB8AC3E}">
        <p14:creationId xmlns:p14="http://schemas.microsoft.com/office/powerpoint/2010/main" val="1572275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6D3AD4-AA33-4E53-BFA1-917F74ACD215}"/>
              </a:ext>
            </a:extLst>
          </p:cNvPr>
          <p:cNvSpPr/>
          <p:nvPr/>
        </p:nvSpPr>
        <p:spPr>
          <a:xfrm>
            <a:off x="1459523" y="583195"/>
            <a:ext cx="61780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14897"/>
                </a:solidFill>
              </a:rPr>
              <a:t>Graph Traversal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AEF252-528A-4A2D-BB0A-CE9E4CA9674E}"/>
              </a:ext>
            </a:extLst>
          </p:cNvPr>
          <p:cNvSpPr/>
          <p:nvPr/>
        </p:nvSpPr>
        <p:spPr>
          <a:xfrm>
            <a:off x="1459523" y="1705451"/>
            <a:ext cx="9466385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◮ The most basic graph algorithm that visits nodes of a graph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in certain order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◮ Used as a subroutine in many other algorithms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◮ We will cover two algorithms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– Depth-First Search (DFS): uses recursion (stack)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– Breadth-First Search (BFS): uses queue</a:t>
            </a:r>
          </a:p>
        </p:txBody>
      </p:sp>
    </p:spTree>
    <p:extLst>
      <p:ext uri="{BB962C8B-B14F-4D97-AF65-F5344CB8AC3E}">
        <p14:creationId xmlns:p14="http://schemas.microsoft.com/office/powerpoint/2010/main" val="2918998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6D3AD4-AA33-4E53-BFA1-917F74ACD215}"/>
              </a:ext>
            </a:extLst>
          </p:cNvPr>
          <p:cNvSpPr/>
          <p:nvPr/>
        </p:nvSpPr>
        <p:spPr>
          <a:xfrm>
            <a:off x="1459523" y="583195"/>
            <a:ext cx="61780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14897"/>
                </a:solidFill>
              </a:rPr>
              <a:t>Depth-First Search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3AEF252-528A-4A2D-BB0A-CE9E4CA9674E}"/>
                  </a:ext>
                </a:extLst>
              </p:cNvPr>
              <p:cNvSpPr/>
              <p:nvPr/>
            </p:nvSpPr>
            <p:spPr>
              <a:xfrm>
                <a:off x="1459523" y="1705451"/>
                <a:ext cx="9466385" cy="4031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DFS(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 visits all the nodes reachable from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depth-first order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◮ Mark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visited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◮ For each edge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– If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not visited, call DFS(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◮ Use non-recursive version if recursion depth is too big 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(over a few thousands)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– Replace recursive calls with a stack</a:t>
                </a: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3AEF252-528A-4A2D-BB0A-CE9E4CA967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523" y="1705451"/>
                <a:ext cx="9466385" cy="4031873"/>
              </a:xfrm>
              <a:prstGeom prst="rect">
                <a:avLst/>
              </a:prstGeom>
              <a:blipFill>
                <a:blip r:embed="rId2"/>
                <a:stretch>
                  <a:fillRect l="-1288" t="-1664" b="-3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5842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73E43-A0C3-4CA2-B41F-563596011660}"/>
              </a:ext>
            </a:extLst>
          </p:cNvPr>
          <p:cNvSpPr/>
          <p:nvPr/>
        </p:nvSpPr>
        <p:spPr>
          <a:xfrm>
            <a:off x="1770185" y="551510"/>
            <a:ext cx="832338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  <a:p>
            <a:endParaRPr lang="en-US" sz="2800" b="1" dirty="0">
              <a:solidFill>
                <a:srgbClr val="2148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503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Adjacency Matrix and Adjacency List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Graphs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Depth-First and Breadth-First Search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Topological Sort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Eulerian Circuit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Spanning Tree (MST)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Strongly Connected Components (SCC)</a:t>
            </a:r>
          </a:p>
        </p:txBody>
      </p:sp>
    </p:spTree>
    <p:extLst>
      <p:ext uri="{BB962C8B-B14F-4D97-AF65-F5344CB8AC3E}">
        <p14:creationId xmlns:p14="http://schemas.microsoft.com/office/powerpoint/2010/main" val="3906441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6D3AD4-AA33-4E53-BFA1-917F74ACD215}"/>
              </a:ext>
            </a:extLst>
          </p:cNvPr>
          <p:cNvSpPr/>
          <p:nvPr/>
        </p:nvSpPr>
        <p:spPr>
          <a:xfrm>
            <a:off x="1324708" y="606641"/>
            <a:ext cx="61780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14897"/>
                </a:solidFill>
              </a:rPr>
              <a:t>Breadth-First Search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3AEF252-528A-4A2D-BB0A-CE9E4CA9674E}"/>
                  </a:ext>
                </a:extLst>
              </p:cNvPr>
              <p:cNvSpPr/>
              <p:nvPr/>
            </p:nvSpPr>
            <p:spPr>
              <a:xfrm>
                <a:off x="1324708" y="1764066"/>
                <a:ext cx="10046677" cy="4031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BFS(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 visits all the nodes reachable from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breadth-first order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◮ Initialize a queue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◮ Mark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visited and push it to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◮ While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not empty: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– Take the front element of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call it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– For each edge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	    	◮ If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not visited, mark it as visited and push it to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3AEF252-528A-4A2D-BB0A-CE9E4CA967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708" y="1764066"/>
                <a:ext cx="10046677" cy="4031873"/>
              </a:xfrm>
              <a:prstGeom prst="rect">
                <a:avLst/>
              </a:prstGeom>
              <a:blipFill>
                <a:blip r:embed="rId2"/>
                <a:stretch>
                  <a:fillRect l="-1214" t="-1511" b="-3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4316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73E43-A0C3-4CA2-B41F-563596011660}"/>
              </a:ext>
            </a:extLst>
          </p:cNvPr>
          <p:cNvSpPr/>
          <p:nvPr/>
        </p:nvSpPr>
        <p:spPr>
          <a:xfrm>
            <a:off x="1770185" y="551510"/>
            <a:ext cx="832338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  <a:p>
            <a:endParaRPr lang="en-US" sz="2800" b="1" dirty="0">
              <a:solidFill>
                <a:srgbClr val="2148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Adjacency Matrix and Adjacency List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Graphs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Depth-First and Breadth-First Search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503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Topological Sort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Eulerian Circuit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Spanning Tree (MST)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Strongly Connected Components (SCC)</a:t>
            </a:r>
          </a:p>
        </p:txBody>
      </p:sp>
    </p:spTree>
    <p:extLst>
      <p:ext uri="{BB962C8B-B14F-4D97-AF65-F5344CB8AC3E}">
        <p14:creationId xmlns:p14="http://schemas.microsoft.com/office/powerpoint/2010/main" val="4101566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32ECA6-267A-4E50-8F93-C1C16AF1DB17}"/>
              </a:ext>
            </a:extLst>
          </p:cNvPr>
          <p:cNvSpPr/>
          <p:nvPr/>
        </p:nvSpPr>
        <p:spPr>
          <a:xfrm>
            <a:off x="1242647" y="352689"/>
            <a:ext cx="61780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14897"/>
                </a:solidFill>
              </a:rPr>
              <a:t>Topological Sort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A5645D9-2E64-467C-86C3-619DEAA5485F}"/>
                  </a:ext>
                </a:extLst>
              </p:cNvPr>
              <p:cNvSpPr/>
              <p:nvPr/>
            </p:nvSpPr>
            <p:spPr>
              <a:xfrm>
                <a:off x="1242647" y="1212320"/>
                <a:ext cx="9366739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2800" dirty="0">
                    <a:solidFill>
                      <a:srgbClr val="21489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◮ </a:t>
                </a:r>
                <a:r>
                  <a:rPr lang="it-IT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Input: a DAG </a:t>
                </a:r>
                <a:r>
                  <a:rPr lang="it-IT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</a:t>
                </a:r>
                <a:r>
                  <a:rPr lang="it-IT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</a:t>
                </a:r>
                <a:r>
                  <a:rPr lang="it-IT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V, E</a:t>
                </a:r>
                <a:r>
                  <a:rPr lang="it-IT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800" dirty="0">
                    <a:solidFill>
                      <a:srgbClr val="21489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◮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Output: an ordering of nodes such that for each edge 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u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comes before 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</a:p>
              <a:p>
                <a:r>
                  <a:rPr lang="en-US" sz="2800" dirty="0">
                    <a:solidFill>
                      <a:srgbClr val="21489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◮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can be many answers</a:t>
                </a:r>
              </a:p>
              <a:p>
                <a:r>
                  <a:rPr lang="en-US" sz="2800" dirty="0">
                    <a:solidFill>
                      <a:srgbClr val="21489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– 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e.g.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both {6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8} and {1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8} </a:t>
                </a:r>
              </a:p>
              <a:p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are valid orderings for the graph below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A5645D9-2E64-467C-86C3-619DEAA548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647" y="1212320"/>
                <a:ext cx="9366739" cy="2677656"/>
              </a:xfrm>
              <a:prstGeom prst="rect">
                <a:avLst/>
              </a:prstGeom>
              <a:blipFill>
                <a:blip r:embed="rId2"/>
                <a:stretch>
                  <a:fillRect l="-1367" t="-2733" b="-5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BB15395-5833-4541-86FC-AF4FBB87E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414" y="4103276"/>
            <a:ext cx="3452447" cy="249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01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32ECA6-267A-4E50-8F93-C1C16AF1DB17}"/>
              </a:ext>
            </a:extLst>
          </p:cNvPr>
          <p:cNvSpPr/>
          <p:nvPr/>
        </p:nvSpPr>
        <p:spPr>
          <a:xfrm>
            <a:off x="1242647" y="352689"/>
            <a:ext cx="61780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14897"/>
                </a:solidFill>
              </a:rPr>
              <a:t>Topological Sort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5645D9-2E64-467C-86C3-619DEAA5485F}"/>
              </a:ext>
            </a:extLst>
          </p:cNvPr>
          <p:cNvSpPr/>
          <p:nvPr/>
        </p:nvSpPr>
        <p:spPr>
          <a:xfrm>
            <a:off x="1242647" y="1212320"/>
            <a:ext cx="93667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◮ Any node without an incoming edge can be the first element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◮ After deciding the first node, remove outgoing edges from it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◮ Repeat!</a:t>
            </a:r>
          </a:p>
          <a:p>
            <a:pPr>
              <a:spcAft>
                <a:spcPts val="1200"/>
              </a:spcAft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◮ Time complexity: 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– Too slow...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B15395-5833-4541-86FC-AF4FBB87E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537" y="4074642"/>
            <a:ext cx="3452447" cy="24974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7D2F7B0-462E-4A6D-8B98-161E2CC12AF3}"/>
              </a:ext>
            </a:extLst>
          </p:cNvPr>
          <p:cNvSpPr/>
          <p:nvPr/>
        </p:nvSpPr>
        <p:spPr>
          <a:xfrm>
            <a:off x="1359877" y="4818773"/>
            <a:ext cx="33645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{6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0EA0E0-37DA-48A8-9F2F-F1522F2A9EEA}"/>
              </a:ext>
            </a:extLst>
          </p:cNvPr>
          <p:cNvSpPr/>
          <p:nvPr/>
        </p:nvSpPr>
        <p:spPr>
          <a:xfrm>
            <a:off x="1359877" y="5716792"/>
            <a:ext cx="3223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{1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8}</a:t>
            </a:r>
          </a:p>
        </p:txBody>
      </p:sp>
    </p:spTree>
    <p:extLst>
      <p:ext uri="{BB962C8B-B14F-4D97-AF65-F5344CB8AC3E}">
        <p14:creationId xmlns:p14="http://schemas.microsoft.com/office/powerpoint/2010/main" val="715374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6C7E69-281A-4021-AFF4-1985DBB2195B}"/>
              </a:ext>
            </a:extLst>
          </p:cNvPr>
          <p:cNvSpPr/>
          <p:nvPr/>
        </p:nvSpPr>
        <p:spPr>
          <a:xfrm>
            <a:off x="1254370" y="400072"/>
            <a:ext cx="66352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14897"/>
                </a:solidFill>
              </a:rPr>
              <a:t>Topological Sort : (faster version)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DCBDD91-D001-416A-B503-4C4DBD1C5A18}"/>
                  </a:ext>
                </a:extLst>
              </p:cNvPr>
              <p:cNvSpPr/>
              <p:nvPr/>
            </p:nvSpPr>
            <p:spPr>
              <a:xfrm>
                <a:off x="1354014" y="1133393"/>
                <a:ext cx="9483971" cy="5324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n-US" sz="2800" dirty="0">
                    <a:solidFill>
                      <a:srgbClr val="21489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◮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Precompute the number of incoming edges deg(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for each </a:t>
                </a:r>
              </a:p>
              <a:p>
                <a:pPr>
                  <a:spcAft>
                    <a:spcPts val="800"/>
                  </a:spcAft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node 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</a:p>
              <a:p>
                <a:pPr>
                  <a:spcAft>
                    <a:spcPts val="800"/>
                  </a:spcAft>
                </a:pPr>
                <a:r>
                  <a:rPr lang="en-US" sz="2800" dirty="0">
                    <a:solidFill>
                      <a:srgbClr val="21489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◮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Put all nodes 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deg(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0 into a queue 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</a:p>
              <a:p>
                <a:pPr>
                  <a:spcAft>
                    <a:spcPts val="800"/>
                  </a:spcAft>
                </a:pPr>
                <a:r>
                  <a:rPr lang="en-US" sz="2800" dirty="0">
                    <a:solidFill>
                      <a:srgbClr val="21489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◮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Repeat until 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becomes empty:</a:t>
                </a:r>
              </a:p>
              <a:p>
                <a:pPr>
                  <a:spcAft>
                    <a:spcPts val="800"/>
                  </a:spcAft>
                </a:pPr>
                <a:r>
                  <a:rPr lang="en-US" sz="2800" dirty="0">
                    <a:solidFill>
                      <a:srgbClr val="21489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–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Take 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</a:p>
              <a:p>
                <a:pPr>
                  <a:spcAft>
                    <a:spcPts val="800"/>
                  </a:spcAft>
                </a:pPr>
                <a:r>
                  <a:rPr lang="en-US" sz="2800" dirty="0">
                    <a:solidFill>
                      <a:srgbClr val="21489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–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each edge 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spcAft>
                    <a:spcPts val="800"/>
                  </a:spcAft>
                </a:pPr>
                <a:r>
                  <a:rPr lang="en-US" sz="2800" dirty="0">
                    <a:solidFill>
                      <a:srgbClr val="21489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◮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Decrement deg(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(essentially removing the edge </a:t>
                </a:r>
              </a:p>
              <a:p>
                <a:pPr>
                  <a:spcAft>
                    <a:spcPts val="800"/>
                  </a:spcAft>
                </a:pP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v</a:t>
                </a:r>
                <a:r>
                  <a:rPr lang="en-US" sz="28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 </m:t>
                    </m:r>
                  </m:oMath>
                </a14:m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spcAft>
                    <a:spcPts val="800"/>
                  </a:spcAft>
                </a:pPr>
                <a:r>
                  <a:rPr lang="en-US" sz="2800" dirty="0">
                    <a:solidFill>
                      <a:srgbClr val="21489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</a:t>
                </a:r>
                <a:r>
                  <a:rPr lang="pl-PL" sz="2800" dirty="0">
                    <a:solidFill>
                      <a:srgbClr val="21489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◮ </a:t>
                </a:r>
                <a:r>
                  <a:rPr lang="pl-PL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deg(</a:t>
                </a:r>
                <a:r>
                  <a:rPr lang="pl-PL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pl-PL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0, push </a:t>
                </a:r>
                <a:r>
                  <a:rPr lang="pl-PL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 </a:t>
                </a:r>
                <a:r>
                  <a:rPr lang="pl-PL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</a:t>
                </a:r>
                <a:r>
                  <a:rPr lang="pl-PL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</a:p>
              <a:p>
                <a:pPr>
                  <a:spcAft>
                    <a:spcPts val="800"/>
                  </a:spcAft>
                </a:pPr>
                <a:r>
                  <a:rPr lang="en-US" sz="2800" dirty="0">
                    <a:solidFill>
                      <a:srgbClr val="21489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◮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complexity: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DCBDD91-D001-416A-B503-4C4DBD1C5A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014" y="1133393"/>
                <a:ext cx="9483971" cy="5324535"/>
              </a:xfrm>
              <a:prstGeom prst="rect">
                <a:avLst/>
              </a:prstGeom>
              <a:blipFill>
                <a:blip r:embed="rId2"/>
                <a:stretch>
                  <a:fillRect l="-1285" t="-1375" b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7144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73E43-A0C3-4CA2-B41F-563596011660}"/>
              </a:ext>
            </a:extLst>
          </p:cNvPr>
          <p:cNvSpPr/>
          <p:nvPr/>
        </p:nvSpPr>
        <p:spPr>
          <a:xfrm>
            <a:off x="1770185" y="551510"/>
            <a:ext cx="832338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  <a:p>
            <a:endParaRPr lang="en-US" sz="2800" b="1" dirty="0">
              <a:solidFill>
                <a:srgbClr val="2148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Adjacency Matrix and Adjacency List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Graphs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Depth-First and Breadth-First Search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Topological Sort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503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Eulerian Circuit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Spanning Tree (MST)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Strongly Connected Components (SCC)</a:t>
            </a:r>
          </a:p>
        </p:txBody>
      </p:sp>
    </p:spTree>
    <p:extLst>
      <p:ext uri="{BB962C8B-B14F-4D97-AF65-F5344CB8AC3E}">
        <p14:creationId xmlns:p14="http://schemas.microsoft.com/office/powerpoint/2010/main" val="1099956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E50EF9-E00D-4650-A43F-7005C7C0811E}"/>
              </a:ext>
            </a:extLst>
          </p:cNvPr>
          <p:cNvSpPr/>
          <p:nvPr/>
        </p:nvSpPr>
        <p:spPr>
          <a:xfrm>
            <a:off x="1254371" y="657980"/>
            <a:ext cx="37044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14897"/>
                </a:solidFill>
              </a:rPr>
              <a:t>Eulerian Circuit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7354A4-55B5-4224-8DC2-56FE86F48868}"/>
              </a:ext>
            </a:extLst>
          </p:cNvPr>
          <p:cNvSpPr/>
          <p:nvPr/>
        </p:nvSpPr>
        <p:spPr>
          <a:xfrm>
            <a:off x="1254371" y="1722439"/>
            <a:ext cx="94253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 an undirected graph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Want to find a sequence of nodes that visits every edge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exactly once and comes back to the starting point</a:t>
            </a:r>
          </a:p>
          <a:p>
            <a:pPr>
              <a:spcAft>
                <a:spcPts val="1200"/>
              </a:spcAft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Eulerian circuits exist if and only if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connected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node has an even degree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4704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E921AE-D6AD-43C5-9B82-B4AEE721CF72}"/>
              </a:ext>
            </a:extLst>
          </p:cNvPr>
          <p:cNvSpPr/>
          <p:nvPr/>
        </p:nvSpPr>
        <p:spPr>
          <a:xfrm>
            <a:off x="1254370" y="657980"/>
            <a:ext cx="6271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14897"/>
                </a:solidFill>
              </a:rPr>
              <a:t>Constructive Proof of Existence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9BCE4B-BBFE-4B20-BD39-171B0011E437}"/>
              </a:ext>
            </a:extLst>
          </p:cNvPr>
          <p:cNvSpPr/>
          <p:nvPr/>
        </p:nvSpPr>
        <p:spPr>
          <a:xfrm>
            <a:off x="1342291" y="1696741"/>
            <a:ext cx="9313986" cy="4867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Pick any node in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walk randomly without using the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same edge more than once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node is of even degree, so when you enter a node,   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there will be an unused edge you exit through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Except at the starting point, at which you can get stuck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you get stuck, what you have is a cycle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Remove the cycle and repeat the process in each 	 	   connected component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Glue the cycles together to finish!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796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26868E-EF75-4149-9F31-8C53E3855561}"/>
              </a:ext>
            </a:extLst>
          </p:cNvPr>
          <p:cNvSpPr/>
          <p:nvPr/>
        </p:nvSpPr>
        <p:spPr>
          <a:xfrm>
            <a:off x="1254370" y="657980"/>
            <a:ext cx="6271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14897"/>
                </a:solidFill>
              </a:rPr>
              <a:t>Related Problems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323CF7-AAFB-4292-AC24-D4CA23DDC288}"/>
              </a:ext>
            </a:extLst>
          </p:cNvPr>
          <p:cNvSpPr/>
          <p:nvPr/>
        </p:nvSpPr>
        <p:spPr>
          <a:xfrm>
            <a:off x="1342292" y="1693875"/>
            <a:ext cx="945466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Eulerian path: exists if and only if the graph is connected and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the number of nodes with odd degree is 0 or 2.</a:t>
            </a:r>
          </a:p>
          <a:p>
            <a:pPr>
              <a:spcAft>
                <a:spcPts val="1200"/>
              </a:spcAft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Hamiltonian path/cycle: a path/cycle that visits every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the graph exactly once. Looks similar but very hard (still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unsolved)!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2557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73E43-A0C3-4CA2-B41F-563596011660}"/>
              </a:ext>
            </a:extLst>
          </p:cNvPr>
          <p:cNvSpPr/>
          <p:nvPr/>
        </p:nvSpPr>
        <p:spPr>
          <a:xfrm>
            <a:off x="1770185" y="551510"/>
            <a:ext cx="832338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  <a:p>
            <a:endParaRPr lang="en-US" sz="2800" b="1" dirty="0">
              <a:solidFill>
                <a:srgbClr val="2148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Adjacency Matrix and Adjacency List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Graphs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Depth-First and Breadth-First Search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Topological Sort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Eulerian Circuit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503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Minimum Spanning Tree (MST)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Strongly Connected Components (SCC)</a:t>
            </a:r>
          </a:p>
        </p:txBody>
      </p:sp>
    </p:spTree>
    <p:extLst>
      <p:ext uri="{BB962C8B-B14F-4D97-AF65-F5344CB8AC3E}">
        <p14:creationId xmlns:p14="http://schemas.microsoft.com/office/powerpoint/2010/main" val="2636233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BC2217-4FD0-4F3E-B9FF-8A5C77D32777}"/>
              </a:ext>
            </a:extLst>
          </p:cNvPr>
          <p:cNvSpPr/>
          <p:nvPr/>
        </p:nvSpPr>
        <p:spPr>
          <a:xfrm>
            <a:off x="1480422" y="383903"/>
            <a:ext cx="15418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214897"/>
                </a:solidFill>
              </a:rPr>
              <a:t>Graphs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68E569-6AA0-4312-8384-C5B54FC05C50}"/>
              </a:ext>
            </a:extLst>
          </p:cNvPr>
          <p:cNvSpPr/>
          <p:nvPr/>
        </p:nvSpPr>
        <p:spPr>
          <a:xfrm>
            <a:off x="1574207" y="1256713"/>
            <a:ext cx="894139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◮ 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abstract way of representing connectivity using nodes (also called vertices) and edges</a:t>
            </a:r>
          </a:p>
          <a:p>
            <a:pPr marL="457200" indent="-457200"/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◮ 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will label the nodes from 1 to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marL="457200" indent="-457200"/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◮ 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edges connect some pairs of nodes</a:t>
            </a:r>
          </a:p>
          <a:p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Edges can be either one-directional (directed) or 	  	   bidirectional</a:t>
            </a:r>
          </a:p>
          <a:p>
            <a:pPr marL="398463" indent="-398463"/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◮ 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Nodes and edges can have some auxiliary information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69D0E0-EFFC-4119-9233-623848156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554" y="4365256"/>
            <a:ext cx="3161000" cy="249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348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84E86E-F386-463B-BB9E-ABFE4EA80B68}"/>
              </a:ext>
            </a:extLst>
          </p:cNvPr>
          <p:cNvSpPr/>
          <p:nvPr/>
        </p:nvSpPr>
        <p:spPr>
          <a:xfrm>
            <a:off x="1254370" y="657980"/>
            <a:ext cx="6271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14897"/>
                </a:solidFill>
              </a:rPr>
              <a:t>Minimum Spanning Tree (MST)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C1272E-F3F8-46B3-8330-D4587C752709}"/>
              </a:ext>
            </a:extLst>
          </p:cNvPr>
          <p:cNvSpPr/>
          <p:nvPr/>
        </p:nvSpPr>
        <p:spPr>
          <a:xfrm>
            <a:off x="1254370" y="1886561"/>
            <a:ext cx="940190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 an undirected weighted graph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V, 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Want to find a subset of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minimum total weight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that connects all the nodes into a tree</a:t>
            </a:r>
          </a:p>
          <a:p>
            <a:pPr>
              <a:spcAft>
                <a:spcPts val="1200"/>
              </a:spcAft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will cover two algorithms: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Kruskal’s algorithm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Prim’s algorithm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8381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0972B9-C213-4908-8ABE-5C8DF5D0223B}"/>
              </a:ext>
            </a:extLst>
          </p:cNvPr>
          <p:cNvSpPr/>
          <p:nvPr/>
        </p:nvSpPr>
        <p:spPr>
          <a:xfrm>
            <a:off x="1383324" y="704872"/>
            <a:ext cx="6271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Kruskal’s Algorithm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3C56E3-5875-43C1-91BE-E42BDC7B6106}"/>
              </a:ext>
            </a:extLst>
          </p:cNvPr>
          <p:cNvSpPr/>
          <p:nvPr/>
        </p:nvSpPr>
        <p:spPr>
          <a:xfrm>
            <a:off x="1383322" y="1705451"/>
            <a:ext cx="967153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idea: the edge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e⋆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smallest weight has to be in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the MST</a:t>
            </a:r>
          </a:p>
          <a:p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proof:</a:t>
            </a:r>
          </a:p>
          <a:p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Assume not. Take the MST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doesn’t contain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e⋆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e⋆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results in a cycle.</a:t>
            </a:r>
          </a:p>
          <a:p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Remove the edge with the highest weight from the cycle.</a:t>
            </a:r>
          </a:p>
          <a:p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removed edge cannot be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e⋆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it has the 			     smallest weight.</a:t>
            </a:r>
          </a:p>
          <a:p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we have a better spanning tree than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Contradiction!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2769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0972B9-C213-4908-8ABE-5C8DF5D0223B}"/>
              </a:ext>
            </a:extLst>
          </p:cNvPr>
          <p:cNvSpPr/>
          <p:nvPr/>
        </p:nvSpPr>
        <p:spPr>
          <a:xfrm>
            <a:off x="1383324" y="704872"/>
            <a:ext cx="6271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Kruskal’s Algorithm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3C56E3-5875-43C1-91BE-E42BDC7B6106}"/>
              </a:ext>
            </a:extLst>
          </p:cNvPr>
          <p:cNvSpPr/>
          <p:nvPr/>
        </p:nvSpPr>
        <p:spPr>
          <a:xfrm>
            <a:off x="1383323" y="1705451"/>
            <a:ext cx="933157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◮ Another main idea: after an edge is chosen, the two nodes at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the ends can be merged and considered as a single node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supernode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◮ Pseudocode: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– Sort the edges in increasing order of weight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– Repeat until there is one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supernode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left: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◮ Take the minimum weight edge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e⋆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◮ If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e⋆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connects two different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supernodes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then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connect them and merge the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supernodes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(use union-		         find)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– Otherwise, ignore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e⋆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try the next edge</a:t>
            </a:r>
          </a:p>
        </p:txBody>
      </p:sp>
    </p:spTree>
    <p:extLst>
      <p:ext uri="{BB962C8B-B14F-4D97-AF65-F5344CB8AC3E}">
        <p14:creationId xmlns:p14="http://schemas.microsoft.com/office/powerpoint/2010/main" val="35689909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DAF66D-D542-4AFB-BE4F-FEF8024D069B}"/>
              </a:ext>
            </a:extLst>
          </p:cNvPr>
          <p:cNvSpPr/>
          <p:nvPr/>
        </p:nvSpPr>
        <p:spPr>
          <a:xfrm>
            <a:off x="1383324" y="704872"/>
            <a:ext cx="6271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Prim’s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E3FEB45-C8BD-4BB9-9A13-7D210B4AD45D}"/>
                  </a:ext>
                </a:extLst>
              </p:cNvPr>
              <p:cNvSpPr/>
              <p:nvPr/>
            </p:nvSpPr>
            <p:spPr>
              <a:xfrm>
                <a:off x="1535723" y="1497377"/>
                <a:ext cx="9296400" cy="50475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>
                    <a:solidFill>
                      <a:srgbClr val="21489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◮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Main idea: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solidFill>
                      <a:srgbClr val="21489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–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Maintain a set 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starts out with a single node 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solidFill>
                      <a:srgbClr val="21489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–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the smallest weighted edge 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e⋆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u, v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that 	  	   connects 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∉ 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solidFill>
                      <a:srgbClr val="21489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–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Add 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e⋆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the MST, add 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solidFill>
                      <a:srgbClr val="21489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–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Repeat until 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</a:p>
              <a:p>
                <a:pPr>
                  <a:spcAft>
                    <a:spcPts val="1200"/>
                  </a:spcAft>
                </a:pPr>
                <a:endParaRPr 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solidFill>
                      <a:srgbClr val="21489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◮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Differs from Kruskal’s in that we grow a single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supernode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instead of growing multiple ones at the same time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E3FEB45-C8BD-4BB9-9A13-7D210B4AD4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723" y="1497377"/>
                <a:ext cx="9296400" cy="5047536"/>
              </a:xfrm>
              <a:prstGeom prst="rect">
                <a:avLst/>
              </a:prstGeom>
              <a:blipFill>
                <a:blip r:embed="rId2"/>
                <a:stretch>
                  <a:fillRect l="-1377" t="-1449" b="-2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40211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0972B9-C213-4908-8ABE-5C8DF5D0223B}"/>
              </a:ext>
            </a:extLst>
          </p:cNvPr>
          <p:cNvSpPr/>
          <p:nvPr/>
        </p:nvSpPr>
        <p:spPr>
          <a:xfrm>
            <a:off x="1254370" y="657980"/>
            <a:ext cx="6271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Prim’s Algorithm Pseudocode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ACB6DC-C7D4-4EAF-9D3E-DD3AA60B02A0}"/>
              </a:ext>
            </a:extLst>
          </p:cNvPr>
          <p:cNvSpPr/>
          <p:nvPr/>
        </p:nvSpPr>
        <p:spPr>
          <a:xfrm>
            <a:off x="1418491" y="1659285"/>
            <a:ext cx="93667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Initialize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:= {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i="1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:= cost(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s, v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for every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  <a:p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there is no edge between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cost(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s, v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1</a:t>
            </a:r>
          </a:p>
          <a:p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until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∉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smallest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i="1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i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i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a priority queue or a simple linear search</a:t>
            </a:r>
          </a:p>
          <a:p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add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i="1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i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total weight of the MST</a:t>
            </a:r>
          </a:p>
          <a:p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each edge (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v, w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pl-PL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◮ </a:t>
            </a:r>
            <a:r>
              <a:rPr lang="pl-PL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 </a:t>
            </a:r>
            <a:r>
              <a:rPr lang="pl-PL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800" i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l-PL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:= min(</a:t>
            </a:r>
            <a:r>
              <a:rPr lang="pl-PL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800" i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i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cost(</a:t>
            </a:r>
            <a:r>
              <a:rPr lang="pl-PL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v,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l-PL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modified to compute the actual MST along with the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total weight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7085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0972B9-C213-4908-8ABE-5C8DF5D0223B}"/>
              </a:ext>
            </a:extLst>
          </p:cNvPr>
          <p:cNvSpPr/>
          <p:nvPr/>
        </p:nvSpPr>
        <p:spPr>
          <a:xfrm>
            <a:off x="1242646" y="470411"/>
            <a:ext cx="6271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Kruskal’s vs Prim’s Algorithm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BF081C-A2C9-48D4-8D5E-9F450888400F}"/>
              </a:ext>
            </a:extLst>
          </p:cNvPr>
          <p:cNvSpPr/>
          <p:nvPr/>
        </p:nvSpPr>
        <p:spPr>
          <a:xfrm>
            <a:off x="1395046" y="1344288"/>
            <a:ext cx="96012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Kruskal’s Algorithm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Takes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time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Pretty easy to code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Generally slower than Prim’s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Prim’s Algorithm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complexity depends on the implementation:</a:t>
            </a:r>
          </a:p>
          <a:p>
            <a:pPr>
              <a:spcAft>
                <a:spcPts val="1200"/>
              </a:spcAft>
            </a:pPr>
            <a:r>
              <a:rPr lang="pt-BR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◮ </a:t>
            </a: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</a:t>
            </a:r>
            <a:r>
              <a:rPr lang="pt-BR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28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pt-BR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pt-BR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 </a:t>
            </a:r>
            <a:r>
              <a:rPr lang="pt-BR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or </a:t>
            </a:r>
            <a:r>
              <a:rPr lang="pt-BR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pt-BR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 </a:t>
            </a:r>
            <a:r>
              <a:rPr lang="pt-BR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bit trickier to code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Generally faster than Kruskal’s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7030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73E43-A0C3-4CA2-B41F-563596011660}"/>
              </a:ext>
            </a:extLst>
          </p:cNvPr>
          <p:cNvSpPr/>
          <p:nvPr/>
        </p:nvSpPr>
        <p:spPr>
          <a:xfrm>
            <a:off x="1770185" y="551510"/>
            <a:ext cx="832338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  <a:p>
            <a:endParaRPr lang="en-US" sz="2800" b="1" dirty="0">
              <a:solidFill>
                <a:srgbClr val="2148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Adjacency Matrix and Adjacency List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Graphs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Depth-First and Breadth-First Search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Topological Sort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Eulerian Circuit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Spanning Tree (MST)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503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Strongly Connected Components (SCC)</a:t>
            </a:r>
          </a:p>
        </p:txBody>
      </p:sp>
    </p:spTree>
    <p:extLst>
      <p:ext uri="{BB962C8B-B14F-4D97-AF65-F5344CB8AC3E}">
        <p14:creationId xmlns:p14="http://schemas.microsoft.com/office/powerpoint/2010/main" val="35465246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EF1A5D-4AC7-45A6-B423-2707137F8B2A}"/>
              </a:ext>
            </a:extLst>
          </p:cNvPr>
          <p:cNvSpPr/>
          <p:nvPr/>
        </p:nvSpPr>
        <p:spPr>
          <a:xfrm>
            <a:off x="1395046" y="458688"/>
            <a:ext cx="7549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Strongly Connected Components (SCC)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367715-992E-49D9-BD6E-E01303EA0C0B}"/>
              </a:ext>
            </a:extLst>
          </p:cNvPr>
          <p:cNvSpPr/>
          <p:nvPr/>
        </p:nvSpPr>
        <p:spPr>
          <a:xfrm>
            <a:off x="1395046" y="1297468"/>
            <a:ext cx="93784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 a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directed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V, 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graph is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strongly connected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all nodes are reachable from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every single node in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  <a:p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Strongly connected components of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maximal strongly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connected subgraphs of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  <a:p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graph below has 3 SCCs: {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b, 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}, {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d, 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}, {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f, 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424932-DD4F-41BA-8BF6-FDCDE90B3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189" y="4071993"/>
            <a:ext cx="4640995" cy="266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37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EF1A5D-4AC7-45A6-B423-2707137F8B2A}"/>
              </a:ext>
            </a:extLst>
          </p:cNvPr>
          <p:cNvSpPr/>
          <p:nvPr/>
        </p:nvSpPr>
        <p:spPr>
          <a:xfrm>
            <a:off x="1242646" y="470411"/>
            <a:ext cx="7549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/>
              <a:t>Kosaraju’s</a:t>
            </a:r>
            <a:r>
              <a:rPr lang="en-US" sz="3600" dirty="0"/>
              <a:t> Algorithm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48869F-BB60-46F8-A4C0-706660F76F19}"/>
              </a:ext>
            </a:extLst>
          </p:cNvPr>
          <p:cNvSpPr/>
          <p:nvPr/>
        </p:nvSpPr>
        <p:spPr>
          <a:xfrm>
            <a:off x="1371600" y="1351508"/>
            <a:ext cx="93198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Initialize counter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:= 0</a:t>
            </a:r>
          </a:p>
          <a:p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not all nodes are labeled:</a:t>
            </a:r>
          </a:p>
          <a:p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an arbitrary unlabeled node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  <a:p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DFS from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  <a:p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 the current node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visited</a:t>
            </a:r>
          </a:p>
          <a:p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Recurse on all unvisited neighbors</a:t>
            </a:r>
          </a:p>
          <a:p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the DFS calls are finished, increment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		   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set the label of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Reverse the direction of all the edges</a:t>
            </a:r>
          </a:p>
          <a:p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node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label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n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− 1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 . . ,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</a:p>
          <a:p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all reachable nodes from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group them as an 	   SCC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6140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EF1A5D-4AC7-45A6-B423-2707137F8B2A}"/>
              </a:ext>
            </a:extLst>
          </p:cNvPr>
          <p:cNvSpPr/>
          <p:nvPr/>
        </p:nvSpPr>
        <p:spPr>
          <a:xfrm>
            <a:off x="1242646" y="470411"/>
            <a:ext cx="7549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/>
              <a:t>Kosaraju’s</a:t>
            </a:r>
            <a:r>
              <a:rPr lang="en-US" sz="3600" dirty="0"/>
              <a:t>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148869F-BB60-46F8-A4C0-706660F76F19}"/>
                  </a:ext>
                </a:extLst>
              </p:cNvPr>
              <p:cNvSpPr/>
              <p:nvPr/>
            </p:nvSpPr>
            <p:spPr>
              <a:xfrm>
                <a:off x="1242646" y="1585970"/>
                <a:ext cx="9319846" cy="4031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◮ We won’t prove why this works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◮ Two graph traversals are performed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– Running time: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spcAft>
                    <a:spcPts val="1200"/>
                  </a:spcAft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◮ Other SCC algorithms exist but this one is particularly easy     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to code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– and asymptotically optimal</a:t>
                </a: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148869F-BB60-46F8-A4C0-706660F76F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646" y="1585970"/>
                <a:ext cx="9319846" cy="4031873"/>
              </a:xfrm>
              <a:prstGeom prst="rect">
                <a:avLst/>
              </a:prstGeom>
              <a:blipFill>
                <a:blip r:embed="rId2"/>
                <a:stretch>
                  <a:fillRect l="-1373" t="-1662" r="-1897" b="-3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0221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BC2217-4FD0-4F3E-B9FF-8A5C77D32777}"/>
              </a:ext>
            </a:extLst>
          </p:cNvPr>
          <p:cNvSpPr/>
          <p:nvPr/>
        </p:nvSpPr>
        <p:spPr>
          <a:xfrm>
            <a:off x="1574207" y="712150"/>
            <a:ext cx="15418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214897"/>
                </a:solidFill>
              </a:rPr>
              <a:t>Graphs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69D0E0-EFFC-4119-9233-623848156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021" y="1358481"/>
            <a:ext cx="6693877" cy="527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752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6C44ED5-9A06-4305-A2FF-13B9DD1F0E0F}"/>
                  </a:ext>
                </a:extLst>
              </p:cNvPr>
              <p:cNvSpPr/>
              <p:nvPr/>
            </p:nvSpPr>
            <p:spPr>
              <a:xfrm>
                <a:off x="1758463" y="720567"/>
                <a:ext cx="8584138" cy="512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ea typeface="Cambria Math" panose="02040503050406030204" pitchFamily="18" charset="0"/>
                    <a:cs typeface="Consolas" panose="020B0609020204030204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∪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 </m:t>
                    </m:r>
                    <m:r>
                      <a:rPr lang="da-DK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≠∞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 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〈   〉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4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vi</m:t>
                    </m:r>
                    <m:r>
                      <m:rPr>
                        <m:nor/>
                      </m:rPr>
                      <a:rPr lang="en-US" sz="24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+1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4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pt-BR" sz="2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4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⊂⊄⊆⊈⊊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→</m:t>
                    </m:r>
                  </m:oMath>
                </a14:m>
                <a:r>
                  <a:rPr lang="en-US" sz="2400" dirty="0"/>
                  <a:t>    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∉  ∄  ∃</a:t>
                </a:r>
                <a:endParaRPr lang="en-US" sz="2400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6C44ED5-9A06-4305-A2FF-13B9DD1F0E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463" y="720567"/>
                <a:ext cx="8584138" cy="512320"/>
              </a:xfrm>
              <a:prstGeom prst="rect">
                <a:avLst/>
              </a:prstGeom>
              <a:blipFill>
                <a:blip r:embed="rId2"/>
                <a:stretch>
                  <a:fillRect t="-3571" b="-2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68187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60286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3197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4551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2173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0305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87097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78625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5419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385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DF898A-5520-4E4B-AC45-C38B99BEF576}"/>
              </a:ext>
            </a:extLst>
          </p:cNvPr>
          <p:cNvSpPr/>
          <p:nvPr/>
        </p:nvSpPr>
        <p:spPr>
          <a:xfrm>
            <a:off x="1480422" y="383903"/>
            <a:ext cx="38454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214897"/>
                </a:solidFill>
              </a:rPr>
              <a:t>Why Study Graphs?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34D799-6D5F-4076-A65A-E1A839F7AA34}"/>
              </a:ext>
            </a:extLst>
          </p:cNvPr>
          <p:cNvSpPr/>
          <p:nvPr/>
        </p:nvSpPr>
        <p:spPr>
          <a:xfrm>
            <a:off x="1480422" y="1459993"/>
            <a:ext cx="936673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◮ 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Lots of problems formulated and solved in terms of graphs</a:t>
            </a:r>
          </a:p>
          <a:p>
            <a:pPr marL="9144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Shortest path problems</a:t>
            </a:r>
          </a:p>
          <a:p>
            <a:pPr marL="9144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flow problems</a:t>
            </a:r>
          </a:p>
          <a:p>
            <a:pPr marL="9144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Matching problems</a:t>
            </a:r>
          </a:p>
          <a:p>
            <a:pPr marL="9144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2-SAT problem</a:t>
            </a:r>
          </a:p>
          <a:p>
            <a:pPr marL="9144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 coloring problem</a:t>
            </a:r>
          </a:p>
          <a:p>
            <a:pPr marL="9144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Traveling Salesman Problem (TSP):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still unsolved!</a:t>
            </a:r>
          </a:p>
          <a:p>
            <a:pPr marL="9144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many more...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1552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1662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2266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8324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312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7058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059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348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9019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42591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6333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73E43-A0C3-4CA2-B41F-563596011660}"/>
              </a:ext>
            </a:extLst>
          </p:cNvPr>
          <p:cNvSpPr/>
          <p:nvPr/>
        </p:nvSpPr>
        <p:spPr>
          <a:xfrm>
            <a:off x="1770185" y="551510"/>
            <a:ext cx="832338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  <a:p>
            <a:endParaRPr lang="en-US" sz="2800" b="1" dirty="0">
              <a:solidFill>
                <a:srgbClr val="2148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503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Adjacency Matrix and Adjacency List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Graphs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Depth-First and Breadth-First Search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Topological Sort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Eulerian Circuit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Spanning Tree (MST)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Strongly Connected Components (SCC)</a:t>
            </a:r>
          </a:p>
        </p:txBody>
      </p:sp>
    </p:spTree>
    <p:extLst>
      <p:ext uri="{BB962C8B-B14F-4D97-AF65-F5344CB8AC3E}">
        <p14:creationId xmlns:p14="http://schemas.microsoft.com/office/powerpoint/2010/main" val="21037964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85782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39968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75118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729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5919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0446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78667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21590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25592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3546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1654A6-6181-45E6-8766-63DAA3A2D726}"/>
              </a:ext>
            </a:extLst>
          </p:cNvPr>
          <p:cNvSpPr/>
          <p:nvPr/>
        </p:nvSpPr>
        <p:spPr>
          <a:xfrm>
            <a:off x="1480422" y="383903"/>
            <a:ext cx="31618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214897"/>
                </a:solidFill>
              </a:rPr>
              <a:t>Storing Graphs?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EE99EA-B125-43D4-A7A3-723781FB8D78}"/>
              </a:ext>
            </a:extLst>
          </p:cNvPr>
          <p:cNvSpPr/>
          <p:nvPr/>
        </p:nvSpPr>
        <p:spPr>
          <a:xfrm>
            <a:off x="1480422" y="1874728"/>
            <a:ext cx="9906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to store both the set of nodes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set of edges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pPr marL="9144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Nodes can be stored in an array</a:t>
            </a:r>
          </a:p>
          <a:p>
            <a:pPr marL="9144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Edges must be stored in some other way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Want to support operations such as:</a:t>
            </a:r>
          </a:p>
          <a:p>
            <a:pPr marL="9144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Retrieving all edges incident to a particular node</a:t>
            </a:r>
          </a:p>
          <a:p>
            <a:pPr marL="9144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Testing if given two nodes are directly connected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14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either adjacency matrix or adjacency list to store the edges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48971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7879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89055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739560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05326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64690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61848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303902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51521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79055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964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8C9AD1-AF2B-40F2-B35C-B42117450452}"/>
              </a:ext>
            </a:extLst>
          </p:cNvPr>
          <p:cNvSpPr/>
          <p:nvPr/>
        </p:nvSpPr>
        <p:spPr>
          <a:xfrm>
            <a:off x="1418493" y="583195"/>
            <a:ext cx="34830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14897"/>
                </a:solidFill>
              </a:rPr>
              <a:t>Adjacency Matrix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AB3CE63-2E2D-40D4-853F-C4175769BD65}"/>
                  </a:ext>
                </a:extLst>
              </p:cNvPr>
              <p:cNvSpPr/>
              <p:nvPr/>
            </p:nvSpPr>
            <p:spPr>
              <a:xfrm>
                <a:off x="1468699" y="1526740"/>
                <a:ext cx="9401908" cy="4616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>
                    <a:solidFill>
                      <a:srgbClr val="21489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◮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easy way to store connectivity information</a:t>
                </a:r>
              </a:p>
              <a:p>
                <a:pPr marL="9144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Checking if two nodes are directly connected: 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 time</a:t>
                </a:r>
              </a:p>
              <a:p>
                <a:pPr>
                  <a:spcAft>
                    <a:spcPts val="1200"/>
                  </a:spcAft>
                </a:pPr>
                <a:r>
                  <a:rPr lang="pt-BR" sz="2800" dirty="0">
                    <a:solidFill>
                      <a:srgbClr val="21489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◮ </a:t>
                </a:r>
                <a:r>
                  <a:rPr lang="pt-BR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Make an </a:t>
                </a:r>
                <a:r>
                  <a:rPr lang="pt-BR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pt-BR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 </a:t>
                </a:r>
                <a:r>
                  <a:rPr lang="pt-BR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pt-BR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matrix </a:t>
                </a:r>
                <a:r>
                  <a:rPr lang="pt-BR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  <a:p>
                <a:pPr marL="9144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8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i="1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ij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 if there is an edge from </a:t>
                </a:r>
                <a:r>
                  <a:rPr lang="en-US" sz="28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</a:p>
              <a:p>
                <a:pPr marL="9144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8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i="1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ij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 otherwise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solidFill>
                      <a:srgbClr val="21489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◮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m:rPr>
                        <m:nor/>
                      </m:rPr>
                      <a: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pt-BR" sz="28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8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memory</a:t>
                </a:r>
              </a:p>
              <a:p>
                <a:pPr marL="9144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Only use when 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less than a few thousands,</a:t>
                </a:r>
              </a:p>
              <a:p>
                <a:pPr marL="9144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the graph is dense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AB3CE63-2E2D-40D4-853F-C4175769BD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699" y="1526740"/>
                <a:ext cx="9401908" cy="4616648"/>
              </a:xfrm>
              <a:prstGeom prst="rect">
                <a:avLst/>
              </a:prstGeom>
              <a:blipFill>
                <a:blip r:embed="rId2"/>
                <a:stretch>
                  <a:fillRect l="-1362" t="-1451" b="-2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983107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64170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929365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113820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22004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99639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20709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98102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058767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538946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701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FE7B4B-283E-4B65-A321-4A24EDDC076E}"/>
              </a:ext>
            </a:extLst>
          </p:cNvPr>
          <p:cNvSpPr/>
          <p:nvPr/>
        </p:nvSpPr>
        <p:spPr>
          <a:xfrm>
            <a:off x="1418493" y="583195"/>
            <a:ext cx="34830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14897"/>
                </a:solidFill>
              </a:rPr>
              <a:t>Adjacency List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79AF0DA-2F75-4B3A-A87A-63A5B73103F1}"/>
                  </a:ext>
                </a:extLst>
              </p:cNvPr>
              <p:cNvSpPr/>
              <p:nvPr/>
            </p:nvSpPr>
            <p:spPr>
              <a:xfrm>
                <a:off x="1418493" y="1598638"/>
                <a:ext cx="9261230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21489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◮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 node has a list of outgoing edges from it</a:t>
                </a:r>
              </a:p>
              <a:p>
                <a:pPr marL="9144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Easy to iterate over edges incident to a certain node</a:t>
                </a:r>
              </a:p>
              <a:p>
                <a:pPr marL="9144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lists have variable lengths</a:t>
                </a:r>
              </a:p>
              <a:p>
                <a:pPr marL="9144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Space usage: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79AF0DA-2F75-4B3A-A87A-63A5B731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493" y="1598638"/>
                <a:ext cx="9261230" cy="1815882"/>
              </a:xfrm>
              <a:prstGeom prst="rect">
                <a:avLst/>
              </a:prstGeom>
              <a:blipFill>
                <a:blip r:embed="rId2"/>
                <a:stretch>
                  <a:fillRect l="-1382" t="-3691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17E8A7D-B2EE-4ABE-9BB0-CE08D9726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995" y="3681045"/>
            <a:ext cx="7556194" cy="269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5370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547800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47522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80167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343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882842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53784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435249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36043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429044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406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1504</Words>
  <Application>Microsoft Office PowerPoint</Application>
  <PresentationFormat>Widescreen</PresentationFormat>
  <Paragraphs>334</Paragraphs>
  <Slides>108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14" baseType="lpstr">
      <vt:lpstr>Arial</vt:lpstr>
      <vt:lpstr>Calibri</vt:lpstr>
      <vt:lpstr>Calibri Light</vt:lpstr>
      <vt:lpstr>Cambria Math</vt:lpstr>
      <vt:lpstr>Times New Roman</vt:lpstr>
      <vt:lpstr>Office Theme</vt:lpstr>
      <vt:lpstr>Basic Graph Algorithms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HannaEdwin</dc:creator>
  <cp:lastModifiedBy>Peter Ng</cp:lastModifiedBy>
  <cp:revision>33</cp:revision>
  <dcterms:created xsi:type="dcterms:W3CDTF">2016-10-13T00:10:31Z</dcterms:created>
  <dcterms:modified xsi:type="dcterms:W3CDTF">2018-12-23T20:56:32Z</dcterms:modified>
</cp:coreProperties>
</file>