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318" r:id="rId19"/>
    <p:sldId id="385" r:id="rId20"/>
    <p:sldId id="319" r:id="rId21"/>
    <p:sldId id="320" r:id="rId22"/>
    <p:sldId id="322" r:id="rId23"/>
    <p:sldId id="392" r:id="rId24"/>
    <p:sldId id="557" r:id="rId25"/>
    <p:sldId id="551" r:id="rId26"/>
    <p:sldId id="615" r:id="rId27"/>
    <p:sldId id="614" r:id="rId28"/>
    <p:sldId id="393" r:id="rId29"/>
    <p:sldId id="326" r:id="rId30"/>
    <p:sldId id="327" r:id="rId31"/>
    <p:sldId id="329" r:id="rId32"/>
    <p:sldId id="394" r:id="rId33"/>
    <p:sldId id="330" r:id="rId34"/>
    <p:sldId id="558" r:id="rId35"/>
    <p:sldId id="332" r:id="rId36"/>
    <p:sldId id="559" r:id="rId37"/>
    <p:sldId id="333" r:id="rId38"/>
    <p:sldId id="395" r:id="rId39"/>
    <p:sldId id="396" r:id="rId40"/>
    <p:sldId id="397" r:id="rId41"/>
    <p:sldId id="334" r:id="rId42"/>
    <p:sldId id="335" r:id="rId43"/>
    <p:sldId id="541" r:id="rId44"/>
    <p:sldId id="540" r:id="rId45"/>
    <p:sldId id="542" r:id="rId46"/>
    <p:sldId id="543" r:id="rId47"/>
    <p:sldId id="544" r:id="rId48"/>
    <p:sldId id="545" r:id="rId49"/>
    <p:sldId id="336" r:id="rId50"/>
    <p:sldId id="337" r:id="rId51"/>
    <p:sldId id="338" r:id="rId52"/>
    <p:sldId id="339" r:id="rId53"/>
    <p:sldId id="340" r:id="rId54"/>
    <p:sldId id="590" r:id="rId55"/>
    <p:sldId id="589" r:id="rId56"/>
    <p:sldId id="341" r:id="rId57"/>
    <p:sldId id="596" r:id="rId58"/>
    <p:sldId id="595" r:id="rId59"/>
    <p:sldId id="597" r:id="rId60"/>
    <p:sldId id="598" r:id="rId61"/>
    <p:sldId id="600" r:id="rId62"/>
    <p:sldId id="599" r:id="rId63"/>
    <p:sldId id="601" r:id="rId64"/>
    <p:sldId id="602" r:id="rId65"/>
    <p:sldId id="604" r:id="rId66"/>
    <p:sldId id="605" r:id="rId67"/>
    <p:sldId id="606" r:id="rId68"/>
    <p:sldId id="607" r:id="rId69"/>
    <p:sldId id="608" r:id="rId70"/>
    <p:sldId id="609" r:id="rId71"/>
    <p:sldId id="610" r:id="rId72"/>
    <p:sldId id="611" r:id="rId73"/>
    <p:sldId id="612" r:id="rId74"/>
    <p:sldId id="613" r:id="rId75"/>
    <p:sldId id="591" r:id="rId76"/>
    <p:sldId id="342" r:id="rId77"/>
    <p:sldId id="343" r:id="rId78"/>
    <p:sldId id="400" r:id="rId79"/>
    <p:sldId id="344" r:id="rId80"/>
    <p:sldId id="345" r:id="rId81"/>
    <p:sldId id="346" r:id="rId82"/>
    <p:sldId id="547" r:id="rId83"/>
    <p:sldId id="450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0342" autoAdjust="0"/>
  </p:normalViewPr>
  <p:slideViewPr>
    <p:cSldViewPr snapToGrid="0">
      <p:cViewPr varScale="1">
        <p:scale>
          <a:sx n="84" d="100"/>
          <a:sy n="84" d="100"/>
        </p:scale>
        <p:origin x="9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Depth-First 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1D3463-1664-7A80-14A8-E38E56CEC9C1}"/>
              </a:ext>
            </a:extLst>
          </p:cNvPr>
          <p:cNvSpPr/>
          <p:nvPr/>
        </p:nvSpPr>
        <p:spPr>
          <a:xfrm>
            <a:off x="1209040" y="3078380"/>
            <a:ext cx="9480851" cy="13813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when the vertex is visited for 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when it becomes a 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761144A-9CCB-49F3-9342-52A2DF97BB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55">
            <a:off x="790406" y="1891127"/>
            <a:ext cx="699135" cy="4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2096262" y="480795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18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4F7510-8EB7-A379-8179-EF89F5B7C269}"/>
              </a:ext>
            </a:extLst>
          </p:cNvPr>
          <p:cNvSpPr/>
          <p:nvPr/>
        </p:nvSpPr>
        <p:spPr>
          <a:xfrm>
            <a:off x="1464826" y="4175760"/>
            <a:ext cx="3132773" cy="5841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3B695-2D0C-2C83-F373-D8579EE60779}"/>
              </a:ext>
            </a:extLst>
          </p:cNvPr>
          <p:cNvSpPr/>
          <p:nvPr/>
        </p:nvSpPr>
        <p:spPr>
          <a:xfrm>
            <a:off x="1538141" y="2762237"/>
            <a:ext cx="4161620" cy="392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D3463-1664-7A80-14A8-E38E56CEC9C1}"/>
              </a:ext>
            </a:extLst>
          </p:cNvPr>
          <p:cNvSpPr/>
          <p:nvPr/>
        </p:nvSpPr>
        <p:spPr>
          <a:xfrm>
            <a:off x="1418137" y="1919596"/>
            <a:ext cx="3478983" cy="392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EF2F5-9A3B-4A37-9BC5-91EEA3723CBD}"/>
              </a:ext>
            </a:extLst>
          </p:cNvPr>
          <p:cNvSpPr txBox="1"/>
          <p:nvPr/>
        </p:nvSpPr>
        <p:spPr>
          <a:xfrm>
            <a:off x="1464826" y="1099785"/>
            <a:ext cx="9608557" cy="847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38140" y="1082294"/>
            <a:ext cx="911571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[Traversal of a graph]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[Form a tree with tree edge]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attached as a child to the parent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form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[Form a back edge]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a vertex to its ancestor, other than the parent,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A26FFDD9-AC28-45D2-BE89-8B5D894697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236">
            <a:off x="719002" y="176170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At vertex a,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traverses from a to 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1B48F-87DA-4514-9867-316AE3FE06A0}"/>
              </a:ext>
            </a:extLst>
          </p:cNvPr>
          <p:cNvSpPr txBox="1"/>
          <p:nvPr/>
        </p:nvSpPr>
        <p:spPr>
          <a:xfrm>
            <a:off x="1644188" y="2090019"/>
            <a:ext cx="8825692" cy="17321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count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count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count ← count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count;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8846" y="1051349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52022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52538" y="2031587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52121"/>
              </p:ext>
            </p:extLst>
          </p:nvPr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4067"/>
              </p:ext>
            </p:extLst>
          </p:nvPr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64" y="313947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2088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2128BD40-EC8F-46BF-B28E-65FE8848A977}"/>
              </a:ext>
            </a:extLst>
          </p:cNvPr>
          <p:cNvSpPr txBox="1"/>
          <p:nvPr/>
        </p:nvSpPr>
        <p:spPr>
          <a:xfrm>
            <a:off x="713261" y="1734701"/>
            <a:ext cx="8725316" cy="78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</a:t>
            </a:r>
            <a:r>
              <a:rPr lang="en-US" sz="2400" dirty="0">
                <a:solidFill>
                  <a:srgbClr val="0000FF"/>
                </a:solidFill>
              </a:rPr>
              <a:t>(discover </a:t>
            </a:r>
            <a:r>
              <a:rPr lang="en-US" sz="2400" dirty="0">
                <a:solidFill>
                  <a:srgbClr val="C00000"/>
                </a:solidFill>
              </a:rPr>
              <a:t>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6A8F7-6DD5-40B0-A115-71CFFD9E69E0}"/>
              </a:ext>
            </a:extLst>
          </p:cNvPr>
          <p:cNvSpPr txBox="1"/>
          <p:nvPr/>
        </p:nvSpPr>
        <p:spPr>
          <a:xfrm>
            <a:off x="1298448" y="3328416"/>
            <a:ext cx="9810323" cy="25420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141" y="1305342"/>
            <a:ext cx="90685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basic property: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 π(v) denote the predecessor of v.  (vertices come before vertex v)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basic property of depth-first search is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predecessor subgraph 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form a forest of tree since the structure of the depth-first trees exactly mirrors the structure of recursive calls of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u = π(v)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was called during a search of u’s adjacency list.    e.g.,  … a = π(c)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vertex v is a descendant of vertex u in the depth-first forest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is discovered during the time in which u is already visited.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08B76-2620-4161-A30D-91F9B2BCC795}"/>
              </a:ext>
            </a:extLst>
          </p:cNvPr>
          <p:cNvSpPr/>
          <p:nvPr/>
        </p:nvSpPr>
        <p:spPr>
          <a:xfrm>
            <a:off x="1430162" y="473785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(u … u) … (v … v) 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tree,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v) … v) 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91095"/>
              </p:ext>
            </p:extLst>
          </p:nvPr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 u,  there is a path 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23419"/>
              </p:ext>
            </p:extLst>
          </p:nvPr>
        </p:nvGraphicFramePr>
        <p:xfrm>
          <a:off x="2908028" y="1346981"/>
          <a:ext cx="7272927" cy="530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3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14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4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2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914888" y="1748982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98850" y="4163719"/>
            <a:ext cx="34862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900709" y="4990112"/>
            <a:ext cx="348740" cy="27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28321" y="2532764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204943" y="2959944"/>
            <a:ext cx="703868" cy="2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1795" y="6231639"/>
            <a:ext cx="1318362" cy="46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53226" y="4588213"/>
            <a:ext cx="1" cy="16232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2283" y="6230198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27080" y="4584655"/>
            <a:ext cx="1346282" cy="62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880375" y="2966485"/>
            <a:ext cx="0" cy="32745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44237" y="2541442"/>
            <a:ext cx="1660977" cy="6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542360" y="3790632"/>
            <a:ext cx="1970157" cy="78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6874483" y="2524526"/>
            <a:ext cx="305" cy="84092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545106" y="2963422"/>
            <a:ext cx="1310003" cy="1293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42010" y="2947171"/>
            <a:ext cx="0" cy="4431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05214" y="2949165"/>
            <a:ext cx="0" cy="4431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75017" y="3383450"/>
            <a:ext cx="0" cy="39204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6892217" y="4165926"/>
            <a:ext cx="1962892" cy="55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8526566" y="4567490"/>
            <a:ext cx="3807" cy="4378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>
            <a:off x="6867764" y="5400421"/>
            <a:ext cx="13191" cy="830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7212118" y="5821683"/>
            <a:ext cx="13230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8532542" y="5821683"/>
            <a:ext cx="0" cy="7981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192335" y="2541141"/>
            <a:ext cx="6639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194042" y="2546399"/>
            <a:ext cx="7884" cy="3672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9177814" y="6232928"/>
            <a:ext cx="67907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523078" y="2959194"/>
            <a:ext cx="661476" cy="77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06667" y="1332859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87888" y="661341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9208850" y="3384955"/>
            <a:ext cx="6639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9513651" y="3777489"/>
            <a:ext cx="661476" cy="77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197922" y="4174233"/>
            <a:ext cx="6639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9511178" y="4567368"/>
            <a:ext cx="661476" cy="77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9851265" y="4920339"/>
            <a:ext cx="4340" cy="1310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>
          <a:xfrm>
            <a:off x="6540318" y="4582819"/>
            <a:ext cx="2004085" cy="53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6542405" y="5002074"/>
            <a:ext cx="1991694" cy="65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</p:cNvCxnSpPr>
          <p:nvPr/>
        </p:nvCxnSpPr>
        <p:spPr>
          <a:xfrm>
            <a:off x="6883400" y="5412010"/>
            <a:ext cx="195373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 flipV="1">
            <a:off x="6858441" y="6233390"/>
            <a:ext cx="1356943" cy="91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223356" y="2978951"/>
            <a:ext cx="3015" cy="32606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 flipV="1">
            <a:off x="4235893" y="3790632"/>
            <a:ext cx="666856" cy="3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3890421" y="3362605"/>
            <a:ext cx="717383" cy="1070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/>
          </p:cNvCxnSpPr>
          <p:nvPr/>
        </p:nvCxnSpPr>
        <p:spPr>
          <a:xfrm>
            <a:off x="3881880" y="4165926"/>
            <a:ext cx="71469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4218800" y="4989517"/>
            <a:ext cx="11539" cy="162376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 flipH="1">
            <a:off x="3900890" y="4992866"/>
            <a:ext cx="12864" cy="16576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2874621" y="5831078"/>
            <a:ext cx="347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238049" y="5412733"/>
            <a:ext cx="3476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906667" y="4998944"/>
            <a:ext cx="3476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F877958-2F32-4076-80A5-C9D200E73945}"/>
              </a:ext>
            </a:extLst>
          </p:cNvPr>
          <p:cNvCxnSpPr>
            <a:cxnSpLocks/>
          </p:cNvCxnSpPr>
          <p:nvPr/>
        </p:nvCxnSpPr>
        <p:spPr>
          <a:xfrm>
            <a:off x="7207284" y="2976355"/>
            <a:ext cx="0" cy="80051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B1C411E-D16B-FFCB-B674-51F8F5731029}"/>
              </a:ext>
            </a:extLst>
          </p:cNvPr>
          <p:cNvSpPr/>
          <p:nvPr/>
        </p:nvSpPr>
        <p:spPr>
          <a:xfrm>
            <a:off x="11141443" y="1605516"/>
            <a:ext cx="575636" cy="5949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2" name="Straight Connector 11"/>
          <p:cNvCxnSpPr>
            <a:endCxn id="6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4"/>
            <a:endCxn id="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  <a:endCxn id="6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332605" y="4530477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55975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934739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A9F854-4ABB-491E-A68D-EAD1864A3D63}"/>
              </a:ext>
            </a:extLst>
          </p:cNvPr>
          <p:cNvSpPr/>
          <p:nvPr/>
        </p:nvSpPr>
        <p:spPr>
          <a:xfrm>
            <a:off x="5144484" y="2837992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366EAC-D967-4E33-B400-B84F4C01046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651654" y="3288310"/>
            <a:ext cx="392445" cy="30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1751FD-B37A-4616-9F91-7913CFECCD37}"/>
              </a:ext>
            </a:extLst>
          </p:cNvPr>
          <p:cNvCxnSpPr>
            <a:cxnSpLocks/>
            <a:stCxn id="37" idx="3"/>
            <a:endCxn id="8" idx="7"/>
          </p:cNvCxnSpPr>
          <p:nvPr/>
        </p:nvCxnSpPr>
        <p:spPr>
          <a:xfrm flipH="1">
            <a:off x="4846614" y="3283794"/>
            <a:ext cx="385994" cy="312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E72A535-7333-CFB5-10CC-B133DD91BE2D}"/>
              </a:ext>
            </a:extLst>
          </p:cNvPr>
          <p:cNvSpPr/>
          <p:nvPr/>
        </p:nvSpPr>
        <p:spPr>
          <a:xfrm>
            <a:off x="11141443" y="1605516"/>
            <a:ext cx="575636" cy="5949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E47657-3939-241C-F1C5-7EA3A956C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07805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A2FB33-7CA6-AE1C-2506-D20299BD736D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4B3D1B-5A96-246A-07C4-DD6E6BE3E93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ED90D-338F-AD3F-CBCB-5C69B0734695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AE8980-5755-FAFD-57DC-BC66B55C9936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C1C63C-7E3F-8425-9A31-F4B702FE84AB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329F84-48BA-2185-EAB7-EDC556DA49AA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65633F-CD9A-6AEF-D58F-860F71A6003C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F023A2-28F2-CE96-68D4-3FE2BBE8082B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875378-44A7-3EFB-BBEB-7DB6D88C61DE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F5E124-F8E4-163D-C52F-4B9DF617734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C848A6-905C-971E-1CE4-7307CA23AB52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711B5D-332F-4A11-871D-6F107188D09C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6B26E6-E443-A4F2-BDBA-C9A0E45BE031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7D10E8-C2B4-72A4-49FF-4B60A5E4FAC3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00DB698-8556-112C-0919-3C9F9918767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1B7507-1724-06A2-6D62-AEB49945A506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EA83F41-02D9-8C7C-E197-3468EBA9552A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F32AA8-2020-4A0A-0D86-FC876FD55A14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647106-8047-5688-6AE4-14751AA6D845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04E2DB-71D7-DE32-447D-BAC7AE3470A2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8B63BA-6E4D-94DE-5AB9-7238B673BCA3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EFC8AA-6E65-93DD-98AE-75AB4A39251B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0FBAD5-B146-BA53-5579-B382CF941641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064F2A-9086-14CD-9DFF-E9AF32D4919F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7D74485-74AF-8304-AF4A-0C3BB730A2F1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50EE15-3323-CF30-7114-3C1471582928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D0855D-74C5-5EC4-A353-90F4CBDB1249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97A03C-1B0A-04B1-14E5-7D821449CEB6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2ABCDFF-4F96-C53F-D9B4-C49EA6A72B02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D42728-9FE9-51A5-5970-BE272AE5B2CC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7F41C91-4C16-99D0-B7BC-5831DA343192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24EA490-B971-35AC-92D9-F6A1684C30F5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D1C2FA5-6B7E-DC2E-F1FF-80AECA9D93DE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E367795-A76D-4438-CB40-9EB8A4868FC7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BC29C93-72C5-E0E5-2046-C301271ABE09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E06C17-F61C-391F-8D20-767CF1DFCF19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D45F1C5-3381-5EC8-64BF-6A9885DFF98A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4C25A1-AF24-B6F7-B4BD-C06E54DE4266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59E53C6-3D6F-C7B1-6FAD-07ACCCC7ED7D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B15D24-B5CC-5E36-B122-F490C1D38904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CD0AFD-BB68-D986-E64A-91D3FAD6735C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DB0C2AD-FA53-15EB-D1E2-A7C4AB6D32C3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3DA8596-29D3-77C8-5F4B-DF22EA696FD8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5F94F5A-4BAC-EFFC-6550-05275A3F6A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EEE78D-398C-E97B-49EC-2151537C4A7A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279F3FD-2180-812B-BC7C-23BE166F3A8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7645D83-F29A-60D1-4FAC-933C5D96A1AA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5D7CA3-C043-5564-9F02-362AA7C16AF4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4A2DBE0-075B-A3B8-77C3-C6B66EA6121B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F4008B0-D817-7928-AED1-837697F5DC51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4E89640-6C49-8595-DE8C-B011C94F900C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806EDAC-3BBA-94AA-A80B-50B42B2C5070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C926A95-3AD9-6D4F-3781-7F09DC5766CC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CED31A-81A3-4C23-F132-C17BE57F45EF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AB2E51-A5EF-1BED-70BF-15C5C47105F4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5D7B672-D4B0-8DAF-B3FA-8704F9F94F85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DAFAE96-6EDA-2BA5-2601-AC72B21DC00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229FE52-442D-7CA4-3AB9-A5FECF818D20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1E2C22D-9C2F-E96B-3EEE-F000B6F61CA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D25A94A-081D-C684-A3C3-EFC29FB6AF3D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BAB8596-3381-FB21-278B-AB63BE391621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C0F4B45-D2CF-3DFD-107E-2DEDBBF9FC51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433260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955975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/>
          <p:nvPr/>
        </p:nvCxnSpPr>
        <p:spPr>
          <a:xfrm flipH="1">
            <a:off x="4934739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7068664" y="4532678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8710509" y="4532678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7665501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5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79"/>
          <p:cNvSpPr txBox="1">
            <a:spLocks noChangeArrowheads="1"/>
          </p:cNvSpPr>
          <p:nvPr/>
        </p:nvSpPr>
        <p:spPr bwMode="auto">
          <a:xfrm>
            <a:off x="5473802" y="2548269"/>
            <a:ext cx="6311798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3">
                <a:extLst>
                  <a:ext uri="{FF2B5EF4-FFF2-40B4-BE49-F238E27FC236}">
                    <a16:creationId xmlns:a16="http://schemas.microsoft.com/office/drawing/2014/main" id="{CA5CE584-F77C-49EA-956E-7DE00EFD0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685869"/>
                  </p:ext>
                </p:extLst>
              </p:nvPr>
            </p:nvGraphicFramePr>
            <p:xfrm>
              <a:off x="729091" y="226243"/>
              <a:ext cx="4635387" cy="624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5043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72401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437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3">
                <a:extLst>
                  <a:ext uri="{FF2B5EF4-FFF2-40B4-BE49-F238E27FC236}">
                    <a16:creationId xmlns:a16="http://schemas.microsoft.com/office/drawing/2014/main" id="{CA5CE584-F77C-49EA-956E-7DE00EFD0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685869"/>
                  </p:ext>
                </p:extLst>
              </p:nvPr>
            </p:nvGraphicFramePr>
            <p:xfrm>
              <a:off x="729091" y="226243"/>
              <a:ext cx="4635387" cy="624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5043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515043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16667" r="-710714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116667" r="-509524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116667" r="-308333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5952" t="-116667" r="-107143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216667" r="-710714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216667" r="-509524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216667" r="-308333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316667" r="-710714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316667" r="-509524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316667" r="-308333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5952" t="-316667" r="-107143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416667" r="-710714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416667" r="-509524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416667" r="-308333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516667" r="-710714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516667" r="-509524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516667" r="-308333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616667" r="-710714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616667" r="-509524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616667" r="-308333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716667" r="-710714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716667" r="-509524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803279" r="-710714" b="-8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803279" r="-509524" b="-8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918333" r="-710714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918333" r="-509524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018333" r="-710714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1018333" r="-509524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118333" r="-710714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218333" r="-71071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1218333" r="-50952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318333" r="-71071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571" t="-1318333" r="-50952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4762" t="-1318333" r="-308333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418333" r="-71071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5952" t="-1418333" r="-10714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518333" r="-71071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5952" t="-1518333" r="-10714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81" t="-1618333" r="-7107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EBD4D-1F9C-4BD6-8C4C-336B4126DF96}"/>
              </a:ext>
            </a:extLst>
          </p:cNvPr>
          <p:cNvSpPr txBox="1"/>
          <p:nvPr/>
        </p:nvSpPr>
        <p:spPr>
          <a:xfrm>
            <a:off x="1399032" y="2255476"/>
            <a:ext cx="9217152" cy="754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1, 22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16, 21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9, 14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17, 20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10, 13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18, 19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552534" y="2324274"/>
            <a:ext cx="3745386" cy="171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23, 25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23, 25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24, 26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23, 25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44696" y="287598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52992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331791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for 100 nodes, time spent Θ( 100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535E087-544E-4AE3-BCB0-C5C46EC11E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086">
            <a:off x="689373" y="37869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653FB6-6816-4E90-9CAB-9BD4407D7E96}"/>
              </a:ext>
            </a:extLst>
          </p:cNvPr>
          <p:cNvSpPr txBox="1"/>
          <p:nvPr/>
        </p:nvSpPr>
        <p:spPr>
          <a:xfrm>
            <a:off x="1861162" y="3712212"/>
            <a:ext cx="8825692" cy="17321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5146" y="1365416"/>
            <a:ext cx="877492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(No other edge-types are possible for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of an undirected graph.)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 v was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85CAC9-CDCA-4341-96F1-66BF817ED67B}"/>
              </a:ext>
            </a:extLst>
          </p:cNvPr>
          <p:cNvSpPr txBox="1"/>
          <p:nvPr/>
        </p:nvSpPr>
        <p:spPr>
          <a:xfrm>
            <a:off x="1591056" y="4169664"/>
            <a:ext cx="8964459" cy="9915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02327" y="1080264"/>
            <a:ext cx="91714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connect vertices to previously visited ancestor vertices other than their immediate predecessors (i.e., their parents) in the traversal.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 are those edges  (u, v)  connecting a vertex u to an ancestor v in a depth-first forest tree.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Self-loops, which may occur in directed graphs, are considered to be back edges.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2026B9B-FDF9-4BE0-9D9B-4A0497D74F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63">
            <a:off x="634567" y="2713271"/>
            <a:ext cx="551200" cy="3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83" y="933301"/>
            <a:ext cx="866323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yields two orderings of vertices: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order in which the vertices are reached for 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pushed onto the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[when it is discovered]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marR="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example:   a, c, d,  f,  b, e,  g,  h,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j   is the order in which these vertices are first reached for the first time.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[we could assigned a discovery time  d[u]  for each of these  u]. </a:t>
            </a:r>
          </a:p>
          <a:p>
            <a:pPr marR="0" lvl="1">
              <a:spcAft>
                <a:spcPts val="1200"/>
              </a:spcAft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</a:t>
            </a:r>
          </a:p>
          <a:p>
            <a:pPr lvl="2"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9821B61-D6FD-43F0-9EC3-D30447F091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174">
            <a:off x="995005" y="2851036"/>
            <a:ext cx="629309" cy="3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A5DE5A0-ACB5-4792-826F-364F33B6B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54230"/>
              </p:ext>
            </p:extLst>
          </p:nvPr>
        </p:nvGraphicFramePr>
        <p:xfrm>
          <a:off x="4529335" y="3895650"/>
          <a:ext cx="258266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25379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CBAE98-94D5-4190-8D67-39FFFAB9C421}"/>
              </a:ext>
            </a:extLst>
          </p:cNvPr>
          <p:cNvSpPr/>
          <p:nvPr/>
        </p:nvSpPr>
        <p:spPr>
          <a:xfrm>
            <a:off x="1634756" y="178607"/>
            <a:ext cx="338059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23989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1137" y="969901"/>
            <a:ext cx="928235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 startAt="2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order in which the vertices become dead ends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(popped off the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stack)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[when it is finished]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d,  e,  b,  f,  c,  a,  j,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h,  g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the order in which these vertices, in turn, become dead ends.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[assigned a finishing time f[u] for each of these vertices, says, u]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7643"/>
              </p:ext>
            </p:extLst>
          </p:nvPr>
        </p:nvGraphicFramePr>
        <p:xfrm>
          <a:off x="4159880" y="3539836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0DC839-B88C-4204-AAAD-C7FC795EAC68}"/>
              </a:ext>
            </a:extLst>
          </p:cNvPr>
          <p:cNvSpPr/>
          <p:nvPr/>
        </p:nvSpPr>
        <p:spPr>
          <a:xfrm>
            <a:off x="1634755" y="178607"/>
            <a:ext cx="3334409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81F2AB-B4B6-4044-A7B0-127A0EB7E6E6}"/>
              </a:ext>
            </a:extLst>
          </p:cNvPr>
          <p:cNvSpPr txBox="1"/>
          <p:nvPr/>
        </p:nvSpPr>
        <p:spPr>
          <a:xfrm>
            <a:off x="1225296" y="2090019"/>
            <a:ext cx="9244584" cy="9457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reverse the pop off orderings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( Q?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4307"/>
              </p:ext>
            </p:extLst>
          </p:nvPr>
        </p:nvGraphicFramePr>
        <p:xfrm>
          <a:off x="4104461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halts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visiting all the vertices connected by a path to the starting vertex,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visited, after the algorithm halts,.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All vertices were marked other than 0.]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the vertices visited, the graph is connected;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otherwise, it is not connected.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use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identifying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connected components of a graph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(how?)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 onto and pop off times for each vertex of the second connected components are entirely disjointed from the intervals [push-onto, pop-off] of vertices  of the other connected component(s).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A054114-A317-45E6-BA2D-2F55514840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517">
            <a:off x="1416815" y="1945332"/>
            <a:ext cx="605022" cy="3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6057" y="1013467"/>
            <a:ext cx="88403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acyclicity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a graph: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graph, we need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 the graph’s representation in the form of 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acyclic, 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there is a path {v =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u, v}.           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77419" y="2162480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095666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4BF0CAFC-D7A5-4B87-B17A-634ACAAC020A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1" name="Picture 30" descr="Image result for smiley face images">
            <a:extLst>
              <a:ext uri="{FF2B5EF4-FFF2-40B4-BE49-F238E27FC236}">
                <a16:creationId xmlns:a16="http://schemas.microsoft.com/office/drawing/2014/main" id="{163684BA-274E-4554-B1B6-B208B474F6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31">
            <a:off x="1115570" y="2813394"/>
            <a:ext cx="519185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489" y="1289386"/>
            <a:ext cx="9621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(i.e., it’s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pic>
        <p:nvPicPr>
          <p:cNvPr id="31" name="Picture 30" descr="Image result for smiley face images">
            <a:extLst>
              <a:ext uri="{FF2B5EF4-FFF2-40B4-BE49-F238E27FC236}">
                <a16:creationId xmlns:a16="http://schemas.microsoft.com/office/drawing/2014/main" id="{A7F49EF9-F4BC-4729-BD5B-38B044898D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031">
            <a:off x="503466" y="1591056"/>
            <a:ext cx="583558" cy="3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032" y="2345399"/>
            <a:ext cx="913512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maximal set of edges such that any two edges in the set lie on a common simple cycle.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846390" y="4562066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392240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374203" y="123889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descendant of v and w is a proper ancestor of w.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61277" y="1597354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7BA384-48EA-43F6-B5C1-9DBCDB52B788}"/>
              </a:ext>
            </a:extLst>
          </p:cNvPr>
          <p:cNvSpPr txBox="1"/>
          <p:nvPr/>
        </p:nvSpPr>
        <p:spPr>
          <a:xfrm>
            <a:off x="1229359" y="2438400"/>
            <a:ext cx="9598789" cy="22557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8888" y="1973269"/>
            <a:ext cx="90292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 </a:t>
            </a:r>
          </a:p>
          <a:p>
            <a:pPr lvl="1"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WHITE;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</a:t>
                </a:r>
                <a:r>
                  <a:rPr lang="en-US" sz="2400" spc="-100" dirty="0" err="1">
                    <a:latin typeface="Consolas" panose="020B0609020204030204" pitchFamily="49" charset="0"/>
                    <a:ea typeface="SimSun" panose="02010600030101010101" pitchFamily="2" charset="-122"/>
                  </a:rPr>
                  <a:t>i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] = NIL; 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WHITE)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4689" y="1387866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GRAY;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BLACK;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9" y="1387866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02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discovery time(visited) / 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5541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F877958-2F32-4076-80A5-C9D200E73945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535E9D-9E5C-427B-8A14-0C17220AD7E8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DCFE76-2DFE-461B-92F1-F3643094134D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2" name="Straight Connector 11"/>
          <p:cNvCxnSpPr>
            <a:endCxn id="6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4"/>
            <a:endCxn id="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  <a:endCxn id="6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33260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55975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934739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 terms of reachability.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EBF4D1-8890-4BE4-BB88-5FD86DDDB765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2E59BB-C15B-4375-BB18-246267C9B169}"/>
              </a:ext>
            </a:extLst>
          </p:cNvPr>
          <p:cNvCxnSpPr>
            <a:cxnSpLocks/>
            <a:stCxn id="36" idx="5"/>
            <a:endCxn id="9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EE5A1-4428-45DA-BDED-386577836216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E5E4FC-43F2-91D2-0873-47429F4AF090}"/>
              </a:ext>
            </a:extLst>
          </p:cNvPr>
          <p:cNvSpPr/>
          <p:nvPr/>
        </p:nvSpPr>
        <p:spPr>
          <a:xfrm>
            <a:off x="7068664" y="4532678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E6378-39D2-E225-2C08-5164DA522419}"/>
              </a:ext>
            </a:extLst>
          </p:cNvPr>
          <p:cNvSpPr/>
          <p:nvPr/>
        </p:nvSpPr>
        <p:spPr>
          <a:xfrm>
            <a:off x="8710509" y="4532678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4A33BC-21F8-8813-E80F-BE1174ACF68D}"/>
              </a:ext>
            </a:extLst>
          </p:cNvPr>
          <p:cNvCxnSpPr/>
          <p:nvPr/>
        </p:nvCxnSpPr>
        <p:spPr>
          <a:xfrm flipH="1">
            <a:off x="7665501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B37F8BA-AB26-1D17-07DD-ACBEFD94C290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5A9C79-D9D6-D120-0D45-01D1DB77118A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DD41DF-99C7-DE60-9B88-1D8BD2494EC7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9772E6A-638F-44AE-00FC-539971FA8596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A1B82C-E02B-4AA6-D71E-3AEA5337596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8D2F92-C47E-5BC5-4A40-51EBF471FAFD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D838B9-DFB4-4703-9B5A-5D8412971D32}"/>
              </a:ext>
            </a:extLst>
          </p:cNvPr>
          <p:cNvSpPr txBox="1"/>
          <p:nvPr/>
        </p:nvSpPr>
        <p:spPr>
          <a:xfrm>
            <a:off x="1124712" y="3619921"/>
            <a:ext cx="93464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6C145-9F77-4126-8C43-29578C186DAC}"/>
              </a:ext>
            </a:extLst>
          </p:cNvPr>
          <p:cNvSpPr txBox="1"/>
          <p:nvPr/>
        </p:nvSpPr>
        <p:spPr>
          <a:xfrm>
            <a:off x="1124712" y="1755227"/>
            <a:ext cx="93464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750408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:    (close list with hashing function)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for each vertex after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for indicating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:  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 (i.e., unwind to get to a new junction),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the stack (i.e., rewind to return to the previous junction).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as having been visited.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u,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still remain,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must be restarted at any one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19216</TotalTime>
  <Words>10059</Words>
  <Application>Microsoft Office PowerPoint</Application>
  <PresentationFormat>Widescreen</PresentationFormat>
  <Paragraphs>3226</Paragraphs>
  <Slides>83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SimSun</vt:lpstr>
      <vt:lpstr>SimSun</vt:lpstr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781</cp:revision>
  <dcterms:created xsi:type="dcterms:W3CDTF">2016-10-13T00:10:31Z</dcterms:created>
  <dcterms:modified xsi:type="dcterms:W3CDTF">2023-03-19T22:03:18Z</dcterms:modified>
</cp:coreProperties>
</file>