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8" r:id="rId5"/>
    <p:sldId id="289" r:id="rId6"/>
    <p:sldId id="377" r:id="rId7"/>
    <p:sldId id="374" r:id="rId8"/>
    <p:sldId id="287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1" r:id="rId19"/>
    <p:sldId id="302" r:id="rId20"/>
    <p:sldId id="303" r:id="rId21"/>
    <p:sldId id="306" r:id="rId22"/>
    <p:sldId id="305" r:id="rId23"/>
    <p:sldId id="307" r:id="rId24"/>
    <p:sldId id="375" r:id="rId25"/>
    <p:sldId id="376" r:id="rId26"/>
    <p:sldId id="304" r:id="rId27"/>
    <p:sldId id="308" r:id="rId28"/>
    <p:sldId id="309" r:id="rId29"/>
    <p:sldId id="379" r:id="rId30"/>
    <p:sldId id="310" r:id="rId31"/>
    <p:sldId id="311" r:id="rId32"/>
    <p:sldId id="312" r:id="rId33"/>
    <p:sldId id="313" r:id="rId34"/>
    <p:sldId id="378" r:id="rId35"/>
    <p:sldId id="314" r:id="rId36"/>
    <p:sldId id="315" r:id="rId37"/>
    <p:sldId id="316" r:id="rId38"/>
    <p:sldId id="317" r:id="rId39"/>
    <p:sldId id="31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+mn-lt"/>
                <a:cs typeface="Times New Roman" panose="02020603050405020304" pitchFamily="18" charset="0"/>
              </a:rPr>
              <a:t>Chapter 03    Decrease-and-Conquer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9196" y="1727110"/>
            <a:ext cx="85504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compute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recursively according to formula (3.2), </a:t>
            </a:r>
          </a:p>
          <a:p>
            <a:pPr marL="461963" lvl="0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algorithm’s efficiency can be measured by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multiplications, and the algorithm is in  </a:t>
            </a: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O(log n).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61963" lvl="0" indent="-461963"/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lvl="0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 is that, on each iteration,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size is reduced by at least one-half at the expense of no more than two multiplications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 is odd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* 2 * 2 * 2 * 2 * 2 * 2 * 2 * 2 * 2 * 2 * 2 * 2 * 2 * 2 * 2  =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by a constant factor 2.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 * needed = log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= 4 multiply.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75B0B3B5-3ABB-49B3-AF91-68EA1BA832F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" y="1727110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7FB879-F4DF-4E7D-A08F-C1A000B44F94}"/>
              </a:ext>
            </a:extLst>
          </p:cNvPr>
          <p:cNvSpPr/>
          <p:nvPr/>
        </p:nvSpPr>
        <p:spPr>
          <a:xfrm>
            <a:off x="1499196" y="885360"/>
            <a:ext cx="801956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Decrease-by-a-Constant-Factor </a:t>
            </a:r>
            <a:r>
              <a:rPr lang="en-US" sz="2800" dirty="0">
                <a:ea typeface="SimSun" panose="02010600030101010101" pitchFamily="2" charset="-122"/>
              </a:rPr>
              <a:t>- </a:t>
            </a:r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decrease-by-half</a:t>
            </a:r>
            <a:endParaRPr lang="en-US" sz="28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B3E9F6-C38E-4729-A9BE-7FA8740C4281}"/>
              </a:ext>
            </a:extLst>
          </p:cNvPr>
          <p:cNvCxnSpPr/>
          <p:nvPr/>
        </p:nvCxnSpPr>
        <p:spPr>
          <a:xfrm flipV="1">
            <a:off x="5089236" y="5080000"/>
            <a:ext cx="0" cy="41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A2E801-0F56-43C3-853D-D840FEFF8DFA}"/>
              </a:ext>
            </a:extLst>
          </p:cNvPr>
          <p:cNvCxnSpPr/>
          <p:nvPr/>
        </p:nvCxnSpPr>
        <p:spPr>
          <a:xfrm flipV="1">
            <a:off x="3255818" y="5080000"/>
            <a:ext cx="0" cy="41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3D117B-58E9-47A4-B5B0-C1825CCFF63D}"/>
              </a:ext>
            </a:extLst>
          </p:cNvPr>
          <p:cNvCxnSpPr/>
          <p:nvPr/>
        </p:nvCxnSpPr>
        <p:spPr>
          <a:xfrm flipV="1">
            <a:off x="2346036" y="5080000"/>
            <a:ext cx="0" cy="41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BE5CE9-F6DC-4F96-B282-0A8D00889505}"/>
              </a:ext>
            </a:extLst>
          </p:cNvPr>
          <p:cNvCxnSpPr/>
          <p:nvPr/>
        </p:nvCxnSpPr>
        <p:spPr>
          <a:xfrm flipV="1">
            <a:off x="1870363" y="5052566"/>
            <a:ext cx="0" cy="415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860471" y="1321309"/>
                <a:ext cx="8833281" cy="4759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M(n) = M(n/2) + 1  where n &gt; 1</a:t>
                </a:r>
              </a:p>
              <a:p>
                <a:pPr marL="9144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M(1) = 0</a:t>
                </a:r>
              </a:p>
              <a:p>
                <a:pPr marL="9144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Solution:</a:t>
                </a:r>
              </a:p>
              <a:p>
                <a:pPr marL="9144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Let n =1, a</a:t>
                </a:r>
                <a:r>
                  <a:rPr lang="en-US" sz="2400" baseline="300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a. </a:t>
                </a:r>
              </a:p>
              <a:p>
                <a:pPr marL="9144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Let 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    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implies that k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dirty="0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func>
                  </m:oMath>
                </a14:m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1371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M(n) = 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=  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+ 1</a:t>
                </a:r>
              </a:p>
              <a:p>
                <a:pPr marL="1371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       =  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+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1371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       =  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+ k  by setting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k</a:t>
                </a:r>
              </a:p>
              <a:p>
                <a:pPr marL="1371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        =  M(1) + k</a:t>
                </a:r>
              </a:p>
              <a:p>
                <a:pPr marL="1371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        = k </a:t>
                </a:r>
              </a:p>
              <a:p>
                <a:pPr marL="1828800" marR="0" indent="4572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dirty="0" smtClean="0">
                            <a:solidFill>
                              <a:srgbClr val="0000FF"/>
                            </a:solidFill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dirty="0">
                                <a:solidFill>
                                  <a:srgbClr val="0000FF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dirty="0">
                                <a:solidFill>
                                  <a:srgbClr val="0000FF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rgbClr val="0000FF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FF"/>
                            </a:solidFill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func>
                  </m:oMath>
                </a14:m>
                <a:endParaRPr lang="en-US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471" y="1321309"/>
                <a:ext cx="8833281" cy="4759060"/>
              </a:xfrm>
              <a:prstGeom prst="rect">
                <a:avLst/>
              </a:prstGeom>
              <a:blipFill>
                <a:blip r:embed="rId2"/>
                <a:stretch>
                  <a:fillRect t="-513" b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461721" y="909452"/>
            <a:ext cx="1529697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Pbm</a:t>
            </a:r>
            <a:r>
              <a:rPr lang="en-US" dirty="0"/>
              <a:t>: Cut any stick into an unit stick.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376262" y="2385407"/>
            <a:ext cx="1700613" cy="1709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331528" y="2184580"/>
            <a:ext cx="0" cy="43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9376262" y="2966572"/>
            <a:ext cx="95526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9376262" y="3169434"/>
            <a:ext cx="85030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866137" y="2874595"/>
            <a:ext cx="0" cy="435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1D00B40-5963-4768-8C92-D6CA8DF1E667}"/>
              </a:ext>
            </a:extLst>
          </p:cNvPr>
          <p:cNvSpPr txBox="1"/>
          <p:nvPr/>
        </p:nvSpPr>
        <p:spPr>
          <a:xfrm>
            <a:off x="8960845" y="2184580"/>
            <a:ext cx="3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146033-B911-4781-865A-73900E973499}"/>
                  </a:ext>
                </a:extLst>
              </p:cNvPr>
              <p:cNvSpPr txBox="1"/>
              <p:nvPr/>
            </p:nvSpPr>
            <p:spPr>
              <a:xfrm>
                <a:off x="9307368" y="1873934"/>
                <a:ext cx="873883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n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146033-B911-4781-865A-73900E973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368" y="1873934"/>
                <a:ext cx="873883" cy="374270"/>
              </a:xfrm>
              <a:prstGeom prst="rect">
                <a:avLst/>
              </a:prstGeom>
              <a:blipFill>
                <a:blip r:embed="rId3"/>
                <a:stretch>
                  <a:fillRect t="-6452" r="-1399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051130-1781-4F60-95F0-E1AEB9C9A507}"/>
                  </a:ext>
                </a:extLst>
              </p:cNvPr>
              <p:cNvSpPr txBox="1"/>
              <p:nvPr/>
            </p:nvSpPr>
            <p:spPr>
              <a:xfrm>
                <a:off x="9307368" y="2576576"/>
                <a:ext cx="663719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2051130-1781-4F60-95F0-E1AEB9C9A5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368" y="2576576"/>
                <a:ext cx="663719" cy="374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4D79E3-AF96-471F-A356-39266F233626}"/>
                  </a:ext>
                </a:extLst>
              </p:cNvPr>
              <p:cNvSpPr txBox="1"/>
              <p:nvPr/>
            </p:nvSpPr>
            <p:spPr>
              <a:xfrm>
                <a:off x="9639227" y="3779287"/>
                <a:ext cx="1056580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63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      1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94D79E3-AF96-471F-A356-39266F233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227" y="3779287"/>
                <a:ext cx="1056580" cy="1757404"/>
              </a:xfrm>
              <a:prstGeom prst="rect">
                <a:avLst/>
              </a:prstGeom>
              <a:blipFill>
                <a:blip r:embed="rId5"/>
                <a:stretch>
                  <a:fillRect t="-1736" b="-4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56148-7BEB-44F4-BA99-E0F55A6A79D6}"/>
                  </a:ext>
                </a:extLst>
              </p:cNvPr>
              <p:cNvSpPr txBox="1"/>
              <p:nvPr/>
            </p:nvSpPr>
            <p:spPr>
              <a:xfrm>
                <a:off x="9853895" y="2592302"/>
                <a:ext cx="663719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F56148-7BEB-44F4-BA99-E0F55A6A7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895" y="2592302"/>
                <a:ext cx="663719" cy="3742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94AF58-6022-4595-AEF4-0A00EBDB5EA4}"/>
                  </a:ext>
                </a:extLst>
              </p:cNvPr>
              <p:cNvSpPr txBox="1"/>
              <p:nvPr/>
            </p:nvSpPr>
            <p:spPr>
              <a:xfrm>
                <a:off x="10355834" y="1921959"/>
                <a:ext cx="873883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294AF58-6022-4595-AEF4-0A00EBDB5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834" y="1921959"/>
                <a:ext cx="873883" cy="3742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A062-F87A-41CB-8E28-C619085A8075}"/>
                  </a:ext>
                </a:extLst>
              </p:cNvPr>
              <p:cNvSpPr txBox="1"/>
              <p:nvPr/>
            </p:nvSpPr>
            <p:spPr>
              <a:xfrm>
                <a:off x="10327434" y="2757619"/>
                <a:ext cx="873883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n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B4A062-F87A-41CB-8E28-C619085A8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434" y="2757619"/>
                <a:ext cx="873883" cy="374270"/>
              </a:xfrm>
              <a:prstGeom prst="rect">
                <a:avLst/>
              </a:prstGeom>
              <a:blipFill>
                <a:blip r:embed="rId9"/>
                <a:stretch>
                  <a:fillRect t="-6452" r="-2098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67CFF73-C1D8-468B-930C-D2E226FFEB10}"/>
                  </a:ext>
                </a:extLst>
              </p:cNvPr>
              <p:cNvSpPr txBox="1"/>
              <p:nvPr/>
            </p:nvSpPr>
            <p:spPr>
              <a:xfrm>
                <a:off x="10372219" y="2978979"/>
                <a:ext cx="873883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67CFF73-C1D8-468B-930C-D2E226FFE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219" y="2978979"/>
                <a:ext cx="873883" cy="3742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289FBC92-FE11-46E0-8D5E-C7BCF2C4808D}"/>
              </a:ext>
            </a:extLst>
          </p:cNvPr>
          <p:cNvSpPr/>
          <p:nvPr/>
        </p:nvSpPr>
        <p:spPr>
          <a:xfrm>
            <a:off x="1546700" y="557654"/>
            <a:ext cx="801956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Decrease-by-a-Constant-Factor </a:t>
            </a:r>
            <a:r>
              <a:rPr lang="en-US" sz="2800" dirty="0">
                <a:ea typeface="SimSun" panose="02010600030101010101" pitchFamily="2" charset="-122"/>
              </a:rPr>
              <a:t>- </a:t>
            </a:r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decrease-by-half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38869F-0BBC-8CEC-E93D-62EE657F1210}"/>
                  </a:ext>
                </a:extLst>
              </p:cNvPr>
              <p:cNvSpPr txBox="1"/>
              <p:nvPr/>
            </p:nvSpPr>
            <p:spPr>
              <a:xfrm>
                <a:off x="486760" y="4135742"/>
                <a:ext cx="4179832" cy="22686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 f(n) ε Θ(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18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)  [or assume that  f(n) =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18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],  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where d ≥ 0,  then </a:t>
                </a:r>
                <a:endParaRPr lang="en-US" sz="18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1800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 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>
                    <a:latin typeface="Courier New" panose="02070309020205020404" pitchFamily="49" charset="0"/>
                    <a:ea typeface="SimSun" panose="02010600030101010101" pitchFamily="2" charset="-122"/>
                  </a:rPr>
                  <a:t>    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Θ(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18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)   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a  &lt;  b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endParaRPr lang="en-US" sz="18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T(n)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:r>
                  <a:rPr lang="en-US" sz="18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Θ(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18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log</a:t>
                </a:r>
                <a:r>
                  <a:rPr lang="en-US" sz="1800" baseline="-25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b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)    if a  =  b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</a:t>
                </a:r>
                <a:endParaRPr lang="en-US" sz="18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Θ(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)</a:t>
                </a:r>
                <a:r>
                  <a:rPr lang="en-US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a  &gt;  b</a:t>
                </a:r>
                <a:r>
                  <a:rPr lang="en-US" sz="18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d  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:endParaRPr lang="en-US" sz="18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338869F-0BBC-8CEC-E93D-62EE657F1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60" y="4135742"/>
                <a:ext cx="4179832" cy="2268634"/>
              </a:xfrm>
              <a:prstGeom prst="rect">
                <a:avLst/>
              </a:prstGeom>
              <a:blipFill>
                <a:blip r:embed="rId11"/>
                <a:stretch>
                  <a:fillRect l="-1163" t="-267" r="-2762" b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Left Brace 9">
            <a:extLst>
              <a:ext uri="{FF2B5EF4-FFF2-40B4-BE49-F238E27FC236}">
                <a16:creationId xmlns:a16="http://schemas.microsoft.com/office/drawing/2014/main" id="{2F4F1819-5C0B-5E4C-BB08-71A5C92CDE55}"/>
              </a:ext>
            </a:extLst>
          </p:cNvPr>
          <p:cNvSpPr/>
          <p:nvPr/>
        </p:nvSpPr>
        <p:spPr>
          <a:xfrm>
            <a:off x="1406882" y="5218386"/>
            <a:ext cx="211279" cy="108196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6891" y="1018801"/>
            <a:ext cx="8061318" cy="560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Based on the divide-and-conquer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difference between the algorithm based on divide-by-half and the one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based on the divide-and-conquer idea foe solving two instances of the exponentiation problem of size n/2: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a└</a:t>
            </a:r>
            <a:r>
              <a:rPr lang="en-US" sz="2400" baseline="300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┘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 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3200" baseline="300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┌</a:t>
            </a:r>
            <a:r>
              <a:rPr lang="en-US" sz="2400" baseline="30000" dirty="0" err="1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/2</a:t>
            </a:r>
            <a:r>
              <a:rPr lang="en-US" sz="32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if n &gt; 1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			if n = 1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(2.3)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time efficiency is	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M(n) = M(</a:t>
            </a:r>
            <a:r>
              <a:rPr lang="en-US" sz="28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└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en-US" sz="28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┘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+ M(</a:t>
            </a:r>
            <a:r>
              <a:rPr lang="en-US" sz="2800" b="1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┌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en-US" sz="28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┐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) + 1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M(1) = 0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(2.3)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based on formula (2.3) is inefficient (why?), whereas the one based on (3.2) is much faster.</a:t>
            </a:r>
          </a:p>
        </p:txBody>
      </p:sp>
      <p:sp>
        <p:nvSpPr>
          <p:cNvPr id="3" name="AutoShape 4"/>
          <p:cNvSpPr>
            <a:spLocks/>
          </p:cNvSpPr>
          <p:nvPr/>
        </p:nvSpPr>
        <p:spPr bwMode="auto">
          <a:xfrm>
            <a:off x="4967713" y="3156798"/>
            <a:ext cx="176813" cy="978763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3843" y="3093569"/>
            <a:ext cx="1529697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Pbm</a:t>
            </a:r>
            <a:r>
              <a:rPr lang="en-US" dirty="0"/>
              <a:t>: Cut any stick into an unit stick.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23843" y="4833466"/>
            <a:ext cx="1700613" cy="1709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85258" y="4568546"/>
            <a:ext cx="0" cy="529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37229" y="4709347"/>
            <a:ext cx="0" cy="529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27767" y="4709346"/>
            <a:ext cx="0" cy="529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smiley face images">
            <a:extLst>
              <a:ext uri="{FF2B5EF4-FFF2-40B4-BE49-F238E27FC236}">
                <a16:creationId xmlns:a16="http://schemas.microsoft.com/office/drawing/2014/main" id="{8736FFE5-015D-4E05-AD77-B83BA3E080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29" y="2030014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268141-446C-4DF1-B84B-6D3A89061CCA}"/>
              </a:ext>
            </a:extLst>
          </p:cNvPr>
          <p:cNvSpPr/>
          <p:nvPr/>
        </p:nvSpPr>
        <p:spPr>
          <a:xfrm>
            <a:off x="2153540" y="393373"/>
            <a:ext cx="3637534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Divide-and-Conquer </a:t>
            </a:r>
          </a:p>
        </p:txBody>
      </p:sp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70819" y="1198464"/>
                <a:ext cx="9525740" cy="5218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By the divide-and-conquer approach, the recurrence relation for computing efficiency based on the number of multiplications is: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M(n) = M(</a:t>
                </a:r>
                <a:r>
                  <a:rPr lang="en-US" sz="2400" baseline="-250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n/2</a:t>
                </a:r>
                <a:r>
                  <a:rPr lang="en-US" sz="2400" baseline="-250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+ M(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┌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n/2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┐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+ 1 		if n &gt; 1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M(1) = 0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			if n = 0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Let 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Solve the recurrence relation for the number of multiplications based on divide-and-conquer, using Master Theorem: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Θ(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=  f(n) = 1.  That is, d = 0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Since a  =  2 and b  =  2, and 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= 1, then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  &gt;  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.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That is, M(n)  = Θ(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2400" b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latin typeface="Times New Roman" panose="020206030504050203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), where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=  log</a:t>
                </a:r>
                <a:r>
                  <a:rPr lang="en-US" sz="2400" baseline="-25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</a:p>
              <a:p>
                <a:pPr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Θ( 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19" y="1198464"/>
                <a:ext cx="9525740" cy="5218288"/>
              </a:xfrm>
              <a:prstGeom prst="rect">
                <a:avLst/>
              </a:prstGeom>
              <a:blipFill>
                <a:blip r:embed="rId2"/>
                <a:stretch>
                  <a:fillRect l="-960" t="-467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AC50D7D5-FC97-4F20-B1C6-8ABC1F023EF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71" y="2456091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42C3514-B24E-4494-A063-5E6DB7692B3E}"/>
              </a:ext>
            </a:extLst>
          </p:cNvPr>
          <p:cNvSpPr/>
          <p:nvPr/>
        </p:nvSpPr>
        <p:spPr>
          <a:xfrm>
            <a:off x="1375024" y="375955"/>
            <a:ext cx="3637534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Divide-and-Conquer </a:t>
            </a:r>
          </a:p>
        </p:txBody>
      </p:sp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462" y="1132590"/>
            <a:ext cx="854031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indent="-46196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Or, </a:t>
            </a: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M(n) = 2 M(n/2) + 1 and M(1) = 0</a:t>
            </a:r>
            <a:endParaRPr lang="en-US" sz="2400" dirty="0">
              <a:solidFill>
                <a:srgbClr val="0000FF"/>
              </a:solidFill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 indent="-9144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Let n 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.</a:t>
            </a: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M(n)  =  2M(2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2(2M(2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+ 1)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+ 2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k-3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+ 2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i-1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…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+ 2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M(2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)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…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+ 2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0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… + 2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+ 2 + 1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– 1</a:t>
            </a: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=  n – 1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= Θ( n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) 	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		      </a:t>
            </a:r>
            <a:endParaRPr lang="en-US" sz="24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27A0102-C618-4AC0-B929-193D99E52C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32" y="1812976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4DEB5AC-B1FC-470A-87F7-4120BEA57FF3}"/>
              </a:ext>
            </a:extLst>
          </p:cNvPr>
          <p:cNvSpPr/>
          <p:nvPr/>
        </p:nvSpPr>
        <p:spPr>
          <a:xfrm>
            <a:off x="1375024" y="375955"/>
            <a:ext cx="3637534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Divide-and-Conquer </a:t>
            </a:r>
          </a:p>
        </p:txBody>
      </p:sp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231" y="2391713"/>
            <a:ext cx="8438606" cy="2344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variable-size-decrease technique</a:t>
            </a:r>
          </a:p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Strategy: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size-reduction pattern varies from one iteration of an algorithm to another iteration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Euclid’s algorithm for computing the greatest common divisor is a good example.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D3EAE3-902F-424A-B677-ACC633E8D2C1}"/>
              </a:ext>
            </a:extLst>
          </p:cNvPr>
          <p:cNvSpPr/>
          <p:nvPr/>
        </p:nvSpPr>
        <p:spPr>
          <a:xfrm>
            <a:off x="2015231" y="1128151"/>
            <a:ext cx="3962367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Variable-Size-Decrease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29305" y="1492413"/>
                <a:ext cx="9694415" cy="4706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variable-size-decrease technique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the algorithm, based on the formula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(m, n) =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gcd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(n, m mod 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any nonnegative integer m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and any positive integer n &gt; 0.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Then,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Algorithm </a:t>
                </a:r>
                <a:r>
                  <a:rPr lang="en-US" sz="2400" dirty="0">
                    <a:highlight>
                      <a:srgbClr val="FFFF00"/>
                    </a:highlight>
                    <a:latin typeface="Consolas" panose="020B0609020204030204" pitchFamily="49" charset="0"/>
                    <a:cs typeface="Times New Roman" panose="02020603050405020304" pitchFamily="18" charset="0"/>
                  </a:rPr>
                  <a:t>Euclid(m, 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// input: m and n are arbitrary nonnegative integers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400" dirty="0">
                    <a:solidFill>
                      <a:srgbClr val="0000FF"/>
                    </a:solidFill>
                    <a:latin typeface="Consolas" panose="020B0609020204030204" pitchFamily="49" charset="0"/>
                    <a:cs typeface="Times New Roman" panose="02020603050405020304" pitchFamily="18" charset="0"/>
                  </a:rPr>
                  <a:t>if (n == 0) then return m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Consolas" panose="020B0609020204030204" pitchFamily="49" charset="0"/>
                    <a:cs typeface="Times New Roman" panose="02020603050405020304" pitchFamily="18" charset="0"/>
                  </a:rPr>
                  <a:t>	else return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Consolas" panose="020B0609020204030204" pitchFamily="49" charset="0"/>
                    <a:cs typeface="Times New Roman" panose="02020603050405020304" pitchFamily="18" charset="0"/>
                  </a:rPr>
                  <a:t>Euclid(n, m mod n);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305" y="1492413"/>
                <a:ext cx="9694415" cy="4706930"/>
              </a:xfrm>
              <a:prstGeom prst="rect">
                <a:avLst/>
              </a:prstGeom>
              <a:blipFill>
                <a:blip r:embed="rId2"/>
                <a:stretch>
                  <a:fillRect l="-943" t="-518" b="-2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F6A2C48-D5AE-4DA0-A752-2C458EFB462B}"/>
              </a:ext>
            </a:extLst>
          </p:cNvPr>
          <p:cNvSpPr/>
          <p:nvPr/>
        </p:nvSpPr>
        <p:spPr>
          <a:xfrm>
            <a:off x="1492716" y="658657"/>
            <a:ext cx="3962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Variable-Size-Decrease</a:t>
            </a:r>
            <a:endParaRPr lang="en-US" sz="32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DAFF52A-15D5-49DD-A981-C3475E87D9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80" y="484990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7144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201" y="728117"/>
            <a:ext cx="9207919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running time of Euclid’s algorithm</a:t>
            </a:r>
          </a:p>
          <a:p>
            <a:pPr marL="461963" marR="0" indent="-4619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Analyze the </a:t>
            </a:r>
            <a:r>
              <a:rPr lang="en-US" sz="2400" dirty="0">
                <a:solidFill>
                  <a:srgbClr val="1604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worse-case running time of Euclid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 </a:t>
            </a:r>
            <a:r>
              <a:rPr lang="en-US" sz="2400" dirty="0">
                <a:solidFill>
                  <a:srgbClr val="1604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function of the size of  m  and n (</a:t>
            </a:r>
            <a:r>
              <a:rPr lang="en-US" sz="2400" dirty="0">
                <a:solidFill>
                  <a:srgbClr val="1604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their magnitude</a:t>
            </a:r>
            <a:r>
              <a:rPr lang="en-US" sz="2400" dirty="0">
                <a:solidFill>
                  <a:srgbClr val="1604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 that  m &gt; n ≥ 0.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m &lt; n, Euclid spends one recursive call swapping its arguments m and n, and then proceeds.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overall running time of Euclid is proportional to the number of recursive calls it makes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analysis makes use of the Fibonacci number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en-US" sz="2400" baseline="-250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Lemma 0.1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  &gt;  n  ≥  1  and the invocation  Euclid(m, n)  performs k  ≥  1  recursive calls, then m  ≥  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k+2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  ≥  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 0.5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(Lame’s Theorem)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integer k  ≥ 1,  if m &gt;  n  ≥  1  and n &lt;  F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then the call  Euclid(m, n) makes fewer than k  recursive calls.</a:t>
            </a:r>
          </a:p>
        </p:txBody>
      </p:sp>
      <p:sp>
        <p:nvSpPr>
          <p:cNvPr id="4" name="Thought Bubble: Cloud 2">
            <a:extLst>
              <a:ext uri="{FF2B5EF4-FFF2-40B4-BE49-F238E27FC236}">
                <a16:creationId xmlns:a16="http://schemas.microsoft.com/office/drawing/2014/main" id="{4BF3A8EF-F891-4C52-B209-E9E050ED6747}"/>
              </a:ext>
            </a:extLst>
          </p:cNvPr>
          <p:cNvSpPr/>
          <p:nvPr/>
        </p:nvSpPr>
        <p:spPr>
          <a:xfrm flipH="1">
            <a:off x="468486" y="2888316"/>
            <a:ext cx="557349" cy="330926"/>
          </a:xfrm>
          <a:prstGeom prst="cloudCallout">
            <a:avLst>
              <a:gd name="adj1" fmla="val -60785"/>
              <a:gd name="adj2" fmla="val 1139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58AE14BD-4CA6-4728-A8E5-9F75D93969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0" y="2793792"/>
            <a:ext cx="586105" cy="42545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B58290-3632-46FF-A967-2E45B9F395F1}"/>
              </a:ext>
            </a:extLst>
          </p:cNvPr>
          <p:cNvSpPr/>
          <p:nvPr/>
        </p:nvSpPr>
        <p:spPr>
          <a:xfrm>
            <a:off x="1277201" y="213096"/>
            <a:ext cx="3962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Variable-Size-Decrease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847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E76D1D-451D-BBBA-3A17-E0F935351E51}"/>
              </a:ext>
            </a:extLst>
          </p:cNvPr>
          <p:cNvSpPr/>
          <p:nvPr/>
        </p:nvSpPr>
        <p:spPr>
          <a:xfrm>
            <a:off x="1126836" y="1688657"/>
            <a:ext cx="5467928" cy="625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20971" y="1688657"/>
            <a:ext cx="7660352" cy="4424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Decrease-by-one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decrease-by-one algorithm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solves a problem by     exploiting a relationship between solutions for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given instance of size n and 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smaller instance of size n-1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Specific examples include recursive evaluation of   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factorial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n!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insertion sort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680C9CC-D6F5-4E06-80F6-C8123952DF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08" y="3003550"/>
            <a:ext cx="586105" cy="42545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FB0637-BEDD-438D-B881-A955E0C6F1E3}"/>
              </a:ext>
            </a:extLst>
          </p:cNvPr>
          <p:cNvSpPr/>
          <p:nvPr/>
        </p:nvSpPr>
        <p:spPr>
          <a:xfrm>
            <a:off x="1767520" y="832753"/>
            <a:ext cx="8415061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684255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0372" y="870767"/>
            <a:ext cx="9466980" cy="553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Decrease-by-one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 3.1:  Compute the factorial function F(n) =  n! based on the factorial n! definition: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n! = 1 * 2 * … * (n-1) * n  for any nonnegative integer n </a:t>
            </a:r>
            <a:r>
              <a:rPr lang="zh-CN" altLang="en-US" sz="2400" dirty="0">
                <a:latin typeface="Courier New" panose="02070309020205020404" pitchFamily="49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1, and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0!  =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we can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compute F(n) = F(n-1) * 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with the following recursive algorithm. 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Algorithm 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F(n)</a:t>
            </a: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//Compute n! recursively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//Input: A nonnegative integer n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//Output: The value of n!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13716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if (n == 0) then return 1</a:t>
            </a:r>
          </a:p>
          <a:p>
            <a:pPr marL="13716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else return F(n-1) * n;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ABD6CD-4AF5-48A5-B640-C9CC3F6F089A}"/>
              </a:ext>
            </a:extLst>
          </p:cNvPr>
          <p:cNvSpPr txBox="1"/>
          <p:nvPr/>
        </p:nvSpPr>
        <p:spPr>
          <a:xfrm>
            <a:off x="2622250" y="3516086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Top-down approach</a:t>
            </a:r>
          </a:p>
        </p:txBody>
      </p:sp>
      <p:sp>
        <p:nvSpPr>
          <p:cNvPr id="5" name="Rectangle 4"/>
          <p:cNvSpPr/>
          <p:nvPr/>
        </p:nvSpPr>
        <p:spPr>
          <a:xfrm>
            <a:off x="7380216" y="4064535"/>
            <a:ext cx="3591412" cy="23943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0325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recurrence relation is:</a:t>
            </a:r>
          </a:p>
          <a:p>
            <a:pPr marL="60325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T(n) = T(n-1) + 1</a:t>
            </a:r>
          </a:p>
          <a:p>
            <a:pPr marL="60325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T(0) = 0</a:t>
            </a:r>
          </a:p>
          <a:p>
            <a:pPr marL="60325">
              <a:lnSpc>
                <a:spcPct val="115000"/>
              </a:lnSpc>
            </a:pP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0325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T(n) = ϴ(n), numbers of multiplication needed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BDC326-87C5-4E19-9D59-E4B0A96E7532}"/>
              </a:ext>
            </a:extLst>
          </p:cNvPr>
          <p:cNvSpPr/>
          <p:nvPr/>
        </p:nvSpPr>
        <p:spPr>
          <a:xfrm>
            <a:off x="1157920" y="132397"/>
            <a:ext cx="8415061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105083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0124" y="1422309"/>
            <a:ext cx="8948691" cy="4639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Decrease-and-Conquer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Exploiting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relationship between </a:t>
            </a:r>
          </a:p>
          <a:p>
            <a:pPr marL="919163" lvl="1" indent="-461963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given instance of a problem and </a:t>
            </a:r>
          </a:p>
          <a:p>
            <a:pPr marL="919163" lvl="1" indent="-461963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smaller instance of the same problem.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decrease-and-conquer technique can be exploited </a:t>
            </a:r>
          </a:p>
          <a:p>
            <a:pPr marL="919163" lvl="1" indent="-461963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top down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a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recursive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implementation, and may be non-recursive </a:t>
            </a:r>
          </a:p>
          <a:p>
            <a:pPr marL="919163" lvl="1" indent="-461963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bottom up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iterative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implementation, also called incremental approach.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58" y="2419836"/>
            <a:ext cx="586105" cy="42545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A09E07-B2ED-45F7-AD53-EB0CBF78CA72}"/>
              </a:ext>
            </a:extLst>
          </p:cNvPr>
          <p:cNvSpPr/>
          <p:nvPr/>
        </p:nvSpPr>
        <p:spPr>
          <a:xfrm>
            <a:off x="1538204" y="536663"/>
            <a:ext cx="4022087" cy="6455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1E8C71-E9FE-394D-5CB7-23B46D23A5AC}"/>
              </a:ext>
            </a:extLst>
          </p:cNvPr>
          <p:cNvSpPr/>
          <p:nvPr/>
        </p:nvSpPr>
        <p:spPr>
          <a:xfrm>
            <a:off x="949618" y="2528080"/>
            <a:ext cx="9441291" cy="114904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7215" y="1454215"/>
            <a:ext cx="8957569" cy="443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Decrease-by-one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 3.2:   Insertion sort: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Using iteration of insertion sort,  insert A[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] in its proper position among the preceding elements previously sorted.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A[0]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A[1]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A[2]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A[j] &lt; A[j+1]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A[i-1]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… A[n-1]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Smaller than or equal to A[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        greater than A[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235291" y="3840560"/>
            <a:ext cx="3258104" cy="355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35291" y="3888417"/>
            <a:ext cx="0" cy="4705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97536" y="3840560"/>
            <a:ext cx="0" cy="4350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3422026" y="3086959"/>
            <a:ext cx="186431" cy="344009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6839659" y="3607625"/>
            <a:ext cx="196477" cy="240881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Image result for smiley face images">
            <a:extLst>
              <a:ext uri="{FF2B5EF4-FFF2-40B4-BE49-F238E27FC236}">
                <a16:creationId xmlns:a16="http://schemas.microsoft.com/office/drawing/2014/main" id="{9E49308A-2023-447F-9017-B8A7931FA7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48" y="3382392"/>
            <a:ext cx="586105" cy="425450"/>
          </a:xfrm>
          <a:prstGeom prst="rect">
            <a:avLst/>
          </a:prstGeom>
          <a:noFill/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A045F60-E112-4F19-A718-D14ABDD9124A}"/>
              </a:ext>
            </a:extLst>
          </p:cNvPr>
          <p:cNvSpPr/>
          <p:nvPr/>
        </p:nvSpPr>
        <p:spPr>
          <a:xfrm>
            <a:off x="1544715" y="484841"/>
            <a:ext cx="8415061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D968F9-3140-4A3F-8C77-EA5ACB8F1BD0}"/>
              </a:ext>
            </a:extLst>
          </p:cNvPr>
          <p:cNvCxnSpPr/>
          <p:nvPr/>
        </p:nvCxnSpPr>
        <p:spPr>
          <a:xfrm flipV="1">
            <a:off x="8663709" y="4713791"/>
            <a:ext cx="0" cy="892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193E883-3797-42E3-88F1-8D274AF126DE}"/>
              </a:ext>
            </a:extLst>
          </p:cNvPr>
          <p:cNvCxnSpPr/>
          <p:nvPr/>
        </p:nvCxnSpPr>
        <p:spPr>
          <a:xfrm flipV="1">
            <a:off x="7781636" y="4713791"/>
            <a:ext cx="0" cy="892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1147D54-067E-47BE-A607-9D0333B8BAB7}"/>
              </a:ext>
            </a:extLst>
          </p:cNvPr>
          <p:cNvSpPr txBox="1"/>
          <p:nvPr/>
        </p:nvSpPr>
        <p:spPr>
          <a:xfrm>
            <a:off x="8539574" y="5754255"/>
            <a:ext cx="61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0BD3BD-FF2F-42E2-8E09-A14619C411F5}"/>
              </a:ext>
            </a:extLst>
          </p:cNvPr>
          <p:cNvSpPr txBox="1"/>
          <p:nvPr/>
        </p:nvSpPr>
        <p:spPr>
          <a:xfrm>
            <a:off x="7410077" y="5681840"/>
            <a:ext cx="61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j</a:t>
            </a:r>
          </a:p>
        </p:txBody>
      </p:sp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1D1294-3044-20B5-C8C0-CB187C5CF0A0}"/>
              </a:ext>
            </a:extLst>
          </p:cNvPr>
          <p:cNvSpPr/>
          <p:nvPr/>
        </p:nvSpPr>
        <p:spPr>
          <a:xfrm>
            <a:off x="1533384" y="946727"/>
            <a:ext cx="6262107" cy="71581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2268" y="1038278"/>
            <a:ext cx="921502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Algorithm </a:t>
            </a:r>
            <a:r>
              <a:rPr lang="en-US" sz="2400" dirty="0" err="1">
                <a:latin typeface="Consolas" panose="020B0609020204030204" pitchFamily="49" charset="0"/>
                <a:ea typeface="SimSun" panose="02010600030101010101" pitchFamily="2" charset="-122"/>
              </a:rPr>
              <a:t>InsertionSort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(A[0..n-1])</a:t>
            </a:r>
          </a:p>
          <a:p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//Sorts a given array by insertion sort.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//Input: 	An array A[0..n-1] of an orderable elements.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//Output: 	Array A[0..n-1] sorted in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nondecreasing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order.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for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(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← 1) to (n-1) 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do {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	v ← A[</a:t>
            </a:r>
            <a:r>
              <a:rPr lang="en-US" sz="2400" dirty="0" err="1"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];</a:t>
            </a:r>
          </a:p>
          <a:p>
            <a:pPr marL="4572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		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j ← 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 - 1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pPr marL="4572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		while 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j ≥ 0 and A[j] &gt; v) 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do {</a:t>
            </a:r>
          </a:p>
          <a:p>
            <a:pPr marL="457200" marR="0" indent="-457200">
              <a:spcBef>
                <a:spcPts val="0"/>
              </a:spcBef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		 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A[j+1] ← A[j]; 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//move the elements of  A[j]  to the</a:t>
            </a:r>
            <a:endParaRPr lang="en-US" sz="20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					        	            //right into  A[j+1]; open a slot for v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       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j ← j – 1; 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}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//end while-do</a:t>
            </a:r>
            <a:endParaRPr lang="en-US" sz="20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A[j+1] ← v; }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//end for-do</a:t>
            </a:r>
            <a:endParaRPr lang="en-US" sz="20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9679893-A1A1-42D7-A020-2B70247438CB}"/>
              </a:ext>
            </a:extLst>
          </p:cNvPr>
          <p:cNvSpPr/>
          <p:nvPr/>
        </p:nvSpPr>
        <p:spPr>
          <a:xfrm flipH="1">
            <a:off x="1254710" y="2490651"/>
            <a:ext cx="557349" cy="330926"/>
          </a:xfrm>
          <a:prstGeom prst="cloudCallout">
            <a:avLst>
              <a:gd name="adj1" fmla="val -36252"/>
              <a:gd name="adj2" fmla="val 132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2450" y="1504586"/>
                <a:ext cx="8222160" cy="4453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Analysis of algorithm</a:t>
                </a:r>
                <a:endParaRPr lang="en-US" sz="2400" dirty="0"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basic operation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of the algorithm is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key comparison A[j]  &gt;  v 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not  j  ≥  0  (why)?  </a:t>
                </a:r>
              </a:p>
              <a:p>
                <a:pPr marL="1257300" lvl="2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j  ≥  0  is a sentinel                                                   (need this to halt the algorithm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j,  A[j]  &gt;  A[</a:t>
                </a:r>
                <a:r>
                  <a:rPr lang="en-US" sz="2400" dirty="0" err="1">
                    <a:latin typeface="Times New Roman" panose="02020603050405020304" pitchFamily="18" charset="0"/>
                    <a:ea typeface="SimSun" panose="02010600030101010101" pitchFamily="2" charset="-122"/>
                  </a:rPr>
                  <a:t>i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] ).</a:t>
                </a:r>
                <a:endParaRPr lang="en-US" sz="2400" dirty="0"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US" sz="2400" dirty="0"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number of key comparisons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in this algorithm obviously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depends on nature of the input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.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{Then we have worst-, best- and average-cases}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450" y="1504586"/>
                <a:ext cx="8222160" cy="4453207"/>
              </a:xfrm>
              <a:prstGeom prst="rect">
                <a:avLst/>
              </a:prstGeom>
              <a:blipFill>
                <a:blip r:embed="rId2"/>
                <a:stretch>
                  <a:fillRect l="-1186" t="-548" b="-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F2A29EE-A0B5-4169-A178-B0846821C0F0}"/>
              </a:ext>
            </a:extLst>
          </p:cNvPr>
          <p:cNvSpPr/>
          <p:nvPr/>
        </p:nvSpPr>
        <p:spPr>
          <a:xfrm>
            <a:off x="1579549" y="495982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198763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01171" y="970363"/>
                <a:ext cx="8679149" cy="58876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>
                    <a:tab pos="457200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the worst case,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6858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worst case input is an array of strictly decreasing values. </a:t>
                </a:r>
              </a:p>
              <a:p>
                <a:pPr marL="1089025" lvl="2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  <a:tabLst>
                    <a:tab pos="6858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each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number of key comparisons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A[j]  &gt;  v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is n-1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times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← 1  to  n-1  do  {</a:t>
                </a: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…</a:t>
                </a: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while  j  ≥  0  and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A[j]  &gt;  v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do  {</a:t>
                </a: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	… } //end while-do</a:t>
                </a:r>
              </a:p>
              <a:p>
                <a:pPr marL="6858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…	 	}//end for-do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en-US" sz="2400" baseline="-250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worst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(n)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1  = 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sup>
                              <m:e>
                                <m:r>
                                  <a:rPr lang="en-US" sz="2400" b="0" i="1" smtClean="0">
                                    <a:solidFill>
                                      <a:srgbClr val="0000FF"/>
                                    </a:solidFill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arithmetic series</a:t>
                </a: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ε Θ(n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).   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71" y="970363"/>
                <a:ext cx="8679149" cy="5887637"/>
              </a:xfrm>
              <a:prstGeom prst="rect">
                <a:avLst/>
              </a:prstGeom>
              <a:blipFill>
                <a:blip r:embed="rId2"/>
                <a:stretch>
                  <a:fillRect l="-913" t="-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E018F4A-1BE3-45A0-A1EC-97491378AF6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02" y="559646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89103" y="1035326"/>
                <a:ext cx="8739263" cy="4678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marR="0" lvl="0" indent="-461963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In the best case,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comparison   A[j] &gt;  v  is executed only once for every 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iteration of the outer loop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. </a:t>
                </a:r>
              </a:p>
              <a:p>
                <a:pPr marL="461963" marR="0" lvl="0" indent="-461963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It happens if and only if  A[i-1]  ≤  A[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]  for every 1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n-1,     i.e., if the input array is already sorted in ascending order. </a:t>
                </a:r>
              </a:p>
              <a:p>
                <a:pPr marL="461963" marR="0" lvl="0" indent="-461963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or sorted arrays, the number of key comparisons is 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</a:t>
                </a:r>
                <a:r>
                  <a:rPr lang="en-US" sz="2400" baseline="-250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best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(n)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=  (n-1) ε Θ(n).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 </a:t>
                </a:r>
              </a:p>
              <a:p>
                <a:pPr lvl="1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very good performance in the best case of sorted arrays is not useful by itself, because we cannot expect such convenient inputs.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103" y="1035326"/>
                <a:ext cx="8739263" cy="4678012"/>
              </a:xfrm>
              <a:prstGeom prst="rect">
                <a:avLst/>
              </a:prstGeom>
              <a:blipFill>
                <a:blip r:embed="rId2"/>
                <a:stretch>
                  <a:fillRect l="-1117" t="-782" r="-1465" b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5410786-1DDB-467D-82DD-CADEB32C34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10" y="399409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920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331650" y="623146"/>
                <a:ext cx="9241655" cy="54834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marR="0" lvl="0" indent="-461963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en-US" sz="2400" b="1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In the average-case,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algorithm’s average-case efficiency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is based on investigating the number of element pairs that are out of order.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 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461963" marR="0" lvl="0" indent="-461963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O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 randomly ordered arrays, insertion sort makes on average half as many comparisons as on decreasing arrays, i.e., 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C</a:t>
                </a:r>
                <a:r>
                  <a:rPr lang="en-US" sz="2400" baseline="-25000" dirty="0" err="1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avg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(n) 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≈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ε Θ(n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).    </a:t>
                </a:r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				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</a:t>
                </a:r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						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  </a:t>
                </a:r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≈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}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50" y="623146"/>
                <a:ext cx="9241655" cy="5483424"/>
              </a:xfrm>
              <a:prstGeom prst="rect">
                <a:avLst/>
              </a:prstGeom>
              <a:blipFill>
                <a:blip r:embed="rId2"/>
                <a:stretch>
                  <a:fillRect l="-1055" t="-667" b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9137652E-8374-4A75-9D3E-6D81A80D3A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90" y="3776377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4413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4766" y="1782622"/>
            <a:ext cx="8336301" cy="4116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Decrease-by-one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recurrence equation for investigating the time efficiency of such type of algorithms typically has the form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T(n) = T(n - 1) + f(n)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	(3.4)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where function  f(n)  accounts  for the time needed 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 reduce an instance to a smaller one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 extend the solution of the smaller instance to a solution of the larger instance.</a:t>
            </a:r>
            <a:endParaRPr lang="en-US" sz="24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689487-349F-4C04-B7AA-E87FC0CD97EC}"/>
              </a:ext>
            </a:extLst>
          </p:cNvPr>
          <p:cNvSpPr txBox="1"/>
          <p:nvPr/>
        </p:nvSpPr>
        <p:spPr>
          <a:xfrm>
            <a:off x="9350968" y="3257767"/>
            <a:ext cx="20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 by one algorithms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297C868C-86C8-497F-A4A4-19F4440BED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12" y="3155483"/>
            <a:ext cx="586105" cy="42545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13BE201-F5E2-4742-84D8-FF5ECFC0F48A}"/>
              </a:ext>
            </a:extLst>
          </p:cNvPr>
          <p:cNvSpPr/>
          <p:nvPr/>
        </p:nvSpPr>
        <p:spPr>
          <a:xfrm>
            <a:off x="1536006" y="560356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D843A84-3D38-1212-B929-239CC2D0F551}"/>
              </a:ext>
            </a:extLst>
          </p:cNvPr>
          <p:cNvSpPr/>
          <p:nvPr/>
        </p:nvSpPr>
        <p:spPr>
          <a:xfrm>
            <a:off x="1305125" y="5229015"/>
            <a:ext cx="7284525" cy="5957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155A5D-E39B-ED0B-F77E-AD84980FDD31}"/>
              </a:ext>
            </a:extLst>
          </p:cNvPr>
          <p:cNvSpPr/>
          <p:nvPr/>
        </p:nvSpPr>
        <p:spPr>
          <a:xfrm>
            <a:off x="1028202" y="1331112"/>
            <a:ext cx="7284525" cy="5957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1171" y="1387328"/>
                <a:ext cx="9783601" cy="4437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Common Recurrence Types: Decrease-by-one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Applying backward substitution to (3.4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) yields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	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T(n) 	= T(n-1) + f(n)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= [T(n-2) + f(n-1)] + f(n)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= …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= T(n-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) + f(n –i+1) + … + f(n-2) + f(n-1) + f(n)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= T(0) + f(1) + f(2) + … + f(n-2) + f(n-1) + f(n), i = n iterations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:r>
                  <a:rPr lang="de-DE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T(n) 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:r>
                  <a:rPr lang="de-DE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= T(0) +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de-DE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71" y="1387328"/>
                <a:ext cx="9783601" cy="4437433"/>
              </a:xfrm>
              <a:prstGeom prst="rect">
                <a:avLst/>
              </a:prstGeom>
              <a:blipFill>
                <a:blip r:embed="rId2"/>
                <a:stretch>
                  <a:fillRect l="-935" t="-549" r="-623" b="-18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1F7B75CE-35C3-4E3F-8DD9-C6329B2D8B8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50" y="2396450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9AED76-4B35-41AB-8E97-1A564F503AC4}"/>
              </a:ext>
            </a:extLst>
          </p:cNvPr>
          <p:cNvSpPr/>
          <p:nvPr/>
        </p:nvSpPr>
        <p:spPr>
          <a:xfrm>
            <a:off x="1501171" y="532059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875871" y="1230866"/>
                <a:ext cx="7713850" cy="5587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Common Recurrence Types: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Decrease-by-one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Given 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T(n) 	= T(n-1) + f(n)</a:t>
                </a:r>
                <a:r>
                  <a:rPr lang="en-US" sz="2400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,</a:t>
                </a:r>
                <a:endParaRPr lang="de-DE" sz="2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de-DE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we have T(n) </a:t>
                </a:r>
                <a:r>
                  <a:rPr lang="de-DE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T(0) </a:t>
                </a:r>
                <a:r>
                  <a:rPr lang="de-DE" sz="2400" dirty="0">
                    <a:solidFill>
                      <a:srgbClr val="0000FF"/>
                    </a:solidFill>
                  </a:rPr>
                  <a:t>+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𝑓</m:t>
                        </m:r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de-DE" sz="2400" b="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FF"/>
                    </a:solidFill>
                  </a:rPr>
                  <a:t>.</a:t>
                </a:r>
                <a:endParaRPr 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a specific function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f(x),  the sum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can be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either computed exactly </a:t>
                </a:r>
              </a:p>
              <a:p>
                <a:pPr marL="800100" lvl="1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or its order of growth ascertained. </a:t>
                </a:r>
              </a:p>
              <a:p>
                <a:pPr marL="800100" lvl="1" indent="-3429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example,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     if f(n) = 1,   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</m:e>
                    </m:nary>
                    <m:r>
                      <a:rPr lang="de-DE" sz="2400" b="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=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 ε Ɵ(n);</a:t>
                </a:r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		if f(n) = log n,  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de-DE" sz="2400" b="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ε Ɵ(</a:t>
                </a:r>
                <a:r>
                  <a:rPr lang="en-US" sz="2400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n);</a:t>
                </a:r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076700" algn="l"/>
                  </a:tabLs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		    		if f(n) = </a:t>
                </a:r>
                <a:r>
                  <a:rPr lang="en-US" sz="2400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2400" baseline="30000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k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,   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de-DE" sz="2400" b="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ε Ɵ(n</a:t>
                </a:r>
                <a:r>
                  <a:rPr lang="en-US" sz="2400" baseline="300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k+1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)</a:t>
                </a:r>
                <a:r>
                  <a:rPr lang="en-US" sz="24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5871" y="1230866"/>
                <a:ext cx="7713850" cy="5587748"/>
              </a:xfrm>
              <a:prstGeom prst="rect">
                <a:avLst/>
              </a:prstGeom>
              <a:blipFill>
                <a:blip r:embed="rId2"/>
                <a:stretch>
                  <a:fillRect l="-1265" t="-436" b="-14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5AB8C8C-67F5-4599-BDFD-DF131C819A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0" y="3599290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6A21B33-C64D-4A8C-8F38-5A89CB61D4B5}"/>
              </a:ext>
            </a:extLst>
          </p:cNvPr>
          <p:cNvSpPr/>
          <p:nvPr/>
        </p:nvSpPr>
        <p:spPr>
          <a:xfrm>
            <a:off x="1753720" y="549846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83C68E3-3D5D-0ACD-E347-ED0A3EE5FB6A}"/>
              </a:ext>
            </a:extLst>
          </p:cNvPr>
          <p:cNvSpPr/>
          <p:nvPr/>
        </p:nvSpPr>
        <p:spPr>
          <a:xfrm>
            <a:off x="877455" y="4975736"/>
            <a:ext cx="9144000" cy="188226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FF733A-57F3-44C8-48B0-D58146BC41BE}"/>
              </a:ext>
            </a:extLst>
          </p:cNvPr>
          <p:cNvSpPr/>
          <p:nvPr/>
        </p:nvSpPr>
        <p:spPr>
          <a:xfrm>
            <a:off x="877455" y="1345563"/>
            <a:ext cx="9051636" cy="13791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870269" y="1131496"/>
                <a:ext cx="8568011" cy="57265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8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Common Recurrence Types: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Decrease-by-one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f(n) = 1,   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DE" sz="2400" b="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</m:e>
                    </m:nary>
                    <m:r>
                      <a:rPr lang="de-DE" sz="2400" b="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=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n ε Ɵ(n)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f(n) = log n,  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de-DE" sz="2400" b="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ε Ɵ(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n);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</m:e>
                        </m:func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[</m:t>
                    </m:r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𝑥𝑙𝑜𝑔𝑥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−</m:t>
                    </m:r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]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1</m:t>
                          </m:r>
                        </m:e>
                      </m:mr>
                    </m:m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=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– n +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 ε O(</a:t>
                </a:r>
                <a:r>
                  <a:rPr lang="en-US" sz="2400" dirty="0" err="1"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n).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+1</m:t>
                        </m:r>
                      </m:sup>
                      <m:e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𝑛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implies that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– n +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(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n+1)log(n +1) – (n+1) +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</a:t>
                </a:r>
              </a:p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nlogn – n +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dirty="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dirty="0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implies that </a:t>
                </a:r>
                <a:r>
                  <a:rPr lang="el-GR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Ω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(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nlog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n)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f(n) =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,   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de-DE" sz="2400" b="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ε Ɵ(n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k+1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)</a:t>
                </a:r>
                <a:r>
                  <a:rPr lang="en-US" sz="2400" b="1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de-DE" sz="2400" b="0" i="1" smtClean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 </a:t>
                </a:r>
                <a:r>
                  <a:rPr lang="pt-BR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1" dirty="0">
                    <a:effectLst/>
                    <a:latin typeface="Courier New" panose="02070309020205020404" pitchFamily="49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 closed-formed Bernoulli numbers.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69" y="1131496"/>
                <a:ext cx="8568011" cy="5726504"/>
              </a:xfrm>
              <a:prstGeom prst="rect">
                <a:avLst/>
              </a:prstGeom>
              <a:blipFill>
                <a:blip r:embed="rId2"/>
                <a:stretch>
                  <a:fillRect l="-1139" t="-426" b="-3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5AB8C8C-67F5-4599-BDFD-DF131C819A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0" y="3599290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6A21B33-C64D-4A8C-8F38-5A89CB61D4B5}"/>
              </a:ext>
            </a:extLst>
          </p:cNvPr>
          <p:cNvSpPr/>
          <p:nvPr/>
        </p:nvSpPr>
        <p:spPr>
          <a:xfrm>
            <a:off x="1753720" y="549846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518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3AF32D-990F-AB70-9264-F6B3C837C68B}"/>
              </a:ext>
            </a:extLst>
          </p:cNvPr>
          <p:cNvSpPr/>
          <p:nvPr/>
        </p:nvSpPr>
        <p:spPr>
          <a:xfrm>
            <a:off x="2115126" y="4710546"/>
            <a:ext cx="4285673" cy="5957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342752-F7E3-D8F6-C97A-165C9D07385B}"/>
              </a:ext>
            </a:extLst>
          </p:cNvPr>
          <p:cNvSpPr/>
          <p:nvPr/>
        </p:nvSpPr>
        <p:spPr>
          <a:xfrm>
            <a:off x="2115127" y="3320473"/>
            <a:ext cx="4285673" cy="5957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D5C847-E95C-D673-4BB7-A7AAB6C57E9C}"/>
              </a:ext>
            </a:extLst>
          </p:cNvPr>
          <p:cNvSpPr/>
          <p:nvPr/>
        </p:nvSpPr>
        <p:spPr>
          <a:xfrm>
            <a:off x="2115127" y="1930400"/>
            <a:ext cx="4285673" cy="59574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11044" y="1367721"/>
            <a:ext cx="8522563" cy="5268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Three major variations of decrease-and-conquer: </a:t>
            </a:r>
          </a:p>
          <a:p>
            <a:pPr marL="919163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 by a constant</a:t>
            </a:r>
          </a:p>
          <a:p>
            <a:pPr marL="1376363" lvl="2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Strategy: Reduce the size of an instance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same constant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each iteration of the algorithm.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19163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 by a constant factor</a:t>
            </a:r>
          </a:p>
          <a:p>
            <a:pPr marL="1376363" lvl="2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Strategy: Reduce a problem’s instance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same constant factor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each iteration of the algorithm.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19163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Variable size decrease</a:t>
            </a:r>
          </a:p>
          <a:p>
            <a:pPr marL="1376363" lvl="2" indent="-461963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Strategy:  A size reduction pattern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one iteration of an algorithm to another. 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5329CF-AE89-415A-87ED-27777F7C7815}"/>
              </a:ext>
            </a:extLst>
          </p:cNvPr>
          <p:cNvSpPr/>
          <p:nvPr/>
        </p:nvSpPr>
        <p:spPr>
          <a:xfrm>
            <a:off x="1738501" y="510537"/>
            <a:ext cx="4028090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</a:t>
            </a:r>
          </a:p>
        </p:txBody>
      </p:sp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6862" y="1021256"/>
            <a:ext cx="8398276" cy="5645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 decrease-by-a-constant-factor algorithm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solves a problem by reducing its instance of size n to an instance of size  n/b 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(b = 2  for most but not all such algorithms),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solve the smaller instance recursively, and then,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necessary, extend the solution of the smaller instance to a solution of the given instance.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most important example is binary search:</a:t>
            </a:r>
          </a:p>
          <a:p>
            <a:r>
              <a:rPr lang="en-US" sz="2400" dirty="0"/>
              <a:t>Compare a search key K  with the array’s middle element  A[m]. </a:t>
            </a:r>
          </a:p>
          <a:p>
            <a:r>
              <a:rPr lang="en-US" sz="2400" dirty="0"/>
              <a:t>If they match, the algorithm stops;</a:t>
            </a:r>
          </a:p>
          <a:p>
            <a:r>
              <a:rPr lang="en-US" sz="2400" dirty="0"/>
              <a:t>otherwise, the same operation is repeated recursively for the first half of the array if   K &lt; A[m],  and for the second half if  K &gt; A[m]: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38D6598C-7EF2-4006-8729-2AC14B1D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05" y="1625360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2004B51-4191-4EAE-94BD-F200D914BF88}"/>
              </a:ext>
            </a:extLst>
          </p:cNvPr>
          <p:cNvSpPr/>
          <p:nvPr/>
        </p:nvSpPr>
        <p:spPr>
          <a:xfrm>
            <a:off x="1896862" y="395828"/>
            <a:ext cx="8592737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1549" y="553235"/>
            <a:ext cx="9179511" cy="6230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Algorithm </a:t>
            </a:r>
            <a:r>
              <a:rPr lang="en-US" sz="2400" dirty="0" err="1">
                <a:latin typeface="Consolas" panose="020B0609020204030204" pitchFamily="49" charset="0"/>
                <a:ea typeface="SimSun" panose="02010600030101010101" pitchFamily="2" charset="-122"/>
              </a:rPr>
              <a:t>BinarySearch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(A[0 .. n-1], K)</a:t>
            </a: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//Implements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nonrecursive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binary search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//Input: 	An array A[0 .. n-1]  sorted in ascending order and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		a search  key  K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//Output: 	An index of the array’s element that is equal to  K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		or  -1  if there is no such element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p ← 0;   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r ←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n - 1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; 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while (p ≤ r) do {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 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m ← </a:t>
            </a:r>
            <a:r>
              <a:rPr lang="en-US" sz="2400" baseline="-250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└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 (p + r) /2 </a:t>
            </a:r>
            <a:r>
              <a:rPr lang="en-US" sz="2400" baseline="-250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┘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;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 if (K == A[m]) return m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 else if (K &lt; A[m]) then r ← m - 1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      else p ← m + 1; }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//end if-else-if-else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return -1; </a:t>
            </a:r>
            <a:endParaRPr lang="en-US" sz="24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FB0A765-3952-418C-9B9D-A3AC3AA6628F}"/>
              </a:ext>
            </a:extLst>
          </p:cNvPr>
          <p:cNvSpPr/>
          <p:nvPr/>
        </p:nvSpPr>
        <p:spPr>
          <a:xfrm flipH="1">
            <a:off x="1043591" y="3929742"/>
            <a:ext cx="557349" cy="330926"/>
          </a:xfrm>
          <a:prstGeom prst="cloudCallout">
            <a:avLst>
              <a:gd name="adj1" fmla="val -36252"/>
              <a:gd name="adj2" fmla="val 1320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82890" y="1055587"/>
                <a:ext cx="8913180" cy="506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 examples for the </a:t>
                </a:r>
                <a:r>
                  <a:rPr lang="en-US" sz="2400" i="1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Decreased-by-a-constant-factor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include:</a:t>
                </a:r>
              </a:p>
              <a:p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  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recursively by using the exponentiation by squaring.</a:t>
                </a:r>
                <a:endParaRPr lang="en-US" sz="2400" dirty="0"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multiplication a la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russe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(also called Russian peasant method).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914400" lvl="1" indent="-4572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Let n and m be positive integers. Compute the product of n and m using: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22860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		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n</m:t>
                        </m:r>
                      </m:num>
                      <m:den>
                        <m:r>
                          <a:rPr lang="en-US" sz="2400" b="0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if n is even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n * m =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m</m:t>
                    </m:r>
                    <m: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b="0" smtClean="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if n is odd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342900" indent="-342900">
                  <a:lnSpc>
                    <a:spcPct val="115000"/>
                  </a:lnSpc>
                  <a:spcBef>
                    <a:spcPts val="1200"/>
                  </a:spcBef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And the fake-coin problem, and the Josephus Problem.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2890" y="1055587"/>
                <a:ext cx="8913180" cy="5062796"/>
              </a:xfrm>
              <a:prstGeom prst="rect">
                <a:avLst/>
              </a:prstGeom>
              <a:blipFill>
                <a:blip r:embed="rId2"/>
                <a:stretch>
                  <a:fillRect l="-1025" t="-963" r="-615" b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538"/>
          <p:cNvSpPr>
            <a:spLocks/>
          </p:cNvSpPr>
          <p:nvPr/>
        </p:nvSpPr>
        <p:spPr bwMode="auto">
          <a:xfrm>
            <a:off x="3959627" y="3784807"/>
            <a:ext cx="98567" cy="1405502"/>
          </a:xfrm>
          <a:prstGeom prst="leftBrace">
            <a:avLst>
              <a:gd name="adj1" fmla="val 7587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67C6EF67-5E49-48CF-B69A-3B8FDD111D0E}"/>
              </a:ext>
            </a:extLst>
          </p:cNvPr>
          <p:cNvSpPr/>
          <p:nvPr/>
        </p:nvSpPr>
        <p:spPr>
          <a:xfrm flipH="1">
            <a:off x="829850" y="3263537"/>
            <a:ext cx="557349" cy="330926"/>
          </a:xfrm>
          <a:prstGeom prst="cloudCallout">
            <a:avLst>
              <a:gd name="adj1" fmla="val -36252"/>
              <a:gd name="adj2" fmla="val 1320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5B511B-60BB-4278-9955-E3E67165C094}"/>
              </a:ext>
            </a:extLst>
          </p:cNvPr>
          <p:cNvSpPr/>
          <p:nvPr/>
        </p:nvSpPr>
        <p:spPr>
          <a:xfrm>
            <a:off x="1782890" y="262863"/>
            <a:ext cx="8415061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solidFill>
                  <a:srgbClr val="0000FF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350904-73F4-71D9-7191-58F7CA179FC9}"/>
              </a:ext>
            </a:extLst>
          </p:cNvPr>
          <p:cNvSpPr txBox="1"/>
          <p:nvPr/>
        </p:nvSpPr>
        <p:spPr>
          <a:xfrm>
            <a:off x="10491397" y="1838036"/>
            <a:ext cx="120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slide 9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084B596-39A3-4672-8FDB-48B01FB42A64}"/>
              </a:ext>
            </a:extLst>
          </p:cNvPr>
          <p:cNvSpPr/>
          <p:nvPr/>
        </p:nvSpPr>
        <p:spPr>
          <a:xfrm rot="9543281">
            <a:off x="3055172" y="6271708"/>
            <a:ext cx="301214" cy="3234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988B611-20D4-4451-8353-3D7065214A55}"/>
              </a:ext>
            </a:extLst>
          </p:cNvPr>
          <p:cNvSpPr/>
          <p:nvPr/>
        </p:nvSpPr>
        <p:spPr>
          <a:xfrm rot="9543281">
            <a:off x="3580610" y="6272407"/>
            <a:ext cx="301214" cy="3234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13811704-F257-4D48-9B3D-7585177F31B9}"/>
              </a:ext>
            </a:extLst>
          </p:cNvPr>
          <p:cNvSpPr/>
          <p:nvPr/>
        </p:nvSpPr>
        <p:spPr>
          <a:xfrm rot="9543281">
            <a:off x="4106051" y="6271707"/>
            <a:ext cx="301214" cy="3234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75312E-9E35-4C9D-9AF2-EDDBFE04DB4B}"/>
              </a:ext>
            </a:extLst>
          </p:cNvPr>
          <p:cNvSpPr txBox="1"/>
          <p:nvPr/>
        </p:nvSpPr>
        <p:spPr>
          <a:xfrm>
            <a:off x="4733365" y="6118383"/>
            <a:ext cx="5464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determining the fake coin whether is heavy or light, two comparisons and divide n coins into three bags.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EFDBF844-706A-491E-9EFE-E24AAB4E8F57}"/>
              </a:ext>
            </a:extLst>
          </p:cNvPr>
          <p:cNvSpPr/>
          <p:nvPr/>
        </p:nvSpPr>
        <p:spPr>
          <a:xfrm rot="9543281">
            <a:off x="1312576" y="6271703"/>
            <a:ext cx="301214" cy="3234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DB1D732C-FC43-4918-AE45-4C2B3AD67716}"/>
              </a:ext>
            </a:extLst>
          </p:cNvPr>
          <p:cNvSpPr/>
          <p:nvPr/>
        </p:nvSpPr>
        <p:spPr>
          <a:xfrm rot="9543281">
            <a:off x="787140" y="6271704"/>
            <a:ext cx="301214" cy="3234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9631" y="1251683"/>
            <a:ext cx="892932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indent="-461963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recurrence equation for investigating the time efficiency of such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decrease-by-a-constant-factor algorithms typically has the form</a:t>
            </a:r>
            <a:endParaRPr lang="en-US" sz="2400" dirty="0">
              <a:solidFill>
                <a:srgbClr val="0000FF"/>
              </a:solidFill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= T(n/b) + f(n)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	(3.5)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where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 &gt; 1 and 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function  f(n)  accounts for the time needed to 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reduce an instance to a smaller one, and  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extend the solution of the smaller instance to a solution of the larger instance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989D2D7-EEDE-4AAA-BB1A-E44BA9B0E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92" y="1433771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D073C99-0D0D-4ACF-A5F3-052739F27610}"/>
              </a:ext>
            </a:extLst>
          </p:cNvPr>
          <p:cNvSpPr/>
          <p:nvPr/>
        </p:nvSpPr>
        <p:spPr>
          <a:xfrm>
            <a:off x="1799631" y="373881"/>
            <a:ext cx="8592737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9631" y="953820"/>
            <a:ext cx="9046346" cy="5904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indent="-461963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recurrence equation for finding the time efficiency of such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decrease-by-a-constant-factor algorithms typically has the form</a:t>
            </a:r>
            <a:endParaRPr lang="en-US" sz="2400" dirty="0">
              <a:solidFill>
                <a:srgbClr val="0000FF"/>
              </a:solidFill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T(n) = T(n/b) + f(n)	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	(3.5)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Strictly speaking, equation (3.5) is valid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only for  n = b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 k = 0, 1, …   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values of  n  that are not the powers of  b,  there is typically some round-off, usually involving the floor and/or ceiling functions. </a:t>
            </a:r>
          </a:p>
          <a:p>
            <a:pPr marL="1376363" lvl="2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standard approach to solving such equations is </a:t>
            </a:r>
          </a:p>
          <a:p>
            <a:pPr marL="1833563" lvl="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 solve them for n = b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first.  Afterward, </a:t>
            </a:r>
          </a:p>
          <a:p>
            <a:pPr marL="1833563" lvl="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either the solution is tweaked to make it valid for all n’s, </a:t>
            </a:r>
          </a:p>
          <a:p>
            <a:pPr marL="1833563" lvl="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or the order of growth of the solution is established based on the smoothness rule (Theorem 2.2).</a:t>
            </a:r>
            <a:endParaRPr lang="en-US" sz="2400" dirty="0">
              <a:effectLst/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989D2D7-EEDE-4AAA-BB1A-E44BA9B0E2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92" y="1433771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D073C99-0D0D-4ACF-A5F3-052739F27610}"/>
              </a:ext>
            </a:extLst>
          </p:cNvPr>
          <p:cNvSpPr/>
          <p:nvPr/>
        </p:nvSpPr>
        <p:spPr>
          <a:xfrm>
            <a:off x="1799631" y="328392"/>
            <a:ext cx="8592737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33475653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83557" y="1114430"/>
                <a:ext cx="8930936" cy="4878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3876675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Common Recurrence Types: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Decreased-by-a-constant-factor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3876675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Given  T(n) = T(n/b) + f(n),		..…(3.5) (B. 13)</a:t>
                </a:r>
                <a:endParaRPr lang="en-US" sz="2400" dirty="0"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387667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by considering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n = b</a:t>
                </a:r>
                <a:r>
                  <a:rPr lang="en-US" sz="2400" baseline="300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 k = 0, 1, 2, ….  and applying backward substitutions to (B.13), we have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4038600" algn="l"/>
                  </a:tabLs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T(n)  =  T(b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 =  T(b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k-1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f(b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4038600" algn="l"/>
                  </a:tabLs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</a:t>
                </a:r>
                <a:r>
                  <a:rPr lang="de-DE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 T(b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k-2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f(b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k-1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)+ f(b</a:t>
                </a:r>
                <a:r>
                  <a:rPr lang="de-DE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</a:t>
                </a:r>
                <a:endParaRPr lang="en-US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4038600" algn="l"/>
                  </a:tabLst>
                </a:pPr>
                <a:r>
                  <a:rPr lang="de-DE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 …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403860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         =  T(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f(b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k-i+1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… + f(b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+ f(b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k-1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)+ f(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                      =  T(1) +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   let 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= k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557" y="1114430"/>
                <a:ext cx="8930936" cy="4878259"/>
              </a:xfrm>
              <a:prstGeom prst="rect">
                <a:avLst/>
              </a:prstGeom>
              <a:blipFill>
                <a:blip r:embed="rId2"/>
                <a:stretch>
                  <a:fillRect l="-1024" t="-500"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EF36F178-8D68-4D9B-A9E9-0E01187FD264}"/>
              </a:ext>
            </a:extLst>
          </p:cNvPr>
          <p:cNvSpPr/>
          <p:nvPr/>
        </p:nvSpPr>
        <p:spPr>
          <a:xfrm flipH="1">
            <a:off x="1565041" y="5108764"/>
            <a:ext cx="557349" cy="330926"/>
          </a:xfrm>
          <a:prstGeom prst="cloudCallout">
            <a:avLst>
              <a:gd name="adj1" fmla="val -36252"/>
              <a:gd name="adj2" fmla="val 132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412EC3-12D0-4C9D-B4AC-1A89B080FB40}"/>
              </a:ext>
            </a:extLst>
          </p:cNvPr>
          <p:cNvSpPr/>
          <p:nvPr/>
        </p:nvSpPr>
        <p:spPr>
          <a:xfrm>
            <a:off x="1483557" y="206472"/>
            <a:ext cx="8592737" cy="625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 in Algorithm Analysis </a:t>
            </a:r>
          </a:p>
        </p:txBody>
      </p:sp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40003" y="1074104"/>
                <a:ext cx="9241654" cy="56030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Common Recurrence Types: </a:t>
                </a:r>
                <a:r>
                  <a:rPr lang="en-US" sz="24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Decreased-by-a-constant-factor</a:t>
                </a:r>
              </a:p>
              <a:p>
                <a:pPr marL="342900" indent="-3429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So far, we have </a:t>
                </a:r>
                <a:r>
                  <a:rPr lang="de-DE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T(n)  =  T(b</a:t>
                </a:r>
                <a:r>
                  <a:rPr lang="de-DE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</a:t>
                </a:r>
                <a:r>
                  <a:rPr lang="de-DE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)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=  T(1) +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nary>
                  </m:oMath>
                </a14:m>
                <a:endParaRPr lang="en-US" sz="2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a specific function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f(n), the sum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can be either computed exactly or its order of growth ascertained. </a:t>
                </a:r>
                <a:endParaRPr lang="en-US" sz="2400" dirty="0">
                  <a:effectLst/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 marL="342900" indent="-342900">
                  <a:lnSpc>
                    <a:spcPct val="115000"/>
                  </a:lnSpc>
                  <a:spcAft>
                    <a:spcPts val="10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example, 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   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if  f(n) =  1,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=  k  =  </a:t>
                </a:r>
                <a:r>
                  <a:rPr lang="en-US" sz="2400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log</a:t>
                </a:r>
                <a:r>
                  <a:rPr lang="en-US" sz="2400" baseline="-25000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b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n,  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w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here 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    If  f(n) =  n,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d>
                          <m:dPr>
                            <m:ctrlPr>
                              <a:rPr lang="en-US" sz="240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400" b="0" i="1">
                                    <a:effectLst/>
                                    <a:highlight>
                                      <a:srgbClr val="FFFF00"/>
                                    </a:highlight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Courier New" panose="02070309020205020404" pitchFamily="49" charset="0"/>
                    <a:ea typeface="SimSun" panose="02010600030101010101" pitchFamily="2" charset="-122"/>
                  </a:rPr>
                  <a:t>,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when n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𝑗</m:t>
                        </m:r>
                      </m:sup>
                    </m:sSup>
                  </m:oMath>
                </a14:m>
                <a:endParaRPr lang="en-US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                               			      =  b(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>
                                <a:effectLst/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− 1</m:t>
                        </m:r>
                      </m:num>
                      <m:den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)</a:t>
                </a:r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			    	</a:t>
                </a:r>
                <a:r>
                  <a:rPr lang="en-US" sz="2400" dirty="0"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  	      </a:t>
                </a:r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=  b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 – 1</m:t>
                        </m:r>
                      </m:num>
                      <m:den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SimSun" panose="02010600030101010101" pitchFamily="2" charset="-122"/>
                  </a:rPr>
                  <a:t>)</a:t>
                </a:r>
                <a:endParaRPr lang="en-US" sz="2400" dirty="0">
                  <a:effectLst/>
                  <a:highlight>
                    <a:srgbClr val="FFFF00"/>
                  </a:highlight>
                  <a:latin typeface="Courier New" panose="02070309020205020404" pitchFamily="49" charset="0"/>
                  <a:ea typeface="SimSun" panose="02010600030101010101" pitchFamily="2" charset="-122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003" y="1074104"/>
                <a:ext cx="9241654" cy="5603072"/>
              </a:xfrm>
              <a:prstGeom prst="rect">
                <a:avLst/>
              </a:prstGeom>
              <a:blipFill>
                <a:blip r:embed="rId2"/>
                <a:stretch>
                  <a:fillRect l="-989" t="-435" b="-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48A678A-56A0-4183-893B-A7CF95FB67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4" y="3329065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5DF1139-12D9-4CC9-BEF0-22B06E7E63EC}"/>
              </a:ext>
            </a:extLst>
          </p:cNvPr>
          <p:cNvSpPr/>
          <p:nvPr/>
        </p:nvSpPr>
        <p:spPr>
          <a:xfrm>
            <a:off x="1509683" y="380643"/>
            <a:ext cx="10148099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876675" algn="l"/>
              </a:tabLst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067" y="1611478"/>
            <a:ext cx="8966447" cy="445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This recurrence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T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(n) = T(n/b) + f(n)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(3.5)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is a special case of recurrence for Divide-and-conquer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T(n) =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(n/b) + f(n),		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which is covered by the Master Theorem (Theorem 2.3).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According to this theorem, in particular,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 f(n) ε Ω(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where d  &gt;  0,  then T(n) ε Ω(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)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 well.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2CCBC91-C386-4EBA-9279-12EE9F60B9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17" y="2827142"/>
            <a:ext cx="586105" cy="425450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C8BA47-F3CE-4591-8CBF-C2497DE4081B}"/>
              </a:ext>
            </a:extLst>
          </p:cNvPr>
          <p:cNvSpPr/>
          <p:nvPr/>
        </p:nvSpPr>
        <p:spPr>
          <a:xfrm>
            <a:off x="1575322" y="554815"/>
            <a:ext cx="10148099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3876675" algn="l"/>
              </a:tabLst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Common Recurrence Types: </a:t>
            </a:r>
            <a:r>
              <a:rPr lang="en-US" sz="3200" dirty="0">
                <a:latin typeface="Times New Roman" panose="02020603050405020304" pitchFamily="18" charset="0"/>
                <a:ea typeface="SimSun" panose="02010600030101010101" pitchFamily="2" charset="-122"/>
              </a:rPr>
              <a:t>Decreased-by-a-constant-factor</a:t>
            </a:r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9215" y="2425295"/>
            <a:ext cx="8487053" cy="2007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Decomposition of Graph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 the remaining of this chapter, we will cover graphs,</a:t>
            </a: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including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Depth-First Search and Breadth-First Search </a:t>
            </a:r>
          </a:p>
          <a:p>
            <a:pPr marL="742950" lvl="1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Topological Sorting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95635" y="1639474"/>
            <a:ext cx="8832062" cy="4818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example of decrease-by-one: </a:t>
            </a:r>
          </a:p>
          <a:p>
            <a:pPr marL="914400" marR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Consider the exponentiation problem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computing  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</a:p>
          <a:p>
            <a:pPr marL="914400" lvl="1"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where a </a:t>
            </a:r>
            <a:r>
              <a:rPr lang="zh-CN" alt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≠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   and n is a positive (nonnegative) integer, 1, 2, 3, …. </a:t>
            </a:r>
          </a:p>
          <a:p>
            <a:pPr marL="914400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relationship between </a:t>
            </a:r>
          </a:p>
          <a:p>
            <a:pPr marL="13716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given instance of a problem with size n and </a:t>
            </a:r>
          </a:p>
          <a:p>
            <a:pPr marL="13716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smaller instance of the same problem with size n-1 </a:t>
            </a:r>
          </a:p>
          <a:p>
            <a:pPr marL="1371600" lvl="1" indent="-4572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 obtained by the formula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=  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n-1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* 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5BA143-81D9-4EEB-920A-A9751DDDD98A}"/>
              </a:ext>
            </a:extLst>
          </p:cNvPr>
          <p:cNvSpPr/>
          <p:nvPr/>
        </p:nvSpPr>
        <p:spPr>
          <a:xfrm>
            <a:off x="1695635" y="701332"/>
            <a:ext cx="4028090" cy="625428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</a:t>
            </a:r>
          </a:p>
        </p:txBody>
      </p:sp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5713" y="1435545"/>
            <a:ext cx="8927554" cy="4685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Compute function f(n) = 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by: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61963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top-down”, using its recursive definition 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=  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n-1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* a.</a:t>
            </a:r>
          </a:p>
          <a:p>
            <a:pPr marL="457200" marR="0">
              <a:lnSpc>
                <a:spcPct val="115000"/>
              </a:lnSpc>
              <a:spcBef>
                <a:spcPts val="1200"/>
              </a:spcBef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f(n-1)* a	if n &gt; 1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f(n) = 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a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if n = 1  	(or 1 if n =0)	…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(3.1)</a:t>
            </a:r>
          </a:p>
          <a:p>
            <a:pPr marL="461963" lvl="1" indent="-34607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“bottom up”, by multiplying a  by itself  n-1  times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(or 1 by a n times). (This is the same as the brute-force algorithm). (iterative)</a:t>
            </a:r>
          </a:p>
          <a:p>
            <a:pPr marL="461963" indent="-346075">
              <a:spcBef>
                <a:spcPts val="1800"/>
              </a:spcBef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		a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= (… ((a * a) * a) *  … * a)  or  (…((1 * a) * a) *  … * a)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/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n-1 times *                                n times *</a:t>
            </a:r>
          </a:p>
        </p:txBody>
      </p:sp>
      <p:sp>
        <p:nvSpPr>
          <p:cNvPr id="3" name="AutoShape 2"/>
          <p:cNvSpPr>
            <a:spLocks/>
          </p:cNvSpPr>
          <p:nvPr/>
        </p:nvSpPr>
        <p:spPr bwMode="auto">
          <a:xfrm>
            <a:off x="3143715" y="2608425"/>
            <a:ext cx="175519" cy="1171852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69"/>
          <p:cNvSpPr>
            <a:spLocks/>
          </p:cNvSpPr>
          <p:nvPr/>
        </p:nvSpPr>
        <p:spPr bwMode="auto">
          <a:xfrm rot="5400000">
            <a:off x="4940712" y="4108231"/>
            <a:ext cx="156109" cy="2913226"/>
          </a:xfrm>
          <a:prstGeom prst="rightBrace">
            <a:avLst>
              <a:gd name="adj1" fmla="val 50833"/>
              <a:gd name="adj2" fmla="val 4902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269"/>
          <p:cNvSpPr>
            <a:spLocks/>
          </p:cNvSpPr>
          <p:nvPr/>
        </p:nvSpPr>
        <p:spPr bwMode="auto">
          <a:xfrm rot="5400000">
            <a:off x="8330677" y="4137131"/>
            <a:ext cx="204003" cy="2771150"/>
          </a:xfrm>
          <a:prstGeom prst="rightBrace">
            <a:avLst>
              <a:gd name="adj1" fmla="val 50833"/>
              <a:gd name="adj2" fmla="val 4902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5177D5-A7B2-4412-83FD-FC735BBF712C}"/>
              </a:ext>
            </a:extLst>
          </p:cNvPr>
          <p:cNvSpPr txBox="1"/>
          <p:nvPr/>
        </p:nvSpPr>
        <p:spPr>
          <a:xfrm>
            <a:off x="9501052" y="2228671"/>
            <a:ext cx="26909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T(n) = T(n-1) + 1</a:t>
            </a:r>
          </a:p>
          <a:p>
            <a:r>
              <a:rPr lang="en-US" dirty="0"/>
              <a:t>T(1) = 0</a:t>
            </a:r>
          </a:p>
          <a:p>
            <a:r>
              <a:rPr lang="en-US" dirty="0" err="1"/>
              <a:t>Soln</a:t>
            </a:r>
            <a:r>
              <a:rPr lang="en-US" dirty="0"/>
              <a:t>:  T(n) = 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ϴ(n) of multiplications.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83CFCE-F7F9-4A22-ADB2-A457D7DE06CE}"/>
              </a:ext>
            </a:extLst>
          </p:cNvPr>
          <p:cNvSpPr/>
          <p:nvPr/>
        </p:nvSpPr>
        <p:spPr>
          <a:xfrm>
            <a:off x="1634172" y="597392"/>
            <a:ext cx="7729997" cy="625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 - </a:t>
            </a:r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Decrease-by-a-constant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50CB6A-61DF-4A39-A2BD-7B5DF9FE1889}"/>
              </a:ext>
            </a:extLst>
          </p:cNvPr>
          <p:cNvSpPr txBox="1"/>
          <p:nvPr/>
        </p:nvSpPr>
        <p:spPr>
          <a:xfrm>
            <a:off x="286327" y="2565559"/>
            <a:ext cx="1417838" cy="13737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EE49CA-F409-4614-A593-2C627A3518E6}"/>
              </a:ext>
            </a:extLst>
          </p:cNvPr>
          <p:cNvCxnSpPr>
            <a:cxnSpLocks/>
          </p:cNvCxnSpPr>
          <p:nvPr/>
        </p:nvCxnSpPr>
        <p:spPr>
          <a:xfrm flipH="1">
            <a:off x="654476" y="2644108"/>
            <a:ext cx="334455" cy="36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1838FE-F099-464C-82C8-47FD01592AC0}"/>
              </a:ext>
            </a:extLst>
          </p:cNvPr>
          <p:cNvCxnSpPr/>
          <p:nvPr/>
        </p:nvCxnSpPr>
        <p:spPr>
          <a:xfrm>
            <a:off x="973610" y="2644108"/>
            <a:ext cx="0" cy="369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7B45005-B7E3-49EB-BB9D-65669AA28B72}"/>
              </a:ext>
            </a:extLst>
          </p:cNvPr>
          <p:cNvCxnSpPr/>
          <p:nvPr/>
        </p:nvCxnSpPr>
        <p:spPr>
          <a:xfrm>
            <a:off x="989522" y="2676434"/>
            <a:ext cx="339135" cy="28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D0704C-FE58-48C6-966A-C0EF607143E4}"/>
              </a:ext>
            </a:extLst>
          </p:cNvPr>
          <p:cNvCxnSpPr/>
          <p:nvPr/>
        </p:nvCxnSpPr>
        <p:spPr>
          <a:xfrm flipH="1">
            <a:off x="379170" y="3055805"/>
            <a:ext cx="258618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914341A-DB91-48C3-A71D-3791EE2C2871}"/>
              </a:ext>
            </a:extLst>
          </p:cNvPr>
          <p:cNvCxnSpPr/>
          <p:nvPr/>
        </p:nvCxnSpPr>
        <p:spPr>
          <a:xfrm>
            <a:off x="647025" y="3055805"/>
            <a:ext cx="8906" cy="314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72A8A8-87E4-4507-9E58-85F07C296036}"/>
              </a:ext>
            </a:extLst>
          </p:cNvPr>
          <p:cNvCxnSpPr/>
          <p:nvPr/>
        </p:nvCxnSpPr>
        <p:spPr>
          <a:xfrm>
            <a:off x="636880" y="3021184"/>
            <a:ext cx="325548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29BF1AB-5434-4049-8454-1E7041EB9470}"/>
              </a:ext>
            </a:extLst>
          </p:cNvPr>
          <p:cNvSpPr txBox="1"/>
          <p:nvPr/>
        </p:nvSpPr>
        <p:spPr>
          <a:xfrm>
            <a:off x="286326" y="4562763"/>
            <a:ext cx="1856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* a * a * …..* 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862ED2-2F74-4CA1-A76E-670401359847}"/>
              </a:ext>
            </a:extLst>
          </p:cNvPr>
          <p:cNvCxnSpPr/>
          <p:nvPr/>
        </p:nvCxnSpPr>
        <p:spPr>
          <a:xfrm>
            <a:off x="379170" y="4856558"/>
            <a:ext cx="181548" cy="343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8574F5-6E74-47E6-A4AB-0EA6F1809C00}"/>
              </a:ext>
            </a:extLst>
          </p:cNvPr>
          <p:cNvCxnSpPr/>
          <p:nvPr/>
        </p:nvCxnSpPr>
        <p:spPr>
          <a:xfrm>
            <a:off x="563418" y="4856558"/>
            <a:ext cx="0" cy="352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9D196E-D23E-4FAA-8AF9-73DF60F533A9}"/>
              </a:ext>
            </a:extLst>
          </p:cNvPr>
          <p:cNvCxnSpPr/>
          <p:nvPr/>
        </p:nvCxnSpPr>
        <p:spPr>
          <a:xfrm flipH="1">
            <a:off x="560718" y="4856558"/>
            <a:ext cx="187427" cy="343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8258301-FF9D-47F7-93F6-7FDF888E1798}"/>
              </a:ext>
            </a:extLst>
          </p:cNvPr>
          <p:cNvCxnSpPr>
            <a:cxnSpLocks/>
          </p:cNvCxnSpPr>
          <p:nvPr/>
        </p:nvCxnSpPr>
        <p:spPr>
          <a:xfrm>
            <a:off x="554839" y="5209309"/>
            <a:ext cx="187427" cy="277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D92D96B-E2A1-419D-8BAA-6B3C89D871AF}"/>
              </a:ext>
            </a:extLst>
          </p:cNvPr>
          <p:cNvCxnSpPr>
            <a:cxnSpLocks/>
          </p:cNvCxnSpPr>
          <p:nvPr/>
        </p:nvCxnSpPr>
        <p:spPr>
          <a:xfrm flipH="1">
            <a:off x="748145" y="4856558"/>
            <a:ext cx="175669" cy="63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FAC1A3-93B2-4B1C-AF48-9D875D9560DA}"/>
              </a:ext>
            </a:extLst>
          </p:cNvPr>
          <p:cNvCxnSpPr/>
          <p:nvPr/>
        </p:nvCxnSpPr>
        <p:spPr>
          <a:xfrm flipH="1">
            <a:off x="756724" y="4856558"/>
            <a:ext cx="364233" cy="630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8744" y="693235"/>
            <a:ext cx="9472474" cy="616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Decrease-by-one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 3.1:  Compute the factorial function F(n) =  n! based on the factorial n! definition: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n! = 1 * 2 * … * (n-1) * n  for any nonnegative integer n </a:t>
            </a:r>
            <a:r>
              <a:rPr lang="zh-CN" altLang="en-US" sz="2400" dirty="0">
                <a:latin typeface="Courier New" panose="02070309020205020404" pitchFamily="49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≥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1, and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0!  = 1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marR="0" indent="-461963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Bottom-up approach:  ( … (((1 * 2) * 3) * 4) *  … *)</a:t>
            </a:r>
          </a:p>
          <a:p>
            <a:pPr marL="461963" marR="0" indent="-461963"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Top-down approach:</a:t>
            </a:r>
          </a:p>
          <a:p>
            <a:pPr marL="457200" marR="0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Compute F(n) = F(n-1) * n with the recursive algorithm.  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Algorithm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F(n)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    //Compute n! recursively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    //Input: A nonnegative integer n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    //Output: The value of n!</a:t>
            </a:r>
            <a:endParaRPr lang="en-US" sz="2400" dirty="0"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if (n == 0) return 1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else return F(n-1)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*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n;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ABD6CD-4AF5-48A5-B640-C9CC3F6F089A}"/>
              </a:ext>
            </a:extLst>
          </p:cNvPr>
          <p:cNvSpPr txBox="1"/>
          <p:nvPr/>
        </p:nvSpPr>
        <p:spPr>
          <a:xfrm>
            <a:off x="4563381" y="45898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//Top-down approach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906419-CB35-418E-AE3D-1E63E8B8F02C}"/>
              </a:ext>
            </a:extLst>
          </p:cNvPr>
          <p:cNvSpPr/>
          <p:nvPr/>
        </p:nvSpPr>
        <p:spPr>
          <a:xfrm>
            <a:off x="1083076" y="164162"/>
            <a:ext cx="7729997" cy="625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 - </a:t>
            </a:r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Decrease-by-a-constant</a:t>
            </a:r>
          </a:p>
        </p:txBody>
      </p:sp>
    </p:spTree>
    <p:extLst>
      <p:ext uri="{BB962C8B-B14F-4D97-AF65-F5344CB8AC3E}">
        <p14:creationId xmlns:p14="http://schemas.microsoft.com/office/powerpoint/2010/main" val="66824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1" y="1267355"/>
            <a:ext cx="9553303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 by a constant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Consider the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Algorithm F(n)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– a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top-down approach (3.1):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M(n) be the number of multiplication operations 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needed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M(n) = M(n -1) +1 when n &gt;1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M(1) = 0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Solution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M(n) = M(n-2) +1 + 1, where M(n-1) = M(n-2) + 1.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M(n) = M(n –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+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Let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n-1.       Then M(n) = M(n – (n-1)) + n-1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			       = M(1) + n – 1 </a:t>
            </a:r>
          </a:p>
          <a:p>
            <a:pPr marL="18288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= 0 + n – 1 </a:t>
            </a:r>
          </a:p>
          <a:p>
            <a:pPr marL="1828800" marR="0" indent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=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-1 = ϴ(n) numbers of multiplication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DA9F5615-5E9C-40B7-BB06-94C51138B7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34" y="27246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D322EC-DFA3-4AA3-A45D-0694E5E06F7C}"/>
              </a:ext>
            </a:extLst>
          </p:cNvPr>
          <p:cNvSpPr txBox="1"/>
          <p:nvPr/>
        </p:nvSpPr>
        <p:spPr>
          <a:xfrm>
            <a:off x="1698171" y="5552001"/>
            <a:ext cx="25031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we use Masters </a:t>
            </a:r>
            <a:r>
              <a:rPr lang="en-US" dirty="0" err="1"/>
              <a:t>Thm</a:t>
            </a:r>
            <a:r>
              <a:rPr lang="en-US" dirty="0"/>
              <a:t> to compute this </a:t>
            </a:r>
            <a:r>
              <a:rPr lang="en-US" dirty="0" err="1"/>
              <a:t>pbm</a:t>
            </a:r>
            <a:r>
              <a:rPr lang="en-US" dirty="0"/>
              <a:t>? If not why?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7BFBCB-5DE2-40C9-9CC3-7817436DC1C7}"/>
              </a:ext>
            </a:extLst>
          </p:cNvPr>
          <p:cNvSpPr/>
          <p:nvPr/>
        </p:nvSpPr>
        <p:spPr>
          <a:xfrm>
            <a:off x="1553339" y="382669"/>
            <a:ext cx="7729997" cy="62542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Decrease-and-Conquer - </a:t>
            </a:r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Decrease-by-a-constant</a:t>
            </a:r>
          </a:p>
        </p:txBody>
      </p:sp>
    </p:spTree>
    <p:extLst>
      <p:ext uri="{BB962C8B-B14F-4D97-AF65-F5344CB8AC3E}">
        <p14:creationId xmlns:p14="http://schemas.microsoft.com/office/powerpoint/2010/main" val="68685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794" y="1727110"/>
            <a:ext cx="8630195" cy="4156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decrease-by-a-constant-factor technique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Strategy: Reduce a problem’s instance by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same constant factor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on each iteration of the algorithm.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Decrease-by-a-constant-factor algorithms usually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run in logarithmic time.</a:t>
            </a:r>
          </a:p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 example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binary search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is an example of decrease-by-half.  </a:t>
            </a:r>
            <a:endParaRPr lang="en-US" sz="2400" dirty="0">
              <a:latin typeface="Courier New" panose="02070309020205020404" pitchFamily="49" charset="0"/>
              <a:ea typeface="SimSun" panose="02010600030101010101" pitchFamily="2" charset="-122"/>
            </a:endParaRP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worst-case time efficiency of binary search, 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T(n) =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Microsoft YaHei" panose="020B0503020204020204" pitchFamily="34" charset="-122"/>
                <a:ea typeface="SimSun" panose="02010600030101010101" pitchFamily="2" charset="-122"/>
                <a:cs typeface="Times New Roman" panose="02020603050405020304" pitchFamily="18" charset="0"/>
              </a:rPr>
              <a:t>ϴ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n).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Courier New" panose="02070309020205020404" pitchFamily="49" charset="0"/>
              <a:ea typeface="SimSun" panose="02010600030101010101" pitchFamily="2" charset="-122"/>
            </a:endParaRP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636DA3F-B4DF-4388-9E9A-110238CD1C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" y="1727110"/>
            <a:ext cx="586105" cy="42545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C4B6751-FB71-4EBF-A445-58A4D4C9947B}"/>
              </a:ext>
            </a:extLst>
          </p:cNvPr>
          <p:cNvSpPr/>
          <p:nvPr/>
        </p:nvSpPr>
        <p:spPr>
          <a:xfrm>
            <a:off x="1524235" y="779807"/>
            <a:ext cx="5344155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Decrease-by-a-Constant-Factor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204" y="945501"/>
            <a:ext cx="9192305" cy="4986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example of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decrease-by-half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for the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exponentiation problem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914400" marR="0" lvl="1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Compute a</a:t>
            </a:r>
            <a:r>
              <a:rPr lang="en-US" sz="2400" baseline="30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instance of size n (n is an even only),  the instance of half its size will be to compute a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[decrease-by-half], with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relationship between the two:  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(a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1371600" lvl="2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n  is odd, then compute  a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n-1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 by using the rule for even-valued exponents and then multiply the result by  a.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(a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n/2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if  n  is even and positive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	     (a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(n-1)/2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* a 	if  n  is odd 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1			if  n = 0.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(3.2)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3"/>
          <p:cNvSpPr>
            <a:spLocks/>
          </p:cNvSpPr>
          <p:nvPr/>
        </p:nvSpPr>
        <p:spPr bwMode="auto">
          <a:xfrm>
            <a:off x="4164367" y="4409981"/>
            <a:ext cx="132425" cy="1218461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25426" y="5965503"/>
            <a:ext cx="745832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requires 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O(log n) of multiplication.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/>
              <a:t>A brute force approach: Reducing by a constant (using the top-down approach, a recursive call, (3.1, slide 5) ) takes 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ϴ(n)</a:t>
            </a:r>
            <a:r>
              <a:rPr lang="en-US" dirty="0"/>
              <a:t>.</a:t>
            </a:r>
            <a:endParaRPr lang="en-US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838CB5-CCF8-4660-AB19-8A5A56FE10E9}"/>
              </a:ext>
            </a:extLst>
          </p:cNvPr>
          <p:cNvSpPr/>
          <p:nvPr/>
        </p:nvSpPr>
        <p:spPr>
          <a:xfrm>
            <a:off x="1329372" y="275760"/>
            <a:ext cx="5344155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Decrease-by-a-Constant-Factor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4403</Words>
  <Application>Microsoft Office PowerPoint</Application>
  <PresentationFormat>Widescreen</PresentationFormat>
  <Paragraphs>404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2" baseType="lpstr">
      <vt:lpstr>Microsoft YaHei</vt:lpstr>
      <vt:lpstr>SimSun</vt:lpstr>
      <vt:lpstr>SimSun</vt:lpstr>
      <vt:lpstr>Arial</vt:lpstr>
      <vt:lpstr>Calibri</vt:lpstr>
      <vt:lpstr>Calibri Light</vt:lpstr>
      <vt:lpstr>Cambria Math</vt:lpstr>
      <vt:lpstr>Consolas</vt:lpstr>
      <vt:lpstr>Courier New</vt:lpstr>
      <vt:lpstr>Symbol</vt:lpstr>
      <vt:lpstr>Times New Roman</vt:lpstr>
      <vt:lpstr>Wingdings</vt:lpstr>
      <vt:lpstr>Office Theme</vt:lpstr>
      <vt:lpstr>Chapter 03    Decrease-and-Conquer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116</cp:revision>
  <dcterms:created xsi:type="dcterms:W3CDTF">2016-10-13T00:10:31Z</dcterms:created>
  <dcterms:modified xsi:type="dcterms:W3CDTF">2024-03-13T16:40:24Z</dcterms:modified>
</cp:coreProperties>
</file>