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4" r:id="rId3"/>
    <p:sldId id="375" r:id="rId4"/>
    <p:sldId id="285" r:id="rId5"/>
    <p:sldId id="395" r:id="rId6"/>
    <p:sldId id="391" r:id="rId7"/>
    <p:sldId id="393" r:id="rId8"/>
    <p:sldId id="394" r:id="rId9"/>
    <p:sldId id="392" r:id="rId10"/>
    <p:sldId id="387" r:id="rId11"/>
    <p:sldId id="286" r:id="rId12"/>
    <p:sldId id="389" r:id="rId13"/>
    <p:sldId id="390" r:id="rId14"/>
    <p:sldId id="384" r:id="rId15"/>
    <p:sldId id="287" r:id="rId16"/>
    <p:sldId id="376" r:id="rId17"/>
    <p:sldId id="288" r:id="rId18"/>
    <p:sldId id="289" r:id="rId19"/>
    <p:sldId id="290" r:id="rId20"/>
    <p:sldId id="397" r:id="rId21"/>
    <p:sldId id="400" r:id="rId22"/>
    <p:sldId id="291" r:id="rId23"/>
    <p:sldId id="399" r:id="rId24"/>
    <p:sldId id="398" r:id="rId25"/>
    <p:sldId id="386" r:id="rId26"/>
    <p:sldId id="293" r:id="rId27"/>
    <p:sldId id="295" r:id="rId28"/>
    <p:sldId id="294" r:id="rId29"/>
    <p:sldId id="377" r:id="rId30"/>
    <p:sldId id="378" r:id="rId31"/>
    <p:sldId id="379" r:id="rId32"/>
    <p:sldId id="296" r:id="rId33"/>
    <p:sldId id="401" r:id="rId34"/>
    <p:sldId id="402" r:id="rId35"/>
    <p:sldId id="297" r:id="rId36"/>
    <p:sldId id="298" r:id="rId37"/>
    <p:sldId id="403" r:id="rId38"/>
    <p:sldId id="299" r:id="rId39"/>
    <p:sldId id="300" r:id="rId40"/>
    <p:sldId id="404" r:id="rId41"/>
    <p:sldId id="301" r:id="rId42"/>
    <p:sldId id="405" r:id="rId43"/>
    <p:sldId id="302" r:id="rId44"/>
    <p:sldId id="303" r:id="rId45"/>
    <p:sldId id="304" r:id="rId46"/>
    <p:sldId id="380" r:id="rId47"/>
    <p:sldId id="305" r:id="rId48"/>
    <p:sldId id="406" r:id="rId49"/>
    <p:sldId id="408" r:id="rId50"/>
    <p:sldId id="409" r:id="rId51"/>
    <p:sldId id="407" r:id="rId52"/>
    <p:sldId id="306" r:id="rId53"/>
    <p:sldId id="381" r:id="rId54"/>
    <p:sldId id="307" r:id="rId55"/>
    <p:sldId id="308" r:id="rId56"/>
    <p:sldId id="309" r:id="rId57"/>
    <p:sldId id="310" r:id="rId58"/>
    <p:sldId id="311" r:id="rId59"/>
    <p:sldId id="312" r:id="rId60"/>
    <p:sldId id="313" r:id="rId61"/>
    <p:sldId id="314" r:id="rId62"/>
    <p:sldId id="315" r:id="rId63"/>
    <p:sldId id="410" r:id="rId64"/>
    <p:sldId id="411" r:id="rId65"/>
    <p:sldId id="412" r:id="rId66"/>
    <p:sldId id="316" r:id="rId67"/>
    <p:sldId id="317" r:id="rId68"/>
    <p:sldId id="416" r:id="rId69"/>
    <p:sldId id="415" r:id="rId70"/>
    <p:sldId id="413" r:id="rId71"/>
    <p:sldId id="318" r:id="rId72"/>
    <p:sldId id="319" r:id="rId73"/>
    <p:sldId id="320" r:id="rId74"/>
    <p:sldId id="321" r:id="rId75"/>
    <p:sldId id="322" r:id="rId76"/>
    <p:sldId id="323" r:id="rId77"/>
    <p:sldId id="418" r:id="rId78"/>
    <p:sldId id="419" r:id="rId79"/>
    <p:sldId id="420" r:id="rId80"/>
    <p:sldId id="421" r:id="rId81"/>
    <p:sldId id="422" r:id="rId82"/>
    <p:sldId id="423" r:id="rId83"/>
    <p:sldId id="417" r:id="rId84"/>
    <p:sldId id="324" r:id="rId85"/>
    <p:sldId id="325" r:id="rId86"/>
    <p:sldId id="424" r:id="rId87"/>
    <p:sldId id="382" r:id="rId88"/>
    <p:sldId id="326" r:id="rId89"/>
    <p:sldId id="425" r:id="rId90"/>
    <p:sldId id="426" r:id="rId91"/>
    <p:sldId id="428" r:id="rId92"/>
    <p:sldId id="431" r:id="rId93"/>
    <p:sldId id="429" r:id="rId94"/>
    <p:sldId id="437" r:id="rId95"/>
    <p:sldId id="438" r:id="rId96"/>
    <p:sldId id="432" r:id="rId97"/>
    <p:sldId id="434" r:id="rId98"/>
    <p:sldId id="433" r:id="rId99"/>
    <p:sldId id="436" r:id="rId100"/>
    <p:sldId id="435" r:id="rId101"/>
    <p:sldId id="430" r:id="rId102"/>
    <p:sldId id="327" r:id="rId103"/>
    <p:sldId id="383" r:id="rId104"/>
    <p:sldId id="328" r:id="rId105"/>
    <p:sldId id="329" r:id="rId106"/>
    <p:sldId id="330" r:id="rId107"/>
    <p:sldId id="331" r:id="rId108"/>
    <p:sldId id="332" r:id="rId109"/>
    <p:sldId id="333" r:id="rId110"/>
    <p:sldId id="334" r:id="rId111"/>
    <p:sldId id="335" r:id="rId112"/>
    <p:sldId id="336" r:id="rId113"/>
    <p:sldId id="337" r:id="rId114"/>
    <p:sldId id="338" r:id="rId115"/>
    <p:sldId id="339" r:id="rId116"/>
    <p:sldId id="340" r:id="rId117"/>
    <p:sldId id="341" r:id="rId118"/>
    <p:sldId id="342" r:id="rId119"/>
    <p:sldId id="343" r:id="rId120"/>
    <p:sldId id="344" r:id="rId121"/>
    <p:sldId id="345" r:id="rId122"/>
    <p:sldId id="346" r:id="rId123"/>
    <p:sldId id="347" r:id="rId124"/>
    <p:sldId id="348" r:id="rId125"/>
    <p:sldId id="349" r:id="rId126"/>
    <p:sldId id="350" r:id="rId127"/>
    <p:sldId id="351"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3" d="100"/>
          <a:sy n="53" d="100"/>
        </p:scale>
        <p:origin x="950"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8/19/2024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8/19/2024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8/19/2024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8/19/2024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70.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8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9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69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20.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8" Type="http://schemas.openxmlformats.org/officeDocument/2006/relationships/image" Target="../media/image790.png"/><Relationship Id="rId13" Type="http://schemas.openxmlformats.org/officeDocument/2006/relationships/image" Target="../media/image840.png"/><Relationship Id="rId3" Type="http://schemas.openxmlformats.org/officeDocument/2006/relationships/image" Target="../media/image740.png"/><Relationship Id="rId7" Type="http://schemas.openxmlformats.org/officeDocument/2006/relationships/image" Target="../media/image780.png"/><Relationship Id="rId12" Type="http://schemas.openxmlformats.org/officeDocument/2006/relationships/image" Target="../media/image830.png"/><Relationship Id="rId2" Type="http://schemas.openxmlformats.org/officeDocument/2006/relationships/image" Target="../media/image730.png"/><Relationship Id="rId16" Type="http://schemas.openxmlformats.org/officeDocument/2006/relationships/image" Target="../media/image870.png"/><Relationship Id="rId1" Type="http://schemas.openxmlformats.org/officeDocument/2006/relationships/slideLayout" Target="../slideLayouts/slideLayout7.xml"/><Relationship Id="rId6" Type="http://schemas.openxmlformats.org/officeDocument/2006/relationships/image" Target="../media/image770.png"/><Relationship Id="rId11" Type="http://schemas.openxmlformats.org/officeDocument/2006/relationships/image" Target="../media/image820.png"/><Relationship Id="rId5" Type="http://schemas.openxmlformats.org/officeDocument/2006/relationships/image" Target="../media/image760.png"/><Relationship Id="rId15" Type="http://schemas.openxmlformats.org/officeDocument/2006/relationships/image" Target="../media/image860.png"/><Relationship Id="rId10" Type="http://schemas.openxmlformats.org/officeDocument/2006/relationships/image" Target="../media/image810.png"/><Relationship Id="rId4" Type="http://schemas.openxmlformats.org/officeDocument/2006/relationships/image" Target="../media/image750.png"/><Relationship Id="rId9" Type="http://schemas.openxmlformats.org/officeDocument/2006/relationships/image" Target="../media/image800.png"/><Relationship Id="rId14" Type="http://schemas.openxmlformats.org/officeDocument/2006/relationships/image" Target="../media/image850.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880.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90.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10.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24.png"/><Relationship Id="rId3" Type="http://schemas.openxmlformats.org/officeDocument/2006/relationships/image" Target="../media/image141.png"/><Relationship Id="rId7" Type="http://schemas.openxmlformats.org/officeDocument/2006/relationships/image" Target="../media/image180.png"/><Relationship Id="rId12" Type="http://schemas.openxmlformats.org/officeDocument/2006/relationships/image" Target="../media/image23.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71.png"/><Relationship Id="rId11" Type="http://schemas.openxmlformats.org/officeDocument/2006/relationships/image" Target="../media/image22.png"/><Relationship Id="rId5" Type="http://schemas.openxmlformats.org/officeDocument/2006/relationships/image" Target="../media/image160.png"/><Relationship Id="rId10" Type="http://schemas.openxmlformats.org/officeDocument/2006/relationships/image" Target="../media/image21.png"/><Relationship Id="rId4" Type="http://schemas.openxmlformats.org/officeDocument/2006/relationships/image" Target="../media/image150.png"/><Relationship Id="rId9" Type="http://schemas.openxmlformats.org/officeDocument/2006/relationships/image" Target="../media/image200.png"/><Relationship Id="rId1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2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50.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32.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5.png"/><Relationship Id="rId16" Type="http://schemas.openxmlformats.org/officeDocument/2006/relationships/image" Target="../media/image48.png"/><Relationship Id="rId20"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190.png"/><Relationship Id="rId19" Type="http://schemas.openxmlformats.org/officeDocument/2006/relationships/image" Target="../media/image51.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9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5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image" Target="../media/image410.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630.png"/><Relationship Id="rId13" Type="http://schemas.openxmlformats.org/officeDocument/2006/relationships/image" Target="../media/image67.png"/><Relationship Id="rId3" Type="http://schemas.openxmlformats.org/officeDocument/2006/relationships/image" Target="../media/image581.png"/><Relationship Id="rId7" Type="http://schemas.openxmlformats.org/officeDocument/2006/relationships/image" Target="../media/image62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570.png"/><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611.png"/><Relationship Id="rId11" Type="http://schemas.openxmlformats.org/officeDocument/2006/relationships/image" Target="../media/image65.png"/><Relationship Id="rId5" Type="http://schemas.openxmlformats.org/officeDocument/2006/relationships/image" Target="../media/image601.png"/><Relationship Id="rId15" Type="http://schemas.openxmlformats.org/officeDocument/2006/relationships/image" Target="../media/image69.png"/><Relationship Id="rId10" Type="http://schemas.openxmlformats.org/officeDocument/2006/relationships/image" Target="../media/image140.png"/><Relationship Id="rId4" Type="http://schemas.openxmlformats.org/officeDocument/2006/relationships/image" Target="../media/image591.png"/><Relationship Id="rId9" Type="http://schemas.openxmlformats.org/officeDocument/2006/relationships/image" Target="../media/image64.png"/><Relationship Id="rId1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8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0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4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8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5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image" Target="../media/image65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4D2C-E14A-42C8-A1C7-9A23B0D47BD1}"/>
              </a:ext>
            </a:extLst>
          </p:cNvPr>
          <p:cNvSpPr>
            <a:spLocks noGrp="1"/>
          </p:cNvSpPr>
          <p:nvPr>
            <p:ph type="ctrTitle"/>
          </p:nvPr>
        </p:nvSpPr>
        <p:spPr>
          <a:xfrm>
            <a:off x="1558834" y="2219347"/>
            <a:ext cx="9100457" cy="2465863"/>
          </a:xfrm>
        </p:spPr>
        <p:txBody>
          <a:bodyPr>
            <a:normAutofit/>
          </a:bodyPr>
          <a:lstStyle/>
          <a:p>
            <a:r>
              <a:rPr lang="en-US" sz="3600" dirty="0">
                <a:latin typeface="+mn-lt"/>
              </a:rPr>
              <a:t>Polynomials </a:t>
            </a:r>
            <a:br>
              <a:rPr lang="en-US" sz="3600" dirty="0">
                <a:latin typeface="+mn-lt"/>
              </a:rPr>
            </a:br>
            <a:r>
              <a:rPr lang="en-US" sz="3600" dirty="0">
                <a:latin typeface="+mn-lt"/>
              </a:rPr>
              <a:t>and </a:t>
            </a:r>
            <a:br>
              <a:rPr lang="en-US" sz="3600" dirty="0">
                <a:latin typeface="+mn-lt"/>
              </a:rPr>
            </a:br>
            <a:r>
              <a:rPr lang="en-US" sz="3600" dirty="0">
                <a:latin typeface="+mn-lt"/>
              </a:rPr>
              <a:t>The Fast Fourier Transform (FFT)</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910135" y="479802"/>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24000" y="991599"/>
            <a:ext cx="9144000" cy="5653855"/>
          </a:xfrm>
          <a:prstGeom prst="rect">
            <a:avLst/>
          </a:prstGeom>
        </p:spPr>
        <p:txBody>
          <a:bodyPr wrap="square">
            <a:spAutoFit/>
          </a:bodyPr>
          <a:lstStyle/>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process involving the Discrete Fourier Transform (DFT) and its inverse to convert between coefficient and point-value representations of a vector.</a:t>
            </a:r>
          </a:p>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Evaluation Process: </a:t>
            </a:r>
            <a:r>
              <a:rPr lang="en-US" sz="2400" dirty="0">
                <a:solidFill>
                  <a:srgbClr val="0000FF"/>
                </a:solidFill>
                <a:latin typeface="Times New Roman" panose="02020603050405020304" pitchFamily="18" charset="0"/>
                <a:ea typeface="SimSun" panose="02010600030101010101" pitchFamily="2" charset="-122"/>
              </a:rPr>
              <a:t> </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Interpolation Process, </a:t>
            </a:r>
          </a:p>
          <a:p>
            <a:pPr marL="914400" lvl="1"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perform the inverse operation by taking the “inverse DFT” (IDFT) of point-value pairs to yield a coefficient vector</a:t>
            </a:r>
            <a:r>
              <a:rPr lang="en-US" sz="2400" dirty="0">
                <a:latin typeface="Times New Roman" panose="02020603050405020304" pitchFamily="18" charset="0"/>
                <a:ea typeface="SimSun" panose="02010600030101010101" pitchFamily="2" charset="-122"/>
              </a:rPr>
              <a:t>.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This operation also takes </a:t>
            </a:r>
            <a:r>
              <a:rPr lang="en-US" sz="2400" dirty="0">
                <a:solidFill>
                  <a:srgbClr val="0000FF"/>
                </a:solidFill>
                <a:latin typeface="Times New Roman" panose="02020603050405020304" pitchFamily="18" charset="0"/>
                <a:ea typeface="SimSun" panose="02010600030101010101" pitchFamily="2" charset="-122"/>
              </a:rPr>
              <a:t>Θ(n log n) time.</a:t>
            </a:r>
          </a:p>
          <a:p>
            <a:pPr lvl="1" indent="-4572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FFT Usage:</a:t>
            </a:r>
            <a:endParaRPr lang="en-US" sz="2400" dirty="0">
              <a:latin typeface="Times New Roman" panose="02020603050405020304" pitchFamily="18" charset="0"/>
              <a:ea typeface="SimSun" panose="02010600030101010101" pitchFamily="2" charset="-122"/>
            </a:endParaRPr>
          </a:p>
          <a:p>
            <a:pPr marL="914400" lvl="1"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Use the FFT to accomplish the DFT and inverse DFT (IDFT) operations in </a:t>
            </a:r>
            <a:r>
              <a:rPr lang="en-US" sz="2400" dirty="0">
                <a:solidFill>
                  <a:srgbClr val="0000FF"/>
                </a:solidFill>
                <a:latin typeface="Times New Roman" panose="02020603050405020304" pitchFamily="18" charset="0"/>
                <a:ea typeface="SimSun" panose="02010600030101010101" pitchFamily="2" charset="-122"/>
              </a:rPr>
              <a:t>Θ(n log n) time.</a:t>
            </a:r>
          </a:p>
          <a:p>
            <a:pPr marL="914400" lvl="1" indent="-457200">
              <a:spcAft>
                <a:spcPts val="600"/>
              </a:spcAft>
              <a:buFont typeface="Arial" panose="020B0604020202020204" pitchFamily="34" charset="0"/>
              <a:buChar char="•"/>
            </a:pPr>
            <a:r>
              <a:rPr lang="en-US" sz="2400" dirty="0">
                <a:solidFill>
                  <a:srgbClr val="0000FF"/>
                </a:solidFill>
                <a:effectLst/>
                <a:latin typeface="Times New Roman" panose="02020603050405020304" pitchFamily="18" charset="0"/>
                <a:ea typeface="SimSun" panose="02010600030101010101" pitchFamily="2" charset="-122"/>
              </a:rPr>
              <a:t>It leverages the symmetry and periodicity properties of the roots of unity to reduce the number of operations required.</a:t>
            </a:r>
            <a:endParaRPr lang="en-US" sz="2400" dirty="0">
              <a:solidFill>
                <a:srgbClr val="0000FF"/>
              </a:solidFill>
              <a:effectLst/>
              <a:latin typeface="Courier New" panose="02070309020205020404" pitchFamily="49"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1092837" y="3131233"/>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802923" y="0"/>
            <a:ext cx="7596257"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 Summary</a:t>
            </a:r>
          </a:p>
        </p:txBody>
      </p:sp>
    </p:spTree>
    <p:extLst>
      <p:ext uri="{BB962C8B-B14F-4D97-AF65-F5344CB8AC3E}">
        <p14:creationId xmlns:p14="http://schemas.microsoft.com/office/powerpoint/2010/main" val="28014696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87047" y="1094365"/>
                <a:ext cx="9037467" cy="609230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 Calculation</a:t>
                </a:r>
              </a:p>
              <a:p>
                <a:r>
                  <a:rPr lang="en-US" sz="2400" dirty="0">
                    <a:latin typeface="Times New Roman" panose="02020603050405020304" pitchFamily="18" charset="0"/>
                    <a:cs typeface="Times New Roman" panose="02020603050405020304" pitchFamily="18" charset="0"/>
                  </a:rPr>
                  <a:t>Let’s say we have the following point-value form:</a:t>
                </a:r>
              </a:p>
              <a:p>
                <a:r>
                  <a:rPr lang="es-ES" sz="2400" dirty="0">
                    <a:latin typeface="Times New Roman" panose="02020603050405020304" pitchFamily="18" charset="0"/>
                    <a:cs typeface="Times New Roman" panose="02020603050405020304" pitchFamily="18" charset="0"/>
                  </a:rPr>
                  <a:t> 	y =</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(10, 2i, −6, −2i)</a:t>
                </a:r>
              </a:p>
              <a:p>
                <a:r>
                  <a:rPr lang="en-US" sz="2400" dirty="0">
                    <a:latin typeface="Times New Roman" panose="02020603050405020304" pitchFamily="18" charset="0"/>
                    <a:cs typeface="Times New Roman" panose="02020603050405020304" pitchFamily="18" charset="0"/>
                  </a:rPr>
                  <a:t>We now multiply </a:t>
                </a:r>
                <a:r>
                  <a:rPr lang="es-ES" sz="2400" dirty="0">
                    <a:latin typeface="Times New Roman" panose="02020603050405020304" pitchFamily="18" charset="0"/>
                    <a:cs typeface="Times New Roman" panose="02020603050405020304" pitchFamily="18" charset="0"/>
                  </a:rPr>
                  <a:t>V</a:t>
                </a:r>
                <a:r>
                  <a:rPr lang="es-E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by y:</a:t>
                </a:r>
                <a:endParaRPr lang="en-US" sz="2400" dirty="0"/>
              </a:p>
              <a:p>
                <a:pPr>
                  <a:spcAft>
                    <a:spcPts val="600"/>
                  </a:spcAft>
                </a:pPr>
                <a:r>
                  <a:rPr lang="en-US" sz="2400" dirty="0">
                    <a:latin typeface="Times New Roman" panose="02020603050405020304" pitchFamily="18" charset="0"/>
                    <a:cs typeface="Times New Roman" panose="02020603050405020304" pitchFamily="18" charset="0"/>
                  </a:rPr>
                  <a:t> 		            1    1    1    1                   10 </a:t>
                </a:r>
              </a:p>
              <a:p>
                <a:pPr>
                  <a:spcAft>
                    <a:spcPts val="600"/>
                  </a:spcAft>
                </a:pPr>
                <a:r>
                  <a:rPr lang="en-US" sz="2400" dirty="0">
                    <a:latin typeface="Times New Roman" panose="02020603050405020304" pitchFamily="18" charset="0"/>
                    <a:cs typeface="Times New Roman" panose="02020603050405020304" pitchFamily="18" charset="0"/>
                  </a:rPr>
                  <a:t>	       a =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      2i</a:t>
                </a:r>
              </a:p>
              <a:p>
                <a:pPr>
                  <a:spcAft>
                    <a:spcPts val="600"/>
                  </a:spcAft>
                </a:pPr>
                <a:r>
                  <a:rPr lang="en-US" sz="2400" dirty="0">
                    <a:latin typeface="Times New Roman" panose="02020603050405020304" pitchFamily="18" charset="0"/>
                    <a:cs typeface="Times New Roman" panose="02020603050405020304" pitchFamily="18" charset="0"/>
                  </a:rPr>
                  <a:t>			1  −1    1  −1                   -6</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-2i</a:t>
                </a:r>
                <a:endParaRPr lang="en-US" sz="2400" dirty="0"/>
              </a:p>
              <a:p>
                <a:r>
                  <a:rPr lang="en-US" sz="2400" dirty="0">
                    <a:latin typeface="Times New Roman" panose="02020603050405020304" pitchFamily="18" charset="0"/>
                    <a:cs typeface="Times New Roman" panose="02020603050405020304" pitchFamily="18" charset="0"/>
                  </a:rPr>
                  <a:t>So, we get:                </a:t>
                </a:r>
              </a:p>
              <a:p>
                <a:r>
                  <a:rPr lang="en-US" sz="2400" dirty="0">
                    <a:latin typeface="Times New Roman" panose="02020603050405020304" pitchFamily="18" charset="0"/>
                    <a:cs typeface="Times New Roman" panose="02020603050405020304" pitchFamily="18" charset="0"/>
                  </a:rPr>
                  <a:t>                                   a   =​    	1</a:t>
                </a:r>
              </a:p>
              <a:p>
                <a:pPr lvl="7"/>
                <a:r>
                  <a:rPr lang="en-US" sz="2400" dirty="0">
                    <a:latin typeface="Times New Roman" panose="02020603050405020304" pitchFamily="18" charset="0"/>
                    <a:cs typeface="Times New Roman" panose="02020603050405020304" pitchFamily="18" charset="0"/>
                  </a:rPr>
                  <a:t>	1</a:t>
                </a:r>
              </a:p>
              <a:p>
                <a:pPr lvl="7"/>
                <a:r>
                  <a:rPr lang="en-US" sz="2400" dirty="0">
                    <a:latin typeface="Times New Roman" panose="02020603050405020304" pitchFamily="18" charset="0"/>
                    <a:cs typeface="Times New Roman" panose="02020603050405020304" pitchFamily="18" charset="0"/>
                  </a:rPr>
                  <a:t>	1</a:t>
                </a:r>
              </a:p>
              <a:p>
                <a:pPr lvl="7"/>
                <a:r>
                  <a:rPr lang="en-US" sz="2400" dirty="0">
                    <a:latin typeface="Times New Roman" panose="02020603050405020304" pitchFamily="18" charset="0"/>
                    <a:cs typeface="Times New Roman" panose="02020603050405020304" pitchFamily="18" charset="0"/>
                  </a:rPr>
                  <a:t>	1</a:t>
                </a:r>
              </a:p>
              <a:p>
                <a:r>
                  <a:rPr lang="en-US" sz="2400" dirty="0">
                    <a:latin typeface="Times New Roman" panose="02020603050405020304" pitchFamily="18" charset="0"/>
                    <a:cs typeface="Times New Roman" panose="02020603050405020304" pitchFamily="18" charset="0"/>
                  </a:rPr>
                  <a:t>​​This implies that the coefficients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are all 1.</a:t>
                </a:r>
              </a:p>
              <a:p>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387047" y="1094365"/>
                <a:ext cx="9037467" cy="6092309"/>
              </a:xfrm>
              <a:prstGeom prst="rect">
                <a:avLst/>
              </a:prstGeom>
              <a:blipFill>
                <a:blip r:embed="rId2"/>
                <a:stretch>
                  <a:fillRect l="-1080" t="-80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
        <p:nvSpPr>
          <p:cNvPr id="5" name="Left Bracket 4">
            <a:extLst>
              <a:ext uri="{FF2B5EF4-FFF2-40B4-BE49-F238E27FC236}">
                <a16:creationId xmlns:a16="http://schemas.microsoft.com/office/drawing/2014/main" id="{D8D95780-C39F-ECA1-9E4C-880FD65123B7}"/>
              </a:ext>
            </a:extLst>
          </p:cNvPr>
          <p:cNvSpPr/>
          <p:nvPr/>
        </p:nvSpPr>
        <p:spPr>
          <a:xfrm>
            <a:off x="4071109" y="2630717"/>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2A17F932-0E2D-E77D-AECB-A6B79C0758AB}"/>
              </a:ext>
            </a:extLst>
          </p:cNvPr>
          <p:cNvSpPr/>
          <p:nvPr/>
        </p:nvSpPr>
        <p:spPr>
          <a:xfrm>
            <a:off x="7016427" y="2630717"/>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7" name="Left Bracket 6">
            <a:extLst>
              <a:ext uri="{FF2B5EF4-FFF2-40B4-BE49-F238E27FC236}">
                <a16:creationId xmlns:a16="http://schemas.microsoft.com/office/drawing/2014/main" id="{A753D590-A559-3CAF-66A3-A1146980F2D5}"/>
              </a:ext>
            </a:extLst>
          </p:cNvPr>
          <p:cNvSpPr/>
          <p:nvPr/>
        </p:nvSpPr>
        <p:spPr>
          <a:xfrm flipH="1">
            <a:off x="5915438" y="2630717"/>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ket 7">
            <a:extLst>
              <a:ext uri="{FF2B5EF4-FFF2-40B4-BE49-F238E27FC236}">
                <a16:creationId xmlns:a16="http://schemas.microsoft.com/office/drawing/2014/main" id="{B8815EEA-F35E-568F-7DAB-39DD21460FD5}"/>
              </a:ext>
            </a:extLst>
          </p:cNvPr>
          <p:cNvSpPr/>
          <p:nvPr/>
        </p:nvSpPr>
        <p:spPr>
          <a:xfrm flipH="1">
            <a:off x="7694453" y="2630717"/>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C42999F2-DD9B-757F-7F55-06D206359279}"/>
              </a:ext>
            </a:extLst>
          </p:cNvPr>
          <p:cNvSpPr/>
          <p:nvPr/>
        </p:nvSpPr>
        <p:spPr>
          <a:xfrm>
            <a:off x="4920343" y="4920343"/>
            <a:ext cx="58057" cy="1382361"/>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ket 9">
            <a:extLst>
              <a:ext uri="{FF2B5EF4-FFF2-40B4-BE49-F238E27FC236}">
                <a16:creationId xmlns:a16="http://schemas.microsoft.com/office/drawing/2014/main" id="{1C177847-B331-68B0-08B6-26324B93BCC6}"/>
              </a:ext>
            </a:extLst>
          </p:cNvPr>
          <p:cNvSpPr/>
          <p:nvPr/>
        </p:nvSpPr>
        <p:spPr>
          <a:xfrm flipH="1">
            <a:off x="5421085" y="4920343"/>
            <a:ext cx="58058" cy="1382361"/>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834021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A51025-3940-A6C8-B695-FFBF454426A6}"/>
              </a:ext>
            </a:extLst>
          </p:cNvPr>
          <p:cNvSpPr txBox="1"/>
          <p:nvPr/>
        </p:nvSpPr>
        <p:spPr>
          <a:xfrm>
            <a:off x="3541486" y="2481943"/>
            <a:ext cx="560251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remaining slide is the theory.</a:t>
            </a:r>
          </a:p>
        </p:txBody>
      </p:sp>
    </p:spTree>
    <p:extLst>
      <p:ext uri="{BB962C8B-B14F-4D97-AF65-F5344CB8AC3E}">
        <p14:creationId xmlns:p14="http://schemas.microsoft.com/office/powerpoint/2010/main" val="34648730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8399CE-2C14-42C0-A456-DE2CB6D6B74C}"/>
              </a:ext>
            </a:extLst>
          </p:cNvPr>
          <p:cNvSpPr txBox="1"/>
          <p:nvPr/>
        </p:nvSpPr>
        <p:spPr>
          <a:xfrm>
            <a:off x="1290856" y="946461"/>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35223" y="1974137"/>
                <a:ext cx="9321553" cy="4006674"/>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the inverse operation, which is written as  a =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b="0" i="1">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400" b="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a:effectLst/>
                            <a:latin typeface="Cambria Math" panose="02040503050406030204" pitchFamily="18" charset="0"/>
                            <a:ea typeface="SimSun" panose="02010600030101010101" pitchFamily="2" charset="-122"/>
                            <a:cs typeface="Times New Roman" panose="02020603050405020304" pitchFamily="18" charset="0"/>
                          </a:rPr>
                          <m:t>−1</m:t>
                        </m:r>
                      </m:sup>
                    </m:sSubSup>
                    <m:d>
                      <m:dPr>
                        <m:ctrlPr>
                          <a:rPr lang="en-US" sz="2400" i="1">
                            <a:effectLst/>
                            <a:latin typeface="Cambria Math" panose="02040503050406030204" pitchFamily="18" charset="0"/>
                            <a:cs typeface="Times New Roman" panose="02020603050405020304" pitchFamily="18" charset="0"/>
                          </a:rPr>
                        </m:ctrlPr>
                      </m:dPr>
                      <m:e>
                        <m:r>
                          <a:rPr lang="en-US" sz="2400" b="0" i="1">
                            <a:effectLst/>
                            <a:latin typeface="Cambria Math" panose="02040503050406030204" pitchFamily="18" charset="0"/>
                            <a:ea typeface="SimSun" panose="02010600030101010101" pitchFamily="2" charset="-122"/>
                            <a:cs typeface="Times New Roman" panose="02020603050405020304" pitchFamily="18" charset="0"/>
                          </a:rPr>
                          <m:t>𝑦</m:t>
                        </m:r>
                      </m:e>
                    </m:d>
                    <m:r>
                      <a:rPr lang="en-US" sz="2400" b="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then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proceed by multiplying y by the matrix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b="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a:effectLst/>
                            <a:latin typeface="Cambria Math" panose="02040503050406030204" pitchFamily="18" charset="0"/>
                            <a:ea typeface="SimSun" panose="02010600030101010101" pitchFamily="2" charset="-122"/>
                            <a:cs typeface="Times New Roman" panose="02020603050405020304" pitchFamily="18" charset="0"/>
                          </a:rPr>
                          <m:t>𝑉</m:t>
                        </m:r>
                      </m:e>
                      <m:sub>
                        <m:r>
                          <a:rPr lang="en-US" sz="2400" b="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the inverse of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a:t>
                </a:r>
                <a:r>
                  <a:rPr lang="en-US" sz="2400" baseline="-25000" dirty="0" err="1">
                    <a:effectLst/>
                    <a:latin typeface="Times New Roman" panose="02020603050405020304" pitchFamily="18" charset="0"/>
                    <a:ea typeface="SimSun" panose="02010600030101010101" pitchFamily="2" charset="-122"/>
                    <a:cs typeface="Times New Roman" panose="02020603050405020304" pitchFamily="18" charset="0"/>
                  </a:rPr>
                  <a:t>n</a:t>
                </a:r>
                <a:r>
                  <a:rPr lang="en-US" sz="2400" baseline="-25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a:spcBef>
                    <a:spcPts val="1200"/>
                  </a:spcBef>
                </a:pPr>
                <a:r>
                  <a:rPr lang="en-US" sz="2400" dirty="0">
                    <a:latin typeface="Times New Roman" panose="02020603050405020304" pitchFamily="18" charset="0"/>
                    <a:ea typeface="SimSun" panose="02010600030101010101" pitchFamily="2" charset="-122"/>
                  </a:rPr>
                  <a:t>               (a) = </a:t>
                </a:r>
                <a14:m>
                  <m:oMath xmlns:m="http://schemas.openxmlformats.org/officeDocument/2006/math">
                    <m:sSubSup>
                      <m:sSubSupPr>
                        <m:ctrlPr>
                          <a:rPr lang="en-US" sz="2400" i="1">
                            <a:latin typeface="Cambria Math" panose="02040503050406030204" pitchFamily="18" charset="0"/>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 </m:t>
                        </m:r>
                        <m:r>
                          <a:rPr lang="en-US" sz="2400" i="1">
                            <a:latin typeface="Cambria Math" panose="02040503050406030204" pitchFamily="18" charset="0"/>
                            <a:ea typeface="SimSun" panose="02010600030101010101" pitchFamily="2" charset="-122"/>
                            <a:cs typeface="Times New Roman" panose="02020603050405020304" pitchFamily="18" charset="0"/>
                          </a:rPr>
                          <m:t>𝑉</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ea typeface="SimSun" panose="02010600030101010101" pitchFamily="2" charset="-122"/>
                  </a:rPr>
                  <a:t> (y)</a:t>
                </a:r>
              </a:p>
              <a:p>
                <a:endParaRPr lang="en-US" sz="2400" dirty="0">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the following Theorem 2.6 to compute the inverse of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n</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Theorem  2.6 </a:t>
                </a:r>
              </a:p>
              <a:p>
                <a:r>
                  <a:rPr lang="en-US" sz="2400" dirty="0">
                    <a:latin typeface="Times New Roman" panose="02020603050405020304" pitchFamily="18" charset="0"/>
                    <a:cs typeface="Times New Roman" panose="02020603050405020304" pitchFamily="18" charset="0"/>
                  </a:rPr>
                  <a:t>For j, k = 0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j, k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n – 1, the (j, k)-entry of </a:t>
                </a:r>
                <a14:m>
                  <m:oMath xmlns:m="http://schemas.openxmlformats.org/officeDocument/2006/math">
                    <m:sSubSup>
                      <m:sSubSupPr>
                        <m:ctrlPr>
                          <a:rPr lang="en-US" sz="2400" i="1">
                            <a:latin typeface="Cambria Math" panose="02040503050406030204" pitchFamily="18" charset="0"/>
                          </a:rPr>
                        </m:ctrlPr>
                      </m:sSubSupPr>
                      <m:e>
                        <m:r>
                          <a:rPr lang="en-US" sz="2400" b="0" i="1">
                            <a:latin typeface="Cambria Math"/>
                          </a:rPr>
                          <m:t> </m:t>
                        </m:r>
                        <m:r>
                          <a:rPr lang="en-US" sz="2400" b="0" i="1">
                            <a:latin typeface="Cambria Math"/>
                          </a:rPr>
                          <m:t>𝑉</m:t>
                        </m:r>
                      </m:e>
                      <m:sub>
                        <m:r>
                          <a:rPr lang="en-US" sz="2400" b="0" i="1">
                            <a:latin typeface="Cambria Math"/>
                          </a:rPr>
                          <m:t>𝑛</m:t>
                        </m:r>
                      </m:sub>
                      <m:sup>
                        <m:r>
                          <a:rPr lang="en-US" sz="2400" b="0" i="1">
                            <a:latin typeface="Cambria Math"/>
                          </a:rPr>
                          <m:t>−1</m:t>
                        </m:r>
                      </m:sup>
                    </m:sSubSup>
                  </m:oMath>
                </a14:m>
                <a:r>
                  <a:rPr lang="en-US" sz="2400" dirty="0">
                    <a:latin typeface="Times New Roman" panose="02020603050405020304" pitchFamily="18" charset="0"/>
                    <a:cs typeface="Times New Roman" panose="02020603050405020304" pitchFamily="18" charset="0"/>
                  </a:rPr>
                  <a:t> is </a:t>
                </a:r>
                <a14:m>
                  <m:oMath xmlns:m="http://schemas.openxmlformats.org/officeDocument/2006/math">
                    <m:sSubSup>
                      <m:sSubSupPr>
                        <m:ctrlPr>
                          <a:rPr lang="en-US" sz="2400" i="1">
                            <a:latin typeface="Cambria Math" panose="02040503050406030204" pitchFamily="18" charset="0"/>
                          </a:rPr>
                        </m:ctrlPr>
                      </m:sSubSupPr>
                      <m:e>
                        <m:r>
                          <a:rPr lang="en-US" sz="2400" b="0">
                            <a:latin typeface="Cambria Math"/>
                          </a:rPr>
                          <m:t>ѡ</m:t>
                        </m:r>
                      </m:e>
                      <m:sub>
                        <m:r>
                          <a:rPr lang="en-US" sz="2400" b="0" i="1">
                            <a:latin typeface="Cambria Math"/>
                          </a:rPr>
                          <m:t>𝑛</m:t>
                        </m:r>
                      </m:sub>
                      <m:sup>
                        <m:r>
                          <a:rPr lang="en-US" sz="2400" b="0" i="1">
                            <a:latin typeface="Cambria Math"/>
                          </a:rPr>
                          <m:t>−</m:t>
                        </m:r>
                        <m:r>
                          <a:rPr lang="en-US" sz="2400" b="0" i="1">
                            <a:latin typeface="Cambria Math"/>
                          </a:rPr>
                          <m:t>𝑘𝑗</m:t>
                        </m:r>
                      </m:sup>
                    </m:sSubSup>
                    <m:r>
                      <a:rPr lang="en-US" sz="2400" b="0" i="1">
                        <a:latin typeface="Cambria Math"/>
                      </a:rPr>
                      <m:t>/</m:t>
                    </m:r>
                    <m:r>
                      <a:rPr lang="en-US" sz="2400" b="0" i="1">
                        <a:latin typeface="Cambria Math"/>
                      </a:rPr>
                      <m:t>𝑛</m:t>
                    </m:r>
                  </m:oMath>
                </a14:m>
                <a:r>
                  <a:rPr lang="en-US" sz="2400" dirty="0">
                    <a:latin typeface="Times New Roman" panose="02020603050405020304" pitchFamily="18" charset="0"/>
                    <a:cs typeface="Times New Roman" panose="02020603050405020304" pitchFamily="18" charset="0"/>
                  </a:rPr>
                  <a:t>.</a:t>
                </a:r>
              </a:p>
              <a:p>
                <a:endParaRPr lang="en-US" sz="2400" dirty="0"/>
              </a:p>
              <a:p>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435223" y="1974137"/>
                <a:ext cx="9321553" cy="4006674"/>
              </a:xfrm>
              <a:prstGeom prst="rect">
                <a:avLst/>
              </a:prstGeom>
              <a:blipFill>
                <a:blip r:embed="rId2"/>
                <a:stretch>
                  <a:fillRect l="-980" t="-1218"/>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8D6D3077-95A6-4223-84E0-DC74CB2759C0}"/>
              </a:ext>
            </a:extLst>
          </p:cNvPr>
          <p:cNvSpPr/>
          <p:nvPr/>
        </p:nvSpPr>
        <p:spPr>
          <a:xfrm>
            <a:off x="1435223" y="946461"/>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41975118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27065" y="1120318"/>
                <a:ext cx="9321553" cy="5481885"/>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For the inverse operation, which is written as  a = </a:t>
                </a:r>
                <a14:m>
                  <m:oMath xmlns:m="http://schemas.openxmlformats.org/officeDocument/2006/math">
                    <m:sSubSup>
                      <m:sSubSupPr>
                        <m:ctrlPr>
                          <a:rPr lang="en-US" sz="2200" i="1">
                            <a:effectLst/>
                            <a:latin typeface="Cambria Math" panose="02040503050406030204" pitchFamily="18" charset="0"/>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p>
                    </m:sSubSup>
                    <m:d>
                      <m:dPr>
                        <m:ctrlPr>
                          <a:rPr lang="en-US" sz="2200" i="1">
                            <a:effectLst/>
                            <a:latin typeface="Cambria Math" panose="02040503050406030204" pitchFamily="18" charset="0"/>
                            <a:cs typeface="Times New Roman" panose="02020603050405020304" pitchFamily="18" charset="0"/>
                          </a:rPr>
                        </m:ctrlPr>
                      </m:d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d>
                    <m:r>
                      <a:rPr lang="en-US" sz="22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we  proceed by multiplying y by the matrix </a:t>
                </a:r>
                <a14:m>
                  <m:oMath xmlns:m="http://schemas.openxmlformats.org/officeDocument/2006/math">
                    <m:sSubSup>
                      <m:sSubSupPr>
                        <m:ctrlPr>
                          <a:rPr lang="en-US" sz="2200" i="1">
                            <a:effectLst/>
                            <a:latin typeface="Cambria Math" panose="02040503050406030204" pitchFamily="18" charset="0"/>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 </m:t>
                        </m:r>
                        <m:r>
                          <a:rPr lang="en-US" sz="2200" i="1">
                            <a:effectLst/>
                            <a:latin typeface="Cambria Math" panose="02040503050406030204" pitchFamily="18" charset="0"/>
                            <a:ea typeface="SimSun" panose="02010600030101010101" pitchFamily="2" charset="-122"/>
                            <a:cs typeface="Times New Roman" panose="02020603050405020304" pitchFamily="18" charset="0"/>
                          </a:rPr>
                          <m:t>𝑉</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2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the inverse of  </a:t>
                </a:r>
                <a:r>
                  <a:rPr lang="en-US" sz="2200" dirty="0" err="1">
                    <a:effectLst/>
                    <a:latin typeface="Times New Roman" panose="02020603050405020304" pitchFamily="18" charset="0"/>
                    <a:ea typeface="SimSun" panose="02010600030101010101" pitchFamily="2" charset="-122"/>
                    <a:cs typeface="Times New Roman" panose="02020603050405020304" pitchFamily="18" charset="0"/>
                  </a:rPr>
                  <a:t>V</a:t>
                </a:r>
                <a:r>
                  <a:rPr lang="en-US" sz="2200" baseline="-25000" dirty="0" err="1">
                    <a:effectLst/>
                    <a:latin typeface="Times New Roman" panose="02020603050405020304" pitchFamily="18" charset="0"/>
                    <a:ea typeface="SimSun" panose="02010600030101010101" pitchFamily="2" charset="-122"/>
                    <a:cs typeface="Times New Roman" panose="02020603050405020304" pitchFamily="18" charset="0"/>
                  </a:rPr>
                  <a:t>n</a:t>
                </a:r>
                <a:r>
                  <a:rPr lang="en-US" sz="2200" baseline="-25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200" dirty="0">
                    <a:effectLst/>
                    <a:latin typeface="Times New Roman" panose="02020603050405020304" pitchFamily="18" charset="0"/>
                    <a:ea typeface="SimSun" panose="02010600030101010101" pitchFamily="2" charset="-122"/>
                    <a:cs typeface="Times New Roman" panose="02020603050405020304" pitchFamily="18" charset="0"/>
                  </a:rPr>
                  <a:t>. </a:t>
                </a:r>
              </a:p>
              <a:p>
                <a:endParaRPr lang="en-US" sz="2200" dirty="0">
                  <a:latin typeface="Times New Roman" panose="02020603050405020304" pitchFamily="18" charset="0"/>
                  <a:ea typeface="SimSun" panose="02010600030101010101" pitchFamily="2" charset="-122"/>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Theorem  2.6   </a:t>
                </a:r>
                <a:r>
                  <a:rPr lang="en-US" sz="2200" dirty="0">
                    <a:latin typeface="Times New Roman" panose="02020603050405020304" pitchFamily="18" charset="0"/>
                    <a:cs typeface="Times New Roman" panose="02020603050405020304" pitchFamily="18" charset="0"/>
                  </a:rPr>
                  <a:t>For j, k = 0, 1, 2, …, n – 1, the (j, k) entry of </a:t>
                </a:r>
                <a14:m>
                  <m:oMath xmlns:m="http://schemas.openxmlformats.org/officeDocument/2006/math">
                    <m:sSubSup>
                      <m:sSubSupPr>
                        <m:ctrlPr>
                          <a:rPr lang="en-US" sz="2200" i="1">
                            <a:latin typeface="Cambria Math" panose="02040503050406030204" pitchFamily="18" charset="0"/>
                          </a:rPr>
                        </m:ctrlPr>
                      </m:sSubSupPr>
                      <m:e>
                        <m:r>
                          <a:rPr lang="en-US" sz="2200" i="1">
                            <a:latin typeface="Cambria Math"/>
                          </a:rPr>
                          <m:t> </m:t>
                        </m:r>
                        <m:r>
                          <a:rPr lang="en-US" sz="2200" i="1">
                            <a:latin typeface="Cambria Math"/>
                          </a:rPr>
                          <m:t>𝑉</m:t>
                        </m:r>
                      </m:e>
                      <m:sub>
                        <m:r>
                          <a:rPr lang="en-US" sz="2200" i="1">
                            <a:latin typeface="Cambria Math"/>
                          </a:rPr>
                          <m:t>𝑛</m:t>
                        </m:r>
                      </m:sub>
                      <m:sup>
                        <m:r>
                          <a:rPr lang="en-US" sz="2200" i="1">
                            <a:latin typeface="Cambria Math"/>
                          </a:rPr>
                          <m:t>−1</m:t>
                        </m:r>
                      </m:sup>
                    </m:sSubSup>
                    <m:r>
                      <a:rPr lang="en-US" sz="2200" i="1">
                        <a:latin typeface="Cambria Math"/>
                      </a:rPr>
                      <m:t>  </m:t>
                    </m:r>
                  </m:oMath>
                </a14:m>
                <a:r>
                  <a:rPr lang="en-US" sz="2200" dirty="0">
                    <a:latin typeface="Times New Roman" panose="02020603050405020304" pitchFamily="18" charset="0"/>
                    <a:cs typeface="Times New Roman" panose="02020603050405020304" pitchFamily="18" charset="0"/>
                  </a:rPr>
                  <a:t> is </a:t>
                </a:r>
                <a14:m>
                  <m:oMath xmlns:m="http://schemas.openxmlformats.org/officeDocument/2006/math">
                    <m:sSubSup>
                      <m:sSubSupPr>
                        <m:ctrlPr>
                          <a:rPr lang="en-US" sz="2200" i="1">
                            <a:latin typeface="Cambria Math" panose="02040503050406030204" pitchFamily="18" charset="0"/>
                          </a:rPr>
                        </m:ctrlPr>
                      </m:sSubSupPr>
                      <m:e>
                        <m:r>
                          <a:rPr lang="en-US" sz="2200">
                            <a:latin typeface="Cambria Math"/>
                          </a:rPr>
                          <m:t>ѡ</m:t>
                        </m:r>
                      </m:e>
                      <m:sub>
                        <m:r>
                          <a:rPr lang="en-US" sz="2200" i="1">
                            <a:latin typeface="Cambria Math"/>
                          </a:rPr>
                          <m:t>𝑛</m:t>
                        </m:r>
                      </m:sub>
                      <m:sup>
                        <m:r>
                          <a:rPr lang="en-US" sz="2200" i="1">
                            <a:latin typeface="Cambria Math"/>
                          </a:rPr>
                          <m:t>−</m:t>
                        </m:r>
                        <m:r>
                          <a:rPr lang="en-US" sz="2200" i="1">
                            <a:latin typeface="Cambria Math"/>
                          </a:rPr>
                          <m:t>𝑘𝑗</m:t>
                        </m:r>
                      </m:sup>
                    </m:sSubSup>
                    <m:r>
                      <a:rPr lang="en-US" sz="2200" i="1">
                        <a:latin typeface="Cambria Math"/>
                      </a:rPr>
                      <m:t>/</m:t>
                    </m:r>
                    <m:r>
                      <a:rPr lang="en-US" sz="2200" i="1">
                        <a:latin typeface="Cambria Math"/>
                      </a:rPr>
                      <m:t>𝑛</m:t>
                    </m:r>
                  </m:oMath>
                </a14:m>
                <a:r>
                  <a:rPr lang="en-US" sz="2200" dirty="0">
                    <a:latin typeface="Times New Roman" panose="02020603050405020304" pitchFamily="18" charset="0"/>
                    <a:cs typeface="Times New Roman" panose="02020603050405020304" pitchFamily="18" charset="0"/>
                  </a:rPr>
                  <a:t>.</a:t>
                </a:r>
              </a:p>
              <a:p>
                <a:pPr>
                  <a:lnSpc>
                    <a:spcPct val="150000"/>
                  </a:lnSpc>
                </a:pPr>
                <a:r>
                  <a:rPr lang="en-US" sz="2200" dirty="0">
                    <a:latin typeface="Times New Roman" panose="02020603050405020304" pitchFamily="18" charset="0"/>
                    <a:cs typeface="Times New Roman" panose="02020603050405020304" pitchFamily="18" charset="0"/>
                  </a:rPr>
                  <a:t>Proof.	We show that </a:t>
                </a:r>
                <a14:m>
                  <m:oMath xmlns:m="http://schemas.openxmlformats.org/officeDocument/2006/math">
                    <m:sSubSup>
                      <m:sSubSupPr>
                        <m:ctrlPr>
                          <a:rPr lang="en-US" sz="2200" i="1">
                            <a:latin typeface="Cambria Math" panose="02040503050406030204" pitchFamily="18" charset="0"/>
                          </a:rPr>
                        </m:ctrlPr>
                      </m:sSubSupPr>
                      <m:e>
                        <m:r>
                          <a:rPr lang="en-US" sz="2200" i="1">
                            <a:latin typeface="Cambria Math" panose="02040503050406030204" pitchFamily="18" charset="0"/>
                          </a:rPr>
                          <m:t> </m:t>
                        </m:r>
                        <m:r>
                          <a:rPr lang="en-US" sz="2200" i="1">
                            <a:latin typeface="Cambria Math" panose="02040503050406030204" pitchFamily="18" charset="0"/>
                          </a:rPr>
                          <m:t>𝑉</m:t>
                        </m:r>
                      </m:e>
                      <m:sub>
                        <m:r>
                          <a:rPr lang="en-US" sz="2200" i="1">
                            <a:latin typeface="Cambria Math" panose="02040503050406030204" pitchFamily="18" charset="0"/>
                          </a:rPr>
                          <m:t>𝑛</m:t>
                        </m:r>
                      </m:sub>
                      <m:sup>
                        <m:r>
                          <a:rPr lang="en-US" sz="2200" i="1">
                            <a:latin typeface="Cambria Math" panose="02040503050406030204" pitchFamily="18" charset="0"/>
                          </a:rPr>
                          <m:t>−1</m:t>
                        </m:r>
                      </m:sup>
                    </m:sSubSup>
                    <m:sSub>
                      <m:sSubPr>
                        <m:ctrlPr>
                          <a:rPr lang="en-US" sz="2200" i="1">
                            <a:latin typeface="Cambria Math" panose="02040503050406030204" pitchFamily="18" charset="0"/>
                          </a:rPr>
                        </m:ctrlPr>
                      </m:sSubPr>
                      <m:e>
                        <m:r>
                          <m:rPr>
                            <m:sty m:val="p"/>
                          </m:rPr>
                          <a:rPr lang="en-US" sz="2200">
                            <a:latin typeface="Cambria Math" panose="02040503050406030204" pitchFamily="18" charset="0"/>
                          </a:rPr>
                          <m:t>V</m:t>
                        </m:r>
                      </m:e>
                      <m:sub>
                        <m:r>
                          <a:rPr lang="en-US" sz="2200" i="1">
                            <a:latin typeface="Cambria Math" panose="02040503050406030204" pitchFamily="18" charset="0"/>
                          </a:rPr>
                          <m:t>𝑛</m:t>
                        </m:r>
                      </m:sub>
                    </m:sSub>
                    <m:r>
                      <a:rPr lang="en-US" sz="2200" baseline="-25000">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i="1">
                            <a:latin typeface="Cambria Math" panose="02040503050406030204" pitchFamily="18" charset="0"/>
                          </a:rPr>
                          <m:t>𝑛</m:t>
                        </m:r>
                      </m:sub>
                    </m:sSub>
                    <m:r>
                      <a:rPr lang="en-US" sz="2200" i="1">
                        <a:latin typeface="Cambria Math" panose="02040503050406030204" pitchFamily="18" charset="0"/>
                      </a:rPr>
                      <m:t> , </m:t>
                    </m:r>
                  </m:oMath>
                </a14:m>
                <a:r>
                  <a:rPr lang="en-US" sz="2200" dirty="0">
                    <a:latin typeface="Times New Roman" panose="02020603050405020304" pitchFamily="18" charset="0"/>
                    <a:cs typeface="Times New Roman" panose="02020603050405020304" pitchFamily="18" charset="0"/>
                  </a:rPr>
                  <a:t> the n x n identity matrix. </a:t>
                </a:r>
              </a:p>
              <a:p>
                <a:pPr>
                  <a:lnSpc>
                    <a:spcPct val="150000"/>
                  </a:lnSpc>
                </a:pPr>
                <a:r>
                  <a:rPr lang="en-US" sz="2200" dirty="0">
                    <a:latin typeface="Times New Roman" panose="02020603050405020304" pitchFamily="18" charset="0"/>
                    <a:cs typeface="Times New Roman" panose="02020603050405020304" pitchFamily="18" charset="0"/>
                  </a:rPr>
                  <a:t>Consider the (j, j’) entry of </a:t>
                </a:r>
                <a14:m>
                  <m:oMath xmlns:m="http://schemas.openxmlformats.org/officeDocument/2006/math">
                    <m:sSubSup>
                      <m:sSubSupPr>
                        <m:ctrlPr>
                          <a:rPr lang="en-US" sz="2200" i="1">
                            <a:latin typeface="Cambria Math" panose="02040503050406030204" pitchFamily="18" charset="0"/>
                          </a:rPr>
                        </m:ctrlPr>
                      </m:sSubSupPr>
                      <m:e>
                        <m:r>
                          <a:rPr lang="en-US" sz="2200" i="1">
                            <a:latin typeface="Cambria Math" panose="02040503050406030204" pitchFamily="18" charset="0"/>
                          </a:rPr>
                          <m:t> </m:t>
                        </m:r>
                        <m:r>
                          <a:rPr lang="en-US" sz="2200" i="1">
                            <a:latin typeface="Cambria Math" panose="02040503050406030204" pitchFamily="18" charset="0"/>
                          </a:rPr>
                          <m:t>𝑉</m:t>
                        </m:r>
                      </m:e>
                      <m:sub>
                        <m:r>
                          <a:rPr lang="en-US" sz="2200" i="1">
                            <a:latin typeface="Cambria Math" panose="02040503050406030204" pitchFamily="18" charset="0"/>
                          </a:rPr>
                          <m:t>𝑛</m:t>
                        </m:r>
                      </m:sub>
                      <m:sup>
                        <m:r>
                          <a:rPr lang="en-US" sz="2200" i="1">
                            <a:latin typeface="Cambria Math" panose="02040503050406030204" pitchFamily="18" charset="0"/>
                          </a:rPr>
                          <m:t>−1</m:t>
                        </m:r>
                      </m:sup>
                    </m:sSubSup>
                    <m:sSub>
                      <m:sSubPr>
                        <m:ctrlPr>
                          <a:rPr lang="en-US" sz="2200" i="1">
                            <a:latin typeface="Cambria Math" panose="02040503050406030204" pitchFamily="18" charset="0"/>
                          </a:rPr>
                        </m:ctrlPr>
                      </m:sSubPr>
                      <m:e>
                        <m:r>
                          <m:rPr>
                            <m:sty m:val="p"/>
                          </m:rPr>
                          <a:rPr lang="en-US" sz="2200">
                            <a:latin typeface="Cambria Math" panose="02040503050406030204" pitchFamily="18" charset="0"/>
                          </a:rPr>
                          <m:t>V</m:t>
                        </m:r>
                      </m:e>
                      <m:sub>
                        <m:r>
                          <a:rPr lang="en-US" sz="2200" i="1">
                            <a:latin typeface="Cambria Math" panose="02040503050406030204" pitchFamily="18" charset="0"/>
                          </a:rPr>
                          <m:t>𝑛</m:t>
                        </m:r>
                      </m:sub>
                    </m:sSub>
                    <m:r>
                      <a:rPr lang="en-US" sz="2200" baseline="-25000">
                        <a:latin typeface="Cambria Math" panose="02040503050406030204" pitchFamily="18" charset="0"/>
                      </a:rPr>
                      <m:t>:</m:t>
                    </m:r>
                  </m:oMath>
                </a14:m>
                <a:endParaRPr lang="en-US" sz="2200" dirty="0">
                  <a:latin typeface="Times New Roman" panose="02020603050405020304" pitchFamily="18" charset="0"/>
                  <a:cs typeface="Times New Roman" panose="02020603050405020304" pitchFamily="18" charset="0"/>
                </a:endParaRPr>
              </a:p>
              <a:p>
                <a:pPr>
                  <a:lnSpc>
                    <a:spcPct val="150000"/>
                  </a:lnSpc>
                </a:pPr>
                <a:r>
                  <a:rPr lang="en-US" sz="2200" baseline="-25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baseline="-25000">
                            <a:latin typeface="Cambria Math" panose="02040503050406030204" pitchFamily="18" charset="0"/>
                          </a:rPr>
                        </m:ctrlPr>
                      </m:sSubPr>
                      <m:e>
                        <m:r>
                          <a:rPr lang="en-US" sz="2200" i="1" baseline="-25000" smtClean="0">
                            <a:latin typeface="Cambria Math" panose="02040503050406030204" pitchFamily="18" charset="0"/>
                          </a:rPr>
                          <m:t> </m:t>
                        </m:r>
                        <m:sSubSup>
                          <m:sSubSupPr>
                            <m:ctrlPr>
                              <a:rPr lang="en-US" sz="2200" i="1">
                                <a:latin typeface="Cambria Math" panose="02040503050406030204" pitchFamily="18" charset="0"/>
                              </a:rPr>
                            </m:ctrlPr>
                          </m:sSubSupPr>
                          <m:e>
                            <m:r>
                              <a:rPr lang="en-US" sz="2200" i="1" smtClean="0">
                                <a:latin typeface="Cambria Math" panose="02040503050406030204" pitchFamily="18" charset="0"/>
                              </a:rPr>
                              <m:t> </m:t>
                            </m:r>
                            <m:r>
                              <a:rPr lang="en-US" sz="2200" b="0" i="1" smtClean="0">
                                <a:latin typeface="Cambria Math" panose="02040503050406030204" pitchFamily="18" charset="0"/>
                              </a:rPr>
                              <m:t>[</m:t>
                            </m:r>
                            <m:r>
                              <a:rPr lang="en-US" sz="2200" i="1">
                                <a:latin typeface="Cambria Math" panose="02040503050406030204" pitchFamily="18" charset="0"/>
                              </a:rPr>
                              <m:t>𝑉</m:t>
                            </m:r>
                          </m:e>
                          <m:sub>
                            <m:r>
                              <a:rPr lang="en-US" sz="2200" i="1">
                                <a:latin typeface="Cambria Math" panose="02040503050406030204" pitchFamily="18" charset="0"/>
                              </a:rPr>
                              <m:t>𝑛</m:t>
                            </m:r>
                          </m:sub>
                          <m:sup>
                            <m:r>
                              <a:rPr lang="en-US" sz="2200" i="1">
                                <a:latin typeface="Cambria Math" panose="02040503050406030204" pitchFamily="18" charset="0"/>
                              </a:rPr>
                              <m:t>−1</m:t>
                            </m:r>
                          </m:sup>
                        </m:sSubSup>
                        <m:sSub>
                          <m:sSubPr>
                            <m:ctrlPr>
                              <a:rPr lang="en-US" sz="2200" i="1">
                                <a:latin typeface="Cambria Math" panose="02040503050406030204" pitchFamily="18" charset="0"/>
                              </a:rPr>
                            </m:ctrlPr>
                          </m:sSubPr>
                          <m:e>
                            <m:r>
                              <m:rPr>
                                <m:sty m:val="p"/>
                              </m:rPr>
                              <a:rPr lang="en-US" sz="2200">
                                <a:latin typeface="Cambria Math" panose="02040503050406030204" pitchFamily="18" charset="0"/>
                              </a:rPr>
                              <m:t>V</m:t>
                            </m:r>
                          </m:e>
                          <m:sub>
                            <m:r>
                              <a:rPr lang="en-US" sz="2200" i="1">
                                <a:latin typeface="Cambria Math" panose="02040503050406030204" pitchFamily="18" charset="0"/>
                              </a:rPr>
                              <m:t>𝑛</m:t>
                            </m:r>
                          </m:sub>
                        </m:sSub>
                        <m:r>
                          <a:rPr lang="en-US" sz="2200" i="1" baseline="-25000">
                            <a:latin typeface="Cambria Math" panose="02040503050406030204" pitchFamily="18" charset="0"/>
                          </a:rPr>
                          <m:t> </m:t>
                        </m:r>
                        <m:r>
                          <a:rPr lang="en-US" sz="2200" i="1">
                            <a:latin typeface="Cambria Math" panose="02040503050406030204" pitchFamily="18" charset="0"/>
                          </a:rPr>
                          <m:t>]</m:t>
                        </m:r>
                      </m:e>
                      <m:sub>
                        <m:r>
                          <a:rPr lang="en-US" sz="2200" i="1" baseline="-25000">
                            <a:latin typeface="Cambria Math" panose="02040503050406030204" pitchFamily="18" charset="0"/>
                          </a:rPr>
                          <m:t>𝑗</m:t>
                        </m:r>
                        <m:r>
                          <a:rPr lang="en-US" sz="2200" i="1" baseline="-25000">
                            <a:latin typeface="Cambria Math" panose="02040503050406030204" pitchFamily="18" charset="0"/>
                          </a:rPr>
                          <m:t> </m:t>
                        </m:r>
                        <m:r>
                          <a:rPr lang="en-US" sz="2200" i="1" baseline="-25000">
                            <a:latin typeface="Cambria Math" panose="02040503050406030204" pitchFamily="18" charset="0"/>
                          </a:rPr>
                          <m:t>𝑗</m:t>
                        </m:r>
                        <m:r>
                          <a:rPr lang="en-US" sz="2200" i="1" baseline="-25000">
                            <a:latin typeface="Cambria Math" panose="02040503050406030204" pitchFamily="18" charset="0"/>
                          </a:rPr>
                          <m:t>′</m:t>
                        </m:r>
                      </m:sub>
                    </m:sSub>
                  </m:oMath>
                </a14:m>
                <a:r>
                  <a:rPr lang="en-US" sz="2200" dirty="0">
                    <a:latin typeface="Times New Roman" panose="02020603050405020304" pitchFamily="18" charset="0"/>
                    <a:cs typeface="Times New Roman" panose="02020603050405020304" pitchFamily="18" charset="0"/>
                  </a:rPr>
                  <a:t>  =  	</a:t>
                </a:r>
                <a14:m>
                  <m:oMath xmlns:m="http://schemas.openxmlformats.org/officeDocument/2006/math">
                    <m:nary>
                      <m:naryPr>
                        <m:chr m:val="∑"/>
                        <m:limLoc m:val="undOvr"/>
                        <m:ctrlPr>
                          <a:rPr lang="en-US" sz="2200" i="1">
                            <a:latin typeface="Cambria Math" panose="02040503050406030204" pitchFamily="18" charset="0"/>
                          </a:rPr>
                        </m:ctrlPr>
                      </m:naryPr>
                      <m:sub>
                        <m:r>
                          <a:rPr lang="en-US" sz="2200" i="1">
                            <a:latin typeface="Cambria Math" panose="02040503050406030204" pitchFamily="18" charset="0"/>
                          </a:rPr>
                          <m:t>𝑘</m:t>
                        </m:r>
                        <m:r>
                          <a:rPr lang="en-US" sz="2200" i="1">
                            <a:latin typeface="Cambria Math" panose="02040503050406030204" pitchFamily="18" charset="0"/>
                          </a:rPr>
                          <m:t>=0</m:t>
                        </m:r>
                      </m:sub>
                      <m:sup>
                        <m:r>
                          <a:rPr lang="en-US" sz="2200" i="1">
                            <a:latin typeface="Cambria Math" panose="02040503050406030204" pitchFamily="18" charset="0"/>
                          </a:rPr>
                          <m:t>𝑛</m:t>
                        </m:r>
                        <m:r>
                          <a:rPr lang="en-US" sz="2200" i="1">
                            <a:latin typeface="Cambria Math" panose="02040503050406030204" pitchFamily="18" charset="0"/>
                          </a:rPr>
                          <m:t>−1</m:t>
                        </m:r>
                      </m:sup>
                      <m:e>
                        <m:r>
                          <a:rPr lang="en-US" sz="2200" i="1">
                            <a:latin typeface="Cambria Math" panose="02040503050406030204" pitchFamily="18" charset="0"/>
                          </a:rPr>
                          <m:t>( </m:t>
                        </m:r>
                        <m:sSubSup>
                          <m:sSubSupPr>
                            <m:ctrlPr>
                              <a:rPr lang="en-US" sz="2200" i="1">
                                <a:latin typeface="Cambria Math" panose="02040503050406030204" pitchFamily="18" charset="0"/>
                              </a:rPr>
                            </m:ctrlPr>
                          </m:sSubSupPr>
                          <m:e>
                            <m:r>
                              <a:rPr lang="en-US" sz="2200" i="1">
                                <a:latin typeface="Cambria Math" panose="02040503050406030204" pitchFamily="18" charset="0"/>
                              </a:rPr>
                              <m:t>ѡ</m:t>
                            </m:r>
                          </m:e>
                          <m:sub>
                            <m:r>
                              <a:rPr lang="en-US" sz="2200" i="1">
                                <a:latin typeface="Cambria Math" panose="02040503050406030204" pitchFamily="18" charset="0"/>
                              </a:rPr>
                              <m:t>𝑛</m:t>
                            </m:r>
                          </m:sub>
                          <m:sup>
                            <m:r>
                              <a:rPr lang="en-US" sz="2200" i="1">
                                <a:latin typeface="Cambria Math" panose="02040503050406030204" pitchFamily="18" charset="0"/>
                              </a:rPr>
                              <m:t>−</m:t>
                            </m:r>
                            <m:r>
                              <a:rPr lang="en-US" sz="2200" i="1">
                                <a:latin typeface="Cambria Math" panose="02040503050406030204" pitchFamily="18" charset="0"/>
                              </a:rPr>
                              <m:t>𝑘𝑗</m:t>
                            </m:r>
                          </m:sup>
                        </m:sSubSup>
                        <m:r>
                          <a:rPr lang="en-US" sz="2200" i="1">
                            <a:latin typeface="Cambria Math" panose="02040503050406030204" pitchFamily="18" charset="0"/>
                          </a:rPr>
                          <m:t> /</m:t>
                        </m:r>
                        <m:r>
                          <a:rPr lang="en-US" sz="2200" i="1">
                            <a:latin typeface="Cambria Math" panose="02040503050406030204" pitchFamily="18" charset="0"/>
                          </a:rPr>
                          <m:t>𝑛</m:t>
                        </m:r>
                        <m:r>
                          <a:rPr lang="en-US" sz="2200" i="1">
                            <a:latin typeface="Cambria Math" panose="02040503050406030204" pitchFamily="18" charset="0"/>
                          </a:rPr>
                          <m:t>)(</m:t>
                        </m:r>
                        <m:sSubSup>
                          <m:sSubSupPr>
                            <m:ctrlPr>
                              <a:rPr lang="en-US" sz="2200" i="1">
                                <a:latin typeface="Cambria Math" panose="02040503050406030204" pitchFamily="18" charset="0"/>
                              </a:rPr>
                            </m:ctrlPr>
                          </m:sSubSupPr>
                          <m:e>
                            <m:r>
                              <a:rPr lang="en-US" sz="2200" i="1">
                                <a:latin typeface="Cambria Math" panose="02040503050406030204" pitchFamily="18" charset="0"/>
                              </a:rPr>
                              <m:t>ѡ</m:t>
                            </m:r>
                          </m:e>
                          <m:sub>
                            <m:r>
                              <a:rPr lang="en-US" sz="2200" i="1">
                                <a:latin typeface="Cambria Math" panose="02040503050406030204" pitchFamily="18" charset="0"/>
                              </a:rPr>
                              <m:t>𝑛</m:t>
                            </m:r>
                          </m:sub>
                          <m:sup>
                            <m:r>
                              <a:rPr lang="en-US" sz="2200" i="1">
                                <a:latin typeface="Cambria Math" panose="02040503050406030204" pitchFamily="18" charset="0"/>
                              </a:rPr>
                              <m:t>𝑘𝑗</m:t>
                            </m:r>
                            <m:r>
                              <a:rPr lang="en-US" sz="2200" i="1">
                                <a:latin typeface="Cambria Math" panose="02040503050406030204" pitchFamily="18" charset="0"/>
                              </a:rPr>
                              <m:t>′</m:t>
                            </m:r>
                          </m:sup>
                        </m:sSubSup>
                      </m:e>
                    </m:nary>
                  </m:oMath>
                </a14:m>
                <a:r>
                  <a:rPr lang="en-US" sz="2200" dirty="0">
                    <a:latin typeface="Times New Roman" panose="02020603050405020304" pitchFamily="18" charset="0"/>
                    <a:cs typeface="Times New Roman" panose="02020603050405020304" pitchFamily="18" charset="0"/>
                  </a:rPr>
                  <a:t>)</a:t>
                </a:r>
              </a:p>
              <a:p>
                <a:pPr>
                  <a:lnSpc>
                    <a:spcPct val="150000"/>
                  </a:lnSpc>
                </a:pPr>
                <a:r>
                  <a:rPr lang="en-US" sz="2200" dirty="0">
                    <a:latin typeface="Times New Roman" panose="02020603050405020304" pitchFamily="18" charset="0"/>
                    <a:cs typeface="Times New Roman" panose="02020603050405020304" pitchFamily="18" charset="0"/>
                  </a:rPr>
                  <a:t>			    =	</a:t>
                </a:r>
                <a14:m>
                  <m:oMath xmlns:m="http://schemas.openxmlformats.org/officeDocument/2006/math">
                    <m:nary>
                      <m:naryPr>
                        <m:chr m:val="∑"/>
                        <m:limLoc m:val="undOvr"/>
                        <m:ctrlPr>
                          <a:rPr lang="en-US" sz="2200" i="1">
                            <a:latin typeface="Cambria Math" panose="02040503050406030204" pitchFamily="18" charset="0"/>
                          </a:rPr>
                        </m:ctrlPr>
                      </m:naryPr>
                      <m:sub>
                        <m:r>
                          <a:rPr lang="en-US" sz="2200" i="1">
                            <a:latin typeface="Cambria Math" panose="02040503050406030204" pitchFamily="18" charset="0"/>
                          </a:rPr>
                          <m:t>𝑘</m:t>
                        </m:r>
                        <m:r>
                          <a:rPr lang="en-US" sz="2200" i="1">
                            <a:latin typeface="Cambria Math" panose="02040503050406030204" pitchFamily="18" charset="0"/>
                          </a:rPr>
                          <m:t>=0</m:t>
                        </m:r>
                      </m:sub>
                      <m:sup>
                        <m:r>
                          <a:rPr lang="en-US" sz="2200" i="1">
                            <a:latin typeface="Cambria Math" panose="02040503050406030204" pitchFamily="18" charset="0"/>
                          </a:rPr>
                          <m:t>𝑛</m:t>
                        </m:r>
                        <m:r>
                          <a:rPr lang="en-US" sz="2200" i="1">
                            <a:latin typeface="Cambria Math" panose="02040503050406030204" pitchFamily="18" charset="0"/>
                          </a:rPr>
                          <m:t>−1</m:t>
                        </m:r>
                      </m:sup>
                      <m:e>
                        <m:r>
                          <a:rPr lang="en-US" sz="2200" i="1">
                            <a:latin typeface="Cambria Math" panose="02040503050406030204" pitchFamily="18" charset="0"/>
                          </a:rPr>
                          <m:t>( </m:t>
                        </m:r>
                        <m:sSubSup>
                          <m:sSubSupPr>
                            <m:ctrlPr>
                              <a:rPr lang="en-US" sz="2200" i="1">
                                <a:latin typeface="Cambria Math" panose="02040503050406030204" pitchFamily="18" charset="0"/>
                              </a:rPr>
                            </m:ctrlPr>
                          </m:sSubSupPr>
                          <m:e>
                            <m:r>
                              <a:rPr lang="en-US" sz="2200" i="1">
                                <a:latin typeface="Cambria Math" panose="02040503050406030204" pitchFamily="18" charset="0"/>
                              </a:rPr>
                              <m:t>ѡ</m:t>
                            </m:r>
                          </m:e>
                          <m:sub>
                            <m:r>
                              <a:rPr lang="en-US" sz="2200" i="1">
                                <a:latin typeface="Cambria Math" panose="02040503050406030204" pitchFamily="18" charset="0"/>
                              </a:rPr>
                              <m:t>𝑛</m:t>
                            </m:r>
                          </m:sub>
                          <m:sup>
                            <m:r>
                              <a:rPr lang="en-US" sz="2200" i="1">
                                <a:latin typeface="Cambria Math" panose="02040503050406030204" pitchFamily="18" charset="0"/>
                              </a:rPr>
                              <m:t>𝑘</m:t>
                            </m:r>
                            <m: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𝑗</m:t>
                                </m:r>
                              </m:e>
                              <m:sup>
                                <m:r>
                                  <a:rPr lang="en-US" sz="2200" i="1">
                                    <a:latin typeface="Cambria Math" panose="02040503050406030204" pitchFamily="18" charset="0"/>
                                  </a:rPr>
                                  <m:t>′</m:t>
                                </m:r>
                              </m:sup>
                            </m:sSup>
                            <m:r>
                              <a:rPr lang="en-US" sz="2200" i="1">
                                <a:latin typeface="Cambria Math" panose="02040503050406030204" pitchFamily="18" charset="0"/>
                              </a:rPr>
                              <m:t>−</m:t>
                            </m:r>
                            <m:r>
                              <a:rPr lang="en-US" sz="2200" i="1">
                                <a:latin typeface="Cambria Math" panose="02040503050406030204" pitchFamily="18" charset="0"/>
                              </a:rPr>
                              <m:t>𝑗</m:t>
                            </m:r>
                            <m:r>
                              <a:rPr lang="en-US" sz="2200" i="1">
                                <a:latin typeface="Cambria Math" panose="02040503050406030204" pitchFamily="18" charset="0"/>
                              </a:rPr>
                              <m:t>)</m:t>
                            </m:r>
                          </m:sup>
                        </m:sSubSup>
                        <m:r>
                          <a:rPr lang="en-US" sz="2200" i="1">
                            <a:latin typeface="Cambria Math" panose="02040503050406030204" pitchFamily="18" charset="0"/>
                          </a:rPr>
                          <m:t> /</m:t>
                        </m:r>
                        <m:r>
                          <a:rPr lang="en-US" sz="2200" i="1">
                            <a:latin typeface="Cambria Math" panose="02040503050406030204" pitchFamily="18" charset="0"/>
                          </a:rPr>
                          <m:t>𝑛</m:t>
                        </m:r>
                        <m:r>
                          <a:rPr lang="en-US" sz="2200" i="1">
                            <a:latin typeface="Cambria Math" panose="02040503050406030204" pitchFamily="18" charset="0"/>
                          </a:rPr>
                          <m:t>)</m:t>
                        </m:r>
                      </m:e>
                    </m:nary>
                  </m:oMath>
                </a14:m>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The summation equals 1 if j</a:t>
                </a:r>
                <a:r>
                  <a:rPr lang="en-US" sz="2200" dirty="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 j, and it is 0 otherwise by the summation lemma (Lemma 2.3). Note that we rely on   – (n – 1)  ≤  j</a:t>
                </a:r>
                <a:r>
                  <a:rPr lang="en-US" sz="2200" dirty="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 j  ≤  n – 1, so that  j</a:t>
                </a:r>
                <a:r>
                  <a:rPr lang="en-US" sz="2200" dirty="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 j  is not divisible by n, in order for the summation lemma to apply.</a:t>
                </a:r>
              </a:p>
              <a:p>
                <a:r>
                  <a:rPr lang="en-US" sz="2200" dirty="0">
                    <a:latin typeface="Times New Roman" panose="02020603050405020304" pitchFamily="18" charset="0"/>
                    <a:cs typeface="Times New Roman" panose="02020603050405020304" pitchFamily="18" charset="0"/>
                  </a:rPr>
                  <a:t>QED</a:t>
                </a:r>
              </a:p>
            </p:txBody>
          </p:sp>
        </mc:Choice>
        <mc:Fallback xmlns="">
          <p:sp>
            <p:nvSpPr>
              <p:cNvPr id="2" name="Rectangle 1"/>
              <p:cNvSpPr>
                <a:spLocks noRot="1" noChangeAspect="1" noMove="1" noResize="1" noEditPoints="1" noAdjustHandles="1" noChangeArrowheads="1" noChangeShapeType="1" noTextEdit="1"/>
              </p:cNvSpPr>
              <p:nvPr/>
            </p:nvSpPr>
            <p:spPr>
              <a:xfrm>
                <a:off x="1427065" y="1120318"/>
                <a:ext cx="9321553" cy="5481885"/>
              </a:xfrm>
              <a:prstGeom prst="rect">
                <a:avLst/>
              </a:prstGeom>
              <a:blipFill>
                <a:blip r:embed="rId2"/>
                <a:stretch>
                  <a:fillRect l="-850" t="-779" b="-133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2A2810A9-D58F-40FD-A4B1-0CA5514B6EA2}"/>
              </a:ext>
            </a:extLst>
          </p:cNvPr>
          <p:cNvSpPr/>
          <p:nvPr/>
        </p:nvSpPr>
        <p:spPr>
          <a:xfrm>
            <a:off x="1365554" y="354278"/>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8711072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72827" y="1504745"/>
                <a:ext cx="9046346" cy="4955716"/>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Given the inverse matrix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𝑉</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we have that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𝑦</m:t>
                        </m:r>
                      </m:e>
                    </m:d>
                  </m:oMath>
                </a14:m>
                <a:r>
                  <a:rPr lang="en-US" sz="2400" dirty="0">
                    <a:effectLst/>
                    <a:latin typeface="Times New Roman" panose="02020603050405020304" pitchFamily="18" charset="0"/>
                    <a:ea typeface="SimSun" panose="02010600030101010101" pitchFamily="2" charset="-122"/>
                  </a:rPr>
                  <a:t>  is given by</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f>
                      <m:f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num>
                      <m:den>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den>
                    </m:f>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b>
                        </m:sSub>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𝑘𝑗</m:t>
                            </m:r>
                          </m:sup>
                        </m:sSubSup>
                      </m:e>
                    </m:nary>
                  </m:oMath>
                </a14:m>
                <a:r>
                  <a:rPr lang="en-US" sz="2400" dirty="0">
                    <a:effectLst/>
                    <a:latin typeface="Times New Roman" panose="02020603050405020304" pitchFamily="18" charset="0"/>
                    <a:ea typeface="SimSun" panose="02010600030101010101" pitchFamily="2" charset="-122"/>
                  </a:rPr>
                  <a:t>                  ………………….(2.23)</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for j = 0, 1, 2, …., n-1. </a:t>
                </a:r>
              </a:p>
              <a:p>
                <a:pPr>
                  <a:spcAft>
                    <a:spcPts val="600"/>
                  </a:spcAft>
                </a:pPr>
                <a:r>
                  <a:rPr lang="en-US" sz="2400" dirty="0">
                    <a:effectLst/>
                    <a:latin typeface="Times New Roman" panose="02020603050405020304" pitchFamily="18" charset="0"/>
                    <a:ea typeface="SimSun" panose="02010600030101010101" pitchFamily="2" charset="-122"/>
                  </a:rPr>
                  <a:t>By comparing equations (2.20) and (2.23), we see that by modifying the FFT algorithm to </a:t>
                </a:r>
              </a:p>
              <a:p>
                <a:pPr marL="800100" lvl="1" indent="-342900">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switch the roles of a and y, </a:t>
                </a:r>
              </a:p>
              <a:p>
                <a:pPr marL="800100" lvl="1" indent="-342900">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replace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ub>
                    </m:sSub>
                  </m:oMath>
                </a14:m>
                <a:r>
                  <a:rPr lang="en-US" sz="2400" dirty="0">
                    <a:effectLst/>
                    <a:latin typeface="Times New Roman" panose="02020603050405020304" pitchFamily="18" charset="0"/>
                    <a:ea typeface="SimSun" panose="02010600030101010101" pitchFamily="2" charset="-122"/>
                  </a:rPr>
                  <a:t>by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and </a:t>
                </a:r>
              </a:p>
              <a:p>
                <a:pPr marL="800100" lvl="1" indent="-342900">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divide each element of the result of n, </a:t>
                </a:r>
              </a:p>
              <a:p>
                <a:pPr>
                  <a:spcAft>
                    <a:spcPts val="600"/>
                  </a:spcAft>
                </a:pPr>
                <a:r>
                  <a:rPr lang="en-US" sz="2400" dirty="0">
                    <a:effectLst/>
                    <a:latin typeface="Times New Roman" panose="02020603050405020304" pitchFamily="18" charset="0"/>
                    <a:ea typeface="SimSun" panose="02010600030101010101" pitchFamily="2" charset="-122"/>
                  </a:rPr>
                  <a:t>we compute the inverse DFT. </a:t>
                </a:r>
              </a:p>
              <a:p>
                <a:pPr>
                  <a:spcAft>
                    <a:spcPts val="600"/>
                  </a:spcAft>
                </a:pPr>
                <a:r>
                  <a:rPr lang="en-US" sz="2400" dirty="0">
                    <a:effectLst/>
                    <a:latin typeface="Times New Roman" panose="02020603050405020304" pitchFamily="18" charset="0"/>
                    <a:ea typeface="SimSun" panose="02010600030101010101" pitchFamily="2" charset="-122"/>
                  </a:rPr>
                  <a:t>Thus, we can compute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in Θ(n log n) time.</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72827" y="1504745"/>
                <a:ext cx="9046346" cy="4955716"/>
              </a:xfrm>
              <a:prstGeom prst="rect">
                <a:avLst/>
              </a:prstGeom>
              <a:blipFill>
                <a:blip r:embed="rId2"/>
                <a:stretch>
                  <a:fillRect l="-1011" r="-1146" b="-147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8609D6A5-79F1-4288-80FB-3BCE9B137780}"/>
              </a:ext>
            </a:extLst>
          </p:cNvPr>
          <p:cNvSpPr/>
          <p:nvPr/>
        </p:nvSpPr>
        <p:spPr>
          <a:xfrm>
            <a:off x="1487474" y="450072"/>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385172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1577" y="1960911"/>
            <a:ext cx="8954611" cy="4477316"/>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We see that,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by using the FFT and the inverse FFT, </a:t>
            </a:r>
          </a:p>
          <a:p>
            <a:pPr marL="342900"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we can transform a polynomial of degree-bound n back and forth between its coefficient representation and a point-value representation in time Θ(n log n).  </a:t>
            </a:r>
          </a:p>
          <a:p>
            <a:pPr>
              <a:lnSpc>
                <a:spcPct val="150000"/>
              </a:lnSpc>
            </a:pPr>
            <a:endParaRPr lang="en-US" sz="2400" dirty="0">
              <a:latin typeface="Times New Roman" panose="02020603050405020304" pitchFamily="18" charset="0"/>
              <a:ea typeface="SimSun" panose="02010600030101010101" pitchFamily="2" charset="-122"/>
            </a:endParaRPr>
          </a:p>
          <a:p>
            <a:pPr>
              <a:lnSpc>
                <a:spcPct val="150000"/>
              </a:lnSpc>
            </a:pPr>
            <a:r>
              <a:rPr lang="en-US" sz="2400" dirty="0">
                <a:latin typeface="Times New Roman" panose="02020603050405020304" pitchFamily="18" charset="0"/>
                <a:ea typeface="SimSun" panose="02010600030101010101" pitchFamily="2" charset="-122"/>
              </a:rPr>
              <a:t>In the context of polynomial multiplication, we have shown the following.</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94B52F39-BE1F-4D61-A5F4-126972C52B49}"/>
              </a:ext>
            </a:extLst>
          </p:cNvPr>
          <p:cNvSpPr/>
          <p:nvPr/>
        </p:nvSpPr>
        <p:spPr>
          <a:xfrm>
            <a:off x="1618102" y="990004"/>
            <a:ext cx="9221563" cy="625428"/>
          </a:xfrm>
          <a:prstGeom prst="rect">
            <a:avLst/>
          </a:prstGeom>
        </p:spPr>
        <p:txBody>
          <a:bodyPr wrap="none">
            <a:spAutoFit/>
          </a:bodyPr>
          <a:lstStyle/>
          <a:p>
            <a:pPr>
              <a:lnSpc>
                <a:spcPct val="115000"/>
              </a:lnSpc>
            </a:pPr>
            <a:r>
              <a:rPr lang="en-US" sz="3200" dirty="0">
                <a:ea typeface="SimSun" panose="02010600030101010101" pitchFamily="2" charset="-122"/>
              </a:rPr>
              <a:t>Evaluation and Interpolation </a:t>
            </a:r>
            <a:r>
              <a:rPr lang="en-US" sz="2800" dirty="0">
                <a:ea typeface="SimSun" panose="02010600030101010101" pitchFamily="2" charset="-122"/>
              </a:rPr>
              <a:t>at the complex roots of unity</a:t>
            </a:r>
          </a:p>
        </p:txBody>
      </p:sp>
    </p:spTree>
    <p:extLst>
      <p:ext uri="{BB962C8B-B14F-4D97-AF65-F5344CB8AC3E}">
        <p14:creationId xmlns:p14="http://schemas.microsoft.com/office/powerpoint/2010/main" val="5835919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13390" y="2022077"/>
                <a:ext cx="8664606" cy="3706464"/>
              </a:xfrm>
              <a:prstGeom prst="rect">
                <a:avLst/>
              </a:prstGeom>
            </p:spPr>
            <p:txBody>
              <a:bodyPr wrap="square">
                <a:spAutoFit/>
              </a:bodyPr>
              <a:lstStyle/>
              <a:p>
                <a:pPr>
                  <a:lnSpc>
                    <a:spcPct val="150000"/>
                  </a:lnSpc>
                </a:pPr>
                <a:r>
                  <a:rPr lang="en-US" sz="2400" b="1" dirty="0">
                    <a:latin typeface="Times New Roman" panose="02020603050405020304" pitchFamily="18" charset="0"/>
                    <a:ea typeface="SimSun" panose="02010600030101010101" pitchFamily="2" charset="-122"/>
                  </a:rPr>
                  <a:t>Theorem 2.7 </a:t>
                </a:r>
                <a:r>
                  <a:rPr lang="en-US" sz="2400" b="1"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(Convolution theorem)</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For any two vectors a and b of length n, where n is a power of 2, </a:t>
                </a:r>
                <a:endParaRPr lang="en-US" sz="2400" dirty="0">
                  <a:effectLst/>
                  <a:latin typeface="Courier New" panose="02070309020205020404" pitchFamily="49" charset="0"/>
                  <a:ea typeface="SimSun" panose="02010600030101010101" pitchFamily="2" charset="-122"/>
                </a:endParaRPr>
              </a:p>
              <a:p>
                <a:pPr indent="457200">
                  <a:lnSpc>
                    <a:spcPct val="150000"/>
                  </a:lnSpc>
                </a:pPr>
                <a:r>
                  <a:rPr lang="en-US" sz="2400" dirty="0">
                    <a:solidFill>
                      <a:srgbClr val="0000FF"/>
                    </a:solidFill>
                    <a:effectLst/>
                    <a:latin typeface="Times New Roman" panose="02020603050405020304" pitchFamily="18" charset="0"/>
                    <a:ea typeface="SimSun" panose="02010600030101010101" pitchFamily="2" charset="-122"/>
                  </a:rPr>
                  <a:t>a </a:t>
                </a:r>
                <a14:m>
                  <m:oMath xmlns:m="http://schemas.openxmlformats.org/officeDocument/2006/math">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effectLst/>
                    <a:latin typeface="Times New Roman" panose="02020603050405020304" pitchFamily="18" charset="0"/>
                    <a:ea typeface="SimSun" panose="02010600030101010101" pitchFamily="2" charset="-122"/>
                  </a:rPr>
                  <a:t>b = </a:t>
                </a:r>
                <a14:m>
                  <m:oMath xmlns:m="http://schemas.openxmlformats.org/officeDocument/2006/math">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bSup>
                    <m:d>
                      <m:d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dPr>
                      <m:e>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Sub>
                        <m:d>
                          <m:d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d>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𝐷𝐹𝑇</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𝑏</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e>
                    </m:d>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where the vectors a and b are padded with 0’s to length 2n and * denotes the component-wise product of two 2n-element vectors.</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13390" y="2022077"/>
                <a:ext cx="8664606" cy="3706464"/>
              </a:xfrm>
              <a:prstGeom prst="rect">
                <a:avLst/>
              </a:prstGeom>
              <a:blipFill rotWithShape="0">
                <a:blip r:embed="rId2"/>
                <a:stretch>
                  <a:fillRect l="-1056" b="-2303"/>
                </a:stretch>
              </a:blipFill>
            </p:spPr>
            <p:txBody>
              <a:bodyPr/>
              <a:lstStyle/>
              <a:p>
                <a:r>
                  <a:rPr lang="en-US">
                    <a:noFill/>
                  </a:rPr>
                  <a:t> </a:t>
                </a:r>
              </a:p>
            </p:txBody>
          </p:sp>
        </mc:Fallback>
      </mc:AlternateContent>
    </p:spTree>
    <p:extLst>
      <p:ext uri="{BB962C8B-B14F-4D97-AF65-F5344CB8AC3E}">
        <p14:creationId xmlns:p14="http://schemas.microsoft.com/office/powerpoint/2010/main" val="38960446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456" y="956347"/>
            <a:ext cx="8735076" cy="5317225"/>
          </a:xfrm>
          <a:prstGeom prst="rect">
            <a:avLst/>
          </a:prstGeom>
        </p:spPr>
        <p:txBody>
          <a:bodyPr wrap="square">
            <a:spAutoFit/>
          </a:bodyPr>
          <a:lstStyle/>
          <a:p>
            <a:pPr>
              <a:lnSpc>
                <a:spcPct val="115000"/>
              </a:lnSpc>
            </a:pPr>
            <a:r>
              <a:rPr lang="en-US" sz="3200" dirty="0">
                <a:ea typeface="SimSun" panose="02010600030101010101" pitchFamily="2" charset="-122"/>
              </a:rPr>
              <a:t>Efficient FFT Implementation </a:t>
            </a:r>
            <a:r>
              <a:rPr lang="en-US" sz="2800" dirty="0">
                <a:ea typeface="SimSun" panose="02010600030101010101" pitchFamily="2" charset="-122"/>
              </a:rPr>
              <a:t>(for reference)</a:t>
            </a:r>
          </a:p>
          <a:p>
            <a:pPr>
              <a:lnSpc>
                <a:spcPct val="115000"/>
              </a:lnSpc>
            </a:pPr>
            <a:r>
              <a:rPr lang="en-US" sz="2200" dirty="0">
                <a:latin typeface="Times New Roman" panose="02020603050405020304" pitchFamily="18" charset="0"/>
                <a:ea typeface="SimSun" panose="02010600030101010101" pitchFamily="2" charset="-122"/>
              </a:rPr>
              <a:t> </a:t>
            </a:r>
            <a:endParaRPr lang="en-US" sz="2200" dirty="0">
              <a:latin typeface="Courier New" panose="02070309020205020404" pitchFamily="49" charset="0"/>
              <a:ea typeface="SimSun" panose="02010600030101010101" pitchFamily="2" charset="-122"/>
            </a:endParaRPr>
          </a:p>
          <a:p>
            <a:pPr>
              <a:lnSpc>
                <a:spcPct val="115000"/>
              </a:lnSpc>
            </a:pPr>
            <a:r>
              <a:rPr lang="en-US" sz="2200" dirty="0">
                <a:latin typeface="Times New Roman" panose="02020603050405020304" pitchFamily="18" charset="0"/>
                <a:ea typeface="SimSun" panose="02010600030101010101" pitchFamily="2" charset="-122"/>
              </a:rPr>
              <a:t>This section examines two efficient FFT implementations. </a:t>
            </a:r>
          </a:p>
          <a:p>
            <a:pPr marL="461963" indent="-461963">
              <a:lnSpc>
                <a:spcPct val="115000"/>
              </a:lnSpc>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Examine an iterative version of the FFT algorithm that </a:t>
            </a:r>
          </a:p>
          <a:p>
            <a:pPr marL="919163" lvl="1" indent="-461963">
              <a:lnSpc>
                <a:spcPct val="115000"/>
              </a:lnSpc>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runs in Θ(n log n) time but </a:t>
            </a:r>
          </a:p>
          <a:p>
            <a:pPr marL="919163" lvl="1" indent="-461963">
              <a:lnSpc>
                <a:spcPct val="115000"/>
              </a:lnSpc>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have a lower constant hidden in the Θ-notation than the recursive version, Recursive-FFT in the section “The DFT and FFT”. </a:t>
            </a:r>
          </a:p>
          <a:p>
            <a:pPr marL="461963" indent="-461963">
              <a:lnSpc>
                <a:spcPct val="115000"/>
              </a:lnSpc>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Then use the insights that led us to the iterative implementation to design an efficient parallel FFT circuit.</a:t>
            </a:r>
            <a:endParaRPr lang="en-US" sz="2200" dirty="0">
              <a:latin typeface="Courier New" panose="02070309020205020404" pitchFamily="49" charset="0"/>
              <a:ea typeface="SimSun" panose="02010600030101010101" pitchFamily="2" charset="-122"/>
            </a:endParaRPr>
          </a:p>
          <a:p>
            <a:pPr>
              <a:lnSpc>
                <a:spcPct val="115000"/>
              </a:lnSpc>
            </a:pPr>
            <a:r>
              <a:rPr lang="en-US" sz="2200" dirty="0">
                <a:latin typeface="Times New Roman" panose="02020603050405020304" pitchFamily="18" charset="0"/>
                <a:ea typeface="SimSun" panose="02010600030101010101" pitchFamily="2" charset="-122"/>
              </a:rPr>
              <a:t> </a:t>
            </a:r>
            <a:endParaRPr lang="en-US" sz="2200" dirty="0">
              <a:latin typeface="Courier New" panose="02070309020205020404" pitchFamily="49" charset="0"/>
              <a:ea typeface="SimSun" panose="02010600030101010101" pitchFamily="2" charset="-122"/>
            </a:endParaRPr>
          </a:p>
          <a:p>
            <a:pPr>
              <a:lnSpc>
                <a:spcPct val="115000"/>
              </a:lnSpc>
            </a:pPr>
            <a:r>
              <a:rPr lang="en-US" sz="2200" b="1" dirty="0">
                <a:latin typeface="Times New Roman" panose="02020603050405020304" pitchFamily="18" charset="0"/>
                <a:ea typeface="SimSun" panose="02010600030101010101" pitchFamily="2" charset="-122"/>
              </a:rPr>
              <a:t>An iterative FFT implementation</a:t>
            </a:r>
            <a:endParaRPr lang="en-US" sz="2200" dirty="0">
              <a:latin typeface="Courier New" panose="02070309020205020404" pitchFamily="49" charset="0"/>
              <a:ea typeface="SimSun" panose="02010600030101010101" pitchFamily="2" charset="-122"/>
            </a:endParaRPr>
          </a:p>
          <a:p>
            <a:pPr>
              <a:lnSpc>
                <a:spcPct val="115000"/>
              </a:lnSpc>
            </a:pPr>
            <a:r>
              <a:rPr lang="en-US" sz="2200" dirty="0">
                <a:latin typeface="Times New Roman" panose="02020603050405020304" pitchFamily="18" charset="0"/>
                <a:ea typeface="SimSun" panose="02010600030101010101" pitchFamily="2" charset="-122"/>
              </a:rPr>
              <a:t> </a:t>
            </a:r>
            <a:endParaRPr lang="en-US" sz="2200" dirty="0">
              <a:latin typeface="Courier New" panose="02070309020205020404" pitchFamily="49" charset="0"/>
              <a:ea typeface="SimSun" panose="02010600030101010101" pitchFamily="2" charset="-122"/>
            </a:endParaRPr>
          </a:p>
          <a:p>
            <a:pPr>
              <a:lnSpc>
                <a:spcPct val="115000"/>
              </a:lnSpc>
            </a:pPr>
            <a:r>
              <a:rPr lang="en-US" sz="2200" dirty="0">
                <a:latin typeface="Times New Roman" panose="02020603050405020304" pitchFamily="18" charset="0"/>
                <a:ea typeface="SimSun" panose="02010600030101010101" pitchFamily="2" charset="-122"/>
              </a:rPr>
              <a:t>Consider the Recursive-FFT  algorithm:</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5717866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00362" y="574991"/>
                <a:ext cx="7386760" cy="5963556"/>
              </a:xfrm>
              <a:prstGeom prst="rect">
                <a:avLst/>
              </a:prstGeom>
            </p:spPr>
            <p:txBody>
              <a:bodyPr wrap="square">
                <a:spAutoFit/>
              </a:bodyPr>
              <a:lstStyle/>
              <a:p>
                <a:pPr>
                  <a:spcBef>
                    <a:spcPts val="600"/>
                  </a:spcBef>
                </a:pPr>
                <a:r>
                  <a:rPr lang="en-US" sz="2000" b="1" dirty="0">
                    <a:latin typeface="Times New Roman" panose="02020603050405020304" pitchFamily="18" charset="0"/>
                    <a:ea typeface="SimSun" panose="02010600030101010101" pitchFamily="2" charset="-122"/>
                  </a:rPr>
                  <a:t>Recursive-FFT(a)</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n = </a:t>
                </a:r>
                <a:r>
                  <a:rPr lang="en-US" sz="2000" dirty="0" err="1">
                    <a:effectLst/>
                    <a:latin typeface="Times New Roman" panose="02020603050405020304" pitchFamily="18" charset="0"/>
                    <a:ea typeface="SimSun" panose="02010600030101010101" pitchFamily="2" charset="-122"/>
                  </a:rPr>
                  <a:t>a.length</a:t>
                </a:r>
                <a:r>
                  <a:rPr lang="en-US" sz="2000" dirty="0">
                    <a:effectLst/>
                    <a:latin typeface="Times New Roman" panose="02020603050405020304" pitchFamily="18" charset="0"/>
                    <a:ea typeface="SimSun" panose="02010600030101010101" pitchFamily="2" charset="-122"/>
                  </a:rPr>
                  <a:t>		//n is a power of 2</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if n == 1</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return a</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Cambria Math" panose="02040503050406030204" pitchFamily="18" charset="0"/>
                    <a:ea typeface="SimSun" panose="02010600030101010101" pitchFamily="2" charset="-122"/>
                    <a:cs typeface="Times New Roman" panose="02020603050405020304" pitchFamily="18" charset="0"/>
                  </a:rPr>
                  <a:t>	</a:t>
                </a:r>
                <a:r>
                  <a:rPr lang="en-US" sz="2000" dirty="0" err="1">
                    <a:effectLst/>
                    <a:latin typeface="Cambria Math" panose="02040503050406030204" pitchFamily="18" charset="0"/>
                    <a:ea typeface="SimSun" panose="02010600030101010101" pitchFamily="2" charset="-122"/>
                    <a:cs typeface="Times New Roman" panose="02020603050405020304" pitchFamily="18" charset="0"/>
                  </a:rPr>
                  <a:t>ѡ</a:t>
                </a:r>
                <a:r>
                  <a:rPr lang="en-US" sz="2000" baseline="-25000" dirty="0" err="1">
                    <a:effectLst/>
                    <a:latin typeface="Cambria Math" panose="02040503050406030204" pitchFamily="18" charset="0"/>
                    <a:ea typeface="SimSun" panose="02010600030101010101" pitchFamily="2" charset="-122"/>
                    <a:cs typeface="Times New Roman" panose="02020603050405020304" pitchFamily="18" charset="0"/>
                  </a:rPr>
                  <a:t>n</a:t>
                </a:r>
                <a:r>
                  <a:rPr lang="en-US" sz="2000" dirty="0">
                    <a:effectLst/>
                    <a:latin typeface="Times New Roman" panose="02020603050405020304" pitchFamily="18" charset="0"/>
                    <a:ea typeface="SimSun" panose="02010600030101010101" pitchFamily="2" charset="-122"/>
                  </a:rPr>
                  <a:t> = </a:t>
                </a:r>
                <a14:m>
                  <m:oMath xmlns:m="http://schemas.openxmlformats.org/officeDocument/2006/math">
                    <m:sSup>
                      <m:s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000" i="1">
                            <a:effectLst/>
                            <a:latin typeface="Cambria Math" panose="02040503050406030204" pitchFamily="18" charset="0"/>
                            <a:ea typeface="SimSun" panose="02010600030101010101" pitchFamily="2" charset="-122"/>
                            <a:cs typeface="Times New Roman" panose="02020603050405020304" pitchFamily="18" charset="0"/>
                          </a:rPr>
                          <m:t>/</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Cambria Math" panose="02040503050406030204" pitchFamily="18" charset="0"/>
                    <a:ea typeface="SimSun" panose="02010600030101010101" pitchFamily="2" charset="-122"/>
                    <a:cs typeface="Times New Roman" panose="02020603050405020304" pitchFamily="18" charset="0"/>
                  </a:rPr>
                  <a:t>	ѡ</a:t>
                </a:r>
                <a:r>
                  <a:rPr lang="en-US" sz="2000" dirty="0">
                    <a:effectLst/>
                    <a:latin typeface="Times New Roman" panose="02020603050405020304" pitchFamily="18" charset="0"/>
                    <a:ea typeface="SimSun" panose="02010600030101010101" pitchFamily="2" charset="-122"/>
                  </a:rPr>
                  <a:t> = 1</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a:t>
                </a:r>
                <a:r>
                  <a:rPr lang="en-US" sz="2000" baseline="30000" dirty="0">
                    <a:effectLst/>
                    <a:latin typeface="Times New Roman" panose="02020603050405020304" pitchFamily="18" charset="0"/>
                    <a:ea typeface="SimSun" panose="02010600030101010101" pitchFamily="2" charset="-122"/>
                  </a:rPr>
                  <a:t>[0]</a:t>
                </a:r>
                <a:r>
                  <a:rPr lang="en-US" sz="20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oMath>
                </a14:m>
                <a:r>
                  <a:rPr lang="en-US" sz="2000" dirty="0">
                    <a:effectLst/>
                    <a:latin typeface="Times New Roman" panose="02020603050405020304" pitchFamily="18" charset="0"/>
                    <a:ea typeface="SimSun" panose="02010600030101010101" pitchFamily="2" charset="-122"/>
                  </a:rPr>
                  <a:t>)</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a:t>
                </a:r>
                <a:r>
                  <a:rPr lang="en-US" sz="2000" baseline="30000" dirty="0">
                    <a:effectLst/>
                    <a:latin typeface="Times New Roman" panose="02020603050405020304" pitchFamily="18" charset="0"/>
                    <a:ea typeface="SimSun" panose="02010600030101010101" pitchFamily="2" charset="-122"/>
                  </a:rPr>
                  <a:t>[1]</a:t>
                </a:r>
                <a:r>
                  <a:rPr lang="en-US" sz="20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000" dirty="0">
                    <a:effectLst/>
                    <a:latin typeface="Times New Roman" panose="02020603050405020304" pitchFamily="18" charset="0"/>
                    <a:ea typeface="SimSun" panose="02010600030101010101" pitchFamily="2" charset="-122"/>
                  </a:rPr>
                  <a:t>)</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y</a:t>
                </a:r>
                <a:r>
                  <a:rPr lang="en-US" sz="2000" baseline="30000" dirty="0">
                    <a:effectLst/>
                    <a:latin typeface="Times New Roman" panose="02020603050405020304" pitchFamily="18" charset="0"/>
                    <a:ea typeface="SimSun" panose="02010600030101010101" pitchFamily="2" charset="-122"/>
                  </a:rPr>
                  <a:t>[0]</a:t>
                </a:r>
                <a:r>
                  <a:rPr lang="en-US" sz="2000" dirty="0">
                    <a:effectLst/>
                    <a:latin typeface="Times New Roman" panose="02020603050405020304" pitchFamily="18" charset="0"/>
                    <a:ea typeface="SimSun" panose="02010600030101010101" pitchFamily="2" charset="-122"/>
                  </a:rPr>
                  <a:t> = Recursive-FFT(a</a:t>
                </a:r>
                <a:r>
                  <a:rPr lang="en-US" sz="2000" baseline="30000" dirty="0">
                    <a:effectLst/>
                    <a:latin typeface="Times New Roman" panose="02020603050405020304" pitchFamily="18" charset="0"/>
                    <a:ea typeface="SimSun" panose="02010600030101010101" pitchFamily="2" charset="-122"/>
                  </a:rPr>
                  <a:t>[0]</a:t>
                </a: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y</a:t>
                </a:r>
                <a:r>
                  <a:rPr lang="en-US" sz="2000" baseline="30000" dirty="0">
                    <a:effectLst/>
                    <a:latin typeface="Times New Roman" panose="02020603050405020304" pitchFamily="18" charset="0"/>
                    <a:ea typeface="SimSun" panose="02010600030101010101" pitchFamily="2" charset="-122"/>
                  </a:rPr>
                  <a:t>[1]</a:t>
                </a:r>
                <a:r>
                  <a:rPr lang="en-US" sz="2000" dirty="0">
                    <a:effectLst/>
                    <a:latin typeface="Times New Roman" panose="02020603050405020304" pitchFamily="18" charset="0"/>
                    <a:ea typeface="SimSun" panose="02010600030101010101" pitchFamily="2" charset="-122"/>
                  </a:rPr>
                  <a:t> = Recursive-FFT(a</a:t>
                </a:r>
                <a:r>
                  <a:rPr lang="en-US" sz="2000" baseline="30000" dirty="0">
                    <a:effectLst/>
                    <a:latin typeface="Times New Roman" panose="02020603050405020304" pitchFamily="18" charset="0"/>
                    <a:ea typeface="SimSun" panose="02010600030101010101" pitchFamily="2" charset="-122"/>
                  </a:rPr>
                  <a:t>[1]</a:t>
                </a: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for k = 0 to n/2 – 1</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y</a:t>
                </a:r>
                <a:r>
                  <a:rPr lang="en-US" sz="2000" baseline="-25000" dirty="0" err="1">
                    <a:effectLst/>
                    <a:latin typeface="Times New Roman" panose="02020603050405020304" pitchFamily="18" charset="0"/>
                    <a:ea typeface="SimSun" panose="02010600030101010101" pitchFamily="2" charset="-122"/>
                  </a:rPr>
                  <a:t>k</a:t>
                </a:r>
                <a:r>
                  <a:rPr lang="en-US" sz="20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err="1">
                    <a:effectLst/>
                    <a:latin typeface="Times New Roman" panose="02020603050405020304" pitchFamily="18" charset="0"/>
                    <a:ea typeface="SimSun" panose="02010600030101010101" pitchFamily="2" charset="-122"/>
                  </a:rPr>
                  <a:t>y</a:t>
                </a:r>
                <a:r>
                  <a:rPr lang="en-US" sz="2000" baseline="-25000" dirty="0" err="1">
                    <a:effectLst/>
                    <a:latin typeface="Times New Roman" panose="02020603050405020304" pitchFamily="18" charset="0"/>
                    <a:ea typeface="SimSun" panose="02010600030101010101" pitchFamily="2" charset="-122"/>
                  </a:rPr>
                  <a:t>k</a:t>
                </a:r>
                <a:r>
                  <a:rPr lang="en-US" sz="2000" baseline="-25000" dirty="0">
                    <a:effectLst/>
                    <a:latin typeface="Times New Roman" panose="02020603050405020304" pitchFamily="18" charset="0"/>
                    <a:ea typeface="SimSun" panose="02010600030101010101" pitchFamily="2" charset="-122"/>
                  </a:rPr>
                  <a:t>+(n/2)</a:t>
                </a:r>
                <a:r>
                  <a:rPr lang="en-US" sz="20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ambria Math" panose="02040503050406030204" pitchFamily="18" charset="0"/>
                    <a:ea typeface="SimSun" panose="02010600030101010101" pitchFamily="2" charset="-122"/>
                    <a:cs typeface="Times New Roman" panose="02020603050405020304" pitchFamily="18" charset="0"/>
                  </a:rPr>
                  <a:t>ѡ</a:t>
                </a:r>
                <a:r>
                  <a:rPr lang="en-US" sz="2000" dirty="0">
                    <a:effectLst/>
                    <a:latin typeface="Times New Roman" panose="02020603050405020304" pitchFamily="18" charset="0"/>
                    <a:ea typeface="SimSun" panose="02010600030101010101" pitchFamily="2" charset="-122"/>
                  </a:rPr>
                  <a:t> = </a:t>
                </a:r>
                <a:r>
                  <a:rPr lang="en-US" sz="2000" dirty="0" err="1">
                    <a:effectLst/>
                    <a:latin typeface="Cambria Math" panose="02040503050406030204" pitchFamily="18" charset="0"/>
                    <a:ea typeface="SimSun" panose="02010600030101010101" pitchFamily="2" charset="-122"/>
                    <a:cs typeface="Times New Roman" panose="02020603050405020304" pitchFamily="18" charset="0"/>
                  </a:rPr>
                  <a:t>ѡѡ</a:t>
                </a:r>
                <a:r>
                  <a:rPr lang="en-US" sz="2000" baseline="-25000" dirty="0" err="1">
                    <a:effectLst/>
                    <a:latin typeface="Cambria Math" panose="02040503050406030204" pitchFamily="18" charset="0"/>
                    <a:ea typeface="SimSun" panose="02010600030101010101" pitchFamily="2" charset="-122"/>
                    <a:cs typeface="Times New Roman" panose="02020603050405020304" pitchFamily="18" charset="0"/>
                  </a:rPr>
                  <a:t>n</a:t>
                </a: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return y		//y is assumed to be a column vector</a:t>
                </a:r>
                <a:endParaRPr lang="en-US" sz="20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900362" y="574991"/>
                <a:ext cx="7386760" cy="5963556"/>
              </a:xfrm>
              <a:prstGeom prst="rect">
                <a:avLst/>
              </a:prstGeom>
              <a:blipFill rotWithShape="0">
                <a:blip r:embed="rId2"/>
                <a:stretch>
                  <a:fillRect l="-908" t="-715" b="-511"/>
                </a:stretch>
              </a:blipFill>
            </p:spPr>
            <p:txBody>
              <a:bodyPr/>
              <a:lstStyle/>
              <a:p>
                <a:r>
                  <a:rPr lang="en-US">
                    <a:noFill/>
                  </a:rPr>
                  <a:t> </a:t>
                </a:r>
              </a:p>
            </p:txBody>
          </p:sp>
        </mc:Fallback>
      </mc:AlternateContent>
    </p:spTree>
    <p:extLst>
      <p:ext uri="{BB962C8B-B14F-4D97-AF65-F5344CB8AC3E}">
        <p14:creationId xmlns:p14="http://schemas.microsoft.com/office/powerpoint/2010/main" val="10012159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33385" y="1161679"/>
                <a:ext cx="8150086" cy="5050550"/>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The for-loop of line 10-13 of Recursive-FFT involves computing the value </a:t>
                </a:r>
                <a14:m>
                  <m:oMath xmlns:m="http://schemas.openxmlformats.org/officeDocument/2006/math">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200" i="1">
                            <a:effectLst/>
                            <a:latin typeface="Cambria Math" panose="02040503050406030204" pitchFamily="18" charset="0"/>
                            <a:ea typeface="SimSun" panose="02010600030101010101" pitchFamily="2" charset="-122"/>
                            <a:cs typeface="Times New Roman" panose="02020603050405020304" pitchFamily="18" charset="0"/>
                          </a:rPr>
                          <m:t> </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p>
                    </m:sSubSup>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200" dirty="0">
                    <a:effectLst/>
                    <a:latin typeface="Times New Roman" panose="02020603050405020304" pitchFamily="18" charset="0"/>
                    <a:ea typeface="SimSun" panose="02010600030101010101" pitchFamily="2" charset="-122"/>
                  </a:rPr>
                  <a:t> twice. In compiler terminology, we call such a value a common subexpression.    We can change the loop to compute it only once, storing it in a temporary variable t. </a:t>
                </a:r>
                <a:endParaRPr lang="en-US" sz="2200" dirty="0">
                  <a:effectLst/>
                  <a:latin typeface="Courier New" panose="02070309020205020404" pitchFamily="49" charset="0"/>
                  <a:ea typeface="SimSun" panose="02010600030101010101" pitchFamily="2" charset="-122"/>
                </a:endParaRPr>
              </a:p>
              <a:p>
                <a:pPr>
                  <a:lnSpc>
                    <a:spcPct val="115000"/>
                  </a:lnSpc>
                </a:pPr>
                <a:r>
                  <a:rPr lang="en-US" sz="2200" dirty="0">
                    <a:effectLst/>
                    <a:latin typeface="Times New Roman" panose="02020603050405020304" pitchFamily="18" charset="0"/>
                    <a:ea typeface="SimSun" panose="02010600030101010101" pitchFamily="2" charset="-122"/>
                  </a:rPr>
                  <a:t> </a:t>
                </a:r>
                <a:endParaRPr lang="en-US" sz="2200" dirty="0">
                  <a:effectLst/>
                  <a:latin typeface="Courier New" panose="02070309020205020404" pitchFamily="49" charset="0"/>
                  <a:ea typeface="SimSun" panose="02010600030101010101" pitchFamily="2" charset="-122"/>
                </a:endParaRPr>
              </a:p>
              <a:p>
                <a:pPr marL="457200" marR="0">
                  <a:lnSpc>
                    <a:spcPct val="150000"/>
                  </a:lnSpc>
                  <a:spcBef>
                    <a:spcPts val="0"/>
                  </a:spcBef>
                  <a:spcAft>
                    <a:spcPts val="0"/>
                  </a:spcAft>
                </a:pPr>
                <a:r>
                  <a:rPr lang="en-US" sz="2200" dirty="0">
                    <a:effectLst/>
                    <a:latin typeface="Times New Roman" panose="02020603050405020304" pitchFamily="18" charset="0"/>
                    <a:ea typeface="SimSun" panose="02010600030101010101" pitchFamily="2" charset="-122"/>
                  </a:rPr>
                  <a:t>for k = 0 to n/2 – 1</a:t>
                </a:r>
                <a:endParaRPr lang="en-US" sz="2200" dirty="0">
                  <a:effectLst/>
                  <a:latin typeface="Courier New" panose="02070309020205020404" pitchFamily="49" charset="0"/>
                  <a:ea typeface="SimSun" panose="02010600030101010101" pitchFamily="2" charset="-122"/>
                </a:endParaRPr>
              </a:p>
              <a:p>
                <a:pPr marL="457200" marR="0">
                  <a:lnSpc>
                    <a:spcPct val="150000"/>
                  </a:lnSpc>
                  <a:spcBef>
                    <a:spcPts val="0"/>
                  </a:spcBef>
                  <a:spcAft>
                    <a:spcPts val="0"/>
                  </a:spcAft>
                </a:pPr>
                <a:r>
                  <a:rPr lang="en-US" sz="2200" dirty="0">
                    <a:effectLst/>
                    <a:latin typeface="Times New Roman" panose="02020603050405020304" pitchFamily="18" charset="0"/>
                    <a:ea typeface="SimSun" panose="02010600030101010101" pitchFamily="2" charset="-122"/>
                  </a:rPr>
                  <a:t>	t = </a:t>
                </a:r>
                <a14:m>
                  <m:oMath xmlns:m="http://schemas.openxmlformats.org/officeDocument/2006/math">
                    <m:r>
                      <a:rPr lang="en-US" sz="2200" i="1">
                        <a:effectLst/>
                        <a:latin typeface="Cambria Math" panose="02040503050406030204" pitchFamily="18" charset="0"/>
                        <a:ea typeface="SimSun" panose="02010600030101010101" pitchFamily="2" charset="-122"/>
                        <a:cs typeface="Times New Roman" panose="02020603050405020304" pitchFamily="18" charset="0"/>
                      </a:rPr>
                      <m:t>ѡ</m:t>
                    </m:r>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200" dirty="0">
                  <a:effectLst/>
                  <a:latin typeface="Courier New" panose="02070309020205020404" pitchFamily="49" charset="0"/>
                  <a:ea typeface="SimSun" panose="02010600030101010101" pitchFamily="2" charset="-122"/>
                </a:endParaRPr>
              </a:p>
              <a:p>
                <a:pPr marL="457200" marR="0">
                  <a:lnSpc>
                    <a:spcPct val="150000"/>
                  </a:lnSpc>
                  <a:spcBef>
                    <a:spcPts val="0"/>
                  </a:spcBef>
                  <a:spcAft>
                    <a:spcPts val="0"/>
                  </a:spcAft>
                </a:pPr>
                <a:r>
                  <a:rPr lang="en-US" sz="2200" dirty="0">
                    <a:effectLst/>
                    <a:latin typeface="Times New Roman" panose="02020603050405020304" pitchFamily="18" charset="0"/>
                    <a:ea typeface="SimSun" panose="02010600030101010101" pitchFamily="2" charset="-122"/>
                  </a:rPr>
                  <a:t>	</a:t>
                </a:r>
                <a:r>
                  <a:rPr lang="en-US" sz="2200" dirty="0" err="1">
                    <a:effectLst/>
                    <a:latin typeface="Times New Roman" panose="02020603050405020304" pitchFamily="18" charset="0"/>
                    <a:ea typeface="SimSun" panose="02010600030101010101" pitchFamily="2" charset="-122"/>
                  </a:rPr>
                  <a:t>y</a:t>
                </a:r>
                <a:r>
                  <a:rPr lang="en-US" sz="2200" baseline="-25000" dirty="0" err="1">
                    <a:effectLst/>
                    <a:latin typeface="Times New Roman" panose="02020603050405020304" pitchFamily="18" charset="0"/>
                    <a:ea typeface="SimSun" panose="02010600030101010101" pitchFamily="2" charset="-122"/>
                  </a:rPr>
                  <a:t>k</a:t>
                </a:r>
                <a:r>
                  <a:rPr lang="en-US" sz="22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200" i="1">
                        <a:effectLst/>
                        <a:latin typeface="Cambria Math" panose="02040503050406030204" pitchFamily="18" charset="0"/>
                        <a:ea typeface="SimSun" panose="02010600030101010101" pitchFamily="2" charset="-122"/>
                        <a:cs typeface="Times New Roman" panose="02020603050405020304" pitchFamily="18" charset="0"/>
                      </a:rPr>
                      <m:t>+</m:t>
                    </m:r>
                    <m:r>
                      <a:rPr lang="en-US" sz="2200" i="1">
                        <a:effectLst/>
                        <a:latin typeface="Cambria Math" panose="02040503050406030204" pitchFamily="18" charset="0"/>
                        <a:ea typeface="SimSun" panose="02010600030101010101" pitchFamily="2" charset="-122"/>
                        <a:cs typeface="Times New Roman" panose="02020603050405020304" pitchFamily="18" charset="0"/>
                      </a:rPr>
                      <m:t>𝑡</m:t>
                    </m:r>
                  </m:oMath>
                </a14:m>
                <a:endParaRPr lang="en-US" sz="2200" dirty="0">
                  <a:effectLst/>
                  <a:latin typeface="Courier New" panose="02070309020205020404" pitchFamily="49" charset="0"/>
                  <a:ea typeface="SimSun" panose="02010600030101010101" pitchFamily="2" charset="-122"/>
                </a:endParaRPr>
              </a:p>
              <a:p>
                <a:pPr marL="457200" marR="0">
                  <a:lnSpc>
                    <a:spcPct val="150000"/>
                  </a:lnSpc>
                  <a:spcBef>
                    <a:spcPts val="0"/>
                  </a:spcBef>
                  <a:spcAft>
                    <a:spcPts val="0"/>
                  </a:spcAft>
                </a:pPr>
                <a:r>
                  <a:rPr lang="en-US" sz="2200" dirty="0">
                    <a:effectLst/>
                    <a:latin typeface="Times New Roman" panose="02020603050405020304" pitchFamily="18" charset="0"/>
                    <a:ea typeface="SimSun" panose="02010600030101010101" pitchFamily="2" charset="-122"/>
                  </a:rPr>
                  <a:t>	</a:t>
                </a:r>
                <a:r>
                  <a:rPr lang="en-US" sz="2200" dirty="0" err="1">
                    <a:effectLst/>
                    <a:latin typeface="Times New Roman" panose="02020603050405020304" pitchFamily="18" charset="0"/>
                    <a:ea typeface="SimSun" panose="02010600030101010101" pitchFamily="2" charset="-122"/>
                  </a:rPr>
                  <a:t>y</a:t>
                </a:r>
                <a:r>
                  <a:rPr lang="en-US" sz="2200" baseline="-25000" dirty="0" err="1">
                    <a:effectLst/>
                    <a:latin typeface="Times New Roman" panose="02020603050405020304" pitchFamily="18" charset="0"/>
                    <a:ea typeface="SimSun" panose="02010600030101010101" pitchFamily="2" charset="-122"/>
                  </a:rPr>
                  <a:t>k</a:t>
                </a:r>
                <a:r>
                  <a:rPr lang="en-US" sz="2200" baseline="-25000" dirty="0">
                    <a:effectLst/>
                    <a:latin typeface="Times New Roman" panose="02020603050405020304" pitchFamily="18" charset="0"/>
                    <a:ea typeface="SimSun" panose="02010600030101010101" pitchFamily="2" charset="-122"/>
                  </a:rPr>
                  <a:t>+(n/2)</a:t>
                </a:r>
                <a:r>
                  <a:rPr lang="en-US" sz="22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200" i="1">
                        <a:effectLst/>
                        <a:latin typeface="Cambria Math" panose="02040503050406030204" pitchFamily="18" charset="0"/>
                        <a:ea typeface="SimSun" panose="02010600030101010101" pitchFamily="2" charset="-122"/>
                        <a:cs typeface="Times New Roman" panose="02020603050405020304" pitchFamily="18" charset="0"/>
                      </a:rPr>
                      <m:t>− </m:t>
                    </m:r>
                    <m:r>
                      <a:rPr lang="en-US" sz="2200" i="1">
                        <a:effectLst/>
                        <a:latin typeface="Cambria Math" panose="02040503050406030204" pitchFamily="18" charset="0"/>
                        <a:ea typeface="SimSun" panose="02010600030101010101" pitchFamily="2" charset="-122"/>
                        <a:cs typeface="Times New Roman" panose="02020603050405020304" pitchFamily="18" charset="0"/>
                      </a:rPr>
                      <m:t>𝑡</m:t>
                    </m:r>
                  </m:oMath>
                </a14:m>
                <a:endParaRPr lang="en-US" sz="2200" dirty="0">
                  <a:effectLst/>
                  <a:latin typeface="Courier New" panose="02070309020205020404" pitchFamily="49" charset="0"/>
                  <a:ea typeface="SimSun" panose="02010600030101010101" pitchFamily="2" charset="-122"/>
                </a:endParaRPr>
              </a:p>
              <a:p>
                <a:pPr marL="457200" marR="0">
                  <a:lnSpc>
                    <a:spcPct val="150000"/>
                  </a:lnSpc>
                  <a:spcBef>
                    <a:spcPts val="0"/>
                  </a:spcBef>
                  <a:spcAft>
                    <a:spcPts val="0"/>
                  </a:spcAft>
                </a:pPr>
                <a:r>
                  <a:rPr lang="en-US" sz="2200" dirty="0">
                    <a:effectLst/>
                    <a:latin typeface="Cambria Math" panose="02040503050406030204" pitchFamily="18" charset="0"/>
                    <a:ea typeface="SimSun" panose="02010600030101010101" pitchFamily="2" charset="-122"/>
                    <a:cs typeface="Times New Roman" panose="02020603050405020304" pitchFamily="18" charset="0"/>
                  </a:rPr>
                  <a:t>	ѡ</a:t>
                </a:r>
                <a:r>
                  <a:rPr lang="en-US" sz="2200" dirty="0">
                    <a:effectLst/>
                    <a:latin typeface="Times New Roman" panose="02020603050405020304" pitchFamily="18" charset="0"/>
                    <a:ea typeface="SimSun" panose="02010600030101010101" pitchFamily="2" charset="-122"/>
                  </a:rPr>
                  <a:t> = </a:t>
                </a:r>
                <a:r>
                  <a:rPr lang="en-US" sz="2200" dirty="0" err="1">
                    <a:effectLst/>
                    <a:latin typeface="Cambria Math" panose="02040503050406030204" pitchFamily="18" charset="0"/>
                    <a:ea typeface="SimSun" panose="02010600030101010101" pitchFamily="2" charset="-122"/>
                    <a:cs typeface="Times New Roman" panose="02020603050405020304" pitchFamily="18" charset="0"/>
                  </a:rPr>
                  <a:t>ѡѡ</a:t>
                </a:r>
                <a:r>
                  <a:rPr lang="en-US" sz="2200" baseline="-25000" dirty="0" err="1">
                    <a:effectLst/>
                    <a:latin typeface="Cambria Math" panose="02040503050406030204" pitchFamily="18" charset="0"/>
                    <a:ea typeface="SimSun" panose="02010600030101010101" pitchFamily="2" charset="-122"/>
                    <a:cs typeface="Times New Roman" panose="02020603050405020304" pitchFamily="18" charset="0"/>
                  </a:rPr>
                  <a:t>n</a:t>
                </a:r>
                <a:r>
                  <a:rPr lang="en-US" sz="2200" dirty="0">
                    <a:effectLst/>
                    <a:latin typeface="Times New Roman" panose="02020603050405020304" pitchFamily="18" charset="0"/>
                    <a:ea typeface="SimSun" panose="02010600030101010101" pitchFamily="2" charset="-122"/>
                  </a:rPr>
                  <a:t>  </a:t>
                </a:r>
                <a:endParaRPr lang="en-US" sz="22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33385" y="1161679"/>
                <a:ext cx="8150086" cy="5050550"/>
              </a:xfrm>
              <a:prstGeom prst="rect">
                <a:avLst/>
              </a:prstGeom>
              <a:blipFill rotWithShape="0">
                <a:blip r:embed="rId2"/>
                <a:stretch>
                  <a:fillRect l="-972" t="-483" b="-1208"/>
                </a:stretch>
              </a:blipFill>
            </p:spPr>
            <p:txBody>
              <a:bodyPr/>
              <a:lstStyle/>
              <a:p>
                <a:r>
                  <a:rPr lang="en-US">
                    <a:noFill/>
                  </a:rPr>
                  <a:t> </a:t>
                </a:r>
              </a:p>
            </p:txBody>
          </p:sp>
        </mc:Fallback>
      </mc:AlternateContent>
    </p:spTree>
    <p:extLst>
      <p:ext uri="{BB962C8B-B14F-4D97-AF65-F5344CB8AC3E}">
        <p14:creationId xmlns:p14="http://schemas.microsoft.com/office/powerpoint/2010/main" val="426525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4C951CB-F5CE-4BA2-AA74-49ABC75AD0CB}"/>
              </a:ext>
            </a:extLst>
          </p:cNvPr>
          <p:cNvSpPr txBox="1"/>
          <p:nvPr/>
        </p:nvSpPr>
        <p:spPr>
          <a:xfrm>
            <a:off x="2314688" y="5018326"/>
            <a:ext cx="8746296" cy="801116"/>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7A0F9A36-8309-4B25-9787-B698AF2E73FD}"/>
              </a:ext>
            </a:extLst>
          </p:cNvPr>
          <p:cNvSpPr txBox="1"/>
          <p:nvPr/>
        </p:nvSpPr>
        <p:spPr>
          <a:xfrm>
            <a:off x="2431229" y="3179753"/>
            <a:ext cx="8746296" cy="801116"/>
          </a:xfrm>
          <a:prstGeom prst="rect">
            <a:avLst/>
          </a:prstGeom>
          <a:solidFill>
            <a:srgbClr val="FFFF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CBF1183-9FE5-419B-9CDD-D30DEFA20AEF}"/>
              </a:ext>
            </a:extLst>
          </p:cNvPr>
          <p:cNvSpPr txBox="1"/>
          <p:nvPr/>
        </p:nvSpPr>
        <p:spPr>
          <a:xfrm>
            <a:off x="4999711" y="2076016"/>
            <a:ext cx="6166727" cy="801116"/>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57729" y="1625710"/>
            <a:ext cx="9729117" cy="4339650"/>
          </a:xfrm>
          <a:prstGeom prst="rect">
            <a:avLst/>
          </a:prstGeom>
        </p:spPr>
        <p:txBody>
          <a:bodyPr wrap="square">
            <a:spAutoFit/>
          </a:bodyPr>
          <a:lstStyle/>
          <a:p>
            <a:r>
              <a:rPr lang="en-US" sz="2800" dirty="0"/>
              <a:t>Outlines the steps for multiplying two polynomials using the Discrete Fourier Transform (DFT) and its inverse.</a:t>
            </a:r>
          </a:p>
          <a:p>
            <a:r>
              <a:rPr lang="en-US" sz="2800" dirty="0">
                <a:latin typeface="Times New Roman" panose="02020603050405020304" pitchFamily="18" charset="0"/>
                <a:ea typeface="SimSun" panose="02010600030101010101" pitchFamily="2" charset="-122"/>
              </a:rPr>
              <a:t>A concern is degree-bounds - </a:t>
            </a:r>
            <a:r>
              <a:rPr lang="en-US" sz="2400" dirty="0">
                <a:latin typeface="Times New Roman" panose="02020603050405020304" pitchFamily="18" charset="0"/>
                <a:ea typeface="SimSun" panose="02010600030101010101" pitchFamily="2" charset="-122"/>
              </a:rPr>
              <a:t>Figure 2.10</a:t>
            </a:r>
            <a:r>
              <a:rPr lang="en-US" sz="2400" dirty="0">
                <a:effectLst/>
                <a:latin typeface="Times New Roman" panose="02020603050405020304" pitchFamily="18" charset="0"/>
                <a:ea typeface="SimSun" panose="02010600030101010101" pitchFamily="2" charset="-122"/>
              </a:rPr>
              <a:t> shows the strategy graphically. </a:t>
            </a:r>
          </a:p>
          <a:p>
            <a:pPr marL="342900"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Given polynomials </a:t>
            </a:r>
          </a:p>
          <a:p>
            <a:pPr marL="800100" lvl="1"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A(x) = </a:t>
            </a:r>
            <a:r>
              <a:rPr lang="en-US" sz="2400" dirty="0">
                <a:solidFill>
                  <a:srgbClr val="0000CC"/>
                </a:solidFill>
                <a:latin typeface="Times New Roman" panose="02020603050405020304" pitchFamily="18" charset="0"/>
                <a:ea typeface="SimSun" panose="02010600030101010101" pitchFamily="2" charset="-122"/>
              </a:rPr>
              <a:t>a</a:t>
            </a:r>
            <a:r>
              <a:rPr lang="en-US" sz="2400" baseline="-25000" dirty="0">
                <a:solidFill>
                  <a:srgbClr val="0000CC"/>
                </a:solidFill>
                <a:latin typeface="Times New Roman" panose="02020603050405020304" pitchFamily="18" charset="0"/>
                <a:ea typeface="SimSun" panose="02010600030101010101" pitchFamily="2" charset="-122"/>
              </a:rPr>
              <a:t>0 </a:t>
            </a:r>
            <a:r>
              <a:rPr lang="en-US" sz="2400" dirty="0">
                <a:solidFill>
                  <a:srgbClr val="0000CC"/>
                </a:solidFill>
                <a:latin typeface="Times New Roman" panose="02020603050405020304" pitchFamily="18" charset="0"/>
                <a:ea typeface="SimSun" panose="02010600030101010101" pitchFamily="2" charset="-122"/>
              </a:rPr>
              <a:t> + a</a:t>
            </a:r>
            <a:r>
              <a:rPr lang="en-US" sz="2400" baseline="-25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 + … + a</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effectLst/>
                <a:latin typeface="Times New Roman" panose="02020603050405020304" pitchFamily="18" charset="0"/>
                <a:ea typeface="SimSun" panose="02010600030101010101" pitchFamily="2" charset="-122"/>
              </a:rPr>
              <a:t> </a:t>
            </a:r>
            <a:r>
              <a:rPr lang="en-US" sz="2400" dirty="0">
                <a:solidFill>
                  <a:srgbClr val="0000CC"/>
                </a:solidFill>
                <a:latin typeface="Times New Roman" panose="02020603050405020304" pitchFamily="18" charset="0"/>
                <a:ea typeface="SimSun" panose="02010600030101010101" pitchFamily="2" charset="-122"/>
              </a:rPr>
              <a:t>of degree-bound n (of degree n-1)</a:t>
            </a:r>
          </a:p>
          <a:p>
            <a:pPr marL="800100" lvl="1"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B(x) = </a:t>
            </a:r>
            <a:r>
              <a:rPr lang="en-US" sz="2400" dirty="0">
                <a:solidFill>
                  <a:srgbClr val="0000CC"/>
                </a:solidFill>
                <a:latin typeface="Times New Roman" panose="02020603050405020304" pitchFamily="18" charset="0"/>
                <a:ea typeface="SimSun" panose="02010600030101010101" pitchFamily="2" charset="-122"/>
              </a:rPr>
              <a:t>b</a:t>
            </a:r>
            <a:r>
              <a:rPr lang="en-US" sz="2400" baseline="-25000" dirty="0">
                <a:solidFill>
                  <a:srgbClr val="0000CC"/>
                </a:solidFill>
                <a:latin typeface="Times New Roman" panose="02020603050405020304" pitchFamily="18" charset="0"/>
                <a:ea typeface="SimSun" panose="02010600030101010101" pitchFamily="2" charset="-122"/>
              </a:rPr>
              <a:t>0 </a:t>
            </a:r>
            <a:r>
              <a:rPr lang="en-US" sz="2400" dirty="0">
                <a:solidFill>
                  <a:srgbClr val="0000CC"/>
                </a:solidFill>
                <a:latin typeface="Times New Roman" panose="02020603050405020304" pitchFamily="18" charset="0"/>
                <a:ea typeface="SimSun" panose="02010600030101010101" pitchFamily="2" charset="-122"/>
              </a:rPr>
              <a:t> + b</a:t>
            </a:r>
            <a:r>
              <a:rPr lang="en-US" sz="2400" baseline="-25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 + … + b</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effectLst/>
                <a:latin typeface="Times New Roman" panose="02020603050405020304" pitchFamily="18" charset="0"/>
                <a:ea typeface="SimSun" panose="02010600030101010101" pitchFamily="2" charset="-122"/>
              </a:rPr>
              <a:t> of degree-bound n (of degree n-1), </a:t>
            </a:r>
          </a:p>
          <a:p>
            <a:pPr marL="342900" indent="-342900">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P</a:t>
            </a:r>
            <a:r>
              <a:rPr lang="en-US" sz="2400" dirty="0">
                <a:solidFill>
                  <a:srgbClr val="0000CC"/>
                </a:solidFill>
                <a:effectLst/>
                <a:latin typeface="Times New Roman" panose="02020603050405020304" pitchFamily="18" charset="0"/>
                <a:ea typeface="SimSun" panose="02010600030101010101" pitchFamily="2" charset="-122"/>
              </a:rPr>
              <a:t>roduct polynomial:</a:t>
            </a:r>
          </a:p>
          <a:p>
            <a:pPr marL="800100"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C(x) = A(x) * B(x) is a polynomial </a:t>
            </a:r>
          </a:p>
          <a:p>
            <a:pPr marL="800100" lvl="1"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C(x) = </a:t>
            </a:r>
            <a:r>
              <a:rPr lang="en-US" sz="2400" dirty="0">
                <a:solidFill>
                  <a:srgbClr val="0000CC"/>
                </a:solidFill>
                <a:latin typeface="Times New Roman" panose="02020603050405020304" pitchFamily="18" charset="0"/>
                <a:ea typeface="SimSun" panose="02010600030101010101" pitchFamily="2" charset="-122"/>
              </a:rPr>
              <a:t>c</a:t>
            </a:r>
            <a:r>
              <a:rPr lang="en-US" sz="2400" baseline="-25000" dirty="0">
                <a:solidFill>
                  <a:srgbClr val="0000CC"/>
                </a:solidFill>
                <a:latin typeface="Times New Roman" panose="02020603050405020304" pitchFamily="18" charset="0"/>
                <a:ea typeface="SimSun" panose="02010600030101010101" pitchFamily="2" charset="-122"/>
              </a:rPr>
              <a:t>0 </a:t>
            </a:r>
            <a:r>
              <a:rPr lang="en-US" sz="2400" dirty="0">
                <a:solidFill>
                  <a:srgbClr val="0000CC"/>
                </a:solidFill>
                <a:latin typeface="Times New Roman" panose="02020603050405020304" pitchFamily="18" charset="0"/>
                <a:ea typeface="SimSun" panose="02010600030101010101" pitchFamily="2" charset="-122"/>
              </a:rPr>
              <a:t> + c</a:t>
            </a:r>
            <a:r>
              <a:rPr lang="en-US" sz="2400" baseline="-25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 + … + c</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 + </a:t>
            </a:r>
            <a:r>
              <a:rPr lang="en-US" sz="2400" dirty="0" err="1">
                <a:solidFill>
                  <a:srgbClr val="0000CC"/>
                </a:solidFill>
                <a:latin typeface="Times New Roman" panose="02020603050405020304" pitchFamily="18" charset="0"/>
                <a:ea typeface="SimSun" panose="02010600030101010101" pitchFamily="2" charset="-122"/>
              </a:rPr>
              <a:t>c</a:t>
            </a:r>
            <a:r>
              <a:rPr lang="en-US" sz="2400" baseline="-25000" dirty="0" err="1">
                <a:solidFill>
                  <a:srgbClr val="0000CC"/>
                </a:solidFill>
                <a:latin typeface="Times New Roman" panose="02020603050405020304" pitchFamily="18" charset="0"/>
                <a:ea typeface="SimSun" panose="02010600030101010101" pitchFamily="2" charset="-122"/>
              </a:rPr>
              <a:t>n</a:t>
            </a:r>
            <a:r>
              <a:rPr lang="en-US" sz="2400" dirty="0" err="1">
                <a:solidFill>
                  <a:srgbClr val="0000CC"/>
                </a:solidFill>
                <a:latin typeface="Times New Roman" panose="02020603050405020304" pitchFamily="18" charset="0"/>
                <a:ea typeface="SimSun" panose="02010600030101010101" pitchFamily="2" charset="-122"/>
              </a:rPr>
              <a:t>x</a:t>
            </a:r>
            <a:r>
              <a:rPr lang="en-US" sz="2400" baseline="30000" dirty="0" err="1">
                <a:solidFill>
                  <a:srgbClr val="0000CC"/>
                </a:solidFill>
                <a:latin typeface="Times New Roman" panose="02020603050405020304" pitchFamily="18" charset="0"/>
                <a:ea typeface="SimSun" panose="02010600030101010101" pitchFamily="2" charset="-122"/>
              </a:rPr>
              <a:t>n</a:t>
            </a:r>
            <a:r>
              <a:rPr lang="en-US" sz="2400" dirty="0">
                <a:solidFill>
                  <a:srgbClr val="0000CC"/>
                </a:solidFill>
                <a:latin typeface="Times New Roman" panose="02020603050405020304" pitchFamily="18" charset="0"/>
                <a:ea typeface="SimSun" panose="02010600030101010101" pitchFamily="2" charset="-122"/>
              </a:rPr>
              <a:t> + c</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 + … +  c</a:t>
            </a:r>
            <a:r>
              <a:rPr lang="en-US" sz="2400" baseline="-25000" dirty="0">
                <a:solidFill>
                  <a:srgbClr val="0000CC"/>
                </a:solidFill>
                <a:latin typeface="Times New Roman" panose="02020603050405020304" pitchFamily="18" charset="0"/>
                <a:ea typeface="SimSun" panose="02010600030101010101" pitchFamily="2" charset="-122"/>
              </a:rPr>
              <a:t>2n</a:t>
            </a:r>
            <a:r>
              <a:rPr lang="en-US" sz="2400" baseline="-25000" dirty="0">
                <a:solidFill>
                  <a:srgbClr val="0000FF"/>
                </a:solidFill>
                <a:latin typeface="Times New Roman" panose="02020603050405020304" pitchFamily="18" charset="0"/>
                <a:ea typeface="SimSun" panose="02010600030101010101" pitchFamily="2" charset="-122"/>
              </a:rPr>
              <a:t>-2</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2n-2 </a:t>
            </a:r>
            <a:r>
              <a:rPr lang="en-US" sz="2400" dirty="0">
                <a:solidFill>
                  <a:srgbClr val="0000CC"/>
                </a:solidFill>
                <a:latin typeface="Times New Roman" panose="02020603050405020304" pitchFamily="18" charset="0"/>
                <a:ea typeface="SimSun" panose="02010600030101010101" pitchFamily="2" charset="-122"/>
              </a:rPr>
              <a:t>) </a:t>
            </a:r>
            <a:r>
              <a:rPr lang="en-US" sz="2400" dirty="0">
                <a:solidFill>
                  <a:srgbClr val="0000CC"/>
                </a:solidFill>
                <a:effectLst/>
                <a:latin typeface="Times New Roman" panose="02020603050405020304" pitchFamily="18" charset="0"/>
                <a:ea typeface="SimSun" panose="02010600030101010101" pitchFamily="2" charset="-122"/>
              </a:rPr>
              <a:t>of degree-bound 2n-1 (of degree 2n -2).</a:t>
            </a:r>
            <a:r>
              <a:rPr lang="en-US" sz="2400" dirty="0">
                <a:effectLst/>
                <a:latin typeface="Times New Roman" panose="02020603050405020304" pitchFamily="18" charset="0"/>
                <a:ea typeface="SimSun" panose="02010600030101010101" pitchFamily="2" charset="-122"/>
              </a:rPr>
              <a:t>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Degree-Bounds: E</a:t>
            </a:r>
            <a:r>
              <a:rPr lang="en-US" sz="2400" dirty="0">
                <a:effectLst/>
                <a:latin typeface="Times New Roman" panose="02020603050405020304" pitchFamily="18" charset="0"/>
                <a:ea typeface="SimSun" panose="02010600030101010101" pitchFamily="2" charset="-122"/>
              </a:rPr>
              <a:t>valuating the input polynomials A and B </a:t>
            </a:r>
            <a:endParaRPr lang="en-US" sz="2400" dirty="0">
              <a:latin typeface="Times New Roman" panose="02020603050405020304" pitchFamily="18"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1E1D22A6-7863-413C-81E0-12F904C5590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29" y="1625710"/>
            <a:ext cx="663621" cy="4503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98A37C-0DB1-459C-81A2-8B63A2CCBFF7}"/>
                  </a:ext>
                </a:extLst>
              </p:cNvPr>
              <p:cNvSpPr txBox="1"/>
              <p:nvPr/>
            </p:nvSpPr>
            <p:spPr>
              <a:xfrm>
                <a:off x="7682066" y="374469"/>
                <a:ext cx="3615700" cy="923330"/>
              </a:xfrm>
              <a:prstGeom prst="rect">
                <a:avLst/>
              </a:prstGeom>
              <a:solidFill>
                <a:srgbClr val="FFFF00"/>
              </a:solidFill>
            </p:spPr>
            <p:txBody>
              <a:bodyPr wrap="square" rtlCol="0">
                <a:spAutoFit/>
              </a:bodyPr>
              <a:lstStyle/>
              <a:p>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oMath>
                </a14:m>
                <a:r>
                  <a:rPr lang="en-US" dirty="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6</m:t>
                        </m:r>
                      </m:sup>
                    </m:sSup>
                  </m:oMath>
                </a14:m>
                <a:r>
                  <a:rPr lang="en-US" dirty="0"/>
                  <a:t>. Degree-bound n = 4 for two polynomials and 2n-1 = 7 terms for their product.</a:t>
                </a:r>
              </a:p>
            </p:txBody>
          </p:sp>
        </mc:Choice>
        <mc:Fallback xmlns="">
          <p:sp>
            <p:nvSpPr>
              <p:cNvPr id="4" name="TextBox 3">
                <a:extLst>
                  <a:ext uri="{FF2B5EF4-FFF2-40B4-BE49-F238E27FC236}">
                    <a16:creationId xmlns:a16="http://schemas.microsoft.com/office/drawing/2014/main" id="{4698A37C-0DB1-459C-81A2-8B63A2CCBFF7}"/>
                  </a:ext>
                </a:extLst>
              </p:cNvPr>
              <p:cNvSpPr txBox="1">
                <a:spLocks noRot="1" noChangeAspect="1" noMove="1" noResize="1" noEditPoints="1" noAdjustHandles="1" noChangeArrowheads="1" noChangeShapeType="1" noTextEdit="1"/>
              </p:cNvSpPr>
              <p:nvPr/>
            </p:nvSpPr>
            <p:spPr>
              <a:xfrm>
                <a:off x="7682066" y="374469"/>
                <a:ext cx="3615700" cy="923330"/>
              </a:xfrm>
              <a:prstGeom prst="rect">
                <a:avLst/>
              </a:prstGeom>
              <a:blipFill>
                <a:blip r:embed="rId4"/>
                <a:stretch>
                  <a:fillRect l="-1349" t="-3289" b="-9211"/>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8B62D6AD-AEEB-4639-B086-6A2B89A0205E}"/>
              </a:ext>
            </a:extLst>
          </p:cNvPr>
          <p:cNvSpPr txBox="1">
            <a:spLocks/>
          </p:cNvSpPr>
          <p:nvPr/>
        </p:nvSpPr>
        <p:spPr>
          <a:xfrm>
            <a:off x="1557729" y="121559"/>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10110348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06164" y="2381583"/>
                <a:ext cx="8372724" cy="2138342"/>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The operation in this loop, multiplying the twiddle factor </a:t>
                </a:r>
                <a:r>
                  <a:rPr lang="en-US" sz="2200" dirty="0">
                    <a:effectLst/>
                    <a:latin typeface="Cambria Math" panose="02040503050406030204" pitchFamily="18" charset="0"/>
                    <a:ea typeface="SimSun" panose="02010600030101010101" pitchFamily="2" charset="-122"/>
                    <a:cs typeface="Times New Roman" panose="02020603050405020304" pitchFamily="18" charset="0"/>
                  </a:rPr>
                  <a:t>ѡ = </a:t>
                </a:r>
                <a14:m>
                  <m:oMath xmlns:m="http://schemas.openxmlformats.org/officeDocument/2006/math">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200" i="1">
                            <a:effectLst/>
                            <a:latin typeface="Cambria Math" panose="02040503050406030204" pitchFamily="18" charset="0"/>
                            <a:ea typeface="SimSun" panose="02010600030101010101" pitchFamily="2" charset="-122"/>
                            <a:cs typeface="Times New Roman" panose="02020603050405020304" pitchFamily="18" charset="0"/>
                          </a:rPr>
                          <m:t> </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200" dirty="0">
                    <a:effectLst/>
                    <a:latin typeface="Cambria Math" panose="02040503050406030204" pitchFamily="18" charset="0"/>
                    <a:ea typeface="SimSun" panose="02010600030101010101" pitchFamily="2" charset="-122"/>
                    <a:cs typeface="Times New Roman" panose="02020603050405020304" pitchFamily="18" charset="0"/>
                  </a:rPr>
                  <a:t> by </a:t>
                </a:r>
                <a14:m>
                  <m:oMath xmlns:m="http://schemas.openxmlformats.org/officeDocument/2006/math">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200" dirty="0">
                    <a:effectLst/>
                    <a:latin typeface="Cambria Math" panose="02040503050406030204" pitchFamily="18" charset="0"/>
                    <a:ea typeface="SimSun" panose="02010600030101010101" pitchFamily="2" charset="-122"/>
                    <a:cs typeface="Times New Roman" panose="02020603050405020304" pitchFamily="18" charset="0"/>
                  </a:rPr>
                  <a:t>, </a:t>
                </a:r>
                <a:r>
                  <a:rPr lang="en-US" sz="2200" dirty="0">
                    <a:effectLst/>
                    <a:latin typeface="Times New Roman" panose="02020603050405020304" pitchFamily="18" charset="0"/>
                    <a:ea typeface="SimSun" panose="02010600030101010101" pitchFamily="2" charset="-122"/>
                  </a:rPr>
                  <a:t>storing the product into t, and adding and subtracting t from </a:t>
                </a:r>
                <a14:m>
                  <m:oMath xmlns:m="http://schemas.openxmlformats.org/officeDocument/2006/math">
                    <m:sSubSup>
                      <m:sSub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200" i="1">
                            <a:effectLst/>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200" dirty="0">
                    <a:effectLst/>
                    <a:latin typeface="Times New Roman" panose="02020603050405020304" pitchFamily="18" charset="0"/>
                    <a:ea typeface="SimSun" panose="02010600030101010101" pitchFamily="2" charset="-122"/>
                  </a:rPr>
                  <a:t>, is known as </a:t>
                </a:r>
                <a:r>
                  <a:rPr lang="en-US" sz="2200" b="1" i="1" dirty="0">
                    <a:effectLst/>
                    <a:latin typeface="Times New Roman" panose="02020603050405020304" pitchFamily="18" charset="0"/>
                    <a:ea typeface="SimSun" panose="02010600030101010101" pitchFamily="2" charset="-122"/>
                  </a:rPr>
                  <a:t>butterfly operation</a:t>
                </a:r>
                <a:r>
                  <a:rPr lang="en-US" sz="2200" dirty="0">
                    <a:effectLst/>
                    <a:latin typeface="Times New Roman" panose="02020603050405020304" pitchFamily="18" charset="0"/>
                    <a:ea typeface="SimSun" panose="02010600030101010101" pitchFamily="2" charset="-122"/>
                  </a:rPr>
                  <a:t> and is known schematically in Figure 2.12.</a:t>
                </a:r>
              </a:p>
              <a:p>
                <a:pPr>
                  <a:lnSpc>
                    <a:spcPct val="115000"/>
                  </a:lnSpc>
                </a:pPr>
                <a:endParaRPr lang="en-US" sz="2200" dirty="0">
                  <a:latin typeface="Times New Roman" panose="02020603050405020304" pitchFamily="18" charset="0"/>
                  <a:ea typeface="SimSun" panose="02010600030101010101" pitchFamily="2" charset="-122"/>
                </a:endParaRPr>
              </a:p>
              <a:p>
                <a:pPr>
                  <a:lnSpc>
                    <a:spcPct val="115000"/>
                  </a:lnSpc>
                </a:pPr>
                <a:endParaRPr lang="en-US" sz="22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606164" y="2381583"/>
                <a:ext cx="8372724" cy="2138342"/>
              </a:xfrm>
              <a:prstGeom prst="rect">
                <a:avLst/>
              </a:prstGeom>
              <a:blipFill>
                <a:blip r:embed="rId2"/>
                <a:stretch>
                  <a:fillRect l="-946" t="-1143" r="-655"/>
                </a:stretch>
              </a:blipFill>
            </p:spPr>
            <p:txBody>
              <a:bodyPr/>
              <a:lstStyle/>
              <a:p>
                <a:r>
                  <a:rPr lang="en-US">
                    <a:noFill/>
                  </a:rPr>
                  <a:t> </a:t>
                </a:r>
              </a:p>
            </p:txBody>
          </p:sp>
        </mc:Fallback>
      </mc:AlternateContent>
    </p:spTree>
    <p:extLst>
      <p:ext uri="{BB962C8B-B14F-4D97-AF65-F5344CB8AC3E}">
        <p14:creationId xmlns:p14="http://schemas.microsoft.com/office/powerpoint/2010/main" val="35035460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flipV="1">
            <a:off x="3951689" y="1639543"/>
            <a:ext cx="1273810" cy="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3857709" y="1643988"/>
            <a:ext cx="200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5362024" y="1643988"/>
            <a:ext cx="819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3857709" y="2900653"/>
            <a:ext cx="424180" cy="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423494" y="2900653"/>
            <a:ext cx="8489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391234" y="2900653"/>
            <a:ext cx="789940" cy="5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713054" y="1715108"/>
            <a:ext cx="565785" cy="1190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13054" y="1643988"/>
            <a:ext cx="607060" cy="1203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86919" y="2416148"/>
            <a:ext cx="4597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46659" y="2416148"/>
            <a:ext cx="0" cy="429895"/>
          </a:xfrm>
          <a:prstGeom prst="line">
            <a:avLst/>
          </a:prstGeom>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676224" y="1611603"/>
            <a:ext cx="50800"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flipH="1">
            <a:off x="4687019" y="2870808"/>
            <a:ext cx="45085" cy="45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a:spLocks noChangeArrowheads="1"/>
          </p:cNvSpPr>
          <p:nvPr/>
        </p:nvSpPr>
        <p:spPr bwMode="auto">
          <a:xfrm>
            <a:off x="2822713" y="1438854"/>
            <a:ext cx="70448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                              ⨁                  </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ѡn</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kyk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000" b="0" i="0" u="none" strike="noStrike" cap="none" normalizeH="0" baseline="0" dirty="0">
              <a:ln>
                <a:noFill/>
              </a:ln>
              <a:solidFill>
                <a:schemeClr val="tx1"/>
              </a:solidFill>
              <a:effectLst/>
            </a:endParaRPr>
          </a:p>
        </p:txBody>
      </p:sp>
      <p:sp>
        <p:nvSpPr>
          <p:cNvPr id="15" name="Rectangle 14"/>
          <p:cNvSpPr>
            <a:spLocks noChangeArrowheads="1"/>
          </p:cNvSpPr>
          <p:nvPr/>
        </p:nvSpPr>
        <p:spPr bwMode="auto">
          <a:xfrm>
            <a:off x="2822713" y="2223398"/>
            <a:ext cx="69705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ѡn</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k</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000" b="0" i="0" u="none" strike="noStrike" cap="none" normalizeH="0" baseline="0" dirty="0">
              <a:ln>
                <a:noFill/>
              </a:ln>
              <a:solidFill>
                <a:schemeClr val="tx1"/>
              </a:solidFill>
              <a:effectLst/>
            </a:endParaRPr>
          </a:p>
        </p:txBody>
      </p:sp>
      <p:sp>
        <p:nvSpPr>
          <p:cNvPr id="16" name="Rectangle 15"/>
          <p:cNvSpPr>
            <a:spLocks noChangeArrowheads="1"/>
          </p:cNvSpPr>
          <p:nvPr/>
        </p:nvSpPr>
        <p:spPr bwMode="auto">
          <a:xfrm>
            <a:off x="2751152" y="2693295"/>
            <a:ext cx="6305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a:t>
            </a: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ѡn</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kyk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000" b="0" i="0" u="none" strike="noStrike" cap="none" normalizeH="0" baseline="0" dirty="0">
              <a:ln>
                <a:noFill/>
              </a:ln>
              <a:solidFill>
                <a:schemeClr val="tx1"/>
              </a:solidFill>
              <a:effectLst/>
            </a:endParaRPr>
          </a:p>
        </p:txBody>
      </p:sp>
      <p:sp>
        <p:nvSpPr>
          <p:cNvPr id="27" name="Rectangle 26"/>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7"/>
          <p:cNvSpPr>
            <a:spLocks noChangeArrowheads="1"/>
          </p:cNvSpPr>
          <p:nvPr/>
        </p:nvSpPr>
        <p:spPr bwMode="auto">
          <a:xfrm>
            <a:off x="2904875" y="3505294"/>
            <a:ext cx="6465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                                                       </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ѡn</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kyk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000" b="0" i="0" u="none" strike="noStrike" cap="none" normalizeH="0" baseline="0" dirty="0">
              <a:ln>
                <a:noFill/>
              </a:ln>
              <a:solidFill>
                <a:schemeClr val="tx1"/>
              </a:solidFill>
              <a:effectLst/>
            </a:endParaRPr>
          </a:p>
        </p:txBody>
      </p:sp>
      <p:sp>
        <p:nvSpPr>
          <p:cNvPr id="29" name="Rectangle 28"/>
          <p:cNvSpPr>
            <a:spLocks noChangeArrowheads="1"/>
          </p:cNvSpPr>
          <p:nvPr/>
        </p:nvSpPr>
        <p:spPr bwMode="auto">
          <a:xfrm>
            <a:off x="2904875" y="4289838"/>
            <a:ext cx="68883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ѡn</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k</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000" b="0" i="0" u="none" strike="noStrike" cap="none" normalizeH="0" baseline="0" dirty="0">
              <a:ln>
                <a:noFill/>
              </a:ln>
              <a:solidFill>
                <a:schemeClr val="tx1"/>
              </a:solidFill>
              <a:effectLst/>
            </a:endParaRPr>
          </a:p>
        </p:txBody>
      </p:sp>
      <p:sp>
        <p:nvSpPr>
          <p:cNvPr id="30" name="Rectangle 29"/>
          <p:cNvSpPr>
            <a:spLocks noChangeArrowheads="1"/>
          </p:cNvSpPr>
          <p:nvPr/>
        </p:nvSpPr>
        <p:spPr bwMode="auto">
          <a:xfrm>
            <a:off x="2904876" y="4747024"/>
            <a:ext cx="66870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a:t>
            </a:r>
            <a:r>
              <a:rPr kumimoji="0" lang="en-US" altLang="zh-CN" sz="20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ѡn</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t>
            </a:r>
            <a:r>
              <a:rPr kumimoji="0" lang="en-US" altLang="zh-CN" sz="2000" b="0" i="1" u="none" strike="noStrike" cap="none" normalizeH="0" baseline="0" dirty="0" err="1">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kyk</a:t>
            </a:r>
            <a:r>
              <a:rPr kumimoji="0" lang="en-US" altLang="zh-CN" sz="20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endParaRPr kumimoji="0" lang="en-US" altLang="zh-CN" sz="2000" b="0" i="0" u="none" strike="noStrike" cap="none" normalizeH="0" baseline="0" dirty="0">
              <a:ln>
                <a:noFill/>
              </a:ln>
              <a:solidFill>
                <a:schemeClr val="tx1"/>
              </a:solidFill>
              <a:effectLst/>
            </a:endParaRPr>
          </a:p>
        </p:txBody>
      </p:sp>
      <p:cxnSp>
        <p:nvCxnSpPr>
          <p:cNvPr id="31" name="Straight Arrow Connector 30"/>
          <p:cNvCxnSpPr/>
          <p:nvPr/>
        </p:nvCxnSpPr>
        <p:spPr>
          <a:xfrm>
            <a:off x="3914689" y="3747856"/>
            <a:ext cx="2000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943899" y="4520651"/>
            <a:ext cx="4597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073439" y="3745951"/>
            <a:ext cx="2087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943899" y="4949911"/>
            <a:ext cx="2117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790989" y="3592916"/>
            <a:ext cx="762635" cy="145097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6" name="Straight Connector 35"/>
          <p:cNvCxnSpPr/>
          <p:nvPr/>
        </p:nvCxnSpPr>
        <p:spPr>
          <a:xfrm>
            <a:off x="4569374" y="3745951"/>
            <a:ext cx="11385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22079" y="4950546"/>
            <a:ext cx="10852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338869" y="4519381"/>
            <a:ext cx="4464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785274" y="3745951"/>
            <a:ext cx="770255" cy="1203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93529" y="3745951"/>
            <a:ext cx="762635" cy="120332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p:cNvSpPr/>
              <p:nvPr/>
            </p:nvSpPr>
            <p:spPr>
              <a:xfrm>
                <a:off x="1463040" y="5147134"/>
                <a:ext cx="9150603" cy="1591205"/>
              </a:xfrm>
              <a:prstGeom prst="rect">
                <a:avLst/>
              </a:prstGeom>
            </p:spPr>
            <p:txBody>
              <a:bodyPr wrap="square">
                <a:spAutoFit/>
              </a:bodyPr>
              <a:lstStyle/>
              <a:p>
                <a:pPr>
                  <a:lnSpc>
                    <a:spcPct val="115000"/>
                  </a:lnSpc>
                </a:pPr>
                <a:r>
                  <a:rPr lang="en-US" sz="2000" dirty="0">
                    <a:latin typeface="Times New Roman" panose="02020603050405020304" pitchFamily="18" charset="0"/>
                    <a:ea typeface="SimSun" panose="02010600030101010101" pitchFamily="2" charset="-122"/>
                  </a:rPr>
                  <a:t>Figure 2.12: </a:t>
                </a:r>
                <a:r>
                  <a:rPr lang="en-US" sz="2000" strike="dblStrike" dirty="0">
                    <a:effectLst/>
                    <a:latin typeface="Times New Roman" panose="02020603050405020304" pitchFamily="18" charset="0"/>
                    <a:ea typeface="SimSun" panose="02010600030101010101" pitchFamily="2" charset="-122"/>
                  </a:rPr>
                  <a:t>30.3</a:t>
                </a:r>
                <a:r>
                  <a:rPr lang="en-US" sz="2000" dirty="0">
                    <a:effectLst/>
                    <a:latin typeface="Times New Roman" panose="02020603050405020304" pitchFamily="18" charset="0"/>
                    <a:ea typeface="SimSun" panose="02010600030101010101" pitchFamily="2" charset="-122"/>
                  </a:rPr>
                  <a:t>  A butterfly operation.  (a) The two input values enter from the left, the twiddle factor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000" dirty="0">
                    <a:effectLst/>
                    <a:latin typeface="Times New Roman" panose="02020603050405020304" pitchFamily="18" charset="0"/>
                    <a:ea typeface="SimSun" panose="02010600030101010101" pitchFamily="2" charset="-122"/>
                  </a:rPr>
                  <a:t> is multiplied by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000" dirty="0">
                    <a:effectLst/>
                    <a:latin typeface="Times New Roman" panose="02020603050405020304" pitchFamily="18" charset="0"/>
                    <a:ea typeface="SimSun" panose="02010600030101010101" pitchFamily="2" charset="-122"/>
                  </a:rPr>
                  <a:t>,   and the sum and difference are output on the right. (b) A simplified drawing of a </a:t>
                </a:r>
                <a:r>
                  <a:rPr lang="en-US" sz="2000" dirty="0" err="1">
                    <a:effectLst/>
                    <a:latin typeface="Times New Roman" panose="02020603050405020304" pitchFamily="18" charset="0"/>
                    <a:ea typeface="SimSun" panose="02010600030101010101" pitchFamily="2" charset="-122"/>
                  </a:rPr>
                  <a:t>butterly</a:t>
                </a:r>
                <a:r>
                  <a:rPr lang="en-US" sz="2000" dirty="0">
                    <a:effectLst/>
                    <a:latin typeface="Times New Roman" panose="02020603050405020304" pitchFamily="18" charset="0"/>
                    <a:ea typeface="SimSun" panose="02010600030101010101" pitchFamily="2" charset="-122"/>
                  </a:rPr>
                  <a:t> operation. We will us this representation in a parallel FFT circuit.</a:t>
                </a:r>
                <a:endParaRPr lang="en-US" sz="2000" dirty="0">
                  <a:effectLst/>
                  <a:latin typeface="Courier New" panose="02070309020205020404" pitchFamily="49" charset="0"/>
                  <a:ea typeface="SimSun" panose="02010600030101010101" pitchFamily="2" charset="-122"/>
                </a:endParaRPr>
              </a:p>
            </p:txBody>
          </p:sp>
        </mc:Choice>
        <mc:Fallback xmlns="">
          <p:sp>
            <p:nvSpPr>
              <p:cNvPr id="41" name="Rectangle 40"/>
              <p:cNvSpPr>
                <a:spLocks noRot="1" noChangeAspect="1" noMove="1" noResize="1" noEditPoints="1" noAdjustHandles="1" noChangeArrowheads="1" noChangeShapeType="1" noTextEdit="1"/>
              </p:cNvSpPr>
              <p:nvPr/>
            </p:nvSpPr>
            <p:spPr>
              <a:xfrm>
                <a:off x="1463040" y="5147134"/>
                <a:ext cx="9150603" cy="1591205"/>
              </a:xfrm>
              <a:prstGeom prst="rect">
                <a:avLst/>
              </a:prstGeom>
              <a:blipFill rotWithShape="0">
                <a:blip r:embed="rId2"/>
                <a:stretch>
                  <a:fillRect l="-666" t="-766" r="-933" b="-4981"/>
                </a:stretch>
              </a:blipFill>
            </p:spPr>
            <p:txBody>
              <a:bodyPr/>
              <a:lstStyle/>
              <a:p>
                <a:r>
                  <a:rPr lang="en-US">
                    <a:noFill/>
                  </a:rPr>
                  <a:t> </a:t>
                </a:r>
              </a:p>
            </p:txBody>
          </p:sp>
        </mc:Fallback>
      </mc:AlternateContent>
    </p:spTree>
    <p:extLst>
      <p:ext uri="{BB962C8B-B14F-4D97-AF65-F5344CB8AC3E}">
        <p14:creationId xmlns:p14="http://schemas.microsoft.com/office/powerpoint/2010/main" val="2923787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8212" y="1949364"/>
            <a:ext cx="8802094" cy="3193567"/>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We now show how to make the FFT algorithm iterative rather than recursive in structure.  In Figure 2.13, we have arranged the input vectors to the recursive calls in an invocation of Recursive-FFT in a tree structure, where the initial call is for n = 8. The tree has one node for each call of the procedure, labeled by the corresponding input vector. Each Recursive FFT invocation makes two recursive calls, unless it has received a 1-element vector. The first call appears in the left child, and the second call appears in the right child.</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0908905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889651" y="1305021"/>
                <a:ext cx="290195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140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7</m:t>
                        </m:r>
                      </m:sub>
                    </m:sSub>
                  </m:oMath>
                </a14:m>
                <a:r>
                  <a:rPr lang="en-US" sz="1400">
                    <a:effectLst/>
                    <a:latin typeface="Times New Roman" panose="02020603050405020304" pitchFamily="18" charset="0"/>
                    <a:ea typeface="SimSun" panose="02010600030101010101" pitchFamily="2" charset="-122"/>
                  </a:rPr>
                  <a:t>)</a:t>
                </a:r>
                <a:endParaRPr lang="en-US" sz="110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3889651" y="1305021"/>
                <a:ext cx="2901950" cy="335915"/>
              </a:xfrm>
              <a:prstGeom prst="rect">
                <a:avLst/>
              </a:prstGeom>
              <a:blipFill rotWithShape="0">
                <a:blip r:embed="rId2"/>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907124" y="2423658"/>
                <a:ext cx="1734185" cy="38862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sz="1400" dirty="0">
                  <a:effectLst/>
                  <a:latin typeface="Times New Roman" panose="02020603050405020304" pitchFamily="18" charset="0"/>
                  <a:ea typeface="SimSun" panose="02010600030101010101" pitchFamily="2" charset="-122"/>
                </a:endParaRPr>
              </a:p>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140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6</m:t>
                        </m:r>
                      </m:sub>
                    </m:sSub>
                  </m:oMath>
                </a14:m>
                <a:r>
                  <a:rPr lang="en-US" sz="1400" dirty="0">
                    <a:effectLst/>
                    <a:latin typeface="Times New Roman" panose="02020603050405020304" pitchFamily="18" charset="0"/>
                    <a:ea typeface="SimSun" panose="02010600030101010101" pitchFamily="2" charset="-122"/>
                  </a:rPr>
                  <a:t>)</a:t>
                </a:r>
                <a:endParaRPr lang="en-US" sz="1100" dirty="0">
                  <a:effectLst/>
                  <a:latin typeface="Courier New" panose="02070309020205020404" pitchFamily="49" charset="0"/>
                  <a:ea typeface="SimSun" panose="02010600030101010101" pitchFamily="2" charset="-122"/>
                </a:endParaRPr>
              </a:p>
              <a:p>
                <a:pPr marL="0" marR="0" algn="ctr">
                  <a:lnSpc>
                    <a:spcPct val="115000"/>
                  </a:lnSpc>
                  <a:spcBef>
                    <a:spcPts val="0"/>
                  </a:spcBef>
                  <a:spcAft>
                    <a:spcPts val="1000"/>
                  </a:spcAft>
                </a:pPr>
                <a:r>
                  <a:rPr lang="en-US" sz="1100" dirty="0">
                    <a:effectLst/>
                    <a:latin typeface="Courier New" panose="02070309020205020404" pitchFamily="49" charset="0"/>
                    <a:ea typeface="SimSun" panose="02010600030101010101" pitchFamily="2" charset="-122"/>
                  </a:rPr>
                  <a:t> </a:t>
                </a:r>
              </a:p>
            </p:txBody>
          </p:sp>
        </mc:Choice>
        <mc:Fallback xmlns="">
          <p:sp>
            <p:nvSpPr>
              <p:cNvPr id="3" name="Rectangle 2"/>
              <p:cNvSpPr>
                <a:spLocks noRot="1" noChangeAspect="1" noMove="1" noResize="1" noEditPoints="1" noAdjustHandles="1" noChangeArrowheads="1" noChangeShapeType="1" noTextEdit="1"/>
              </p:cNvSpPr>
              <p:nvPr/>
            </p:nvSpPr>
            <p:spPr>
              <a:xfrm>
                <a:off x="2907124" y="2423658"/>
                <a:ext cx="1734185" cy="388620"/>
              </a:xfrm>
              <a:prstGeom prst="rect">
                <a:avLst/>
              </a:prstGeom>
              <a:blipFill rotWithShape="0">
                <a:blip r:embed="rId3"/>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096000" y="2384950"/>
                <a:ext cx="1734185" cy="39497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sz="1400" dirty="0">
                  <a:effectLst/>
                  <a:latin typeface="Times New Roman" panose="02020603050405020304" pitchFamily="18" charset="0"/>
                  <a:ea typeface="SimSun" panose="02010600030101010101" pitchFamily="2" charset="-122"/>
                </a:endParaRPr>
              </a:p>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140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7</m:t>
                        </m:r>
                      </m:sub>
                    </m:sSub>
                  </m:oMath>
                </a14:m>
                <a:r>
                  <a:rPr lang="en-US" sz="1400" dirty="0">
                    <a:effectLst/>
                    <a:latin typeface="Times New Roman" panose="02020603050405020304" pitchFamily="18" charset="0"/>
                    <a:ea typeface="SimSun" panose="02010600030101010101" pitchFamily="2" charset="-122"/>
                  </a:rPr>
                  <a:t>)</a:t>
                </a:r>
                <a:endParaRPr lang="en-US" sz="1100" dirty="0">
                  <a:effectLst/>
                  <a:latin typeface="Courier New" panose="02070309020205020404" pitchFamily="49" charset="0"/>
                  <a:ea typeface="SimSun" panose="02010600030101010101" pitchFamily="2" charset="-122"/>
                </a:endParaRPr>
              </a:p>
              <a:p>
                <a:pPr marL="0" marR="0" algn="ctr">
                  <a:lnSpc>
                    <a:spcPct val="115000"/>
                  </a:lnSpc>
                  <a:spcBef>
                    <a:spcPts val="0"/>
                  </a:spcBef>
                  <a:spcAft>
                    <a:spcPts val="1000"/>
                  </a:spcAft>
                </a:pPr>
                <a:r>
                  <a:rPr lang="en-US" sz="1100" dirty="0">
                    <a:effectLst/>
                    <a:latin typeface="Courier New" panose="02070309020205020404" pitchFamily="49" charset="0"/>
                    <a:ea typeface="SimSun" panose="02010600030101010101" pitchFamily="2" charset="-122"/>
                  </a:rPr>
                  <a:t> </a:t>
                </a:r>
              </a:p>
            </p:txBody>
          </p:sp>
        </mc:Choice>
        <mc:Fallback xmlns="">
          <p:sp>
            <p:nvSpPr>
              <p:cNvPr id="4" name="Rectangle 3"/>
              <p:cNvSpPr>
                <a:spLocks noRot="1" noChangeAspect="1" noMove="1" noResize="1" noEditPoints="1" noAdjustHandles="1" noChangeArrowheads="1" noChangeShapeType="1" noTextEdit="1"/>
              </p:cNvSpPr>
              <p:nvPr/>
            </p:nvSpPr>
            <p:spPr>
              <a:xfrm>
                <a:off x="6096000" y="2384950"/>
                <a:ext cx="1734185" cy="394970"/>
              </a:xfrm>
              <a:prstGeom prst="rect">
                <a:avLst/>
              </a:prstGeom>
              <a:blipFill rotWithShape="0">
                <a:blip r:embed="rId4"/>
                <a:stretch>
                  <a:fillRect b="-8955"/>
                </a:stretch>
              </a:blipFill>
            </p:spPr>
            <p:txBody>
              <a:bodyPr/>
              <a:lstStyle/>
              <a:p>
                <a:r>
                  <a:rPr lang="en-US">
                    <a:noFill/>
                  </a:rPr>
                  <a:t> </a:t>
                </a:r>
              </a:p>
            </p:txBody>
          </p:sp>
        </mc:Fallback>
      </mc:AlternateContent>
      <p:sp>
        <p:nvSpPr>
          <p:cNvPr id="9"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0"/>
          <p:cNvSpPr>
            <a:spLocks noChangeArrowheads="1"/>
          </p:cNvSpPr>
          <p:nvPr/>
        </p:nvSpPr>
        <p:spPr bwMode="auto">
          <a:xfrm>
            <a:off x="1209924" y="4711425"/>
            <a:ext cx="76212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30"/>
          <p:cNvSpPr>
            <a:spLocks noChangeArrowheads="1"/>
          </p:cNvSpPr>
          <p:nvPr/>
        </p:nvSpPr>
        <p:spPr bwMode="auto">
          <a:xfrm>
            <a:off x="1209924" y="5168625"/>
            <a:ext cx="762125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2" name="Rectangle 50"/>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3" name="Rectangle 32"/>
              <p:cNvSpPr/>
              <p:nvPr/>
            </p:nvSpPr>
            <p:spPr>
              <a:xfrm>
                <a:off x="2395427" y="3636261"/>
                <a:ext cx="866775" cy="38290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a:effectLst/>
                  <a:latin typeface="Courier New" panose="02070309020205020404" pitchFamily="49" charset="0"/>
                  <a:ea typeface="SimSun" panose="02010600030101010101" pitchFamily="2" charset="-122"/>
                </a:endParaRPr>
              </a:p>
            </p:txBody>
          </p:sp>
        </mc:Choice>
        <mc:Fallback xmlns="">
          <p:sp>
            <p:nvSpPr>
              <p:cNvPr id="33" name="Rectangle 32"/>
              <p:cNvSpPr>
                <a:spLocks noRot="1" noChangeAspect="1" noMove="1" noResize="1" noEditPoints="1" noAdjustHandles="1" noChangeArrowheads="1" noChangeShapeType="1" noTextEdit="1"/>
              </p:cNvSpPr>
              <p:nvPr/>
            </p:nvSpPr>
            <p:spPr>
              <a:xfrm>
                <a:off x="2395427" y="3636261"/>
                <a:ext cx="866775" cy="382905"/>
              </a:xfrm>
              <a:prstGeom prst="rect">
                <a:avLst/>
              </a:prstGeom>
              <a:blipFill rotWithShape="0">
                <a:blip r:embed="rId5"/>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4157163" y="3606709"/>
                <a:ext cx="866775" cy="412457"/>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a:effectLst/>
                  <a:latin typeface="Courier New" panose="02070309020205020404" pitchFamily="49" charset="0"/>
                  <a:ea typeface="SimSun" panose="02010600030101010101" pitchFamily="2" charset="-122"/>
                </a:endParaRPr>
              </a:p>
            </p:txBody>
          </p:sp>
        </mc:Choice>
        <mc:Fallback xmlns="">
          <p:sp>
            <p:nvSpPr>
              <p:cNvPr id="34" name="Rectangle 33"/>
              <p:cNvSpPr>
                <a:spLocks noRot="1" noChangeAspect="1" noMove="1" noResize="1" noEditPoints="1" noAdjustHandles="1" noChangeArrowheads="1" noChangeShapeType="1" noTextEdit="1"/>
              </p:cNvSpPr>
              <p:nvPr/>
            </p:nvSpPr>
            <p:spPr>
              <a:xfrm>
                <a:off x="4157163" y="3606709"/>
                <a:ext cx="866775" cy="41245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5742125" y="3636262"/>
                <a:ext cx="866775" cy="38290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a:effectLst/>
                  <a:latin typeface="Courier New" panose="02070309020205020404" pitchFamily="49" charset="0"/>
                  <a:ea typeface="SimSun" panose="02010600030101010101" pitchFamily="2" charset="-122"/>
                </a:endParaRPr>
              </a:p>
            </p:txBody>
          </p:sp>
        </mc:Choice>
        <mc:Fallback xmlns="">
          <p:sp>
            <p:nvSpPr>
              <p:cNvPr id="35" name="Rectangle 34"/>
              <p:cNvSpPr>
                <a:spLocks noRot="1" noChangeAspect="1" noMove="1" noResize="1" noEditPoints="1" noAdjustHandles="1" noChangeArrowheads="1" noChangeShapeType="1" noTextEdit="1"/>
              </p:cNvSpPr>
              <p:nvPr/>
            </p:nvSpPr>
            <p:spPr>
              <a:xfrm>
                <a:off x="5742125" y="3636262"/>
                <a:ext cx="866775" cy="382905"/>
              </a:xfrm>
              <a:prstGeom prst="rect">
                <a:avLst/>
              </a:prstGeom>
              <a:blipFill rotWithShape="0">
                <a:blip r:embed="rId7"/>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7476310" y="3625075"/>
                <a:ext cx="866775" cy="38290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36" name="Rectangle 35"/>
              <p:cNvSpPr>
                <a:spLocks noRot="1" noChangeAspect="1" noMove="1" noResize="1" noEditPoints="1" noAdjustHandles="1" noChangeArrowheads="1" noChangeShapeType="1" noTextEdit="1"/>
              </p:cNvSpPr>
              <p:nvPr/>
            </p:nvSpPr>
            <p:spPr>
              <a:xfrm>
                <a:off x="7476310" y="3625075"/>
                <a:ext cx="866775" cy="382905"/>
              </a:xfrm>
              <a:prstGeom prst="rect">
                <a:avLst/>
              </a:prstGeom>
              <a:blipFill rotWithShape="0">
                <a:blip r:embed="rId8"/>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2061223" y="4664750"/>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a:effectLst/>
                  <a:latin typeface="Courier New" panose="02070309020205020404" pitchFamily="49" charset="0"/>
                  <a:ea typeface="SimSun" panose="02010600030101010101" pitchFamily="2" charset="-122"/>
                </a:endParaRPr>
              </a:p>
            </p:txBody>
          </p:sp>
        </mc:Choice>
        <mc:Fallback xmlns="">
          <p:sp>
            <p:nvSpPr>
              <p:cNvPr id="37" name="Rectangle 36"/>
              <p:cNvSpPr>
                <a:spLocks noRot="1" noChangeAspect="1" noMove="1" noResize="1" noEditPoints="1" noAdjustHandles="1" noChangeArrowheads="1" noChangeShapeType="1" noTextEdit="1"/>
              </p:cNvSpPr>
              <p:nvPr/>
            </p:nvSpPr>
            <p:spPr>
              <a:xfrm>
                <a:off x="2061223" y="4664750"/>
                <a:ext cx="542290" cy="335915"/>
              </a:xfrm>
              <a:prstGeom prst="rect">
                <a:avLst/>
              </a:prstGeom>
              <a:blipFill rotWithShape="0">
                <a:blip r:embed="rId9"/>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2974763" y="4664750"/>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a:effectLst/>
                  <a:latin typeface="Courier New" panose="02070309020205020404" pitchFamily="49" charset="0"/>
                  <a:ea typeface="SimSun" panose="02010600030101010101" pitchFamily="2" charset="-122"/>
                </a:endParaRPr>
              </a:p>
            </p:txBody>
          </p:sp>
        </mc:Choice>
        <mc:Fallback xmlns="">
          <p:sp>
            <p:nvSpPr>
              <p:cNvPr id="38" name="Rectangle 37"/>
              <p:cNvSpPr>
                <a:spLocks noRot="1" noChangeAspect="1" noMove="1" noResize="1" noEditPoints="1" noAdjustHandles="1" noChangeArrowheads="1" noChangeShapeType="1" noTextEdit="1"/>
              </p:cNvSpPr>
              <p:nvPr/>
            </p:nvSpPr>
            <p:spPr>
              <a:xfrm>
                <a:off x="2974763" y="4664750"/>
                <a:ext cx="542290" cy="335915"/>
              </a:xfrm>
              <a:prstGeom prst="rect">
                <a:avLst/>
              </a:prstGeom>
              <a:blipFill rotWithShape="0">
                <a:blip r:embed="rId10"/>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3950919" y="4687898"/>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b="0" i="1" smtClean="0">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39" name="Rectangle 38"/>
              <p:cNvSpPr>
                <a:spLocks noRot="1" noChangeAspect="1" noMove="1" noResize="1" noEditPoints="1" noAdjustHandles="1" noChangeArrowheads="1" noChangeShapeType="1" noTextEdit="1"/>
              </p:cNvSpPr>
              <p:nvPr/>
            </p:nvSpPr>
            <p:spPr>
              <a:xfrm>
                <a:off x="3950919" y="4687898"/>
                <a:ext cx="542290" cy="335915"/>
              </a:xfrm>
              <a:prstGeom prst="rect">
                <a:avLst/>
              </a:prstGeom>
              <a:blipFill rotWithShape="0">
                <a:blip r:embed="rId11"/>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4688941" y="4664750"/>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b="0" i="1" smtClean="0">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40" name="Rectangle 39"/>
              <p:cNvSpPr>
                <a:spLocks noRot="1" noChangeAspect="1" noMove="1" noResize="1" noEditPoints="1" noAdjustHandles="1" noChangeArrowheads="1" noChangeShapeType="1" noTextEdit="1"/>
              </p:cNvSpPr>
              <p:nvPr/>
            </p:nvSpPr>
            <p:spPr>
              <a:xfrm>
                <a:off x="4688941" y="4664750"/>
                <a:ext cx="542290" cy="335915"/>
              </a:xfrm>
              <a:prstGeom prst="rect">
                <a:avLst/>
              </a:prstGeom>
              <a:blipFill rotWithShape="0">
                <a:blip r:embed="rId12"/>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391227" y="4664753"/>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b="0" i="1" smtClean="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41" name="Rectangle 40"/>
              <p:cNvSpPr>
                <a:spLocks noRot="1" noChangeAspect="1" noMove="1" noResize="1" noEditPoints="1" noAdjustHandles="1" noChangeArrowheads="1" noChangeShapeType="1" noTextEdit="1"/>
              </p:cNvSpPr>
              <p:nvPr/>
            </p:nvSpPr>
            <p:spPr>
              <a:xfrm>
                <a:off x="5391227" y="4664753"/>
                <a:ext cx="542290" cy="335915"/>
              </a:xfrm>
              <a:prstGeom prst="rect">
                <a:avLst/>
              </a:prstGeom>
              <a:blipFill rotWithShape="0">
                <a:blip r:embed="rId13"/>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6393412" y="4664752"/>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b="0" i="1" smtClean="0">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42" name="Rectangle 41"/>
              <p:cNvSpPr>
                <a:spLocks noRot="1" noChangeAspect="1" noMove="1" noResize="1" noEditPoints="1" noAdjustHandles="1" noChangeArrowheads="1" noChangeShapeType="1" noTextEdit="1"/>
              </p:cNvSpPr>
              <p:nvPr/>
            </p:nvSpPr>
            <p:spPr>
              <a:xfrm>
                <a:off x="6393412" y="4664752"/>
                <a:ext cx="542290" cy="335915"/>
              </a:xfrm>
              <a:prstGeom prst="rect">
                <a:avLst/>
              </a:prstGeom>
              <a:blipFill rotWithShape="0">
                <a:blip r:embed="rId14"/>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050452" y="4664752"/>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b="0" i="1" smtClean="0">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43" name="Rectangle 42"/>
              <p:cNvSpPr>
                <a:spLocks noRot="1" noChangeAspect="1" noMove="1" noResize="1" noEditPoints="1" noAdjustHandles="1" noChangeArrowheads="1" noChangeShapeType="1" noTextEdit="1"/>
              </p:cNvSpPr>
              <p:nvPr/>
            </p:nvSpPr>
            <p:spPr>
              <a:xfrm>
                <a:off x="7050452" y="4664752"/>
                <a:ext cx="542290" cy="335915"/>
              </a:xfrm>
              <a:prstGeom prst="rect">
                <a:avLst/>
              </a:prstGeom>
              <a:blipFill rotWithShape="0">
                <a:blip r:embed="rId15"/>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8373907" y="4664751"/>
                <a:ext cx="542290" cy="33591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panose="02020603050405020304" pitchFamily="18" charset="0"/>
                    <a:ea typeface="SimSun" panose="02010600030101010101" pitchFamily="2" charset="-122"/>
                  </a:rPr>
                  <a:t>(</a:t>
                </a:r>
                <a14:m>
                  <m:oMath xmlns:m="http://schemas.openxmlformats.org/officeDocument/2006/math">
                    <m:sSub>
                      <m:sSubPr>
                        <m:ctrlPr>
                          <a:rPr lang="en-US" sz="1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1400" b="0" i="1" smtClean="0">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1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1100" dirty="0">
                  <a:effectLst/>
                  <a:latin typeface="Courier New" panose="02070309020205020404" pitchFamily="49" charset="0"/>
                  <a:ea typeface="SimSun" panose="02010600030101010101" pitchFamily="2" charset="-122"/>
                </a:endParaRPr>
              </a:p>
            </p:txBody>
          </p:sp>
        </mc:Choice>
        <mc:Fallback xmlns="">
          <p:sp>
            <p:nvSpPr>
              <p:cNvPr id="44" name="Rectangle 43"/>
              <p:cNvSpPr>
                <a:spLocks noRot="1" noChangeAspect="1" noMove="1" noResize="1" noEditPoints="1" noAdjustHandles="1" noChangeArrowheads="1" noChangeShapeType="1" noTextEdit="1"/>
              </p:cNvSpPr>
              <p:nvPr/>
            </p:nvSpPr>
            <p:spPr>
              <a:xfrm>
                <a:off x="8373907" y="4664751"/>
                <a:ext cx="542290" cy="335915"/>
              </a:xfrm>
              <a:prstGeom prst="rect">
                <a:avLst/>
              </a:prstGeom>
              <a:blipFill rotWithShape="0">
                <a:blip r:embed="rId16"/>
                <a:stretch>
                  <a:fillRect b="-12281"/>
                </a:stretch>
              </a:blipFill>
            </p:spPr>
            <p:txBody>
              <a:bodyPr/>
              <a:lstStyle/>
              <a:p>
                <a:r>
                  <a:rPr lang="en-US">
                    <a:noFill/>
                  </a:rPr>
                  <a:t> </a:t>
                </a:r>
              </a:p>
            </p:txBody>
          </p:sp>
        </mc:Fallback>
      </mc:AlternateContent>
      <p:cxnSp>
        <p:nvCxnSpPr>
          <p:cNvPr id="45" name="Straight Connector 44"/>
          <p:cNvCxnSpPr>
            <a:endCxn id="3" idx="0"/>
          </p:cNvCxnSpPr>
          <p:nvPr/>
        </p:nvCxnSpPr>
        <p:spPr>
          <a:xfrm flipH="1">
            <a:off x="3774217" y="1629952"/>
            <a:ext cx="1566410" cy="793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 idx="2"/>
            <a:endCxn id="4" idx="0"/>
          </p:cNvCxnSpPr>
          <p:nvPr/>
        </p:nvCxnSpPr>
        <p:spPr>
          <a:xfrm>
            <a:off x="5340626" y="1640936"/>
            <a:ext cx="1622467" cy="744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 idx="2"/>
            <a:endCxn id="36" idx="0"/>
          </p:cNvCxnSpPr>
          <p:nvPr/>
        </p:nvCxnSpPr>
        <p:spPr>
          <a:xfrm>
            <a:off x="6963093" y="2779920"/>
            <a:ext cx="946605" cy="8451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34" idx="0"/>
          </p:cNvCxnSpPr>
          <p:nvPr/>
        </p:nvCxnSpPr>
        <p:spPr>
          <a:xfrm>
            <a:off x="3764094" y="2823987"/>
            <a:ext cx="826457" cy="782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33" idx="0"/>
          </p:cNvCxnSpPr>
          <p:nvPr/>
        </p:nvCxnSpPr>
        <p:spPr>
          <a:xfrm flipH="1">
            <a:off x="2828815" y="2811572"/>
            <a:ext cx="915119" cy="8246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35" idx="0"/>
          </p:cNvCxnSpPr>
          <p:nvPr/>
        </p:nvCxnSpPr>
        <p:spPr>
          <a:xfrm flipH="1">
            <a:off x="6175513" y="2762545"/>
            <a:ext cx="805324" cy="8737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33" idx="2"/>
            <a:endCxn id="37" idx="0"/>
          </p:cNvCxnSpPr>
          <p:nvPr/>
        </p:nvCxnSpPr>
        <p:spPr>
          <a:xfrm flipH="1">
            <a:off x="2332368" y="4019166"/>
            <a:ext cx="496447" cy="6455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228311" y="4015311"/>
            <a:ext cx="404055" cy="6606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662372" y="4009379"/>
            <a:ext cx="527177" cy="6471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43" idx="0"/>
          </p:cNvCxnSpPr>
          <p:nvPr/>
        </p:nvCxnSpPr>
        <p:spPr>
          <a:xfrm flipH="1">
            <a:off x="7321597" y="4005476"/>
            <a:ext cx="619713" cy="6592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925600" y="4007980"/>
            <a:ext cx="754179" cy="667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42" idx="0"/>
          </p:cNvCxnSpPr>
          <p:nvPr/>
        </p:nvCxnSpPr>
        <p:spPr>
          <a:xfrm>
            <a:off x="6165643" y="4001134"/>
            <a:ext cx="498914" cy="6636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40" idx="0"/>
          </p:cNvCxnSpPr>
          <p:nvPr/>
        </p:nvCxnSpPr>
        <p:spPr>
          <a:xfrm>
            <a:off x="4634533" y="3993561"/>
            <a:ext cx="325553" cy="671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38" idx="0"/>
          </p:cNvCxnSpPr>
          <p:nvPr/>
        </p:nvCxnSpPr>
        <p:spPr>
          <a:xfrm>
            <a:off x="2837676" y="4001134"/>
            <a:ext cx="408232" cy="6636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561428" y="5311142"/>
            <a:ext cx="8496972" cy="871008"/>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Figure 2.13:   The tree of input vectors to the recursive calls of the Recursive-FFT procedure. The initial invocation is for n = 8.</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25673956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675" y="1439239"/>
            <a:ext cx="8762337" cy="4361579"/>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Looking at the tree, we observe that if we could arrange the elements of the initial vector a  into the order in which they appear in the leaves, we could trace the execution of the Recursive-FFT procedure, but bottom up instead of top down. First we take the elements in pairs, compute the DFT of each pair using one butterfly operation, and replace the pair with its DFT.  The vector then holds n/2  2-element DFTs. Next, we take these n/2 DFTs in pairs and compute the DFT of the four vector elements they come from by executing two butterfly operations, replacing two 2-element DFTs with one 4-element DFT. The vector then holds n/4 4-element DFTs. We continue in this manner until the vector holds two (n/2)-element DFTs, which we combine using n/2 butterfly operations into the final n-element DFT.</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12090532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357" y="1630816"/>
            <a:ext cx="8690777" cy="3582904"/>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To turn this bottom-up approach into code, we use an array A[0 .. n – 1] that initially holds the elements of the input vector a in the order in which they appear in the leaves of the tree of 2.13.  We shall show later how to determine this order, which is known as a bit-reversal permutation.) But we have to combine DFTs on each level of the tree, we introduce a variable</a:t>
            </a:r>
            <a:r>
              <a:rPr lang="en-US" sz="2200" i="1" dirty="0">
                <a:latin typeface="Times New Roman" panose="02020603050405020304" pitchFamily="18" charset="0"/>
                <a:ea typeface="SimSun" panose="02010600030101010101" pitchFamily="2" charset="-122"/>
              </a:rPr>
              <a:t> s</a:t>
            </a:r>
            <a:r>
              <a:rPr lang="en-US" sz="2200" dirty="0">
                <a:latin typeface="Times New Roman" panose="02020603050405020304" pitchFamily="18" charset="0"/>
                <a:ea typeface="SimSun" panose="02010600030101010101" pitchFamily="2" charset="-122"/>
              </a:rPr>
              <a:t> to count the levels, ranging from 1 (at the bottom, when we are combining pairs to form 2-element DFTs) to log n (at the top, when we are combining two (n/2)-element DFTs to produce the final result).  The algorithm therefore has the following structure:</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28796469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629" y="2108639"/>
            <a:ext cx="8833898" cy="2414892"/>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 </a:t>
            </a:r>
            <a:endParaRPr lang="en-US" sz="22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mj-lt"/>
              <a:buAutoNum type="arabicPeriod"/>
            </a:pPr>
            <a:r>
              <a:rPr lang="en-US" sz="2200" dirty="0">
                <a:latin typeface="Times New Roman" panose="02020603050405020304" pitchFamily="18" charset="0"/>
                <a:ea typeface="SimSun" panose="02010600030101010101" pitchFamily="2" charset="-122"/>
              </a:rPr>
              <a:t>for s = 1 to log n</a:t>
            </a:r>
            <a:endParaRPr lang="en-US" sz="22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mj-lt"/>
              <a:buAutoNum type="arabicPeriod"/>
            </a:pPr>
            <a:r>
              <a:rPr lang="en-US" sz="2200" dirty="0">
                <a:latin typeface="Times New Roman" panose="02020603050405020304" pitchFamily="18" charset="0"/>
                <a:ea typeface="SimSun" panose="02010600030101010101" pitchFamily="2" charset="-122"/>
              </a:rPr>
              <a:t>	for k = 0 to n – 1 by 2</a:t>
            </a:r>
            <a:r>
              <a:rPr lang="en-US" sz="2200" baseline="30000" dirty="0">
                <a:latin typeface="Times New Roman" panose="02020603050405020304" pitchFamily="18" charset="0"/>
                <a:ea typeface="SimSun" panose="02010600030101010101" pitchFamily="2" charset="-122"/>
              </a:rPr>
              <a:t>s</a:t>
            </a:r>
            <a:endParaRPr lang="en-US" sz="22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mj-lt"/>
              <a:buAutoNum type="arabicPeriod"/>
            </a:pPr>
            <a:r>
              <a:rPr lang="en-US" sz="2200" dirty="0">
                <a:latin typeface="Times New Roman" panose="02020603050405020304" pitchFamily="18" charset="0"/>
                <a:ea typeface="SimSun" panose="02010600030101010101" pitchFamily="2" charset="-122"/>
              </a:rPr>
              <a:t> 		combine the two  2</a:t>
            </a:r>
            <a:r>
              <a:rPr lang="en-US" sz="2200" baseline="30000" dirty="0">
                <a:latin typeface="Times New Roman" panose="02020603050405020304" pitchFamily="18" charset="0"/>
                <a:ea typeface="SimSun" panose="02010600030101010101" pitchFamily="2" charset="-122"/>
              </a:rPr>
              <a:t>s-1</a:t>
            </a:r>
            <a:r>
              <a:rPr lang="en-US" sz="2200" dirty="0">
                <a:latin typeface="Times New Roman" panose="02020603050405020304" pitchFamily="18" charset="0"/>
                <a:ea typeface="SimSun" panose="02010600030101010101" pitchFamily="2" charset="-122"/>
              </a:rPr>
              <a:t>-element DFTs in </a:t>
            </a:r>
            <a:endParaRPr lang="en-US" sz="22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mj-lt"/>
              <a:buAutoNum type="arabicPeriod"/>
            </a:pPr>
            <a:r>
              <a:rPr lang="en-US" sz="2200" dirty="0">
                <a:latin typeface="Times New Roman" panose="02020603050405020304" pitchFamily="18" charset="0"/>
                <a:ea typeface="SimSun" panose="02010600030101010101" pitchFamily="2" charset="-122"/>
              </a:rPr>
              <a:t>			A[k, .. k + 2</a:t>
            </a:r>
            <a:r>
              <a:rPr lang="en-US" sz="2200" baseline="30000" dirty="0">
                <a:latin typeface="Times New Roman" panose="02020603050405020304" pitchFamily="18" charset="0"/>
                <a:ea typeface="SimSun" panose="02010600030101010101" pitchFamily="2" charset="-122"/>
              </a:rPr>
              <a:t>s-1</a:t>
            </a:r>
            <a:r>
              <a:rPr lang="en-US" sz="2200" dirty="0">
                <a:latin typeface="Times New Roman" panose="02020603050405020304" pitchFamily="18" charset="0"/>
                <a:ea typeface="SimSun" panose="02010600030101010101" pitchFamily="2" charset="-122"/>
              </a:rPr>
              <a:t> - 1] and A[k + 2</a:t>
            </a:r>
            <a:r>
              <a:rPr lang="en-US" sz="2200" baseline="30000" dirty="0">
                <a:latin typeface="Times New Roman" panose="02020603050405020304" pitchFamily="18" charset="0"/>
                <a:ea typeface="SimSun" panose="02010600030101010101" pitchFamily="2" charset="-122"/>
              </a:rPr>
              <a:t>s-1</a:t>
            </a:r>
            <a:r>
              <a:rPr lang="en-US" sz="2200" dirty="0">
                <a:latin typeface="Times New Roman" panose="02020603050405020304" pitchFamily="18" charset="0"/>
                <a:ea typeface="SimSun" panose="02010600030101010101" pitchFamily="2" charset="-122"/>
              </a:rPr>
              <a:t>  .. k +2</a:t>
            </a:r>
            <a:r>
              <a:rPr lang="en-US" sz="2200" baseline="30000" dirty="0">
                <a:latin typeface="Times New Roman" panose="02020603050405020304" pitchFamily="18" charset="0"/>
                <a:ea typeface="SimSun" panose="02010600030101010101" pitchFamily="2" charset="-122"/>
              </a:rPr>
              <a:t>s</a:t>
            </a:r>
            <a:r>
              <a:rPr lang="en-US" sz="2200" dirty="0">
                <a:latin typeface="Times New Roman" panose="02020603050405020304" pitchFamily="18" charset="0"/>
                <a:ea typeface="SimSun" panose="02010600030101010101" pitchFamily="2" charset="-122"/>
              </a:rPr>
              <a:t> - 1]</a:t>
            </a:r>
            <a:endParaRPr lang="en-US" sz="2200" dirty="0">
              <a:latin typeface="Courier New" panose="02070309020205020404" pitchFamily="49" charset="0"/>
              <a:ea typeface="SimSun" panose="02010600030101010101" pitchFamily="2" charset="-122"/>
            </a:endParaRPr>
          </a:p>
          <a:p>
            <a:pPr marL="457200" marR="0">
              <a:lnSpc>
                <a:spcPct val="115000"/>
              </a:lnSpc>
              <a:spcBef>
                <a:spcPts val="0"/>
              </a:spcBef>
              <a:spcAft>
                <a:spcPts val="0"/>
              </a:spcAft>
            </a:pPr>
            <a:r>
              <a:rPr lang="en-US" sz="2200" dirty="0">
                <a:latin typeface="Times New Roman" panose="02020603050405020304" pitchFamily="18" charset="0"/>
                <a:ea typeface="SimSun" panose="02010600030101010101" pitchFamily="2" charset="-122"/>
              </a:rPr>
              <a:t>			into one 2</a:t>
            </a:r>
            <a:r>
              <a:rPr lang="en-US" sz="2200" baseline="30000" dirty="0">
                <a:latin typeface="Times New Roman" panose="02020603050405020304" pitchFamily="18" charset="0"/>
                <a:ea typeface="SimSun" panose="02010600030101010101" pitchFamily="2" charset="-122"/>
              </a:rPr>
              <a:t>s</a:t>
            </a:r>
            <a:r>
              <a:rPr lang="en-US" sz="2200" dirty="0">
                <a:latin typeface="Times New Roman" panose="02020603050405020304" pitchFamily="18" charset="0"/>
                <a:ea typeface="SimSun" panose="02010600030101010101" pitchFamily="2" charset="-122"/>
              </a:rPr>
              <a:t>-element DFT in A[k .. k + 2</a:t>
            </a:r>
            <a:r>
              <a:rPr lang="en-US" sz="2200" baseline="30000" dirty="0">
                <a:latin typeface="Times New Roman" panose="02020603050405020304" pitchFamily="18" charset="0"/>
                <a:ea typeface="SimSun" panose="02010600030101010101" pitchFamily="2" charset="-122"/>
              </a:rPr>
              <a:t>s</a:t>
            </a:r>
            <a:r>
              <a:rPr lang="en-US" sz="2200" dirty="0">
                <a:latin typeface="Times New Roman" panose="02020603050405020304" pitchFamily="18" charset="0"/>
                <a:ea typeface="SimSun" panose="02010600030101010101" pitchFamily="2" charset="-122"/>
              </a:rPr>
              <a:t> - 1]</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13176184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310" y="1312267"/>
            <a:ext cx="8651020" cy="4361579"/>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We can express the body of the look (line 3) as more precise pseudocode. We copy the for-loop from the Recursive-FFT procedure, identifying y</a:t>
            </a:r>
            <a:r>
              <a:rPr lang="en-US" sz="2200" baseline="30000" dirty="0">
                <a:latin typeface="Times New Roman" panose="02020603050405020304" pitchFamily="18" charset="0"/>
                <a:ea typeface="SimSun" panose="02010600030101010101" pitchFamily="2" charset="-122"/>
              </a:rPr>
              <a:t>[0]</a:t>
            </a:r>
            <a:r>
              <a:rPr lang="en-US" sz="2200" dirty="0">
                <a:latin typeface="Times New Roman" panose="02020603050405020304" pitchFamily="18" charset="0"/>
                <a:ea typeface="SimSun" panose="02010600030101010101" pitchFamily="2" charset="-122"/>
              </a:rPr>
              <a:t> with A[k .. k + 2</a:t>
            </a:r>
            <a:r>
              <a:rPr lang="en-US" sz="2200" baseline="30000" dirty="0">
                <a:latin typeface="Times New Roman" panose="02020603050405020304" pitchFamily="18" charset="0"/>
                <a:ea typeface="SimSun" panose="02010600030101010101" pitchFamily="2" charset="-122"/>
              </a:rPr>
              <a:t>s-1</a:t>
            </a:r>
            <a:r>
              <a:rPr lang="en-US" sz="2200" dirty="0">
                <a:latin typeface="Times New Roman" panose="02020603050405020304" pitchFamily="18" charset="0"/>
                <a:ea typeface="SimSun" panose="02010600030101010101" pitchFamily="2" charset="-122"/>
              </a:rPr>
              <a:t> - 1] and y</a:t>
            </a:r>
            <a:r>
              <a:rPr lang="en-US" sz="2200" baseline="30000" dirty="0">
                <a:latin typeface="Times New Roman" panose="02020603050405020304" pitchFamily="18" charset="0"/>
                <a:ea typeface="SimSun" panose="02010600030101010101" pitchFamily="2" charset="-122"/>
              </a:rPr>
              <a:t>[1]</a:t>
            </a:r>
            <a:r>
              <a:rPr lang="en-US" sz="2200" dirty="0">
                <a:latin typeface="Times New Roman" panose="02020603050405020304" pitchFamily="18" charset="0"/>
                <a:ea typeface="SimSun" panose="02010600030101010101" pitchFamily="2" charset="-122"/>
              </a:rPr>
              <a:t> with A[k + 2</a:t>
            </a:r>
            <a:r>
              <a:rPr lang="en-US" sz="2200" baseline="30000" dirty="0">
                <a:latin typeface="Times New Roman" panose="02020603050405020304" pitchFamily="18" charset="0"/>
                <a:ea typeface="SimSun" panose="02010600030101010101" pitchFamily="2" charset="-122"/>
              </a:rPr>
              <a:t>s-1</a:t>
            </a:r>
            <a:r>
              <a:rPr lang="en-US" sz="2200" dirty="0">
                <a:latin typeface="Times New Roman" panose="02020603050405020304" pitchFamily="18" charset="0"/>
                <a:ea typeface="SimSun" panose="02010600030101010101" pitchFamily="2" charset="-122"/>
              </a:rPr>
              <a:t>  .. k +2</a:t>
            </a:r>
            <a:r>
              <a:rPr lang="en-US" sz="2200" baseline="30000" dirty="0">
                <a:latin typeface="Times New Roman" panose="02020603050405020304" pitchFamily="18" charset="0"/>
                <a:ea typeface="SimSun" panose="02010600030101010101" pitchFamily="2" charset="-122"/>
              </a:rPr>
              <a:t>s</a:t>
            </a:r>
            <a:r>
              <a:rPr lang="en-US" sz="2200" dirty="0">
                <a:latin typeface="Times New Roman" panose="02020603050405020304" pitchFamily="18" charset="0"/>
                <a:ea typeface="SimSun" panose="02010600030101010101" pitchFamily="2" charset="-122"/>
              </a:rPr>
              <a:t> - 1]. The twiddle factor used in each butterfly operation depends on the value of s; it is a power of </a:t>
            </a:r>
            <a:r>
              <a:rPr lang="en-US" sz="2200" dirty="0" err="1">
                <a:latin typeface="Cambria Math" panose="02040503050406030204" pitchFamily="18" charset="0"/>
                <a:ea typeface="SimSun" panose="02010600030101010101" pitchFamily="2" charset="-122"/>
                <a:cs typeface="Times New Roman" panose="02020603050405020304" pitchFamily="18" charset="0"/>
              </a:rPr>
              <a:t>ѡ</a:t>
            </a:r>
            <a:r>
              <a:rPr lang="en-US" sz="2200" baseline="-25000" dirty="0" err="1">
                <a:latin typeface="Cambria Math" panose="02040503050406030204" pitchFamily="18" charset="0"/>
                <a:ea typeface="SimSun" panose="02010600030101010101" pitchFamily="2" charset="-122"/>
                <a:cs typeface="Times New Roman" panose="02020603050405020304" pitchFamily="18" charset="0"/>
              </a:rPr>
              <a:t>m</a:t>
            </a:r>
            <a:r>
              <a:rPr lang="en-US" sz="2200" dirty="0">
                <a:latin typeface="Times New Roman" panose="02020603050405020304" pitchFamily="18" charset="0"/>
                <a:ea typeface="SimSun" panose="02010600030101010101" pitchFamily="2" charset="-122"/>
              </a:rPr>
              <a:t>,  where m = 2</a:t>
            </a:r>
            <a:r>
              <a:rPr lang="en-US" sz="2200" baseline="30000" dirty="0">
                <a:latin typeface="Times New Roman" panose="02020603050405020304" pitchFamily="18" charset="0"/>
                <a:ea typeface="SimSun" panose="02010600030101010101" pitchFamily="2" charset="-122"/>
              </a:rPr>
              <a:t>s</a:t>
            </a:r>
            <a:r>
              <a:rPr lang="en-US" sz="2200" dirty="0">
                <a:latin typeface="Times New Roman" panose="02020603050405020304" pitchFamily="18" charset="0"/>
                <a:ea typeface="SimSun" panose="02010600030101010101" pitchFamily="2" charset="-122"/>
              </a:rPr>
              <a:t>.  (We introduce the variable m solely for the sake of readability.) We introduce another temporary variable u that allows us to perform the butterfly operation in place. When we replace line 3 of the overall structure by the loop body, we get the following pseudocode, which forms the basis of the parallel implementation we shall present later. The code first calls the auxiliary procedure Bit-Reverse-Copy(a, A) to copy vector a into array A in the initial order in which we need the values.</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6030390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054087" y="839285"/>
                <a:ext cx="6668494" cy="5797741"/>
              </a:xfrm>
              <a:prstGeom prst="rect">
                <a:avLst/>
              </a:prstGeom>
            </p:spPr>
            <p:txBody>
              <a:bodyPr wrap="square">
                <a:spAutoFit/>
              </a:bodyPr>
              <a:lstStyle/>
              <a:p>
                <a:pPr>
                  <a:spcBef>
                    <a:spcPts val="600"/>
                  </a:spcBef>
                </a:pPr>
                <a:r>
                  <a:rPr lang="en-US" sz="2000" b="1" dirty="0">
                    <a:latin typeface="Times New Roman" panose="02020603050405020304" pitchFamily="18" charset="0"/>
                    <a:ea typeface="SimSun" panose="02010600030101010101" pitchFamily="2" charset="-122"/>
                  </a:rPr>
                  <a:t>Iterative-FFT(a)</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Bit-Reverse-Copy(a, A)</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n = </a:t>
                </a:r>
                <a:r>
                  <a:rPr lang="en-US" sz="2000" dirty="0" err="1">
                    <a:effectLst/>
                    <a:latin typeface="Times New Roman" panose="02020603050405020304" pitchFamily="18" charset="0"/>
                    <a:ea typeface="SimSun" panose="02010600030101010101" pitchFamily="2" charset="-122"/>
                  </a:rPr>
                  <a:t>a.length</a:t>
                </a:r>
                <a:r>
                  <a:rPr lang="en-US" sz="2000" dirty="0">
                    <a:effectLst/>
                    <a:latin typeface="Times New Roman" panose="02020603050405020304" pitchFamily="18" charset="0"/>
                    <a:ea typeface="SimSun" panose="02010600030101010101" pitchFamily="2" charset="-122"/>
                  </a:rPr>
                  <a:t>			//n is a power of 2</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for s = 1 to log n</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m = 2</a:t>
                </a:r>
                <a:r>
                  <a:rPr lang="en-US" sz="2000" baseline="30000" dirty="0">
                    <a:effectLst/>
                    <a:latin typeface="Times New Roman" panose="02020603050405020304" pitchFamily="18" charset="0"/>
                    <a:ea typeface="SimSun" panose="02010600030101010101" pitchFamily="2" charset="-122"/>
                  </a:rPr>
                  <a:t>s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Cambria Math" panose="02040503050406030204" pitchFamily="18" charset="0"/>
                    <a:ea typeface="SimSun" panose="02010600030101010101" pitchFamily="2" charset="-122"/>
                    <a:cs typeface="Times New Roman" panose="02020603050405020304" pitchFamily="18" charset="0"/>
                  </a:rPr>
                  <a:t>	</a:t>
                </a:r>
                <a:r>
                  <a:rPr lang="en-US" sz="2000" dirty="0" err="1">
                    <a:effectLst/>
                    <a:latin typeface="Cambria Math" panose="02040503050406030204" pitchFamily="18" charset="0"/>
                    <a:ea typeface="SimSun" panose="02010600030101010101" pitchFamily="2" charset="-122"/>
                    <a:cs typeface="Times New Roman" panose="02020603050405020304" pitchFamily="18" charset="0"/>
                  </a:rPr>
                  <a:t>ѡ</a:t>
                </a:r>
                <a:r>
                  <a:rPr lang="en-US" sz="2000" baseline="-25000" dirty="0" err="1">
                    <a:effectLst/>
                    <a:latin typeface="Cambria Math" panose="02040503050406030204" pitchFamily="18" charset="0"/>
                    <a:ea typeface="SimSun" panose="02010600030101010101" pitchFamily="2" charset="-122"/>
                    <a:cs typeface="Times New Roman" panose="02020603050405020304" pitchFamily="18" charset="0"/>
                  </a:rPr>
                  <a:t>m</a:t>
                </a:r>
                <a:r>
                  <a:rPr lang="en-US" sz="2000" dirty="0">
                    <a:effectLst/>
                    <a:latin typeface="Times New Roman" panose="02020603050405020304" pitchFamily="18" charset="0"/>
                    <a:ea typeface="SimSun" panose="02010600030101010101" pitchFamily="2" charset="-122"/>
                  </a:rPr>
                  <a:t> = </a:t>
                </a:r>
                <a14:m>
                  <m:oMath xmlns:m="http://schemas.openxmlformats.org/officeDocument/2006/math">
                    <m:sSup>
                      <m:s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000" i="1">
                            <a:effectLst/>
                            <a:latin typeface="Cambria Math" panose="02040503050406030204" pitchFamily="18" charset="0"/>
                            <a:ea typeface="SimSun" panose="02010600030101010101" pitchFamily="2" charset="-122"/>
                            <a:cs typeface="Times New Roman" panose="02020603050405020304" pitchFamily="18" charset="0"/>
                          </a:rPr>
                          <m:t>/</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𝑚</m:t>
                        </m:r>
                      </m:sup>
                    </m:sSup>
                  </m:oMath>
                </a14:m>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for k = 0 to n – 1 by m</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ambria Math" panose="02040503050406030204" pitchFamily="18" charset="0"/>
                    <a:ea typeface="SimSun" panose="02010600030101010101" pitchFamily="2" charset="-122"/>
                    <a:cs typeface="Times New Roman" panose="02020603050405020304" pitchFamily="18" charset="0"/>
                  </a:rPr>
                  <a:t>ѡ</a:t>
                </a:r>
                <a:r>
                  <a:rPr lang="en-US" sz="2000" dirty="0">
                    <a:effectLst/>
                    <a:latin typeface="Times New Roman" panose="02020603050405020304" pitchFamily="18" charset="0"/>
                    <a:ea typeface="SimSun" panose="02010600030101010101" pitchFamily="2" charset="-122"/>
                  </a:rPr>
                  <a:t> = 1</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for j = 0 to m/2 -1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t = </a:t>
                </a:r>
                <a:r>
                  <a:rPr lang="en-US" sz="2000" dirty="0" err="1">
                    <a:effectLst/>
                    <a:latin typeface="Cambria Math" panose="02040503050406030204" pitchFamily="18" charset="0"/>
                    <a:ea typeface="SimSun" panose="02010600030101010101" pitchFamily="2" charset="-122"/>
                    <a:cs typeface="Times New Roman" panose="02020603050405020304" pitchFamily="18" charset="0"/>
                  </a:rPr>
                  <a:t>ѡ</a:t>
                </a:r>
                <a:r>
                  <a:rPr lang="en-US" sz="2000" dirty="0" err="1">
                    <a:effectLst/>
                    <a:latin typeface="Times New Roman" panose="02020603050405020304" pitchFamily="18" charset="0"/>
                    <a:ea typeface="SimSun" panose="02010600030101010101" pitchFamily="2" charset="-122"/>
                  </a:rPr>
                  <a:t>A</a:t>
                </a:r>
                <a:r>
                  <a:rPr lang="en-US" sz="2000" dirty="0">
                    <a:effectLst/>
                    <a:latin typeface="Times New Roman" panose="02020603050405020304" pitchFamily="18" charset="0"/>
                    <a:ea typeface="SimSun" panose="02010600030101010101" pitchFamily="2" charset="-122"/>
                  </a:rPr>
                  <a:t>[k + j + m/2]</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u = A[k + j]</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A[k + j] = u + t</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A[k + j + m/2] = u – 1</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ambria Math" panose="02040503050406030204" pitchFamily="18" charset="0"/>
                    <a:ea typeface="SimSun" panose="02010600030101010101" pitchFamily="2" charset="-122"/>
                    <a:cs typeface="Times New Roman" panose="02020603050405020304" pitchFamily="18" charset="0"/>
                  </a:rPr>
                  <a:t>ѡ = ѡ </a:t>
                </a:r>
                <a:r>
                  <a:rPr lang="en-US" sz="2000" dirty="0" err="1">
                    <a:effectLst/>
                    <a:latin typeface="Cambria Math" panose="02040503050406030204" pitchFamily="18" charset="0"/>
                    <a:ea typeface="SimSun" panose="02010600030101010101" pitchFamily="2" charset="-122"/>
                    <a:cs typeface="Times New Roman" panose="02020603050405020304" pitchFamily="18" charset="0"/>
                  </a:rPr>
                  <a:t>ѡ</a:t>
                </a:r>
                <a:r>
                  <a:rPr lang="en-US" sz="2000" baseline="-25000" dirty="0" err="1">
                    <a:effectLst/>
                    <a:latin typeface="Cambria Math" panose="02040503050406030204" pitchFamily="18" charset="0"/>
                    <a:ea typeface="SimSun" panose="02010600030101010101" pitchFamily="2" charset="-122"/>
                    <a:cs typeface="Times New Roman" panose="02020603050405020304" pitchFamily="18" charset="0"/>
                  </a:rPr>
                  <a:t>m</a:t>
                </a: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marL="342900" marR="0" lvl="0" indent="-342900">
                  <a:spcBef>
                    <a:spcPts val="600"/>
                  </a:spcBef>
                  <a:buFont typeface="+mj-lt"/>
                  <a:buAutoNum type="arabicPeriod"/>
                </a:pPr>
                <a:r>
                  <a:rPr lang="en-US" sz="2000" dirty="0">
                    <a:effectLst/>
                    <a:latin typeface="Times New Roman" panose="02020603050405020304" pitchFamily="18" charset="0"/>
                    <a:ea typeface="SimSun" panose="02010600030101010101" pitchFamily="2" charset="-122"/>
                  </a:rPr>
                  <a:t>   return A</a:t>
                </a:r>
                <a:endParaRPr lang="en-US" sz="20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2054087" y="839285"/>
                <a:ext cx="6668494" cy="5797741"/>
              </a:xfrm>
              <a:prstGeom prst="rect">
                <a:avLst/>
              </a:prstGeom>
              <a:blipFill rotWithShape="0">
                <a:blip r:embed="rId2"/>
                <a:stretch>
                  <a:fillRect l="-1005" t="-841" b="-631"/>
                </a:stretch>
              </a:blipFill>
            </p:spPr>
            <p:txBody>
              <a:bodyPr/>
              <a:lstStyle/>
              <a:p>
                <a:r>
                  <a:rPr lang="en-US">
                    <a:noFill/>
                  </a:rPr>
                  <a:t> </a:t>
                </a:r>
              </a:p>
            </p:txBody>
          </p:sp>
        </mc:Fallback>
      </mc:AlternateContent>
    </p:spTree>
    <p:extLst>
      <p:ext uri="{BB962C8B-B14F-4D97-AF65-F5344CB8AC3E}">
        <p14:creationId xmlns:p14="http://schemas.microsoft.com/office/powerpoint/2010/main" val="33955152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6162" y="834195"/>
            <a:ext cx="8810045" cy="5529591"/>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How does Bit-Reverse-Copy get the elements of the input vector </a:t>
            </a:r>
            <a:r>
              <a:rPr lang="en-US" sz="2200" i="1" dirty="0">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into the desired order in the array A? The order in which the leaves appear in Figure 2.13 is a </a:t>
            </a:r>
            <a:r>
              <a:rPr lang="en-US" sz="2200" b="1" dirty="0">
                <a:latin typeface="Times New Roman" panose="02020603050405020304" pitchFamily="18" charset="0"/>
                <a:ea typeface="SimSun" panose="02010600030101010101" pitchFamily="2" charset="-122"/>
              </a:rPr>
              <a:t>bit-reverse permutation</a:t>
            </a:r>
            <a:r>
              <a:rPr lang="en-US" sz="2200" dirty="0">
                <a:latin typeface="Times New Roman" panose="02020603050405020304" pitchFamily="18" charset="0"/>
                <a:ea typeface="SimSun" panose="02010600030101010101" pitchFamily="2" charset="-122"/>
              </a:rPr>
              <a:t>.  That is, if we let rev(k) be the log n-bit integer formed by reversing the bits of the binary representation of k, then we want to place vector element  </a:t>
            </a:r>
            <a:r>
              <a:rPr lang="en-US" sz="2200" dirty="0" err="1">
                <a:latin typeface="Times New Roman" panose="02020603050405020304" pitchFamily="18" charset="0"/>
                <a:ea typeface="SimSun" panose="02010600030101010101" pitchFamily="2" charset="-122"/>
              </a:rPr>
              <a:t>ak</a:t>
            </a:r>
            <a:r>
              <a:rPr lang="en-US" sz="2200" dirty="0">
                <a:latin typeface="Times New Roman" panose="02020603050405020304" pitchFamily="18" charset="0"/>
                <a:ea typeface="SimSun" panose="02010600030101010101" pitchFamily="2" charset="-122"/>
              </a:rPr>
              <a:t>  in array position A[rev(k)].  In Figure 2.13, for example, the leaves appear in the order 0, 4, 2, 6, 1, 5, 3, 7; this sequence in binary is 000, 100, 010, 110, 001, 101, 011, 111, and when we reverse the bits of each value we get the sequence 000, 001, 010, 011, 100, 101, 110, 111.  To see that we want n bit-reversal permutation in general, we note that at the top level of the tree, indices whose low-order bit is 0 go into the left subtree and indices whose low-order bit is 1 go into the right subtree. Stripping off the low-order bit at each level, we continue this process down the tree, until we get the order given by the bit-reversal permutation at the leaves.</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160279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4C951CB-F5CE-4BA2-AA74-49ABC75AD0CB}"/>
              </a:ext>
            </a:extLst>
          </p:cNvPr>
          <p:cNvSpPr txBox="1"/>
          <p:nvPr/>
        </p:nvSpPr>
        <p:spPr>
          <a:xfrm>
            <a:off x="2314688" y="5018326"/>
            <a:ext cx="8746296" cy="801116"/>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7A0F9A36-8309-4B25-9787-B698AF2E73FD}"/>
              </a:ext>
            </a:extLst>
          </p:cNvPr>
          <p:cNvSpPr txBox="1"/>
          <p:nvPr/>
        </p:nvSpPr>
        <p:spPr>
          <a:xfrm>
            <a:off x="2431229" y="3179753"/>
            <a:ext cx="8746296" cy="801116"/>
          </a:xfrm>
          <a:prstGeom prst="rect">
            <a:avLst/>
          </a:prstGeom>
          <a:solidFill>
            <a:srgbClr val="FFFF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CBF1183-9FE5-419B-9CDD-D30DEFA20AEF}"/>
              </a:ext>
            </a:extLst>
          </p:cNvPr>
          <p:cNvSpPr txBox="1"/>
          <p:nvPr/>
        </p:nvSpPr>
        <p:spPr>
          <a:xfrm>
            <a:off x="4999711" y="2076016"/>
            <a:ext cx="6166727" cy="801116"/>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57729" y="1472490"/>
                <a:ext cx="9729117" cy="5016758"/>
              </a:xfrm>
              <a:prstGeom prst="rect">
                <a:avLst/>
              </a:prstGeom>
            </p:spPr>
            <p:txBody>
              <a:bodyPr wrap="square">
                <a:spAutoFit/>
              </a:bodyPr>
              <a:lstStyle/>
              <a:p>
                <a:r>
                  <a:rPr lang="en-US" sz="2800" dirty="0"/>
                  <a:t>Outlines the steps for multiplying two polynomials using the Discrete Fourier Transform (DFT) and its inverse.</a:t>
                </a:r>
              </a:p>
              <a:p>
                <a:pPr marL="342900"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Given polynomials </a:t>
                </a:r>
              </a:p>
              <a:p>
                <a:pPr marL="342900" indent="-342900">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P</a:t>
                </a:r>
                <a:r>
                  <a:rPr lang="en-US" sz="2400" dirty="0">
                    <a:solidFill>
                      <a:srgbClr val="0000CC"/>
                    </a:solidFill>
                    <a:effectLst/>
                    <a:latin typeface="Times New Roman" panose="02020603050405020304" pitchFamily="18" charset="0"/>
                    <a:ea typeface="SimSun" panose="02010600030101010101" pitchFamily="2" charset="-122"/>
                  </a:rPr>
                  <a:t>roduct polynomial:</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Degree-Bounds: E</a:t>
                </a:r>
                <a:r>
                  <a:rPr lang="en-US" sz="2400" dirty="0">
                    <a:effectLst/>
                    <a:latin typeface="Times New Roman" panose="02020603050405020304" pitchFamily="18" charset="0"/>
                    <a:ea typeface="SimSun" panose="02010600030101010101" pitchFamily="2" charset="-122"/>
                  </a:rPr>
                  <a:t>valuating the input polynomials A and B </a:t>
                </a:r>
                <a:endParaRPr lang="en-US" sz="2400" dirty="0">
                  <a:latin typeface="Times New Roman" panose="02020603050405020304" pitchFamily="18" charset="0"/>
                  <a:ea typeface="SimSun" panose="02010600030101010101" pitchFamily="2" charset="-122"/>
                </a:endParaRPr>
              </a:p>
              <a:p>
                <a:pPr marL="800100" lvl="1"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To multiply A(x) and B(x), first double their degree-bounds to 2n-1 by adding n-1 high-order coefficients of 0. </a:t>
                </a:r>
              </a:p>
              <a:p>
                <a:pPr marL="800100" lvl="1"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e.g., </a:t>
                </a:r>
                <a:r>
                  <a:rPr lang="en-US" sz="2400" dirty="0">
                    <a:latin typeface="Times New Roman" panose="02020603050405020304" pitchFamily="18" charset="0"/>
                    <a:ea typeface="SimSun" panose="02010600030101010101" pitchFamily="2" charset="-122"/>
                  </a:rPr>
                  <a:t> </a:t>
                </a:r>
              </a:p>
              <a:p>
                <a:pPr lvl="1"/>
                <a:r>
                  <a:rPr lang="en-US" sz="2400" dirty="0">
                    <a:solidFill>
                      <a:srgbClr val="0000CC"/>
                    </a:solidFill>
                    <a:latin typeface="Times New Roman" panose="02020603050405020304" pitchFamily="18" charset="0"/>
                    <a:ea typeface="SimSun" panose="02010600030101010101" pitchFamily="2" charset="-122"/>
                  </a:rPr>
                  <a:t> 	A(x) = a</a:t>
                </a:r>
                <a:r>
                  <a:rPr lang="en-US" sz="2400" baseline="-25000" dirty="0">
                    <a:solidFill>
                      <a:srgbClr val="0000CC"/>
                    </a:solidFill>
                    <a:latin typeface="Times New Roman" panose="02020603050405020304" pitchFamily="18" charset="0"/>
                    <a:ea typeface="SimSun" panose="02010600030101010101" pitchFamily="2" charset="-122"/>
                  </a:rPr>
                  <a:t>0 </a:t>
                </a:r>
                <a:r>
                  <a:rPr lang="en-US" sz="2400" dirty="0">
                    <a:solidFill>
                      <a:srgbClr val="0000CC"/>
                    </a:solidFill>
                    <a:latin typeface="Times New Roman" panose="02020603050405020304" pitchFamily="18" charset="0"/>
                    <a:ea typeface="SimSun" panose="02010600030101010101" pitchFamily="2" charset="-122"/>
                  </a:rPr>
                  <a:t> + a</a:t>
                </a:r>
                <a:r>
                  <a:rPr lang="en-US" sz="2400" baseline="-25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 + … + a</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 + 0</a:t>
                </a:r>
                <a:r>
                  <a:rPr lang="en-US" sz="2400" baseline="-25000" dirty="0">
                    <a:solidFill>
                      <a:srgbClr val="0000CC"/>
                    </a:solidFill>
                    <a:latin typeface="Times New Roman" panose="02020603050405020304" pitchFamily="18" charset="0"/>
                    <a:ea typeface="SimSun" panose="02010600030101010101" pitchFamily="2" charset="-122"/>
                  </a:rPr>
                  <a:t>n</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a:t>
                </a:r>
                <a:r>
                  <a:rPr lang="en-US" sz="2400" dirty="0">
                    <a:solidFill>
                      <a:srgbClr val="0000CC"/>
                    </a:solidFill>
                    <a:latin typeface="Times New Roman" panose="02020603050405020304" pitchFamily="18" charset="0"/>
                    <a:ea typeface="SimSun" panose="02010600030101010101" pitchFamily="2" charset="-122"/>
                  </a:rPr>
                  <a:t> + 0</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 + … +  0</a:t>
                </a:r>
                <a:r>
                  <a:rPr lang="en-US" sz="2400" baseline="-25000" dirty="0">
                    <a:solidFill>
                      <a:srgbClr val="0000CC"/>
                    </a:solidFill>
                    <a:latin typeface="Times New Roman" panose="02020603050405020304" pitchFamily="18" charset="0"/>
                    <a:ea typeface="SimSun" panose="02010600030101010101" pitchFamily="2" charset="-122"/>
                  </a:rPr>
                  <a:t>2n</a:t>
                </a:r>
                <a:r>
                  <a:rPr lang="en-US" sz="2400" baseline="-25000" dirty="0">
                    <a:solidFill>
                      <a:srgbClr val="0000FF"/>
                    </a:solidFill>
                    <a:latin typeface="Times New Roman" panose="02020603050405020304" pitchFamily="18" charset="0"/>
                    <a:ea typeface="SimSun" panose="02010600030101010101" pitchFamily="2" charset="-122"/>
                  </a:rPr>
                  <a:t>-2</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2n-2 </a:t>
                </a:r>
                <a:endParaRPr lang="en-US" sz="2400" dirty="0">
                  <a:effectLst/>
                  <a:latin typeface="Courier New" panose="02070309020205020404" pitchFamily="49" charset="0"/>
                  <a:ea typeface="SimSun" panose="02010600030101010101" pitchFamily="2" charset="-122"/>
                </a:endParaRPr>
              </a:p>
              <a:p>
                <a:pPr lvl="1" indent="457200"/>
                <a:r>
                  <a:rPr lang="en-US" sz="2400" dirty="0">
                    <a:solidFill>
                      <a:srgbClr val="0000CC"/>
                    </a:solidFill>
                    <a:effectLst/>
                    <a:latin typeface="Times New Roman" panose="02020603050405020304" pitchFamily="18" charset="0"/>
                    <a:ea typeface="SimSun" panose="02010600030101010101" pitchFamily="2" charset="-122"/>
                  </a:rPr>
                  <a:t>Represented as a</a:t>
                </a:r>
                <a:r>
                  <a:rPr lang="en-US" sz="2400" baseline="-25000" dirty="0">
                    <a:solidFill>
                      <a:srgbClr val="0000CC"/>
                    </a:solidFill>
                    <a:effectLst/>
                    <a:latin typeface="Times New Roman" panose="02020603050405020304" pitchFamily="18" charset="0"/>
                    <a:ea typeface="SimSun" panose="02010600030101010101" pitchFamily="2" charset="-122"/>
                  </a:rPr>
                  <a:t>0</a:t>
                </a:r>
                <a:r>
                  <a:rPr lang="en-US" sz="2400" dirty="0">
                    <a:solidFill>
                      <a:srgbClr val="0000CC"/>
                    </a:solidFill>
                    <a:effectLst/>
                    <a:latin typeface="Times New Roman" panose="02020603050405020304" pitchFamily="18" charset="0"/>
                    <a:ea typeface="SimSun" panose="02010600030101010101" pitchFamily="2" charset="-122"/>
                  </a:rPr>
                  <a:t>, a</a:t>
                </a:r>
                <a:r>
                  <a:rPr lang="en-US" sz="2400" baseline="-25000" dirty="0">
                    <a:solidFill>
                      <a:srgbClr val="0000CC"/>
                    </a:solidFill>
                    <a:effectLst/>
                    <a:latin typeface="Times New Roman" panose="02020603050405020304" pitchFamily="18" charset="0"/>
                    <a:ea typeface="SimSun" panose="02010600030101010101" pitchFamily="2" charset="-122"/>
                  </a:rPr>
                  <a:t>1</a:t>
                </a:r>
                <a:r>
                  <a:rPr lang="en-US" sz="2400" dirty="0">
                    <a:solidFill>
                      <a:srgbClr val="0000CC"/>
                    </a:solidFill>
                    <a:effectLst/>
                    <a:latin typeface="Times New Roman" panose="02020603050405020304" pitchFamily="18" charset="0"/>
                    <a:ea typeface="SimSun" panose="02010600030101010101" pitchFamily="2" charset="-122"/>
                  </a:rPr>
                  <a:t>, …, a</a:t>
                </a:r>
                <a:r>
                  <a:rPr lang="en-US" sz="2400" baseline="-25000" dirty="0">
                    <a:solidFill>
                      <a:srgbClr val="0000CC"/>
                    </a:solidFill>
                    <a:effectLst/>
                    <a:latin typeface="Times New Roman" panose="02020603050405020304" pitchFamily="18" charset="0"/>
                    <a:ea typeface="SimSun" panose="02010600030101010101" pitchFamily="2" charset="-122"/>
                  </a:rPr>
                  <a:t>n-1</a:t>
                </a:r>
                <a:r>
                  <a:rPr lang="en-US" sz="2400" dirty="0">
                    <a:solidFill>
                      <a:srgbClr val="0000CC"/>
                    </a:solidFill>
                    <a:effectLst/>
                    <a:latin typeface="Times New Roman" panose="02020603050405020304" pitchFamily="18" charset="0"/>
                    <a:ea typeface="SimSun" panose="02010600030101010101" pitchFamily="2" charset="-122"/>
                  </a:rPr>
                  <a:t>, 0</a:t>
                </a:r>
                <a:r>
                  <a:rPr lang="en-US" sz="2400" baseline="-25000" dirty="0">
                    <a:solidFill>
                      <a:srgbClr val="0000CC"/>
                    </a:solidFill>
                    <a:effectLst/>
                    <a:latin typeface="Times New Roman" panose="02020603050405020304" pitchFamily="18" charset="0"/>
                    <a:ea typeface="SimSun" panose="02010600030101010101" pitchFamily="2" charset="-122"/>
                  </a:rPr>
                  <a:t>n</a:t>
                </a:r>
                <a:r>
                  <a:rPr lang="en-US" sz="2400" dirty="0">
                    <a:solidFill>
                      <a:srgbClr val="0000CC"/>
                    </a:solidFill>
                    <a:effectLst/>
                    <a:latin typeface="Times New Roman" panose="02020603050405020304" pitchFamily="18" charset="0"/>
                    <a:ea typeface="SimSun" panose="02010600030101010101" pitchFamily="2" charset="-122"/>
                  </a:rPr>
                  <a:t>, 0</a:t>
                </a:r>
                <a:r>
                  <a:rPr lang="en-US" sz="2400" baseline="-25000" dirty="0">
                    <a:solidFill>
                      <a:srgbClr val="0000CC"/>
                    </a:solidFill>
                    <a:effectLst/>
                    <a:latin typeface="Times New Roman" panose="02020603050405020304" pitchFamily="18" charset="0"/>
                    <a:ea typeface="SimSun" panose="02010600030101010101" pitchFamily="2" charset="-122"/>
                  </a:rPr>
                  <a:t>n+1</a:t>
                </a:r>
                <a:r>
                  <a:rPr lang="en-US" sz="2400" dirty="0">
                    <a:solidFill>
                      <a:srgbClr val="0000CC"/>
                    </a:solidFill>
                    <a:effectLst/>
                    <a:latin typeface="Times New Roman" panose="02020603050405020304" pitchFamily="18" charset="0"/>
                    <a:ea typeface="SimSun" panose="02010600030101010101" pitchFamily="2" charset="-122"/>
                  </a:rPr>
                  <a:t>, …, 0</a:t>
                </a:r>
                <a:r>
                  <a:rPr lang="en-US" sz="2400" baseline="-25000" dirty="0">
                    <a:solidFill>
                      <a:srgbClr val="0000CC"/>
                    </a:solidFill>
                    <a:effectLst/>
                    <a:latin typeface="Times New Roman" panose="02020603050405020304" pitchFamily="18" charset="0"/>
                    <a:ea typeface="SimSun" panose="02010600030101010101" pitchFamily="2" charset="-122"/>
                  </a:rPr>
                  <a:t>2n</a:t>
                </a:r>
                <a:r>
                  <a:rPr lang="en-US" sz="2400" baseline="-25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CC"/>
                    </a:solidFill>
                    <a:effectLst/>
                    <a:latin typeface="Times New Roman" panose="02020603050405020304" pitchFamily="18" charset="0"/>
                    <a:ea typeface="SimSun" panose="02010600030101010101" pitchFamily="2" charset="-122"/>
                  </a:rPr>
                  <a:t> (with 2n-1 elements).</a:t>
                </a: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marL="3429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Complex Roots Unity:</a:t>
                </a:r>
              </a:p>
              <a:p>
                <a:pPr marL="8001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Because </a:t>
                </a:r>
                <a:r>
                  <a:rPr lang="en-US" sz="2400" dirty="0">
                    <a:solidFill>
                      <a:srgbClr val="0000CC"/>
                    </a:solidFill>
                    <a:effectLst/>
                    <a:latin typeface="Times New Roman" panose="02020603050405020304" pitchFamily="18" charset="0"/>
                    <a:ea typeface="SimSun" panose="02010600030101010101" pitchFamily="2" charset="-122"/>
                  </a:rPr>
                  <a:t>the vectors have 2n-1 elements, </a:t>
                </a:r>
                <a:r>
                  <a:rPr lang="en-US" sz="2400" dirty="0">
                    <a:solidFill>
                      <a:srgbClr val="0000CC"/>
                    </a:solidFill>
                    <a:latin typeface="Times New Roman" panose="02020603050405020304" pitchFamily="18" charset="0"/>
                    <a:ea typeface="SimSun" panose="02010600030101010101" pitchFamily="2" charset="-122"/>
                  </a:rPr>
                  <a:t>the</a:t>
                </a:r>
                <a:r>
                  <a:rPr lang="en-US" sz="2400" dirty="0">
                    <a:solidFill>
                      <a:srgbClr val="0000CC"/>
                    </a:solidFill>
                    <a:effectLst/>
                    <a:latin typeface="Times New Roman" panose="02020603050405020304" pitchFamily="18" charset="0"/>
                    <a:ea typeface="SimSun" panose="02010600030101010101" pitchFamily="2" charset="-122"/>
                  </a:rPr>
                  <a:t> “complex (2n)</a:t>
                </a:r>
                <a:r>
                  <a:rPr lang="en-US" sz="2400" baseline="30000" dirty="0" err="1">
                    <a:solidFill>
                      <a:srgbClr val="0000CC"/>
                    </a:solidFill>
                    <a:effectLst/>
                    <a:latin typeface="Times New Roman" panose="02020603050405020304" pitchFamily="18" charset="0"/>
                    <a:ea typeface="SimSun" panose="02010600030101010101" pitchFamily="2" charset="-122"/>
                  </a:rPr>
                  <a:t>th</a:t>
                </a:r>
                <a:r>
                  <a:rPr lang="en-US" sz="2400" baseline="30000" dirty="0">
                    <a:solidFill>
                      <a:srgbClr val="0000CC"/>
                    </a:solidFill>
                    <a:effectLst/>
                    <a:latin typeface="Times New Roman" panose="02020603050405020304" pitchFamily="18" charset="0"/>
                    <a:ea typeface="SimSun" panose="02010600030101010101" pitchFamily="2" charset="-122"/>
                  </a:rPr>
                  <a:t> </a:t>
                </a:r>
                <a:r>
                  <a:rPr lang="en-US" sz="2400" dirty="0">
                    <a:solidFill>
                      <a:srgbClr val="0000CC"/>
                    </a:solidFill>
                    <a:effectLst/>
                    <a:latin typeface="Times New Roman" panose="02020603050405020304" pitchFamily="18" charset="0"/>
                    <a:ea typeface="SimSun" panose="02010600030101010101" pitchFamily="2" charset="-122"/>
                  </a:rPr>
                  <a:t>roots of unity,” are used, denoted by the </a:t>
                </a:r>
                <a14:m>
                  <m:oMath xmlns:m="http://schemas.openxmlformats.org/officeDocument/2006/math">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0"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0"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2</m:t>
                        </m:r>
                        <m:r>
                          <m:rPr>
                            <m:sty m:val="p"/>
                          </m:rPr>
                          <a:rPr lang="en-US" sz="2400" b="0" i="0"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n</m:t>
                        </m:r>
                      </m:sub>
                    </m:sSub>
                    <m:r>
                      <a:rPr lang="en-US" sz="2400" b="0" i="0"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CC"/>
                    </a:solidFill>
                    <a:effectLst/>
                    <a:latin typeface="Times New Roman" panose="02020603050405020304" pitchFamily="18" charset="0"/>
                    <a:ea typeface="SimSun" panose="02010600030101010101" pitchFamily="2" charset="-122"/>
                  </a:rPr>
                  <a:t>terms</a:t>
                </a:r>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57729" y="1472490"/>
                <a:ext cx="9729117" cy="5016758"/>
              </a:xfrm>
              <a:prstGeom prst="rect">
                <a:avLst/>
              </a:prstGeom>
              <a:blipFill>
                <a:blip r:embed="rId2"/>
                <a:stretch>
                  <a:fillRect l="-1316" t="-1215" r="-125" b="-1458"/>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1E1D22A6-7863-413C-81E0-12F904C559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29" y="1625710"/>
            <a:ext cx="663621" cy="4503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98A37C-0DB1-459C-81A2-8B63A2CCBFF7}"/>
                  </a:ext>
                </a:extLst>
              </p:cNvPr>
              <p:cNvSpPr txBox="1"/>
              <p:nvPr/>
            </p:nvSpPr>
            <p:spPr>
              <a:xfrm>
                <a:off x="7682066" y="374469"/>
                <a:ext cx="3615700" cy="923330"/>
              </a:xfrm>
              <a:prstGeom prst="rect">
                <a:avLst/>
              </a:prstGeom>
              <a:solidFill>
                <a:srgbClr val="FFFF00"/>
              </a:solidFill>
            </p:spPr>
            <p:txBody>
              <a:bodyPr wrap="square" rtlCol="0">
                <a:spAutoFit/>
              </a:bodyPr>
              <a:lstStyle/>
              <a:p>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oMath>
                </a14:m>
                <a:r>
                  <a:rPr lang="en-US" dirty="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6</m:t>
                        </m:r>
                      </m:sup>
                    </m:sSup>
                  </m:oMath>
                </a14:m>
                <a:r>
                  <a:rPr lang="en-US" dirty="0"/>
                  <a:t>. Degree-bound n = 4 for two polynomials and 2n-1 = 7 terms for their product.</a:t>
                </a:r>
              </a:p>
            </p:txBody>
          </p:sp>
        </mc:Choice>
        <mc:Fallback xmlns="">
          <p:sp>
            <p:nvSpPr>
              <p:cNvPr id="4" name="TextBox 3">
                <a:extLst>
                  <a:ext uri="{FF2B5EF4-FFF2-40B4-BE49-F238E27FC236}">
                    <a16:creationId xmlns:a16="http://schemas.microsoft.com/office/drawing/2014/main" id="{4698A37C-0DB1-459C-81A2-8B63A2CCBFF7}"/>
                  </a:ext>
                </a:extLst>
              </p:cNvPr>
              <p:cNvSpPr txBox="1">
                <a:spLocks noRot="1" noChangeAspect="1" noMove="1" noResize="1" noEditPoints="1" noAdjustHandles="1" noChangeArrowheads="1" noChangeShapeType="1" noTextEdit="1"/>
              </p:cNvSpPr>
              <p:nvPr/>
            </p:nvSpPr>
            <p:spPr>
              <a:xfrm>
                <a:off x="7682066" y="374469"/>
                <a:ext cx="3615700" cy="923330"/>
              </a:xfrm>
              <a:prstGeom prst="rect">
                <a:avLst/>
              </a:prstGeom>
              <a:blipFill>
                <a:blip r:embed="rId4"/>
                <a:stretch>
                  <a:fillRect l="-1349" t="-3289" b="-9211"/>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8B62D6AD-AEEB-4639-B086-6A2B89A0205E}"/>
              </a:ext>
            </a:extLst>
          </p:cNvPr>
          <p:cNvSpPr txBox="1">
            <a:spLocks/>
          </p:cNvSpPr>
          <p:nvPr/>
        </p:nvSpPr>
        <p:spPr>
          <a:xfrm>
            <a:off x="1557729" y="121559"/>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35819778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7238" y="1914740"/>
            <a:ext cx="8515846" cy="3231654"/>
          </a:xfrm>
          <a:prstGeom prst="rect">
            <a:avLst/>
          </a:prstGeom>
        </p:spPr>
        <p:txBody>
          <a:bodyPr wrap="square">
            <a:spAutoFit/>
          </a:bodyPr>
          <a:lstStyle/>
          <a:p>
            <a:pPr>
              <a:spcBef>
                <a:spcPts val="600"/>
              </a:spcBef>
              <a:spcAft>
                <a:spcPts val="600"/>
              </a:spcAft>
            </a:pPr>
            <a:r>
              <a:rPr lang="en-US" sz="2200" dirty="0">
                <a:latin typeface="Times New Roman" panose="02020603050405020304" pitchFamily="18" charset="0"/>
                <a:ea typeface="SimSun" panose="02010600030101010101" pitchFamily="2" charset="-122"/>
              </a:rPr>
              <a:t>Since we can easily compute the function rev(k), the Bit-Reverse-Copy procedure is simple:</a:t>
            </a:r>
            <a:endParaRPr lang="en-US" sz="2200" dirty="0">
              <a:latin typeface="Courier New" panose="02070309020205020404" pitchFamily="49" charset="0"/>
              <a:ea typeface="SimSun" panose="02010600030101010101" pitchFamily="2" charset="-122"/>
            </a:endParaRPr>
          </a:p>
          <a:p>
            <a:pPr>
              <a:spcBef>
                <a:spcPts val="600"/>
              </a:spcBef>
              <a:spcAft>
                <a:spcPts val="600"/>
              </a:spcAft>
            </a:pPr>
            <a:r>
              <a:rPr lang="en-US" sz="2200" dirty="0">
                <a:latin typeface="Times New Roman" panose="02020603050405020304" pitchFamily="18" charset="0"/>
                <a:ea typeface="SimSun" panose="02010600030101010101" pitchFamily="2" charset="-122"/>
              </a:rPr>
              <a:t> </a:t>
            </a:r>
            <a:endParaRPr lang="en-US" sz="2200" dirty="0">
              <a:latin typeface="Courier New" panose="02070309020205020404" pitchFamily="49" charset="0"/>
              <a:ea typeface="SimSun" panose="02010600030101010101" pitchFamily="2" charset="-122"/>
            </a:endParaRPr>
          </a:p>
          <a:p>
            <a:pPr>
              <a:spcBef>
                <a:spcPts val="600"/>
              </a:spcBef>
              <a:spcAft>
                <a:spcPts val="600"/>
              </a:spcAft>
            </a:pPr>
            <a:r>
              <a:rPr lang="en-US" sz="2200" b="1" dirty="0">
                <a:latin typeface="Times New Roman" panose="02020603050405020304" pitchFamily="18" charset="0"/>
                <a:ea typeface="SimSun" panose="02010600030101010101" pitchFamily="2" charset="-122"/>
              </a:rPr>
              <a:t>Bit-Reverse-Copy</a:t>
            </a:r>
            <a:r>
              <a:rPr lang="en-US" sz="2200" dirty="0">
                <a:latin typeface="Times New Roman" panose="02020603050405020304" pitchFamily="18" charset="0"/>
                <a:ea typeface="SimSun" panose="02010600030101010101" pitchFamily="2" charset="-122"/>
              </a:rPr>
              <a:t>(a, A)</a:t>
            </a:r>
            <a:endParaRPr lang="en-US" sz="2200" dirty="0">
              <a:latin typeface="Courier New" panose="02070309020205020404" pitchFamily="49" charset="0"/>
              <a:ea typeface="SimSun" panose="02010600030101010101" pitchFamily="2" charset="-122"/>
            </a:endParaRPr>
          </a:p>
          <a:p>
            <a:pPr marL="342900" marR="0" lvl="0" indent="-342900">
              <a:spcBef>
                <a:spcPts val="600"/>
              </a:spcBef>
              <a:spcAft>
                <a:spcPts val="600"/>
              </a:spcAft>
              <a:buFont typeface="+mj-lt"/>
              <a:buAutoNum type="arabicPeriod"/>
            </a:pPr>
            <a:r>
              <a:rPr lang="en-US" sz="2200" dirty="0">
                <a:latin typeface="Times New Roman" panose="02020603050405020304" pitchFamily="18" charset="0"/>
                <a:ea typeface="SimSun" panose="02010600030101010101" pitchFamily="2" charset="-122"/>
              </a:rPr>
              <a:t> n = </a:t>
            </a:r>
            <a:r>
              <a:rPr lang="en-US" sz="2200" dirty="0" err="1">
                <a:latin typeface="Times New Roman" panose="02020603050405020304" pitchFamily="18" charset="0"/>
                <a:ea typeface="SimSun" panose="02010600030101010101" pitchFamily="2" charset="-122"/>
              </a:rPr>
              <a:t>a.length</a:t>
            </a:r>
            <a:endParaRPr lang="en-US" sz="2200" dirty="0">
              <a:latin typeface="Courier New" panose="02070309020205020404" pitchFamily="49" charset="0"/>
              <a:ea typeface="SimSun" panose="02010600030101010101" pitchFamily="2" charset="-122"/>
            </a:endParaRPr>
          </a:p>
          <a:p>
            <a:pPr marL="342900" marR="0" lvl="0" indent="-342900">
              <a:spcBef>
                <a:spcPts val="600"/>
              </a:spcBef>
              <a:spcAft>
                <a:spcPts val="600"/>
              </a:spcAft>
              <a:buFont typeface="+mj-lt"/>
              <a:buAutoNum type="arabicPeriod"/>
            </a:pPr>
            <a:r>
              <a:rPr lang="en-US" sz="2200" dirty="0">
                <a:latin typeface="Times New Roman" panose="02020603050405020304" pitchFamily="18" charset="0"/>
                <a:ea typeface="SimSun" panose="02010600030101010101" pitchFamily="2" charset="-122"/>
              </a:rPr>
              <a:t>for k = 0 to n – 1</a:t>
            </a:r>
            <a:endParaRPr lang="en-US" sz="2200" dirty="0">
              <a:latin typeface="Courier New" panose="02070309020205020404" pitchFamily="49" charset="0"/>
              <a:ea typeface="SimSun" panose="02010600030101010101" pitchFamily="2" charset="-122"/>
            </a:endParaRPr>
          </a:p>
          <a:p>
            <a:pPr marL="342900" marR="0" lvl="0" indent="-342900">
              <a:spcBef>
                <a:spcPts val="600"/>
              </a:spcBef>
              <a:spcAft>
                <a:spcPts val="600"/>
              </a:spcAft>
              <a:buFont typeface="+mj-lt"/>
              <a:buAutoNum type="arabicPeriod"/>
            </a:pPr>
            <a:r>
              <a:rPr lang="en-US" sz="2200" dirty="0">
                <a:latin typeface="Times New Roman" panose="02020603050405020304" pitchFamily="18" charset="0"/>
                <a:ea typeface="SimSun" panose="02010600030101010101" pitchFamily="2" charset="-122"/>
              </a:rPr>
              <a:t>	A[rev(k)] = </a:t>
            </a:r>
            <a:r>
              <a:rPr lang="en-US" sz="2200" dirty="0" err="1">
                <a:latin typeface="Times New Roman" panose="02020603050405020304" pitchFamily="18" charset="0"/>
                <a:ea typeface="SimSun" panose="02010600030101010101" pitchFamily="2" charset="-122"/>
              </a:rPr>
              <a:t>a</a:t>
            </a:r>
            <a:r>
              <a:rPr lang="en-US" sz="2200" baseline="-25000" dirty="0" err="1">
                <a:latin typeface="Times New Roman" panose="02020603050405020304" pitchFamily="18" charset="0"/>
                <a:ea typeface="SimSun" panose="02010600030101010101" pitchFamily="2" charset="-122"/>
              </a:rPr>
              <a:t>k</a:t>
            </a:r>
            <a:r>
              <a:rPr lang="en-US" sz="2200" dirty="0">
                <a:latin typeface="Times New Roman" panose="02020603050405020304" pitchFamily="18" charset="0"/>
                <a:ea typeface="SimSun" panose="02010600030101010101" pitchFamily="2" charset="-122"/>
              </a:rPr>
              <a:t>   </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29019640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0018" y="1327922"/>
            <a:ext cx="8738483" cy="4750916"/>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The iterative FFT implementation runs in time Θ(n log n). The call to Bit-Reverse-Copy(a, A) certainly runs in O(n log n) time, since we iterate n times and can reverse an integer between 0 to n – 1, with log n bits , in O( log n) time.  (in practice, because we usually know the initial value of n in advance, we would probably code a table mapping k to rev(k), making Bit-Reverse-Copy run in Θ(n) time with a low hidden constant. Alternatively, we could use the clever amortized reverse binary counter scheme.)  To complete the proof that Iterative-FFT runs in time Θ(n log n), we show that L(n), the number of times the body of the innermost loop (lines 8 -13) executes, is Θ(n log n).  The for-loop of lines 6-13 iterates n/m = n/2</a:t>
            </a:r>
            <a:r>
              <a:rPr lang="en-US" sz="2200" baseline="30000" dirty="0">
                <a:latin typeface="Times New Roman" panose="02020603050405020304" pitchFamily="18" charset="0"/>
                <a:ea typeface="SimSun" panose="02010600030101010101" pitchFamily="2" charset="-122"/>
              </a:rPr>
              <a:t>s</a:t>
            </a:r>
            <a:r>
              <a:rPr lang="en-US" sz="2200" dirty="0">
                <a:latin typeface="Times New Roman" panose="02020603050405020304" pitchFamily="18" charset="0"/>
                <a:ea typeface="SimSun" panose="02010600030101010101" pitchFamily="2" charset="-122"/>
              </a:rPr>
              <a:t> times for each value of s, and the innermost loop of lines 8-13 iterates m/2 = 2</a:t>
            </a:r>
            <a:r>
              <a:rPr lang="en-US" sz="2200" baseline="30000" dirty="0">
                <a:latin typeface="Times New Roman" panose="02020603050405020304" pitchFamily="18" charset="0"/>
                <a:ea typeface="SimSun" panose="02010600030101010101" pitchFamily="2" charset="-122"/>
              </a:rPr>
              <a:t>s - 1</a:t>
            </a:r>
            <a:r>
              <a:rPr lang="en-US" sz="2200" dirty="0">
                <a:latin typeface="Times New Roman" panose="02020603050405020304" pitchFamily="18" charset="0"/>
                <a:ea typeface="SimSun" panose="02010600030101010101" pitchFamily="2" charset="-122"/>
              </a:rPr>
              <a:t> times. Thus,</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15636417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33384" y="2453605"/>
                <a:ext cx="7410616" cy="2350643"/>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L(n)	 = </a:t>
                </a:r>
                <a14:m>
                  <m:oMath xmlns:m="http://schemas.openxmlformats.org/officeDocument/2006/math">
                    <m:nary>
                      <m:naryPr>
                        <m:chr m:val="∑"/>
                        <m:limLoc m:val="undOv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𝑠</m:t>
                        </m:r>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b>
                      <m:sup>
                        <m:func>
                          <m:func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log</m:t>
                            </m:r>
                          </m:fName>
                          <m:e>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e>
                        </m:func>
                      </m:sup>
                      <m:e>
                        <m:f>
                          <m:f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num>
                          <m:den>
                            <m:sSup>
                              <m:s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2</m:t>
                                </m:r>
                              </m:e>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𝑠</m:t>
                                </m:r>
                              </m:sup>
                            </m:sSup>
                          </m:den>
                        </m:f>
                      </m:e>
                    </m:nary>
                    <m:r>
                      <a:rPr lang="en-US" sz="2200" i="1">
                        <a:effectLst/>
                        <a:latin typeface="Cambria Math" panose="02040503050406030204" pitchFamily="18" charset="0"/>
                        <a:ea typeface="SimSun" panose="02010600030101010101" pitchFamily="2" charset="-122"/>
                        <a:cs typeface="Times New Roman" panose="02020603050405020304" pitchFamily="18" charset="0"/>
                      </a:rPr>
                      <m:t> . </m:t>
                    </m:r>
                    <m:sSup>
                      <m:sSup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200" i="1">
                            <a:effectLst/>
                            <a:latin typeface="Cambria Math" panose="02040503050406030204" pitchFamily="18" charset="0"/>
                            <a:ea typeface="SimSun" panose="02010600030101010101" pitchFamily="2" charset="-122"/>
                            <a:cs typeface="Times New Roman" panose="02020603050405020304" pitchFamily="18" charset="0"/>
                          </a:rPr>
                          <m:t>2</m:t>
                        </m:r>
                      </m:e>
                      <m:sup>
                        <m:r>
                          <a:rPr lang="en-US" sz="2200" i="1">
                            <a:effectLst/>
                            <a:latin typeface="Cambria Math" panose="02040503050406030204" pitchFamily="18" charset="0"/>
                            <a:ea typeface="SimSun" panose="02010600030101010101" pitchFamily="2" charset="-122"/>
                            <a:cs typeface="Times New Roman" panose="02020603050405020304" pitchFamily="18" charset="0"/>
                          </a:rPr>
                          <m:t>𝑠</m:t>
                        </m:r>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endParaRPr lang="en-US" sz="2200" dirty="0">
                  <a:effectLst/>
                  <a:latin typeface="Courier New" panose="02070309020205020404" pitchFamily="49" charset="0"/>
                  <a:ea typeface="SimSun" panose="02010600030101010101" pitchFamily="2" charset="-122"/>
                </a:endParaRPr>
              </a:p>
              <a:p>
                <a:pPr>
                  <a:lnSpc>
                    <a:spcPct val="115000"/>
                  </a:lnSpc>
                </a:pPr>
                <a:r>
                  <a:rPr lang="en-US" sz="2200" dirty="0">
                    <a:effectLst/>
                    <a:latin typeface="Times New Roman" panose="02020603050405020304" pitchFamily="18" charset="0"/>
                    <a:ea typeface="SimSun" panose="02010600030101010101" pitchFamily="2" charset="-122"/>
                  </a:rPr>
                  <a:t> </a:t>
                </a:r>
                <a:endParaRPr lang="en-US" sz="2200" dirty="0">
                  <a:effectLst/>
                  <a:latin typeface="Courier New" panose="02070309020205020404" pitchFamily="49" charset="0"/>
                  <a:ea typeface="SimSun" panose="02010600030101010101" pitchFamily="2" charset="-122"/>
                </a:endParaRPr>
              </a:p>
              <a:p>
                <a:pPr>
                  <a:lnSpc>
                    <a:spcPct val="115000"/>
                  </a:lnSpc>
                </a:pPr>
                <a:r>
                  <a:rPr lang="en-US" sz="2200" dirty="0">
                    <a:effectLst/>
                    <a:latin typeface="Times New Roman" panose="02020603050405020304" pitchFamily="18" charset="0"/>
                    <a:ea typeface="SimSun" panose="02010600030101010101" pitchFamily="2" charset="-122"/>
                  </a:rPr>
                  <a:t>	 =  </a:t>
                </a:r>
                <a14:m>
                  <m:oMath xmlns:m="http://schemas.openxmlformats.org/officeDocument/2006/math">
                    <m:nary>
                      <m:naryPr>
                        <m:chr m:val="∑"/>
                        <m:limLoc m:val="undOv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200" i="1">
                            <a:effectLst/>
                            <a:latin typeface="Cambria Math" panose="02040503050406030204" pitchFamily="18" charset="0"/>
                            <a:ea typeface="SimSun" panose="02010600030101010101" pitchFamily="2" charset="-122"/>
                            <a:cs typeface="Times New Roman" panose="02020603050405020304" pitchFamily="18" charset="0"/>
                          </a:rPr>
                          <m:t>𝑠</m:t>
                        </m:r>
                        <m:r>
                          <a:rPr lang="en-US" sz="2200" i="1">
                            <a:effectLst/>
                            <a:latin typeface="Cambria Math" panose="02040503050406030204" pitchFamily="18" charset="0"/>
                            <a:ea typeface="SimSun" panose="02010600030101010101" pitchFamily="2" charset="-122"/>
                            <a:cs typeface="Times New Roman" panose="02020603050405020304" pitchFamily="18" charset="0"/>
                          </a:rPr>
                          <m:t>=1</m:t>
                        </m:r>
                      </m:sub>
                      <m:sup>
                        <m:func>
                          <m:func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funcPr>
                          <m:fName>
                            <m:r>
                              <m:rPr>
                                <m:sty m:val="p"/>
                              </m:rPr>
                              <a:rPr lang="en-US" sz="2200">
                                <a:effectLst/>
                                <a:latin typeface="Cambria Math" panose="02040503050406030204" pitchFamily="18" charset="0"/>
                                <a:ea typeface="SimSun" panose="02010600030101010101" pitchFamily="2" charset="-122"/>
                                <a:cs typeface="Times New Roman" panose="02020603050405020304" pitchFamily="18" charset="0"/>
                              </a:rPr>
                              <m:t>log</m:t>
                            </m:r>
                          </m:fName>
                          <m:e>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e>
                        </m:func>
                      </m:sup>
                      <m:e>
                        <m:f>
                          <m:fPr>
                            <m:ctrlPr>
                              <a:rPr lang="en-US" sz="22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200" i="1">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200" i="1">
                                <a:effectLst/>
                                <a:latin typeface="Cambria Math" panose="02040503050406030204" pitchFamily="18" charset="0"/>
                                <a:ea typeface="SimSun" panose="02010600030101010101" pitchFamily="2" charset="-122"/>
                                <a:cs typeface="Times New Roman" panose="02020603050405020304" pitchFamily="18" charset="0"/>
                              </a:rPr>
                              <m:t>2</m:t>
                            </m:r>
                          </m:den>
                        </m:f>
                      </m:e>
                    </m:nary>
                  </m:oMath>
                </a14:m>
                <a:endParaRPr lang="en-US" sz="2200" dirty="0">
                  <a:effectLst/>
                  <a:latin typeface="Courier New" panose="02070309020205020404" pitchFamily="49" charset="0"/>
                  <a:ea typeface="SimSun" panose="02010600030101010101" pitchFamily="2" charset="-122"/>
                </a:endParaRPr>
              </a:p>
              <a:p>
                <a:pPr>
                  <a:lnSpc>
                    <a:spcPct val="115000"/>
                  </a:lnSpc>
                </a:pPr>
                <a:r>
                  <a:rPr lang="en-US" sz="2200" dirty="0">
                    <a:effectLst/>
                    <a:latin typeface="Times New Roman" panose="02020603050405020304" pitchFamily="18" charset="0"/>
                    <a:ea typeface="SimSun" panose="02010600030101010101" pitchFamily="2" charset="-122"/>
                  </a:rPr>
                  <a:t> </a:t>
                </a:r>
                <a:endParaRPr lang="en-US" sz="2200" dirty="0">
                  <a:effectLst/>
                  <a:latin typeface="Courier New" panose="02070309020205020404" pitchFamily="49" charset="0"/>
                  <a:ea typeface="SimSun" panose="02010600030101010101" pitchFamily="2" charset="-122"/>
                </a:endParaRPr>
              </a:p>
              <a:p>
                <a:pPr>
                  <a:lnSpc>
                    <a:spcPct val="115000"/>
                  </a:lnSpc>
                </a:pPr>
                <a:r>
                  <a:rPr lang="en-US" sz="2200" dirty="0">
                    <a:effectLst/>
                    <a:latin typeface="Times New Roman" panose="02020603050405020304" pitchFamily="18" charset="0"/>
                    <a:ea typeface="SimSun" panose="02010600030101010101" pitchFamily="2" charset="-122"/>
                  </a:rPr>
                  <a:t>	 =  Θ(n log n).  </a:t>
                </a:r>
                <a:endParaRPr lang="en-US" sz="22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33384" y="2453605"/>
                <a:ext cx="7410616" cy="2350643"/>
              </a:xfrm>
              <a:prstGeom prst="rect">
                <a:avLst/>
              </a:prstGeom>
              <a:blipFill rotWithShape="0">
                <a:blip r:embed="rId2"/>
                <a:stretch>
                  <a:fillRect l="-1069" b="-3627"/>
                </a:stretch>
              </a:blipFill>
            </p:spPr>
            <p:txBody>
              <a:bodyPr/>
              <a:lstStyle/>
              <a:p>
                <a:r>
                  <a:rPr lang="en-US">
                    <a:noFill/>
                  </a:rPr>
                  <a:t> </a:t>
                </a:r>
              </a:p>
            </p:txBody>
          </p:sp>
        </mc:Fallback>
      </mc:AlternateContent>
    </p:spTree>
    <p:extLst>
      <p:ext uri="{BB962C8B-B14F-4D97-AF65-F5344CB8AC3E}">
        <p14:creationId xmlns:p14="http://schemas.microsoft.com/office/powerpoint/2010/main" val="2979293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7238" y="2108639"/>
            <a:ext cx="8484042" cy="2804229"/>
          </a:xfrm>
          <a:prstGeom prst="rect">
            <a:avLst/>
          </a:prstGeom>
        </p:spPr>
        <p:txBody>
          <a:bodyPr wrap="square">
            <a:spAutoFit/>
          </a:bodyPr>
          <a:lstStyle/>
          <a:p>
            <a:pPr>
              <a:lnSpc>
                <a:spcPct val="115000"/>
              </a:lnSpc>
            </a:pPr>
            <a:r>
              <a:rPr lang="en-US" sz="2200" b="1" dirty="0">
                <a:latin typeface="Times New Roman" panose="02020603050405020304" pitchFamily="18" charset="0"/>
                <a:ea typeface="SimSun" panose="02010600030101010101" pitchFamily="2" charset="-122"/>
              </a:rPr>
              <a:t>A parallel FFT circuit</a:t>
            </a:r>
            <a:endParaRPr lang="en-US" sz="2200" dirty="0">
              <a:latin typeface="Courier New" panose="02070309020205020404" pitchFamily="49" charset="0"/>
              <a:ea typeface="SimSun" panose="02010600030101010101" pitchFamily="2" charset="-122"/>
            </a:endParaRPr>
          </a:p>
          <a:p>
            <a:pPr>
              <a:lnSpc>
                <a:spcPct val="115000"/>
              </a:lnSpc>
            </a:pPr>
            <a:r>
              <a:rPr lang="en-US" sz="2200" dirty="0">
                <a:latin typeface="Times New Roman" panose="02020603050405020304" pitchFamily="18" charset="0"/>
                <a:ea typeface="SimSun" panose="02010600030101010101" pitchFamily="2" charset="-122"/>
              </a:rPr>
              <a:t> </a:t>
            </a:r>
            <a:endParaRPr lang="en-US" sz="2200" dirty="0">
              <a:latin typeface="Courier New" panose="02070309020205020404" pitchFamily="49" charset="0"/>
              <a:ea typeface="SimSun" panose="02010600030101010101" pitchFamily="2" charset="-122"/>
            </a:endParaRPr>
          </a:p>
          <a:p>
            <a:pPr>
              <a:lnSpc>
                <a:spcPct val="115000"/>
              </a:lnSpc>
            </a:pPr>
            <a:r>
              <a:rPr lang="en-US" sz="2200" dirty="0">
                <a:latin typeface="Times New Roman" panose="02020603050405020304" pitchFamily="18" charset="0"/>
                <a:ea typeface="SimSun" panose="02010600030101010101" pitchFamily="2" charset="-122"/>
              </a:rPr>
              <a:t>We can exploit many of the properties that allowed us to implement an efficient iterative FFT algorithm to produce an efficient parallel algorithm for the FFT. We will express the parallel FFT algorithm as a circuit. Figure 2.14 shows a parallel FFT circuit, which computes the FFT on n inputs, for n = 8. </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5311382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5944" y="418821"/>
            <a:ext cx="265430" cy="90233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2"/>
          <p:cNvSpPr/>
          <p:nvPr/>
        </p:nvSpPr>
        <p:spPr>
          <a:xfrm>
            <a:off x="4680229" y="1827886"/>
            <a:ext cx="265430" cy="90233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Rectangle 3"/>
          <p:cNvSpPr/>
          <p:nvPr/>
        </p:nvSpPr>
        <p:spPr>
          <a:xfrm>
            <a:off x="4692929" y="3346806"/>
            <a:ext cx="265430" cy="90233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4692294" y="4883506"/>
            <a:ext cx="265430" cy="90233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5659399" y="448031"/>
            <a:ext cx="224155" cy="156908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5996584" y="1135736"/>
            <a:ext cx="224155" cy="156908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5665114" y="3384271"/>
            <a:ext cx="224155" cy="161607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6007379" y="4063721"/>
            <a:ext cx="224155" cy="175196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6810019" y="448031"/>
            <a:ext cx="217805" cy="304355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7187209" y="1143991"/>
            <a:ext cx="217805" cy="304355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7523759" y="1840586"/>
            <a:ext cx="217805" cy="316166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12"/>
          <p:cNvSpPr/>
          <p:nvPr/>
        </p:nvSpPr>
        <p:spPr>
          <a:xfrm>
            <a:off x="7859674" y="2589251"/>
            <a:ext cx="217805" cy="3256280"/>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4" name="Straight Arrow Connector 13"/>
          <p:cNvCxnSpPr/>
          <p:nvPr/>
        </p:nvCxnSpPr>
        <p:spPr>
          <a:xfrm>
            <a:off x="2822219" y="489306"/>
            <a:ext cx="5803900" cy="29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51429" y="1203046"/>
            <a:ext cx="5774055" cy="46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904769" y="1909166"/>
            <a:ext cx="5673725" cy="29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904769" y="2659101"/>
            <a:ext cx="56737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51429" y="3421101"/>
            <a:ext cx="57264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860319" y="4099281"/>
            <a:ext cx="5726430" cy="17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904769" y="4966691"/>
            <a:ext cx="56273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04769" y="5733136"/>
            <a:ext cx="5673725" cy="29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317519" y="1084936"/>
            <a:ext cx="542290" cy="235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ectangle 22"/>
          <p:cNvSpPr/>
          <p:nvPr/>
        </p:nvSpPr>
        <p:spPr>
          <a:xfrm>
            <a:off x="3305454" y="2518766"/>
            <a:ext cx="542290" cy="1108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619"/>
          <p:cNvSpPr>
            <a:spLocks noChangeArrowheads="1"/>
          </p:cNvSpPr>
          <p:nvPr/>
        </p:nvSpPr>
        <p:spPr bwMode="auto">
          <a:xfrm>
            <a:off x="2401532" y="-2070696"/>
            <a:ext cx="542925" cy="234950"/>
          </a:xfrm>
          <a:prstGeom prst="rect">
            <a:avLst/>
          </a:prstGeom>
          <a:solidFill>
            <a:srgbClr val="FFFFFF"/>
          </a:solidFill>
          <a:ln w="25400">
            <a:solidFill>
              <a:srgbClr val="FFFFFF"/>
            </a:solidFill>
            <a:miter lim="800000"/>
            <a:headEnd/>
            <a:tailEnd/>
          </a:ln>
        </p:spPr>
        <p:txBody>
          <a:bodyPr vert="horz" wrap="square" lIns="91440" tIns="45720" rIns="91440" bIns="4572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altLang="zh-CN" sz="1100" b="0" i="0" u="none" strike="noStrike" cap="none" normalizeH="0" baseline="0" dirty="0" err="1">
                <a:ln>
                  <a:noFill/>
                </a:ln>
                <a:solidFill>
                  <a:schemeClr val="tx1"/>
                </a:solidFill>
                <a:effectLst/>
                <a:latin typeface="Courier New" panose="02070309020205020404" pitchFamily="49" charset="0"/>
                <a:ea typeface="SimSun" panose="02010600030101010101" pitchFamily="2" charset="-122"/>
                <a:cs typeface="Courier New" panose="02070309020205020404" pitchFamily="49" charset="0"/>
              </a:rPr>
              <a:t>vvvvvvvvvvvvv</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5" name="Rectangle 24"/>
          <p:cNvSpPr/>
          <p:nvPr/>
        </p:nvSpPr>
        <p:spPr>
          <a:xfrm>
            <a:off x="3305454" y="4814926"/>
            <a:ext cx="542290"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6" name="Straight Arrow Connector 25"/>
          <p:cNvCxnSpPr/>
          <p:nvPr/>
        </p:nvCxnSpPr>
        <p:spPr>
          <a:xfrm>
            <a:off x="3052089" y="2660371"/>
            <a:ext cx="1060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939694" y="3421101"/>
            <a:ext cx="147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052089" y="4966691"/>
            <a:ext cx="1060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05454" y="1203046"/>
            <a:ext cx="553720" cy="1456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39694" y="1203046"/>
            <a:ext cx="2178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270529" y="1203046"/>
            <a:ext cx="589280" cy="1456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287674" y="3421101"/>
            <a:ext cx="571500" cy="1545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287674" y="3421101"/>
            <a:ext cx="571500" cy="1545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92294" y="518516"/>
            <a:ext cx="252730" cy="731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692294" y="518516"/>
            <a:ext cx="253365" cy="684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692294" y="1934566"/>
            <a:ext cx="253365" cy="725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685944" y="1934566"/>
            <a:ext cx="258445" cy="7258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692294" y="3421101"/>
            <a:ext cx="252095" cy="701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692294" y="3421101"/>
            <a:ext cx="253365" cy="683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692294" y="4966691"/>
            <a:ext cx="259080" cy="760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692294" y="4966691"/>
            <a:ext cx="265430" cy="789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665114" y="3421101"/>
            <a:ext cx="217805" cy="1545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659399" y="3421101"/>
            <a:ext cx="229870" cy="1545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07379" y="4105631"/>
            <a:ext cx="224155" cy="165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007379" y="4105631"/>
            <a:ext cx="224155" cy="165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810019" y="518516"/>
            <a:ext cx="217805" cy="2901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10019" y="518516"/>
            <a:ext cx="217805" cy="2901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665114" y="518516"/>
            <a:ext cx="217805" cy="1386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665114" y="518516"/>
            <a:ext cx="217805" cy="1415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007379" y="1250036"/>
            <a:ext cx="224155" cy="1410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007379" y="1250036"/>
            <a:ext cx="212090" cy="1410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87209" y="1250036"/>
            <a:ext cx="217805" cy="2854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187209" y="1250036"/>
            <a:ext cx="217805" cy="284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523759" y="1933931"/>
            <a:ext cx="217805" cy="3032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523759" y="1934566"/>
            <a:ext cx="217805" cy="3032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859674" y="2660371"/>
            <a:ext cx="217805" cy="3096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859674" y="2660371"/>
            <a:ext cx="217805" cy="3095625"/>
          </a:xfrm>
          <a:prstGeom prst="line">
            <a:avLst/>
          </a:prstGeom>
        </p:spPr>
        <p:style>
          <a:lnRef idx="1">
            <a:schemeClr val="accent1"/>
          </a:lnRef>
          <a:fillRef idx="0">
            <a:schemeClr val="accent1"/>
          </a:fillRef>
          <a:effectRef idx="0">
            <a:schemeClr val="accent1"/>
          </a:effectRef>
          <a:fontRef idx="minor">
            <a:schemeClr val="tx1"/>
          </a:fontRef>
        </p:style>
      </p:cxnSp>
      <p:sp>
        <p:nvSpPr>
          <p:cNvPr id="58" name="Left Brace 57"/>
          <p:cNvSpPr/>
          <p:nvPr/>
        </p:nvSpPr>
        <p:spPr>
          <a:xfrm rot="16200000">
            <a:off x="4729441" y="5782349"/>
            <a:ext cx="170815" cy="312420"/>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Left Brace 58"/>
          <p:cNvSpPr/>
          <p:nvPr/>
        </p:nvSpPr>
        <p:spPr>
          <a:xfrm rot="16200000">
            <a:off x="5881649" y="5647411"/>
            <a:ext cx="196850" cy="601980"/>
          </a:xfrm>
          <a:prstGeom prst="leftBrace">
            <a:avLst>
              <a:gd name="adj1" fmla="val 8333"/>
              <a:gd name="adj2" fmla="val 52598"/>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Left Brace 59"/>
          <p:cNvSpPr/>
          <p:nvPr/>
        </p:nvSpPr>
        <p:spPr>
          <a:xfrm rot="16200000">
            <a:off x="7452639" y="5291176"/>
            <a:ext cx="160020" cy="1363980"/>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Rectangle 60"/>
          <p:cNvSpPr>
            <a:spLocks noChangeArrowheads="1"/>
          </p:cNvSpPr>
          <p:nvPr/>
        </p:nvSpPr>
        <p:spPr bwMode="auto">
          <a:xfrm>
            <a:off x="1907819" y="-254853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2" name="Rectangle 61"/>
          <p:cNvSpPr>
            <a:spLocks noChangeArrowheads="1"/>
          </p:cNvSpPr>
          <p:nvPr/>
        </p:nvSpPr>
        <p:spPr bwMode="auto">
          <a:xfrm>
            <a:off x="2136732" y="330243"/>
            <a:ext cx="72010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endParaRPr kumimoji="0" lang="en-US" altLang="zh-CN" sz="800" b="0" i="0" u="none" strike="noStrike" cap="none" normalizeH="0" baseline="0" dirty="0">
              <a:ln>
                <a:noFill/>
              </a:ln>
              <a:solidFill>
                <a:schemeClr val="tx1"/>
              </a:solidFill>
              <a:effectLst/>
            </a:endParaRPr>
          </a:p>
        </p:txBody>
      </p:sp>
      <p:sp>
        <p:nvSpPr>
          <p:cNvPr id="64" name="Rectangle 63"/>
          <p:cNvSpPr>
            <a:spLocks noChangeArrowheads="1"/>
          </p:cNvSpPr>
          <p:nvPr/>
        </p:nvSpPr>
        <p:spPr bwMode="auto">
          <a:xfrm>
            <a:off x="2126660" y="978672"/>
            <a:ext cx="72314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							</a:t>
            </a:r>
            <a:r>
              <a:rPr lang="en-US" altLang="zh-CN" sz="1400" baseline="-30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endParaRPr kumimoji="0" lang="en-US" altLang="zh-CN" sz="800" b="0" i="0" u="none" strike="noStrike" cap="none" normalizeH="0" baseline="0" dirty="0">
              <a:ln>
                <a:noFill/>
              </a:ln>
              <a:solidFill>
                <a:schemeClr val="tx1"/>
              </a:solidFill>
              <a:effectLst/>
            </a:endParaRPr>
          </a:p>
        </p:txBody>
      </p:sp>
      <p:sp>
        <p:nvSpPr>
          <p:cNvPr id="66" name="Rectangle 65"/>
          <p:cNvSpPr>
            <a:spLocks noChangeArrowheads="1"/>
          </p:cNvSpPr>
          <p:nvPr/>
        </p:nvSpPr>
        <p:spPr bwMode="auto">
          <a:xfrm>
            <a:off x="2145834" y="1757694"/>
            <a:ext cx="71561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endParaRPr kumimoji="0" lang="en-US" altLang="zh-CN" sz="800" b="0" i="0" u="none" strike="noStrike" cap="none" normalizeH="0" baseline="0" dirty="0">
              <a:ln>
                <a:noFill/>
              </a:ln>
              <a:solidFill>
                <a:schemeClr val="tx1"/>
              </a:solidFill>
              <a:effectLst/>
            </a:endParaRPr>
          </a:p>
        </p:txBody>
      </p:sp>
      <p:sp>
        <p:nvSpPr>
          <p:cNvPr id="68" name="Rectangle 67"/>
          <p:cNvSpPr>
            <a:spLocks noChangeArrowheads="1"/>
          </p:cNvSpPr>
          <p:nvPr/>
        </p:nvSpPr>
        <p:spPr bwMode="auto">
          <a:xfrm>
            <a:off x="2136581" y="2430188"/>
            <a:ext cx="71561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3</a:t>
            </a:r>
            <a:endParaRPr kumimoji="0" lang="en-US" altLang="zh-CN" sz="800" b="0" i="0" u="none" strike="noStrike" cap="none" normalizeH="0" baseline="0" dirty="0">
              <a:ln>
                <a:noFill/>
              </a:ln>
              <a:solidFill>
                <a:schemeClr val="tx1"/>
              </a:solidFill>
              <a:effectLst/>
            </a:endParaRPr>
          </a:p>
        </p:txBody>
      </p:sp>
      <p:sp>
        <p:nvSpPr>
          <p:cNvPr id="70" name="Rectangle 69"/>
          <p:cNvSpPr>
            <a:spLocks noChangeArrowheads="1"/>
          </p:cNvSpPr>
          <p:nvPr/>
        </p:nvSpPr>
        <p:spPr bwMode="auto">
          <a:xfrm>
            <a:off x="2126660" y="3206319"/>
            <a:ext cx="71112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endParaRPr kumimoji="0" lang="en-US" altLang="zh-CN" sz="800" b="0" i="0" u="none" strike="noStrike" cap="none" normalizeH="0" baseline="0" dirty="0">
              <a:ln>
                <a:noFill/>
              </a:ln>
              <a:solidFill>
                <a:schemeClr val="tx1"/>
              </a:solidFill>
              <a:effectLst/>
            </a:endParaRPr>
          </a:p>
        </p:txBody>
      </p:sp>
      <p:sp>
        <p:nvSpPr>
          <p:cNvPr id="72" name="Rectangle 72"/>
          <p:cNvSpPr>
            <a:spLocks noChangeArrowheads="1"/>
          </p:cNvSpPr>
          <p:nvPr/>
        </p:nvSpPr>
        <p:spPr bwMode="auto">
          <a:xfrm>
            <a:off x="2097594" y="3897862"/>
            <a:ext cx="73477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73" name="Rectangle 73"/>
          <p:cNvSpPr>
            <a:spLocks noChangeArrowheads="1"/>
          </p:cNvSpPr>
          <p:nvPr/>
        </p:nvSpPr>
        <p:spPr bwMode="auto">
          <a:xfrm>
            <a:off x="2111766" y="4707959"/>
            <a:ext cx="71561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6</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6</a:t>
            </a:r>
            <a:endParaRPr kumimoji="0" lang="en-US" altLang="zh-CN"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75" name="Rectangle 75"/>
          <p:cNvSpPr>
            <a:spLocks noChangeArrowheads="1"/>
          </p:cNvSpPr>
          <p:nvPr/>
        </p:nvSpPr>
        <p:spPr bwMode="auto">
          <a:xfrm>
            <a:off x="2111766" y="5523299"/>
            <a:ext cx="71112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1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endParaRPr kumimoji="0" lang="en-US" altLang="zh-CN"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76" name="Rectangle 76"/>
          <p:cNvSpPr>
            <a:spLocks noChangeArrowheads="1"/>
          </p:cNvSpPr>
          <p:nvPr/>
        </p:nvSpPr>
        <p:spPr bwMode="auto">
          <a:xfrm>
            <a:off x="4226950" y="6202817"/>
            <a:ext cx="37850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stage s = 1 </a:t>
            </a:r>
            <a:r>
              <a:rPr kumimoji="0" lang="en-US" altLang="zh-CN" sz="1400" b="0"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stage s = 2</a:t>
            </a:r>
            <a:r>
              <a:rPr lang="en-US" altLang="zh-CN" sz="1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stage s = 3</a:t>
            </a:r>
            <a:endParaRPr kumimoji="0" lang="en-US" altLang="zh-CN" sz="8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52" name="Rectangle 151"/>
              <p:cNvSpPr/>
              <p:nvPr/>
            </p:nvSpPr>
            <p:spPr>
              <a:xfrm>
                <a:off x="4151833" y="5312331"/>
                <a:ext cx="506805" cy="374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ѡ</m:t>
                          </m:r>
                        </m:e>
                        <m:sub>
                          <m:r>
                            <a:rPr lang="en-US" i="0">
                              <a:latin typeface="Cambria Math" panose="02040503050406030204" pitchFamily="18" charset="0"/>
                            </a:rPr>
                            <m:t>2</m:t>
                          </m:r>
                        </m:sub>
                        <m:sup>
                          <m:r>
                            <a:rPr lang="en-US" i="0">
                              <a:latin typeface="Cambria Math" panose="02040503050406030204" pitchFamily="18" charset="0"/>
                            </a:rPr>
                            <m:t>0</m:t>
                          </m:r>
                        </m:sup>
                      </m:sSubSup>
                    </m:oMath>
                  </m:oMathPara>
                </a14:m>
                <a:endParaRPr lang="en-US" dirty="0"/>
              </a:p>
            </p:txBody>
          </p:sp>
        </mc:Choice>
        <mc:Fallback xmlns="">
          <p:sp>
            <p:nvSpPr>
              <p:cNvPr id="152" name="Rectangle 151"/>
              <p:cNvSpPr>
                <a:spLocks noRot="1" noChangeAspect="1" noMove="1" noResize="1" noEditPoints="1" noAdjustHandles="1" noChangeArrowheads="1" noChangeShapeType="1" noTextEdit="1"/>
              </p:cNvSpPr>
              <p:nvPr/>
            </p:nvSpPr>
            <p:spPr>
              <a:xfrm>
                <a:off x="4151833" y="5312331"/>
                <a:ext cx="506805" cy="37478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Rectangle 152"/>
              <p:cNvSpPr/>
              <p:nvPr/>
            </p:nvSpPr>
            <p:spPr>
              <a:xfrm>
                <a:off x="5063180" y="5312331"/>
                <a:ext cx="506805" cy="374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a:latin typeface="Cambria Math" panose="02040503050406030204" pitchFamily="18" charset="0"/>
                            </a:rPr>
                            <m:t>ѡ</m:t>
                          </m:r>
                        </m:e>
                        <m:sub>
                          <m:r>
                            <a:rPr lang="en-US" b="0" i="0" smtClean="0">
                              <a:latin typeface="Cambria Math" panose="02040503050406030204" pitchFamily="18" charset="0"/>
                            </a:rPr>
                            <m:t>4</m:t>
                          </m:r>
                        </m:sub>
                        <m:sup>
                          <m:r>
                            <a:rPr lang="en-US" b="0" i="0" smtClean="0">
                              <a:latin typeface="Cambria Math" panose="02040503050406030204" pitchFamily="18" charset="0"/>
                            </a:rPr>
                            <m:t>1</m:t>
                          </m:r>
                        </m:sup>
                      </m:sSubSup>
                    </m:oMath>
                  </m:oMathPara>
                </a14:m>
                <a:endParaRPr lang="en-US" dirty="0"/>
              </a:p>
            </p:txBody>
          </p:sp>
        </mc:Choice>
        <mc:Fallback xmlns="">
          <p:sp>
            <p:nvSpPr>
              <p:cNvPr id="153" name="Rectangle 152"/>
              <p:cNvSpPr>
                <a:spLocks noRot="1" noChangeAspect="1" noMove="1" noResize="1" noEditPoints="1" noAdjustHandles="1" noChangeArrowheads="1" noChangeShapeType="1" noTextEdit="1"/>
              </p:cNvSpPr>
              <p:nvPr/>
            </p:nvSpPr>
            <p:spPr>
              <a:xfrm>
                <a:off x="5063180" y="5312331"/>
                <a:ext cx="506805" cy="37478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Rectangle 153"/>
              <p:cNvSpPr/>
              <p:nvPr/>
            </p:nvSpPr>
            <p:spPr>
              <a:xfrm>
                <a:off x="6227490" y="5330695"/>
                <a:ext cx="506805" cy="374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a:latin typeface="Cambria Math" panose="02040503050406030204" pitchFamily="18" charset="0"/>
                            </a:rPr>
                            <m:t>ѡ</m:t>
                          </m:r>
                        </m:e>
                        <m:sub>
                          <m:r>
                            <a:rPr lang="en-US" b="0" i="0" smtClean="0">
                              <a:latin typeface="Cambria Math" panose="02040503050406030204" pitchFamily="18" charset="0"/>
                            </a:rPr>
                            <m:t>8</m:t>
                          </m:r>
                        </m:sub>
                        <m:sup>
                          <m:r>
                            <a:rPr lang="en-US" b="0" i="0" smtClean="0">
                              <a:latin typeface="Cambria Math" panose="02040503050406030204" pitchFamily="18" charset="0"/>
                            </a:rPr>
                            <m:t>3</m:t>
                          </m:r>
                        </m:sup>
                      </m:sSubSup>
                    </m:oMath>
                  </m:oMathPara>
                </a14:m>
                <a:endParaRPr lang="en-US" dirty="0"/>
              </a:p>
            </p:txBody>
          </p:sp>
        </mc:Choice>
        <mc:Fallback xmlns="">
          <p:sp>
            <p:nvSpPr>
              <p:cNvPr id="154" name="Rectangle 153"/>
              <p:cNvSpPr>
                <a:spLocks noRot="1" noChangeAspect="1" noMove="1" noResize="1" noEditPoints="1" noAdjustHandles="1" noChangeArrowheads="1" noChangeShapeType="1" noTextEdit="1"/>
              </p:cNvSpPr>
              <p:nvPr/>
            </p:nvSpPr>
            <p:spPr>
              <a:xfrm>
                <a:off x="6227490" y="5330695"/>
                <a:ext cx="506805" cy="37478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Rectangle 154"/>
              <p:cNvSpPr/>
              <p:nvPr/>
            </p:nvSpPr>
            <p:spPr>
              <a:xfrm>
                <a:off x="5082286" y="4453835"/>
                <a:ext cx="506805" cy="3736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a:latin typeface="Cambria Math" panose="02040503050406030204" pitchFamily="18" charset="0"/>
                            </a:rPr>
                            <m:t>ѡ</m:t>
                          </m:r>
                        </m:e>
                        <m:sub>
                          <m:r>
                            <a:rPr lang="en-US" b="0" i="0" smtClean="0">
                              <a:latin typeface="Cambria Math" panose="02040503050406030204" pitchFamily="18" charset="0"/>
                            </a:rPr>
                            <m:t>4</m:t>
                          </m:r>
                        </m:sub>
                        <m:sup>
                          <m:r>
                            <a:rPr lang="en-US" i="0">
                              <a:latin typeface="Cambria Math" panose="02040503050406030204" pitchFamily="18" charset="0"/>
                            </a:rPr>
                            <m:t>0</m:t>
                          </m:r>
                        </m:sup>
                      </m:sSubSup>
                    </m:oMath>
                  </m:oMathPara>
                </a14:m>
                <a:endParaRPr lang="en-US" dirty="0"/>
              </a:p>
            </p:txBody>
          </p:sp>
        </mc:Choice>
        <mc:Fallback xmlns="">
          <p:sp>
            <p:nvSpPr>
              <p:cNvPr id="155" name="Rectangle 154"/>
              <p:cNvSpPr>
                <a:spLocks noRot="1" noChangeAspect="1" noMove="1" noResize="1" noEditPoints="1" noAdjustHandles="1" noChangeArrowheads="1" noChangeShapeType="1" noTextEdit="1"/>
              </p:cNvSpPr>
              <p:nvPr/>
            </p:nvSpPr>
            <p:spPr>
              <a:xfrm>
                <a:off x="5082286" y="4453835"/>
                <a:ext cx="506805" cy="373628"/>
              </a:xfrm>
              <a:prstGeom prst="rect">
                <a:avLst/>
              </a:prstGeom>
              <a:blipFill rotWithShape="0">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Rectangle 155"/>
              <p:cNvSpPr/>
              <p:nvPr/>
            </p:nvSpPr>
            <p:spPr>
              <a:xfrm>
                <a:off x="6204926" y="4462542"/>
                <a:ext cx="558102" cy="3749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0" smtClean="0">
                              <a:latin typeface="Cambria Math" panose="02040503050406030204" pitchFamily="18" charset="0"/>
                            </a:rPr>
                            <m:t> </m:t>
                          </m:r>
                          <m:r>
                            <a:rPr lang="en-US">
                              <a:latin typeface="Cambria Math" panose="02040503050406030204" pitchFamily="18" charset="0"/>
                            </a:rPr>
                            <m:t>ѡ</m:t>
                          </m:r>
                        </m:e>
                        <m:sub>
                          <m:r>
                            <a:rPr lang="en-US" b="0" i="0" smtClean="0">
                              <a:latin typeface="Cambria Math" panose="02040503050406030204" pitchFamily="18" charset="0"/>
                            </a:rPr>
                            <m:t>8</m:t>
                          </m:r>
                        </m:sub>
                        <m:sup>
                          <m:r>
                            <a:rPr lang="en-US" b="0" i="0" smtClean="0">
                              <a:latin typeface="Cambria Math" panose="02040503050406030204" pitchFamily="18" charset="0"/>
                            </a:rPr>
                            <m:t>2</m:t>
                          </m:r>
                        </m:sup>
                      </m:sSubSup>
                    </m:oMath>
                  </m:oMathPara>
                </a14:m>
                <a:endParaRPr lang="en-US" dirty="0"/>
              </a:p>
            </p:txBody>
          </p:sp>
        </mc:Choice>
        <mc:Fallback xmlns="">
          <p:sp>
            <p:nvSpPr>
              <p:cNvPr id="156" name="Rectangle 155"/>
              <p:cNvSpPr>
                <a:spLocks noRot="1" noChangeAspect="1" noMove="1" noResize="1" noEditPoints="1" noAdjustHandles="1" noChangeArrowheads="1" noChangeShapeType="1" noTextEdit="1"/>
              </p:cNvSpPr>
              <p:nvPr/>
            </p:nvSpPr>
            <p:spPr>
              <a:xfrm>
                <a:off x="6204926" y="4462542"/>
                <a:ext cx="558102" cy="37491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Rectangle 156"/>
              <p:cNvSpPr/>
              <p:nvPr/>
            </p:nvSpPr>
            <p:spPr>
              <a:xfrm>
                <a:off x="4191279" y="3642506"/>
                <a:ext cx="506805" cy="374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ѡ</m:t>
                          </m:r>
                        </m:e>
                        <m:sub>
                          <m:r>
                            <a:rPr lang="en-US" i="0">
                              <a:latin typeface="Cambria Math" panose="02040503050406030204" pitchFamily="18" charset="0"/>
                            </a:rPr>
                            <m:t>2</m:t>
                          </m:r>
                        </m:sub>
                        <m:sup>
                          <m:r>
                            <a:rPr lang="en-US" i="0">
                              <a:latin typeface="Cambria Math" panose="02040503050406030204" pitchFamily="18" charset="0"/>
                            </a:rPr>
                            <m:t>0</m:t>
                          </m:r>
                        </m:sup>
                      </m:sSubSup>
                    </m:oMath>
                  </m:oMathPara>
                </a14:m>
                <a:endParaRPr lang="en-US" dirty="0"/>
              </a:p>
            </p:txBody>
          </p:sp>
        </mc:Choice>
        <mc:Fallback xmlns="">
          <p:sp>
            <p:nvSpPr>
              <p:cNvPr id="157" name="Rectangle 156"/>
              <p:cNvSpPr>
                <a:spLocks noRot="1" noChangeAspect="1" noMove="1" noResize="1" noEditPoints="1" noAdjustHandles="1" noChangeArrowheads="1" noChangeShapeType="1" noTextEdit="1"/>
              </p:cNvSpPr>
              <p:nvPr/>
            </p:nvSpPr>
            <p:spPr>
              <a:xfrm>
                <a:off x="4191279" y="3642506"/>
                <a:ext cx="506805" cy="374783"/>
              </a:xfrm>
              <a:prstGeom prst="rect">
                <a:avLst/>
              </a:prstGeom>
              <a:blipFill rotWithShape="0">
                <a:blip r:embed="rId7"/>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Rectangle 157"/>
              <p:cNvSpPr/>
              <p:nvPr/>
            </p:nvSpPr>
            <p:spPr>
              <a:xfrm>
                <a:off x="6212979" y="3660743"/>
                <a:ext cx="558102" cy="3749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0" smtClean="0">
                              <a:latin typeface="Cambria Math" panose="02040503050406030204" pitchFamily="18" charset="0"/>
                            </a:rPr>
                            <m:t> </m:t>
                          </m:r>
                          <m:r>
                            <a:rPr lang="en-US">
                              <a:latin typeface="Cambria Math" panose="02040503050406030204" pitchFamily="18" charset="0"/>
                            </a:rPr>
                            <m:t>ѡ</m:t>
                          </m:r>
                        </m:e>
                        <m:sub>
                          <m:r>
                            <a:rPr lang="en-US" b="0" i="0" smtClean="0">
                              <a:latin typeface="Cambria Math" panose="02040503050406030204" pitchFamily="18" charset="0"/>
                            </a:rPr>
                            <m:t>8</m:t>
                          </m:r>
                        </m:sub>
                        <m:sup>
                          <m:r>
                            <a:rPr lang="en-US" b="0" i="0" smtClean="0">
                              <a:latin typeface="Cambria Math" panose="02040503050406030204" pitchFamily="18" charset="0"/>
                            </a:rPr>
                            <m:t>1</m:t>
                          </m:r>
                        </m:sup>
                      </m:sSubSup>
                    </m:oMath>
                  </m:oMathPara>
                </a14:m>
                <a:endParaRPr lang="en-US" dirty="0"/>
              </a:p>
            </p:txBody>
          </p:sp>
        </mc:Choice>
        <mc:Fallback xmlns="">
          <p:sp>
            <p:nvSpPr>
              <p:cNvPr id="158" name="Rectangle 157"/>
              <p:cNvSpPr>
                <a:spLocks noRot="1" noChangeAspect="1" noMove="1" noResize="1" noEditPoints="1" noAdjustHandles="1" noChangeArrowheads="1" noChangeShapeType="1" noTextEdit="1"/>
              </p:cNvSpPr>
              <p:nvPr/>
            </p:nvSpPr>
            <p:spPr>
              <a:xfrm>
                <a:off x="6212979" y="3660743"/>
                <a:ext cx="558102" cy="374911"/>
              </a:xfrm>
              <a:prstGeom prst="rect">
                <a:avLst/>
              </a:prstGeom>
              <a:blipFill rotWithShape="0">
                <a:blip r:embed="rId8"/>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Rectangle 158"/>
              <p:cNvSpPr/>
              <p:nvPr/>
            </p:nvSpPr>
            <p:spPr>
              <a:xfrm>
                <a:off x="6245064" y="2962917"/>
                <a:ext cx="558102" cy="3749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0" smtClean="0">
                              <a:latin typeface="Cambria Math" panose="02040503050406030204" pitchFamily="18" charset="0"/>
                            </a:rPr>
                            <m:t> </m:t>
                          </m:r>
                          <m:r>
                            <a:rPr lang="en-US">
                              <a:latin typeface="Cambria Math" panose="02040503050406030204" pitchFamily="18" charset="0"/>
                            </a:rPr>
                            <m:t>ѡ</m:t>
                          </m:r>
                        </m:e>
                        <m:sub>
                          <m:r>
                            <a:rPr lang="en-US" b="0" i="0" smtClean="0">
                              <a:latin typeface="Cambria Math" panose="02040503050406030204" pitchFamily="18" charset="0"/>
                            </a:rPr>
                            <m:t>8</m:t>
                          </m:r>
                        </m:sub>
                        <m:sup>
                          <m:r>
                            <a:rPr lang="en-US" b="0" i="0" smtClean="0">
                              <a:latin typeface="Cambria Math" panose="02040503050406030204" pitchFamily="18" charset="0"/>
                            </a:rPr>
                            <m:t>0</m:t>
                          </m:r>
                        </m:sup>
                      </m:sSubSup>
                    </m:oMath>
                  </m:oMathPara>
                </a14:m>
                <a:endParaRPr lang="en-US" dirty="0"/>
              </a:p>
            </p:txBody>
          </p:sp>
        </mc:Choice>
        <mc:Fallback xmlns="">
          <p:sp>
            <p:nvSpPr>
              <p:cNvPr id="159" name="Rectangle 158"/>
              <p:cNvSpPr>
                <a:spLocks noRot="1" noChangeAspect="1" noMove="1" noResize="1" noEditPoints="1" noAdjustHandles="1" noChangeArrowheads="1" noChangeShapeType="1" noTextEdit="1"/>
              </p:cNvSpPr>
              <p:nvPr/>
            </p:nvSpPr>
            <p:spPr>
              <a:xfrm>
                <a:off x="6245064" y="2962917"/>
                <a:ext cx="558102" cy="374911"/>
              </a:xfrm>
              <a:prstGeom prst="rect">
                <a:avLst/>
              </a:prstGeom>
              <a:blipFill rotWithShape="0">
                <a:blip r:embed="rId9"/>
                <a:stretch>
                  <a:fillRect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Rectangle 159"/>
              <p:cNvSpPr/>
              <p:nvPr/>
            </p:nvSpPr>
            <p:spPr>
              <a:xfrm>
                <a:off x="4167119" y="2207417"/>
                <a:ext cx="506805" cy="374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ѡ</m:t>
                          </m:r>
                        </m:e>
                        <m:sub>
                          <m:r>
                            <a:rPr lang="en-US" i="0">
                              <a:latin typeface="Cambria Math" panose="02040503050406030204" pitchFamily="18" charset="0"/>
                            </a:rPr>
                            <m:t>2</m:t>
                          </m:r>
                        </m:sub>
                        <m:sup>
                          <m:r>
                            <a:rPr lang="en-US" i="0">
                              <a:latin typeface="Cambria Math" panose="02040503050406030204" pitchFamily="18" charset="0"/>
                            </a:rPr>
                            <m:t>0</m:t>
                          </m:r>
                        </m:sup>
                      </m:sSubSup>
                    </m:oMath>
                  </m:oMathPara>
                </a14:m>
                <a:endParaRPr lang="en-US" dirty="0"/>
              </a:p>
            </p:txBody>
          </p:sp>
        </mc:Choice>
        <mc:Fallback xmlns="">
          <p:sp>
            <p:nvSpPr>
              <p:cNvPr id="160" name="Rectangle 159"/>
              <p:cNvSpPr>
                <a:spLocks noRot="1" noChangeAspect="1" noMove="1" noResize="1" noEditPoints="1" noAdjustHandles="1" noChangeArrowheads="1" noChangeShapeType="1" noTextEdit="1"/>
              </p:cNvSpPr>
              <p:nvPr/>
            </p:nvSpPr>
            <p:spPr>
              <a:xfrm>
                <a:off x="4167119" y="2207417"/>
                <a:ext cx="506805" cy="37478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ectangle 160"/>
              <p:cNvSpPr/>
              <p:nvPr/>
            </p:nvSpPr>
            <p:spPr>
              <a:xfrm>
                <a:off x="5123982" y="2184764"/>
                <a:ext cx="506805" cy="3717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a:latin typeface="Cambria Math" panose="02040503050406030204" pitchFamily="18" charset="0"/>
                            </a:rPr>
                            <m:t>ѡ</m:t>
                          </m:r>
                        </m:e>
                        <m:sub>
                          <m:r>
                            <a:rPr lang="en-US" b="0" i="0" smtClean="0">
                              <a:latin typeface="Cambria Math" panose="02040503050406030204" pitchFamily="18" charset="0"/>
                            </a:rPr>
                            <m:t>4</m:t>
                          </m:r>
                        </m:sub>
                        <m:sup>
                          <m:r>
                            <a:rPr lang="en-US" b="0" i="0" smtClean="0">
                              <a:latin typeface="Cambria Math" panose="02040503050406030204" pitchFamily="18" charset="0"/>
                            </a:rPr>
                            <m:t>1</m:t>
                          </m:r>
                        </m:sup>
                      </m:sSubSup>
                    </m:oMath>
                  </m:oMathPara>
                </a14:m>
                <a:endParaRPr lang="en-US" dirty="0"/>
              </a:p>
            </p:txBody>
          </p:sp>
        </mc:Choice>
        <mc:Fallback xmlns="">
          <p:sp>
            <p:nvSpPr>
              <p:cNvPr id="161" name="Rectangle 160"/>
              <p:cNvSpPr>
                <a:spLocks noRot="1" noChangeAspect="1" noMove="1" noResize="1" noEditPoints="1" noAdjustHandles="1" noChangeArrowheads="1" noChangeShapeType="1" noTextEdit="1"/>
              </p:cNvSpPr>
              <p:nvPr/>
            </p:nvSpPr>
            <p:spPr>
              <a:xfrm>
                <a:off x="5123982" y="2184764"/>
                <a:ext cx="506805" cy="371705"/>
              </a:xfrm>
              <a:prstGeom prst="rect">
                <a:avLst/>
              </a:prstGeom>
              <a:blipFill rotWithShape="0">
                <a:blip r:embed="rId11"/>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Rectangle 161"/>
              <p:cNvSpPr/>
              <p:nvPr/>
            </p:nvSpPr>
            <p:spPr>
              <a:xfrm>
                <a:off x="5140639" y="1364522"/>
                <a:ext cx="506805" cy="3736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a:latin typeface="Cambria Math" panose="02040503050406030204" pitchFamily="18" charset="0"/>
                            </a:rPr>
                            <m:t>ѡ</m:t>
                          </m:r>
                        </m:e>
                        <m:sub>
                          <m:r>
                            <a:rPr lang="en-US" b="0" i="0" smtClean="0">
                              <a:latin typeface="Cambria Math" panose="02040503050406030204" pitchFamily="18" charset="0"/>
                            </a:rPr>
                            <m:t>4</m:t>
                          </m:r>
                        </m:sub>
                        <m:sup>
                          <m:r>
                            <a:rPr lang="en-US" i="0">
                              <a:latin typeface="Cambria Math" panose="02040503050406030204" pitchFamily="18" charset="0"/>
                            </a:rPr>
                            <m:t>0</m:t>
                          </m:r>
                        </m:sup>
                      </m:sSubSup>
                    </m:oMath>
                  </m:oMathPara>
                </a14:m>
                <a:endParaRPr lang="en-US" dirty="0"/>
              </a:p>
            </p:txBody>
          </p:sp>
        </mc:Choice>
        <mc:Fallback xmlns="">
          <p:sp>
            <p:nvSpPr>
              <p:cNvPr id="162" name="Rectangle 161"/>
              <p:cNvSpPr>
                <a:spLocks noRot="1" noChangeAspect="1" noMove="1" noResize="1" noEditPoints="1" noAdjustHandles="1" noChangeArrowheads="1" noChangeShapeType="1" noTextEdit="1"/>
              </p:cNvSpPr>
              <p:nvPr/>
            </p:nvSpPr>
            <p:spPr>
              <a:xfrm>
                <a:off x="5140639" y="1364522"/>
                <a:ext cx="506805" cy="373628"/>
              </a:xfrm>
              <a:prstGeom prst="rect">
                <a:avLst/>
              </a:prstGeom>
              <a:blipFill rotWithShape="0">
                <a:blip r:embed="rId12"/>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ectangle 162"/>
              <p:cNvSpPr/>
              <p:nvPr/>
            </p:nvSpPr>
            <p:spPr>
              <a:xfrm>
                <a:off x="4191279" y="659078"/>
                <a:ext cx="506805" cy="3747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ѡ</m:t>
                          </m:r>
                        </m:e>
                        <m:sub>
                          <m:r>
                            <a:rPr lang="en-US" i="0">
                              <a:latin typeface="Cambria Math" panose="02040503050406030204" pitchFamily="18" charset="0"/>
                            </a:rPr>
                            <m:t>2</m:t>
                          </m:r>
                        </m:sub>
                        <m:sup>
                          <m:r>
                            <a:rPr lang="en-US" i="0">
                              <a:latin typeface="Cambria Math" panose="02040503050406030204" pitchFamily="18" charset="0"/>
                            </a:rPr>
                            <m:t>0</m:t>
                          </m:r>
                        </m:sup>
                      </m:sSubSup>
                    </m:oMath>
                  </m:oMathPara>
                </a14:m>
                <a:endParaRPr lang="en-US" dirty="0"/>
              </a:p>
            </p:txBody>
          </p:sp>
        </mc:Choice>
        <mc:Fallback xmlns="">
          <p:sp>
            <p:nvSpPr>
              <p:cNvPr id="163" name="Rectangle 162"/>
              <p:cNvSpPr>
                <a:spLocks noRot="1" noChangeAspect="1" noMove="1" noResize="1" noEditPoints="1" noAdjustHandles="1" noChangeArrowheads="1" noChangeShapeType="1" noTextEdit="1"/>
              </p:cNvSpPr>
              <p:nvPr/>
            </p:nvSpPr>
            <p:spPr>
              <a:xfrm>
                <a:off x="4191279" y="659078"/>
                <a:ext cx="506805" cy="374783"/>
              </a:xfrm>
              <a:prstGeom prst="rect">
                <a:avLst/>
              </a:prstGeom>
              <a:blipFill rotWithShape="0">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932200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6163" y="1152993"/>
            <a:ext cx="8412480" cy="4750916"/>
          </a:xfrm>
          <a:prstGeom prst="rect">
            <a:avLst/>
          </a:prstGeom>
        </p:spPr>
        <p:txBody>
          <a:bodyPr wrap="square">
            <a:spAutoFit/>
          </a:bodyPr>
          <a:lstStyle/>
          <a:p>
            <a:pPr>
              <a:lnSpc>
                <a:spcPct val="115000"/>
              </a:lnSpc>
            </a:pPr>
            <a:r>
              <a:rPr lang="en-US" sz="2200" dirty="0">
                <a:latin typeface="Times New Roman" panose="02020603050405020304" pitchFamily="18" charset="0"/>
                <a:ea typeface="SimSun" panose="02010600030101010101" pitchFamily="2" charset="-122"/>
              </a:rPr>
              <a:t>Figure 2.14:   A circuit that computes the FFT in parallel, her shown on n = 8 inputs. Each butterfly operation takes as input the values on two wires, along with a twiddle factor, and it produces as outputs the values on two wires. The stages on butterflies are labeled to correspond to iterations of the outermost loop of the Iterative-FFT procedure. Only the top and bottom wires passing through a butterfly interact with it; wires that pass through the middle of a butterfly do not affect that butterfly, nor are their values changed by that butterfly. For example, the top butterfly in stage 2 has nothing to do with wire 1 (the wire whose output is labeled y</a:t>
            </a:r>
            <a:r>
              <a:rPr lang="en-US" sz="2200" baseline="-25000" dirty="0">
                <a:latin typeface="Times New Roman" panose="02020603050405020304" pitchFamily="18" charset="0"/>
                <a:ea typeface="SimSun" panose="02010600030101010101" pitchFamily="2" charset="-122"/>
              </a:rPr>
              <a:t>1</a:t>
            </a:r>
            <a:r>
              <a:rPr lang="en-US" sz="2200" dirty="0">
                <a:latin typeface="Times New Roman" panose="02020603050405020304" pitchFamily="18" charset="0"/>
                <a:ea typeface="SimSun" panose="02010600030101010101" pitchFamily="2" charset="-122"/>
              </a:rPr>
              <a:t>); its inputs and outputs are only on wire 0 and 2 (labeled y</a:t>
            </a:r>
            <a:r>
              <a:rPr lang="en-US" sz="2200" baseline="-25000" dirty="0">
                <a:latin typeface="Times New Roman" panose="02020603050405020304" pitchFamily="18" charset="0"/>
                <a:ea typeface="SimSun" panose="02010600030101010101" pitchFamily="2" charset="-122"/>
              </a:rPr>
              <a:t>0</a:t>
            </a:r>
            <a:r>
              <a:rPr lang="en-US" sz="2200" dirty="0">
                <a:latin typeface="Times New Roman" panose="02020603050405020304" pitchFamily="18" charset="0"/>
                <a:ea typeface="SimSun" panose="02010600030101010101" pitchFamily="2" charset="-122"/>
              </a:rPr>
              <a:t> and y</a:t>
            </a:r>
            <a:r>
              <a:rPr lang="en-US" sz="2200" baseline="-25000" dirty="0">
                <a:latin typeface="Times New Roman" panose="02020603050405020304" pitchFamily="18" charset="0"/>
                <a:ea typeface="SimSun" panose="02010600030101010101" pitchFamily="2" charset="-122"/>
              </a:rPr>
              <a:t>2</a:t>
            </a:r>
            <a:r>
              <a:rPr lang="en-US" sz="2200" dirty="0">
                <a:latin typeface="Times New Roman" panose="02020603050405020304" pitchFamily="18" charset="0"/>
                <a:ea typeface="SimSun" panose="02010600030101010101" pitchFamily="2" charset="-122"/>
              </a:rPr>
              <a:t>, respectively). This circuit has depth Θ(log n) and performs Θ(n log n)  butterfly operations altogether.</a:t>
            </a:r>
            <a:endParaRPr lang="en-US" sz="2200" dirty="0">
              <a:effectLst/>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8679963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42553" y="564543"/>
                <a:ext cx="9072438" cy="5788379"/>
              </a:xfrm>
              <a:prstGeom prst="rect">
                <a:avLst/>
              </a:prstGeom>
            </p:spPr>
            <p:txBody>
              <a:bodyPr wrap="square">
                <a:spAutoFit/>
              </a:bodyPr>
              <a:lstStyle/>
              <a:p>
                <a:pPr>
                  <a:lnSpc>
                    <a:spcPct val="115000"/>
                  </a:lnSpc>
                </a:pPr>
                <a:r>
                  <a:rPr lang="en-US" sz="2000" dirty="0">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a:lnSpc>
                    <a:spcPct val="115000"/>
                  </a:lnSpc>
                </a:pPr>
                <a:r>
                  <a:rPr lang="en-US" sz="2000" dirty="0">
                    <a:effectLst/>
                    <a:latin typeface="Times New Roman" panose="02020603050405020304" pitchFamily="18" charset="0"/>
                    <a:ea typeface="SimSun" panose="02010600030101010101" pitchFamily="2" charset="-122"/>
                  </a:rPr>
                  <a:t>The circuit begins with a bit-reverse permutation of the inputs, followed by log n stages, each stage consisting of n/2 butterflies executed in parallel.  The </a:t>
                </a:r>
                <a:r>
                  <a:rPr lang="en-US" sz="2000" b="1" dirty="0">
                    <a:effectLst/>
                    <a:latin typeface="Times New Roman" panose="02020603050405020304" pitchFamily="18" charset="0"/>
                    <a:ea typeface="SimSun" panose="02010600030101010101" pitchFamily="2" charset="-122"/>
                  </a:rPr>
                  <a:t>depth</a:t>
                </a:r>
                <a:r>
                  <a:rPr lang="en-US" sz="2000" dirty="0">
                    <a:effectLst/>
                    <a:latin typeface="Times New Roman" panose="02020603050405020304" pitchFamily="18" charset="0"/>
                    <a:ea typeface="SimSun" panose="02010600030101010101" pitchFamily="2" charset="-122"/>
                  </a:rPr>
                  <a:t> of the circuit -  the maximum number of computational elements between any output  and any input that can reach it – is therefore Θ(log n).</a:t>
                </a:r>
                <a:endParaRPr lang="en-US" sz="2000" dirty="0">
                  <a:effectLst/>
                  <a:latin typeface="Courier New" panose="02070309020205020404" pitchFamily="49" charset="0"/>
                  <a:ea typeface="SimSun" panose="02010600030101010101" pitchFamily="2" charset="-122"/>
                </a:endParaRPr>
              </a:p>
              <a:p>
                <a:pPr>
                  <a:lnSpc>
                    <a:spcPct val="115000"/>
                  </a:lnSpc>
                </a:pPr>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r>
                  <a:rPr lang="en-US" sz="2000" dirty="0">
                    <a:effectLst/>
                    <a:latin typeface="Times New Roman" panose="02020603050405020304" pitchFamily="18" charset="0"/>
                    <a:ea typeface="SimSun" panose="02010600030101010101" pitchFamily="2" charset="-122"/>
                  </a:rPr>
                  <a:t>The leftmost part of the parallel FFT circuit performs the bit-reverse permutation, and the remainder mimics the iterative Iterative-FFT procedure. Because each iteration of the outermost for-loop performs n/2 independent butterfly operations, the circuit performs  them in parallel. The value of s in each iteration within Iterative-FFT corresponds to a stage of butterflies shown in Figure 2.14 For s = 1, 2, 3, …, log n, stage s consists of n/ 2</a:t>
                </a:r>
                <a:r>
                  <a:rPr lang="en-US" sz="2000" baseline="30000" dirty="0">
                    <a:effectLst/>
                    <a:latin typeface="Times New Roman" panose="02020603050405020304" pitchFamily="18" charset="0"/>
                    <a:ea typeface="SimSun" panose="02010600030101010101" pitchFamily="2" charset="-122"/>
                  </a:rPr>
                  <a:t>s</a:t>
                </a:r>
                <a:r>
                  <a:rPr lang="en-US" sz="2000" dirty="0">
                    <a:effectLst/>
                    <a:latin typeface="Times New Roman" panose="02020603050405020304" pitchFamily="18" charset="0"/>
                    <a:ea typeface="SimSun" panose="02010600030101010101" pitchFamily="2" charset="-122"/>
                  </a:rPr>
                  <a:t> groups of butterflies (corresponding to each value of k in </a:t>
                </a:r>
                <a:r>
                  <a:rPr lang="en-US" sz="2000" dirty="0" err="1">
                    <a:effectLst/>
                    <a:latin typeface="Times New Roman" panose="02020603050405020304" pitchFamily="18" charset="0"/>
                    <a:ea typeface="SimSun" panose="02010600030101010101" pitchFamily="2" charset="-122"/>
                  </a:rPr>
                  <a:t>Iterativ</a:t>
                </a:r>
                <a:r>
                  <a:rPr lang="en-US" sz="2000" dirty="0">
                    <a:effectLst/>
                    <a:latin typeface="Times New Roman" panose="02020603050405020304" pitchFamily="18" charset="0"/>
                    <a:ea typeface="SimSun" panose="02010600030101010101" pitchFamily="2" charset="-122"/>
                  </a:rPr>
                  <a:t>-FFT), with 2</a:t>
                </a:r>
                <a:r>
                  <a:rPr lang="en-US" sz="2000" baseline="30000" dirty="0">
                    <a:effectLst/>
                    <a:latin typeface="Times New Roman" panose="02020603050405020304" pitchFamily="18" charset="0"/>
                    <a:ea typeface="SimSun" panose="02010600030101010101" pitchFamily="2" charset="-122"/>
                  </a:rPr>
                  <a:t>s-1</a:t>
                </a:r>
                <a:r>
                  <a:rPr lang="en-US" sz="2000" dirty="0">
                    <a:effectLst/>
                    <a:latin typeface="Times New Roman" panose="02020603050405020304" pitchFamily="18" charset="0"/>
                    <a:ea typeface="SimSun" panose="02010600030101010101" pitchFamily="2" charset="-122"/>
                  </a:rPr>
                  <a:t>   butterflies per group (corresponding to each value of j in Iterative-FFT).  The butterflies shown in Figure 2.14 </a:t>
                </a:r>
                <a:r>
                  <a:rPr lang="en-US" sz="2000" dirty="0" err="1">
                    <a:effectLst/>
                    <a:latin typeface="Times New Roman" panose="02020603050405020304" pitchFamily="18" charset="0"/>
                    <a:ea typeface="SimSun" panose="02010600030101010101" pitchFamily="2" charset="-122"/>
                  </a:rPr>
                  <a:t>corrrespond</a:t>
                </a:r>
                <a:r>
                  <a:rPr lang="en-US" sz="2000" dirty="0">
                    <a:effectLst/>
                    <a:latin typeface="Times New Roman" panose="02020603050405020304" pitchFamily="18" charset="0"/>
                    <a:ea typeface="SimSun" panose="02010600030101010101" pitchFamily="2" charset="-122"/>
                  </a:rPr>
                  <a:t> to the butterfly operations of the innermost loop (lines 9-12 of Iterative-FFT).  Note also that the twiddle factors used in the butterflies correspond to those used in Iterative-FFT: in stage s, we use  </a:t>
                </a:r>
                <a14:m>
                  <m:oMath xmlns:m="http://schemas.openxmlformats.org/officeDocument/2006/math">
                    <m:sSubSup>
                      <m:sSubSupPr>
                        <m:ctrlPr>
                          <a:rPr lang="en-US" sz="2000" i="1">
                            <a:effectLst/>
                            <a:latin typeface="Cambria Math" panose="02040503050406030204" pitchFamily="18" charset="0"/>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𝑚</m:t>
                        </m:r>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0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000" i="1">
                            <a:effectLst/>
                            <a:latin typeface="Cambria Math" panose="02040503050406030204" pitchFamily="18" charset="0"/>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𝑚</m:t>
                        </m:r>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m:t>
                    </m:r>
                    <m:r>
                      <m:rPr>
                        <m:lit/>
                      </m:rPr>
                      <a:rPr lang="en-US" sz="20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0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000" i="1">
                            <a:effectLst/>
                            <a:latin typeface="Cambria Math" panose="02040503050406030204" pitchFamily="18" charset="0"/>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𝑚</m:t>
                        </m:r>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000" dirty="0">
                    <a:effectLst/>
                    <a:latin typeface="Times New Roman" panose="02020603050405020304" pitchFamily="18" charset="0"/>
                    <a:ea typeface="SimSun" panose="02010600030101010101" pitchFamily="2" charset="-122"/>
                  </a:rPr>
                  <a:t> , …, </a:t>
                </a:r>
                <a14:m>
                  <m:oMath xmlns:m="http://schemas.openxmlformats.org/officeDocument/2006/math">
                    <m:sSubSup>
                      <m:sSubSupPr>
                        <m:ctrlPr>
                          <a:rPr lang="en-US" sz="2000" i="1">
                            <a:effectLst/>
                            <a:latin typeface="Cambria Math" panose="02040503050406030204" pitchFamily="18" charset="0"/>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𝑚</m:t>
                        </m:r>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ub>
                      <m:sup>
                        <m:f>
                          <m:fPr>
                            <m:ctrlPr>
                              <a:rPr lang="en-US" sz="2000" i="1">
                                <a:effectLst/>
                                <a:latin typeface="Cambria Math" panose="02040503050406030204" pitchFamily="18" charset="0"/>
                                <a:cs typeface="Times New Roman" panose="02020603050405020304" pitchFamily="18" charset="0"/>
                              </a:rPr>
                            </m:ctrlPr>
                          </m:fPr>
                          <m:num>
                            <m:r>
                              <a:rPr lang="en-US" sz="2000" i="1">
                                <a:effectLst/>
                                <a:latin typeface="Cambria Math" panose="02040503050406030204" pitchFamily="18" charset="0"/>
                                <a:ea typeface="SimSun" panose="02010600030101010101" pitchFamily="2" charset="-122"/>
                                <a:cs typeface="Times New Roman" panose="02020603050405020304" pitchFamily="18" charset="0"/>
                              </a:rPr>
                              <m:t>𝑚</m:t>
                            </m:r>
                          </m:num>
                          <m:den>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000" dirty="0">
                    <a:effectLst/>
                    <a:latin typeface="Times New Roman" panose="02020603050405020304" pitchFamily="18" charset="0"/>
                    <a:ea typeface="SimSun" panose="02010600030101010101" pitchFamily="2" charset="-122"/>
                  </a:rPr>
                  <a:t> , where  m =  2</a:t>
                </a:r>
                <a:r>
                  <a:rPr lang="en-US" sz="2000" baseline="30000" dirty="0">
                    <a:effectLst/>
                    <a:latin typeface="Times New Roman" panose="02020603050405020304" pitchFamily="18" charset="0"/>
                    <a:ea typeface="SimSun" panose="02010600030101010101" pitchFamily="2" charset="-122"/>
                  </a:rPr>
                  <a:t>s</a:t>
                </a:r>
                <a:r>
                  <a:rPr lang="en-US" sz="2000" dirty="0">
                    <a:effectLst/>
                    <a:latin typeface="Times New Roman" panose="02020603050405020304" pitchFamily="18" charset="0"/>
                    <a:ea typeface="SimSun" panose="02010600030101010101" pitchFamily="2" charset="-122"/>
                  </a:rPr>
                  <a:t> . </a:t>
                </a:r>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1542553" y="564543"/>
                <a:ext cx="9072438" cy="5788379"/>
              </a:xfrm>
              <a:prstGeom prst="rect">
                <a:avLst/>
              </a:prstGeom>
              <a:blipFill rotWithShape="0">
                <a:blip r:embed="rId2"/>
                <a:stretch>
                  <a:fillRect l="-672" r="-1411" b="-738"/>
                </a:stretch>
              </a:blipFill>
            </p:spPr>
            <p:txBody>
              <a:bodyPr/>
              <a:lstStyle/>
              <a:p>
                <a:r>
                  <a:rPr lang="en-US">
                    <a:noFill/>
                  </a:rPr>
                  <a:t> </a:t>
                </a:r>
              </a:p>
            </p:txBody>
          </p:sp>
        </mc:Fallback>
      </mc:AlternateContent>
    </p:spTree>
    <p:extLst>
      <p:ext uri="{BB962C8B-B14F-4D97-AF65-F5344CB8AC3E}">
        <p14:creationId xmlns:p14="http://schemas.microsoft.com/office/powerpoint/2010/main" val="23362070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98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4C951CB-F5CE-4BA2-AA74-49ABC75AD0CB}"/>
              </a:ext>
            </a:extLst>
          </p:cNvPr>
          <p:cNvSpPr txBox="1"/>
          <p:nvPr/>
        </p:nvSpPr>
        <p:spPr>
          <a:xfrm>
            <a:off x="2314688" y="5018326"/>
            <a:ext cx="8746296" cy="801116"/>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7A0F9A36-8309-4B25-9787-B698AF2E73FD}"/>
              </a:ext>
            </a:extLst>
          </p:cNvPr>
          <p:cNvSpPr txBox="1"/>
          <p:nvPr/>
        </p:nvSpPr>
        <p:spPr>
          <a:xfrm>
            <a:off x="2431229" y="3179753"/>
            <a:ext cx="8746296" cy="801116"/>
          </a:xfrm>
          <a:prstGeom prst="rect">
            <a:avLst/>
          </a:prstGeom>
          <a:solidFill>
            <a:srgbClr val="FFFF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CBF1183-9FE5-419B-9CDD-D30DEFA20AEF}"/>
              </a:ext>
            </a:extLst>
          </p:cNvPr>
          <p:cNvSpPr txBox="1"/>
          <p:nvPr/>
        </p:nvSpPr>
        <p:spPr>
          <a:xfrm>
            <a:off x="4999711" y="2076016"/>
            <a:ext cx="6166727" cy="801116"/>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57729" y="1038558"/>
            <a:ext cx="9729117" cy="5755422"/>
          </a:xfrm>
          <a:prstGeom prst="rect">
            <a:avLst/>
          </a:prstGeom>
        </p:spPr>
        <p:txBody>
          <a:bodyPr wrap="square">
            <a:spAutoFit/>
          </a:bodyPr>
          <a:lstStyle/>
          <a:p>
            <a:r>
              <a:rPr lang="en-US" sz="2800" dirty="0"/>
              <a:t>Outlines the steps for multiplying two polynomials using the Discrete Fourier Transform (DFT) and its inverse.</a:t>
            </a:r>
          </a:p>
          <a:p>
            <a:pPr marL="342900" indent="-342900">
              <a:buFont typeface="Arial" panose="020B0604020202020204" pitchFamily="34" charset="0"/>
              <a:buChar char="•"/>
            </a:pPr>
            <a:r>
              <a:rPr lang="en-US" sz="2400" dirty="0">
                <a:solidFill>
                  <a:srgbClr val="0000CC"/>
                </a:solidFill>
                <a:effectLst/>
                <a:latin typeface="Times New Roman" panose="02020603050405020304" pitchFamily="18" charset="0"/>
                <a:ea typeface="SimSun" panose="02010600030101010101" pitchFamily="2" charset="-122"/>
              </a:rPr>
              <a:t>Given polynomials </a:t>
            </a:r>
          </a:p>
          <a:p>
            <a:pPr marL="342900" indent="-342900">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P</a:t>
            </a:r>
            <a:r>
              <a:rPr lang="en-US" sz="2400" dirty="0">
                <a:solidFill>
                  <a:srgbClr val="0000CC"/>
                </a:solidFill>
                <a:effectLst/>
                <a:latin typeface="Times New Roman" panose="02020603050405020304" pitchFamily="18" charset="0"/>
                <a:ea typeface="SimSun" panose="02010600030101010101" pitchFamily="2" charset="-122"/>
              </a:rPr>
              <a:t>roduct polynomial:</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Degree-Bounds: E</a:t>
            </a:r>
            <a:r>
              <a:rPr lang="en-US" sz="2400" dirty="0">
                <a:effectLst/>
                <a:latin typeface="Times New Roman" panose="02020603050405020304" pitchFamily="18" charset="0"/>
                <a:ea typeface="SimSun" panose="02010600030101010101" pitchFamily="2" charset="-122"/>
              </a:rPr>
              <a:t>valuating the input polynomials A and B  </a:t>
            </a:r>
            <a:endParaRPr lang="en-US" sz="2400" dirty="0">
              <a:effectLst/>
              <a:latin typeface="Courier New" panose="02070309020205020404" pitchFamily="49" charset="0"/>
              <a:ea typeface="SimSun" panose="02010600030101010101" pitchFamily="2" charset="-122"/>
            </a:endParaRPr>
          </a:p>
          <a:p>
            <a:pPr marL="3429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Complex Roots Unity:</a:t>
            </a:r>
          </a:p>
          <a:p>
            <a:pPr marL="3429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Polynomial Multiplication Process:</a:t>
            </a:r>
          </a:p>
          <a:p>
            <a:pPr marL="914400" lvl="1" indent="-457200">
              <a:buFont typeface="+mj-lt"/>
              <a:buAutoNum type="arabicPeriod"/>
            </a:pPr>
            <a:r>
              <a:rPr lang="en-US" sz="2400" dirty="0">
                <a:effectLst/>
                <a:latin typeface="Times New Roman" panose="02020603050405020304" pitchFamily="18" charset="0"/>
                <a:ea typeface="SimSun" panose="02010600030101010101" pitchFamily="2" charset="-122"/>
              </a:rPr>
              <a:t>Extend Degree-Bound: Extend th</a:t>
            </a:r>
            <a:r>
              <a:rPr lang="en-US" sz="2400" dirty="0">
                <a:latin typeface="Times New Roman" panose="02020603050405020304" pitchFamily="18" charset="0"/>
                <a:ea typeface="SimSun" panose="02010600030101010101" pitchFamily="2" charset="-122"/>
              </a:rPr>
              <a:t>e degree of the input polynomials A(x) and B(x) by padding with zeros to make their lengths 2n – 1.</a:t>
            </a:r>
          </a:p>
          <a:p>
            <a:pPr marL="914400" lvl="1" indent="-457200">
              <a:buFont typeface="+mj-lt"/>
              <a:buAutoNum type="arabicPeriod"/>
            </a:pPr>
            <a:r>
              <a:rPr lang="en-US" sz="2400" dirty="0">
                <a:effectLst/>
                <a:latin typeface="Times New Roman" panose="02020603050405020304" pitchFamily="18" charset="0"/>
                <a:ea typeface="SimSun" panose="02010600030101010101" pitchFamily="2" charset="-122"/>
              </a:rPr>
              <a:t>DFT Application: Apply the DFT to the extended coefficient vectors of A(x) and B(x) using the </a:t>
            </a:r>
            <a:r>
              <a:rPr lang="en-US" sz="2400" dirty="0">
                <a:solidFill>
                  <a:srgbClr val="0000CC"/>
                </a:solidFill>
                <a:effectLst/>
                <a:latin typeface="Times New Roman" panose="02020603050405020304" pitchFamily="18" charset="0"/>
                <a:ea typeface="SimSun" panose="02010600030101010101" pitchFamily="2" charset="-122"/>
              </a:rPr>
              <a:t>(2n)</a:t>
            </a:r>
            <a:r>
              <a:rPr lang="en-US" sz="2400" baseline="30000" dirty="0" err="1">
                <a:solidFill>
                  <a:srgbClr val="0000CC"/>
                </a:solidFill>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a:t>
            </a:r>
          </a:p>
          <a:p>
            <a:pPr marL="914400" lvl="1" indent="-457200">
              <a:buFont typeface="+mj-lt"/>
              <a:buAutoNum type="arabicPeriod"/>
            </a:pPr>
            <a:r>
              <a:rPr lang="en-US" sz="2400" dirty="0">
                <a:latin typeface="Times New Roman" panose="02020603050405020304" pitchFamily="18" charset="0"/>
                <a:ea typeface="SimSun" panose="02010600030101010101" pitchFamily="2" charset="-122"/>
              </a:rPr>
              <a:t>Pointwise Multiplication: Multiply the DFT results pointwise.</a:t>
            </a:r>
          </a:p>
          <a:p>
            <a:pPr marL="914400" lvl="1" indent="-457200">
              <a:buFont typeface="+mj-lt"/>
              <a:buAutoNum type="arabicPeriod"/>
            </a:pPr>
            <a:r>
              <a:rPr lang="en-US" sz="2400" dirty="0">
                <a:effectLst/>
                <a:latin typeface="Times New Roman" panose="02020603050405020304" pitchFamily="18" charset="0"/>
                <a:ea typeface="SimSun" panose="02010600030101010101" pitchFamily="2" charset="-122"/>
              </a:rPr>
              <a:t>Inverse DFT: Apply the inverse DFT to the result of the pointwise multiplication to get the coefficients of the product polynomial C(x).</a:t>
            </a:r>
          </a:p>
          <a:p>
            <a:pPr marL="0" lvl="1"/>
            <a:r>
              <a:rPr lang="en-US" sz="2400" dirty="0">
                <a:latin typeface="Times New Roman" panose="02020603050405020304" pitchFamily="18" charset="0"/>
                <a:ea typeface="SimSun" panose="02010600030101010101" pitchFamily="2" charset="-122"/>
              </a:rPr>
              <a:t>By using the FFT, these operations can be done efficiently in </a:t>
            </a:r>
            <a:r>
              <a:rPr lang="en-US" sz="2400" dirty="0">
                <a:solidFill>
                  <a:srgbClr val="0000FF"/>
                </a:solidFill>
                <a:latin typeface="Times New Roman" panose="02020603050405020304" pitchFamily="18" charset="0"/>
                <a:ea typeface="SimSun" panose="02010600030101010101" pitchFamily="2" charset="-122"/>
              </a:rPr>
              <a:t>Θ(n log n) time.</a:t>
            </a:r>
            <a:r>
              <a:rPr lang="en-US" sz="2400" dirty="0">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1E1D22A6-7863-413C-81E0-12F904C5590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29" y="1625710"/>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B62D6AD-AEEB-4639-B086-6A2B89A0205E}"/>
              </a:ext>
            </a:extLst>
          </p:cNvPr>
          <p:cNvSpPr txBox="1">
            <a:spLocks/>
          </p:cNvSpPr>
          <p:nvPr/>
        </p:nvSpPr>
        <p:spPr>
          <a:xfrm>
            <a:off x="1557729" y="237293"/>
            <a:ext cx="9384591" cy="6404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the Fast Fourier Transform (FFT)</a:t>
            </a:r>
          </a:p>
        </p:txBody>
      </p:sp>
    </p:spTree>
    <p:extLst>
      <p:ext uri="{BB962C8B-B14F-4D97-AF65-F5344CB8AC3E}">
        <p14:creationId xmlns:p14="http://schemas.microsoft.com/office/powerpoint/2010/main" val="79207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D44A33-04C3-4B58-AE79-0E59211C8065}"/>
              </a:ext>
            </a:extLst>
          </p:cNvPr>
          <p:cNvSpPr txBox="1"/>
          <p:nvPr/>
        </p:nvSpPr>
        <p:spPr>
          <a:xfrm>
            <a:off x="4873214" y="5294916"/>
            <a:ext cx="6424552" cy="1269087"/>
          </a:xfrm>
          <a:prstGeom prst="rect">
            <a:avLst/>
          </a:prstGeom>
          <a:solidFill>
            <a:srgbClr val="FFFF00"/>
          </a:solidFill>
        </p:spPr>
        <p:txBody>
          <a:bodyPr wrap="square" rtlCol="0">
            <a:spAutoFit/>
          </a:bodyPr>
          <a:lstStyle/>
          <a:p>
            <a:endParaRPr lang="en-US" dirty="0"/>
          </a:p>
        </p:txBody>
      </p:sp>
      <p:sp>
        <p:nvSpPr>
          <p:cNvPr id="2" name="Rectangle 1">
            <a:extLst>
              <a:ext uri="{FF2B5EF4-FFF2-40B4-BE49-F238E27FC236}">
                <a16:creationId xmlns:a16="http://schemas.microsoft.com/office/drawing/2014/main" id="{1037A592-9378-483E-9392-04F578B3EECD}"/>
              </a:ext>
            </a:extLst>
          </p:cNvPr>
          <p:cNvSpPr/>
          <p:nvPr/>
        </p:nvSpPr>
        <p:spPr>
          <a:xfrm>
            <a:off x="1359763" y="1162525"/>
            <a:ext cx="9666200" cy="5389232"/>
          </a:xfrm>
          <a:prstGeom prst="rect">
            <a:avLst/>
          </a:prstGeom>
        </p:spPr>
        <p:txBody>
          <a:bodyPr wrap="square">
            <a:spAutoFit/>
          </a:bodyPr>
          <a:lstStyle/>
          <a:p>
            <a:pPr>
              <a:lnSpc>
                <a:spcPct val="115000"/>
              </a:lnSpc>
            </a:pPr>
            <a:r>
              <a:rPr lang="en-US" sz="2000" dirty="0">
                <a:latin typeface="Times New Roman" panose="02020603050405020304" pitchFamily="18" charset="0"/>
                <a:ea typeface="SimSun" panose="02010600030101010101" pitchFamily="2" charset="-122"/>
              </a:rPr>
              <a:t>Instead, we check the obtained point-value pairs by computing A(x) * B(x):  </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6x</a:t>
            </a:r>
            <a:r>
              <a:rPr lang="en-US" sz="2000" baseline="30000" dirty="0">
                <a:latin typeface="Times New Roman" panose="02020603050405020304" pitchFamily="18" charset="0"/>
                <a:ea typeface="SimSun" panose="02010600030101010101" pitchFamily="2" charset="-122"/>
              </a:rPr>
              <a:t>3</a:t>
            </a:r>
            <a:r>
              <a:rPr lang="en-US" sz="2000" dirty="0">
                <a:latin typeface="Times New Roman" panose="02020603050405020304" pitchFamily="18" charset="0"/>
                <a:ea typeface="SimSun" panose="02010600030101010101" pitchFamily="2" charset="-122"/>
              </a:rPr>
              <a:t>  +   7x</a:t>
            </a:r>
            <a:r>
              <a:rPr lang="en-US" sz="2000" baseline="30000" dirty="0">
                <a:latin typeface="Times New Roman" panose="02020603050405020304" pitchFamily="18" charset="0"/>
                <a:ea typeface="SimSun" panose="02010600030101010101" pitchFamily="2" charset="-122"/>
              </a:rPr>
              <a:t>2</a:t>
            </a:r>
            <a:r>
              <a:rPr lang="en-US" sz="2000" dirty="0">
                <a:latin typeface="Times New Roman" panose="02020603050405020304" pitchFamily="18" charset="0"/>
                <a:ea typeface="SimSun" panose="02010600030101010101" pitchFamily="2" charset="-122"/>
              </a:rPr>
              <a:t>  -  10x  +   9	…A(x)</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a:t>
            </a:r>
            <a:r>
              <a:rPr lang="en-US" sz="2000" u="sng" dirty="0">
                <a:latin typeface="Times New Roman" panose="02020603050405020304" pitchFamily="18" charset="0"/>
                <a:ea typeface="SimSun" panose="02010600030101010101" pitchFamily="2" charset="-122"/>
              </a:rPr>
              <a:t>         -   2x</a:t>
            </a:r>
            <a:r>
              <a:rPr lang="en-US" sz="2000" u="sng" baseline="30000" dirty="0">
                <a:latin typeface="Times New Roman" panose="02020603050405020304" pitchFamily="18" charset="0"/>
                <a:ea typeface="SimSun" panose="02010600030101010101" pitchFamily="2" charset="-122"/>
              </a:rPr>
              <a:t>3</a:t>
            </a:r>
            <a:r>
              <a:rPr lang="en-US" sz="2000" u="sng" dirty="0">
                <a:latin typeface="Times New Roman" panose="02020603050405020304" pitchFamily="18" charset="0"/>
                <a:ea typeface="SimSun" panose="02010600030101010101" pitchFamily="2" charset="-122"/>
              </a:rPr>
              <a:t>              +    4x   -   5      …B(x)</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- 30x</a:t>
            </a:r>
            <a:r>
              <a:rPr lang="en-US" sz="2000" baseline="30000" dirty="0">
                <a:latin typeface="Times New Roman" panose="02020603050405020304" pitchFamily="18" charset="0"/>
                <a:ea typeface="SimSun" panose="02010600030101010101" pitchFamily="2" charset="-122"/>
              </a:rPr>
              <a:t>3</a:t>
            </a:r>
            <a:r>
              <a:rPr lang="en-US" sz="2000" dirty="0">
                <a:latin typeface="Times New Roman" panose="02020603050405020304" pitchFamily="18" charset="0"/>
                <a:ea typeface="SimSun" panose="02010600030101010101" pitchFamily="2" charset="-122"/>
              </a:rPr>
              <a:t>  -  35x</a:t>
            </a:r>
            <a:r>
              <a:rPr lang="en-US" sz="2000" baseline="30000" dirty="0">
                <a:latin typeface="Times New Roman" panose="02020603050405020304" pitchFamily="18" charset="0"/>
                <a:ea typeface="SimSun" panose="02010600030101010101" pitchFamily="2" charset="-122"/>
              </a:rPr>
              <a:t>2</a:t>
            </a:r>
            <a:r>
              <a:rPr lang="en-US" sz="2000" dirty="0">
                <a:latin typeface="Times New Roman" panose="02020603050405020304" pitchFamily="18" charset="0"/>
                <a:ea typeface="SimSun" panose="02010600030101010101" pitchFamily="2" charset="-122"/>
              </a:rPr>
              <a:t>  + 50x   -  45</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- 24x</a:t>
            </a:r>
            <a:r>
              <a:rPr lang="en-US" sz="2000" baseline="30000" dirty="0">
                <a:latin typeface="Times New Roman" panose="02020603050405020304" pitchFamily="18" charset="0"/>
                <a:ea typeface="SimSun" panose="02010600030101010101" pitchFamily="2" charset="-122"/>
              </a:rPr>
              <a:t>4</a:t>
            </a:r>
            <a:r>
              <a:rPr lang="en-US" sz="2000" dirty="0">
                <a:latin typeface="Times New Roman" panose="02020603050405020304" pitchFamily="18" charset="0"/>
                <a:ea typeface="SimSun" panose="02010600030101010101" pitchFamily="2" charset="-122"/>
              </a:rPr>
              <a:t>  -  28x</a:t>
            </a:r>
            <a:r>
              <a:rPr lang="en-US" sz="2000" baseline="30000" dirty="0">
                <a:latin typeface="Times New Roman" panose="02020603050405020304" pitchFamily="18" charset="0"/>
                <a:ea typeface="SimSun" panose="02010600030101010101" pitchFamily="2" charset="-122"/>
              </a:rPr>
              <a:t>3</a:t>
            </a:r>
            <a:r>
              <a:rPr lang="en-US" sz="2000" dirty="0">
                <a:latin typeface="Times New Roman" panose="02020603050405020304" pitchFamily="18" charset="0"/>
                <a:ea typeface="SimSun" panose="02010600030101010101" pitchFamily="2" charset="-122"/>
              </a:rPr>
              <a:t>  + 40x</a:t>
            </a:r>
            <a:r>
              <a:rPr lang="en-US" sz="2000" baseline="30000" dirty="0">
                <a:latin typeface="Times New Roman" panose="02020603050405020304" pitchFamily="18" charset="0"/>
                <a:ea typeface="SimSun" panose="02010600030101010101" pitchFamily="2" charset="-122"/>
              </a:rPr>
              <a:t>2</a:t>
            </a:r>
            <a:r>
              <a:rPr lang="en-US" sz="2000" dirty="0">
                <a:latin typeface="Times New Roman" panose="02020603050405020304" pitchFamily="18" charset="0"/>
                <a:ea typeface="SimSun" panose="02010600030101010101" pitchFamily="2" charset="-122"/>
              </a:rPr>
              <a:t>  -  36x</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a:t>
            </a:r>
            <a:r>
              <a:rPr lang="en-US" sz="2000" u="sng" dirty="0">
                <a:latin typeface="Times New Roman" panose="02020603050405020304" pitchFamily="18" charset="0"/>
                <a:ea typeface="SimSun" panose="02010600030101010101" pitchFamily="2" charset="-122"/>
              </a:rPr>
              <a:t>    - 12x</a:t>
            </a:r>
            <a:r>
              <a:rPr lang="en-US" sz="2000" u="sng" baseline="30000" dirty="0">
                <a:latin typeface="Times New Roman" panose="02020603050405020304" pitchFamily="18" charset="0"/>
                <a:ea typeface="SimSun" panose="02010600030101010101" pitchFamily="2" charset="-122"/>
              </a:rPr>
              <a:t>6</a:t>
            </a:r>
            <a:r>
              <a:rPr lang="en-US" sz="2000" u="sng" dirty="0">
                <a:latin typeface="Times New Roman" panose="02020603050405020304" pitchFamily="18" charset="0"/>
                <a:ea typeface="SimSun" panose="02010600030101010101" pitchFamily="2" charset="-122"/>
              </a:rPr>
              <a:t>  - 14x</a:t>
            </a:r>
            <a:r>
              <a:rPr lang="en-US" sz="2000" u="sng" baseline="30000" dirty="0">
                <a:latin typeface="Times New Roman" panose="02020603050405020304" pitchFamily="18" charset="0"/>
                <a:ea typeface="SimSun" panose="02010600030101010101" pitchFamily="2" charset="-122"/>
              </a:rPr>
              <a:t>5</a:t>
            </a:r>
            <a:r>
              <a:rPr lang="en-US" sz="2000" u="sng" dirty="0">
                <a:latin typeface="Times New Roman" panose="02020603050405020304" pitchFamily="18" charset="0"/>
                <a:ea typeface="SimSun" panose="02010600030101010101" pitchFamily="2" charset="-122"/>
              </a:rPr>
              <a:t>  + 20x</a:t>
            </a:r>
            <a:r>
              <a:rPr lang="en-US" sz="2000" u="sng" baseline="30000" dirty="0">
                <a:latin typeface="Times New Roman" panose="02020603050405020304" pitchFamily="18" charset="0"/>
                <a:ea typeface="SimSun" panose="02010600030101010101" pitchFamily="2" charset="-122"/>
              </a:rPr>
              <a:t>4</a:t>
            </a:r>
            <a:r>
              <a:rPr lang="en-US" sz="2000" u="sng" dirty="0">
                <a:latin typeface="Times New Roman" panose="02020603050405020304" pitchFamily="18" charset="0"/>
                <a:ea typeface="SimSun" panose="02010600030101010101" pitchFamily="2" charset="-122"/>
              </a:rPr>
              <a:t>  -  18x</a:t>
            </a:r>
            <a:r>
              <a:rPr lang="en-US" sz="2000" u="sng" baseline="30000" dirty="0">
                <a:latin typeface="Times New Roman" panose="02020603050405020304" pitchFamily="18" charset="0"/>
                <a:ea typeface="SimSun" panose="02010600030101010101" pitchFamily="2" charset="-122"/>
              </a:rPr>
              <a:t>3</a:t>
            </a:r>
            <a:r>
              <a:rPr lang="en-US" sz="2000" u="sng" dirty="0">
                <a:latin typeface="Times New Roman" panose="02020603050405020304" pitchFamily="18" charset="0"/>
                <a:ea typeface="SimSun" panose="02010600030101010101" pitchFamily="2" charset="-122"/>
              </a:rPr>
              <a:t>                                 .</a:t>
            </a:r>
            <a:endParaRPr lang="en-US" sz="2000" dirty="0">
              <a:latin typeface="Courier New" panose="02070309020205020404" pitchFamily="49" charset="0"/>
              <a:ea typeface="SimSun" panose="02010600030101010101" pitchFamily="2" charset="-122"/>
            </a:endParaRPr>
          </a:p>
          <a:p>
            <a:pPr>
              <a:lnSpc>
                <a:spcPct val="115000"/>
              </a:lnSpc>
            </a:pPr>
            <a:r>
              <a:rPr lang="en-US" sz="2000" dirty="0">
                <a:latin typeface="Times New Roman" panose="02020603050405020304" pitchFamily="18" charset="0"/>
                <a:ea typeface="SimSun" panose="02010600030101010101" pitchFamily="2" charset="-122"/>
              </a:rPr>
              <a:t> 		               - 12x</a:t>
            </a:r>
            <a:r>
              <a:rPr lang="en-US" sz="2000" baseline="30000" dirty="0">
                <a:latin typeface="Times New Roman" panose="02020603050405020304" pitchFamily="18" charset="0"/>
                <a:ea typeface="SimSun" panose="02010600030101010101" pitchFamily="2" charset="-122"/>
              </a:rPr>
              <a:t>6</a:t>
            </a:r>
            <a:r>
              <a:rPr lang="en-US" sz="2000" dirty="0">
                <a:latin typeface="Times New Roman" panose="02020603050405020304" pitchFamily="18" charset="0"/>
                <a:ea typeface="SimSun" panose="02010600030101010101" pitchFamily="2" charset="-122"/>
              </a:rPr>
              <a:t>  - 14x</a:t>
            </a:r>
            <a:r>
              <a:rPr lang="en-US" sz="2000" baseline="30000" dirty="0">
                <a:latin typeface="Times New Roman" panose="02020603050405020304" pitchFamily="18" charset="0"/>
                <a:ea typeface="SimSun" panose="02010600030101010101" pitchFamily="2" charset="-122"/>
              </a:rPr>
              <a:t>5</a:t>
            </a:r>
            <a:r>
              <a:rPr lang="en-US" sz="2000" dirty="0">
                <a:latin typeface="Times New Roman" panose="02020603050405020304" pitchFamily="18" charset="0"/>
                <a:ea typeface="SimSun" panose="02010600030101010101" pitchFamily="2" charset="-122"/>
              </a:rPr>
              <a:t>  + 44x</a:t>
            </a:r>
            <a:r>
              <a:rPr lang="en-US" sz="2000" baseline="30000" dirty="0">
                <a:latin typeface="Times New Roman" panose="02020603050405020304" pitchFamily="18" charset="0"/>
                <a:ea typeface="SimSun" panose="02010600030101010101" pitchFamily="2" charset="-122"/>
              </a:rPr>
              <a:t>4</a:t>
            </a:r>
            <a:r>
              <a:rPr lang="en-US" sz="2000" dirty="0">
                <a:latin typeface="Times New Roman" panose="02020603050405020304" pitchFamily="18" charset="0"/>
                <a:ea typeface="SimSun" panose="02010600030101010101" pitchFamily="2" charset="-122"/>
              </a:rPr>
              <a:t>  -  20x</a:t>
            </a:r>
            <a:r>
              <a:rPr lang="en-US" sz="2000" baseline="30000" dirty="0">
                <a:latin typeface="Times New Roman" panose="02020603050405020304" pitchFamily="18" charset="0"/>
                <a:ea typeface="SimSun" panose="02010600030101010101" pitchFamily="2" charset="-122"/>
              </a:rPr>
              <a:t>3</a:t>
            </a:r>
            <a:r>
              <a:rPr lang="en-US" sz="2000" dirty="0">
                <a:latin typeface="Times New Roman" panose="02020603050405020304" pitchFamily="18" charset="0"/>
                <a:ea typeface="SimSun" panose="02010600030101010101" pitchFamily="2" charset="-122"/>
              </a:rPr>
              <a:t>  -  75x</a:t>
            </a:r>
            <a:r>
              <a:rPr lang="en-US" sz="2000" baseline="30000" dirty="0">
                <a:latin typeface="Times New Roman" panose="02020603050405020304" pitchFamily="18" charset="0"/>
                <a:ea typeface="SimSun" panose="02010600030101010101" pitchFamily="2" charset="-122"/>
              </a:rPr>
              <a:t>2</a:t>
            </a:r>
            <a:r>
              <a:rPr lang="en-US" sz="2000" dirty="0">
                <a:latin typeface="Times New Roman" panose="02020603050405020304" pitchFamily="18" charset="0"/>
                <a:ea typeface="SimSun" panose="02010600030101010101" pitchFamily="2" charset="-122"/>
              </a:rPr>
              <a:t>  + 86x   -  45   	…C(x) </a:t>
            </a:r>
          </a:p>
          <a:p>
            <a:pPr marL="457200" indent="-457200">
              <a:lnSpc>
                <a:spcPct val="115000"/>
              </a:lnSpc>
              <a:buFont typeface="Arial" panose="020B0604020202020204" pitchFamily="34" charset="0"/>
              <a:buChar char="•"/>
            </a:pPr>
            <a:r>
              <a:rPr lang="en-US" sz="2000" dirty="0">
                <a:latin typeface="Times New Roman" panose="02020603050405020304" pitchFamily="18" charset="0"/>
                <a:ea typeface="SimSun" panose="02010600030101010101" pitchFamily="2" charset="-122"/>
              </a:rPr>
              <a:t>Degree Bounds:</a:t>
            </a:r>
          </a:p>
          <a:p>
            <a:pPr marL="457200" indent="-457200">
              <a:lnSpc>
                <a:spcPct val="115000"/>
              </a:lnSpc>
            </a:pPr>
            <a:r>
              <a:rPr lang="en-US" sz="2000" dirty="0">
                <a:latin typeface="Times New Roman" panose="02020603050405020304" pitchFamily="18" charset="0"/>
                <a:ea typeface="SimSun" panose="02010600030101010101" pitchFamily="2" charset="-122"/>
              </a:rPr>
              <a:t>	The degree-bound of A(x) and B(x) is n = 4, which means each has 4 terms.</a:t>
            </a:r>
          </a:p>
          <a:p>
            <a:pPr marL="457200" indent="-457200">
              <a:lnSpc>
                <a:spcPct val="115000"/>
              </a:lnSpc>
            </a:pPr>
            <a:r>
              <a:rPr lang="en-US" sz="2000" dirty="0">
                <a:latin typeface="Times New Roman" panose="02020603050405020304" pitchFamily="18" charset="0"/>
                <a:ea typeface="SimSun" panose="02010600030101010101" pitchFamily="2" charset="-122"/>
              </a:rPr>
              <a:t>	Then the degree-bound of C(x) is 2n -1 = 7, implying it has 7 terms.   </a:t>
            </a:r>
          </a:p>
          <a:p>
            <a:pPr marL="404813" indent="-404813">
              <a:lnSpc>
                <a:spcPct val="115000"/>
              </a:lnSpc>
              <a:buFont typeface="Arial" panose="020B0604020202020204" pitchFamily="34" charset="0"/>
              <a:buChar char="•"/>
            </a:pPr>
            <a:r>
              <a:rPr lang="en-US" sz="2000" dirty="0">
                <a:latin typeface="Times New Roman" panose="02020603050405020304" pitchFamily="18" charset="0"/>
                <a:ea typeface="SimSun" panose="02010600030101010101" pitchFamily="2" charset="-122"/>
              </a:rPr>
              <a:t> Coefficient Representation:                    </a:t>
            </a:r>
            <a:endParaRPr lang="en-US" sz="2000" dirty="0">
              <a:latin typeface="Courier New" panose="02070309020205020404" pitchFamily="49" charset="0"/>
              <a:ea typeface="SimSun" panose="02010600030101010101" pitchFamily="2" charset="-122"/>
            </a:endParaRPr>
          </a:p>
          <a:p>
            <a:pPr marL="457200" indent="-457200">
              <a:lnSpc>
                <a:spcPct val="115000"/>
              </a:lnSpc>
            </a:pPr>
            <a:r>
              <a:rPr lang="en-US" sz="2000" dirty="0">
                <a:latin typeface="Times New Roman" panose="02020603050405020304" pitchFamily="18" charset="0"/>
                <a:ea typeface="SimSun" panose="02010600030101010101" pitchFamily="2" charset="-122"/>
              </a:rPr>
              <a:t> 	A(x) coefficients: ( 9, -10, 7,   6, </a:t>
            </a:r>
            <a:r>
              <a:rPr lang="en-US" sz="2000" dirty="0">
                <a:solidFill>
                  <a:srgbClr val="0000FF"/>
                </a:solidFill>
                <a:latin typeface="Times New Roman" panose="02020603050405020304" pitchFamily="18" charset="0"/>
                <a:ea typeface="SimSun" panose="02010600030101010101" pitchFamily="2" charset="-122"/>
              </a:rPr>
              <a:t>0, 0, 0</a:t>
            </a:r>
            <a:r>
              <a:rPr lang="en-US" sz="2000" dirty="0">
                <a:latin typeface="Times New Roman" panose="02020603050405020304" pitchFamily="18" charset="0"/>
                <a:ea typeface="SimSun" panose="02010600030101010101" pitchFamily="2" charset="-122"/>
              </a:rPr>
              <a:t>), </a:t>
            </a:r>
          </a:p>
          <a:p>
            <a:pPr marL="457200" indent="-457200">
              <a:lnSpc>
                <a:spcPct val="115000"/>
              </a:lnSpc>
            </a:pPr>
            <a:r>
              <a:rPr lang="en-US" sz="2000" dirty="0">
                <a:latin typeface="Times New Roman" panose="02020603050405020304" pitchFamily="18" charset="0"/>
                <a:ea typeface="SimSun" panose="02010600030101010101" pitchFamily="2" charset="-122"/>
              </a:rPr>
              <a:t> 	B(x) coefficients: (-5,    4,  0, -2, </a:t>
            </a:r>
            <a:r>
              <a:rPr lang="en-US" sz="2000" dirty="0">
                <a:solidFill>
                  <a:srgbClr val="0000FF"/>
                </a:solidFill>
                <a:latin typeface="Times New Roman" panose="02020603050405020304" pitchFamily="18" charset="0"/>
                <a:ea typeface="SimSun" panose="02010600030101010101" pitchFamily="2" charset="-122"/>
              </a:rPr>
              <a:t>0, 0, 0</a:t>
            </a:r>
            <a:r>
              <a:rPr lang="en-US" sz="2000" dirty="0">
                <a:latin typeface="Times New Roman" panose="02020603050405020304" pitchFamily="18" charset="0"/>
                <a:ea typeface="SimSun" panose="02010600030101010101" pitchFamily="2" charset="-122"/>
              </a:rPr>
              <a:t>). </a:t>
            </a:r>
          </a:p>
          <a:p>
            <a:pPr>
              <a:lnSpc>
                <a:spcPct val="115000"/>
              </a:lnSpc>
            </a:pPr>
            <a:r>
              <a:rPr lang="en-US" sz="2000" dirty="0">
                <a:latin typeface="Times New Roman" panose="02020603050405020304" pitchFamily="18" charset="0"/>
                <a:ea typeface="SimSun" panose="02010600030101010101" pitchFamily="2" charset="-122"/>
              </a:rPr>
              <a:t>       </a:t>
            </a:r>
            <a:r>
              <a:rPr lang="en-US" sz="2000" dirty="0">
                <a:effectLst/>
                <a:latin typeface="Times New Roman" panose="02020603050405020304" pitchFamily="18" charset="0"/>
                <a:ea typeface="SimSun" panose="02010600030101010101" pitchFamily="2" charset="-122"/>
              </a:rPr>
              <a:t>The coefficient representation for C(x) = A(x) * B(x) is (-45, 86, -75, -20, 44, -14, -12).</a:t>
            </a:r>
            <a:endParaRPr lang="en-US" sz="2000" dirty="0">
              <a:effectLst/>
              <a:latin typeface="Courier New" panose="02070309020205020404" pitchFamily="49"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72BFBBB3-8E96-4BDE-BE4D-403AD12D46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612" y="363811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B24C5CE-F1F9-4095-9509-34E313C6F6E4}"/>
              </a:ext>
            </a:extLst>
          </p:cNvPr>
          <p:cNvSpPr txBox="1">
            <a:spLocks/>
          </p:cNvSpPr>
          <p:nvPr/>
        </p:nvSpPr>
        <p:spPr>
          <a:xfrm>
            <a:off x="1290095" y="103729"/>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dirty="0">
                <a:latin typeface="+mn-lt"/>
              </a:rPr>
              <a:t>Polynomials and </a:t>
            </a:r>
            <a:br>
              <a:rPr lang="en-US" sz="2800" dirty="0">
                <a:latin typeface="+mn-lt"/>
              </a:rPr>
            </a:br>
            <a:r>
              <a:rPr lang="en-US" sz="2800" dirty="0">
                <a:latin typeface="+mn-lt"/>
              </a:rPr>
              <a:t>The Fast Fourier Transform (FFT)</a:t>
            </a:r>
          </a:p>
        </p:txBody>
      </p:sp>
    </p:spTree>
    <p:extLst>
      <p:ext uri="{BB962C8B-B14F-4D97-AF65-F5344CB8AC3E}">
        <p14:creationId xmlns:p14="http://schemas.microsoft.com/office/powerpoint/2010/main" val="2865498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C80BBD-B76D-4A1B-B337-8EE03159BA28}"/>
              </a:ext>
            </a:extLst>
          </p:cNvPr>
          <p:cNvSpPr txBox="1"/>
          <p:nvPr/>
        </p:nvSpPr>
        <p:spPr>
          <a:xfrm>
            <a:off x="1538344" y="4724071"/>
            <a:ext cx="8746296" cy="801116"/>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A29BA789-A2D3-4A41-AB05-D65E4DBE2F4E}"/>
              </a:ext>
            </a:extLst>
          </p:cNvPr>
          <p:cNvSpPr txBox="1"/>
          <p:nvPr/>
        </p:nvSpPr>
        <p:spPr>
          <a:xfrm>
            <a:off x="1538344" y="1166684"/>
            <a:ext cx="8746296" cy="801116"/>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5" name="Rectangle 4"/>
              <p:cNvSpPr/>
              <p:nvPr/>
            </p:nvSpPr>
            <p:spPr>
              <a:xfrm>
                <a:off x="1748731" y="1316885"/>
                <a:ext cx="9179511" cy="5032596"/>
              </a:xfrm>
              <a:prstGeom prst="rect">
                <a:avLst/>
              </a:prstGeom>
            </p:spPr>
            <p:txBody>
              <a:bodyPr wrap="square">
                <a:spAutoFit/>
              </a:bodyPr>
              <a:lstStyle/>
              <a:p>
                <a:pPr>
                  <a:lnSpc>
                    <a:spcPct val="115000"/>
                  </a:lnSpc>
                </a:pPr>
                <a:r>
                  <a:rPr lang="en-US" sz="2600" dirty="0">
                    <a:latin typeface="Times New Roman" panose="02020603050405020304" pitchFamily="18" charset="0"/>
                    <a:ea typeface="SimSun" panose="02010600030101010101" pitchFamily="2" charset="-122"/>
                  </a:rPr>
                  <a:t>FFT Algorithm for Multiplying two Polynomials:</a:t>
                </a:r>
              </a:p>
              <a:p>
                <a:pPr>
                  <a:lnSpc>
                    <a:spcPct val="115000"/>
                  </a:lnSpc>
                </a:pPr>
                <a:endParaRPr lang="en-US" sz="20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Using the Fast Fourier Transform (FFT), what is the Θ(n log n)-time procedure for multiplying two polynomials A(x) and B(x) of degree-bound n, where the input and output representations are in coefficient form?</a:t>
                </a:r>
              </a:p>
              <a:p>
                <a:endParaRPr lang="en-US" sz="2400" dirty="0">
                  <a:effectLst/>
                  <a:latin typeface="Courier New" panose="02070309020205020404" pitchFamily="49" charset="0"/>
                  <a:ea typeface="SimSun" panose="02010600030101010101" pitchFamily="2" charset="-122"/>
                </a:endParaRPr>
              </a:p>
              <a:p>
                <a:pPr indent="457200"/>
                <a:r>
                  <a:rPr lang="en-US" sz="2400" dirty="0">
                    <a:solidFill>
                      <a:srgbClr val="0000CC"/>
                    </a:solidFill>
                    <a:effectLst/>
                    <a:latin typeface="Times New Roman" panose="02020603050405020304" pitchFamily="18" charset="0"/>
                    <a:ea typeface="SimSun" panose="02010600030101010101" pitchFamily="2" charset="-122"/>
                  </a:rPr>
                  <a:t>Let A(x) = </a:t>
                </a:r>
                <a14:m>
                  <m:oMath xmlns:m="http://schemas.openxmlformats.org/officeDocument/2006/math">
                    <m:nary>
                      <m:naryPr>
                        <m:chr m:val="∑"/>
                        <m:limLoc m:val="undOv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solidFill>
                      <a:srgbClr val="0000CC"/>
                    </a:solidFill>
                    <a:effectLst/>
                    <a:latin typeface="Times New Roman" panose="02020603050405020304" pitchFamily="18" charset="0"/>
                    <a:ea typeface="SimSun" panose="02010600030101010101" pitchFamily="2" charset="-122"/>
                  </a:rPr>
                  <a:t>    and   B(x) = </a:t>
                </a:r>
                <a14:m>
                  <m:oMath xmlns:m="http://schemas.openxmlformats.org/officeDocument/2006/math">
                    <m:nary>
                      <m:naryPr>
                        <m:chr m:val="∑"/>
                        <m:limLoc m:val="undOv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𝑏</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endParaRPr lang="en-US" sz="2400" dirty="0">
                  <a:effectLst/>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a:t>
                </a:r>
                <a:r>
                  <a:rPr lang="en-US" sz="2400" i="1" dirty="0">
                    <a:solidFill>
                      <a:srgbClr val="0000CC"/>
                    </a:solidFill>
                    <a:effectLst/>
                    <a:latin typeface="Times New Roman" panose="02020603050405020304" pitchFamily="18" charset="0"/>
                    <a:ea typeface="SimSun" panose="02010600030101010101" pitchFamily="2" charset="-122"/>
                  </a:rPr>
                  <a:t>ssume that n is a power of 2</a:t>
                </a:r>
                <a:r>
                  <a:rPr lang="en-US" sz="2400" dirty="0">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 </a:t>
                </a:r>
              </a:p>
              <a:p>
                <a:pPr marL="8001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always meet this requirement by adding high-order zero coefficients.</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Θ(n log n)-time procedure is as follows:</a:t>
                </a:r>
                <a:endParaRPr lang="en-US" sz="2400" dirty="0">
                  <a:effectLst/>
                  <a:latin typeface="Courier New" panose="02070309020205020404" pitchFamily="49" charset="0"/>
                  <a:ea typeface="SimSun" panose="02010600030101010101" pitchFamily="2" charset="-122"/>
                </a:endParaRPr>
              </a:p>
            </p:txBody>
          </p:sp>
        </mc:Choice>
        <mc:Fallback xmlns="">
          <p:sp>
            <p:nvSpPr>
              <p:cNvPr id="5" name="Rectangle 4"/>
              <p:cNvSpPr>
                <a:spLocks noRot="1" noChangeAspect="1" noMove="1" noResize="1" noEditPoints="1" noAdjustHandles="1" noChangeArrowheads="1" noChangeShapeType="1" noTextEdit="1"/>
              </p:cNvSpPr>
              <p:nvPr/>
            </p:nvSpPr>
            <p:spPr>
              <a:xfrm>
                <a:off x="1748731" y="1316885"/>
                <a:ext cx="9179511" cy="5032596"/>
              </a:xfrm>
              <a:prstGeom prst="rect">
                <a:avLst/>
              </a:prstGeom>
              <a:blipFill>
                <a:blip r:embed="rId2"/>
                <a:stretch>
                  <a:fillRect l="-1195" t="-605" b="-14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892579" y="3492118"/>
                <a:ext cx="2604998" cy="1589281"/>
              </a:xfrm>
              <a:prstGeom prst="rect">
                <a:avLst/>
              </a:prstGeom>
              <a:solidFill>
                <a:srgbClr val="FFFF00"/>
              </a:solidFill>
              <a:ln>
                <a:solidFill>
                  <a:schemeClr val="accent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If n = </a:t>
                </a:r>
                <a14:m>
                  <m:oMath xmlns:m="http://schemas.openxmlformats.org/officeDocument/2006/math">
                    <m:sSup>
                      <m:sSupPr>
                        <m:ctrlPr>
                          <a:rPr lang="en-US" sz="2400" i="1">
                            <a:solidFill>
                              <a:srgbClr val="0000CC"/>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solidFill>
                              <a:srgbClr val="0000CC"/>
                            </a:solidFill>
                            <a:latin typeface="Cambria Math" panose="02040503050406030204" pitchFamily="18" charset="0"/>
                            <a:ea typeface="SimSun" panose="02010600030101010101" pitchFamily="2" charset="-122"/>
                            <a:cs typeface="Times New Roman" panose="02020603050405020304" pitchFamily="18" charset="0"/>
                          </a:rPr>
                          <m:t>2</m:t>
                        </m:r>
                      </m:e>
                      <m:sup>
                        <m:r>
                          <a:rPr lang="en-US" sz="2400" b="0" i="1" smtClean="0">
                            <a:solidFill>
                              <a:srgbClr val="0000CC"/>
                            </a:solidFill>
                            <a:latin typeface="Cambria Math" panose="02040503050406030204" pitchFamily="18" charset="0"/>
                            <a:ea typeface="SimSun" panose="02010600030101010101" pitchFamily="2" charset="-122"/>
                            <a:cs typeface="Times New Roman" panose="02020603050405020304" pitchFamily="18" charset="0"/>
                          </a:rPr>
                          <m:t>𝑘</m:t>
                        </m:r>
                      </m:sup>
                    </m:sSup>
                  </m:oMath>
                </a14:m>
                <a:r>
                  <a:rPr lang="en-US" sz="2400" dirty="0">
                    <a:latin typeface="Times New Roman" panose="02020603050405020304" pitchFamily="18" charset="0"/>
                    <a:cs typeface="Times New Roman" panose="02020603050405020304" pitchFamily="18" charset="0"/>
                  </a:rPr>
                  <a:t>, then 2n is also a power of 2 also since 2n = </a:t>
                </a:r>
                <a14:m>
                  <m:oMath xmlns:m="http://schemas.openxmlformats.org/officeDocument/2006/math">
                    <m:sSup>
                      <m:sSupPr>
                        <m:ctrlPr>
                          <a:rPr lang="en-US" sz="2400" i="1">
                            <a:solidFill>
                              <a:srgbClr val="0000CC"/>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latin typeface="Cambria Math" panose="02040503050406030204" pitchFamily="18" charset="0"/>
                            <a:ea typeface="SimSun" panose="02010600030101010101" pitchFamily="2" charset="-122"/>
                            <a:cs typeface="Times New Roman" panose="02020603050405020304" pitchFamily="18" charset="0"/>
                          </a:rPr>
                          <m:t>2</m:t>
                        </m:r>
                      </m:e>
                      <m:sup>
                        <m:r>
                          <a:rPr lang="en-US" sz="2400" i="1">
                            <a:solidFill>
                              <a:srgbClr val="0000CC"/>
                            </a:solidFill>
                            <a:latin typeface="Cambria Math" panose="02040503050406030204" pitchFamily="18" charset="0"/>
                            <a:ea typeface="SimSun" panose="02010600030101010101" pitchFamily="2" charset="-122"/>
                            <a:cs typeface="Times New Roman" panose="02020603050405020304" pitchFamily="18" charset="0"/>
                          </a:rPr>
                          <m:t>𝑘</m:t>
                        </m:r>
                        <m:r>
                          <a:rPr lang="en-US" sz="2400" i="1">
                            <a:solidFill>
                              <a:srgbClr val="0000CC"/>
                            </a:solidFill>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latin typeface="Times New Roman" panose="02020603050405020304" pitchFamily="18" charset="0"/>
                    <a:cs typeface="Times New Roman" panose="02020603050405020304" pitchFamily="18"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8892579" y="3492118"/>
                <a:ext cx="2604998" cy="1589281"/>
              </a:xfrm>
              <a:prstGeom prst="rect">
                <a:avLst/>
              </a:prstGeom>
              <a:blipFill>
                <a:blip r:embed="rId3"/>
                <a:stretch>
                  <a:fillRect l="-3497" t="-2281" r="-6061" b="-7224"/>
                </a:stretch>
              </a:blipFill>
              <a:ln>
                <a:solidFill>
                  <a:schemeClr val="accent1"/>
                </a:solidFill>
              </a:ln>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3C580F0B-232C-437C-AB69-AF9CDCFCFC5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423" y="3833183"/>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BB6B46F-B9A2-4973-AC82-743935D7D97C}"/>
              </a:ext>
            </a:extLst>
          </p:cNvPr>
          <p:cNvSpPr txBox="1">
            <a:spLocks/>
          </p:cNvSpPr>
          <p:nvPr/>
        </p:nvSpPr>
        <p:spPr>
          <a:xfrm>
            <a:off x="1636106" y="107888"/>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144915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F602A-5F09-4886-8ED1-40C18ACD59B1}"/>
              </a:ext>
            </a:extLst>
          </p:cNvPr>
          <p:cNvSpPr txBox="1"/>
          <p:nvPr/>
        </p:nvSpPr>
        <p:spPr>
          <a:xfrm>
            <a:off x="1172584" y="248964"/>
            <a:ext cx="8746296" cy="801116"/>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283970" y="468630"/>
            <a:ext cx="9624060" cy="6240793"/>
          </a:xfrm>
          <a:prstGeom prst="rect">
            <a:avLst/>
          </a:prstGeom>
        </p:spPr>
        <p:txBody>
          <a:bodyPr wrap="square">
            <a:spAutoFit/>
          </a:bodyPr>
          <a:lstStyle/>
          <a:p>
            <a:pPr>
              <a:lnSpc>
                <a:spcPct val="115000"/>
              </a:lnSpc>
            </a:pPr>
            <a:r>
              <a:rPr lang="en-US" sz="2800" dirty="0">
                <a:latin typeface="Times New Roman" panose="02020603050405020304" pitchFamily="18" charset="0"/>
                <a:ea typeface="SimSun" panose="02010600030101010101" pitchFamily="2" charset="-122"/>
              </a:rPr>
              <a:t>The Θ(n log n)-time FFT procedure is as follows:</a:t>
            </a:r>
            <a:endParaRPr lang="en-US" sz="2800" dirty="0">
              <a:latin typeface="Courier New" panose="02070309020205020404" pitchFamily="49" charset="0"/>
              <a:ea typeface="SimSun" panose="02010600030101010101" pitchFamily="2" charset="-122"/>
            </a:endParaRPr>
          </a:p>
          <a:p>
            <a:pPr marL="457200" indent="-457200">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Let polynomials be</a:t>
            </a:r>
          </a:p>
          <a:p>
            <a:pPr marL="800100" lvl="1" indent="-342900">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A(x) = a</a:t>
            </a:r>
            <a:r>
              <a:rPr lang="en-US" sz="2400" baseline="-25000" dirty="0">
                <a:solidFill>
                  <a:srgbClr val="0000CC"/>
                </a:solidFill>
                <a:latin typeface="Times New Roman" panose="02020603050405020304" pitchFamily="18" charset="0"/>
                <a:ea typeface="SimSun" panose="02010600030101010101" pitchFamily="2" charset="-122"/>
              </a:rPr>
              <a:t>0 </a:t>
            </a:r>
            <a:r>
              <a:rPr lang="en-US" sz="2400" dirty="0">
                <a:solidFill>
                  <a:srgbClr val="0000CC"/>
                </a:solidFill>
                <a:latin typeface="Times New Roman" panose="02020603050405020304" pitchFamily="18" charset="0"/>
                <a:ea typeface="SimSun" panose="02010600030101010101" pitchFamily="2" charset="-122"/>
              </a:rPr>
              <a:t> + a</a:t>
            </a:r>
            <a:r>
              <a:rPr lang="en-US" sz="2400" baseline="-25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 + … + a</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 of degree-bound n (of degree n-1)</a:t>
            </a:r>
          </a:p>
          <a:p>
            <a:pPr marL="800100" lvl="1" indent="-342900">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B(x) = b</a:t>
            </a:r>
            <a:r>
              <a:rPr lang="en-US" sz="2400" baseline="-25000" dirty="0">
                <a:solidFill>
                  <a:srgbClr val="0000CC"/>
                </a:solidFill>
                <a:latin typeface="Times New Roman" panose="02020603050405020304" pitchFamily="18" charset="0"/>
                <a:ea typeface="SimSun" panose="02010600030101010101" pitchFamily="2" charset="-122"/>
              </a:rPr>
              <a:t>0 </a:t>
            </a:r>
            <a:r>
              <a:rPr lang="en-US" sz="2400" dirty="0">
                <a:solidFill>
                  <a:srgbClr val="0000CC"/>
                </a:solidFill>
                <a:latin typeface="Times New Roman" panose="02020603050405020304" pitchFamily="18" charset="0"/>
                <a:ea typeface="SimSun" panose="02010600030101010101" pitchFamily="2" charset="-122"/>
              </a:rPr>
              <a:t> + b</a:t>
            </a:r>
            <a:r>
              <a:rPr lang="en-US" sz="2400" baseline="-25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1</a:t>
            </a:r>
            <a:r>
              <a:rPr lang="en-US" sz="2400" dirty="0">
                <a:solidFill>
                  <a:srgbClr val="0000CC"/>
                </a:solidFill>
                <a:latin typeface="Times New Roman" panose="02020603050405020304" pitchFamily="18" charset="0"/>
                <a:ea typeface="SimSun" panose="02010600030101010101" pitchFamily="2" charset="-122"/>
              </a:rPr>
              <a:t> + … + b</a:t>
            </a:r>
            <a:r>
              <a:rPr lang="en-US" sz="2400" baseline="-25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x</a:t>
            </a:r>
            <a:r>
              <a:rPr lang="en-US" sz="2400" baseline="30000" dirty="0">
                <a:solidFill>
                  <a:srgbClr val="0000CC"/>
                </a:solidFill>
                <a:latin typeface="Times New Roman" panose="02020603050405020304" pitchFamily="18" charset="0"/>
                <a:ea typeface="SimSun" panose="02010600030101010101" pitchFamily="2" charset="-122"/>
              </a:rPr>
              <a:t>n-1</a:t>
            </a:r>
            <a:r>
              <a:rPr lang="en-US" sz="2400" dirty="0">
                <a:solidFill>
                  <a:srgbClr val="0000CC"/>
                </a:solidFill>
                <a:latin typeface="Times New Roman" panose="02020603050405020304" pitchFamily="18" charset="0"/>
                <a:ea typeface="SimSun" panose="02010600030101010101" pitchFamily="2" charset="-122"/>
              </a:rPr>
              <a:t> of degree-bound n (of degree n-1), </a:t>
            </a:r>
            <a:endParaRPr lang="en-US" sz="2400" dirty="0">
              <a:latin typeface="Courier New" panose="02070309020205020404" pitchFamily="49" charset="0"/>
              <a:ea typeface="SimSun" panose="02010600030101010101" pitchFamily="2" charset="-122"/>
            </a:endParaRPr>
          </a:p>
          <a:p>
            <a:pPr marL="457200" marR="0" lvl="0" indent="-457200">
              <a:spcBef>
                <a:spcPts val="0"/>
              </a:spcBef>
              <a:spcAft>
                <a:spcPts val="0"/>
              </a:spcAft>
              <a:buFont typeface="+mj-lt"/>
              <a:buAutoNum type="arabicPeriod"/>
            </a:pPr>
            <a:r>
              <a:rPr lang="en-US" sz="2400" i="1" dirty="0">
                <a:latin typeface="Times New Roman" panose="02020603050405020304" pitchFamily="18" charset="0"/>
                <a:ea typeface="SimSun" panose="02010600030101010101" pitchFamily="2" charset="-122"/>
              </a:rPr>
              <a:t>Double degree-bound:</a:t>
            </a:r>
            <a:r>
              <a:rPr lang="en-US" sz="2400" dirty="0">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Create coefficient representations of A(x) and B(x) as degree-bound 2n-1</a:t>
            </a:r>
            <a:r>
              <a:rPr lang="en-US" sz="2400" dirty="0">
                <a:latin typeface="Times New Roman" panose="02020603050405020304" pitchFamily="18" charset="0"/>
                <a:ea typeface="SimSun" panose="02010600030101010101" pitchFamily="2" charset="-122"/>
              </a:rPr>
              <a:t> polynomials by adding n - 1 high-order zero coefficients to each. </a:t>
            </a:r>
            <a:r>
              <a:rPr lang="en-US" sz="2400" i="1" dirty="0">
                <a:solidFill>
                  <a:srgbClr val="0000CC"/>
                </a:solidFill>
                <a:latin typeface="Times New Roman" panose="02020603050405020304" pitchFamily="18" charset="0"/>
                <a:ea typeface="SimSun" panose="02010600030101010101" pitchFamily="2" charset="-122"/>
              </a:rPr>
              <a:t>e.g., </a:t>
            </a:r>
            <a:endParaRPr lang="en-US" sz="2400" dirty="0">
              <a:latin typeface="Courier New" panose="02070309020205020404" pitchFamily="49" charset="0"/>
              <a:ea typeface="SimSun" panose="02010600030101010101" pitchFamily="2" charset="-122"/>
            </a:endParaRPr>
          </a:p>
          <a:p>
            <a:pPr marR="0" lvl="0">
              <a:spcBef>
                <a:spcPts val="0"/>
              </a:spcBef>
              <a:spcAft>
                <a:spcPts val="0"/>
              </a:spcAft>
            </a:pPr>
            <a:r>
              <a:rPr lang="en-US" sz="2800" dirty="0">
                <a:solidFill>
                  <a:srgbClr val="0000CC"/>
                </a:solidFill>
                <a:latin typeface="Times New Roman" panose="02020603050405020304" pitchFamily="18" charset="0"/>
                <a:ea typeface="SimSun" panose="02010600030101010101" pitchFamily="2" charset="-122"/>
              </a:rPr>
              <a:t>	a</a:t>
            </a:r>
            <a:r>
              <a:rPr lang="en-US" sz="2800" baseline="-25000" dirty="0">
                <a:solidFill>
                  <a:srgbClr val="0000CC"/>
                </a:solidFill>
                <a:latin typeface="Times New Roman" panose="02020603050405020304" pitchFamily="18" charset="0"/>
                <a:ea typeface="SimSun" panose="02010600030101010101" pitchFamily="2" charset="-122"/>
              </a:rPr>
              <a:t>0</a:t>
            </a:r>
            <a:r>
              <a:rPr lang="en-US" sz="2800" dirty="0">
                <a:solidFill>
                  <a:srgbClr val="0000CC"/>
                </a:solidFill>
                <a:latin typeface="Times New Roman" panose="02020603050405020304" pitchFamily="18" charset="0"/>
                <a:ea typeface="SimSun" panose="02010600030101010101" pitchFamily="2" charset="-122"/>
              </a:rPr>
              <a:t>, a</a:t>
            </a:r>
            <a:r>
              <a:rPr lang="en-US" sz="2800" baseline="-25000" dirty="0">
                <a:solidFill>
                  <a:srgbClr val="0000CC"/>
                </a:solidFill>
                <a:latin typeface="Times New Roman" panose="02020603050405020304" pitchFamily="18" charset="0"/>
                <a:ea typeface="SimSun" panose="02010600030101010101" pitchFamily="2" charset="-122"/>
              </a:rPr>
              <a:t>1</a:t>
            </a:r>
            <a:r>
              <a:rPr lang="en-US" sz="2800" dirty="0">
                <a:solidFill>
                  <a:srgbClr val="0000CC"/>
                </a:solidFill>
                <a:latin typeface="Times New Roman" panose="02020603050405020304" pitchFamily="18" charset="0"/>
                <a:ea typeface="SimSun" panose="02010600030101010101" pitchFamily="2" charset="-122"/>
              </a:rPr>
              <a:t>, …, a</a:t>
            </a:r>
            <a:r>
              <a:rPr lang="en-US" sz="2800" baseline="-25000" dirty="0">
                <a:solidFill>
                  <a:srgbClr val="0000CC"/>
                </a:solidFill>
                <a:latin typeface="Times New Roman" panose="02020603050405020304" pitchFamily="18" charset="0"/>
                <a:ea typeface="SimSun" panose="02010600030101010101" pitchFamily="2" charset="-122"/>
              </a:rPr>
              <a:t>n-1</a:t>
            </a:r>
            <a:r>
              <a:rPr lang="en-US" sz="2800" dirty="0">
                <a:solidFill>
                  <a:srgbClr val="0000CC"/>
                </a:solidFill>
                <a:latin typeface="Times New Roman" panose="02020603050405020304" pitchFamily="18" charset="0"/>
                <a:ea typeface="SimSun" panose="02010600030101010101" pitchFamily="2" charset="-122"/>
              </a:rPr>
              <a:t>, 0</a:t>
            </a:r>
            <a:r>
              <a:rPr lang="en-US" sz="2800" baseline="-25000" dirty="0">
                <a:solidFill>
                  <a:srgbClr val="0000CC"/>
                </a:solidFill>
                <a:latin typeface="Times New Roman" panose="02020603050405020304" pitchFamily="18" charset="0"/>
                <a:ea typeface="SimSun" panose="02010600030101010101" pitchFamily="2" charset="-122"/>
              </a:rPr>
              <a:t>n</a:t>
            </a:r>
            <a:r>
              <a:rPr lang="en-US" sz="2800" dirty="0">
                <a:solidFill>
                  <a:srgbClr val="0000CC"/>
                </a:solidFill>
                <a:latin typeface="Times New Roman" panose="02020603050405020304" pitchFamily="18" charset="0"/>
                <a:ea typeface="SimSun" panose="02010600030101010101" pitchFamily="2" charset="-122"/>
              </a:rPr>
              <a:t>, 0</a:t>
            </a:r>
            <a:r>
              <a:rPr lang="en-US" sz="2800" baseline="-25000" dirty="0">
                <a:solidFill>
                  <a:srgbClr val="0000CC"/>
                </a:solidFill>
                <a:latin typeface="Times New Roman" panose="02020603050405020304" pitchFamily="18" charset="0"/>
                <a:ea typeface="SimSun" panose="02010600030101010101" pitchFamily="2" charset="-122"/>
              </a:rPr>
              <a:t>n+1</a:t>
            </a:r>
            <a:r>
              <a:rPr lang="en-US" sz="2800" dirty="0">
                <a:solidFill>
                  <a:srgbClr val="0000CC"/>
                </a:solidFill>
                <a:latin typeface="Times New Roman" panose="02020603050405020304" pitchFamily="18" charset="0"/>
                <a:ea typeface="SimSun" panose="02010600030101010101" pitchFamily="2" charset="-122"/>
              </a:rPr>
              <a:t>, …, 0</a:t>
            </a:r>
            <a:r>
              <a:rPr lang="en-US" sz="2800" baseline="-25000" dirty="0">
                <a:solidFill>
                  <a:srgbClr val="0000CC"/>
                </a:solidFill>
                <a:latin typeface="Times New Roman" panose="02020603050405020304" pitchFamily="18" charset="0"/>
                <a:ea typeface="SimSun" panose="02010600030101010101" pitchFamily="2" charset="-122"/>
              </a:rPr>
              <a:t>2n-2</a:t>
            </a:r>
            <a:r>
              <a:rPr lang="en-US" sz="2800" dirty="0">
                <a:solidFill>
                  <a:srgbClr val="0000CC"/>
                </a:solidFill>
                <a:latin typeface="Times New Roman" panose="02020603050405020304" pitchFamily="18" charset="0"/>
                <a:ea typeface="SimSun" panose="02010600030101010101" pitchFamily="2" charset="-122"/>
              </a:rPr>
              <a:t>. </a:t>
            </a:r>
          </a:p>
          <a:p>
            <a:pPr marR="0" lvl="0">
              <a:spcBef>
                <a:spcPts val="0"/>
              </a:spcBef>
              <a:spcAft>
                <a:spcPts val="0"/>
              </a:spcAft>
            </a:pPr>
            <a:r>
              <a:rPr lang="en-US" sz="2800" dirty="0">
                <a:solidFill>
                  <a:srgbClr val="0000CC"/>
                </a:solidFill>
                <a:latin typeface="Times New Roman" panose="02020603050405020304" pitchFamily="18" charset="0"/>
                <a:ea typeface="SimSun" panose="02010600030101010101" pitchFamily="2" charset="-122"/>
              </a:rPr>
              <a:t>	b</a:t>
            </a:r>
            <a:r>
              <a:rPr lang="en-US" sz="2800" baseline="-25000" dirty="0">
                <a:solidFill>
                  <a:srgbClr val="0000CC"/>
                </a:solidFill>
                <a:latin typeface="Times New Roman" panose="02020603050405020304" pitchFamily="18" charset="0"/>
                <a:ea typeface="SimSun" panose="02010600030101010101" pitchFamily="2" charset="-122"/>
              </a:rPr>
              <a:t>0</a:t>
            </a:r>
            <a:r>
              <a:rPr lang="en-US" sz="2800" dirty="0">
                <a:solidFill>
                  <a:srgbClr val="0000CC"/>
                </a:solidFill>
                <a:latin typeface="Times New Roman" panose="02020603050405020304" pitchFamily="18" charset="0"/>
                <a:ea typeface="SimSun" panose="02010600030101010101" pitchFamily="2" charset="-122"/>
              </a:rPr>
              <a:t>, b</a:t>
            </a:r>
            <a:r>
              <a:rPr lang="en-US" sz="2800" baseline="-25000" dirty="0">
                <a:solidFill>
                  <a:srgbClr val="0000CC"/>
                </a:solidFill>
                <a:latin typeface="Times New Roman" panose="02020603050405020304" pitchFamily="18" charset="0"/>
                <a:ea typeface="SimSun" panose="02010600030101010101" pitchFamily="2" charset="-122"/>
              </a:rPr>
              <a:t>1</a:t>
            </a:r>
            <a:r>
              <a:rPr lang="en-US" sz="2800" dirty="0">
                <a:solidFill>
                  <a:srgbClr val="0000CC"/>
                </a:solidFill>
                <a:latin typeface="Times New Roman" panose="02020603050405020304" pitchFamily="18" charset="0"/>
                <a:ea typeface="SimSun" panose="02010600030101010101" pitchFamily="2" charset="-122"/>
              </a:rPr>
              <a:t>, …, b</a:t>
            </a:r>
            <a:r>
              <a:rPr lang="en-US" sz="2800" baseline="-25000" dirty="0">
                <a:solidFill>
                  <a:srgbClr val="0000CC"/>
                </a:solidFill>
                <a:latin typeface="Times New Roman" panose="02020603050405020304" pitchFamily="18" charset="0"/>
                <a:ea typeface="SimSun" panose="02010600030101010101" pitchFamily="2" charset="-122"/>
              </a:rPr>
              <a:t>n-1</a:t>
            </a:r>
            <a:r>
              <a:rPr lang="en-US" sz="2800" dirty="0">
                <a:solidFill>
                  <a:srgbClr val="0000CC"/>
                </a:solidFill>
                <a:latin typeface="Times New Roman" panose="02020603050405020304" pitchFamily="18" charset="0"/>
                <a:ea typeface="SimSun" panose="02010600030101010101" pitchFamily="2" charset="-122"/>
              </a:rPr>
              <a:t>, 0</a:t>
            </a:r>
            <a:r>
              <a:rPr lang="en-US" sz="2800" baseline="-25000" dirty="0">
                <a:solidFill>
                  <a:srgbClr val="0000CC"/>
                </a:solidFill>
                <a:latin typeface="Times New Roman" panose="02020603050405020304" pitchFamily="18" charset="0"/>
                <a:ea typeface="SimSun" panose="02010600030101010101" pitchFamily="2" charset="-122"/>
              </a:rPr>
              <a:t>n</a:t>
            </a:r>
            <a:r>
              <a:rPr lang="en-US" sz="2800" dirty="0">
                <a:solidFill>
                  <a:srgbClr val="0000CC"/>
                </a:solidFill>
                <a:latin typeface="Times New Roman" panose="02020603050405020304" pitchFamily="18" charset="0"/>
                <a:ea typeface="SimSun" panose="02010600030101010101" pitchFamily="2" charset="-122"/>
              </a:rPr>
              <a:t>, 0</a:t>
            </a:r>
            <a:r>
              <a:rPr lang="en-US" sz="2800" baseline="-25000" dirty="0">
                <a:solidFill>
                  <a:srgbClr val="0000CC"/>
                </a:solidFill>
                <a:latin typeface="Times New Roman" panose="02020603050405020304" pitchFamily="18" charset="0"/>
                <a:ea typeface="SimSun" panose="02010600030101010101" pitchFamily="2" charset="-122"/>
              </a:rPr>
              <a:t>n+1</a:t>
            </a:r>
            <a:r>
              <a:rPr lang="en-US" sz="2800" dirty="0">
                <a:solidFill>
                  <a:srgbClr val="0000CC"/>
                </a:solidFill>
                <a:latin typeface="Times New Roman" panose="02020603050405020304" pitchFamily="18" charset="0"/>
                <a:ea typeface="SimSun" panose="02010600030101010101" pitchFamily="2" charset="-122"/>
              </a:rPr>
              <a:t>, …, 0</a:t>
            </a:r>
            <a:r>
              <a:rPr lang="en-US" sz="2800" baseline="-25000" dirty="0">
                <a:solidFill>
                  <a:srgbClr val="0000CC"/>
                </a:solidFill>
                <a:latin typeface="Times New Roman" panose="02020603050405020304" pitchFamily="18" charset="0"/>
                <a:ea typeface="SimSun" panose="02010600030101010101" pitchFamily="2" charset="-122"/>
              </a:rPr>
              <a:t>2n-2</a:t>
            </a:r>
            <a:r>
              <a:rPr lang="en-US" sz="2800" dirty="0">
                <a:solidFill>
                  <a:srgbClr val="0000CC"/>
                </a:solidFill>
                <a:latin typeface="Times New Roman" panose="02020603050405020304" pitchFamily="18" charset="0"/>
                <a:ea typeface="SimSun" panose="02010600030101010101" pitchFamily="2" charset="-122"/>
              </a:rPr>
              <a:t>.</a:t>
            </a:r>
            <a:endParaRPr lang="en-US" sz="2800" dirty="0">
              <a:latin typeface="Courier New" panose="02070309020205020404" pitchFamily="49" charset="0"/>
              <a:ea typeface="SimSun" panose="02010600030101010101" pitchFamily="2" charset="-122"/>
            </a:endParaRP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This takes Θ(n). </a:t>
            </a:r>
            <a:endParaRPr lang="en-US" sz="2400" dirty="0">
              <a:latin typeface="Courier New" panose="02070309020205020404" pitchFamily="49" charset="0"/>
              <a:ea typeface="SimSun" panose="02010600030101010101" pitchFamily="2" charset="-122"/>
            </a:endParaRPr>
          </a:p>
          <a:p>
            <a:pPr marL="457200" marR="0" lvl="0" indent="-457200">
              <a:spcBef>
                <a:spcPts val="0"/>
              </a:spcBef>
              <a:spcAft>
                <a:spcPts val="0"/>
              </a:spcAft>
            </a:pPr>
            <a:r>
              <a:rPr lang="en-US" sz="2400" i="1" dirty="0">
                <a:latin typeface="Times New Roman" panose="02020603050405020304" pitchFamily="18" charset="0"/>
                <a:ea typeface="SimSun" panose="02010600030101010101" pitchFamily="2" charset="-122"/>
              </a:rPr>
              <a:t>2.   Evaluate:</a:t>
            </a:r>
            <a:r>
              <a:rPr lang="en-US" sz="2400" dirty="0">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Compute point-value representation of A(x) and B(x)</a:t>
            </a:r>
            <a:r>
              <a:rPr lang="en-US" sz="2400" dirty="0">
                <a:latin typeface="Times New Roman" panose="02020603050405020304" pitchFamily="18" charset="0"/>
                <a:ea typeface="SimSun" panose="02010600030101010101" pitchFamily="2" charset="-122"/>
              </a:rPr>
              <a:t> of length 2n-1 by applying the FFT of order 2n-2 on each polynomial. These representations contain the values of the two polynomials </a:t>
            </a:r>
            <a:r>
              <a:rPr lang="en-US" sz="2400" dirty="0">
                <a:solidFill>
                  <a:srgbClr val="0000CC"/>
                </a:solidFill>
                <a:latin typeface="Times New Roman" panose="02020603050405020304" pitchFamily="18" charset="0"/>
                <a:ea typeface="SimSun" panose="02010600030101010101" pitchFamily="2" charset="-122"/>
              </a:rPr>
              <a:t>at the (2n)</a:t>
            </a:r>
            <a:r>
              <a:rPr lang="en-US" sz="2400" baseline="30000" dirty="0" err="1">
                <a:solidFill>
                  <a:srgbClr val="0000CC"/>
                </a:solidFill>
                <a:latin typeface="Times New Roman" panose="02020603050405020304" pitchFamily="18" charset="0"/>
                <a:ea typeface="SimSun" panose="02010600030101010101" pitchFamily="2" charset="-122"/>
              </a:rPr>
              <a:t>th</a:t>
            </a:r>
            <a:r>
              <a:rPr lang="en-US" sz="2400" dirty="0">
                <a:solidFill>
                  <a:srgbClr val="0000CC"/>
                </a:solidFill>
                <a:latin typeface="Times New Roman" panose="02020603050405020304" pitchFamily="18" charset="0"/>
                <a:ea typeface="SimSun" panose="02010600030101010101" pitchFamily="2" charset="-122"/>
              </a:rPr>
              <a:t> roots of unity.</a:t>
            </a:r>
            <a:endParaRPr lang="en-US" sz="2400" dirty="0">
              <a:latin typeface="Courier New" panose="02070309020205020404" pitchFamily="49" charset="0"/>
              <a:ea typeface="SimSun" panose="02010600030101010101" pitchFamily="2" charset="-122"/>
            </a:endParaRPr>
          </a:p>
          <a:p>
            <a:pPr marL="457200"/>
            <a:r>
              <a:rPr lang="en-US" sz="2400" dirty="0">
                <a:latin typeface="Times New Roman" panose="02020603050405020304" pitchFamily="18" charset="0"/>
                <a:ea typeface="SimSun" panose="02010600030101010101" pitchFamily="2" charset="-122"/>
              </a:rPr>
              <a:t>This takes time Θ(n log n).  </a:t>
            </a:r>
            <a:endParaRPr lang="en-US" sz="2400" dirty="0">
              <a:latin typeface="Courier New" panose="02070309020205020404" pitchFamily="49" charset="0"/>
              <a:ea typeface="SimSun" panose="02010600030101010101" pitchFamily="2" charset="-122"/>
            </a:endParaRPr>
          </a:p>
          <a:p>
            <a:pPr marR="0" lvl="0">
              <a:lnSpc>
                <a:spcPct val="115000"/>
              </a:lnSpc>
              <a:spcBef>
                <a:spcPts val="0"/>
              </a:spcBef>
              <a:spcAft>
                <a:spcPts val="0"/>
              </a:spcAft>
            </a:pPr>
            <a:r>
              <a:rPr lang="en-US" sz="2400" i="1" dirty="0">
                <a:latin typeface="Times New Roman" panose="02020603050405020304" pitchFamily="18" charset="0"/>
                <a:ea typeface="SimSun" panose="02010600030101010101" pitchFamily="2" charset="-122"/>
              </a:rPr>
              <a:t>3.   …</a:t>
            </a:r>
            <a:endParaRPr lang="en-US" sz="2400" dirty="0">
              <a:effectLst/>
              <a:latin typeface="Courier New" panose="02070309020205020404" pitchFamily="49"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063D12A1-9BFC-4D2C-8BC6-9C732FEC77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871"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6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219" y="618323"/>
            <a:ext cx="9839012" cy="6241709"/>
          </a:xfrm>
          <a:prstGeom prst="rect">
            <a:avLst/>
          </a:prstGeom>
        </p:spPr>
        <p:txBody>
          <a:bodyPr wrap="square">
            <a:spAutoFit/>
          </a:bodyPr>
          <a:lstStyle/>
          <a:p>
            <a:pPr marL="461963" marR="0" lvl="0" indent="-461963">
              <a:lnSpc>
                <a:spcPct val="115000"/>
              </a:lnSpc>
              <a:spcBef>
                <a:spcPts val="0"/>
              </a:spcBef>
              <a:spcAft>
                <a:spcPts val="0"/>
              </a:spcAft>
            </a:pPr>
            <a:r>
              <a:rPr lang="en-US" sz="2400" i="1" dirty="0">
                <a:latin typeface="Times New Roman" panose="02020603050405020304" pitchFamily="18" charset="0"/>
                <a:ea typeface="SimSun" panose="02010600030101010101" pitchFamily="2" charset="-122"/>
              </a:rPr>
              <a:t>3.   </a:t>
            </a:r>
            <a:r>
              <a:rPr lang="en-US" sz="2400" i="1" dirty="0">
                <a:solidFill>
                  <a:srgbClr val="0000FF"/>
                </a:solidFill>
                <a:latin typeface="Times New Roman" panose="02020603050405020304" pitchFamily="18" charset="0"/>
                <a:ea typeface="SimSun" panose="02010600030101010101" pitchFamily="2" charset="-122"/>
              </a:rPr>
              <a:t>Pointwise multiply:</a:t>
            </a:r>
            <a:r>
              <a:rPr lang="en-US" sz="2400" dirty="0">
                <a:solidFill>
                  <a:srgbClr val="0000FF"/>
                </a:solidFill>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Compute a point-value representation for the polynomial C(x) = A(x)*B(x) by multiplying these point-values of A(x) and B(x) together pointwise. </a:t>
            </a:r>
            <a:r>
              <a:rPr lang="en-US" sz="2400" dirty="0">
                <a:solidFill>
                  <a:srgbClr val="0000CC"/>
                </a:solidFill>
                <a:latin typeface="Times New Roman" panose="02020603050405020304" pitchFamily="18" charset="0"/>
                <a:ea typeface="SimSun" panose="02010600030101010101" pitchFamily="2" charset="-122"/>
              </a:rPr>
              <a:t>This representation contains the value of C(x) at each (2n)</a:t>
            </a:r>
            <a:r>
              <a:rPr lang="en-US" sz="2400" baseline="30000" dirty="0" err="1">
                <a:solidFill>
                  <a:srgbClr val="0000CC"/>
                </a:solidFill>
                <a:latin typeface="Times New Roman" panose="02020603050405020304" pitchFamily="18" charset="0"/>
                <a:ea typeface="SimSun" panose="02010600030101010101" pitchFamily="2" charset="-122"/>
              </a:rPr>
              <a:t>th</a:t>
            </a:r>
            <a:r>
              <a:rPr lang="en-US" sz="2400" dirty="0">
                <a:solidFill>
                  <a:srgbClr val="0000CC"/>
                </a:solidFill>
                <a:latin typeface="Times New Roman" panose="02020603050405020304" pitchFamily="18" charset="0"/>
                <a:ea typeface="SimSun" panose="02010600030101010101" pitchFamily="2" charset="-122"/>
              </a:rPr>
              <a:t> root of unity.  This takes </a:t>
            </a:r>
            <a:r>
              <a:rPr lang="en-US" sz="2400" dirty="0">
                <a:latin typeface="Times New Roman" panose="02020603050405020304" pitchFamily="18" charset="0"/>
                <a:ea typeface="SimSun" panose="02010600030101010101" pitchFamily="2" charset="-122"/>
              </a:rPr>
              <a:t>Θ(n).</a:t>
            </a:r>
            <a:endParaRPr lang="en-US" sz="2400" dirty="0">
              <a:latin typeface="Courier New" panose="02070309020205020404" pitchFamily="49" charset="0"/>
              <a:ea typeface="SimSun" panose="02010600030101010101" pitchFamily="2" charset="-122"/>
            </a:endParaRPr>
          </a:p>
          <a:p>
            <a:pPr marL="461963" marR="0" lvl="0" indent="-461963">
              <a:lnSpc>
                <a:spcPct val="115000"/>
              </a:lnSpc>
              <a:spcBef>
                <a:spcPts val="0"/>
              </a:spcBef>
              <a:spcAft>
                <a:spcPts val="0"/>
              </a:spcAft>
            </a:pPr>
            <a:r>
              <a:rPr lang="en-US" sz="2400" i="1" dirty="0">
                <a:latin typeface="Times New Roman" panose="02020603050405020304" pitchFamily="18" charset="0"/>
                <a:ea typeface="SimSun" panose="02010600030101010101" pitchFamily="2" charset="-122"/>
              </a:rPr>
              <a:t>4.   Interpolate:</a:t>
            </a:r>
            <a:r>
              <a:rPr lang="en-US" sz="2400" dirty="0">
                <a:latin typeface="Times New Roman" panose="02020603050405020304" pitchFamily="18" charset="0"/>
                <a:ea typeface="SimSun" panose="02010600030101010101" pitchFamily="2" charset="-122"/>
              </a:rPr>
              <a:t>  Create the coefficient representation of the polynomial C(x) </a:t>
            </a:r>
            <a:r>
              <a:rPr lang="en-US" sz="2400" dirty="0">
                <a:solidFill>
                  <a:srgbClr val="0000FF"/>
                </a:solidFill>
                <a:latin typeface="Times New Roman" panose="02020603050405020304" pitchFamily="18" charset="0"/>
                <a:ea typeface="SimSun" panose="02010600030101010101" pitchFamily="2" charset="-122"/>
              </a:rPr>
              <a:t>by applying the FFT on 2n -1 point-value pairs to compute the inverse DFT</a:t>
            </a:r>
            <a:r>
              <a:rPr lang="en-US" sz="2400" dirty="0">
                <a:solidFill>
                  <a:srgbClr val="0000CC"/>
                </a:solidFill>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a:p>
            <a:pPr marL="457200" marR="0">
              <a:lnSpc>
                <a:spcPct val="115000"/>
              </a:lnSpc>
              <a:spcBef>
                <a:spcPts val="0"/>
              </a:spcBef>
              <a:spcAft>
                <a:spcPts val="0"/>
              </a:spcAft>
            </a:pPr>
            <a:r>
              <a:rPr lang="en-US" sz="2400" dirty="0">
                <a:latin typeface="Times New Roman" panose="02020603050405020304" pitchFamily="18" charset="0"/>
                <a:ea typeface="SimSun" panose="02010600030101010101" pitchFamily="2" charset="-122"/>
              </a:rPr>
              <a:t>This take time Θ(n log n).  </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Step (1) and (3) take time Θ(n), and step (2) and (4) take time Θ(n log n). </a:t>
            </a:r>
          </a:p>
          <a:p>
            <a:pPr>
              <a:lnSpc>
                <a:spcPct val="115000"/>
              </a:lnSpc>
            </a:pPr>
            <a:endParaRPr lang="en-US" sz="2400" b="1" dirty="0">
              <a:latin typeface="Times New Roman" panose="02020603050405020304" pitchFamily="18" charset="0"/>
              <a:ea typeface="SimSun" panose="02010600030101010101" pitchFamily="2" charset="-122"/>
            </a:endParaRPr>
          </a:p>
          <a:p>
            <a:pPr>
              <a:lnSpc>
                <a:spcPct val="115000"/>
              </a:lnSpc>
            </a:pPr>
            <a:r>
              <a:rPr lang="en-US" sz="2400" b="1" dirty="0">
                <a:solidFill>
                  <a:srgbClr val="0000FF"/>
                </a:solidFill>
              </a:rPr>
              <a:t>Theorem 2.5</a:t>
            </a:r>
            <a:r>
              <a:rPr lang="en-US" sz="2400" dirty="0">
                <a:solidFill>
                  <a:srgbClr val="0000FF"/>
                </a:solidFill>
              </a:rPr>
              <a:t> </a:t>
            </a:r>
          </a:p>
          <a:p>
            <a:r>
              <a:rPr lang="en-US" sz="2400" dirty="0">
                <a:latin typeface="Times New Roman" panose="02020603050405020304" pitchFamily="18" charset="0"/>
                <a:cs typeface="Times New Roman" panose="02020603050405020304" pitchFamily="18" charset="0"/>
              </a:rPr>
              <a:t>Time efficiency for multiply two polynomials of degree-bound n is Θ(n log n), with both the input and output representation in coefficient form.</a:t>
            </a:r>
          </a:p>
          <a:p>
            <a:endParaRPr lang="en-US" sz="1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SimSun" panose="02010600030101010101" pitchFamily="2" charset="-122"/>
              </a:rPr>
              <a:t>we show how to use the FFT. </a:t>
            </a:r>
          </a:p>
        </p:txBody>
      </p:sp>
      <p:pic>
        <p:nvPicPr>
          <p:cNvPr id="4" name="Picture 3" descr="Image result for smiley face images">
            <a:extLst>
              <a:ext uri="{FF2B5EF4-FFF2-40B4-BE49-F238E27FC236}">
                <a16:creationId xmlns:a16="http://schemas.microsoft.com/office/drawing/2014/main" id="{0F6C814C-42F1-472E-9432-3F5B3B73FA8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85"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48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2309" y="1902402"/>
            <a:ext cx="8762260" cy="3475503"/>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Claimed that </a:t>
            </a:r>
            <a:r>
              <a:rPr lang="en-US" sz="2400" dirty="0">
                <a:solidFill>
                  <a:srgbClr val="0000FF"/>
                </a:solidFill>
                <a:latin typeface="Times New Roman" panose="02020603050405020304" pitchFamily="18" charset="0"/>
                <a:ea typeface="SimSun" panose="02010600030101010101" pitchFamily="2" charset="-122"/>
              </a:rPr>
              <a:t>if we use complex roots of unity, we can evaluate and interpolate polynomials in Θ(n log n) time.  </a:t>
            </a:r>
          </a:p>
          <a:p>
            <a:pPr>
              <a:lnSpc>
                <a:spcPct val="115000"/>
              </a:lnSpc>
            </a:pPr>
            <a:endParaRPr lang="en-US" sz="2400" dirty="0">
              <a:latin typeface="Times New Roman" panose="02020603050405020304" pitchFamily="18" charset="0"/>
              <a:ea typeface="SimSun" panose="02010600030101010101" pitchFamily="2" charset="-122"/>
            </a:endParaRP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In the following,  </a:t>
            </a:r>
          </a:p>
          <a:p>
            <a:pPr marL="800100" lvl="1" indent="-342900">
              <a:lnSpc>
                <a:spcPct val="115000"/>
              </a:lnSpc>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define complex roots of unity and their properties, </a:t>
            </a:r>
          </a:p>
          <a:p>
            <a:pPr marL="800100" lvl="1" indent="-342900">
              <a:lnSpc>
                <a:spcPct val="115000"/>
              </a:lnSpc>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define the DFT and then </a:t>
            </a:r>
          </a:p>
          <a:p>
            <a:pPr marL="800100" lvl="1" indent="-342900">
              <a:lnSpc>
                <a:spcPct val="115000"/>
              </a:lnSpc>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show how the FFT computes the DFT and </a:t>
            </a:r>
          </a:p>
          <a:p>
            <a:pPr marL="800100" lvl="1" indent="-342900">
              <a:lnSpc>
                <a:spcPct val="115000"/>
              </a:lnSpc>
              <a:buFont typeface="Arial" panose="020B0604020202020204" pitchFamily="34" charset="0"/>
              <a:buChar char="•"/>
            </a:pPr>
            <a:r>
              <a:rPr lang="en-US" sz="2400" dirty="0">
                <a:solidFill>
                  <a:srgbClr val="0000CC"/>
                </a:solidFill>
                <a:latin typeface="Times New Roman" panose="02020603050405020304" pitchFamily="18" charset="0"/>
                <a:ea typeface="SimSun" panose="02010600030101010101" pitchFamily="2" charset="-122"/>
              </a:rPr>
              <a:t>          its inverse in Θ(n log n) time.  </a:t>
            </a:r>
            <a:endParaRPr lang="en-US" sz="2400" dirty="0">
              <a:effectLst/>
              <a:latin typeface="Courier New" panose="02070309020205020404" pitchFamily="49"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7B26ECE6-AF28-416D-8159-A17A99232F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428" y="3782043"/>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1483CF1-302A-4E2B-956E-EA5BB5BA32BE}"/>
              </a:ext>
            </a:extLst>
          </p:cNvPr>
          <p:cNvSpPr/>
          <p:nvPr/>
        </p:nvSpPr>
        <p:spPr>
          <a:xfrm>
            <a:off x="1972309" y="725904"/>
            <a:ext cx="2935419" cy="625428"/>
          </a:xfrm>
          <a:prstGeom prst="rect">
            <a:avLst/>
          </a:prstGeom>
        </p:spPr>
        <p:txBody>
          <a:bodyPr wrap="none">
            <a:spAutoFit/>
          </a:bodyPr>
          <a:lstStyle/>
          <a:p>
            <a:pPr>
              <a:lnSpc>
                <a:spcPct val="115000"/>
              </a:lnSpc>
            </a:pPr>
            <a:r>
              <a:rPr lang="en-US" sz="3200" dirty="0">
                <a:ea typeface="SimSun" panose="02010600030101010101" pitchFamily="2" charset="-122"/>
              </a:rPr>
              <a:t>The DFT and FFT</a:t>
            </a:r>
          </a:p>
        </p:txBody>
      </p:sp>
    </p:spTree>
    <p:extLst>
      <p:ext uri="{BB962C8B-B14F-4D97-AF65-F5344CB8AC3E}">
        <p14:creationId xmlns:p14="http://schemas.microsoft.com/office/powerpoint/2010/main" val="3769831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ACCE288-22B3-4E3A-87CD-0D89B2ABA20F}"/>
              </a:ext>
            </a:extLst>
          </p:cNvPr>
          <p:cNvSpPr txBox="1"/>
          <p:nvPr/>
        </p:nvSpPr>
        <p:spPr>
          <a:xfrm>
            <a:off x="1028509" y="5281544"/>
            <a:ext cx="8746296" cy="801116"/>
          </a:xfrm>
          <a:prstGeom prst="rect">
            <a:avLst/>
          </a:prstGeom>
          <a:solidFill>
            <a:srgbClr val="FFFF00"/>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105ECA68-3F70-4F16-A8AE-8B323E209385}"/>
              </a:ext>
            </a:extLst>
          </p:cNvPr>
          <p:cNvSpPr txBox="1"/>
          <p:nvPr/>
        </p:nvSpPr>
        <p:spPr>
          <a:xfrm>
            <a:off x="1172582" y="1246767"/>
            <a:ext cx="9152068" cy="756907"/>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3ED768F4-7314-4917-B65B-CBB1521CF36C}"/>
              </a:ext>
            </a:extLst>
          </p:cNvPr>
          <p:cNvSpPr txBox="1"/>
          <p:nvPr/>
        </p:nvSpPr>
        <p:spPr>
          <a:xfrm>
            <a:off x="1151068" y="1957892"/>
            <a:ext cx="7562626" cy="160288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27492" y="1475139"/>
                <a:ext cx="8950948" cy="4817024"/>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solidFill>
                      <a:srgbClr val="0000FF"/>
                    </a:solidFill>
                    <a:effectLst/>
                    <a:latin typeface="Times New Roman" panose="02020603050405020304" pitchFamily="18" charset="0"/>
                    <a:ea typeface="SimSun" panose="02010600030101010101" pitchFamily="2" charset="-122"/>
                  </a:rPr>
                  <a:t>A complex n</a:t>
                </a:r>
                <a:r>
                  <a:rPr lang="en-US" sz="2400" baseline="30000" dirty="0">
                    <a:solidFill>
                      <a:srgbClr val="0000FF"/>
                    </a:solidFill>
                    <a:effectLst/>
                    <a:latin typeface="Times New Roman" panose="02020603050405020304" pitchFamily="18" charset="0"/>
                    <a:ea typeface="SimSun" panose="02010600030101010101" pitchFamily="2" charset="-122"/>
                  </a:rPr>
                  <a:t>th</a:t>
                </a:r>
                <a:r>
                  <a:rPr lang="en-US" sz="2400" dirty="0">
                    <a:solidFill>
                      <a:srgbClr val="0000FF"/>
                    </a:solidFill>
                    <a:effectLst/>
                    <a:latin typeface="Times New Roman" panose="02020603050405020304" pitchFamily="18" charset="0"/>
                    <a:ea typeface="SimSun" panose="02010600030101010101" pitchFamily="2" charset="-122"/>
                  </a:rPr>
                  <a:t> root of unity is a complex number </a:t>
                </a:r>
                <a:r>
                  <a:rPr lang="en-US" sz="2400" dirty="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ѡ</a:t>
                </a:r>
                <a:r>
                  <a:rPr lang="en-US" sz="2400" dirty="0">
                    <a:solidFill>
                      <a:srgbClr val="0000FF"/>
                    </a:solidFill>
                    <a:effectLst/>
                    <a:latin typeface="Times New Roman" panose="02020603050405020304" pitchFamily="18" charset="0"/>
                    <a:ea typeface="SimSun" panose="02010600030101010101" pitchFamily="2" charset="-122"/>
                  </a:rPr>
                  <a:t> such that </a:t>
                </a:r>
                <a:r>
                  <a:rPr lang="en-US" sz="2400" dirty="0" err="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ѡ</a:t>
                </a:r>
                <a:r>
                  <a:rPr lang="en-US" sz="2400" baseline="30000" dirty="0" err="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n</a:t>
                </a:r>
                <a:r>
                  <a:rPr lang="en-US" sz="2400" dirty="0">
                    <a:solidFill>
                      <a:srgbClr val="0000FF"/>
                    </a:solidFill>
                    <a:effectLst/>
                    <a:latin typeface="Times New Roman" panose="02020603050405020304" pitchFamily="18" charset="0"/>
                    <a:ea typeface="SimSun" panose="02010600030101010101" pitchFamily="2" charset="-122"/>
                  </a:rPr>
                  <a:t> = 1. </a:t>
                </a:r>
              </a:p>
              <a:p>
                <a:pPr marL="342900" indent="-342900">
                  <a:lnSpc>
                    <a:spcPct val="115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There are exactly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given by the formula: </a:t>
                </a:r>
                <a:endParaRPr lang="en-US" sz="2400" dirty="0">
                  <a:effectLst/>
                  <a:latin typeface="Courier New" panose="02070309020205020404" pitchFamily="49" charset="0"/>
                  <a:ea typeface="SimSun" panose="02010600030101010101" pitchFamily="2" charset="-122"/>
                </a:endParaRPr>
              </a:p>
              <a:p>
                <a:pPr indent="457200">
                  <a:lnSpc>
                    <a:spcPct val="150000"/>
                  </a:lnSpc>
                </a:pP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Courier New" panose="02070309020205020404" pitchFamily="49" charset="0"/>
                    <a:ea typeface="SimSun" panose="02010600030101010101" pitchFamily="2" charset="-122"/>
                  </a:rPr>
                  <a:t> </a:t>
                </a:r>
                <a14:m>
                  <m:oMath xmlns:m="http://schemas.openxmlformats.org/officeDocument/2006/math">
                    <m:r>
                      <a:rPr lang="en-US" sz="2400" b="0" i="1" smtClean="0">
                        <a:solidFill>
                          <a:srgbClr val="0000FF"/>
                        </a:solidFill>
                        <a:latin typeface="Cambria Math" panose="02040503050406030204" pitchFamily="18" charset="0"/>
                        <a:ea typeface="Cambria Math" panose="02040503050406030204" pitchFamily="18" charset="0"/>
                      </a:rPr>
                      <m:t>= </m:t>
                    </m:r>
                    <m:sSup>
                      <m:sSupPr>
                        <m:ctrlPr>
                          <a:rPr lang="en-US" sz="32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3200" b="0" i="1" smtClean="0">
                            <a:solidFill>
                              <a:srgbClr val="FF0000"/>
                            </a:solidFill>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𝑖𝑘</m:t>
                        </m:r>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32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effectLst/>
                    <a:latin typeface="Times New Roman" panose="02020603050405020304" pitchFamily="18" charset="0"/>
                    <a:ea typeface="SimSun" panose="02010600030101010101" pitchFamily="2" charset="-122"/>
                  </a:rPr>
                  <a:t>  for k = 0, 1, …, n – 1. </a:t>
                </a:r>
              </a:p>
              <a:p>
                <a:pPr indent="457200">
                  <a:lnSpc>
                    <a:spcPct val="150000"/>
                  </a:lnSpc>
                </a:pPr>
                <a:r>
                  <a:rPr lang="en-US" sz="2400" dirty="0">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FF0000"/>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solidFill>
                              <a:srgbClr val="FF0000"/>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effectLst/>
                    <a:latin typeface="Courier New" panose="02070309020205020404" pitchFamily="49"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where</a:t>
                </a:r>
                <a:r>
                  <a:rPr lang="en-US" sz="2400" dirty="0">
                    <a:effectLst/>
                    <a:latin typeface="Courier New" panose="02070309020205020404" pitchFamily="49"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u = 2</a:t>
                </a:r>
                <a14:m>
                  <m:oMath xmlns:m="http://schemas.openxmlformats.org/officeDocument/2006/math">
                    <m:r>
                      <a:rPr lang="en-US" sz="2400" b="0" i="1" smtClean="0">
                        <a:solidFill>
                          <a:srgbClr val="0000FF"/>
                        </a:solidFill>
                        <a:latin typeface="Cambria Math" panose="02040503050406030204" pitchFamily="18" charset="0"/>
                        <a:ea typeface="Cambria Math" panose="02040503050406030204" pitchFamily="18" charset="0"/>
                      </a:rPr>
                      <m:t>𝜋</m:t>
                    </m:r>
                    <m:r>
                      <a:rPr lang="en-US" sz="2400" b="0" i="1" smtClean="0">
                        <a:solidFill>
                          <a:srgbClr val="0000FF"/>
                        </a:solidFill>
                        <a:latin typeface="Cambria Math" panose="02040503050406030204" pitchFamily="18" charset="0"/>
                        <a:ea typeface="Cambria Math" panose="02040503050406030204" pitchFamily="18" charset="0"/>
                      </a:rPr>
                      <m:t>𝑘</m:t>
                    </m:r>
                    <m:r>
                      <a:rPr lang="en-US" sz="2400" b="0" i="1" smtClean="0">
                        <a:solidFill>
                          <a:srgbClr val="0000FF"/>
                        </a:solidFill>
                        <a:latin typeface="Cambria Math" panose="02040503050406030204" pitchFamily="18" charset="0"/>
                        <a:ea typeface="Cambria Math" panose="02040503050406030204" pitchFamily="18" charset="0"/>
                      </a:rPr>
                      <m:t>/</m:t>
                    </m:r>
                    <m:r>
                      <a:rPr lang="en-US" sz="2400" b="0" i="1" smtClean="0">
                        <a:solidFill>
                          <a:srgbClr val="0000FF"/>
                        </a:solidFill>
                        <a:latin typeface="Cambria Math" panose="02040503050406030204" pitchFamily="18" charset="0"/>
                        <a:ea typeface="Cambria Math" panose="02040503050406030204" pitchFamily="18" charset="0"/>
                      </a:rPr>
                      <m:t>𝑛</m:t>
                    </m:r>
                  </m:oMath>
                </a14:m>
                <a:endParaRPr lang="en-US" sz="2400" dirty="0">
                  <a:effectLst/>
                  <a:latin typeface="Courier New" panose="02070309020205020404" pitchFamily="49" charset="0"/>
                  <a:ea typeface="SimSun" panose="02010600030101010101" pitchFamily="2" charset="-122"/>
                </a:endParaRPr>
              </a:p>
              <a:p>
                <a:pPr indent="457200">
                  <a:lnSpc>
                    <a:spcPct val="150000"/>
                  </a:lnSpc>
                </a:pPr>
                <a:r>
                  <a:rPr lang="en-US" sz="2400" dirty="0">
                    <a:effectLst/>
                    <a:latin typeface="Times New Roman" panose="02020603050405020304" pitchFamily="18" charset="0"/>
                    <a:ea typeface="SimSun" panose="02010600030101010101" pitchFamily="2" charset="-122"/>
                  </a:rPr>
                  <a:t>[i.e.,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𝑖</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𝑖</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𝑖</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effectLst/>
                    <a:latin typeface="Times New Roman" panose="02020603050405020304" pitchFamily="18" charset="0"/>
                    <a:ea typeface="SimSun" panose="02010600030101010101" pitchFamily="2" charset="-122"/>
                  </a:rPr>
                  <a:t>, … ,                           </a:t>
                </a:r>
                <a14:m>
                  <m:oMath xmlns:m="http://schemas.openxmlformats.org/officeDocument/2006/math">
                    <m:r>
                      <a:rPr lang="en-US" sz="2400" b="0" i="0" smtClean="0">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𝑖</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p>
                    </m:s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a:p>
                <a:r>
                  <a:rPr lang="en-US" sz="2400" dirty="0">
                    <a:latin typeface="Times New Roman" panose="02020603050405020304" pitchFamily="18" charset="0"/>
                    <a:cs typeface="Times New Roman" panose="02020603050405020304" pitchFamily="18" charset="0"/>
                  </a:rPr>
                  <a:t>Here:</a:t>
                </a:r>
              </a:p>
              <a:p>
                <a:pPr marL="914400" indent="-457200">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represents the kth nth root of unity.</a:t>
                </a:r>
              </a:p>
              <a:p>
                <a:pPr marL="914400" indent="-457200">
                  <a:buFont typeface="Arial" panose="020B0604020202020204" pitchFamily="34" charset="0"/>
                  <a:buChar char="•"/>
                </a:pPr>
                <a14:m>
                  <m:oMath xmlns:m="http://schemas.openxmlformats.org/officeDocument/2006/math">
                    <m:sSup>
                      <m:sSup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solidFill>
                              <a:srgbClr val="FF0000"/>
                            </a:solidFill>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𝑖𝑘</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the complex exponential form of the root.</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 is an integer that ranges from 0 to n−1.</a:t>
                </a:r>
              </a:p>
            </p:txBody>
          </p:sp>
        </mc:Choice>
        <mc:Fallback xmlns="">
          <p:sp>
            <p:nvSpPr>
              <p:cNvPr id="2" name="Rectangle 1"/>
              <p:cNvSpPr>
                <a:spLocks noRot="1" noChangeAspect="1" noMove="1" noResize="1" noEditPoints="1" noAdjustHandles="1" noChangeArrowheads="1" noChangeShapeType="1" noTextEdit="1"/>
              </p:cNvSpPr>
              <p:nvPr/>
            </p:nvSpPr>
            <p:spPr>
              <a:xfrm>
                <a:off x="1427492" y="1475139"/>
                <a:ext cx="8950948" cy="4817024"/>
              </a:xfrm>
              <a:prstGeom prst="rect">
                <a:avLst/>
              </a:prstGeom>
              <a:blipFill>
                <a:blip r:embed="rId2"/>
                <a:stretch>
                  <a:fillRect l="-1021" t="-633" r="-4969" b="-20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433928" y="352317"/>
                <a:ext cx="4729701" cy="942566"/>
              </a:xfrm>
              <a:prstGeom prst="rect">
                <a:avLst/>
              </a:prstGeom>
              <a:noFill/>
              <a:ln>
                <a:solidFill>
                  <a:schemeClr val="accent1"/>
                </a:solidFill>
              </a:ln>
            </p:spPr>
            <p:txBody>
              <a:bodyPr wrap="square" rtlCol="0">
                <a:spAutoFit/>
              </a:bodyPr>
              <a:lstStyle/>
              <a:p>
                <a:r>
                  <a:rPr lang="az-Cyrl-AZ" dirty="0">
                    <a:latin typeface="Cambria Math" panose="02040503050406030204" pitchFamily="18" charset="0"/>
                    <a:ea typeface="SimSun" panose="02010600030101010101" pitchFamily="2" charset="-122"/>
                    <a:cs typeface="Times New Roman" panose="02020603050405020304" pitchFamily="18" charset="0"/>
                  </a:rPr>
                  <a:t>Ѡ</a:t>
                </a:r>
                <a:r>
                  <a:rPr lang="en-US" baseline="30000" dirty="0">
                    <a:latin typeface="Cambria Math" panose="02040503050406030204" pitchFamily="18" charset="0"/>
                    <a:ea typeface="SimSun" panose="02010600030101010101" pitchFamily="2" charset="-122"/>
                    <a:cs typeface="Times New Roman" panose="02020603050405020304" pitchFamily="18" charset="0"/>
                  </a:rPr>
                  <a:t>n</a:t>
                </a:r>
                <a:r>
                  <a:rPr lang="en-US" dirty="0">
                    <a:latin typeface="Cambria Math" panose="02040503050406030204" pitchFamily="18" charset="0"/>
                    <a:ea typeface="SimSun" panose="02010600030101010101" pitchFamily="2" charset="-122"/>
                    <a:cs typeface="Times New Roman" panose="02020603050405020304" pitchFamily="18" charset="0"/>
                  </a:rPr>
                  <a:t> =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b="1" i="1">
                            <a:solidFill>
                              <a:srgbClr val="FF0000"/>
                            </a:solidFill>
                            <a:latin typeface="Cambria Math" panose="02040503050406030204" pitchFamily="18" charset="0"/>
                            <a:ea typeface="SimSun" panose="02010600030101010101" pitchFamily="2" charset="-122"/>
                            <a:cs typeface="Times New Roman" panose="02020603050405020304" pitchFamily="18" charset="0"/>
                          </a:rPr>
                          <m:t>𝒆</m:t>
                        </m:r>
                      </m:e>
                      <m:sup>
                        <m:r>
                          <a:rPr lang="en-US" i="1">
                            <a:latin typeface="Cambria Math" panose="02040503050406030204" pitchFamily="18" charset="0"/>
                            <a:ea typeface="SimSun" panose="02010600030101010101" pitchFamily="2" charset="-122"/>
                            <a:cs typeface="Times New Roman" panose="02020603050405020304" pitchFamily="18" charset="0"/>
                          </a:rPr>
                          <m:t>2</m:t>
                        </m:r>
                        <m:r>
                          <a:rPr lang="en-US" i="1">
                            <a:latin typeface="Cambria Math" panose="02040503050406030204" pitchFamily="18" charset="0"/>
                            <a:ea typeface="SimSun" panose="02010600030101010101" pitchFamily="2" charset="-122"/>
                            <a:cs typeface="Times New Roman" panose="02020603050405020304" pitchFamily="18" charset="0"/>
                          </a:rPr>
                          <m:t>𝜋</m:t>
                        </m:r>
                        <m:r>
                          <a:rPr lang="en-US" i="1">
                            <a:latin typeface="Cambria Math" panose="02040503050406030204" pitchFamily="18" charset="0"/>
                            <a:ea typeface="SimSun" panose="02010600030101010101" pitchFamily="2" charset="-122"/>
                            <a:cs typeface="Times New Roman" panose="02020603050405020304" pitchFamily="18" charset="0"/>
                          </a:rPr>
                          <m:t>𝑖𝑘</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solidFill>
                              <a:srgbClr val="0000CC"/>
                            </a:solidFill>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dirty="0">
                    <a:latin typeface="Times New Roman" panose="02020603050405020304" pitchFamily="18" charset="0"/>
                    <a:ea typeface="SimSun" panose="02010600030101010101" pitchFamily="2" charset="-122"/>
                  </a:rPr>
                  <a:t>  where k = n</a:t>
                </a:r>
              </a:p>
              <a:p>
                <a:r>
                  <a:rPr lang="en-US" dirty="0">
                    <a:latin typeface="Times New Roman" panose="02020603050405020304" pitchFamily="18" charset="0"/>
                    <a:ea typeface="SimSun" panose="02010600030101010101" pitchFamily="2" charset="-122"/>
                  </a:rPr>
                  <a:t>      =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b="1" i="1">
                            <a:solidFill>
                              <a:srgbClr val="FF0000"/>
                            </a:solidFill>
                            <a:latin typeface="Cambria Math" panose="02040503050406030204" pitchFamily="18" charset="0"/>
                            <a:ea typeface="SimSun" panose="02010600030101010101" pitchFamily="2" charset="-122"/>
                            <a:cs typeface="Times New Roman" panose="02020603050405020304" pitchFamily="18" charset="0"/>
                          </a:rPr>
                          <m:t>𝒆</m:t>
                        </m:r>
                      </m:e>
                      <m:sup>
                        <m:r>
                          <a:rPr lang="en-US" i="1">
                            <a:latin typeface="Cambria Math" panose="02040503050406030204" pitchFamily="18" charset="0"/>
                            <a:ea typeface="SimSun" panose="02010600030101010101" pitchFamily="2" charset="-122"/>
                            <a:cs typeface="Times New Roman" panose="02020603050405020304" pitchFamily="18" charset="0"/>
                          </a:rPr>
                          <m:t>𝑖</m:t>
                        </m:r>
                        <m:r>
                          <a:rPr lang="en-US" b="0" i="1" smtClean="0">
                            <a:latin typeface="Cambria Math" panose="02040503050406030204" pitchFamily="18" charset="0"/>
                            <a:ea typeface="SimSun" panose="02010600030101010101" pitchFamily="2" charset="-122"/>
                            <a:cs typeface="Times New Roman" panose="02020603050405020304" pitchFamily="18" charset="0"/>
                          </a:rPr>
                          <m:t>𝑢</m:t>
                        </m:r>
                      </m:sup>
                    </m:sSup>
                  </m:oMath>
                </a14:m>
                <a:r>
                  <a:rPr lang="en-US" dirty="0">
                    <a:latin typeface="Times New Roman" panose="02020603050405020304" pitchFamily="18" charset="0"/>
                    <a:ea typeface="SimSun" panose="02010600030101010101" pitchFamily="2" charset="-122"/>
                  </a:rPr>
                  <a:t>  = cos(u) + </a:t>
                </a:r>
                <a:r>
                  <a:rPr lang="en-US" dirty="0" err="1">
                    <a:latin typeface="Times New Roman" panose="02020603050405020304" pitchFamily="18" charset="0"/>
                    <a:ea typeface="SimSun" panose="02010600030101010101" pitchFamily="2" charset="-122"/>
                  </a:rPr>
                  <a:t>i</a:t>
                </a:r>
                <a:r>
                  <a:rPr lang="en-US" dirty="0">
                    <a:latin typeface="Times New Roman" panose="02020603050405020304" pitchFamily="18" charset="0"/>
                    <a:ea typeface="SimSun" panose="02010600030101010101" pitchFamily="2" charset="-122"/>
                  </a:rPr>
                  <a:t> sin(u), where u =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r>
                      <a:rPr lang="en-US" i="1">
                        <a:solidFill>
                          <a:srgbClr val="0000FF"/>
                        </a:solidFill>
                        <a:latin typeface="Cambria Math" panose="02040503050406030204" pitchFamily="18" charset="0"/>
                        <a:ea typeface="Cambria Math" panose="02040503050406030204" pitchFamily="18" charset="0"/>
                      </a:rPr>
                      <m:t>𝑘</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𝑛</m:t>
                    </m:r>
                  </m:oMath>
                </a14:m>
                <a:endParaRPr lang="en-US" dirty="0"/>
              </a:p>
              <a:p>
                <a:r>
                  <a:rPr lang="en-US" dirty="0"/>
                  <a:t>       </a:t>
                </a:r>
                <a:r>
                  <a:rPr lang="en-US" dirty="0">
                    <a:latin typeface="Times New Roman" panose="02020603050405020304" pitchFamily="18" charset="0"/>
                    <a:ea typeface="SimSun" panose="02010600030101010101" pitchFamily="2" charset="-122"/>
                  </a:rPr>
                  <a:t>= cos(</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oMath>
                </a14:m>
                <a:r>
                  <a:rPr lang="en-US" dirty="0">
                    <a:latin typeface="Times New Roman" panose="02020603050405020304" pitchFamily="18" charset="0"/>
                    <a:ea typeface="SimSun" panose="02010600030101010101" pitchFamily="2" charset="-122"/>
                  </a:rPr>
                  <a:t>) + </a:t>
                </a:r>
                <a:r>
                  <a:rPr lang="en-US" dirty="0" err="1">
                    <a:latin typeface="Times New Roman" panose="02020603050405020304" pitchFamily="18" charset="0"/>
                    <a:ea typeface="SimSun" panose="02010600030101010101" pitchFamily="2" charset="-122"/>
                  </a:rPr>
                  <a:t>i</a:t>
                </a:r>
                <a:r>
                  <a:rPr lang="en-US" dirty="0">
                    <a:latin typeface="Times New Roman" panose="02020603050405020304" pitchFamily="18" charset="0"/>
                    <a:ea typeface="SimSun" panose="02010600030101010101" pitchFamily="2" charset="-122"/>
                  </a:rPr>
                  <a:t> sin(</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oMath>
                </a14:m>
                <a:r>
                  <a:rPr lang="en-US" dirty="0">
                    <a:latin typeface="Times New Roman" panose="02020603050405020304" pitchFamily="18" charset="0"/>
                    <a:ea typeface="SimSun" panose="02010600030101010101" pitchFamily="2" charset="-122"/>
                  </a:rPr>
                  <a:t>) = 1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433928" y="352317"/>
                <a:ext cx="4729701" cy="942566"/>
              </a:xfrm>
              <a:prstGeom prst="rect">
                <a:avLst/>
              </a:prstGeom>
              <a:blipFill>
                <a:blip r:embed="rId3"/>
                <a:stretch>
                  <a:fillRect l="-900" t="-2564" b="-8333"/>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885019" y="2564048"/>
                <a:ext cx="3306981" cy="2029145"/>
              </a:xfrm>
              <a:prstGeom prst="rect">
                <a:avLst/>
              </a:prstGeom>
              <a:no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Let n = 8. For k = 0, 1, 2, 3, …</a:t>
                </a:r>
              </a:p>
              <a:p>
                <a:r>
                  <a:rPr lang="en-US" dirty="0">
                    <a:solidFill>
                      <a:srgbClr val="0000FF"/>
                    </a:solidFill>
                    <a:latin typeface="Times New Roman" panose="02020603050405020304" pitchFamily="18" charset="0"/>
                    <a:ea typeface="SimSun" panose="02010600030101010101" pitchFamily="2" charset="-122"/>
                  </a:rPr>
                  <a:t>u = 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0</m:t>
                    </m:r>
                    <m:r>
                      <a:rPr lang="en-US" i="1">
                        <a:solidFill>
                          <a:srgbClr val="0000FF"/>
                        </a:solidFill>
                        <a:latin typeface="Cambria Math" panose="02040503050406030204" pitchFamily="18" charset="0"/>
                        <a:ea typeface="Cambria Math" panose="02040503050406030204" pitchFamily="18" charset="0"/>
                      </a:rPr>
                      <m:t>/</m:t>
                    </m:r>
                    <m:r>
                      <a:rPr lang="en-US" b="0" i="1" smtClean="0">
                        <a:solidFill>
                          <a:srgbClr val="0000FF"/>
                        </a:solidFill>
                        <a:latin typeface="Cambria Math"/>
                        <a:ea typeface="Cambria Math" panose="02040503050406030204" pitchFamily="18" charset="0"/>
                      </a:rPr>
                      <m:t>8</m:t>
                    </m:r>
                  </m:oMath>
                </a14:m>
                <a:r>
                  <a:rPr lang="en-US" dirty="0">
                    <a:solidFill>
                      <a:srgbClr val="0000FF"/>
                    </a:solidFill>
                    <a:latin typeface="Courier New" panose="02070309020205020404" pitchFamily="49" charset="0"/>
                    <a:ea typeface="SimSun" panose="02010600030101010101" pitchFamily="2" charset="-122"/>
                  </a:rPr>
                  <a:t> = 0,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1</m:t>
                        </m:r>
                      </m:num>
                      <m:den>
                        <m:r>
                          <a:rPr lang="en-US" b="0" i="1" smtClean="0">
                            <a:solidFill>
                              <a:srgbClr val="0000FF"/>
                            </a:solidFill>
                            <a:latin typeface="Cambria Math"/>
                            <a:ea typeface="Cambria Math" panose="02040503050406030204" pitchFamily="18" charset="0"/>
                          </a:rPr>
                          <m:t>8</m:t>
                        </m:r>
                      </m:den>
                    </m:f>
                    <m:r>
                      <a:rPr lang="en-US" b="0" i="1" smtClean="0">
                        <a:solidFill>
                          <a:srgbClr val="0000FF"/>
                        </a:solidFill>
                        <a:latin typeface="Cambria Math"/>
                        <a:ea typeface="Cambria Math" panose="02040503050406030204" pitchFamily="18" charset="0"/>
                      </a:rPr>
                      <m:t>=</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num>
                      <m:den>
                        <m:r>
                          <m:rPr>
                            <m:nor/>
                          </m:rPr>
                          <a:rPr lang="en-US">
                            <a:solidFill>
                              <a:srgbClr val="0000FF"/>
                            </a:solidFill>
                            <a:latin typeface="Cambria Math" panose="02040503050406030204" pitchFamily="18" charset="0"/>
                            <a:ea typeface="Cambria Math" panose="02040503050406030204" pitchFamily="18" charset="0"/>
                          </a:rPr>
                          <m:t>4,</m:t>
                        </m:r>
                      </m:den>
                    </m:f>
                    <m:r>
                      <a:rPr lang="en-US" b="0" i="1" smtClean="0">
                        <a:solidFill>
                          <a:srgbClr val="0000FF"/>
                        </a:solidFill>
                        <a:latin typeface="Cambria Math"/>
                        <a:ea typeface="Cambria Math" panose="02040503050406030204" pitchFamily="18" charset="0"/>
                      </a:rPr>
                      <m:t> </m:t>
                    </m:r>
                  </m:oMath>
                </a14:m>
                <a:r>
                  <a:rPr lang="en-US" dirty="0">
                    <a:solidFill>
                      <a:srgbClr val="0000FF"/>
                    </a:solidFill>
                    <a:latin typeface="Times New Roman" panose="02020603050405020304" pitchFamily="18" charset="0"/>
                    <a:ea typeface="SimSun" panose="02010600030101010101" pitchFamily="2" charset="-122"/>
                  </a:rPr>
                  <a:t> 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2</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r>
                      <m:rPr>
                        <m:nor/>
                      </m:rPr>
                      <a:rPr lang="en-US" dirty="0">
                        <a:solidFill>
                          <a:srgbClr val="0000FF"/>
                        </a:solidFill>
                        <a:latin typeface="Times New Roman" panose="02020603050405020304" pitchFamily="18" charset="0"/>
                        <a:ea typeface="SimSun" panose="02010600030101010101" pitchFamily="2" charset="-122"/>
                      </a:rPr>
                      <m:t> =</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num>
                      <m:den>
                        <m:r>
                          <m:rPr>
                            <m:nor/>
                          </m:rPr>
                          <a:rPr lang="en-US" b="0" i="0" smtClean="0">
                            <a:solidFill>
                              <a:srgbClr val="0000FF"/>
                            </a:solidFill>
                            <a:latin typeface="Cambria Math"/>
                            <a:ea typeface="Cambria Math" panose="02040503050406030204" pitchFamily="18" charset="0"/>
                          </a:rPr>
                          <m:t>2</m:t>
                        </m:r>
                        <m:r>
                          <m:rPr>
                            <m:nor/>
                          </m:rPr>
                          <a:rPr lang="en-US">
                            <a:solidFill>
                              <a:srgbClr val="0000FF"/>
                            </a:solidFill>
                            <a:latin typeface="Cambria Math" panose="02040503050406030204" pitchFamily="18" charset="0"/>
                            <a:ea typeface="Cambria Math" panose="02040503050406030204" pitchFamily="18" charset="0"/>
                          </a:rPr>
                          <m:t>,</m:t>
                        </m:r>
                      </m:den>
                    </m:f>
                    <m:r>
                      <m:rPr>
                        <m:nor/>
                      </m:rPr>
                      <a:rPr lang="en-US">
                        <a:solidFill>
                          <a:srgbClr val="0000FF"/>
                        </a:solidFill>
                        <a:latin typeface="Cambria Math" panose="02040503050406030204" pitchFamily="18" charset="0"/>
                        <a:ea typeface="Cambria Math" panose="02040503050406030204" pitchFamily="18" charset="0"/>
                      </a:rPr>
                      <m:t>, </m:t>
                    </m:r>
                  </m:oMath>
                </a14:m>
                <a:r>
                  <a:rPr lang="en-US" dirty="0">
                    <a:solidFill>
                      <a:srgbClr val="0000FF"/>
                    </a:solidFill>
                    <a:latin typeface="Times New Roman" panose="02020603050405020304" pitchFamily="18" charset="0"/>
                    <a:ea typeface="SimSun" panose="02010600030101010101" pitchFamily="2" charset="-122"/>
                  </a:rPr>
                  <a:t>  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3</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r>
                      <m:rPr>
                        <m:nor/>
                      </m:rPr>
                      <a:rPr lang="en-US" dirty="0">
                        <a:solidFill>
                          <a:srgbClr val="0000FF"/>
                        </a:solidFill>
                        <a:latin typeface="Times New Roman" panose="02020603050405020304" pitchFamily="18" charset="0"/>
                        <a:ea typeface="SimSun" panose="02010600030101010101" pitchFamily="2" charset="-122"/>
                      </a:rPr>
                      <m:t> =</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b="0" i="1" dirty="0" smtClean="0">
                            <a:solidFill>
                              <a:srgbClr val="0000FF"/>
                            </a:solidFill>
                            <a:latin typeface="Cambria Math"/>
                            <a:ea typeface="Cambria Math" panose="02040503050406030204" pitchFamily="18" charset="0"/>
                          </a:rPr>
                          <m:t>3</m:t>
                        </m:r>
                        <m:r>
                          <a:rPr lang="en-US" i="1">
                            <a:solidFill>
                              <a:srgbClr val="0000FF"/>
                            </a:solidFill>
                            <a:latin typeface="Cambria Math" panose="02040503050406030204" pitchFamily="18" charset="0"/>
                            <a:ea typeface="Cambria Math" panose="02040503050406030204" pitchFamily="18" charset="0"/>
                          </a:rPr>
                          <m:t>𝜋</m:t>
                        </m:r>
                      </m:num>
                      <m:den>
                        <m:r>
                          <m:rPr>
                            <m:nor/>
                          </m:rPr>
                          <a:rPr lang="en-US" b="0" i="0" smtClean="0">
                            <a:solidFill>
                              <a:srgbClr val="0000FF"/>
                            </a:solidFill>
                            <a:latin typeface="Cambria Math"/>
                            <a:ea typeface="Cambria Math" panose="02040503050406030204" pitchFamily="18" charset="0"/>
                          </a:rPr>
                          <m:t>4</m:t>
                        </m:r>
                        <m:r>
                          <m:rPr>
                            <m:nor/>
                          </m:rPr>
                          <a:rPr lang="en-US">
                            <a:solidFill>
                              <a:srgbClr val="0000FF"/>
                            </a:solidFill>
                            <a:latin typeface="Cambria Math" panose="02040503050406030204" pitchFamily="18" charset="0"/>
                            <a:ea typeface="Cambria Math" panose="02040503050406030204" pitchFamily="18" charset="0"/>
                          </a:rPr>
                          <m:t>,</m:t>
                        </m:r>
                      </m:den>
                    </m:f>
                    <m:r>
                      <m:rPr>
                        <m:nor/>
                      </m:rPr>
                      <a:rPr lang="en-US">
                        <a:solidFill>
                          <a:srgbClr val="0000FF"/>
                        </a:solidFill>
                        <a:latin typeface="Cambria Math" panose="02040503050406030204" pitchFamily="18" charset="0"/>
                        <a:ea typeface="Cambria Math" panose="02040503050406030204" pitchFamily="18" charset="0"/>
                      </a:rPr>
                      <m:t>, </m:t>
                    </m:r>
                    <m:r>
                      <m:rPr>
                        <m:nor/>
                      </m:rPr>
                      <a:rPr lang="en-US" b="0" i="0" smtClean="0">
                        <a:solidFill>
                          <a:srgbClr val="0000FF"/>
                        </a:solidFill>
                        <a:latin typeface="Cambria Math" panose="02040503050406030204" pitchFamily="18" charset="0"/>
                        <a:ea typeface="Cambria Math" panose="02040503050406030204" pitchFamily="18" charset="0"/>
                      </a:rPr>
                      <m:t> </m:t>
                    </m:r>
                  </m:oMath>
                </a14:m>
                <a:r>
                  <a:rPr lang="en-US" dirty="0">
                    <a:solidFill>
                      <a:srgbClr val="0000FF"/>
                    </a:solidFill>
                    <a:latin typeface="Courier New" panose="02070309020205020404" pitchFamily="49" charset="0"/>
                    <a:ea typeface="SimSun" panose="02010600030101010101" pitchFamily="2" charset="-122"/>
                  </a:rPr>
                  <a:t>… ,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7</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b="0" i="1" dirty="0" smtClean="0">
                            <a:solidFill>
                              <a:srgbClr val="0000FF"/>
                            </a:solidFill>
                            <a:latin typeface="Cambria Math"/>
                            <a:ea typeface="Cambria Math" panose="02040503050406030204" pitchFamily="18" charset="0"/>
                          </a:rPr>
                          <m:t>7</m:t>
                        </m:r>
                        <m:r>
                          <a:rPr lang="en-US" i="1">
                            <a:solidFill>
                              <a:srgbClr val="0000FF"/>
                            </a:solidFill>
                            <a:latin typeface="Cambria Math" panose="02040503050406030204" pitchFamily="18" charset="0"/>
                            <a:ea typeface="Cambria Math" panose="02040503050406030204" pitchFamily="18" charset="0"/>
                          </a:rPr>
                          <m:t>𝜋</m:t>
                        </m:r>
                      </m:num>
                      <m:den>
                        <m:r>
                          <m:rPr>
                            <m:nor/>
                          </m:rPr>
                          <a:rPr lang="en-US">
                            <a:solidFill>
                              <a:srgbClr val="0000FF"/>
                            </a:solidFill>
                            <a:latin typeface="Cambria Math" panose="02040503050406030204" pitchFamily="18" charset="0"/>
                            <a:ea typeface="Cambria Math" panose="02040503050406030204" pitchFamily="18" charset="0"/>
                          </a:rPr>
                          <m:t>4,</m:t>
                        </m:r>
                      </m:den>
                    </m:f>
                  </m:oMath>
                </a14:m>
                <a:r>
                  <a:rPr lang="en-US" dirty="0">
                    <a:solidFill>
                      <a:srgbClr val="0000FF"/>
                    </a:solidFill>
                    <a:latin typeface="Courier New" panose="02070309020205020404" pitchFamily="49" charset="0"/>
                    <a:ea typeface="SimSun" panose="02010600030101010101" pitchFamily="2" charset="-122"/>
                  </a:rPr>
                  <a:t> , </a:t>
                </a:r>
                <a:r>
                  <a:rPr lang="en-US"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then next will be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f>
                      <m:fPr>
                        <m:ctrlPr>
                          <a:rPr lang="en-US" i="1" smtClean="0">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8</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r>
                      <m:rPr>
                        <m:nor/>
                      </m:rPr>
                      <a:rPr lang="en-US" dirty="0">
                        <a:solidFill>
                          <a:srgbClr val="0000FF"/>
                        </a:solidFill>
                        <a:latin typeface="Times New Roman" panose="02020603050405020304" pitchFamily="18" charset="0"/>
                        <a:ea typeface="SimSun" panose="02010600030101010101" pitchFamily="2" charset="-122"/>
                      </a:rPr>
                      <m:t>2</m:t>
                    </m:r>
                    <m:r>
                      <a:rPr lang="en-US" i="1">
                        <a:solidFill>
                          <a:srgbClr val="0000FF"/>
                        </a:solidFill>
                        <a:latin typeface="Cambria Math" panose="02040503050406030204" pitchFamily="18" charset="0"/>
                        <a:ea typeface="Cambria Math" panose="02040503050406030204" pitchFamily="18" charset="0"/>
                      </a:rPr>
                      <m:t>𝜋</m:t>
                    </m:r>
                  </m:oMath>
                </a14:m>
                <a:r>
                  <a:rPr lang="en-US" dirty="0">
                    <a:solidFill>
                      <a:srgbClr val="0000FF"/>
                    </a:solidFill>
                    <a:latin typeface="Courier New" panose="02070309020205020404" pitchFamily="49" charset="0"/>
                    <a:ea typeface="SimSun" panose="02010600030101010101" pitchFamily="2" charset="-122"/>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8885019" y="2564048"/>
                <a:ext cx="3306981" cy="2029145"/>
              </a:xfrm>
              <a:prstGeom prst="rect">
                <a:avLst/>
              </a:prstGeom>
              <a:blipFill>
                <a:blip r:embed="rId4"/>
                <a:stretch>
                  <a:fillRect l="-1471" t="-1497" b="-1497"/>
                </a:stretch>
              </a:blipFill>
              <a:ln>
                <a:solidFill>
                  <a:schemeClr val="accent1"/>
                </a:solidFill>
              </a:ln>
            </p:spPr>
            <p:txBody>
              <a:bodyPr/>
              <a:lstStyle/>
              <a:p>
                <a:r>
                  <a:rPr lang="en-US">
                    <a:noFill/>
                  </a:rPr>
                  <a:t> </a:t>
                </a:r>
              </a:p>
            </p:txBody>
          </p:sp>
        </mc:Fallback>
      </mc:AlternateContent>
      <p:sp>
        <p:nvSpPr>
          <p:cNvPr id="3" name="Rectangle 2">
            <a:extLst>
              <a:ext uri="{FF2B5EF4-FFF2-40B4-BE49-F238E27FC236}">
                <a16:creationId xmlns:a16="http://schemas.microsoft.com/office/drawing/2014/main" id="{05990EB5-B815-4536-B23D-1BE17550CCFE}"/>
              </a:ext>
            </a:extLst>
          </p:cNvPr>
          <p:cNvSpPr/>
          <p:nvPr/>
        </p:nvSpPr>
        <p:spPr>
          <a:xfrm>
            <a:off x="1427492" y="623673"/>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78681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CA1D5B-0019-43DD-9366-4E2161D87C79}"/>
              </a:ext>
            </a:extLst>
          </p:cNvPr>
          <p:cNvSpPr txBox="1"/>
          <p:nvPr/>
        </p:nvSpPr>
        <p:spPr>
          <a:xfrm>
            <a:off x="910136" y="4416187"/>
            <a:ext cx="10371728" cy="747484"/>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748901" y="2346290"/>
                <a:ext cx="8474962" cy="3051605"/>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pPr>
                  <a:lnSpc>
                    <a:spcPct val="115000"/>
                  </a:lnSpc>
                </a:pPr>
                <a:r>
                  <a:rPr lang="en-US" sz="2400" dirty="0">
                    <a:latin typeface="Times New Roman" panose="02020603050405020304" pitchFamily="18" charset="0"/>
                    <a:cs typeface="Times New Roman" panose="02020603050405020304" pitchFamily="18" charset="0"/>
                  </a:rPr>
                  <a:t>Figure 2.10:  A graphical outline of an efficient polynomial-multiplication process. Representation on the top are in coefficient form, while those on the bottom are in point-value form. The arrows from left to right correspond to the multiplication operation. </a:t>
                </a:r>
                <a:r>
                  <a:rPr lang="en-US" sz="2400" i="1" dirty="0">
                    <a:solidFill>
                      <a:srgbClr val="0000FF"/>
                    </a:solidFill>
                    <a:latin typeface="Times New Roman" panose="02020603050405020304" pitchFamily="18" charset="0"/>
                    <a:cs typeface="Times New Roman" panose="02020603050405020304" pitchFamily="18" charset="0"/>
                  </a:rPr>
                  <a:t>The  </a:t>
                </a:r>
                <a14:m>
                  <m:oMath xmlns:m="http://schemas.openxmlformats.org/officeDocument/2006/math">
                    <m:sSub>
                      <m:sSubPr>
                        <m:ctrlPr>
                          <a:rPr lang="en-US" sz="2400" i="1">
                            <a:solidFill>
                              <a:srgbClr val="0000FF"/>
                            </a:solidFill>
                            <a:latin typeface="Cambria Math" panose="02040503050406030204" pitchFamily="18" charset="0"/>
                          </a:rPr>
                        </m:ctrlPr>
                      </m:sSubPr>
                      <m:e>
                        <m:r>
                          <a:rPr lang="en-US" sz="2400" b="0" i="1" smtClean="0">
                            <a:solidFill>
                              <a:srgbClr val="0000FF"/>
                            </a:solidFill>
                            <a:latin typeface="Cambria Math" panose="02040503050406030204" pitchFamily="18" charset="0"/>
                          </a:rPr>
                          <m:t>ѡ</m:t>
                        </m:r>
                      </m:e>
                      <m:sub>
                        <m:r>
                          <a:rPr lang="en-US" sz="2400" b="0" i="1" smtClean="0">
                            <a:solidFill>
                              <a:srgbClr val="0000FF"/>
                            </a:solidFill>
                            <a:latin typeface="Cambria Math" panose="02040503050406030204" pitchFamily="18" charset="0"/>
                          </a:rPr>
                          <m:t>2</m:t>
                        </m:r>
                        <m:r>
                          <a:rPr lang="en-US" sz="2400" b="0" i="1" smtClean="0">
                            <a:solidFill>
                              <a:srgbClr val="0000FF"/>
                            </a:solidFill>
                            <a:latin typeface="Cambria Math" panose="02040503050406030204" pitchFamily="18" charset="0"/>
                          </a:rPr>
                          <m:t>𝑛</m:t>
                        </m:r>
                      </m:sub>
                    </m:sSub>
                    <m:r>
                      <a:rPr lang="en-US" sz="2400" b="0" i="1" smtClean="0">
                        <a:solidFill>
                          <a:srgbClr val="0000FF"/>
                        </a:solidFill>
                        <a:latin typeface="Cambria Math" panose="02040503050406030204" pitchFamily="18" charset="0"/>
                      </a:rPr>
                      <m:t> </m:t>
                    </m:r>
                  </m:oMath>
                </a14:m>
                <a:r>
                  <a:rPr lang="en-US" sz="2400" i="1" dirty="0">
                    <a:solidFill>
                      <a:srgbClr val="0000FF"/>
                    </a:solidFill>
                    <a:latin typeface="Times New Roman" panose="02020603050405020304" pitchFamily="18" charset="0"/>
                    <a:cs typeface="Times New Roman" panose="02020603050405020304" pitchFamily="18" charset="0"/>
                  </a:rPr>
                  <a:t>terms are complex (2n)</a:t>
                </a:r>
                <a:r>
                  <a:rPr lang="en-US" sz="2400" i="1" baseline="30000" dirty="0" err="1">
                    <a:solidFill>
                      <a:srgbClr val="0000FF"/>
                    </a:solidFill>
                    <a:latin typeface="Times New Roman" panose="02020603050405020304" pitchFamily="18" charset="0"/>
                    <a:cs typeface="Times New Roman" panose="02020603050405020304" pitchFamily="18" charset="0"/>
                  </a:rPr>
                  <a:t>th</a:t>
                </a:r>
                <a:r>
                  <a:rPr lang="en-US" sz="2400" i="1" dirty="0">
                    <a:solidFill>
                      <a:srgbClr val="0000FF"/>
                    </a:solidFill>
                    <a:latin typeface="Times New Roman" panose="02020603050405020304" pitchFamily="18" charset="0"/>
                    <a:cs typeface="Times New Roman" panose="02020603050405020304" pitchFamily="18" charset="0"/>
                  </a:rPr>
                  <a:t> roots of unity</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nSpc>
                    <a:spcPct val="115000"/>
                  </a:lnSpc>
                </a:pPr>
                <a:endParaRPr lang="en-US" sz="2400" dirty="0">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48901" y="2346290"/>
                <a:ext cx="8474962" cy="3051605"/>
              </a:xfrm>
              <a:prstGeom prst="rect">
                <a:avLst/>
              </a:prstGeom>
              <a:blipFill>
                <a:blip r:embed="rId2"/>
                <a:stretch>
                  <a:fillRect l="-1151" r="-1079"/>
                </a:stretch>
              </a:blipFill>
            </p:spPr>
            <p:txBody>
              <a:bodyPr/>
              <a:lstStyle/>
              <a:p>
                <a:r>
                  <a:rPr lang="en-US">
                    <a:noFill/>
                  </a:rPr>
                  <a:t> </a:t>
                </a:r>
              </a:p>
            </p:txBody>
          </p:sp>
        </mc:Fallback>
      </mc:AlternateContent>
      <p:sp>
        <p:nvSpPr>
          <p:cNvPr id="5" name="Thought Bubble: Cloud 4">
            <a:extLst>
              <a:ext uri="{FF2B5EF4-FFF2-40B4-BE49-F238E27FC236}">
                <a16:creationId xmlns:a16="http://schemas.microsoft.com/office/drawing/2014/main" id="{FCE66E5F-CB4A-450E-9B49-D85F3711D15F}"/>
              </a:ext>
            </a:extLst>
          </p:cNvPr>
          <p:cNvSpPr/>
          <p:nvPr/>
        </p:nvSpPr>
        <p:spPr>
          <a:xfrm flipH="1">
            <a:off x="910136" y="4641340"/>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082BE599-322A-4BDC-8660-43567A819F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780" y="441618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C74647E-EEF8-4FB8-BB37-1E4B17EB8490}"/>
              </a:ext>
            </a:extLst>
          </p:cNvPr>
          <p:cNvSpPr/>
          <p:nvPr/>
        </p:nvSpPr>
        <p:spPr>
          <a:xfrm>
            <a:off x="1748901" y="1076177"/>
            <a:ext cx="5782993" cy="1191736"/>
          </a:xfrm>
          <a:prstGeom prst="rect">
            <a:avLst/>
          </a:prstGeom>
        </p:spPr>
        <p:txBody>
          <a:bodyPr wrap="none">
            <a:spAutoFit/>
          </a:bodyPr>
          <a:lstStyle/>
          <a:p>
            <a:pPr>
              <a:lnSpc>
                <a:spcPct val="115000"/>
              </a:lnSpc>
            </a:pPr>
            <a:r>
              <a:rPr lang="en-US" sz="3200" dirty="0">
                <a:ea typeface="SimSun" panose="02010600030101010101" pitchFamily="2" charset="-122"/>
              </a:rPr>
              <a:t>Fast multiplication </a:t>
            </a:r>
          </a:p>
          <a:p>
            <a:pPr>
              <a:lnSpc>
                <a:spcPct val="115000"/>
              </a:lnSpc>
            </a:pPr>
            <a:r>
              <a:rPr lang="en-US" sz="3200" dirty="0">
                <a:ea typeface="SimSun" panose="02010600030101010101" pitchFamily="2" charset="-122"/>
              </a:rPr>
              <a:t>of polynomials in coefficient form</a:t>
            </a:r>
          </a:p>
        </p:txBody>
      </p:sp>
      <p:sp>
        <p:nvSpPr>
          <p:cNvPr id="6" name="TextBox 5">
            <a:extLst>
              <a:ext uri="{FF2B5EF4-FFF2-40B4-BE49-F238E27FC236}">
                <a16:creationId xmlns:a16="http://schemas.microsoft.com/office/drawing/2014/main" id="{AF371B17-6B9B-49BC-90A1-0C3F3BAB34E8}"/>
              </a:ext>
            </a:extLst>
          </p:cNvPr>
          <p:cNvSpPr txBox="1"/>
          <p:nvPr/>
        </p:nvSpPr>
        <p:spPr>
          <a:xfrm>
            <a:off x="1748901" y="5699739"/>
            <a:ext cx="1839558" cy="646331"/>
          </a:xfrm>
          <a:prstGeom prst="rect">
            <a:avLst/>
          </a:prstGeom>
          <a:noFill/>
          <a:ln>
            <a:solidFill>
              <a:schemeClr val="tx1"/>
            </a:solidFill>
          </a:ln>
        </p:spPr>
        <p:txBody>
          <a:bodyPr wrap="square" rtlCol="0">
            <a:spAutoFit/>
          </a:bodyPr>
          <a:lstStyle/>
          <a:p>
            <a:r>
              <a:rPr lang="en-US" dirty="0"/>
              <a:t>2n points around a unit circle.</a:t>
            </a:r>
          </a:p>
        </p:txBody>
      </p:sp>
    </p:spTree>
    <p:extLst>
      <p:ext uri="{BB962C8B-B14F-4D97-AF65-F5344CB8AC3E}">
        <p14:creationId xmlns:p14="http://schemas.microsoft.com/office/powerpoint/2010/main" val="100121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5ECA68-3F70-4F16-A8AE-8B323E209385}"/>
              </a:ext>
            </a:extLst>
          </p:cNvPr>
          <p:cNvSpPr txBox="1"/>
          <p:nvPr/>
        </p:nvSpPr>
        <p:spPr>
          <a:xfrm>
            <a:off x="1172582" y="1246767"/>
            <a:ext cx="9152068" cy="756907"/>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3ED768F4-7314-4917-B65B-CBB1521CF36C}"/>
              </a:ext>
            </a:extLst>
          </p:cNvPr>
          <p:cNvSpPr txBox="1"/>
          <p:nvPr/>
        </p:nvSpPr>
        <p:spPr>
          <a:xfrm>
            <a:off x="1446087" y="4640830"/>
            <a:ext cx="8833401" cy="60349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28540" y="1211783"/>
                <a:ext cx="8950948" cy="2114810"/>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solidFill>
                      <a:srgbClr val="0000FF"/>
                    </a:solidFill>
                    <a:effectLst/>
                    <a:latin typeface="Times New Roman" panose="02020603050405020304" pitchFamily="18" charset="0"/>
                    <a:ea typeface="SimSun" panose="02010600030101010101" pitchFamily="2" charset="-122"/>
                  </a:rPr>
                  <a:t>A complex n</a:t>
                </a:r>
                <a:r>
                  <a:rPr lang="en-US" sz="2400" baseline="30000" dirty="0">
                    <a:solidFill>
                      <a:srgbClr val="0000FF"/>
                    </a:solidFill>
                    <a:effectLst/>
                    <a:latin typeface="Times New Roman" panose="02020603050405020304" pitchFamily="18" charset="0"/>
                    <a:ea typeface="SimSun" panose="02010600030101010101" pitchFamily="2" charset="-122"/>
                  </a:rPr>
                  <a:t>th</a:t>
                </a:r>
                <a:r>
                  <a:rPr lang="en-US" sz="2400" dirty="0">
                    <a:solidFill>
                      <a:srgbClr val="0000FF"/>
                    </a:solidFill>
                    <a:effectLst/>
                    <a:latin typeface="Times New Roman" panose="02020603050405020304" pitchFamily="18" charset="0"/>
                    <a:ea typeface="SimSun" panose="02010600030101010101" pitchFamily="2" charset="-122"/>
                  </a:rPr>
                  <a:t> root of unity is a complex number </a:t>
                </a:r>
                <a:r>
                  <a:rPr lang="en-US" sz="2400" dirty="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ѡ</a:t>
                </a:r>
                <a:r>
                  <a:rPr lang="en-US" sz="2400" dirty="0">
                    <a:solidFill>
                      <a:srgbClr val="0000FF"/>
                    </a:solidFill>
                    <a:effectLst/>
                    <a:latin typeface="Times New Roman" panose="02020603050405020304" pitchFamily="18" charset="0"/>
                    <a:ea typeface="SimSun" panose="02010600030101010101" pitchFamily="2" charset="-122"/>
                  </a:rPr>
                  <a:t> such that </a:t>
                </a:r>
                <a:r>
                  <a:rPr lang="en-US" sz="2400" dirty="0" err="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ѡ</a:t>
                </a:r>
                <a:r>
                  <a:rPr lang="en-US" sz="2400" baseline="30000" dirty="0" err="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n</a:t>
                </a:r>
                <a:r>
                  <a:rPr lang="en-US" sz="2400" dirty="0">
                    <a:solidFill>
                      <a:srgbClr val="0000FF"/>
                    </a:solidFill>
                    <a:effectLst/>
                    <a:latin typeface="Times New Roman" panose="02020603050405020304" pitchFamily="18" charset="0"/>
                    <a:ea typeface="SimSun" panose="02010600030101010101" pitchFamily="2" charset="-122"/>
                  </a:rPr>
                  <a:t> = 1. </a:t>
                </a:r>
              </a:p>
              <a:p>
                <a:pPr marL="342900" indent="-342900">
                  <a:lnSpc>
                    <a:spcPct val="115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There are exactly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given by the formula: </a:t>
                </a:r>
                <a:endParaRPr lang="en-US" sz="2400" dirty="0">
                  <a:effectLst/>
                  <a:latin typeface="Courier New" panose="02070309020205020404" pitchFamily="49" charset="0"/>
                  <a:ea typeface="SimSun" panose="02010600030101010101" pitchFamily="2" charset="-122"/>
                </a:endParaRPr>
              </a:p>
              <a:p>
                <a:pPr indent="457200">
                  <a:lnSpc>
                    <a:spcPct val="150000"/>
                  </a:lnSpc>
                </a:pP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Courier New" panose="02070309020205020404" pitchFamily="49" charset="0"/>
                    <a:ea typeface="SimSun" panose="02010600030101010101" pitchFamily="2" charset="-122"/>
                  </a:rPr>
                  <a:t> </a:t>
                </a:r>
                <a14:m>
                  <m:oMath xmlns:m="http://schemas.openxmlformats.org/officeDocument/2006/math">
                    <m:r>
                      <a:rPr lang="en-US" sz="2400" b="0" i="1" smtClean="0">
                        <a:solidFill>
                          <a:srgbClr val="0000FF"/>
                        </a:solidFill>
                        <a:latin typeface="Cambria Math" panose="02040503050406030204" pitchFamily="18" charset="0"/>
                        <a:ea typeface="Cambria Math" panose="02040503050406030204" pitchFamily="18" charset="0"/>
                      </a:rPr>
                      <m:t>= </m:t>
                    </m:r>
                    <m:sSup>
                      <m:sSupPr>
                        <m:ctrlPr>
                          <a:rPr lang="en-US" sz="32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3200" b="0" i="1" smtClean="0">
                            <a:solidFill>
                              <a:srgbClr val="FF0000"/>
                            </a:solidFill>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𝜋</m:t>
                        </m:r>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𝑖𝑘</m:t>
                        </m:r>
                        <m:r>
                          <a:rPr lang="en-US" sz="32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32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effectLst/>
                    <a:latin typeface="Times New Roman" panose="02020603050405020304" pitchFamily="18" charset="0"/>
                    <a:ea typeface="SimSun" panose="02010600030101010101" pitchFamily="2" charset="-122"/>
                  </a:rPr>
                  <a:t>  for k = 0, 1, …, n – 1. </a:t>
                </a:r>
              </a:p>
              <a:p>
                <a:pPr indent="457200">
                  <a:lnSpc>
                    <a:spcPct val="150000"/>
                  </a:lnSpc>
                </a:pPr>
                <a:r>
                  <a:rPr lang="en-US" sz="2400" dirty="0">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FF0000"/>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solidFill>
                              <a:srgbClr val="FF0000"/>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effectLst/>
                    <a:latin typeface="Courier New" panose="02070309020205020404" pitchFamily="49"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where</a:t>
                </a:r>
                <a:r>
                  <a:rPr lang="en-US" sz="2400" dirty="0">
                    <a:effectLst/>
                    <a:latin typeface="Courier New" panose="02070309020205020404" pitchFamily="49"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u = 2</a:t>
                </a:r>
                <a14:m>
                  <m:oMath xmlns:m="http://schemas.openxmlformats.org/officeDocument/2006/math">
                    <m:r>
                      <a:rPr lang="en-US" sz="2400" b="0" i="1" smtClean="0">
                        <a:solidFill>
                          <a:srgbClr val="0000FF"/>
                        </a:solidFill>
                        <a:latin typeface="Cambria Math" panose="02040503050406030204" pitchFamily="18" charset="0"/>
                        <a:ea typeface="Cambria Math" panose="02040503050406030204" pitchFamily="18" charset="0"/>
                      </a:rPr>
                      <m:t>𝜋</m:t>
                    </m:r>
                    <m:r>
                      <a:rPr lang="en-US" sz="2400" b="0" i="1" smtClean="0">
                        <a:solidFill>
                          <a:srgbClr val="0000FF"/>
                        </a:solidFill>
                        <a:latin typeface="Cambria Math" panose="02040503050406030204" pitchFamily="18" charset="0"/>
                        <a:ea typeface="Cambria Math" panose="02040503050406030204" pitchFamily="18" charset="0"/>
                      </a:rPr>
                      <m:t>𝑘</m:t>
                    </m:r>
                    <m:r>
                      <a:rPr lang="en-US" sz="2400" b="0" i="1" smtClean="0">
                        <a:solidFill>
                          <a:srgbClr val="0000FF"/>
                        </a:solidFill>
                        <a:latin typeface="Cambria Math" panose="02040503050406030204" pitchFamily="18" charset="0"/>
                        <a:ea typeface="Cambria Math" panose="02040503050406030204" pitchFamily="18" charset="0"/>
                      </a:rPr>
                      <m:t>/</m:t>
                    </m:r>
                    <m:r>
                      <a:rPr lang="en-US" sz="2400" b="0" i="1" smtClean="0">
                        <a:solidFill>
                          <a:srgbClr val="0000FF"/>
                        </a:solidFill>
                        <a:latin typeface="Cambria Math" panose="02040503050406030204" pitchFamily="18" charset="0"/>
                        <a:ea typeface="Cambria Math" panose="02040503050406030204" pitchFamily="18" charset="0"/>
                      </a:rPr>
                      <m:t>𝑛</m:t>
                    </m:r>
                  </m:oMath>
                </a14:m>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28540" y="1211783"/>
                <a:ext cx="8950948" cy="2114810"/>
              </a:xfrm>
              <a:prstGeom prst="rect">
                <a:avLst/>
              </a:prstGeom>
              <a:blipFill>
                <a:blip r:embed="rId2"/>
                <a:stretch>
                  <a:fillRect l="-954" t="-1441" r="-1022" b="-48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370357" y="152124"/>
                <a:ext cx="4729701" cy="942566"/>
              </a:xfrm>
              <a:prstGeom prst="rect">
                <a:avLst/>
              </a:prstGeom>
              <a:noFill/>
              <a:ln>
                <a:solidFill>
                  <a:schemeClr val="accent1"/>
                </a:solidFill>
              </a:ln>
            </p:spPr>
            <p:txBody>
              <a:bodyPr wrap="square" rtlCol="0">
                <a:spAutoFit/>
              </a:bodyPr>
              <a:lstStyle/>
              <a:p>
                <a:r>
                  <a:rPr lang="az-Cyrl-AZ" dirty="0">
                    <a:latin typeface="Cambria Math" panose="02040503050406030204" pitchFamily="18" charset="0"/>
                    <a:ea typeface="SimSun" panose="02010600030101010101" pitchFamily="2" charset="-122"/>
                    <a:cs typeface="Times New Roman" panose="02020603050405020304" pitchFamily="18" charset="0"/>
                  </a:rPr>
                  <a:t>Ѡ</a:t>
                </a:r>
                <a:r>
                  <a:rPr lang="en-US" baseline="30000" dirty="0">
                    <a:latin typeface="Cambria Math" panose="02040503050406030204" pitchFamily="18" charset="0"/>
                    <a:ea typeface="SimSun" panose="02010600030101010101" pitchFamily="2" charset="-122"/>
                    <a:cs typeface="Times New Roman" panose="02020603050405020304" pitchFamily="18" charset="0"/>
                  </a:rPr>
                  <a:t>n</a:t>
                </a:r>
                <a:r>
                  <a:rPr lang="en-US" dirty="0">
                    <a:latin typeface="Cambria Math" panose="02040503050406030204" pitchFamily="18" charset="0"/>
                    <a:ea typeface="SimSun" panose="02010600030101010101" pitchFamily="2" charset="-122"/>
                    <a:cs typeface="Times New Roman" panose="02020603050405020304" pitchFamily="18" charset="0"/>
                  </a:rPr>
                  <a:t> =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b="1" i="1">
                            <a:solidFill>
                              <a:srgbClr val="FF0000"/>
                            </a:solidFill>
                            <a:latin typeface="Cambria Math" panose="02040503050406030204" pitchFamily="18" charset="0"/>
                            <a:ea typeface="SimSun" panose="02010600030101010101" pitchFamily="2" charset="-122"/>
                            <a:cs typeface="Times New Roman" panose="02020603050405020304" pitchFamily="18" charset="0"/>
                          </a:rPr>
                          <m:t>𝒆</m:t>
                        </m:r>
                      </m:e>
                      <m:sup>
                        <m:r>
                          <a:rPr lang="en-US" i="1">
                            <a:latin typeface="Cambria Math" panose="02040503050406030204" pitchFamily="18" charset="0"/>
                            <a:ea typeface="SimSun" panose="02010600030101010101" pitchFamily="2" charset="-122"/>
                            <a:cs typeface="Times New Roman" panose="02020603050405020304" pitchFamily="18" charset="0"/>
                          </a:rPr>
                          <m:t>2</m:t>
                        </m:r>
                        <m:r>
                          <a:rPr lang="en-US" i="1">
                            <a:latin typeface="Cambria Math" panose="02040503050406030204" pitchFamily="18" charset="0"/>
                            <a:ea typeface="SimSun" panose="02010600030101010101" pitchFamily="2" charset="-122"/>
                            <a:cs typeface="Times New Roman" panose="02020603050405020304" pitchFamily="18" charset="0"/>
                          </a:rPr>
                          <m:t>𝜋</m:t>
                        </m:r>
                        <m:r>
                          <a:rPr lang="en-US" i="1">
                            <a:latin typeface="Cambria Math" panose="02040503050406030204" pitchFamily="18" charset="0"/>
                            <a:ea typeface="SimSun" panose="02010600030101010101" pitchFamily="2" charset="-122"/>
                            <a:cs typeface="Times New Roman" panose="02020603050405020304" pitchFamily="18" charset="0"/>
                          </a:rPr>
                          <m:t>𝑖𝑘</m:t>
                        </m:r>
                        <m:r>
                          <a:rPr lang="en-US" i="1">
                            <a:latin typeface="Cambria Math" panose="02040503050406030204" pitchFamily="18" charset="0"/>
                            <a:ea typeface="SimSun" panose="02010600030101010101" pitchFamily="2" charset="-122"/>
                            <a:cs typeface="Times New Roman" panose="02020603050405020304" pitchFamily="18" charset="0"/>
                          </a:rPr>
                          <m:t>/</m:t>
                        </m:r>
                        <m:r>
                          <a:rPr lang="en-US" i="1">
                            <a:solidFill>
                              <a:srgbClr val="0000CC"/>
                            </a:solidFill>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dirty="0">
                    <a:latin typeface="Times New Roman" panose="02020603050405020304" pitchFamily="18" charset="0"/>
                    <a:ea typeface="SimSun" panose="02010600030101010101" pitchFamily="2" charset="-122"/>
                  </a:rPr>
                  <a:t>  where k = n</a:t>
                </a:r>
              </a:p>
              <a:p>
                <a:r>
                  <a:rPr lang="en-US" dirty="0">
                    <a:latin typeface="Times New Roman" panose="02020603050405020304" pitchFamily="18" charset="0"/>
                    <a:ea typeface="SimSun" panose="02010600030101010101" pitchFamily="2" charset="-122"/>
                  </a:rPr>
                  <a:t>      =  </a:t>
                </a:r>
                <a14:m>
                  <m:oMath xmlns:m="http://schemas.openxmlformats.org/officeDocument/2006/math">
                    <m:sSup>
                      <m:sSupPr>
                        <m:ctrlPr>
                          <a:rPr lang="en-US" i="1">
                            <a:latin typeface="Cambria Math" panose="02040503050406030204" pitchFamily="18" charset="0"/>
                            <a:ea typeface="SimSun" panose="02010600030101010101" pitchFamily="2" charset="-122"/>
                            <a:cs typeface="Times New Roman" panose="02020603050405020304" pitchFamily="18" charset="0"/>
                          </a:rPr>
                        </m:ctrlPr>
                      </m:sSupPr>
                      <m:e>
                        <m:r>
                          <a:rPr lang="en-US" b="1" i="1">
                            <a:solidFill>
                              <a:srgbClr val="FF0000"/>
                            </a:solidFill>
                            <a:latin typeface="Cambria Math" panose="02040503050406030204" pitchFamily="18" charset="0"/>
                            <a:ea typeface="SimSun" panose="02010600030101010101" pitchFamily="2" charset="-122"/>
                            <a:cs typeface="Times New Roman" panose="02020603050405020304" pitchFamily="18" charset="0"/>
                          </a:rPr>
                          <m:t>𝒆</m:t>
                        </m:r>
                      </m:e>
                      <m:sup>
                        <m:r>
                          <a:rPr lang="en-US" i="1">
                            <a:latin typeface="Cambria Math" panose="02040503050406030204" pitchFamily="18" charset="0"/>
                            <a:ea typeface="SimSun" panose="02010600030101010101" pitchFamily="2" charset="-122"/>
                            <a:cs typeface="Times New Roman" panose="02020603050405020304" pitchFamily="18" charset="0"/>
                          </a:rPr>
                          <m:t>𝑖</m:t>
                        </m:r>
                        <m:r>
                          <a:rPr lang="en-US" b="0" i="1" smtClean="0">
                            <a:latin typeface="Cambria Math" panose="02040503050406030204" pitchFamily="18" charset="0"/>
                            <a:ea typeface="SimSun" panose="02010600030101010101" pitchFamily="2" charset="-122"/>
                            <a:cs typeface="Times New Roman" panose="02020603050405020304" pitchFamily="18" charset="0"/>
                          </a:rPr>
                          <m:t>𝑢</m:t>
                        </m:r>
                      </m:sup>
                    </m:sSup>
                  </m:oMath>
                </a14:m>
                <a:r>
                  <a:rPr lang="en-US" dirty="0">
                    <a:latin typeface="Times New Roman" panose="02020603050405020304" pitchFamily="18" charset="0"/>
                    <a:ea typeface="SimSun" panose="02010600030101010101" pitchFamily="2" charset="-122"/>
                  </a:rPr>
                  <a:t>  = cos(u) + </a:t>
                </a:r>
                <a:r>
                  <a:rPr lang="en-US" dirty="0" err="1">
                    <a:latin typeface="Times New Roman" panose="02020603050405020304" pitchFamily="18" charset="0"/>
                    <a:ea typeface="SimSun" panose="02010600030101010101" pitchFamily="2" charset="-122"/>
                  </a:rPr>
                  <a:t>i</a:t>
                </a:r>
                <a:r>
                  <a:rPr lang="en-US" dirty="0">
                    <a:latin typeface="Times New Roman" panose="02020603050405020304" pitchFamily="18" charset="0"/>
                    <a:ea typeface="SimSun" panose="02010600030101010101" pitchFamily="2" charset="-122"/>
                  </a:rPr>
                  <a:t> sin(u), where u =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r>
                      <a:rPr lang="en-US" i="1">
                        <a:solidFill>
                          <a:srgbClr val="0000FF"/>
                        </a:solidFill>
                        <a:latin typeface="Cambria Math" panose="02040503050406030204" pitchFamily="18" charset="0"/>
                        <a:ea typeface="Cambria Math" panose="02040503050406030204" pitchFamily="18" charset="0"/>
                      </a:rPr>
                      <m:t>𝑘</m:t>
                    </m:r>
                    <m:r>
                      <a:rPr lang="en-US" i="1">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𝑛</m:t>
                    </m:r>
                  </m:oMath>
                </a14:m>
                <a:endParaRPr lang="en-US" dirty="0"/>
              </a:p>
              <a:p>
                <a:r>
                  <a:rPr lang="en-US" dirty="0"/>
                  <a:t>       </a:t>
                </a:r>
                <a:r>
                  <a:rPr lang="en-US" dirty="0">
                    <a:latin typeface="Times New Roman" panose="02020603050405020304" pitchFamily="18" charset="0"/>
                    <a:ea typeface="SimSun" panose="02010600030101010101" pitchFamily="2" charset="-122"/>
                  </a:rPr>
                  <a:t>= cos(</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oMath>
                </a14:m>
                <a:r>
                  <a:rPr lang="en-US" dirty="0">
                    <a:latin typeface="Times New Roman" panose="02020603050405020304" pitchFamily="18" charset="0"/>
                    <a:ea typeface="SimSun" panose="02010600030101010101" pitchFamily="2" charset="-122"/>
                  </a:rPr>
                  <a:t>) + </a:t>
                </a:r>
                <a:r>
                  <a:rPr lang="en-US" dirty="0" err="1">
                    <a:latin typeface="Times New Roman" panose="02020603050405020304" pitchFamily="18" charset="0"/>
                    <a:ea typeface="SimSun" panose="02010600030101010101" pitchFamily="2" charset="-122"/>
                  </a:rPr>
                  <a:t>i</a:t>
                </a:r>
                <a:r>
                  <a:rPr lang="en-US" dirty="0">
                    <a:latin typeface="Times New Roman" panose="02020603050405020304" pitchFamily="18" charset="0"/>
                    <a:ea typeface="SimSun" panose="02010600030101010101" pitchFamily="2" charset="-122"/>
                  </a:rPr>
                  <a:t> sin(</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oMath>
                </a14:m>
                <a:r>
                  <a:rPr lang="en-US" dirty="0">
                    <a:latin typeface="Times New Roman" panose="02020603050405020304" pitchFamily="18" charset="0"/>
                    <a:ea typeface="SimSun" panose="02010600030101010101" pitchFamily="2" charset="-122"/>
                  </a:rPr>
                  <a:t>) = 1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370357" y="152124"/>
                <a:ext cx="4729701" cy="942566"/>
              </a:xfrm>
              <a:prstGeom prst="rect">
                <a:avLst/>
              </a:prstGeom>
              <a:blipFill>
                <a:blip r:embed="rId3"/>
                <a:stretch>
                  <a:fillRect l="-900" t="-2548" b="-7643"/>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735208" y="2004062"/>
                <a:ext cx="3306981" cy="2029145"/>
              </a:xfrm>
              <a:prstGeom prst="rect">
                <a:avLst/>
              </a:prstGeom>
              <a:noFill/>
              <a:ln>
                <a:solidFill>
                  <a:schemeClr val="accent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Let n = 8. For k = 0, 1, 2, 3, …</a:t>
                </a:r>
              </a:p>
              <a:p>
                <a:r>
                  <a:rPr lang="en-US" dirty="0">
                    <a:solidFill>
                      <a:srgbClr val="0000FF"/>
                    </a:solidFill>
                    <a:latin typeface="Times New Roman" panose="02020603050405020304" pitchFamily="18" charset="0"/>
                    <a:ea typeface="SimSun" panose="02010600030101010101" pitchFamily="2" charset="-122"/>
                  </a:rPr>
                  <a:t>u = 2</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0</m:t>
                    </m:r>
                    <m:r>
                      <a:rPr lang="en-US" i="1">
                        <a:solidFill>
                          <a:srgbClr val="0000FF"/>
                        </a:solidFill>
                        <a:latin typeface="Cambria Math" panose="02040503050406030204" pitchFamily="18" charset="0"/>
                        <a:ea typeface="Cambria Math" panose="02040503050406030204" pitchFamily="18" charset="0"/>
                      </a:rPr>
                      <m:t>/</m:t>
                    </m:r>
                    <m:r>
                      <a:rPr lang="en-US" b="0" i="1" smtClean="0">
                        <a:solidFill>
                          <a:srgbClr val="0000FF"/>
                        </a:solidFill>
                        <a:latin typeface="Cambria Math"/>
                        <a:ea typeface="Cambria Math" panose="02040503050406030204" pitchFamily="18" charset="0"/>
                      </a:rPr>
                      <m:t>8</m:t>
                    </m:r>
                  </m:oMath>
                </a14:m>
                <a:r>
                  <a:rPr lang="en-US" dirty="0">
                    <a:solidFill>
                      <a:srgbClr val="0000FF"/>
                    </a:solidFill>
                    <a:latin typeface="Courier New" panose="02070309020205020404" pitchFamily="49" charset="0"/>
                    <a:ea typeface="SimSun" panose="02010600030101010101" pitchFamily="2" charset="-122"/>
                  </a:rPr>
                  <a:t> = 0,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1</m:t>
                        </m:r>
                      </m:num>
                      <m:den>
                        <m:r>
                          <a:rPr lang="en-US" b="0" i="1" smtClean="0">
                            <a:solidFill>
                              <a:srgbClr val="0000FF"/>
                            </a:solidFill>
                            <a:latin typeface="Cambria Math"/>
                            <a:ea typeface="Cambria Math" panose="02040503050406030204" pitchFamily="18" charset="0"/>
                          </a:rPr>
                          <m:t>8</m:t>
                        </m:r>
                      </m:den>
                    </m:f>
                    <m:r>
                      <a:rPr lang="en-US" b="0" i="1" smtClean="0">
                        <a:solidFill>
                          <a:srgbClr val="0000FF"/>
                        </a:solidFill>
                        <a:latin typeface="Cambria Math"/>
                        <a:ea typeface="Cambria Math" panose="02040503050406030204" pitchFamily="18" charset="0"/>
                      </a:rPr>
                      <m:t>=</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num>
                      <m:den>
                        <m:r>
                          <m:rPr>
                            <m:nor/>
                          </m:rPr>
                          <a:rPr lang="en-US">
                            <a:solidFill>
                              <a:srgbClr val="0000FF"/>
                            </a:solidFill>
                            <a:latin typeface="Cambria Math" panose="02040503050406030204" pitchFamily="18" charset="0"/>
                            <a:ea typeface="Cambria Math" panose="02040503050406030204" pitchFamily="18" charset="0"/>
                          </a:rPr>
                          <m:t>4,</m:t>
                        </m:r>
                      </m:den>
                    </m:f>
                    <m:r>
                      <a:rPr lang="en-US" b="0" i="1" smtClean="0">
                        <a:solidFill>
                          <a:srgbClr val="0000FF"/>
                        </a:solidFill>
                        <a:latin typeface="Cambria Math"/>
                        <a:ea typeface="Cambria Math" panose="02040503050406030204" pitchFamily="18" charset="0"/>
                      </a:rPr>
                      <m:t> </m:t>
                    </m:r>
                  </m:oMath>
                </a14:m>
                <a:r>
                  <a:rPr lang="en-US" dirty="0">
                    <a:solidFill>
                      <a:srgbClr val="0000FF"/>
                    </a:solidFill>
                    <a:latin typeface="Times New Roman" panose="02020603050405020304" pitchFamily="18" charset="0"/>
                    <a:ea typeface="SimSun" panose="02010600030101010101" pitchFamily="2" charset="-122"/>
                  </a:rPr>
                  <a:t> 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2</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r>
                      <m:rPr>
                        <m:nor/>
                      </m:rPr>
                      <a:rPr lang="en-US" dirty="0">
                        <a:solidFill>
                          <a:srgbClr val="0000FF"/>
                        </a:solidFill>
                        <a:latin typeface="Times New Roman" panose="02020603050405020304" pitchFamily="18" charset="0"/>
                        <a:ea typeface="SimSun" panose="02010600030101010101" pitchFamily="2" charset="-122"/>
                      </a:rPr>
                      <m:t> =</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num>
                      <m:den>
                        <m:r>
                          <m:rPr>
                            <m:nor/>
                          </m:rPr>
                          <a:rPr lang="en-US" b="0" i="0" smtClean="0">
                            <a:solidFill>
                              <a:srgbClr val="0000FF"/>
                            </a:solidFill>
                            <a:latin typeface="Cambria Math"/>
                            <a:ea typeface="Cambria Math" panose="02040503050406030204" pitchFamily="18" charset="0"/>
                          </a:rPr>
                          <m:t>2</m:t>
                        </m:r>
                        <m:r>
                          <m:rPr>
                            <m:nor/>
                          </m:rPr>
                          <a:rPr lang="en-US">
                            <a:solidFill>
                              <a:srgbClr val="0000FF"/>
                            </a:solidFill>
                            <a:latin typeface="Cambria Math" panose="02040503050406030204" pitchFamily="18" charset="0"/>
                            <a:ea typeface="Cambria Math" panose="02040503050406030204" pitchFamily="18" charset="0"/>
                          </a:rPr>
                          <m:t>,</m:t>
                        </m:r>
                      </m:den>
                    </m:f>
                    <m:r>
                      <m:rPr>
                        <m:nor/>
                      </m:rPr>
                      <a:rPr lang="en-US">
                        <a:solidFill>
                          <a:srgbClr val="0000FF"/>
                        </a:solidFill>
                        <a:latin typeface="Cambria Math" panose="02040503050406030204" pitchFamily="18" charset="0"/>
                        <a:ea typeface="Cambria Math" panose="02040503050406030204" pitchFamily="18" charset="0"/>
                      </a:rPr>
                      <m:t>, </m:t>
                    </m:r>
                  </m:oMath>
                </a14:m>
                <a:r>
                  <a:rPr lang="en-US" dirty="0">
                    <a:solidFill>
                      <a:srgbClr val="0000FF"/>
                    </a:solidFill>
                    <a:latin typeface="Times New Roman" panose="02020603050405020304" pitchFamily="18" charset="0"/>
                    <a:ea typeface="SimSun" panose="02010600030101010101" pitchFamily="2" charset="-122"/>
                  </a:rPr>
                  <a:t>  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3</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r>
                      <m:rPr>
                        <m:nor/>
                      </m:rPr>
                      <a:rPr lang="en-US" dirty="0">
                        <a:solidFill>
                          <a:srgbClr val="0000FF"/>
                        </a:solidFill>
                        <a:latin typeface="Times New Roman" panose="02020603050405020304" pitchFamily="18" charset="0"/>
                        <a:ea typeface="SimSun" panose="02010600030101010101" pitchFamily="2" charset="-122"/>
                      </a:rPr>
                      <m:t> =</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b="0" i="1" dirty="0" smtClean="0">
                            <a:solidFill>
                              <a:srgbClr val="0000FF"/>
                            </a:solidFill>
                            <a:latin typeface="Cambria Math"/>
                            <a:ea typeface="Cambria Math" panose="02040503050406030204" pitchFamily="18" charset="0"/>
                          </a:rPr>
                          <m:t>3</m:t>
                        </m:r>
                        <m:r>
                          <a:rPr lang="en-US" i="1">
                            <a:solidFill>
                              <a:srgbClr val="0000FF"/>
                            </a:solidFill>
                            <a:latin typeface="Cambria Math" panose="02040503050406030204" pitchFamily="18" charset="0"/>
                            <a:ea typeface="Cambria Math" panose="02040503050406030204" pitchFamily="18" charset="0"/>
                          </a:rPr>
                          <m:t>𝜋</m:t>
                        </m:r>
                      </m:num>
                      <m:den>
                        <m:r>
                          <m:rPr>
                            <m:nor/>
                          </m:rPr>
                          <a:rPr lang="en-US" b="0" i="0" smtClean="0">
                            <a:solidFill>
                              <a:srgbClr val="0000FF"/>
                            </a:solidFill>
                            <a:latin typeface="Cambria Math"/>
                            <a:ea typeface="Cambria Math" panose="02040503050406030204" pitchFamily="18" charset="0"/>
                          </a:rPr>
                          <m:t>4</m:t>
                        </m:r>
                        <m:r>
                          <m:rPr>
                            <m:nor/>
                          </m:rPr>
                          <a:rPr lang="en-US">
                            <a:solidFill>
                              <a:srgbClr val="0000FF"/>
                            </a:solidFill>
                            <a:latin typeface="Cambria Math" panose="02040503050406030204" pitchFamily="18" charset="0"/>
                            <a:ea typeface="Cambria Math" panose="02040503050406030204" pitchFamily="18" charset="0"/>
                          </a:rPr>
                          <m:t>,</m:t>
                        </m:r>
                      </m:den>
                    </m:f>
                    <m:r>
                      <m:rPr>
                        <m:nor/>
                      </m:rPr>
                      <a:rPr lang="en-US">
                        <a:solidFill>
                          <a:srgbClr val="0000FF"/>
                        </a:solidFill>
                        <a:latin typeface="Cambria Math" panose="02040503050406030204" pitchFamily="18" charset="0"/>
                        <a:ea typeface="Cambria Math" panose="02040503050406030204" pitchFamily="18" charset="0"/>
                      </a:rPr>
                      <m:t>, </m:t>
                    </m:r>
                    <m:r>
                      <m:rPr>
                        <m:nor/>
                      </m:rPr>
                      <a:rPr lang="en-US" b="0" i="0" smtClean="0">
                        <a:solidFill>
                          <a:srgbClr val="0000FF"/>
                        </a:solidFill>
                        <a:latin typeface="Cambria Math" panose="02040503050406030204" pitchFamily="18" charset="0"/>
                        <a:ea typeface="Cambria Math" panose="02040503050406030204" pitchFamily="18" charset="0"/>
                      </a:rPr>
                      <m:t> </m:t>
                    </m:r>
                  </m:oMath>
                </a14:m>
                <a:r>
                  <a:rPr lang="en-US" dirty="0">
                    <a:solidFill>
                      <a:srgbClr val="0000FF"/>
                    </a:solidFill>
                    <a:latin typeface="Courier New" panose="02070309020205020404" pitchFamily="49" charset="0"/>
                    <a:ea typeface="SimSun" panose="02010600030101010101" pitchFamily="2" charset="-122"/>
                  </a:rPr>
                  <a:t>… ,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f>
                      <m:fPr>
                        <m:ctrlPr>
                          <a:rPr lang="en-US" i="1">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7</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f>
                      <m:fPr>
                        <m:ctrlPr>
                          <a:rPr lang="en-US" i="1" dirty="0">
                            <a:solidFill>
                              <a:srgbClr val="0000FF"/>
                            </a:solidFill>
                            <a:latin typeface="Cambria Math" panose="02040503050406030204" pitchFamily="18" charset="0"/>
                            <a:ea typeface="Cambria Math" panose="02040503050406030204" pitchFamily="18" charset="0"/>
                          </a:rPr>
                        </m:ctrlPr>
                      </m:fPr>
                      <m:num>
                        <m:r>
                          <a:rPr lang="en-US" b="0" i="1" dirty="0" smtClean="0">
                            <a:solidFill>
                              <a:srgbClr val="0000FF"/>
                            </a:solidFill>
                            <a:latin typeface="Cambria Math"/>
                            <a:ea typeface="Cambria Math" panose="02040503050406030204" pitchFamily="18" charset="0"/>
                          </a:rPr>
                          <m:t>7</m:t>
                        </m:r>
                        <m:r>
                          <a:rPr lang="en-US" i="1">
                            <a:solidFill>
                              <a:srgbClr val="0000FF"/>
                            </a:solidFill>
                            <a:latin typeface="Cambria Math" panose="02040503050406030204" pitchFamily="18" charset="0"/>
                            <a:ea typeface="Cambria Math" panose="02040503050406030204" pitchFamily="18" charset="0"/>
                          </a:rPr>
                          <m:t>𝜋</m:t>
                        </m:r>
                      </m:num>
                      <m:den>
                        <m:r>
                          <m:rPr>
                            <m:nor/>
                          </m:rPr>
                          <a:rPr lang="en-US">
                            <a:solidFill>
                              <a:srgbClr val="0000FF"/>
                            </a:solidFill>
                            <a:latin typeface="Cambria Math" panose="02040503050406030204" pitchFamily="18" charset="0"/>
                            <a:ea typeface="Cambria Math" panose="02040503050406030204" pitchFamily="18" charset="0"/>
                          </a:rPr>
                          <m:t>4,</m:t>
                        </m:r>
                      </m:den>
                    </m:f>
                  </m:oMath>
                </a14:m>
                <a:r>
                  <a:rPr lang="en-US" dirty="0">
                    <a:solidFill>
                      <a:srgbClr val="0000FF"/>
                    </a:solidFill>
                    <a:latin typeface="Courier New" panose="02070309020205020404" pitchFamily="49" charset="0"/>
                    <a:ea typeface="SimSun" panose="02010600030101010101" pitchFamily="2" charset="-122"/>
                  </a:rPr>
                  <a:t> , </a:t>
                </a:r>
                <a:r>
                  <a:rPr lang="en-US"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then next will be </a:t>
                </a:r>
                <a:r>
                  <a:rPr lang="en-US" dirty="0">
                    <a:solidFill>
                      <a:srgbClr val="0000FF"/>
                    </a:solidFill>
                    <a:latin typeface="Times New Roman" panose="02020603050405020304" pitchFamily="18" charset="0"/>
                    <a:ea typeface="SimSun" panose="02010600030101010101" pitchFamily="2" charset="-122"/>
                  </a:rPr>
                  <a:t>2</a:t>
                </a:r>
                <a14:m>
                  <m:oMath xmlns:m="http://schemas.openxmlformats.org/officeDocument/2006/math">
                    <m:f>
                      <m:fPr>
                        <m:ctrlPr>
                          <a:rPr lang="en-US" i="1" smtClean="0">
                            <a:solidFill>
                              <a:srgbClr val="0000FF"/>
                            </a:solidFill>
                            <a:latin typeface="Cambria Math" panose="02040503050406030204" pitchFamily="18" charset="0"/>
                            <a:ea typeface="Cambria Math" panose="02040503050406030204" pitchFamily="18" charset="0"/>
                          </a:rPr>
                        </m:ctrlPr>
                      </m:fPr>
                      <m:num>
                        <m:r>
                          <a:rPr lang="en-US" i="1">
                            <a:solidFill>
                              <a:srgbClr val="0000FF"/>
                            </a:solidFill>
                            <a:latin typeface="Cambria Math" panose="02040503050406030204" pitchFamily="18" charset="0"/>
                            <a:ea typeface="Cambria Math" panose="02040503050406030204" pitchFamily="18" charset="0"/>
                          </a:rPr>
                          <m:t>𝜋</m:t>
                        </m:r>
                        <m:r>
                          <a:rPr lang="en-US" b="0" i="1" smtClean="0">
                            <a:solidFill>
                              <a:srgbClr val="0000FF"/>
                            </a:solidFill>
                            <a:latin typeface="Cambria Math"/>
                            <a:ea typeface="Cambria Math" panose="02040503050406030204" pitchFamily="18" charset="0"/>
                          </a:rPr>
                          <m:t>8</m:t>
                        </m:r>
                      </m:num>
                      <m:den>
                        <m:r>
                          <a:rPr lang="en-US" i="1">
                            <a:solidFill>
                              <a:srgbClr val="0000FF"/>
                            </a:solidFill>
                            <a:latin typeface="Cambria Math"/>
                            <a:ea typeface="Cambria Math" panose="02040503050406030204" pitchFamily="18" charset="0"/>
                          </a:rPr>
                          <m:t>8</m:t>
                        </m:r>
                      </m:den>
                    </m:f>
                    <m:r>
                      <a:rPr lang="en-US" i="1">
                        <a:solidFill>
                          <a:srgbClr val="0000FF"/>
                        </a:solidFill>
                        <a:latin typeface="Cambria Math"/>
                        <a:ea typeface="Cambria Math" panose="02040503050406030204" pitchFamily="18" charset="0"/>
                      </a:rPr>
                      <m:t>=</m:t>
                    </m:r>
                    <m:r>
                      <m:rPr>
                        <m:nor/>
                      </m:rPr>
                      <a:rPr lang="en-US" dirty="0">
                        <a:solidFill>
                          <a:srgbClr val="0000FF"/>
                        </a:solidFill>
                        <a:latin typeface="Times New Roman" panose="02020603050405020304" pitchFamily="18" charset="0"/>
                        <a:ea typeface="SimSun" panose="02010600030101010101" pitchFamily="2" charset="-122"/>
                      </a:rPr>
                      <m:t>2</m:t>
                    </m:r>
                    <m:r>
                      <a:rPr lang="en-US" i="1">
                        <a:solidFill>
                          <a:srgbClr val="0000FF"/>
                        </a:solidFill>
                        <a:latin typeface="Cambria Math" panose="02040503050406030204" pitchFamily="18" charset="0"/>
                        <a:ea typeface="Cambria Math" panose="02040503050406030204" pitchFamily="18" charset="0"/>
                      </a:rPr>
                      <m:t>𝜋</m:t>
                    </m:r>
                  </m:oMath>
                </a14:m>
                <a:r>
                  <a:rPr lang="en-US" dirty="0">
                    <a:solidFill>
                      <a:srgbClr val="0000FF"/>
                    </a:solidFill>
                    <a:latin typeface="Courier New" panose="02070309020205020404" pitchFamily="49" charset="0"/>
                    <a:ea typeface="SimSun" panose="02010600030101010101" pitchFamily="2" charset="-122"/>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8735208" y="2004062"/>
                <a:ext cx="3306981" cy="2029145"/>
              </a:xfrm>
              <a:prstGeom prst="rect">
                <a:avLst/>
              </a:prstGeom>
              <a:blipFill>
                <a:blip r:embed="rId4"/>
                <a:stretch>
                  <a:fillRect l="-1471" t="-1493" b="-1194"/>
                </a:stretch>
              </a:blipFill>
              <a:ln>
                <a:solidFill>
                  <a:schemeClr val="accent1"/>
                </a:solidFill>
              </a:ln>
            </p:spPr>
            <p:txBody>
              <a:bodyPr/>
              <a:lstStyle/>
              <a:p>
                <a:r>
                  <a:rPr lang="en-US">
                    <a:noFill/>
                  </a:rPr>
                  <a:t> </a:t>
                </a:r>
              </a:p>
            </p:txBody>
          </p:sp>
        </mc:Fallback>
      </mc:AlternateContent>
      <p:sp>
        <p:nvSpPr>
          <p:cNvPr id="3" name="Rectangle 2">
            <a:extLst>
              <a:ext uri="{FF2B5EF4-FFF2-40B4-BE49-F238E27FC236}">
                <a16:creationId xmlns:a16="http://schemas.microsoft.com/office/drawing/2014/main" id="{05990EB5-B815-4536-B23D-1BE17550CCFE}"/>
              </a:ext>
            </a:extLst>
          </p:cNvPr>
          <p:cNvSpPr/>
          <p:nvPr/>
        </p:nvSpPr>
        <p:spPr>
          <a:xfrm>
            <a:off x="1328540" y="401353"/>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75AA35-CDA4-0564-64C0-259328285280}"/>
                  </a:ext>
                </a:extLst>
              </p:cNvPr>
              <p:cNvSpPr txBox="1"/>
              <p:nvPr/>
            </p:nvSpPr>
            <p:spPr>
              <a:xfrm>
                <a:off x="1289279" y="3560780"/>
                <a:ext cx="8990209" cy="3126882"/>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Interpretation Using Euler's Formula:</a:t>
                </a:r>
              </a:p>
              <a:p>
                <a:r>
                  <a:rPr lang="en-US" sz="2400" dirty="0">
                    <a:latin typeface="Times New Roman" panose="02020603050405020304" pitchFamily="18" charset="0"/>
                    <a:cs typeface="Times New Roman" panose="02020603050405020304" pitchFamily="18" charset="0"/>
                  </a:rPr>
                  <a:t>Euler's formula connects complex exponentials with trigonometric functions:</a:t>
                </a:r>
              </a:p>
              <a:p>
                <a:pPr marL="971550" indent="-97155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a:t>
                </a:r>
                <a:r>
                  <a:rPr lang="en-US" sz="2400" baseline="30000" dirty="0" err="1">
                    <a:latin typeface="Times New Roman" panose="02020603050405020304" pitchFamily="18" charset="0"/>
                    <a:cs typeface="Times New Roman" panose="02020603050405020304" pitchFamily="18" charset="0"/>
                  </a:rPr>
                  <a:t>iu</a:t>
                </a:r>
                <a:r>
                  <a:rPr lang="en-US" sz="2400" dirty="0">
                    <a:latin typeface="Times New Roman" panose="02020603050405020304" pitchFamily="18" charset="0"/>
                    <a:cs typeface="Times New Roman" panose="02020603050405020304" pitchFamily="18" charset="0"/>
                  </a:rPr>
                  <a:t> = cos(u) + </a:t>
                </a:r>
                <a:r>
                  <a:rPr lang="en-US" sz="2400" dirty="0" err="1">
                    <a:latin typeface="Times New Roman" panose="02020603050405020304" pitchFamily="18" charset="0"/>
                    <a:cs typeface="Times New Roman" panose="02020603050405020304" pitchFamily="18" charset="0"/>
                  </a:rPr>
                  <a:t>i.sin</a:t>
                </a:r>
                <a:r>
                  <a:rPr lang="en-US" sz="2400" dirty="0">
                    <a:latin typeface="Times New Roman" panose="02020603050405020304" pitchFamily="18" charset="0"/>
                    <a:cs typeface="Times New Roman" panose="02020603050405020304" pitchFamily="18" charset="0"/>
                  </a:rPr>
                  <a:t>(u), where u is a real number (in this context, u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cs typeface="Times New Roman" panose="02020603050405020304" pitchFamily="18" charset="0"/>
                          </a:rPr>
                          <m:t>2</m:t>
                        </m:r>
                        <m:r>
                          <m:rPr>
                            <m:nor/>
                          </m:rPr>
                          <a:rPr lang="el-GR" sz="2400" dirty="0">
                            <a:latin typeface="Times New Roman" panose="02020603050405020304" pitchFamily="18" charset="0"/>
                            <a:cs typeface="Times New Roman" panose="02020603050405020304" pitchFamily="18" charset="0"/>
                          </a:rPr>
                          <m:t>π</m:t>
                        </m:r>
                        <m:r>
                          <m:rPr>
                            <m:nor/>
                          </m:rPr>
                          <a:rPr lang="en-US" sz="2400" dirty="0">
                            <a:latin typeface="Times New Roman" panose="02020603050405020304" pitchFamily="18" charset="0"/>
                            <a:cs typeface="Times New Roman" panose="02020603050405020304" pitchFamily="18" charset="0"/>
                          </a:rPr>
                          <m:t>k</m:t>
                        </m:r>
                        <m:r>
                          <m:rPr>
                            <m:nor/>
                          </m:rPr>
                          <a:rPr lang="en-US" sz="2400" dirty="0">
                            <a:latin typeface="Times New Roman" panose="02020603050405020304" pitchFamily="18" charset="0"/>
                            <a:cs typeface="Times New Roman" panose="02020603050405020304" pitchFamily="18" charset="0"/>
                          </a:rPr>
                          <m:t>​</m:t>
                        </m:r>
                      </m:num>
                      <m:den>
                        <m:r>
                          <m:rPr>
                            <m:nor/>
                          </m:rPr>
                          <a:rPr lang="en-US" sz="2400" dirty="0">
                            <a:latin typeface="Times New Roman" panose="02020603050405020304" pitchFamily="18" charset="0"/>
                            <a:cs typeface="Times New Roman" panose="02020603050405020304" pitchFamily="18" charset="0"/>
                          </a:rPr>
                          <m:t>n</m:t>
                        </m:r>
                      </m:den>
                    </m:f>
                    <m:r>
                      <a:rPr lang="en-US" sz="2400" i="1" dirty="0">
                        <a:latin typeface="Cambria Math" panose="02040503050406030204" pitchFamily="18" charset="0"/>
                        <a:cs typeface="Times New Roman" panose="02020603050405020304" pitchFamily="18" charset="0"/>
                      </a:rPr>
                      <m:t> </m:t>
                    </m:r>
                    <m:r>
                      <a:rPr lang="en-US" sz="2400" b="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and i = </a:t>
                </a:r>
                <a14:m>
                  <m:oMath xmlns:m="http://schemas.openxmlformats.org/officeDocument/2006/math">
                    <m:rad>
                      <m:radPr>
                        <m:degHide m:val="on"/>
                        <m:ctrlPr>
                          <a:rPr lang="en-US" sz="2400" i="1" smtClean="0">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−1</m:t>
                        </m:r>
                      </m:e>
                    </m:rad>
                  </m:oMath>
                </a14:m>
                <a:r>
                  <a:rPr lang="en-US" sz="2400" dirty="0">
                    <a:latin typeface="Times New Roman" panose="02020603050405020304" pitchFamily="18" charset="0"/>
                    <a:cs typeface="Times New Roman" panose="02020603050405020304" pitchFamily="18" charset="0"/>
                  </a:rPr>
                  <a:t>​ is the imaginary unit.</a:t>
                </a:r>
              </a:p>
              <a:p>
                <a:r>
                  <a:rPr lang="en-US" sz="2400" dirty="0">
                    <a:latin typeface="Times New Roman" panose="02020603050405020304" pitchFamily="18" charset="0"/>
                    <a:cs typeface="Times New Roman" panose="02020603050405020304" pitchFamily="18" charset="0"/>
                  </a:rPr>
                  <a:t>Using Euler's formula, we can rewrite the nth roots of unity as:</a:t>
                </a:r>
              </a:p>
              <a:p>
                <a:r>
                  <a:rPr lang="en-US" sz="2400" dirty="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​cos(</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cs typeface="Times New Roman" panose="02020603050405020304" pitchFamily="18" charset="0"/>
                          </a:rPr>
                          <m:t>2</m:t>
                        </m:r>
                        <m:r>
                          <m:rPr>
                            <m:nor/>
                          </m:rPr>
                          <a:rPr lang="el-GR" sz="2400" dirty="0">
                            <a:latin typeface="Times New Roman" panose="02020603050405020304" pitchFamily="18" charset="0"/>
                            <a:cs typeface="Times New Roman" panose="02020603050405020304" pitchFamily="18" charset="0"/>
                          </a:rPr>
                          <m:t>π</m:t>
                        </m:r>
                        <m:r>
                          <m:rPr>
                            <m:nor/>
                          </m:rPr>
                          <a:rPr lang="en-US" sz="2400" dirty="0">
                            <a:latin typeface="Times New Roman" panose="02020603050405020304" pitchFamily="18" charset="0"/>
                            <a:cs typeface="Times New Roman" panose="02020603050405020304" pitchFamily="18" charset="0"/>
                          </a:rPr>
                          <m:t>k</m:t>
                        </m:r>
                        <m:r>
                          <m:rPr>
                            <m:nor/>
                          </m:rPr>
                          <a:rPr lang="en-US" sz="2400" dirty="0">
                            <a:latin typeface="Times New Roman" panose="02020603050405020304" pitchFamily="18" charset="0"/>
                            <a:cs typeface="Times New Roman" panose="02020603050405020304" pitchFamily="18" charset="0"/>
                          </a:rPr>
                          <m:t>​</m:t>
                        </m:r>
                      </m:num>
                      <m:den>
                        <m:r>
                          <m:rPr>
                            <m:nor/>
                          </m:rPr>
                          <a:rPr lang="en-US" sz="2400" dirty="0">
                            <a:latin typeface="Times New Roman" panose="02020603050405020304" pitchFamily="18" charset="0"/>
                            <a:cs typeface="Times New Roman" panose="02020603050405020304" pitchFamily="18" charset="0"/>
                          </a:rPr>
                          <m:t>n</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i.sin</a:t>
                </a:r>
                <a:r>
                  <a:rPr lang="en-US" sz="2400" dirty="0">
                    <a:latin typeface="Times New Roman" panose="02020603050405020304" pitchFamily="18" charset="0"/>
                    <a:cs typeface="Times New Roman" panose="02020603050405020304" pitchFamily="18" charset="0"/>
                  </a:rPr>
                  <a:t>(</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cs typeface="Times New Roman" panose="02020603050405020304" pitchFamily="18" charset="0"/>
                          </a:rPr>
                          <m:t>2</m:t>
                        </m:r>
                        <m:r>
                          <m:rPr>
                            <m:nor/>
                          </m:rPr>
                          <a:rPr lang="el-GR" sz="2400" dirty="0">
                            <a:latin typeface="Times New Roman" panose="02020603050405020304" pitchFamily="18" charset="0"/>
                            <a:cs typeface="Times New Roman" panose="02020603050405020304" pitchFamily="18" charset="0"/>
                          </a:rPr>
                          <m:t>π</m:t>
                        </m:r>
                        <m:r>
                          <m:rPr>
                            <m:nor/>
                          </m:rPr>
                          <a:rPr lang="en-US" sz="2400" dirty="0">
                            <a:latin typeface="Times New Roman" panose="02020603050405020304" pitchFamily="18" charset="0"/>
                            <a:cs typeface="Times New Roman" panose="02020603050405020304" pitchFamily="18" charset="0"/>
                          </a:rPr>
                          <m:t>k</m:t>
                        </m:r>
                        <m:r>
                          <m:rPr>
                            <m:nor/>
                          </m:rPr>
                          <a:rPr lang="en-US" sz="2400" dirty="0">
                            <a:latin typeface="Times New Roman" panose="02020603050405020304" pitchFamily="18" charset="0"/>
                            <a:cs typeface="Times New Roman" panose="02020603050405020304" pitchFamily="18" charset="0"/>
                          </a:rPr>
                          <m:t>​</m:t>
                        </m:r>
                      </m:num>
                      <m:den>
                        <m:r>
                          <m:rPr>
                            <m:nor/>
                          </m:rPr>
                          <a:rPr lang="en-US" sz="2400" dirty="0">
                            <a:latin typeface="Times New Roman" panose="02020603050405020304" pitchFamily="18" charset="0"/>
                            <a:cs typeface="Times New Roman" panose="02020603050405020304" pitchFamily="18" charset="0"/>
                          </a:rPr>
                          <m:t>n</m:t>
                        </m:r>
                      </m:den>
                    </m:f>
                  </m:oMath>
                </a14:m>
                <a:r>
                  <a:rPr lang="en-US" sz="2400" dirty="0">
                    <a:latin typeface="Times New Roman" panose="02020603050405020304" pitchFamily="18" charset="0"/>
                    <a:cs typeface="Times New Roman" panose="02020603050405020304" pitchFamily="18" charset="0"/>
                  </a:rPr>
                  <a:t>)</a:t>
                </a:r>
              </a:p>
            </p:txBody>
          </p:sp>
        </mc:Choice>
        <mc:Fallback xmlns="">
          <p:sp>
            <p:nvSpPr>
              <p:cNvPr id="6" name="TextBox 5">
                <a:extLst>
                  <a:ext uri="{FF2B5EF4-FFF2-40B4-BE49-F238E27FC236}">
                    <a16:creationId xmlns:a16="http://schemas.microsoft.com/office/drawing/2014/main" id="{4B75AA35-CDA4-0564-64C0-259328285280}"/>
                  </a:ext>
                </a:extLst>
              </p:cNvPr>
              <p:cNvSpPr txBox="1">
                <a:spLocks noRot="1" noChangeAspect="1" noMove="1" noResize="1" noEditPoints="1" noAdjustHandles="1" noChangeArrowheads="1" noChangeShapeType="1" noTextEdit="1"/>
              </p:cNvSpPr>
              <p:nvPr/>
            </p:nvSpPr>
            <p:spPr>
              <a:xfrm>
                <a:off x="1289279" y="3560780"/>
                <a:ext cx="8990209" cy="3126882"/>
              </a:xfrm>
              <a:prstGeom prst="rect">
                <a:avLst/>
              </a:prstGeom>
              <a:blipFill>
                <a:blip r:embed="rId5"/>
                <a:stretch>
                  <a:fillRect l="-1017" t="-1559" r="-475" b="-975"/>
                </a:stretch>
              </a:blipFill>
            </p:spPr>
            <p:txBody>
              <a:bodyPr/>
              <a:lstStyle/>
              <a:p>
                <a:r>
                  <a:rPr lang="en-US">
                    <a:noFill/>
                  </a:rPr>
                  <a:t> </a:t>
                </a:r>
              </a:p>
            </p:txBody>
          </p:sp>
        </mc:Fallback>
      </mc:AlternateContent>
    </p:spTree>
    <p:extLst>
      <p:ext uri="{BB962C8B-B14F-4D97-AF65-F5344CB8AC3E}">
        <p14:creationId xmlns:p14="http://schemas.microsoft.com/office/powerpoint/2010/main" val="2701789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5ECA68-3F70-4F16-A8AE-8B323E209385}"/>
              </a:ext>
            </a:extLst>
          </p:cNvPr>
          <p:cNvSpPr txBox="1"/>
          <p:nvPr/>
        </p:nvSpPr>
        <p:spPr>
          <a:xfrm>
            <a:off x="1172582" y="1246767"/>
            <a:ext cx="9152068" cy="756907"/>
          </a:xfrm>
          <a:prstGeom prst="rect">
            <a:avLst/>
          </a:prstGeom>
          <a:solidFill>
            <a:srgbClr val="FFFF00"/>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3ED768F4-7314-4917-B65B-CBB1521CF36C}"/>
              </a:ext>
            </a:extLst>
          </p:cNvPr>
          <p:cNvSpPr txBox="1"/>
          <p:nvPr/>
        </p:nvSpPr>
        <p:spPr>
          <a:xfrm>
            <a:off x="1446087" y="4640830"/>
            <a:ext cx="8833401" cy="603497"/>
          </a:xfrm>
          <a:prstGeom prst="rect">
            <a:avLst/>
          </a:prstGeom>
          <a:solidFill>
            <a:srgbClr val="FFFF00"/>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05990EB5-B815-4536-B23D-1BE17550CCFE}"/>
              </a:ext>
            </a:extLst>
          </p:cNvPr>
          <p:cNvSpPr/>
          <p:nvPr/>
        </p:nvSpPr>
        <p:spPr>
          <a:xfrm>
            <a:off x="1287720" y="198632"/>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B75AA35-CDA4-0564-64C0-259328285280}"/>
                  </a:ext>
                </a:extLst>
              </p:cNvPr>
              <p:cNvSpPr txBox="1"/>
              <p:nvPr/>
            </p:nvSpPr>
            <p:spPr>
              <a:xfrm>
                <a:off x="1286753" y="766473"/>
                <a:ext cx="9152068" cy="589289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Applications on Euler's Formula:</a:t>
                </a:r>
              </a:p>
              <a:p>
                <a:r>
                  <a:rPr lang="en-US" sz="2400" dirty="0">
                    <a:latin typeface="Times New Roman" panose="02020603050405020304" pitchFamily="18" charset="0"/>
                    <a:cs typeface="Times New Roman" panose="02020603050405020304" pitchFamily="18" charset="0"/>
                  </a:rPr>
                  <a:t>Euler's formula:</a:t>
                </a:r>
              </a:p>
              <a:p>
                <a:pPr marL="971550" indent="-97155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a:t>
                </a:r>
                <a:r>
                  <a:rPr lang="en-US" sz="2400" baseline="30000" dirty="0" err="1">
                    <a:latin typeface="Times New Roman" panose="02020603050405020304" pitchFamily="18" charset="0"/>
                    <a:cs typeface="Times New Roman" panose="02020603050405020304" pitchFamily="18" charset="0"/>
                  </a:rPr>
                  <a:t>iu</a:t>
                </a:r>
                <a:r>
                  <a:rPr lang="en-US" sz="2400" dirty="0">
                    <a:latin typeface="Times New Roman" panose="02020603050405020304" pitchFamily="18" charset="0"/>
                    <a:cs typeface="Times New Roman" panose="02020603050405020304" pitchFamily="18" charset="0"/>
                  </a:rPr>
                  <a:t> = cos(u) + </a:t>
                </a:r>
                <a:r>
                  <a:rPr lang="en-US" sz="2400" dirty="0" err="1">
                    <a:latin typeface="Times New Roman" panose="02020603050405020304" pitchFamily="18" charset="0"/>
                    <a:cs typeface="Times New Roman" panose="02020603050405020304" pitchFamily="18" charset="0"/>
                  </a:rPr>
                  <a:t>i.sin</a:t>
                </a:r>
                <a:r>
                  <a:rPr lang="en-US" sz="2400" dirty="0">
                    <a:latin typeface="Times New Roman" panose="02020603050405020304" pitchFamily="18" charset="0"/>
                    <a:cs typeface="Times New Roman" panose="02020603050405020304" pitchFamily="18" charset="0"/>
                  </a:rPr>
                  <a:t>(u), </a:t>
                </a:r>
              </a:p>
              <a:p>
                <a:pPr marL="457200" indent="-457200">
                  <a:tabLst>
                    <a:tab pos="457200" algn="l"/>
                  </a:tabLst>
                </a:pPr>
                <a:r>
                  <a:rPr lang="en-US" sz="2400" dirty="0">
                    <a:latin typeface="Times New Roman" panose="02020603050405020304" pitchFamily="18" charset="0"/>
                    <a:cs typeface="Times New Roman" panose="02020603050405020304" pitchFamily="18" charset="0"/>
                  </a:rPr>
                  <a:t>	where e is the base of the natural logarithm, u is a real number representing an angle in radians (in this context, u =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cs typeface="Times New Roman" panose="02020603050405020304" pitchFamily="18" charset="0"/>
                          </a:rPr>
                          <m:t>2</m:t>
                        </m:r>
                        <m:r>
                          <m:rPr>
                            <m:nor/>
                          </m:rPr>
                          <a:rPr lang="el-GR" sz="2400" dirty="0">
                            <a:latin typeface="Times New Roman" panose="02020603050405020304" pitchFamily="18" charset="0"/>
                            <a:cs typeface="Times New Roman" panose="02020603050405020304" pitchFamily="18" charset="0"/>
                          </a:rPr>
                          <m:t>π</m:t>
                        </m:r>
                        <m:r>
                          <m:rPr>
                            <m:nor/>
                          </m:rPr>
                          <a:rPr lang="en-US" sz="2400" dirty="0">
                            <a:latin typeface="Times New Roman" panose="02020603050405020304" pitchFamily="18" charset="0"/>
                            <a:cs typeface="Times New Roman" panose="02020603050405020304" pitchFamily="18" charset="0"/>
                          </a:rPr>
                          <m:t>k</m:t>
                        </m:r>
                        <m:r>
                          <m:rPr>
                            <m:nor/>
                          </m:rPr>
                          <a:rPr lang="en-US" sz="2400" dirty="0">
                            <a:latin typeface="Times New Roman" panose="02020603050405020304" pitchFamily="18" charset="0"/>
                            <a:cs typeface="Times New Roman" panose="02020603050405020304" pitchFamily="18" charset="0"/>
                          </a:rPr>
                          <m:t>​</m:t>
                        </m:r>
                      </m:num>
                      <m:den>
                        <m:r>
                          <m:rPr>
                            <m:nor/>
                          </m:rPr>
                          <a:rPr lang="en-US" sz="2400" dirty="0">
                            <a:latin typeface="Times New Roman" panose="02020603050405020304" pitchFamily="18" charset="0"/>
                            <a:cs typeface="Times New Roman" panose="02020603050405020304" pitchFamily="18" charset="0"/>
                          </a:rPr>
                          <m:t>n</m:t>
                        </m:r>
                      </m:den>
                    </m:f>
                    <m:r>
                      <a:rPr lang="en-US" sz="2400" b="0" i="1" dirty="0" smtClean="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and i = </a:t>
                </a:r>
                <a14:m>
                  <m:oMath xmlns:m="http://schemas.openxmlformats.org/officeDocument/2006/math">
                    <m:rad>
                      <m:radPr>
                        <m:degHide m:val="on"/>
                        <m:ctrlPr>
                          <a:rPr lang="en-US" sz="2400" i="1" smtClean="0">
                            <a:latin typeface="Cambria Math" panose="02040503050406030204" pitchFamily="18" charset="0"/>
                            <a:cs typeface="Times New Roman" panose="02020603050405020304" pitchFamily="18" charset="0"/>
                          </a:rPr>
                        </m:ctrlPr>
                      </m:radPr>
                      <m:deg/>
                      <m:e>
                        <m:r>
                          <a:rPr lang="en-US" sz="2400" b="0" i="1" smtClean="0">
                            <a:latin typeface="Cambria Math" panose="02040503050406030204" pitchFamily="18" charset="0"/>
                            <a:cs typeface="Times New Roman" panose="02020603050405020304" pitchFamily="18" charset="0"/>
                          </a:rPr>
                          <m:t>−1</m:t>
                        </m:r>
                      </m:e>
                    </m:rad>
                  </m:oMath>
                </a14:m>
                <a:r>
                  <a:rPr lang="en-US" sz="2400" dirty="0">
                    <a:latin typeface="Times New Roman" panose="02020603050405020304" pitchFamily="18" charset="0"/>
                    <a:cs typeface="Times New Roman" panose="02020603050405020304" pitchFamily="18" charset="0"/>
                  </a:rPr>
                  <a:t>​ is the imaginary unit.</a:t>
                </a:r>
              </a:p>
              <a:p>
                <a:r>
                  <a:rPr lang="en-US" sz="2400" dirty="0">
                    <a:latin typeface="Times New Roman" panose="02020603050405020304" pitchFamily="18" charset="0"/>
                    <a:cs typeface="Times New Roman" panose="02020603050405020304" pitchFamily="18" charset="0"/>
                  </a:rPr>
                  <a:t>Applications: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Complex Roots of Unity: Use Euler's formula to express complex roots of unity, which are key in Fourier analysis and polynomial equations.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Signal Processing: In Fourier transforms, signals are often represented as sums of sine and cosine functions, which can be efficiently handled using Euler's formula.</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Electrical Engineering: Using Euler's formula to simplify calculations involving sinusoidal voltages and currents in AC circuit analysis.</a:t>
                </a:r>
              </a:p>
            </p:txBody>
          </p:sp>
        </mc:Choice>
        <mc:Fallback xmlns="">
          <p:sp>
            <p:nvSpPr>
              <p:cNvPr id="6" name="TextBox 5">
                <a:extLst>
                  <a:ext uri="{FF2B5EF4-FFF2-40B4-BE49-F238E27FC236}">
                    <a16:creationId xmlns:a16="http://schemas.microsoft.com/office/drawing/2014/main" id="{4B75AA35-CDA4-0564-64C0-259328285280}"/>
                  </a:ext>
                </a:extLst>
              </p:cNvPr>
              <p:cNvSpPr txBox="1">
                <a:spLocks noRot="1" noChangeAspect="1" noMove="1" noResize="1" noEditPoints="1" noAdjustHandles="1" noChangeArrowheads="1" noChangeShapeType="1" noTextEdit="1"/>
              </p:cNvSpPr>
              <p:nvPr/>
            </p:nvSpPr>
            <p:spPr>
              <a:xfrm>
                <a:off x="1286753" y="766473"/>
                <a:ext cx="9152068" cy="5892895"/>
              </a:xfrm>
              <a:prstGeom prst="rect">
                <a:avLst/>
              </a:prstGeom>
              <a:blipFill>
                <a:blip r:embed="rId2"/>
                <a:stretch>
                  <a:fillRect l="-999" t="-828" r="-1799" b="-1553"/>
                </a:stretch>
              </a:blipFill>
            </p:spPr>
            <p:txBody>
              <a:bodyPr/>
              <a:lstStyle/>
              <a:p>
                <a:r>
                  <a:rPr lang="en-US">
                    <a:noFill/>
                  </a:rPr>
                  <a:t> </a:t>
                </a:r>
              </a:p>
            </p:txBody>
          </p:sp>
        </mc:Fallback>
      </mc:AlternateContent>
    </p:spTree>
    <p:extLst>
      <p:ext uri="{BB962C8B-B14F-4D97-AF65-F5344CB8AC3E}">
        <p14:creationId xmlns:p14="http://schemas.microsoft.com/office/powerpoint/2010/main" val="220501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19148" y="1434366"/>
                <a:ext cx="9696502" cy="5002844"/>
              </a:xfrm>
              <a:prstGeom prst="rect">
                <a:avLst/>
              </a:prstGeom>
            </p:spPr>
            <p:txBody>
              <a:bodyPr wrap="square">
                <a:spAutoFit/>
              </a:bodyPr>
              <a:lstStyle/>
              <a:p>
                <a:pPr>
                  <a:lnSpc>
                    <a:spcPct val="115000"/>
                  </a:lnSpc>
                </a:pPr>
                <a:r>
                  <a:rPr lang="en-US" sz="2400" dirty="0">
                    <a:latin typeface="Times New Roman" panose="02020603050405020304" pitchFamily="18" charset="0"/>
                    <a:cs typeface="Times New Roman" panose="02020603050405020304" pitchFamily="18" charset="0"/>
                  </a:rPr>
                  <a:t>This means that each nth root of unity corresponds to a point on the unit circle in the complex plane, evenly spaced around the circle. These points represent angles that are multiples of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cs typeface="Times New Roman" panose="02020603050405020304" pitchFamily="18" charset="0"/>
                          </a:rPr>
                          <m:t>2</m:t>
                        </m:r>
                        <m:r>
                          <m:rPr>
                            <m:nor/>
                          </m:rPr>
                          <a:rPr lang="el-GR" sz="2400" dirty="0">
                            <a:latin typeface="Times New Roman" panose="02020603050405020304" pitchFamily="18" charset="0"/>
                            <a:cs typeface="Times New Roman" panose="02020603050405020304" pitchFamily="18" charset="0"/>
                          </a:rPr>
                          <m:t>π</m:t>
                        </m:r>
                        <m:r>
                          <m:rPr>
                            <m:nor/>
                          </m:rPr>
                          <a:rPr lang="en-US" sz="2400" dirty="0">
                            <a:latin typeface="Times New Roman" panose="02020603050405020304" pitchFamily="18" charset="0"/>
                            <a:cs typeface="Times New Roman" panose="02020603050405020304" pitchFamily="18" charset="0"/>
                          </a:rPr>
                          <m:t>​</m:t>
                        </m:r>
                      </m:num>
                      <m:den>
                        <m:r>
                          <m:rPr>
                            <m:nor/>
                          </m:rPr>
                          <a:rPr lang="en-US" sz="2400" dirty="0">
                            <a:latin typeface="Times New Roman" panose="02020603050405020304" pitchFamily="18" charset="0"/>
                            <a:cs typeface="Times New Roman" panose="02020603050405020304" pitchFamily="18" charset="0"/>
                          </a:rPr>
                          <m:t>n</m:t>
                        </m:r>
                      </m:den>
                    </m:f>
                    <m:r>
                      <a:rPr lang="en-US" sz="2400" i="1" dirty="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a:t>
                </a:r>
              </a:p>
              <a:p>
                <a:pPr>
                  <a:lnSpc>
                    <a:spcPct val="115000"/>
                  </a:lnSpc>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Examples:</a:t>
                </a:r>
              </a:p>
              <a:p>
                <a:pPr>
                  <a:lnSpc>
                    <a:spcPct val="115000"/>
                  </a:lnSpc>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Let’s look at a few examples of nth roots of unity for small n:</a:t>
                </a:r>
              </a:p>
              <a:p>
                <a:pPr marL="457200" indent="-457200">
                  <a:lnSpc>
                    <a:spcPct val="115000"/>
                  </a:lnSpc>
                  <a:buAutoNum type="arabicPeriod"/>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For n = 1:</a:t>
                </a:r>
              </a:p>
              <a:p>
                <a:pPr marL="914400" indent="-457200">
                  <a:lnSpc>
                    <a:spcPct val="115000"/>
                  </a:lnSpc>
                  <a:buFont typeface="Arial" panose="020B0604020202020204" pitchFamily="34" charset="0"/>
                  <a:buChar char="•"/>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The only one root, </a:t>
                </a: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t> </a:t>
                </a:r>
                <a:r>
                  <a:rPr lang="el-GR" sz="2400" dirty="0"/>
                  <a:t>​=</a:t>
                </a:r>
                <a:r>
                  <a:rPr lang="en-US" sz="2400" dirty="0"/>
                  <a:t> e</a:t>
                </a:r>
                <a:r>
                  <a:rPr lang="en-US" sz="2400" baseline="30000" dirty="0"/>
                  <a:t>2</a:t>
                </a:r>
                <a:r>
                  <a:rPr lang="el-GR" sz="2400" baseline="30000" dirty="0"/>
                  <a:t>π</a:t>
                </a:r>
                <a:r>
                  <a:rPr lang="en-US" sz="2400" baseline="30000" dirty="0"/>
                  <a:t>i⋅0/1 </a:t>
                </a:r>
                <a:r>
                  <a:rPr lang="en-US" sz="2400" dirty="0"/>
                  <a:t>= e</a:t>
                </a:r>
                <a:r>
                  <a:rPr lang="en-US" sz="2400" baseline="30000" dirty="0"/>
                  <a:t>0</a:t>
                </a:r>
                <a:r>
                  <a:rPr lang="en-US" sz="2400" dirty="0"/>
                  <a:t> = 1.</a:t>
                </a:r>
                <a:endPar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p>
                <a:pPr marL="457200" indent="-457200">
                  <a:lnSpc>
                    <a:spcPct val="115000"/>
                  </a:lnSpc>
                  <a:buAutoNum type="arabicPeriod" startAt="2"/>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For n = 2:</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marL="914400" indent="-457200">
                  <a:lnSpc>
                    <a:spcPct val="115000"/>
                  </a:lnSpc>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t> </a:t>
                </a:r>
                <a:r>
                  <a:rPr lang="el-GR" sz="2400" dirty="0"/>
                  <a:t>​=</a:t>
                </a:r>
                <a:r>
                  <a:rPr lang="en-US" sz="2400" dirty="0"/>
                  <a:t> e</a:t>
                </a:r>
                <a:r>
                  <a:rPr lang="en-US" sz="2400" baseline="30000" dirty="0"/>
                  <a:t>2</a:t>
                </a:r>
                <a:r>
                  <a:rPr lang="el-GR" sz="2400" baseline="30000" dirty="0"/>
                  <a:t>π</a:t>
                </a:r>
                <a:r>
                  <a:rPr lang="en-US" sz="2400" baseline="30000" dirty="0"/>
                  <a:t>i⋅0/2 </a:t>
                </a:r>
                <a:r>
                  <a:rPr lang="en-US" sz="2400" dirty="0"/>
                  <a:t>= e</a:t>
                </a:r>
                <a:r>
                  <a:rPr lang="en-US" sz="2400" baseline="30000" dirty="0"/>
                  <a:t>0</a:t>
                </a:r>
                <a:r>
                  <a:rPr lang="en-US" sz="2400" dirty="0"/>
                  <a:t> = 1 </a:t>
                </a:r>
                <a:r>
                  <a:rPr lang="en-US" sz="2400" dirty="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	</a:t>
                </a:r>
                <a:endParaRPr lang="en-US" sz="2400" dirty="0">
                  <a:effectLst/>
                  <a:latin typeface="Courier New" panose="02070309020205020404" pitchFamily="49" charset="0"/>
                  <a:ea typeface="SimSun" panose="02010600030101010101" pitchFamily="2" charset="-122"/>
                </a:endParaRPr>
              </a:p>
              <a:p>
                <a:pPr marL="914400" indent="-457200">
                  <a:lnSpc>
                    <a:spcPct val="115000"/>
                  </a:lnSpc>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2</a:t>
                </a:r>
                <a:r>
                  <a:rPr lang="el-GR" sz="2400" baseline="30000" dirty="0">
                    <a:latin typeface="Times New Roman" panose="02020603050405020304" pitchFamily="18" charset="0"/>
                    <a:cs typeface="Times New Roman" panose="02020603050405020304" pitchFamily="18" charset="0"/>
                  </a:rPr>
                  <a:t>π</a:t>
                </a:r>
                <a:r>
                  <a:rPr lang="en-US" sz="2400" baseline="30000" dirty="0">
                    <a:latin typeface="Times New Roman" panose="02020603050405020304" pitchFamily="18" charset="0"/>
                    <a:cs typeface="Times New Roman" panose="02020603050405020304" pitchFamily="18" charset="0"/>
                  </a:rPr>
                  <a:t>i⋅1/2 </a:t>
                </a:r>
                <a:r>
                  <a:rPr lang="en-US" sz="2400" dirty="0">
                    <a:latin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en-US" sz="2400" dirty="0">
                    <a:solidFill>
                      <a:srgbClr val="0000CC"/>
                    </a:solidFill>
                    <a:effectLst/>
                    <a:latin typeface="Times New Roman" panose="02020603050405020304" pitchFamily="18" charset="0"/>
                    <a:ea typeface="SimSun" panose="02010600030101010101" pitchFamily="2" charset="-122"/>
                  </a:rPr>
                  <a:t>      These correspond to the points 1 and -1 on the unit circle.</a:t>
                </a:r>
              </a:p>
            </p:txBody>
          </p:sp>
        </mc:Choice>
        <mc:Fallback xmlns="">
          <p:sp>
            <p:nvSpPr>
              <p:cNvPr id="2" name="Rectangle 1"/>
              <p:cNvSpPr>
                <a:spLocks noRot="1" noChangeAspect="1" noMove="1" noResize="1" noEditPoints="1" noAdjustHandles="1" noChangeArrowheads="1" noChangeShapeType="1" noTextEdit="1"/>
              </p:cNvSpPr>
              <p:nvPr/>
            </p:nvSpPr>
            <p:spPr>
              <a:xfrm>
                <a:off x="1219148" y="1434366"/>
                <a:ext cx="9696502" cy="5002844"/>
              </a:xfrm>
              <a:prstGeom prst="rect">
                <a:avLst/>
              </a:prstGeom>
              <a:blipFill>
                <a:blip r:embed="rId2"/>
                <a:stretch>
                  <a:fillRect l="-1006" t="-487" b="-1827"/>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E01152F3-F71C-4110-A942-F9E278D1A932}"/>
              </a:ext>
            </a:extLst>
          </p:cNvPr>
          <p:cNvSpPr/>
          <p:nvPr/>
        </p:nvSpPr>
        <p:spPr>
          <a:xfrm>
            <a:off x="1219148" y="420790"/>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3015553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76349" y="803331"/>
                <a:ext cx="9853613" cy="6155018"/>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This means that each nth root of unity corresponds to a point on the unit circle in the complex plane, evenly spaced around the circle. These points represent angles that are multiples of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m:rPr>
                            <m:nor/>
                          </m:rPr>
                          <a:rPr lang="en-US" sz="2400" dirty="0">
                            <a:latin typeface="Times New Roman" panose="02020603050405020304" pitchFamily="18" charset="0"/>
                            <a:cs typeface="Times New Roman" panose="02020603050405020304" pitchFamily="18" charset="0"/>
                          </a:rPr>
                          <m:t>2</m:t>
                        </m:r>
                        <m:r>
                          <m:rPr>
                            <m:nor/>
                          </m:rPr>
                          <a:rPr lang="el-GR" sz="2400" dirty="0">
                            <a:latin typeface="Times New Roman" panose="02020603050405020304" pitchFamily="18" charset="0"/>
                            <a:cs typeface="Times New Roman" panose="02020603050405020304" pitchFamily="18" charset="0"/>
                          </a:rPr>
                          <m:t>π</m:t>
                        </m:r>
                        <m:r>
                          <m:rPr>
                            <m:nor/>
                          </m:rPr>
                          <a:rPr lang="en-US" sz="2400" dirty="0">
                            <a:latin typeface="Times New Roman" panose="02020603050405020304" pitchFamily="18" charset="0"/>
                            <a:cs typeface="Times New Roman" panose="02020603050405020304" pitchFamily="18" charset="0"/>
                          </a:rPr>
                          <m:t>​</m:t>
                        </m:r>
                      </m:num>
                      <m:den>
                        <m:r>
                          <m:rPr>
                            <m:nor/>
                          </m:rPr>
                          <a:rPr lang="en-US" sz="2400" dirty="0">
                            <a:latin typeface="Times New Roman" panose="02020603050405020304" pitchFamily="18" charset="0"/>
                            <a:cs typeface="Times New Roman" panose="02020603050405020304" pitchFamily="18" charset="0"/>
                          </a:rPr>
                          <m:t>n</m:t>
                        </m:r>
                      </m:den>
                    </m:f>
                    <m:r>
                      <a:rPr lang="en-US" sz="2400" i="1" dirty="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a:t>
                </a:r>
              </a:p>
              <a:p>
                <a:pPr>
                  <a:lnSpc>
                    <a:spcPct val="115000"/>
                  </a:lnSpc>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Examples:</a:t>
                </a:r>
              </a:p>
              <a:p>
                <a:pPr>
                  <a:lnSpc>
                    <a:spcPct val="115000"/>
                  </a:lnSpc>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Let’s look at a few examples of nth roots of unity for small n:</a:t>
                </a:r>
              </a:p>
              <a:p>
                <a:pPr>
                  <a:lnSpc>
                    <a:spcPct val="115000"/>
                  </a:lnSpc>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3.   For n = 4:</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marL="914400" indent="-457200">
                  <a:lnSpc>
                    <a:spcPct val="115000"/>
                  </a:lnSpc>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t> </a:t>
                </a:r>
                <a:r>
                  <a:rPr lang="el-GR" sz="2400" dirty="0"/>
                  <a:t>​=</a:t>
                </a:r>
                <a:r>
                  <a:rPr lang="en-US" sz="2400" dirty="0"/>
                  <a:t> e</a:t>
                </a:r>
                <a:r>
                  <a:rPr lang="en-US" sz="2400" baseline="30000" dirty="0"/>
                  <a:t>2</a:t>
                </a:r>
                <a:r>
                  <a:rPr lang="el-GR" sz="2400" baseline="30000" dirty="0"/>
                  <a:t>π</a:t>
                </a:r>
                <a:r>
                  <a:rPr lang="en-US" sz="2400" baseline="30000" dirty="0"/>
                  <a:t>i⋅0/4 </a:t>
                </a:r>
                <a:r>
                  <a:rPr lang="en-US" sz="2400" dirty="0"/>
                  <a:t>= 1 </a:t>
                </a:r>
                <a:r>
                  <a:rPr lang="en-US" sz="2400" dirty="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	</a:t>
                </a:r>
                <a:endParaRPr lang="en-US" sz="2400" dirty="0">
                  <a:effectLst/>
                  <a:latin typeface="Courier New" panose="02070309020205020404" pitchFamily="49" charset="0"/>
                  <a:ea typeface="SimSun" panose="02010600030101010101" pitchFamily="2" charset="-122"/>
                </a:endParaRPr>
              </a:p>
              <a:p>
                <a:pPr marL="914400" indent="-457200">
                  <a:lnSpc>
                    <a:spcPct val="115000"/>
                  </a:lnSpc>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2</a:t>
                </a:r>
                <a:r>
                  <a:rPr lang="el-GR" sz="2400" baseline="30000" dirty="0">
                    <a:latin typeface="Times New Roman" panose="02020603050405020304" pitchFamily="18" charset="0"/>
                    <a:cs typeface="Times New Roman" panose="02020603050405020304" pitchFamily="18" charset="0"/>
                  </a:rPr>
                  <a:t>π</a:t>
                </a:r>
                <a:r>
                  <a:rPr lang="en-US" sz="2400" baseline="30000" dirty="0">
                    <a:latin typeface="Times New Roman" panose="02020603050405020304" pitchFamily="18" charset="0"/>
                    <a:cs typeface="Times New Roman" panose="02020603050405020304" pitchFamily="18" charset="0"/>
                  </a:rPr>
                  <a:t>i⋅1/4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a:p>
                <a:pPr marL="914400" indent="-457200">
                  <a:lnSpc>
                    <a:spcPct val="115000"/>
                  </a:lnSpc>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2</a:t>
                </a:r>
                <a:r>
                  <a:rPr lang="el-GR" sz="2400" baseline="30000" dirty="0">
                    <a:latin typeface="Times New Roman" panose="02020603050405020304" pitchFamily="18" charset="0"/>
                    <a:cs typeface="Times New Roman" panose="02020603050405020304" pitchFamily="18" charset="0"/>
                  </a:rPr>
                  <a:t>π</a:t>
                </a:r>
                <a:r>
                  <a:rPr lang="en-US" sz="2400" baseline="30000" dirty="0">
                    <a:latin typeface="Times New Roman" panose="02020603050405020304" pitchFamily="18" charset="0"/>
                    <a:cs typeface="Times New Roman" panose="02020603050405020304" pitchFamily="18" charset="0"/>
                  </a:rPr>
                  <a:t>i⋅2/4 </a:t>
                </a:r>
                <a:r>
                  <a:rPr lang="en-US" sz="2400" dirty="0">
                    <a:latin typeface="Times New Roman" panose="02020603050405020304" pitchFamily="18" charset="0"/>
                    <a:cs typeface="Times New Roman" panose="02020603050405020304" pitchFamily="18" charset="0"/>
                  </a:rPr>
                  <a:t>= -1</a:t>
                </a:r>
              </a:p>
              <a:p>
                <a:pPr marL="914400" indent="-457200">
                  <a:lnSpc>
                    <a:spcPct val="115000"/>
                  </a:lnSpc>
                  <a:buFont typeface="Arial" panose="020B0604020202020204" pitchFamily="34" charset="0"/>
                  <a:buChar char="•"/>
                </a:pP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2</a:t>
                </a:r>
                <a:r>
                  <a:rPr lang="el-GR" sz="2400" baseline="30000" dirty="0">
                    <a:latin typeface="Times New Roman" panose="02020603050405020304" pitchFamily="18" charset="0"/>
                    <a:cs typeface="Times New Roman" panose="02020603050405020304" pitchFamily="18" charset="0"/>
                  </a:rPr>
                  <a:t>π</a:t>
                </a:r>
                <a:r>
                  <a:rPr lang="en-US" sz="2400" baseline="30000" dirty="0">
                    <a:latin typeface="Times New Roman" panose="02020603050405020304" pitchFamily="18" charset="0"/>
                    <a:cs typeface="Times New Roman" panose="02020603050405020304" pitchFamily="18" charset="0"/>
                  </a:rPr>
                  <a:t>i⋅3/4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a:p>
                <a:pPr marL="457200">
                  <a:lnSpc>
                    <a:spcPct val="115000"/>
                  </a:lnSpc>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These correspond to the points 1,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-1, and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on the unit circle, which are 90 degrees apart.</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tabLst>
                    <a:tab pos="5715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th roots of unity are complex numbers lyin</a:t>
                </a:r>
                <a:r>
                  <a:rPr lang="en-US" sz="2400" dirty="0">
                    <a:latin typeface="Times New Roman" panose="02020603050405020304" pitchFamily="18" charset="0"/>
                    <a:ea typeface="SimSun" panose="02010600030101010101" pitchFamily="2" charset="-122"/>
                    <a:cs typeface="Times New Roman" panose="02020603050405020304" pitchFamily="18" charset="0"/>
                  </a:rPr>
                  <a:t>g equally spaced on the unit circle in the complex plane.</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76349" y="803331"/>
                <a:ext cx="9853613" cy="6155018"/>
              </a:xfrm>
              <a:prstGeom prst="rect">
                <a:avLst/>
              </a:prstGeom>
              <a:blipFill>
                <a:blip r:embed="rId2"/>
                <a:stretch>
                  <a:fillRect l="-928" t="-793" r="-309" b="-138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E01152F3-F71C-4110-A942-F9E278D1A932}"/>
              </a:ext>
            </a:extLst>
          </p:cNvPr>
          <p:cNvSpPr/>
          <p:nvPr/>
        </p:nvSpPr>
        <p:spPr>
          <a:xfrm>
            <a:off x="1119135" y="177903"/>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156162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9E30BFC-9FB1-4912-96E1-037E37685899}"/>
              </a:ext>
            </a:extLst>
          </p:cNvPr>
          <p:cNvSpPr txBox="1"/>
          <p:nvPr/>
        </p:nvSpPr>
        <p:spPr>
          <a:xfrm>
            <a:off x="914401" y="3040550"/>
            <a:ext cx="9892682" cy="2553426"/>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84917" y="1786413"/>
                <a:ext cx="9064100" cy="3915624"/>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Figure 2.11 </a:t>
                </a:r>
                <a:r>
                  <a:rPr lang="en-US" sz="2400" dirty="0">
                    <a:effectLst/>
                    <a:latin typeface="Times New Roman" panose="02020603050405020304" pitchFamily="18" charset="0"/>
                    <a:ea typeface="SimSun" panose="02010600030101010101" pitchFamily="2" charset="-122"/>
                  </a:rPr>
                  <a:t>shows that the n complex roots of unity are equally spaced around the circle of unit radius centered at the origin of the complex plane. </a:t>
                </a:r>
              </a:p>
              <a:p>
                <a:pPr>
                  <a:lnSpc>
                    <a:spcPct val="115000"/>
                  </a:lnSpc>
                </a:pPr>
                <a:r>
                  <a:rPr lang="en-US" sz="2400" dirty="0">
                    <a:solidFill>
                      <a:srgbClr val="0000FF"/>
                    </a:solidFill>
                    <a:effectLst/>
                    <a:latin typeface="Times New Roman" panose="02020603050405020304" pitchFamily="18" charset="0"/>
                    <a:ea typeface="SimSun" panose="02010600030101010101" pitchFamily="2" charset="-122"/>
                  </a:rPr>
                  <a:t>The value  </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15000"/>
                  </a:lnSpc>
                </a:pPr>
                <a:r>
                  <a:rPr lang="en-US" sz="2400" dirty="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 </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15000"/>
                  </a:lnSpc>
                </a:pPr>
                <a:r>
                  <a:rPr lang="en-US" sz="2400" dirty="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	</a:t>
                </a:r>
                <a:r>
                  <a:rPr lang="en-US" sz="2400" dirty="0" err="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err="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a:t>n</a:t>
                </a:r>
                <a:r>
                  <a:rPr lang="en-US" sz="2400" dirty="0">
                    <a:solidFill>
                      <a:srgbClr val="0000FF"/>
                    </a:solidFill>
                    <a:effectLst/>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𝜋</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𝑖</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 (2.18)</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1200" dirty="0">
                  <a:effectLst/>
                  <a:latin typeface="Courier New" panose="02070309020205020404" pitchFamily="49" charset="0"/>
                  <a:ea typeface="SimSun" panose="02010600030101010101" pitchFamily="2" charset="-122"/>
                </a:endParaRPr>
              </a:p>
              <a:p>
                <a:pPr>
                  <a:lnSpc>
                    <a:spcPct val="115000"/>
                  </a:lnSpc>
                </a:pPr>
                <a:r>
                  <a:rPr lang="en-US" sz="2400" dirty="0">
                    <a:solidFill>
                      <a:srgbClr val="0000CC"/>
                    </a:solidFill>
                    <a:effectLst/>
                    <a:latin typeface="Times New Roman" panose="02020603050405020304" pitchFamily="18" charset="0"/>
                    <a:ea typeface="SimSun" panose="02010600030101010101" pitchFamily="2" charset="-122"/>
                  </a:rPr>
                  <a:t>is </a:t>
                </a:r>
                <a:r>
                  <a:rPr lang="en-US" sz="2400" i="1" dirty="0">
                    <a:solidFill>
                      <a:srgbClr val="0000CC"/>
                    </a:solidFill>
                    <a:effectLst/>
                    <a:latin typeface="Times New Roman" panose="02020603050405020304" pitchFamily="18" charset="0"/>
                    <a:ea typeface="SimSun" panose="02010600030101010101" pitchFamily="2" charset="-122"/>
                  </a:rPr>
                  <a:t>the principal n</a:t>
                </a:r>
                <a:r>
                  <a:rPr lang="en-US" sz="2400" i="1" baseline="30000" dirty="0">
                    <a:solidFill>
                      <a:srgbClr val="0000CC"/>
                    </a:solidFill>
                    <a:effectLst/>
                    <a:latin typeface="Times New Roman" panose="02020603050405020304" pitchFamily="18" charset="0"/>
                    <a:ea typeface="SimSun" panose="02010600030101010101" pitchFamily="2" charset="-122"/>
                  </a:rPr>
                  <a:t>th</a:t>
                </a:r>
                <a:r>
                  <a:rPr lang="en-US" sz="2400" i="1" dirty="0">
                    <a:solidFill>
                      <a:srgbClr val="0000CC"/>
                    </a:solidFill>
                    <a:effectLst/>
                    <a:latin typeface="Times New Roman" panose="02020603050405020304" pitchFamily="18" charset="0"/>
                    <a:ea typeface="SimSun" panose="02010600030101010101" pitchFamily="2" charset="-122"/>
                  </a:rPr>
                  <a:t> root of unity</a:t>
                </a:r>
                <a:r>
                  <a:rPr lang="en-US" sz="2400" dirty="0">
                    <a:solidFill>
                      <a:srgbClr val="0000CC"/>
                    </a:solidFill>
                    <a:effectLst/>
                    <a:latin typeface="Times New Roman" panose="02020603050405020304" pitchFamily="18" charset="0"/>
                    <a:ea typeface="SimSun" panose="02010600030101010101" pitchFamily="2" charset="-122"/>
                  </a:rPr>
                  <a:t>; </a:t>
                </a:r>
              </a:p>
              <a:p>
                <a:pPr>
                  <a:lnSpc>
                    <a:spcPct val="115000"/>
                  </a:lnSpc>
                </a:pPr>
                <a:r>
                  <a:rPr lang="en-US" sz="2400" dirty="0">
                    <a:solidFill>
                      <a:srgbClr val="0000CC"/>
                    </a:solidFill>
                    <a:effectLst/>
                    <a:latin typeface="Times New Roman" panose="02020603050405020304" pitchFamily="18" charset="0"/>
                    <a:ea typeface="SimSun" panose="02010600030101010101" pitchFamily="2" charset="-122"/>
                  </a:rPr>
                  <a:t>all other complex nth roots of unity are powers of </a:t>
                </a:r>
                <a:r>
                  <a:rPr lang="en-US" sz="2400" dirty="0" err="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err="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a:t>n</a:t>
                </a:r>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84917" y="1786413"/>
                <a:ext cx="9064100" cy="3915624"/>
              </a:xfrm>
              <a:prstGeom prst="rect">
                <a:avLst/>
              </a:prstGeom>
              <a:blipFill>
                <a:blip r:embed="rId2"/>
                <a:stretch>
                  <a:fillRect l="-1009" t="-623" b="-21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636962" y="3817450"/>
                <a:ext cx="2521259" cy="752450"/>
              </a:xfrm>
              <a:prstGeom prst="rect">
                <a:avLst/>
              </a:prstGeom>
              <a:noFill/>
              <a:ln>
                <a:solidFill>
                  <a:schemeClr val="accent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e.g., </a:t>
                </a:r>
                <a:r>
                  <a:rPr lang="en-US" sz="2400" dirty="0">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dirty="0"/>
                  <a:t>  </a:t>
                </a: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636962" y="3817450"/>
                <a:ext cx="2521259" cy="752450"/>
              </a:xfrm>
              <a:prstGeom prst="rect">
                <a:avLst/>
              </a:prstGeom>
              <a:blipFill>
                <a:blip r:embed="rId3"/>
                <a:stretch>
                  <a:fillRect l="-3614" t="-3968"/>
                </a:stretch>
              </a:blipFill>
              <a:ln>
                <a:solidFill>
                  <a:schemeClr val="accent1"/>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01152F3-F71C-4110-A942-F9E278D1A932}"/>
              </a:ext>
            </a:extLst>
          </p:cNvPr>
          <p:cNvSpPr/>
          <p:nvPr/>
        </p:nvSpPr>
        <p:spPr>
          <a:xfrm>
            <a:off x="1219148" y="692253"/>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2920734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val 65"/>
          <p:cNvSpPr/>
          <p:nvPr/>
        </p:nvSpPr>
        <p:spPr>
          <a:xfrm>
            <a:off x="3218842" y="3709517"/>
            <a:ext cx="46990" cy="527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88" name="Rectangle 87"/>
              <p:cNvSpPr/>
              <p:nvPr/>
            </p:nvSpPr>
            <p:spPr>
              <a:xfrm>
                <a:off x="2765601" y="1629638"/>
                <a:ext cx="953472" cy="46916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endParaRPr lang="en-US" sz="2400" dirty="0"/>
              </a:p>
            </p:txBody>
          </p:sp>
        </mc:Choice>
        <mc:Fallback xmlns="">
          <p:sp>
            <p:nvSpPr>
              <p:cNvPr id="88" name="Rectangle 87"/>
              <p:cNvSpPr>
                <a:spLocks noRot="1" noChangeAspect="1" noMove="1" noResize="1" noEditPoints="1" noAdjustHandles="1" noChangeArrowheads="1" noChangeShapeType="1" noTextEdit="1"/>
              </p:cNvSpPr>
              <p:nvPr/>
            </p:nvSpPr>
            <p:spPr>
              <a:xfrm>
                <a:off x="2765601" y="1629638"/>
                <a:ext cx="953472" cy="469167"/>
              </a:xfrm>
              <a:prstGeom prst="rect">
                <a:avLst/>
              </a:prstGeom>
              <a:blipFill>
                <a:blip r:embed="rId2"/>
                <a:stretch>
                  <a:fillRect l="-2564" t="-10390"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4527815" y="2082997"/>
                <a:ext cx="632563" cy="4683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1</m:t>
                          </m:r>
                        </m:sup>
                      </m:sSubSup>
                    </m:oMath>
                  </m:oMathPara>
                </a14:m>
                <a:endParaRPr lang="en-US" sz="2400" dirty="0"/>
              </a:p>
            </p:txBody>
          </p:sp>
        </mc:Choice>
        <mc:Fallback xmlns="">
          <p:sp>
            <p:nvSpPr>
              <p:cNvPr id="89" name="Rectangle 88"/>
              <p:cNvSpPr>
                <a:spLocks noRot="1" noChangeAspect="1" noMove="1" noResize="1" noEditPoints="1" noAdjustHandles="1" noChangeArrowheads="1" noChangeShapeType="1" noTextEdit="1"/>
              </p:cNvSpPr>
              <p:nvPr/>
            </p:nvSpPr>
            <p:spPr>
              <a:xfrm>
                <a:off x="4527815" y="2082997"/>
                <a:ext cx="632563" cy="468398"/>
              </a:xfrm>
              <a:prstGeom prst="rect">
                <a:avLst/>
              </a:prstGeom>
              <a:blipFill>
                <a:blip r:embed="rId3"/>
                <a:stretch>
                  <a:fillRect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4881291" y="3103070"/>
                <a:ext cx="1501180" cy="840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0</m:t>
                          </m:r>
                        </m:sup>
                      </m:sSubSup>
                      <m:r>
                        <a:rPr lang="en-US" sz="2400" i="0">
                          <a:latin typeface="Cambria Math" panose="02040503050406030204" pitchFamily="18" charset="0"/>
                        </a:rPr>
                        <m:t>= </m:t>
                      </m:r>
                      <m:sSubSup>
                        <m:sSubSupPr>
                          <m:ctrlPr>
                            <a:rPr lang="en-US" sz="2400" i="1">
                              <a:latin typeface="Cambria Math" panose="02040503050406030204" pitchFamily="18" charset="0"/>
                            </a:rPr>
                          </m:ctrlPr>
                        </m:sSubSupPr>
                        <m:e>
                          <m:r>
                            <a:rPr lang="en-US" sz="2400" i="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8</m:t>
                          </m:r>
                        </m:sup>
                      </m:sSubSup>
                    </m:oMath>
                  </m:oMathPara>
                </a14:m>
                <a:endParaRPr lang="en-US" sz="2400" dirty="0"/>
              </a:p>
              <a:p>
                <a:r>
                  <a:rPr lang="en-US" sz="2400" dirty="0"/>
                  <a:t>      1</a:t>
                </a:r>
              </a:p>
            </p:txBody>
          </p:sp>
        </mc:Choice>
        <mc:Fallback xmlns="">
          <p:sp>
            <p:nvSpPr>
              <p:cNvPr id="90" name="Rectangle 89"/>
              <p:cNvSpPr>
                <a:spLocks noRot="1" noChangeAspect="1" noMove="1" noResize="1" noEditPoints="1" noAdjustHandles="1" noChangeArrowheads="1" noChangeShapeType="1" noTextEdit="1"/>
              </p:cNvSpPr>
              <p:nvPr/>
            </p:nvSpPr>
            <p:spPr>
              <a:xfrm>
                <a:off x="4881291" y="3103070"/>
                <a:ext cx="1501180" cy="840999"/>
              </a:xfrm>
              <a:prstGeom prst="rect">
                <a:avLst/>
              </a:prstGeom>
              <a:blipFill>
                <a:blip r:embed="rId4"/>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p:cNvSpPr/>
              <p:nvPr/>
            </p:nvSpPr>
            <p:spPr>
              <a:xfrm>
                <a:off x="4554859" y="4943998"/>
                <a:ext cx="612604" cy="467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7</m:t>
                          </m:r>
                        </m:sup>
                      </m:sSubSup>
                    </m:oMath>
                  </m:oMathPara>
                </a14:m>
                <a:endParaRPr lang="en-US" sz="2400" dirty="0"/>
              </a:p>
            </p:txBody>
          </p:sp>
        </mc:Choice>
        <mc:Fallback xmlns="">
          <p:sp>
            <p:nvSpPr>
              <p:cNvPr id="92" name="Rectangle 91"/>
              <p:cNvSpPr>
                <a:spLocks noRot="1" noChangeAspect="1" noMove="1" noResize="1" noEditPoints="1" noAdjustHandles="1" noChangeArrowheads="1" noChangeShapeType="1" noTextEdit="1"/>
              </p:cNvSpPr>
              <p:nvPr/>
            </p:nvSpPr>
            <p:spPr>
              <a:xfrm>
                <a:off x="4554859" y="4943998"/>
                <a:ext cx="612604" cy="467629"/>
              </a:xfrm>
              <a:prstGeom prst="rect">
                <a:avLst/>
              </a:prstGeom>
              <a:blipFill>
                <a:blip r:embed="rId5"/>
                <a:stretch>
                  <a:fillRect b="-2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2814055" y="5284219"/>
                <a:ext cx="976517" cy="471476"/>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oMath>
                </a14:m>
                <a:endParaRPr lang="en-US" sz="2400" dirty="0"/>
              </a:p>
            </p:txBody>
          </p:sp>
        </mc:Choice>
        <mc:Fallback xmlns="">
          <p:sp>
            <p:nvSpPr>
              <p:cNvPr id="93" name="Rectangle 92"/>
              <p:cNvSpPr>
                <a:spLocks noRot="1" noChangeAspect="1" noMove="1" noResize="1" noEditPoints="1" noAdjustHandles="1" noChangeArrowheads="1" noChangeShapeType="1" noTextEdit="1"/>
              </p:cNvSpPr>
              <p:nvPr/>
            </p:nvSpPr>
            <p:spPr>
              <a:xfrm>
                <a:off x="2814055" y="5284219"/>
                <a:ext cx="976517" cy="471476"/>
              </a:xfrm>
              <a:prstGeom prst="rect">
                <a:avLst/>
              </a:prstGeom>
              <a:blipFill>
                <a:blip r:embed="rId6"/>
                <a:stretch>
                  <a:fillRect l="-2500" t="-9091"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p:cNvSpPr/>
              <p:nvPr/>
            </p:nvSpPr>
            <p:spPr>
              <a:xfrm>
                <a:off x="1148107" y="4885549"/>
                <a:ext cx="721026" cy="47673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oMath>
                  </m:oMathPara>
                </a14:m>
                <a:endParaRPr lang="en-US" sz="2400" dirty="0"/>
              </a:p>
            </p:txBody>
          </p:sp>
        </mc:Choice>
        <mc:Fallback xmlns="">
          <p:sp>
            <p:nvSpPr>
              <p:cNvPr id="94" name="Rectangle 93"/>
              <p:cNvSpPr>
                <a:spLocks noRot="1" noChangeAspect="1" noMove="1" noResize="1" noEditPoints="1" noAdjustHandles="1" noChangeArrowheads="1" noChangeShapeType="1" noTextEdit="1"/>
              </p:cNvSpPr>
              <p:nvPr/>
            </p:nvSpPr>
            <p:spPr>
              <a:xfrm>
                <a:off x="1148107" y="4885549"/>
                <a:ext cx="721026" cy="476734"/>
              </a:xfrm>
              <a:prstGeom prst="rect">
                <a:avLst/>
              </a:prstGeom>
              <a:blipFill>
                <a:blip r:embed="rId7"/>
                <a:stretch>
                  <a:fillRect b="-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956221" y="3155446"/>
                <a:ext cx="677558" cy="836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4</m:t>
                          </m:r>
                        </m:sup>
                      </m:sSubSup>
                    </m:oMath>
                  </m:oMathPara>
                </a14:m>
                <a:endParaRPr lang="en-US" sz="2400" dirty="0"/>
              </a:p>
              <a:p>
                <a:r>
                  <a:rPr lang="en-US" sz="2400" dirty="0"/>
                  <a:t>-1</a:t>
                </a:r>
              </a:p>
            </p:txBody>
          </p:sp>
        </mc:Choice>
        <mc:Fallback xmlns="">
          <p:sp>
            <p:nvSpPr>
              <p:cNvPr id="95" name="Rectangle 94"/>
              <p:cNvSpPr>
                <a:spLocks noRot="1" noChangeAspect="1" noMove="1" noResize="1" noEditPoints="1" noAdjustHandles="1" noChangeArrowheads="1" noChangeShapeType="1" noTextEdit="1"/>
              </p:cNvSpPr>
              <p:nvPr/>
            </p:nvSpPr>
            <p:spPr>
              <a:xfrm>
                <a:off x="956221" y="3155446"/>
                <a:ext cx="677558" cy="836960"/>
              </a:xfrm>
              <a:prstGeom prst="rect">
                <a:avLst/>
              </a:prstGeom>
              <a:blipFill>
                <a:blip r:embed="rId8"/>
                <a:stretch>
                  <a:fillRect l="-14414"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p:cNvSpPr/>
              <p:nvPr/>
            </p:nvSpPr>
            <p:spPr>
              <a:xfrm>
                <a:off x="1308979" y="2102100"/>
                <a:ext cx="697563" cy="471026"/>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effectLst/>
                    <a:latin typeface="Times New Roman" panose="02020603050405020304" pitchFamily="18" charset="0"/>
                    <a:ea typeface="SimSun" panose="02010600030101010101" pitchFamily="2" charset="-122"/>
                  </a:rPr>
                  <a:t> </a:t>
                </a:r>
                <a:endParaRPr lang="en-US" sz="2400" dirty="0"/>
              </a:p>
            </p:txBody>
          </p:sp>
        </mc:Choice>
        <mc:Fallback xmlns="">
          <p:sp>
            <p:nvSpPr>
              <p:cNvPr id="97" name="Rectangle 96"/>
              <p:cNvSpPr>
                <a:spLocks noRot="1" noChangeAspect="1" noMove="1" noResize="1" noEditPoints="1" noAdjustHandles="1" noChangeArrowheads="1" noChangeShapeType="1" noTextEdit="1"/>
              </p:cNvSpPr>
              <p:nvPr/>
            </p:nvSpPr>
            <p:spPr>
              <a:xfrm>
                <a:off x="1308979" y="2102100"/>
                <a:ext cx="697563" cy="471026"/>
              </a:xfrm>
              <a:prstGeom prst="rect">
                <a:avLst/>
              </a:prstGeom>
              <a:blipFill>
                <a:blip r:embed="rId9"/>
                <a:stretch>
                  <a:fillRect b="-2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6903974" y="2043036"/>
                <a:ext cx="3806433" cy="1901033"/>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Figure 2.11: The values of </a:t>
                </a:r>
                <a14:m>
                  <m:oMath xmlns:m="http://schemas.openxmlformats.org/officeDocument/2006/math">
                    <m:r>
                      <a:rPr lang="en-US" sz="2400" b="0" i="0" smtClean="0">
                        <a:latin typeface="Cambria Math" panose="02040503050406030204" pitchFamily="18" charset="0"/>
                      </a:rPr>
                      <m:t>   </m:t>
                    </m:r>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     </m:t>
                        </m:r>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  ѡ</m:t>
                        </m:r>
                      </m:e>
                      <m:sub>
                        <m:r>
                          <a:rPr lang="en-US" sz="2400" i="1">
                            <a:latin typeface="Cambria Math" panose="02040503050406030204" pitchFamily="18" charset="0"/>
                          </a:rPr>
                          <m:t>8</m:t>
                        </m:r>
                      </m:sub>
                      <m:sup>
                        <m:r>
                          <a:rPr lang="en-US" sz="2400" i="1">
                            <a:latin typeface="Cambria Math" panose="02040503050406030204" pitchFamily="18" charset="0"/>
                          </a:rPr>
                          <m:t>1</m:t>
                        </m:r>
                      </m:sup>
                    </m:sSubSup>
                    <m:r>
                      <a:rPr lang="en-US" sz="2400" i="1">
                        <a:latin typeface="Cambria Math" panose="02040503050406030204" pitchFamily="18" charset="0"/>
                      </a:rPr>
                      <m:t> , …, </m:t>
                    </m:r>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7</m:t>
                        </m:r>
                      </m:sup>
                    </m:sSubSup>
                  </m:oMath>
                </a14:m>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 the complex plane, where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r>
                          <a:rPr lang="en-US" sz="2400" i="1">
                            <a:latin typeface="Cambria Math" panose="02040503050406030204" pitchFamily="18" charset="0"/>
                          </a:rPr>
                          <m:t>ѡ</m:t>
                        </m:r>
                      </m:e>
                      <m:sub>
                        <m:r>
                          <a:rPr lang="en-US" sz="2400" i="1">
                            <a:latin typeface="Cambria Math" panose="02040503050406030204" pitchFamily="18" charset="0"/>
                          </a:rPr>
                          <m:t>8  </m:t>
                        </m:r>
                      </m:sub>
                    </m:sSub>
                    <m:sSup>
                      <m:sSupPr>
                        <m:ctrlPr>
                          <a:rPr lang="en-US" sz="2400" i="1">
                            <a:latin typeface="Cambria Math" panose="02040503050406030204" pitchFamily="18" charset="0"/>
                          </a:rPr>
                        </m:ctrlPr>
                      </m:sSupPr>
                      <m:e>
                        <m:r>
                          <a:rPr lang="en-US" sz="2400" i="1">
                            <a:latin typeface="Cambria Math" panose="02040503050406030204" pitchFamily="18" charset="0"/>
                          </a:rPr>
                          <m:t>= </m:t>
                        </m:r>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is the principal</a:t>
                </a:r>
                <a:r>
                  <a:rPr lang="en-US" sz="2400" dirty="0">
                    <a:latin typeface="Times New Roman" panose="02020603050405020304" pitchFamily="18" charset="0"/>
                    <a:cs typeface="Times New Roman" panose="02020603050405020304" pitchFamily="18" charset="0"/>
                  </a:rPr>
                  <a:t> 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root of unity.</a:t>
                </a:r>
              </a:p>
            </p:txBody>
          </p:sp>
        </mc:Choice>
        <mc:Fallback xmlns="">
          <p:sp>
            <p:nvSpPr>
              <p:cNvPr id="98" name="TextBox 97"/>
              <p:cNvSpPr txBox="1">
                <a:spLocks noRot="1" noChangeAspect="1" noMove="1" noResize="1" noEditPoints="1" noAdjustHandles="1" noChangeArrowheads="1" noChangeShapeType="1" noTextEdit="1"/>
              </p:cNvSpPr>
              <p:nvPr/>
            </p:nvSpPr>
            <p:spPr>
              <a:xfrm>
                <a:off x="6903974" y="2043036"/>
                <a:ext cx="3806433" cy="1901033"/>
              </a:xfrm>
              <a:prstGeom prst="rect">
                <a:avLst/>
              </a:prstGeom>
              <a:blipFill>
                <a:blip r:embed="rId10"/>
                <a:stretch>
                  <a:fillRect l="-2083" t="-2244" r="-641"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5513661" y="4255177"/>
                <a:ext cx="6150097" cy="2034339"/>
              </a:xfrm>
              <a:prstGeom prst="rect">
                <a:avLst/>
              </a:prstGeom>
              <a:solidFill>
                <a:srgbClr val="FFFF00"/>
              </a:solidFill>
              <a:ln>
                <a:solidFill>
                  <a:srgbClr val="002060"/>
                </a:solidFill>
              </a:ln>
            </p:spPr>
            <p:txBody>
              <a:bodyPr wrap="square" rtlCol="0">
                <a:spAutoFit/>
              </a:bodyPr>
              <a:lstStyle/>
              <a:p>
                <a14:m>
                  <m:oMath xmlns:m="http://schemas.openxmlformats.org/officeDocument/2006/math">
                    <m:r>
                      <a:rPr lang="en-US" sz="2400" i="1" smtClean="0">
                        <a:latin typeface="Cambria Math" panose="02040503050406030204" pitchFamily="18" charset="0"/>
                      </a:rPr>
                      <m:t>ѡ </m:t>
                    </m:r>
                  </m:oMath>
                </a14:m>
                <a:r>
                  <a:rPr lang="en-US" sz="2400" baseline="-25000" dirty="0"/>
                  <a:t>8</a:t>
                </a:r>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200" dirty="0">
                    <a:latin typeface="Times New Roman" panose="02020603050405020304" pitchFamily="18" charset="0"/>
                    <a:cs typeface="Times New Roman" panose="02020603050405020304" pitchFamily="18" charset="0"/>
                  </a:rPr>
                  <a:t>which </a:t>
                </a:r>
                <a:r>
                  <a:rPr lang="en-US" sz="22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is the principal 8</a:t>
                </a:r>
                <a:r>
                  <a:rPr lang="en-US" sz="2200" baseline="300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th</a:t>
                </a:r>
                <a:r>
                  <a:rPr lang="en-US" sz="22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 root of unity</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0</m:t>
                        </m:r>
                      </m:sup>
                    </m:sSup>
                    <m:r>
                      <a:rPr lang="en-US" sz="2400" i="1">
                        <a:latin typeface="Cambria Math" panose="02040503050406030204" pitchFamily="18" charset="0"/>
                      </a:rPr>
                      <m:t>= </m:t>
                    </m:r>
                  </m:oMath>
                </a14:m>
                <a:r>
                  <a:rPr lang="en-US" sz="2400" dirty="0"/>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400" baseline="30000" dirty="0"/>
                  <a:t>0  </a:t>
                </a:r>
                <a:r>
                  <a:rPr lang="en-US" sz="2400" dirty="0"/>
                  <a:t> = 1</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1</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1</m:t>
                        </m:r>
                      </m:sup>
                    </m:sSup>
                    <m:r>
                      <a:rPr lang="en-US" sz="2400" i="1">
                        <a:latin typeface="Cambria Math" panose="02040503050406030204" pitchFamily="18" charset="0"/>
                      </a:rPr>
                      <m:t>= </m:t>
                    </m:r>
                  </m:oMath>
                </a14:m>
                <a:r>
                  <a:rPr lang="en-US" sz="2400" dirty="0"/>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400" baseline="30000" dirty="0"/>
                  <a:t>1  </a:t>
                </a:r>
                <a:r>
                  <a:rPr lang="en-US" sz="2400" dirty="0"/>
                  <a:t> </a:t>
                </a:r>
              </a:p>
              <a:p>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/4</m:t>
                        </m:r>
                      </m:sup>
                    </m:sSup>
                  </m:oMath>
                </a14:m>
                <a:r>
                  <a:rPr lang="en-US" sz="2400" dirty="0"/>
                  <a:t> </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b="0" i="1" smtClean="0">
                            <a:latin typeface="Cambria Math" panose="02040503050406030204" pitchFamily="18" charset="0"/>
                          </a:rPr>
                          <m:t>2</m:t>
                        </m:r>
                      </m:sup>
                    </m:sSubSup>
                    <m:r>
                      <a:rPr lang="en-US" sz="2400" i="1">
                        <a:latin typeface="Cambria Math" panose="02040503050406030204" pitchFamily="18" charset="0"/>
                      </a:rPr>
                      <m:t>=</m:t>
                    </m:r>
                  </m:oMath>
                </a14:m>
                <a:r>
                  <a:rPr lang="en-US" sz="2400" dirty="0"/>
                  <a:t>  …</a:t>
                </a:r>
              </a:p>
            </p:txBody>
          </p:sp>
        </mc:Choice>
        <mc:Fallback xmlns="">
          <p:sp>
            <p:nvSpPr>
              <p:cNvPr id="99" name="TextBox 98"/>
              <p:cNvSpPr txBox="1">
                <a:spLocks noRot="1" noChangeAspect="1" noMove="1" noResize="1" noEditPoints="1" noAdjustHandles="1" noChangeArrowheads="1" noChangeShapeType="1" noTextEdit="1"/>
              </p:cNvSpPr>
              <p:nvPr/>
            </p:nvSpPr>
            <p:spPr>
              <a:xfrm>
                <a:off x="5513661" y="4255177"/>
                <a:ext cx="6150097" cy="2034339"/>
              </a:xfrm>
              <a:prstGeom prst="rect">
                <a:avLst/>
              </a:prstGeom>
              <a:blipFill>
                <a:blip r:embed="rId11"/>
                <a:stretch>
                  <a:fillRect t="-1786" b="-3869"/>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240224" y="148640"/>
                <a:ext cx="6150097" cy="539315"/>
              </a:xfrm>
              <a:prstGeom prst="rect">
                <a:avLst/>
              </a:prstGeom>
              <a:solidFill>
                <a:srgbClr val="FFFF00"/>
              </a:solidFill>
            </p:spPr>
            <p:txBody>
              <a:bodyPr wrap="square">
                <a:spAutoFit/>
              </a:bodyPr>
              <a:lstStyle/>
              <a:p>
                <a:r>
                  <a:rPr lang="en-US" sz="2800"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a:t>ѡ</a:t>
                </a:r>
                <a:r>
                  <a:rPr lang="en-US" sz="2800" baseline="-250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n</a:t>
                </a:r>
                <a:r>
                  <a:rPr lang="en-US" sz="28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sSup>
                      <m:sSupPr>
                        <m:ctrlP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8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oMath>
                </a14:m>
                <a:r>
                  <a:rPr lang="en-US" sz="2800" dirty="0"/>
                  <a:t> </a:t>
                </a:r>
                <a:r>
                  <a:rPr lang="en-US" sz="2400" dirty="0">
                    <a:latin typeface="Times New Roman" panose="02020603050405020304" pitchFamily="18" charset="0"/>
                    <a:cs typeface="Times New Roman" panose="02020603050405020304" pitchFamily="18" charset="0"/>
                  </a:rPr>
                  <a:t>the principal of n</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root of unity</a:t>
                </a:r>
              </a:p>
            </p:txBody>
          </p:sp>
        </mc:Choice>
        <mc:Fallback xmlns="">
          <p:sp>
            <p:nvSpPr>
              <p:cNvPr id="2" name="Rectangle 1"/>
              <p:cNvSpPr>
                <a:spLocks noRot="1" noChangeAspect="1" noMove="1" noResize="1" noEditPoints="1" noAdjustHandles="1" noChangeArrowheads="1" noChangeShapeType="1" noTextEdit="1"/>
              </p:cNvSpPr>
              <p:nvPr/>
            </p:nvSpPr>
            <p:spPr>
              <a:xfrm>
                <a:off x="1240224" y="148640"/>
                <a:ext cx="6150097" cy="539315"/>
              </a:xfrm>
              <a:prstGeom prst="rect">
                <a:avLst/>
              </a:prstGeom>
              <a:blipFill>
                <a:blip r:embed="rId12"/>
                <a:stretch>
                  <a:fillRect l="-1982" t="-10112" b="-29213"/>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31A02479-4393-4C1F-891D-A60D35CF5007}"/>
              </a:ext>
            </a:extLst>
          </p:cNvPr>
          <p:cNvSpPr/>
          <p:nvPr/>
        </p:nvSpPr>
        <p:spPr>
          <a:xfrm>
            <a:off x="1708261" y="2282097"/>
            <a:ext cx="3121551" cy="30053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59F26365-E558-487D-8BA1-A708B8E36DBF}"/>
              </a:ext>
            </a:extLst>
          </p:cNvPr>
          <p:cNvCxnSpPr/>
          <p:nvPr/>
        </p:nvCxnSpPr>
        <p:spPr>
          <a:xfrm flipH="1">
            <a:off x="1861463" y="2514617"/>
            <a:ext cx="2689934" cy="255676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7602A51-3723-4AA9-823B-CC5D9E8618E5}"/>
              </a:ext>
            </a:extLst>
          </p:cNvPr>
          <p:cNvCxnSpPr/>
          <p:nvPr/>
        </p:nvCxnSpPr>
        <p:spPr>
          <a:xfrm>
            <a:off x="3252675" y="2082997"/>
            <a:ext cx="43007" cy="334301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F1375BD-697E-4950-B4F8-71C5F7FA30AF}"/>
              </a:ext>
            </a:extLst>
          </p:cNvPr>
          <p:cNvCxnSpPr/>
          <p:nvPr/>
        </p:nvCxnSpPr>
        <p:spPr>
          <a:xfrm>
            <a:off x="1855254" y="2439789"/>
            <a:ext cx="2894120" cy="262779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4F27B4A-A08C-4091-8112-7E8FCA5AFDB8}"/>
              </a:ext>
            </a:extLst>
          </p:cNvPr>
          <p:cNvCxnSpPr/>
          <p:nvPr/>
        </p:nvCxnSpPr>
        <p:spPr>
          <a:xfrm flipV="1">
            <a:off x="1361970" y="3702531"/>
            <a:ext cx="3902409" cy="5197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6"/>
              <p:cNvSpPr/>
              <p:nvPr/>
            </p:nvSpPr>
            <p:spPr>
              <a:xfrm>
                <a:off x="1242124" y="715711"/>
                <a:ext cx="9046303" cy="880754"/>
              </a:xfrm>
              <a:prstGeom prst="rect">
                <a:avLst/>
              </a:prstGeom>
              <a:solidFill>
                <a:srgbClr val="FFFF00"/>
              </a:solidFill>
            </p:spPr>
            <p:txBody>
              <a:bodyPr wrap="square">
                <a:spAutoFit/>
              </a:bodyPr>
              <a:lstStyle/>
              <a:p>
                <a14:m>
                  <m:oMath xmlns:m="http://schemas.openxmlformats.org/officeDocument/2006/math">
                    <m:sSup>
                      <m:sSupPr>
                        <m:ctrlPr>
                          <a:rPr lang="en-US" sz="2400" i="1">
                            <a:solidFill>
                              <a:srgbClr val="0000FF"/>
                            </a:solidFill>
                            <a:latin typeface="Cambria Math" panose="02040503050406030204" pitchFamily="18" charset="0"/>
                          </a:rPr>
                        </m:ctrlPr>
                      </m:sSupPr>
                      <m:e>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400" i="1">
                            <a:solidFill>
                              <a:srgbClr val="0000FF"/>
                            </a:solidFill>
                            <a:latin typeface="Cambria Math"/>
                            <a:ea typeface="SimSun" panose="02010600030101010101" pitchFamily="2" charset="-122"/>
                            <a:cs typeface="Times New Roman" panose="02020603050405020304" pitchFamily="18" charset="0"/>
                          </a:rPr>
                          <m:t>= </m:t>
                        </m:r>
                        <m:r>
                          <a:rPr lang="en-US" sz="2400" i="1">
                            <a:solidFill>
                              <a:srgbClr val="0000FF"/>
                            </a:solidFill>
                            <a:latin typeface="Cambria Math" panose="02040503050406030204" pitchFamily="18" charset="0"/>
                          </a:rPr>
                          <m:t>𝑒</m:t>
                        </m:r>
                      </m:e>
                      <m:sup>
                        <m:r>
                          <a:rPr lang="en-US" sz="2400" i="1">
                            <a:solidFill>
                              <a:srgbClr val="0000FF"/>
                            </a:solidFill>
                            <a:latin typeface="Cambria Math" panose="02040503050406030204" pitchFamily="18" charset="0"/>
                          </a:rPr>
                          <m:t>𝑖𝑢</m:t>
                        </m:r>
                      </m:sup>
                    </m:sSup>
                  </m:oMath>
                </a14:m>
                <a:r>
                  <a:rPr lang="en-US" sz="2400" dirty="0">
                    <a:solidFill>
                      <a:srgbClr val="0000FF"/>
                    </a:solidFill>
                    <a:latin typeface="Times New Roman" panose="02020603050405020304" pitchFamily="18" charset="0"/>
                    <a:cs typeface="Times New Roman" panose="02020603050405020304" pitchFamily="18" charset="0"/>
                  </a:rPr>
                  <a:t>  = cos(u)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sin(u), where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solidFill>
                              <a:srgbClr val="0000FF"/>
                            </a:solidFill>
                            <a:latin typeface="Cambria Math" panose="02040503050406030204" pitchFamily="18" charset="0"/>
                          </a:rPr>
                        </m:ctrlPr>
                      </m:radPr>
                      <m:deg/>
                      <m:e>
                        <m:r>
                          <a:rPr lang="en-US" sz="2400" i="1">
                            <a:solidFill>
                              <a:srgbClr val="0000FF"/>
                            </a:solidFill>
                            <a:latin typeface="Cambria Math" panose="02040503050406030204" pitchFamily="18" charset="0"/>
                          </a:rPr>
                          <m:t>−1</m:t>
                        </m:r>
                      </m:e>
                    </m:rad>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rPr>
                  <a:t> 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Courier New" panose="02070309020205020404" pitchFamily="49"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for k = 0, 1, …, n – 1. </a:t>
                </a:r>
                <a:endParaRPr lang="en-US" sz="2400" dirty="0">
                  <a:solidFill>
                    <a:srgbClr val="0000FF"/>
                  </a:solidFill>
                  <a:latin typeface="Courier New" panose="02070309020205020404" pitchFamily="49" charset="0"/>
                  <a:ea typeface="SimSun" panose="02010600030101010101" pitchFamily="2" charset="-122"/>
                </a:endParaRPr>
              </a:p>
            </p:txBody>
          </p:sp>
        </mc:Choice>
        <mc:Fallback xmlns="">
          <p:sp>
            <p:nvSpPr>
              <p:cNvPr id="7" name="Rectangle 6"/>
              <p:cNvSpPr>
                <a:spLocks noRot="1" noChangeAspect="1" noMove="1" noResize="1" noEditPoints="1" noAdjustHandles="1" noChangeArrowheads="1" noChangeShapeType="1" noTextEdit="1"/>
              </p:cNvSpPr>
              <p:nvPr/>
            </p:nvSpPr>
            <p:spPr>
              <a:xfrm>
                <a:off x="1242124" y="715711"/>
                <a:ext cx="9046303" cy="880754"/>
              </a:xfrm>
              <a:prstGeom prst="rect">
                <a:avLst/>
              </a:prstGeom>
              <a:blipFill>
                <a:blip r:embed="rId13"/>
                <a:stretch>
                  <a:fillRect l="-1078" t="-3448" r="-539" b="-11034"/>
                </a:stretch>
              </a:blipFill>
            </p:spPr>
            <p:txBody>
              <a:bodyPr/>
              <a:lstStyle/>
              <a:p>
                <a:r>
                  <a:rPr lang="en-US">
                    <a:noFill/>
                  </a:rPr>
                  <a:t> </a:t>
                </a:r>
              </a:p>
            </p:txBody>
          </p:sp>
        </mc:Fallback>
      </mc:AlternateContent>
      <p:pic>
        <p:nvPicPr>
          <p:cNvPr id="32" name="Picture 31" descr="Image result for smiley face images">
            <a:extLst>
              <a:ext uri="{FF2B5EF4-FFF2-40B4-BE49-F238E27FC236}">
                <a16:creationId xmlns:a16="http://schemas.microsoft.com/office/drawing/2014/main" id="{D476515D-9837-4791-8FC3-339F120C57D4}"/>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81622" y="2271939"/>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23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799A55-6436-40D9-8BA8-8C4D8CB901B1}"/>
              </a:ext>
            </a:extLst>
          </p:cNvPr>
          <p:cNvSpPr txBox="1"/>
          <p:nvPr/>
        </p:nvSpPr>
        <p:spPr>
          <a:xfrm>
            <a:off x="666974" y="3429000"/>
            <a:ext cx="6895652" cy="287598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22891" y="553011"/>
                <a:ext cx="10313234" cy="6201313"/>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Example 2.26:  </a:t>
                </a:r>
                <a:r>
                  <a:rPr lang="en-US" sz="2400" b="1" i="1" dirty="0">
                    <a:latin typeface="Times New Roman" panose="02020603050405020304" pitchFamily="18" charset="0"/>
                    <a:ea typeface="SimSun" panose="02010600030101010101" pitchFamily="2" charset="-122"/>
                  </a:rPr>
                  <a:t>Analysis of the complex n</a:t>
                </a:r>
                <a:r>
                  <a:rPr lang="en-US" sz="2400" b="1" i="1" baseline="30000" dirty="0">
                    <a:latin typeface="Times New Roman" panose="02020603050405020304" pitchFamily="18" charset="0"/>
                    <a:ea typeface="SimSun" panose="02010600030101010101" pitchFamily="2" charset="-122"/>
                  </a:rPr>
                  <a:t>th</a:t>
                </a:r>
                <a:r>
                  <a:rPr lang="en-US" sz="2400" b="1" i="1" dirty="0">
                    <a:latin typeface="Times New Roman" panose="02020603050405020304" pitchFamily="18" charset="0"/>
                    <a:ea typeface="SimSun" panose="02010600030101010101" pitchFamily="2" charset="-122"/>
                  </a:rPr>
                  <a:t> root of unity</a:t>
                </a:r>
              </a:p>
              <a:p>
                <a:endParaRPr lang="en-US" sz="2400" b="1" i="1" dirty="0">
                  <a:latin typeface="Times New Roman" panose="02020603050405020304" pitchFamily="18" charset="0"/>
                  <a:ea typeface="SimSun" panose="02010600030101010101" pitchFamily="2" charset="-122"/>
                </a:endParaRPr>
              </a:p>
              <a:p>
                <a:endParaRPr lang="en-US" sz="2400" b="1" i="1" dirty="0">
                  <a:latin typeface="Times New Roman" panose="02020603050405020304" pitchFamily="18" charset="0"/>
                  <a:ea typeface="SimSun" panose="02010600030101010101" pitchFamily="2" charset="-122"/>
                </a:endParaRP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0</m:t>
                        </m:r>
                      </m:sup>
                    </m:sSup>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0  </a:t>
                </a:r>
                <a:r>
                  <a:rPr lang="en-US" sz="2400" dirty="0">
                    <a:latin typeface="Times New Roman" panose="02020603050405020304" pitchFamily="18" charset="0"/>
                    <a:cs typeface="Times New Roman" panose="02020603050405020304" pitchFamily="18" charset="0"/>
                  </a:rPr>
                  <a:t> = 1, for k = 0.</a:t>
                </a:r>
              </a:p>
              <a:p>
                <a:r>
                  <a:rPr lang="en-US" sz="2400" dirty="0">
                    <a:latin typeface="Times New Roman" panose="02020603050405020304" pitchFamily="18" charset="0"/>
                    <a:cs typeface="Times New Roman" panose="02020603050405020304" pitchFamily="18" charset="0"/>
                  </a:rPr>
                  <a:t> </a:t>
                </a:r>
              </a:p>
              <a:p>
                <a14:m>
                  <m:oMath xmlns:m="http://schemas.openxmlformats.org/officeDocument/2006/math">
                    <m:sSup>
                      <m:sSupPr>
                        <m:ctrlPr>
                          <a:rPr lang="en-US" sz="2400" i="1" smtClean="0">
                            <a:solidFill>
                              <a:srgbClr val="0000FF"/>
                            </a:solidFill>
                            <a:latin typeface="Cambria Math" panose="02040503050406030204" pitchFamily="18" charset="0"/>
                          </a:rPr>
                        </m:ctrlPr>
                      </m:sSupPr>
                      <m:e>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400" b="0" i="1" smtClean="0">
                            <a:solidFill>
                              <a:srgbClr val="0000FF"/>
                            </a:solidFill>
                            <a:latin typeface="Cambria Math"/>
                            <a:ea typeface="SimSun" panose="02010600030101010101" pitchFamily="2" charset="-122"/>
                            <a:cs typeface="Times New Roman" panose="02020603050405020304" pitchFamily="18" charset="0"/>
                          </a:rPr>
                          <m:t>= </m:t>
                        </m:r>
                        <m:r>
                          <a:rPr lang="en-US" sz="2400" i="1">
                            <a:solidFill>
                              <a:srgbClr val="0000FF"/>
                            </a:solidFill>
                            <a:latin typeface="Cambria Math" panose="02040503050406030204" pitchFamily="18" charset="0"/>
                          </a:rPr>
                          <m:t>𝑒</m:t>
                        </m:r>
                      </m:e>
                      <m:sup>
                        <m:r>
                          <a:rPr lang="en-US" sz="2400" i="1">
                            <a:solidFill>
                              <a:srgbClr val="0000FF"/>
                            </a:solidFill>
                            <a:latin typeface="Cambria Math" panose="02040503050406030204" pitchFamily="18" charset="0"/>
                          </a:rPr>
                          <m:t>𝑖𝑢</m:t>
                        </m:r>
                      </m:sup>
                    </m:sSup>
                  </m:oMath>
                </a14:m>
                <a:r>
                  <a:rPr lang="en-US" sz="2400" dirty="0">
                    <a:solidFill>
                      <a:srgbClr val="0000FF"/>
                    </a:solidFill>
                    <a:latin typeface="Times New Roman" panose="02020603050405020304" pitchFamily="18" charset="0"/>
                    <a:cs typeface="Times New Roman" panose="02020603050405020304" pitchFamily="18" charset="0"/>
                  </a:rPr>
                  <a:t>  = cos(u) +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sin(u), where </a:t>
                </a:r>
              </a:p>
              <a:p>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solidFill>
                              <a:srgbClr val="0000FF"/>
                            </a:solidFill>
                            <a:latin typeface="Cambria Math" panose="02040503050406030204" pitchFamily="18" charset="0"/>
                          </a:rPr>
                        </m:ctrlPr>
                      </m:radPr>
                      <m:deg/>
                      <m:e>
                        <m:r>
                          <a:rPr lang="en-US" sz="2400" i="1">
                            <a:solidFill>
                              <a:srgbClr val="0000FF"/>
                            </a:solidFill>
                            <a:latin typeface="Cambria Math" panose="02040503050406030204" pitchFamily="18" charset="0"/>
                          </a:rPr>
                          <m:t>−1</m:t>
                        </m:r>
                      </m:e>
                    </m:rad>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for k = 0, 1, …, n – 1. </a:t>
                </a:r>
              </a:p>
              <a:p>
                <a:endParaRPr lang="en-US" sz="2400" i="1" dirty="0">
                  <a:solidFill>
                    <a:srgbClr val="FF0000"/>
                  </a:solidFill>
                  <a:latin typeface="Cambria Math"/>
                  <a:ea typeface="SimSun" panose="02010600030101010101" pitchFamily="2" charset="-122"/>
                  <a:cs typeface="Times New Roman" panose="02020603050405020304" pitchFamily="18" charset="0"/>
                </a:endParaRPr>
              </a:p>
              <a:p>
                <a14:m>
                  <m:oMath xmlns:m="http://schemas.openxmlformats.org/officeDocument/2006/math">
                    <m:sSubSup>
                      <m:sSubSupPr>
                        <m:ctrlPr>
                          <a:rPr lang="en-US" sz="2400" i="1" smtClean="0">
                            <a:solidFill>
                              <a:srgbClr val="FF0000"/>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FF0000"/>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FF0000"/>
                            </a:solidFill>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FF0000"/>
                            </a:solidFill>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𝑖</m:t>
                        </m:r>
                        <m:r>
                          <a:rPr lang="en-US" sz="2400" i="1">
                            <a:latin typeface="Cambria Math" panose="02040503050406030204" pitchFamily="18" charset="0"/>
                          </a:rPr>
                          <m:t>2</m:t>
                        </m:r>
                        <m:r>
                          <a:rPr lang="en-US" sz="2400" i="1">
                            <a:latin typeface="Cambria Math" panose="02040503050406030204" pitchFamily="18" charset="0"/>
                          </a:rPr>
                          <m:t>𝜋</m:t>
                        </m:r>
                        <m:r>
                          <a:rPr lang="en-US" sz="2400" b="0" i="1" smtClean="0">
                            <a:latin typeface="Cambria Math" panose="02040503050406030204" pitchFamily="18" charset="0"/>
                          </a:rPr>
                          <m:t>𝑘</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𝑖</m:t>
                        </m:r>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/8</m:t>
                        </m:r>
                      </m:sup>
                    </m:sSup>
                  </m:oMath>
                </a14:m>
                <a:r>
                  <a:rPr lang="en-US" sz="2400" dirty="0">
                    <a:solidFill>
                      <a:srgbClr val="FF0000"/>
                    </a:solidFill>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𝜋</m:t>
                        </m:r>
                      </m:num>
                      <m:den>
                        <m:r>
                          <a:rPr lang="en-US" sz="2400" i="1">
                            <a:latin typeface="Cambria Math" panose="02040503050406030204" pitchFamily="18" charset="0"/>
                          </a:rPr>
                          <m:t>8</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𝜋</m:t>
                        </m:r>
                      </m:num>
                      <m:den>
                        <m:r>
                          <a:rPr lang="en-US" sz="2400" i="1">
                            <a:latin typeface="Cambria Math" panose="02040503050406030204" pitchFamily="18" charset="0"/>
                          </a:rPr>
                          <m:t>8</m:t>
                        </m:r>
                      </m:den>
                    </m:f>
                  </m:oMath>
                </a14:m>
                <a:r>
                  <a:rPr lang="en-US" sz="2400" dirty="0">
                    <a:latin typeface="Times New Roman" panose="02020603050405020304" pitchFamily="18" charset="0"/>
                    <a:cs typeface="Times New Roman" panose="02020603050405020304" pitchFamily="18" charset="0"/>
                  </a:rPr>
                  <a:t>), where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m:t>
                        </m:r>
                      </m:e>
                    </m:rad>
                  </m:oMath>
                </a14:m>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a:latin typeface="Cambria Math" panose="02040503050406030204" pitchFamily="18" charset="0"/>
                          </a:rPr>
                          <m:t>)</m:t>
                        </m:r>
                      </m:e>
                      <m:sup>
                        <m:r>
                          <a:rPr lang="en-US" sz="2400" b="0" i="1" smtClean="0">
                            <a:latin typeface="Cambria Math" panose="02040503050406030204" pitchFamily="18" charset="0"/>
                          </a:rPr>
                          <m:t>1</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8</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latin typeface="Times New Roman" panose="02020603050405020304" pitchFamily="18" charset="0"/>
                  <a:cs typeface="Times New Roman" panose="02020603050405020304" pitchFamily="18" charset="0"/>
                </a:endParaRPr>
              </a:p>
              <a:p>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422891" y="553011"/>
                <a:ext cx="10313234" cy="6201313"/>
              </a:xfrm>
              <a:prstGeom prst="rect">
                <a:avLst/>
              </a:prstGeom>
              <a:blipFill>
                <a:blip r:embed="rId2"/>
                <a:stretch>
                  <a:fillRect l="-887" t="-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723572" y="1553586"/>
                <a:ext cx="3950563" cy="5032083"/>
              </a:xfrm>
              <a:prstGeom prst="rect">
                <a:avLst/>
              </a:prstGeom>
              <a:noFill/>
              <a:ln>
                <a:solidFill>
                  <a:srgbClr val="0000FF"/>
                </a:solidFill>
              </a:ln>
            </p:spPr>
            <p:txBody>
              <a:bodyPr wrap="square" rtlCol="0">
                <a:spAutoFit/>
              </a:bodyPr>
              <a:lstStyle/>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0 = 1      	  sin 0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π  = -1     	  sin π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2π = 1     	 sin 2π = 0  </a:t>
                </a:r>
              </a:p>
            </p:txBody>
          </p:sp>
        </mc:Choice>
        <mc:Fallback xmlns="">
          <p:sp>
            <p:nvSpPr>
              <p:cNvPr id="3" name="TextBox 2"/>
              <p:cNvSpPr txBox="1">
                <a:spLocks noRot="1" noChangeAspect="1" noMove="1" noResize="1" noEditPoints="1" noAdjustHandles="1" noChangeArrowheads="1" noChangeShapeType="1" noTextEdit="1"/>
              </p:cNvSpPr>
              <p:nvPr/>
            </p:nvSpPr>
            <p:spPr>
              <a:xfrm>
                <a:off x="7723572" y="1553586"/>
                <a:ext cx="3950563" cy="5032083"/>
              </a:xfrm>
              <a:prstGeom prst="rect">
                <a:avLst/>
              </a:prstGeom>
              <a:blipFill rotWithShape="0">
                <a:blip r:embed="rId3"/>
                <a:stretch>
                  <a:fillRect l="-2769" t="-967" b="-2418"/>
                </a:stretch>
              </a:blipFill>
              <a:ln>
                <a:solidFill>
                  <a:srgbClr val="0000FF"/>
                </a:solidFill>
              </a:ln>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C4537BB6-2E82-46BA-8B02-77DD2EBC32A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865" y="2548393"/>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80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996" y="1326979"/>
            <a:ext cx="4364409" cy="3280532"/>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818" y="1326979"/>
            <a:ext cx="4364407" cy="3280531"/>
          </a:xfrm>
          <a:prstGeom prst="rect">
            <a:avLst/>
          </a:prstGeom>
        </p:spPr>
      </p:pic>
      <p:pic>
        <p:nvPicPr>
          <p:cNvPr id="4164" name="Picture 68" descr="http://www.regentsprep.org/regents/math/algtrig/att7/sincos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398" y="5190078"/>
            <a:ext cx="1056442" cy="264111"/>
          </a:xfrm>
          <a:prstGeom prst="rect">
            <a:avLst/>
          </a:prstGeom>
          <a:noFill/>
          <a:extLst>
            <a:ext uri="{909E8E84-426E-40DD-AFC4-6F175D3DCCD1}">
              <a14:hiddenFill xmlns:a14="http://schemas.microsoft.com/office/drawing/2010/main">
                <a:solidFill>
                  <a:srgbClr val="FFFFFF"/>
                </a:solidFill>
              </a14:hiddenFill>
            </a:ext>
          </a:extLst>
        </p:spPr>
      </p:pic>
      <p:pic>
        <p:nvPicPr>
          <p:cNvPr id="4166" name="Picture 70" descr="http://www.regentsprep.org/regents/math/algtrig/att7/sincos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547" y="5145121"/>
            <a:ext cx="994670" cy="30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23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717779" y="576232"/>
                <a:ext cx="8989142" cy="5737533"/>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cs typeface="Times New Roman" panose="02020603050405020304" pitchFamily="18" charset="0"/>
                  </a:rPr>
                  <a:t>Example 2.26:  </a:t>
                </a:r>
                <a:r>
                  <a:rPr lang="en-US" sz="2400" b="1" i="1" dirty="0">
                    <a:latin typeface="Times New Roman" panose="02020603050405020304" pitchFamily="18" charset="0"/>
                    <a:ea typeface="SimSun" panose="02010600030101010101" pitchFamily="2" charset="-122"/>
                    <a:cs typeface="Times New Roman" panose="02020603050405020304" pitchFamily="18" charset="0"/>
                  </a:rPr>
                  <a:t>Analysis of the complex n</a:t>
                </a:r>
                <a:r>
                  <a:rPr lang="en-US" sz="2400" b="1" i="1" baseline="30000" dirty="0">
                    <a:latin typeface="Times New Roman" panose="02020603050405020304" pitchFamily="18" charset="0"/>
                    <a:ea typeface="SimSun" panose="02010600030101010101" pitchFamily="2" charset="-122"/>
                    <a:cs typeface="Times New Roman" panose="02020603050405020304" pitchFamily="18" charset="0"/>
                  </a:rPr>
                  <a:t>th</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root of unity  </a:t>
                </a:r>
              </a:p>
              <a:p>
                <a:endParaRPr lang="en-US" sz="2400" b="1" i="1" dirty="0">
                  <a:latin typeface="Times New Roman" panose="02020603050405020304" pitchFamily="18" charset="0"/>
                  <a:ea typeface="SimSun" panose="02010600030101010101" pitchFamily="2" charset="-122"/>
                  <a:cs typeface="Times New Roman" panose="02020603050405020304" pitchFamily="18" charset="0"/>
                </a:endParaRPr>
              </a:p>
              <a:p>
                <a:endParaRPr lang="en-US" sz="2400" b="1" i="1" dirty="0">
                  <a:latin typeface="Times New Roman" panose="02020603050405020304" pitchFamily="18" charset="0"/>
                  <a:ea typeface="SimSun" panose="02010600030101010101" pitchFamily="2" charset="-122"/>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1</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1</m:t>
                        </m:r>
                      </m:sup>
                    </m:sSup>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pPr>
                  <a:lnSpc>
                    <a:spcPct val="150000"/>
                  </a:lnSpc>
                </a:pPr>
                <a14:m>
                  <m:oMath xmlns:m="http://schemas.openxmlformats.org/officeDocument/2006/math">
                    <m:sSubSup>
                      <m:sSubSupPr>
                        <m:ctrlPr>
                          <a:rPr lang="en-US" sz="2400" i="1" smtClean="0">
                            <a:solidFill>
                              <a:srgbClr val="0000FF"/>
                            </a:solidFill>
                            <a:latin typeface="Cambria Math" panose="02040503050406030204" pitchFamily="18" charset="0"/>
                          </a:rPr>
                        </m:ctrlPr>
                      </m:sSubSupPr>
                      <m:e>
                        <m:r>
                          <a:rPr lang="en-US" sz="2400" i="1">
                            <a:solidFill>
                              <a:srgbClr val="0000FF"/>
                            </a:solidFill>
                            <a:latin typeface="Cambria Math" panose="02040503050406030204" pitchFamily="18" charset="0"/>
                          </a:rPr>
                          <m:t>ѡ</m:t>
                        </m:r>
                      </m:e>
                      <m:sub>
                        <m:r>
                          <a:rPr lang="en-US" sz="2400" i="1">
                            <a:solidFill>
                              <a:srgbClr val="0000FF"/>
                            </a:solidFill>
                            <a:latin typeface="Cambria Math" panose="02040503050406030204" pitchFamily="18" charset="0"/>
                          </a:rPr>
                          <m:t>8</m:t>
                        </m:r>
                      </m:sub>
                      <m:sup>
                        <m:r>
                          <a:rPr lang="en-US" sz="2400" i="1">
                            <a:solidFill>
                              <a:srgbClr val="0000FF"/>
                            </a:solidFill>
                            <a:latin typeface="Cambria Math" panose="02040503050406030204" pitchFamily="18" charset="0"/>
                          </a:rPr>
                          <m:t>2</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4</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𝜋</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𝜋</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where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m:t>
                        </m:r>
                      </m:e>
                    </m:rad>
                  </m:oMath>
                </a14:m>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 0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 </a:t>
                </a:r>
                <a:r>
                  <a:rPr lang="en-US" sz="2400" dirty="0" err="1">
                    <a:solidFill>
                      <a:srgbClr val="0000FF"/>
                    </a:solidFill>
                    <a:latin typeface="Times New Roman" panose="02020603050405020304" pitchFamily="18" charset="0"/>
                    <a:cs typeface="Times New Roman" panose="02020603050405020304" pitchFamily="18" charset="0"/>
                  </a:rPr>
                  <a:t>i</a:t>
                </a:r>
                <a:endParaRPr lang="en-US" sz="2400" b="1"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3</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3</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3</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/4</m:t>
                        </m:r>
                      </m:sup>
                    </m:sSup>
                  </m:oMath>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17779" y="576232"/>
                <a:ext cx="8989142" cy="5737533"/>
              </a:xfrm>
              <a:prstGeom prst="rect">
                <a:avLst/>
              </a:prstGeom>
              <a:blipFill rotWithShape="1">
                <a:blip r:embed="rId2"/>
                <a:stretch>
                  <a:fillRect l="-1085" t="-8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865617" y="1198475"/>
                <a:ext cx="3950563" cy="5032083"/>
              </a:xfrm>
              <a:prstGeom prst="rect">
                <a:avLst/>
              </a:prstGeom>
              <a:noFill/>
              <a:ln>
                <a:solidFill>
                  <a:srgbClr val="0000FF"/>
                </a:solidFill>
              </a:ln>
            </p:spPr>
            <p:txBody>
              <a:bodyPr wrap="square" rtlCol="0">
                <a:spAutoFit/>
              </a:bodyPr>
              <a:lstStyle/>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0 = 1      	  sin 0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π  = -1     	  sin π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2π = 1     	 sin 2π = 0  </a:t>
                </a:r>
              </a:p>
            </p:txBody>
          </p:sp>
        </mc:Choice>
        <mc:Fallback xmlns="">
          <p:sp>
            <p:nvSpPr>
              <p:cNvPr id="3" name="TextBox 2"/>
              <p:cNvSpPr txBox="1">
                <a:spLocks noRot="1" noChangeAspect="1" noMove="1" noResize="1" noEditPoints="1" noAdjustHandles="1" noChangeArrowheads="1" noChangeShapeType="1" noTextEdit="1"/>
              </p:cNvSpPr>
              <p:nvPr/>
            </p:nvSpPr>
            <p:spPr>
              <a:xfrm>
                <a:off x="7865617" y="1198475"/>
                <a:ext cx="3950563" cy="5032083"/>
              </a:xfrm>
              <a:prstGeom prst="rect">
                <a:avLst/>
              </a:prstGeom>
              <a:blipFill rotWithShape="0">
                <a:blip r:embed="rId3"/>
                <a:stretch>
                  <a:fillRect l="-2769" t="-967" b="-2418"/>
                </a:stretch>
              </a:blipFill>
              <a:ln>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71672" y="1133593"/>
                <a:ext cx="6403420" cy="866969"/>
              </a:xfrm>
              <a:prstGeom prst="rect">
                <a:avLst/>
              </a:prstGeom>
            </p:spPr>
            <p:txBody>
              <a:bodyPr wrap="square">
                <a:spAutoFit/>
              </a:bodyPr>
              <a:lstStyle/>
              <a:p>
                <a14:m>
                  <m:oMath xmlns:m="http://schemas.openxmlformats.org/officeDocument/2006/math">
                    <m:sSup>
                      <m:sSupPr>
                        <m:ctrlPr>
                          <a:rPr lang="en-US" sz="20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000" b="0" i="1" smtClean="0">
                            <a:solidFill>
                              <a:srgbClr val="0000FF"/>
                            </a:solidFill>
                            <a:latin typeface="Cambria Math"/>
                            <a:ea typeface="SimSun" panose="02010600030101010101" pitchFamily="2" charset="-122"/>
                            <a:cs typeface="Times New Roman" panose="02020603050405020304" pitchFamily="18" charset="0"/>
                          </a:rPr>
                          <m:t>=</m:t>
                        </m:r>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rPr>
                  <a:t>  = cos(u) +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sin(u), wherei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rPr>
                  <a:t>  and 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Courier New" panose="02070309020205020404" pitchFamily="49" charset="0"/>
                    <a:ea typeface="SimSun" panose="02010600030101010101" pitchFamily="2" charset="-122"/>
                  </a:rPr>
                  <a: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0</a:t>
                </a:r>
                <a14:m>
                  <m:oMath xmlns:m="http://schemas.openxmlformats.org/officeDocument/2006/math">
                    <m:r>
                      <a:rPr lang="en-US" sz="2400">
                        <a:solidFill>
                          <a:srgbClr val="0000FF"/>
                        </a:solidFill>
                        <a:latin typeface="Cambria Math" panose="02040503050406030204" pitchFamily="18" charset="0"/>
                        <a:ea typeface="Cambria Math" panose="02040503050406030204" pitchFamily="18" charset="0"/>
                      </a:rPr>
                      <m:t> </m:t>
                    </m:r>
                    <m:r>
                      <a:rPr lang="en-US" sz="2400" i="1">
                        <a:solidFill>
                          <a:srgbClr val="0000FF"/>
                        </a:solidFill>
                        <a:latin typeface="Cambria Math" panose="02040503050406030204" pitchFamily="18" charset="0"/>
                        <a:ea typeface="Cambria Math" panose="020405030504060302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k. </a:t>
                </a:r>
                <a:endParaRPr lang="en-US" sz="24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71672" y="1133593"/>
                <a:ext cx="6403420" cy="866969"/>
              </a:xfrm>
              <a:prstGeom prst="rect">
                <a:avLst/>
              </a:prstGeom>
              <a:blipFill rotWithShape="1">
                <a:blip r:embed="rId4"/>
                <a:stretch>
                  <a:fillRect t="-5634" b="-16197"/>
                </a:stretch>
              </a:blipFill>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6204F1D5-19CC-4B62-8458-319F54F179D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051" y="1341924"/>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5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B73DDD-AE62-4E3F-9216-E9D29C539401}"/>
              </a:ext>
            </a:extLst>
          </p:cNvPr>
          <p:cNvSpPr txBox="1"/>
          <p:nvPr/>
        </p:nvSpPr>
        <p:spPr>
          <a:xfrm>
            <a:off x="753034" y="3429000"/>
            <a:ext cx="7035502" cy="156254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34614" y="573138"/>
                <a:ext cx="8989142" cy="6284862"/>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cs typeface="Times New Roman" panose="02020603050405020304" pitchFamily="18" charset="0"/>
                  </a:rPr>
                  <a:t>Example 2.26:  </a:t>
                </a:r>
                <a:r>
                  <a:rPr lang="en-US" sz="2400" b="1" i="1" dirty="0">
                    <a:latin typeface="Times New Roman" panose="02020603050405020304" pitchFamily="18" charset="0"/>
                    <a:ea typeface="SimSun" panose="02010600030101010101" pitchFamily="2" charset="-122"/>
                    <a:cs typeface="Times New Roman" panose="02020603050405020304" pitchFamily="18" charset="0"/>
                  </a:rPr>
                  <a:t>Analysis of the complex n</a:t>
                </a:r>
                <a:r>
                  <a:rPr lang="en-US" sz="2400" b="1" i="1" baseline="30000" dirty="0">
                    <a:latin typeface="Times New Roman" panose="02020603050405020304" pitchFamily="18" charset="0"/>
                    <a:ea typeface="SimSun" panose="02010600030101010101" pitchFamily="2" charset="-122"/>
                    <a:cs typeface="Times New Roman" panose="02020603050405020304" pitchFamily="18" charset="0"/>
                  </a:rPr>
                  <a:t>th</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root of unity</a:t>
                </a:r>
              </a:p>
              <a:p>
                <a:r>
                  <a:rPr lang="en-US" sz="2400" dirty="0">
                    <a:latin typeface="Times New Roman" panose="02020603050405020304" pitchFamily="18" charset="0"/>
                    <a:cs typeface="Times New Roman" panose="02020603050405020304" pitchFamily="18" charset="0"/>
                  </a:rPr>
                  <a:t>		 </a:t>
                </a:r>
              </a:p>
              <a:p>
                <a:endParaRPr lang="en-US" sz="2400" i="1" dirty="0">
                  <a:latin typeface="Times New Roman" panose="02020603050405020304" pitchFamily="18" charset="0"/>
                  <a:cs typeface="Times New Roman" panose="02020603050405020304" pitchFamily="18" charset="0"/>
                </a:endParaRPr>
              </a:p>
              <a:p>
                <a:endParaRPr lang="en-US" sz="2400" i="1" dirty="0">
                  <a:latin typeface="Times New Roman" panose="02020603050405020304" pitchFamily="18" charset="0"/>
                  <a:cs typeface="Times New Roman" panose="02020603050405020304" pitchFamily="18" charset="0"/>
                </a:endParaRP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4</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4</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8</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𝜋</m:t>
                        </m:r>
                        <m:r>
                          <a:rPr lang="en-US" sz="2400" i="1">
                            <a:latin typeface="Cambria Math" panose="02040503050406030204" pitchFamily="18" charset="0"/>
                          </a:rPr>
                          <m:t>𝑖</m:t>
                        </m:r>
                      </m:sup>
                    </m:sSup>
                  </m:oMath>
                </a14:m>
                <a:r>
                  <a:rPr lang="en-US" sz="2400" dirty="0">
                    <a:latin typeface="Times New Roman" panose="02020603050405020304" pitchFamily="18" charset="0"/>
                    <a:cs typeface="Times New Roman" panose="02020603050405020304" pitchFamily="18" charset="0"/>
                  </a:rPr>
                  <a:t> = cos (π)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 (π), where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m:t>
                        </m:r>
                      </m:e>
                    </m:rad>
                  </m:oMath>
                </a14:m>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 -1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(0) = -1    </a:t>
                </a:r>
              </a:p>
              <a:p>
                <a:pPr>
                  <a:spcAft>
                    <a:spcPts val="600"/>
                  </a:spcAft>
                </a:pPr>
                <a:r>
                  <a:rPr lang="en-US" sz="2400" dirty="0">
                    <a:latin typeface="Times New Roman" panose="02020603050405020304" pitchFamily="18" charset="0"/>
                    <a:cs typeface="Times New Roman" panose="02020603050405020304" pitchFamily="18" charset="0"/>
                  </a:rPr>
                  <a:t>  </a:t>
                </a:r>
              </a:p>
              <a:p>
                <a:pPr>
                  <a:spcAft>
                    <a:spcPts val="600"/>
                  </a:spcAft>
                </a:pP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5</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5</m:t>
                        </m:r>
                      </m:sup>
                    </m:sSup>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5</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/4</m:t>
                        </m:r>
                      </m:sup>
                    </m:sSup>
                  </m:oMath>
                </a14:m>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m:t>
                        </m:r>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m:t>
                        </m:r>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pPr>
                  <a:spcAft>
                    <a:spcPts val="600"/>
                  </a:spcAft>
                </a:pPr>
                <a:r>
                  <a:rPr lang="en-US" sz="1200" dirty="0">
                    <a:latin typeface="Times New Roman" panose="02020603050405020304" pitchFamily="18" charset="0"/>
                    <a:cs typeface="Times New Roman" panose="02020603050405020304" pitchFamily="18" charset="0"/>
                  </a:rPr>
                  <a:t> </a:t>
                </a:r>
              </a:p>
              <a:p>
                <a:pPr>
                  <a:spcAft>
                    <a:spcPts val="600"/>
                  </a:spcAft>
                </a:pPr>
                <a14:m>
                  <m:oMath xmlns:m="http://schemas.openxmlformats.org/officeDocument/2006/math">
                    <m:sSubSup>
                      <m:sSubSupPr>
                        <m:ctrlPr>
                          <a:rPr lang="en-US" sz="2400" i="1" smtClean="0">
                            <a:solidFill>
                              <a:srgbClr val="0000FF"/>
                            </a:solidFill>
                            <a:latin typeface="Cambria Math" panose="02040503050406030204" pitchFamily="18" charset="0"/>
                          </a:rPr>
                        </m:ctrlPr>
                      </m:sSubSupPr>
                      <m:e>
                        <m:r>
                          <a:rPr lang="en-US" sz="2400" i="1">
                            <a:solidFill>
                              <a:srgbClr val="0000FF"/>
                            </a:solidFill>
                            <a:latin typeface="Cambria Math" panose="02040503050406030204" pitchFamily="18" charset="0"/>
                          </a:rPr>
                          <m:t>ѡ</m:t>
                        </m:r>
                      </m:e>
                      <m:sub>
                        <m:r>
                          <a:rPr lang="en-US" sz="2400" i="1">
                            <a:solidFill>
                              <a:srgbClr val="0000FF"/>
                            </a:solidFill>
                            <a:latin typeface="Cambria Math" panose="02040503050406030204" pitchFamily="18" charset="0"/>
                          </a:rPr>
                          <m:t>8</m:t>
                        </m:r>
                      </m:sub>
                      <m:sup>
                        <m:r>
                          <a:rPr lang="en-US" sz="2400" i="1">
                            <a:solidFill>
                              <a:srgbClr val="0000FF"/>
                            </a:solidFill>
                            <a:latin typeface="Cambria Math" panose="02040503050406030204" pitchFamily="18" charset="0"/>
                          </a:rPr>
                          <m:t>6</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6</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12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3</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r>
                          <a:rPr lang="en-US" sz="2400" i="1">
                            <a:latin typeface="Cambria Math" panose="02040503050406030204" pitchFamily="18" charset="0"/>
                          </a:rPr>
                          <m:t>𝜋</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r>
                          <a:rPr lang="en-US" sz="2400" i="1">
                            <a:latin typeface="Cambria Math" panose="02040503050406030204" pitchFamily="18" charset="0"/>
                          </a:rPr>
                          <m:t>𝜋</m:t>
                        </m:r>
                      </m:num>
                      <m:den>
                        <m:r>
                          <a:rPr lang="en-US" sz="2400" i="1">
                            <a:latin typeface="Cambria Math" panose="02040503050406030204" pitchFamily="18" charset="0"/>
                          </a:rPr>
                          <m:t>2</m:t>
                        </m:r>
                      </m:den>
                    </m:f>
                  </m:oMath>
                </a14:m>
                <a:r>
                  <a:rPr lang="en-US" sz="2400" dirty="0">
                    <a:latin typeface="Times New Roman" panose="02020603050405020304" pitchFamily="18" charset="0"/>
                    <a:cs typeface="Times New Roman" panose="02020603050405020304" pitchFamily="18" charset="0"/>
                  </a:rPr>
                  <a:t>), where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m:t>
                        </m:r>
                      </m:e>
                    </m:rad>
                  </m:oMath>
                </a14:m>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 0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i</a:t>
                </a:r>
                <a:endParaRPr lang="en-US" sz="2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34614" y="573138"/>
                <a:ext cx="8989142" cy="6284862"/>
              </a:xfrm>
              <a:prstGeom prst="rect">
                <a:avLst/>
              </a:prstGeom>
              <a:blipFill>
                <a:blip r:embed="rId2"/>
                <a:stretch>
                  <a:fillRect l="-1085" t="-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953081" y="1381355"/>
                <a:ext cx="3950563" cy="5032083"/>
              </a:xfrm>
              <a:prstGeom prst="rect">
                <a:avLst/>
              </a:prstGeom>
              <a:noFill/>
              <a:ln>
                <a:solidFill>
                  <a:srgbClr val="0000FF"/>
                </a:solidFill>
              </a:ln>
            </p:spPr>
            <p:txBody>
              <a:bodyPr wrap="square" rtlCol="0">
                <a:spAutoFit/>
              </a:bodyPr>
              <a:lstStyle/>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0 = 1      	  sin 0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π  = -1     	  sin π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2π = 1     	 sin 2π = 0  </a:t>
                </a:r>
              </a:p>
            </p:txBody>
          </p:sp>
        </mc:Choice>
        <mc:Fallback xmlns="">
          <p:sp>
            <p:nvSpPr>
              <p:cNvPr id="3" name="TextBox 2"/>
              <p:cNvSpPr txBox="1">
                <a:spLocks noRot="1" noChangeAspect="1" noMove="1" noResize="1" noEditPoints="1" noAdjustHandles="1" noChangeArrowheads="1" noChangeShapeType="1" noTextEdit="1"/>
              </p:cNvSpPr>
              <p:nvPr/>
            </p:nvSpPr>
            <p:spPr>
              <a:xfrm>
                <a:off x="7953081" y="1381355"/>
                <a:ext cx="3950563" cy="5032083"/>
              </a:xfrm>
              <a:prstGeom prst="rect">
                <a:avLst/>
              </a:prstGeom>
              <a:blipFill>
                <a:blip r:embed="rId3"/>
                <a:stretch>
                  <a:fillRect l="-2769" t="-967" b="-1814"/>
                </a:stretch>
              </a:blipFill>
              <a:ln>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113450" y="3048338"/>
                <a:ext cx="3231470" cy="401970"/>
              </a:xfrm>
              <a:prstGeom prst="rect">
                <a:avLst/>
              </a:prstGeom>
              <a:noFill/>
              <a:ln>
                <a:solidFill>
                  <a:srgbClr val="FF0000"/>
                </a:solidFill>
              </a:ln>
            </p:spPr>
            <p:txBody>
              <a:bodyPr wrap="square" rtlCol="0">
                <a:spAutoFit/>
              </a:bodyPr>
              <a:lstStyle/>
              <a:p>
                <a:r>
                  <a:rPr lang="en-US" dirty="0">
                    <a:solidFill>
                      <a:srgbClr val="FF0000"/>
                    </a:solidFill>
                  </a:rPr>
                  <a:t>Note: This says, </a:t>
                </a:r>
                <a14:m>
                  <m:oMath xmlns:m="http://schemas.openxmlformats.org/officeDocument/2006/math">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−1</m:t>
                        </m:r>
                      </m:e>
                    </m:rad>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−1</m:t>
                        </m:r>
                      </m:e>
                    </m:rad>
                  </m:oMath>
                </a14:m>
                <a:r>
                  <a:rPr lang="en-US" dirty="0">
                    <a:solidFill>
                      <a:srgbClr val="FF0000"/>
                    </a:solidFill>
                  </a:rPr>
                  <a:t> = -1</a:t>
                </a:r>
              </a:p>
            </p:txBody>
          </p:sp>
        </mc:Choice>
        <mc:Fallback xmlns="">
          <p:sp>
            <p:nvSpPr>
              <p:cNvPr id="5" name="TextBox 4"/>
              <p:cNvSpPr txBox="1">
                <a:spLocks noRot="1" noChangeAspect="1" noMove="1" noResize="1" noEditPoints="1" noAdjustHandles="1" noChangeArrowheads="1" noChangeShapeType="1" noTextEdit="1"/>
              </p:cNvSpPr>
              <p:nvPr/>
            </p:nvSpPr>
            <p:spPr>
              <a:xfrm>
                <a:off x="4113450" y="3048338"/>
                <a:ext cx="3231470" cy="401970"/>
              </a:xfrm>
              <a:prstGeom prst="rect">
                <a:avLst/>
              </a:prstGeom>
              <a:blipFill rotWithShape="1">
                <a:blip r:embed="rId4"/>
                <a:stretch>
                  <a:fillRect l="-1504" b="-20588"/>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44241" y="1179619"/>
                <a:ext cx="6022034" cy="871818"/>
              </a:xfrm>
              <a:prstGeom prst="rect">
                <a:avLst/>
              </a:prstGeom>
            </p:spPr>
            <p:txBody>
              <a:bodyPr wrap="square">
                <a:spAutoFit/>
              </a:bodyPr>
              <a:lstStyle/>
              <a:p>
                <a14:m>
                  <m:oMath xmlns:m="http://schemas.openxmlformats.org/officeDocument/2006/math">
                    <m:sSup>
                      <m:sSupPr>
                        <m:ctrlPr>
                          <a:rPr lang="en-US" sz="20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000" b="0" i="1" smtClean="0">
                            <a:solidFill>
                              <a:srgbClr val="0000FF"/>
                            </a:solidFill>
                            <a:latin typeface="Cambria Math"/>
                            <a:ea typeface="SimSun" panose="02010600030101010101" pitchFamily="2" charset="-122"/>
                            <a:cs typeface="Times New Roman" panose="02020603050405020304" pitchFamily="18" charset="0"/>
                          </a:rPr>
                          <m:t>=</m:t>
                        </m:r>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rPr>
                  <a:t>  = cos(u) +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sin(u), where</a:t>
                </a:r>
              </a:p>
              <a:p>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rPr>
                  <a:t>  and 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Courier New" panose="02070309020205020404" pitchFamily="49" charset="0"/>
                    <a:ea typeface="SimSun" panose="02010600030101010101" pitchFamily="2" charset="-122"/>
                  </a:rPr>
                  <a: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0</a:t>
                </a:r>
                <a14:m>
                  <m:oMath xmlns:m="http://schemas.openxmlformats.org/officeDocument/2006/math">
                    <m:r>
                      <a:rPr lang="en-US" sz="2400">
                        <a:solidFill>
                          <a:srgbClr val="0000FF"/>
                        </a:solidFill>
                        <a:latin typeface="Cambria Math" panose="02040503050406030204" pitchFamily="18" charset="0"/>
                        <a:ea typeface="Cambria Math" panose="02040503050406030204" pitchFamily="18" charset="0"/>
                      </a:rPr>
                      <m:t> </m:t>
                    </m:r>
                    <m:r>
                      <a:rPr lang="en-US" sz="2400" i="1">
                        <a:solidFill>
                          <a:srgbClr val="0000FF"/>
                        </a:solidFill>
                        <a:latin typeface="Cambria Math" panose="02040503050406030204" pitchFamily="18" charset="0"/>
                        <a:ea typeface="Cambria Math" panose="020405030504060302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k. </a:t>
                </a:r>
                <a:endParaRPr lang="en-US" sz="24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44241" y="1179619"/>
                <a:ext cx="6022034" cy="871818"/>
              </a:xfrm>
              <a:prstGeom prst="rect">
                <a:avLst/>
              </a:prstGeom>
              <a:blipFill>
                <a:blip r:embed="rId5"/>
                <a:stretch>
                  <a:fillRect l="-1619" t="-5594" b="-15385"/>
                </a:stretch>
              </a:blipFill>
            </p:spPr>
            <p:txBody>
              <a:bodyPr/>
              <a:lstStyle/>
              <a:p>
                <a:r>
                  <a:rPr lang="en-US">
                    <a:noFill/>
                  </a:rPr>
                  <a:t> </a:t>
                </a:r>
              </a:p>
            </p:txBody>
          </p:sp>
        </mc:Fallback>
      </mc:AlternateContent>
      <p:pic>
        <p:nvPicPr>
          <p:cNvPr id="10" name="Picture 9" descr="Image result for smiley face images">
            <a:extLst>
              <a:ext uri="{FF2B5EF4-FFF2-40B4-BE49-F238E27FC236}">
                <a16:creationId xmlns:a16="http://schemas.microsoft.com/office/drawing/2014/main" id="{18607862-35F9-4515-9BCE-A60A8166DEB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820" y="1715016"/>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44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644"/>
          <p:cNvSpPr txBox="1">
            <a:spLocks noChangeArrowheads="1"/>
          </p:cNvSpPr>
          <p:nvPr/>
        </p:nvSpPr>
        <p:spPr bwMode="auto">
          <a:xfrm>
            <a:off x="1695636" y="1214228"/>
            <a:ext cx="2534619" cy="1485877"/>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a</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 </a:t>
            </a: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a</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  a</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n-1</a:t>
            </a:r>
            <a:endParaRPr kumimoji="0" lang="en-US" altLang="zh-CN" sz="2400" b="0" i="0" u="none" strike="noStrike" cap="none" normalizeH="0" baseline="-2500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b</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 </a:t>
            </a: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b</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  </a:t>
            </a:r>
            <a:r>
              <a:rPr kumimoji="0" lang="en-US" altLang="zh-CN" sz="2400" b="0" i="1" u="none" strike="noStrike" cap="none" normalizeH="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b</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n-1</a:t>
            </a:r>
            <a:endParaRPr kumimoji="0" lang="en-US" altLang="zh-CN" sz="2400" b="0" i="0" u="none" strike="noStrike" cap="none" normalizeH="0" baseline="-25000" dirty="0">
              <a:ln>
                <a:noFill/>
              </a:ln>
              <a:solidFill>
                <a:schemeClr val="tx1"/>
              </a:solidFill>
              <a:effectLst/>
              <a:latin typeface="Arial" panose="020B0604020202020204" pitchFamily="34" charset="0"/>
            </a:endParaRPr>
          </a:p>
        </p:txBody>
      </p:sp>
      <p:sp>
        <p:nvSpPr>
          <p:cNvPr id="52" name="Text Box 663"/>
          <p:cNvSpPr txBox="1">
            <a:spLocks noChangeArrowheads="1"/>
          </p:cNvSpPr>
          <p:nvPr/>
        </p:nvSpPr>
        <p:spPr bwMode="auto">
          <a:xfrm>
            <a:off x="6584049" y="1567548"/>
            <a:ext cx="2160456" cy="72596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c</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0 </a:t>
            </a: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c</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1</a:t>
            </a:r>
            <a:r>
              <a:rPr kumimoji="0" lang="en-US" altLang="zh-CN" sz="2400" b="0" i="1" u="none" strike="noStrike" cap="none" normalizeH="0" baseline="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 …,  </a:t>
            </a:r>
            <a:r>
              <a:rPr kumimoji="0" lang="en-US" altLang="zh-CN" sz="2400" b="0" i="1" u="none" strike="noStrike" cap="none" normalizeH="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c</a:t>
            </a:r>
            <a:r>
              <a:rPr kumimoji="0" lang="en-US" altLang="zh-CN" sz="2400" b="0" i="1" u="none" strike="noStrike" cap="none" normalizeH="0" baseline="-25000" dirty="0">
                <a:ln>
                  <a:noFill/>
                </a:ln>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a:t>2n-</a:t>
            </a:r>
            <a:r>
              <a:rPr kumimoji="0" lang="en-US" altLang="zh-CN" sz="2400" b="0" i="1" u="none" strike="noStrike" cap="none" normalizeH="0" baseline="-25000" dirty="0">
                <a:ln>
                  <a:noFill/>
                </a:ln>
                <a:solidFill>
                  <a:srgbClr val="FF0000"/>
                </a:solidFill>
                <a:effectLst/>
                <a:latin typeface="Cambria Math" panose="02040503050406030204" pitchFamily="18" charset="0"/>
                <a:ea typeface="SimSun" panose="02010600030101010101" pitchFamily="2" charset="-122"/>
                <a:cs typeface="Times New Roman" panose="02020603050405020304" pitchFamily="18" charset="0"/>
              </a:rPr>
              <a:t>2</a:t>
            </a:r>
            <a:endParaRPr kumimoji="0" lang="en-US" altLang="zh-CN" sz="2400" b="0" i="0" u="none" strike="noStrike" cap="none" normalizeH="0" baseline="-2500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53" name="Text Box 669"/>
              <p:cNvSpPr txBox="1">
                <a:spLocks noChangeArrowheads="1"/>
              </p:cNvSpPr>
              <p:nvPr/>
            </p:nvSpPr>
            <p:spPr bwMode="auto">
              <a:xfrm>
                <a:off x="1695636" y="3837292"/>
                <a:ext cx="2513552" cy="172012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Aft>
                    <a:spcPts val="600"/>
                  </a:spcAft>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𝐴</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0</m:t>
                              </m:r>
                            </m:sup>
                          </m:sSubSup>
                        </m:e>
                      </m:d>
                      <m:r>
                        <a:rPr lang="en-US" sz="2000" i="1">
                          <a:latin typeface="Cambria Math" panose="02040503050406030204" pitchFamily="18" charset="0"/>
                        </a:rPr>
                        <m:t>, </m:t>
                      </m:r>
                      <m:r>
                        <a:rPr lang="en-US" sz="2000" i="1">
                          <a:latin typeface="Cambria Math" panose="02040503050406030204" pitchFamily="18" charset="0"/>
                        </a:rPr>
                        <m:t>𝐵</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0</m:t>
                              </m:r>
                            </m:sup>
                          </m:sSubSup>
                        </m:e>
                      </m:d>
                    </m:oMath>
                  </m:oMathPara>
                </a14:m>
                <a:endParaRPr lang="en-US" sz="2000" dirty="0"/>
              </a:p>
              <a:p>
                <a:pPr>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𝐴</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1</m:t>
                              </m:r>
                            </m:sup>
                          </m:sSubSup>
                        </m:e>
                      </m:d>
                      <m:r>
                        <a:rPr lang="en-US" sz="2000" i="1">
                          <a:latin typeface="Cambria Math" panose="02040503050406030204" pitchFamily="18" charset="0"/>
                        </a:rPr>
                        <m:t>,</m:t>
                      </m:r>
                      <m:r>
                        <a:rPr lang="en-US" sz="2000" b="0" i="1" smtClean="0">
                          <a:latin typeface="Cambria Math" panose="02040503050406030204" pitchFamily="18" charset="0"/>
                        </a:rPr>
                        <m:t> </m:t>
                      </m:r>
                      <m:r>
                        <a:rPr lang="en-US" sz="2000" i="1">
                          <a:latin typeface="Cambria Math" panose="02040503050406030204" pitchFamily="18" charset="0"/>
                        </a:rPr>
                        <m:t>𝐵</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1</m:t>
                              </m:r>
                            </m:sup>
                          </m:sSubSup>
                        </m:e>
                      </m:d>
                    </m:oMath>
                  </m:oMathPara>
                </a14:m>
                <a:endParaRPr lang="en-US" sz="2000" dirty="0"/>
              </a:p>
              <a:p>
                <a:pPr>
                  <a:spcAft>
                    <a:spcPts val="600"/>
                  </a:spcAft>
                </a:pPr>
                <a:r>
                  <a:rPr lang="en-US" sz="2000" dirty="0"/>
                  <a:t>	…</a:t>
                </a:r>
              </a:p>
              <a:p>
                <a:pPr>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𝐴</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2</m:t>
                              </m:r>
                              <m:r>
                                <a:rPr lang="en-US" sz="2000" i="1">
                                  <a:latin typeface="Cambria Math" panose="02040503050406030204" pitchFamily="18" charset="0"/>
                                </a:rPr>
                                <m:t>𝑛</m:t>
                              </m:r>
                              <m:r>
                                <a:rPr lang="en-US" sz="2000" i="1">
                                  <a:latin typeface="Cambria Math" panose="02040503050406030204" pitchFamily="18" charset="0"/>
                                </a:rPr>
                                <m:t>−2</m:t>
                              </m:r>
                            </m:sup>
                          </m:sSubSup>
                        </m:e>
                      </m:d>
                      <m:r>
                        <a:rPr lang="en-US" sz="2000" i="1">
                          <a:latin typeface="Cambria Math" panose="02040503050406030204" pitchFamily="18" charset="0"/>
                        </a:rPr>
                        <m:t>, </m:t>
                      </m:r>
                      <m:r>
                        <a:rPr lang="en-US" sz="2000" i="1">
                          <a:latin typeface="Cambria Math" panose="02040503050406030204" pitchFamily="18" charset="0"/>
                        </a:rPr>
                        <m:t>𝐵</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2</m:t>
                              </m:r>
                              <m:r>
                                <a:rPr lang="en-US" sz="2000" i="1">
                                  <a:latin typeface="Cambria Math" panose="02040503050406030204" pitchFamily="18" charset="0"/>
                                </a:rPr>
                                <m:t>𝑛</m:t>
                              </m:r>
                              <m:r>
                                <a:rPr lang="en-US" sz="2000" i="1">
                                  <a:latin typeface="Cambria Math" panose="02040503050406030204" pitchFamily="18" charset="0"/>
                                </a:rPr>
                                <m:t>−2</m:t>
                              </m:r>
                            </m:sup>
                          </m:sSubSup>
                        </m:e>
                      </m:d>
                    </m:oMath>
                  </m:oMathPara>
                </a14:m>
                <a:endParaRPr lang="en-US" sz="2000" dirty="0"/>
              </a:p>
            </p:txBody>
          </p:sp>
        </mc:Choice>
        <mc:Fallback xmlns="">
          <p:sp>
            <p:nvSpPr>
              <p:cNvPr id="53" name="Text Box 669"/>
              <p:cNvSpPr txBox="1">
                <a:spLocks noRot="1" noChangeAspect="1" noMove="1" noResize="1" noEditPoints="1" noAdjustHandles="1" noChangeArrowheads="1" noChangeShapeType="1" noTextEdit="1"/>
              </p:cNvSpPr>
              <p:nvPr/>
            </p:nvSpPr>
            <p:spPr bwMode="auto">
              <a:xfrm>
                <a:off x="1695636" y="3837292"/>
                <a:ext cx="2513552" cy="1720129"/>
              </a:xfrm>
              <a:prstGeom prst="rect">
                <a:avLst/>
              </a:prstGeom>
              <a:blipFill>
                <a:blip r:embed="rId2"/>
                <a:stretch>
                  <a:fillRect/>
                </a:stretch>
              </a:blipFill>
              <a:ln w="6350">
                <a:solidFill>
                  <a:srgbClr val="00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 Box 668"/>
              <p:cNvSpPr txBox="1">
                <a:spLocks noChangeArrowheads="1"/>
              </p:cNvSpPr>
              <p:nvPr/>
            </p:nvSpPr>
            <p:spPr bwMode="auto">
              <a:xfrm>
                <a:off x="7133070" y="3931516"/>
                <a:ext cx="1140918" cy="153773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a:spcAft>
                    <a:spcPts val="600"/>
                  </a:spcAft>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𝐶</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0</m:t>
                              </m:r>
                            </m:sup>
                          </m:sSubSup>
                        </m:e>
                      </m:d>
                    </m:oMath>
                  </m:oMathPara>
                </a14:m>
                <a:endParaRPr lang="en-US" sz="2000" dirty="0"/>
              </a:p>
              <a:p>
                <a:pPr>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1</m:t>
                              </m:r>
                            </m:sup>
                          </m:sSubSup>
                        </m:e>
                      </m:d>
                    </m:oMath>
                  </m:oMathPara>
                </a14:m>
                <a:endParaRPr lang="en-US" sz="2000" dirty="0"/>
              </a:p>
              <a:p>
                <a:pPr>
                  <a:spcAft>
                    <a:spcPts val="600"/>
                  </a:spcAft>
                </a:pPr>
                <a:r>
                  <a:rPr lang="en-US" sz="2000" dirty="0"/>
                  <a:t>  …</a:t>
                </a:r>
              </a:p>
              <a:p>
                <a:pPr>
                  <a:spcAft>
                    <a:spcPts val="600"/>
                  </a:spcAft>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ѡ</m:t>
                              </m:r>
                            </m:e>
                            <m:sub>
                              <m:r>
                                <a:rPr lang="en-US" sz="2000" i="1">
                                  <a:latin typeface="Cambria Math" panose="02040503050406030204" pitchFamily="18" charset="0"/>
                                </a:rPr>
                                <m:t>2</m:t>
                              </m:r>
                              <m:r>
                                <a:rPr lang="en-US" sz="2000" i="1">
                                  <a:latin typeface="Cambria Math" panose="02040503050406030204" pitchFamily="18" charset="0"/>
                                </a:rPr>
                                <m:t>𝑛</m:t>
                              </m:r>
                            </m:sub>
                            <m:sup>
                              <m:r>
                                <a:rPr lang="en-US" sz="2000" i="1">
                                  <a:latin typeface="Cambria Math" panose="02040503050406030204" pitchFamily="18" charset="0"/>
                                </a:rPr>
                                <m:t>2</m:t>
                              </m:r>
                              <m:r>
                                <a:rPr lang="en-US" sz="2000" i="1">
                                  <a:latin typeface="Cambria Math" panose="02040503050406030204" pitchFamily="18" charset="0"/>
                                </a:rPr>
                                <m:t>𝑛</m:t>
                              </m:r>
                              <m:r>
                                <a:rPr lang="en-US" sz="2000" i="1">
                                  <a:latin typeface="Cambria Math" panose="02040503050406030204" pitchFamily="18" charset="0"/>
                                </a:rPr>
                                <m:t>−2</m:t>
                              </m:r>
                            </m:sup>
                          </m:sSubSup>
                        </m:e>
                      </m:d>
                    </m:oMath>
                  </m:oMathPara>
                </a14:m>
                <a:endParaRPr lang="en-US" sz="2000" dirty="0"/>
              </a:p>
              <a:p>
                <a:endParaRPr lang="en-US" sz="2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chemeClr val="tx1"/>
                  </a:solidFill>
                  <a:effectLst/>
                  <a:latin typeface="Arial" panose="020B0604020202020204" pitchFamily="34" charset="0"/>
                </a:endParaRPr>
              </a:p>
            </p:txBody>
          </p:sp>
        </mc:Choice>
        <mc:Fallback xmlns="">
          <p:sp>
            <p:nvSpPr>
              <p:cNvPr id="54" name="Text Box 668"/>
              <p:cNvSpPr txBox="1">
                <a:spLocks noRot="1" noChangeAspect="1" noMove="1" noResize="1" noEditPoints="1" noAdjustHandles="1" noChangeArrowheads="1" noChangeShapeType="1" noTextEdit="1"/>
              </p:cNvSpPr>
              <p:nvPr/>
            </p:nvSpPr>
            <p:spPr bwMode="auto">
              <a:xfrm>
                <a:off x="7133070" y="3931516"/>
                <a:ext cx="1140918" cy="1537739"/>
              </a:xfrm>
              <a:prstGeom prst="rect">
                <a:avLst/>
              </a:prstGeom>
              <a:blipFill>
                <a:blip r:embed="rId3"/>
                <a:stretch>
                  <a:fillRect/>
                </a:stretch>
              </a:blipFill>
              <a:ln w="6350">
                <a:solidFill>
                  <a:srgbClr val="000000"/>
                </a:solidFill>
                <a:miter lim="800000"/>
                <a:headEnd/>
                <a:tailEnd/>
              </a:ln>
            </p:spPr>
            <p:txBody>
              <a:bodyPr/>
              <a:lstStyle/>
              <a:p>
                <a:r>
                  <a:rPr lang="en-US">
                    <a:noFill/>
                  </a:rPr>
                  <a:t> </a:t>
                </a:r>
              </a:p>
            </p:txBody>
          </p:sp>
        </mc:Fallback>
      </mc:AlternateContent>
      <p:cxnSp>
        <p:nvCxnSpPr>
          <p:cNvPr id="55" name="Straight Arrow Connector 54"/>
          <p:cNvCxnSpPr>
            <a:stCxn id="51" idx="2"/>
            <a:endCxn id="53" idx="0"/>
          </p:cNvCxnSpPr>
          <p:nvPr/>
        </p:nvCxnSpPr>
        <p:spPr>
          <a:xfrm flipH="1">
            <a:off x="2952412" y="2700105"/>
            <a:ext cx="10534" cy="11371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3" idx="3"/>
            <a:endCxn id="54" idx="1"/>
          </p:cNvCxnSpPr>
          <p:nvPr/>
        </p:nvCxnSpPr>
        <p:spPr>
          <a:xfrm>
            <a:off x="4209188" y="4697357"/>
            <a:ext cx="2923882" cy="30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1" idx="3"/>
            <a:endCxn id="52" idx="1"/>
          </p:cNvCxnSpPr>
          <p:nvPr/>
        </p:nvCxnSpPr>
        <p:spPr>
          <a:xfrm flipV="1">
            <a:off x="4230255" y="1930529"/>
            <a:ext cx="2353794" cy="266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ight Brace 57"/>
          <p:cNvSpPr/>
          <p:nvPr/>
        </p:nvSpPr>
        <p:spPr>
          <a:xfrm>
            <a:off x="8887850" y="1567548"/>
            <a:ext cx="46990" cy="719455"/>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9" name="Right Brace 58"/>
          <p:cNvSpPr/>
          <p:nvPr/>
        </p:nvSpPr>
        <p:spPr>
          <a:xfrm>
            <a:off x="8637386" y="3959225"/>
            <a:ext cx="82550" cy="1510030"/>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0" name="Straight Arrow Connector 59"/>
          <p:cNvCxnSpPr>
            <a:stCxn id="54" idx="0"/>
            <a:endCxn id="52" idx="2"/>
          </p:cNvCxnSpPr>
          <p:nvPr/>
        </p:nvCxnSpPr>
        <p:spPr>
          <a:xfrm flipH="1" flipV="1">
            <a:off x="7664277" y="2293510"/>
            <a:ext cx="39252" cy="16380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a:spLocks noChangeArrowheads="1"/>
          </p:cNvSpPr>
          <p:nvPr/>
        </p:nvSpPr>
        <p:spPr bwMode="auto">
          <a:xfrm>
            <a:off x="1100831" y="621205"/>
            <a:ext cx="104401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zh-CN" b="0" i="1" u="none" strike="noStrike" cap="none" normalizeH="0" baseline="0" dirty="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Comment: for x</a:t>
            </a:r>
            <a:r>
              <a:rPr kumimoji="0" lang="en-US" altLang="zh-CN" b="0" i="1" u="none" strike="noStrike" cap="none" normalizeH="0" baseline="30000" dirty="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3</a:t>
            </a:r>
            <a:r>
              <a:rPr kumimoji="0" lang="en-US" altLang="zh-CN" b="0" i="1" u="none" strike="noStrike" cap="none" normalizeH="0" baseline="0" dirty="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If n-1=3, then n=4 terms              for x</a:t>
            </a:r>
            <a:r>
              <a:rPr kumimoji="0" lang="en-US" altLang="zh-CN" b="0" i="1" u="none" strike="noStrike" cap="none" normalizeH="0" baseline="30000" dirty="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6</a:t>
            </a:r>
            <a:r>
              <a:rPr kumimoji="0" lang="en-US" altLang="zh-CN" b="0" i="1" u="none" strike="noStrike" cap="none" normalizeH="0" baseline="0" dirty="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if 2n-2=6, then 2n-1=7 </a:t>
            </a:r>
            <a:r>
              <a:rPr lang="en-US" altLang="zh-CN" i="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terms.  </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a:t>
            </a:r>
            <a:r>
              <a:rPr lang="en-US" altLang="zh-CN" i="1"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x</a:t>
            </a:r>
            <a:r>
              <a:rPr lang="en-US" altLang="zh-CN" i="1"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 </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b</a:t>
            </a:r>
            <a:r>
              <a:rPr lang="en-US" altLang="zh-CN" i="1"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x</a:t>
            </a:r>
            <a:r>
              <a:rPr lang="en-US" altLang="zh-CN" i="1"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a:t>
            </a:r>
            <a:r>
              <a:rPr lang="en-US" altLang="zh-CN" i="1"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 </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a:t>
            </a:r>
            <a:r>
              <a:rPr lang="en-US" altLang="zh-CN" i="1"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x</a:t>
            </a:r>
            <a:r>
              <a:rPr lang="en-US" altLang="zh-CN" i="1"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6</a:t>
            </a:r>
            <a:r>
              <a:rPr lang="en-US" altLang="zh-CN"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b="0" i="0" u="none" strike="noStrike" cap="none" normalizeH="0" baseline="0" dirty="0">
              <a:ln>
                <a:noFill/>
              </a:ln>
              <a:solidFill>
                <a:srgbClr val="0000FF"/>
              </a:solidFill>
              <a:effectLst/>
            </a:endParaRPr>
          </a:p>
        </p:txBody>
      </p:sp>
      <p:sp>
        <p:nvSpPr>
          <p:cNvPr id="69" name="Rectangle 68"/>
          <p:cNvSpPr/>
          <p:nvPr/>
        </p:nvSpPr>
        <p:spPr>
          <a:xfrm>
            <a:off x="4272424" y="4060692"/>
            <a:ext cx="2448106" cy="369332"/>
          </a:xfrm>
          <a:prstGeom prst="rect">
            <a:avLst/>
          </a:prstGeom>
        </p:spPr>
        <p:txBody>
          <a:bodyPr wrap="none">
            <a:spAutoFit/>
          </a:bodyPr>
          <a:lstStyle/>
          <a:p>
            <a:pPr eaLnBrk="0" fontAlgn="base" hangingPunct="0">
              <a:spcBef>
                <a:spcPct val="0"/>
              </a:spcBef>
              <a:spcAft>
                <a:spcPct val="0"/>
              </a:spcAft>
            </a:pPr>
            <a:r>
              <a:rPr lang="en-US" altLang="zh-CN" dirty="0">
                <a:latin typeface="Times New Roman" panose="02020603050405020304" pitchFamily="18" charset="0"/>
                <a:ea typeface="SimSun" panose="02010600030101010101" pitchFamily="2" charset="-122"/>
                <a:cs typeface="Times New Roman" panose="02020603050405020304" pitchFamily="18" charset="0"/>
              </a:rPr>
              <a:t>Pointwise multiplication</a:t>
            </a:r>
            <a:endParaRPr lang="en-US" altLang="zh-CN" dirty="0">
              <a:latin typeface="Arial" panose="020B0604020202020204" pitchFamily="34" charset="0"/>
            </a:endParaRPr>
          </a:p>
        </p:txBody>
      </p:sp>
      <p:sp>
        <p:nvSpPr>
          <p:cNvPr id="70" name="Rectangle 69"/>
          <p:cNvSpPr/>
          <p:nvPr/>
        </p:nvSpPr>
        <p:spPr>
          <a:xfrm>
            <a:off x="8719936" y="4424762"/>
            <a:ext cx="1479892" cy="800219"/>
          </a:xfrm>
          <a:prstGeom prst="rect">
            <a:avLst/>
          </a:prstGeom>
        </p:spPr>
        <p:txBody>
          <a:bodyPr wrap="none">
            <a:spAutoFit/>
          </a:bodyPr>
          <a:lstStyle/>
          <a:p>
            <a:pPr eaLnBrk="0" fontAlgn="base" hangingPunct="0">
              <a:spcBef>
                <a:spcPct val="0"/>
              </a:spcBef>
              <a:spcAft>
                <a:spcPct val="0"/>
              </a:spcAft>
            </a:pPr>
            <a:r>
              <a:rPr lang="en-US" altLang="zh-CN" dirty="0">
                <a:latin typeface="Times New Roman" panose="02020603050405020304" pitchFamily="18" charset="0"/>
                <a:ea typeface="SimSun" panose="02010600030101010101" pitchFamily="2" charset="-122"/>
                <a:cs typeface="Times New Roman" panose="02020603050405020304" pitchFamily="18" charset="0"/>
              </a:rPr>
              <a:t>Point-value </a:t>
            </a:r>
          </a:p>
          <a:p>
            <a:pPr eaLnBrk="0" fontAlgn="base" hangingPunct="0">
              <a:spcBef>
                <a:spcPct val="0"/>
              </a:spcBef>
              <a:spcAft>
                <a:spcPct val="0"/>
              </a:spcAft>
            </a:pPr>
            <a:r>
              <a:rPr lang="en-US" altLang="zh-CN" dirty="0">
                <a:latin typeface="Times New Roman" panose="02020603050405020304" pitchFamily="18" charset="0"/>
                <a:ea typeface="SimSun" panose="02010600030101010101" pitchFamily="2" charset="-122"/>
                <a:cs typeface="Times New Roman" panose="02020603050405020304" pitchFamily="18" charset="0"/>
              </a:rPr>
              <a:t>multiplication</a:t>
            </a:r>
            <a:endParaRPr lang="en-US" altLang="zh-CN" dirty="0">
              <a:latin typeface="Arial" panose="020B0604020202020204" pitchFamily="34" charset="0"/>
            </a:endParaRPr>
          </a:p>
          <a:p>
            <a:pPr eaLnBrk="0" fontAlgn="base" hangingPunct="0">
              <a:spcBef>
                <a:spcPct val="0"/>
              </a:spcBef>
              <a:spcAft>
                <a:spcPct val="0"/>
              </a:spcAft>
            </a:pPr>
            <a:endParaRPr lang="en-US" altLang="zh-CN" sz="1000" dirty="0"/>
          </a:p>
        </p:txBody>
      </p:sp>
      <p:sp>
        <p:nvSpPr>
          <p:cNvPr id="72" name="Rectangle 71"/>
          <p:cNvSpPr/>
          <p:nvPr/>
        </p:nvSpPr>
        <p:spPr>
          <a:xfrm>
            <a:off x="5092348" y="4869934"/>
            <a:ext cx="1157561" cy="369332"/>
          </a:xfrm>
          <a:prstGeom prst="rect">
            <a:avLst/>
          </a:prstGeom>
        </p:spPr>
        <p:txBody>
          <a:bodyPr wrap="none">
            <a:spAutoFit/>
          </a:bodyPr>
          <a:lstStyle/>
          <a:p>
            <a:r>
              <a:rPr lang="en-US" dirty="0">
                <a:solidFill>
                  <a:srgbClr val="0000CC"/>
                </a:solidFill>
                <a:latin typeface="Times New Roman" panose="02020603050405020304" pitchFamily="18" charset="0"/>
                <a:ea typeface="SimSun" panose="02010600030101010101" pitchFamily="2" charset="-122"/>
              </a:rPr>
              <a:t>Time Θ(n)</a:t>
            </a:r>
            <a:endParaRPr lang="en-US" dirty="0"/>
          </a:p>
        </p:txBody>
      </p:sp>
      <p:sp>
        <p:nvSpPr>
          <p:cNvPr id="83" name="Rectangle 82"/>
          <p:cNvSpPr/>
          <p:nvPr/>
        </p:nvSpPr>
        <p:spPr>
          <a:xfrm>
            <a:off x="8995947" y="1516809"/>
            <a:ext cx="1633781" cy="677108"/>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Coefficient</a:t>
            </a:r>
          </a:p>
          <a:p>
            <a:r>
              <a:rPr lang="en-US" sz="2000" dirty="0">
                <a:latin typeface="Times New Roman" panose="02020603050405020304" pitchFamily="18" charset="0"/>
                <a:cs typeface="Times New Roman" panose="02020603050405020304" pitchFamily="18" charset="0"/>
              </a:rPr>
              <a:t>representation</a:t>
            </a:r>
          </a:p>
        </p:txBody>
      </p:sp>
      <p:sp>
        <p:nvSpPr>
          <p:cNvPr id="84" name="Rectangle 83"/>
          <p:cNvSpPr/>
          <p:nvPr/>
        </p:nvSpPr>
        <p:spPr>
          <a:xfrm>
            <a:off x="3103415" y="2915901"/>
            <a:ext cx="6395692" cy="729430"/>
          </a:xfrm>
          <a:prstGeom prst="rect">
            <a:avLst/>
          </a:prstGeom>
        </p:spPr>
        <p:txBody>
          <a:bodyPr wrap="square">
            <a:spAutoFit/>
          </a:bodyPr>
          <a:lstStyle/>
          <a:p>
            <a:pPr>
              <a:lnSpc>
                <a:spcPct val="115000"/>
              </a:lnSpc>
            </a:pPr>
            <a:r>
              <a:rPr lang="en-US" dirty="0">
                <a:latin typeface="Times New Roman" panose="02020603050405020304" pitchFamily="18" charset="0"/>
                <a:ea typeface="SimSun" panose="02010600030101010101" pitchFamily="2" charset="-122"/>
                <a:cs typeface="Times New Roman" panose="02020603050405020304" pitchFamily="18" charset="0"/>
              </a:rPr>
              <a:t> </a:t>
            </a:r>
            <a:r>
              <a:rPr lang="en-US"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Evaluation</a:t>
            </a:r>
            <a:r>
              <a:rPr lang="en-US" dirty="0">
                <a:latin typeface="Times New Roman" panose="02020603050405020304" pitchFamily="18" charset="0"/>
                <a:ea typeface="SimSun" panose="02010600030101010101" pitchFamily="2" charset="-122"/>
                <a:cs typeface="Times New Roman" panose="02020603050405020304" pitchFamily="18" charset="0"/>
              </a:rPr>
              <a:t>				 </a:t>
            </a:r>
            <a:r>
              <a:rPr lang="en-US"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Interpolation</a:t>
            </a:r>
          </a:p>
          <a:p>
            <a:pPr>
              <a:lnSpc>
                <a:spcPct val="115000"/>
              </a:lnSpc>
            </a:pPr>
            <a:r>
              <a:rPr lang="en-US" dirty="0">
                <a:latin typeface="Times New Roman" panose="02020603050405020304" pitchFamily="18" charset="0"/>
                <a:ea typeface="SimSun" panose="02010600030101010101" pitchFamily="2" charset="-122"/>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Time Θ(n log n) </a:t>
            </a:r>
            <a:r>
              <a:rPr lang="en-US" dirty="0">
                <a:latin typeface="Times New Roman" panose="02020603050405020304" pitchFamily="18" charset="0"/>
                <a:ea typeface="SimSun" panose="02010600030101010101" pitchFamily="2" charset="-122"/>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Time Θ(n log n)</a:t>
            </a:r>
            <a:endParaRPr lang="en-US"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86" name="Rectangle 85"/>
          <p:cNvSpPr/>
          <p:nvPr/>
        </p:nvSpPr>
        <p:spPr>
          <a:xfrm>
            <a:off x="4479976" y="1203102"/>
            <a:ext cx="2031325" cy="1477328"/>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 Ordinary </a:t>
            </a:r>
          </a:p>
          <a:p>
            <a:r>
              <a:rPr lang="en-US" dirty="0">
                <a:latin typeface="Times New Roman" panose="02020603050405020304" pitchFamily="18" charset="0"/>
                <a:cs typeface="Times New Roman" panose="02020603050405020304" pitchFamily="18" charset="0"/>
              </a:rPr>
              <a:t>Multiplication</a:t>
            </a:r>
          </a:p>
          <a:p>
            <a:endParaRPr lang="en-US" dirty="0"/>
          </a:p>
          <a:p>
            <a:r>
              <a:rPr lang="en-US" dirty="0">
                <a:latin typeface="Times New Roman" panose="02020603050405020304" pitchFamily="18" charset="0"/>
                <a:cs typeface="Times New Roman" panose="02020603050405020304" pitchFamily="18" charset="0"/>
              </a:rPr>
              <a:t>Time Θ(n</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a:p>
            <a:r>
              <a:rPr lang="en-US"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convolution</a:t>
            </a:r>
            <a:r>
              <a:rPr lang="en-US" dirty="0">
                <a:latin typeface="Times New Roman" panose="02020603050405020304" pitchFamily="18" charset="0"/>
                <a:ea typeface="SimSun" panose="02010600030101010101" pitchFamily="2" charset="-122"/>
              </a:rPr>
              <a:t>	</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1660155" y="5972782"/>
                <a:ext cx="9037437" cy="461665"/>
              </a:xfrm>
              <a:prstGeom prst="rect">
                <a:avLst/>
              </a:prstGeom>
            </p:spPr>
            <p:txBody>
              <a:bodyPr wrap="square">
                <a:spAutoFit/>
              </a:bodyPr>
              <a:lstStyle/>
              <a:p>
                <a:r>
                  <a:rPr lang="en-US" sz="2400" i="1" dirty="0">
                    <a:solidFill>
                      <a:srgbClr val="0000FF"/>
                    </a:solidFill>
                    <a:latin typeface="Times New Roman" panose="02020603050405020304" pitchFamily="18" charset="0"/>
                    <a:cs typeface="Times New Roman" panose="02020603050405020304" pitchFamily="18" charset="0"/>
                  </a:rPr>
                  <a:t>The  </a:t>
                </a:r>
                <a14:m>
                  <m:oMath xmlns:m="http://schemas.openxmlformats.org/officeDocument/2006/math">
                    <m:sSub>
                      <m:sSubPr>
                        <m:ctrlPr>
                          <a:rPr lang="en-US" sz="2400" i="1">
                            <a:solidFill>
                              <a:srgbClr val="0000FF"/>
                            </a:solidFill>
                            <a:latin typeface="Cambria Math" panose="02040503050406030204" pitchFamily="18" charset="0"/>
                          </a:rPr>
                        </m:ctrlPr>
                      </m:sSubPr>
                      <m:e>
                        <m:r>
                          <a:rPr lang="en-US" sz="2400" b="0" i="1">
                            <a:solidFill>
                              <a:srgbClr val="0000FF"/>
                            </a:solidFill>
                            <a:latin typeface="Cambria Math" panose="02040503050406030204" pitchFamily="18" charset="0"/>
                          </a:rPr>
                          <m:t>ѡ</m:t>
                        </m:r>
                      </m:e>
                      <m:sub>
                        <m:r>
                          <a:rPr lang="en-US" sz="2400" b="0" i="1">
                            <a:solidFill>
                              <a:srgbClr val="0000FF"/>
                            </a:solidFill>
                            <a:latin typeface="Cambria Math" panose="02040503050406030204" pitchFamily="18" charset="0"/>
                          </a:rPr>
                          <m:t>2</m:t>
                        </m:r>
                        <m:r>
                          <a:rPr lang="en-US" sz="2400" b="0" i="1">
                            <a:solidFill>
                              <a:srgbClr val="0000FF"/>
                            </a:solidFill>
                            <a:latin typeface="Cambria Math" panose="02040503050406030204" pitchFamily="18" charset="0"/>
                          </a:rPr>
                          <m:t>𝑛</m:t>
                        </m:r>
                      </m:sub>
                    </m:sSub>
                    <m:r>
                      <a:rPr lang="en-US" sz="2400" b="0" i="1">
                        <a:solidFill>
                          <a:srgbClr val="0000FF"/>
                        </a:solidFill>
                        <a:latin typeface="Cambria Math" panose="02040503050406030204" pitchFamily="18" charset="0"/>
                      </a:rPr>
                      <m:t> </m:t>
                    </m:r>
                  </m:oMath>
                </a14:m>
                <a:r>
                  <a:rPr lang="en-US" sz="2400" i="1" dirty="0">
                    <a:solidFill>
                      <a:srgbClr val="0000FF"/>
                    </a:solidFill>
                    <a:latin typeface="Times New Roman" panose="02020603050405020304" pitchFamily="18" charset="0"/>
                    <a:cs typeface="Times New Roman" panose="02020603050405020304" pitchFamily="18" charset="0"/>
                  </a:rPr>
                  <a:t>terms are complex (2n)</a:t>
                </a:r>
                <a:r>
                  <a:rPr lang="en-US" sz="2400" i="1" baseline="30000" dirty="0" err="1">
                    <a:solidFill>
                      <a:srgbClr val="0000FF"/>
                    </a:solidFill>
                    <a:latin typeface="Times New Roman" panose="02020603050405020304" pitchFamily="18" charset="0"/>
                    <a:cs typeface="Times New Roman" panose="02020603050405020304" pitchFamily="18" charset="0"/>
                  </a:rPr>
                  <a:t>th</a:t>
                </a:r>
                <a:r>
                  <a:rPr lang="en-US" sz="2400" i="1" dirty="0">
                    <a:solidFill>
                      <a:srgbClr val="0000FF"/>
                    </a:solidFill>
                    <a:latin typeface="Times New Roman" panose="02020603050405020304" pitchFamily="18" charset="0"/>
                    <a:cs typeface="Times New Roman" panose="02020603050405020304" pitchFamily="18" charset="0"/>
                  </a:rPr>
                  <a:t> roots of unity</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660155" y="5972782"/>
                <a:ext cx="9037437" cy="461665"/>
              </a:xfrm>
              <a:prstGeom prst="rect">
                <a:avLst/>
              </a:prstGeom>
              <a:blipFill>
                <a:blip r:embed="rId4"/>
                <a:stretch>
                  <a:fillRect l="-1011" t="-11842" b="-27632"/>
                </a:stretch>
              </a:blipFill>
            </p:spPr>
            <p:txBody>
              <a:bodyPr/>
              <a:lstStyle/>
              <a:p>
                <a:r>
                  <a:rPr lang="en-US">
                    <a:noFill/>
                  </a:rPr>
                  <a:t> </a:t>
                </a:r>
              </a:p>
            </p:txBody>
          </p:sp>
        </mc:Fallback>
      </mc:AlternateContent>
      <p:sp>
        <p:nvSpPr>
          <p:cNvPr id="22" name="Thought Bubble: Cloud 21">
            <a:extLst>
              <a:ext uri="{FF2B5EF4-FFF2-40B4-BE49-F238E27FC236}">
                <a16:creationId xmlns:a16="http://schemas.microsoft.com/office/drawing/2014/main" id="{033F6FC2-71BA-457D-A7F5-110F39B6EF6F}"/>
              </a:ext>
            </a:extLst>
          </p:cNvPr>
          <p:cNvSpPr/>
          <p:nvPr/>
        </p:nvSpPr>
        <p:spPr>
          <a:xfrm flipH="1">
            <a:off x="497711" y="2915901"/>
            <a:ext cx="575263" cy="336585"/>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3" name="Rectangle 2">
            <a:extLst>
              <a:ext uri="{FF2B5EF4-FFF2-40B4-BE49-F238E27FC236}">
                <a16:creationId xmlns:a16="http://schemas.microsoft.com/office/drawing/2014/main" id="{CD6E6A6B-6B57-4270-AE77-5E43964F35B0}"/>
              </a:ext>
            </a:extLst>
          </p:cNvPr>
          <p:cNvSpPr/>
          <p:nvPr/>
        </p:nvSpPr>
        <p:spPr>
          <a:xfrm>
            <a:off x="9944284" y="5958497"/>
            <a:ext cx="137088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Figure 2.10: </a:t>
            </a:r>
            <a:endParaRPr lang="en-US" dirty="0"/>
          </a:p>
        </p:txBody>
      </p:sp>
      <p:pic>
        <p:nvPicPr>
          <p:cNvPr id="23" name="Picture 22" descr="Image result for smiley face images">
            <a:extLst>
              <a:ext uri="{FF2B5EF4-FFF2-40B4-BE49-F238E27FC236}">
                <a16:creationId xmlns:a16="http://schemas.microsoft.com/office/drawing/2014/main" id="{77A60CED-DD93-44D5-A715-AD816BF8512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0560" y="2806200"/>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144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94858" y="627442"/>
                <a:ext cx="8989142" cy="5131918"/>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cs typeface="Times New Roman" panose="02020603050405020304" pitchFamily="18" charset="0"/>
                  </a:rPr>
                  <a:t>Example 2.26:  </a:t>
                </a:r>
                <a:r>
                  <a:rPr lang="en-US" sz="2400" b="1" i="1" dirty="0">
                    <a:latin typeface="Times New Roman" panose="02020603050405020304" pitchFamily="18" charset="0"/>
                    <a:ea typeface="SimSun" panose="02010600030101010101" pitchFamily="2" charset="-122"/>
                    <a:cs typeface="Times New Roman" panose="02020603050405020304" pitchFamily="18" charset="0"/>
                  </a:rPr>
                  <a:t>Analysis of the complex n</a:t>
                </a:r>
                <a:r>
                  <a:rPr lang="en-US" sz="2400" b="1" i="1" baseline="30000" dirty="0">
                    <a:latin typeface="Times New Roman" panose="02020603050405020304" pitchFamily="18" charset="0"/>
                    <a:ea typeface="SimSun" panose="02010600030101010101" pitchFamily="2" charset="-122"/>
                    <a:cs typeface="Times New Roman" panose="02020603050405020304" pitchFamily="18" charset="0"/>
                  </a:rPr>
                  <a:t>th</a:t>
                </a:r>
                <a:r>
                  <a:rPr lang="en-US" sz="2400" b="1" i="1" dirty="0">
                    <a:latin typeface="Times New Roman" panose="02020603050405020304" pitchFamily="18" charset="0"/>
                    <a:ea typeface="SimSun" panose="02010600030101010101" pitchFamily="2" charset="-122"/>
                    <a:cs typeface="Times New Roman" panose="02020603050405020304" pitchFamily="18" charset="0"/>
                  </a:rPr>
                  <a:t> root of unity</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7</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7</m:t>
                        </m:r>
                      </m:sup>
                    </m:sSup>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7</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/4</m:t>
                        </m:r>
                      </m:sup>
                    </m:sSup>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cos(</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7</m:t>
                        </m:r>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7</m:t>
                        </m:r>
                        <m:r>
                          <a:rPr lang="en-US" sz="2400" i="1">
                            <a:latin typeface="Cambria Math" panose="02040503050406030204" pitchFamily="18" charset="0"/>
                          </a:rPr>
                          <m:t>𝜋</m:t>
                        </m:r>
                      </m:num>
                      <m:den>
                        <m:r>
                          <a:rPr lang="en-US" sz="2400" i="1">
                            <a:latin typeface="Cambria Math" panose="02040503050406030204" pitchFamily="18" charset="0"/>
                          </a:rPr>
                          <m:t>4</m:t>
                        </m:r>
                      </m:den>
                    </m:f>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r>
                      <a:rPr lang="en-US" sz="2400" i="1">
                        <a:latin typeface="Cambria Math" panose="02040503050406030204" pitchFamily="18" charset="0"/>
                      </a:rPr>
                      <m:t>𝑖</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2</m:t>
                            </m:r>
                          </m:e>
                        </m:rad>
                      </m:den>
                    </m:f>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8</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a:t>
                </a:r>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16</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sup>
                    </m:sSup>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cos (2π)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 (2π), where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en-US" sz="2400" i="1">
                            <a:latin typeface="Cambria Math" panose="02040503050406030204" pitchFamily="18" charset="0"/>
                          </a:rPr>
                        </m:ctrlPr>
                      </m:radPr>
                      <m:deg/>
                      <m:e>
                        <m:r>
                          <a:rPr lang="en-US" sz="2400" i="1">
                            <a:latin typeface="Cambria Math" panose="02040503050406030204" pitchFamily="18" charset="0"/>
                          </a:rPr>
                          <m:t>−1</m:t>
                        </m:r>
                      </m:e>
                    </m:rad>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1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(0) =  1</a:t>
                </a:r>
              </a:p>
            </p:txBody>
          </p:sp>
        </mc:Choice>
        <mc:Fallback xmlns="">
          <p:sp>
            <p:nvSpPr>
              <p:cNvPr id="2" name="Rectangle 1"/>
              <p:cNvSpPr>
                <a:spLocks noRot="1" noChangeAspect="1" noMove="1" noResize="1" noEditPoints="1" noAdjustHandles="1" noChangeArrowheads="1" noChangeShapeType="1" noTextEdit="1"/>
              </p:cNvSpPr>
              <p:nvPr/>
            </p:nvSpPr>
            <p:spPr>
              <a:xfrm>
                <a:off x="1194858" y="627442"/>
                <a:ext cx="8989142" cy="5131918"/>
              </a:xfrm>
              <a:prstGeom prst="rect">
                <a:avLst/>
              </a:prstGeom>
              <a:blipFill>
                <a:blip r:embed="rId2"/>
                <a:stretch>
                  <a:fillRect l="-1017" t="-950" b="-17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865617" y="1198475"/>
                <a:ext cx="3950563" cy="5032083"/>
              </a:xfrm>
              <a:prstGeom prst="rect">
                <a:avLst/>
              </a:prstGeom>
              <a:noFill/>
              <a:ln>
                <a:solidFill>
                  <a:srgbClr val="0000FF"/>
                </a:solidFill>
              </a:ln>
            </p:spPr>
            <p:txBody>
              <a:bodyPr wrap="square" rtlCol="0">
                <a:spAutoFit/>
              </a:bodyPr>
              <a:lstStyle/>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0 = 1      	  sin 0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π  = -1     	  sin π  = 0</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5</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0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3</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-1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sin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7</m:t>
                        </m:r>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𝜋</m:t>
                        </m:r>
                      </m:num>
                      <m:den>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4</m:t>
                        </m:r>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fPr>
                      <m:num>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1</m:t>
                        </m:r>
                      </m:num>
                      <m:den>
                        <m:rad>
                          <m:radPr>
                            <m:degHide m:val="on"/>
                            <m:ctrlP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rgbClr val="0000FF"/>
                                </a:solidFill>
                                <a:effectLst>
                                  <a:outerShdw blurRad="38100" dist="25400" dir="5400000" algn="ctr" rotWithShape="0">
                                    <a:srgbClr val="6E747A">
                                      <a:alpha val="43000"/>
                                    </a:srgbClr>
                                  </a:outerShdw>
                                </a:effectLst>
                                <a:latin typeface="Cambria Math" panose="02040503050406030204" pitchFamily="18" charset="0"/>
                              </a:rPr>
                              <m:t>2</m:t>
                            </m:r>
                          </m:e>
                        </m:rad>
                      </m:den>
                    </m:f>
                  </m:oMath>
                </a14:m>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spcAft>
                    <a:spcPts val="600"/>
                  </a:spcAft>
                </a:pPr>
                <a:r>
                  <a:rPr lang="en-US" sz="2400" dirty="0">
                    <a:ln w="0"/>
                    <a:solidFill>
                      <a:srgbClr val="0000FF"/>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cos 2π = 1     	 sin 2π = 0  </a:t>
                </a:r>
              </a:p>
            </p:txBody>
          </p:sp>
        </mc:Choice>
        <mc:Fallback xmlns="">
          <p:sp>
            <p:nvSpPr>
              <p:cNvPr id="3" name="TextBox 2"/>
              <p:cNvSpPr txBox="1">
                <a:spLocks noRot="1" noChangeAspect="1" noMove="1" noResize="1" noEditPoints="1" noAdjustHandles="1" noChangeArrowheads="1" noChangeShapeType="1" noTextEdit="1"/>
              </p:cNvSpPr>
              <p:nvPr/>
            </p:nvSpPr>
            <p:spPr>
              <a:xfrm>
                <a:off x="7865617" y="1198475"/>
                <a:ext cx="3950563" cy="5032083"/>
              </a:xfrm>
              <a:prstGeom prst="rect">
                <a:avLst/>
              </a:prstGeom>
              <a:blipFill rotWithShape="0">
                <a:blip r:embed="rId3"/>
                <a:stretch>
                  <a:fillRect l="-2769" t="-967" b="-2418"/>
                </a:stretch>
              </a:blipFill>
              <a:ln>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68345" y="1390113"/>
                <a:ext cx="5956418" cy="866969"/>
              </a:xfrm>
              <a:prstGeom prst="rect">
                <a:avLst/>
              </a:prstGeom>
            </p:spPr>
            <p:txBody>
              <a:bodyPr wrap="square">
                <a:spAutoFit/>
              </a:bodyPr>
              <a:lstStyle/>
              <a:p>
                <a14:m>
                  <m:oMath xmlns:m="http://schemas.openxmlformats.org/officeDocument/2006/math">
                    <m:sSup>
                      <m:sSupPr>
                        <m:ctrlPr>
                          <a:rPr lang="en-US" sz="20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000" b="0" i="1" smtClean="0">
                            <a:solidFill>
                              <a:srgbClr val="0000FF"/>
                            </a:solidFill>
                            <a:latin typeface="Cambria Math"/>
                            <a:ea typeface="SimSun" panose="02010600030101010101" pitchFamily="2" charset="-122"/>
                            <a:cs typeface="Times New Roman" panose="02020603050405020304" pitchFamily="18" charset="0"/>
                          </a:rPr>
                          <m:t>=</m:t>
                        </m:r>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rPr>
                  <a:t>  = cos(u) +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sin(u), where</a:t>
                </a:r>
              </a:p>
              <a:p>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rPr>
                  <a:t>  and 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Courier New" panose="02070309020205020404" pitchFamily="49" charset="0"/>
                    <a:ea typeface="SimSun" panose="02010600030101010101" pitchFamily="2" charset="-122"/>
                  </a:rPr>
                  <a: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0</a:t>
                </a:r>
                <a14:m>
                  <m:oMath xmlns:m="http://schemas.openxmlformats.org/officeDocument/2006/math">
                    <m:r>
                      <a:rPr lang="en-US" sz="2400">
                        <a:solidFill>
                          <a:srgbClr val="0000FF"/>
                        </a:solidFill>
                        <a:latin typeface="Cambria Math" panose="02040503050406030204" pitchFamily="18" charset="0"/>
                        <a:ea typeface="Cambria Math" panose="02040503050406030204" pitchFamily="18" charset="0"/>
                      </a:rPr>
                      <m:t> </m:t>
                    </m:r>
                    <m:r>
                      <a:rPr lang="en-US" sz="2400" i="1">
                        <a:solidFill>
                          <a:srgbClr val="0000FF"/>
                        </a:solidFill>
                        <a:latin typeface="Cambria Math" panose="02040503050406030204" pitchFamily="18" charset="0"/>
                        <a:ea typeface="Cambria Math" panose="020405030504060302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k. </a:t>
                </a:r>
                <a:endParaRPr lang="en-US" sz="24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68345" y="1390113"/>
                <a:ext cx="5956418" cy="866969"/>
              </a:xfrm>
              <a:prstGeom prst="rect">
                <a:avLst/>
              </a:prstGeom>
              <a:blipFill>
                <a:blip r:embed="rId4"/>
                <a:stretch>
                  <a:fillRect l="-1535" t="-5634" b="-16197"/>
                </a:stretch>
              </a:blipFill>
            </p:spPr>
            <p:txBody>
              <a:bodyPr/>
              <a:lstStyle/>
              <a:p>
                <a:r>
                  <a:rPr lang="en-US">
                    <a:noFill/>
                  </a:rPr>
                  <a:t> </a:t>
                </a:r>
              </a:p>
            </p:txBody>
          </p:sp>
        </mc:Fallback>
      </mc:AlternateContent>
      <p:pic>
        <p:nvPicPr>
          <p:cNvPr id="8" name="Picture 7" descr="Image result for smiley face images">
            <a:extLst>
              <a:ext uri="{FF2B5EF4-FFF2-40B4-BE49-F238E27FC236}">
                <a16:creationId xmlns:a16="http://schemas.microsoft.com/office/drawing/2014/main" id="{6495F1B3-D1AB-483D-8076-EA88B5FF24E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753" y="1946510"/>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0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a:xfrm flipV="1">
            <a:off x="5451819" y="172569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Oval 64"/>
          <p:cNvSpPr/>
          <p:nvPr/>
        </p:nvSpPr>
        <p:spPr>
          <a:xfrm>
            <a:off x="5512849" y="5057640"/>
            <a:ext cx="46990" cy="527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al 65"/>
          <p:cNvSpPr/>
          <p:nvPr/>
        </p:nvSpPr>
        <p:spPr>
          <a:xfrm>
            <a:off x="3560738" y="3478923"/>
            <a:ext cx="46990" cy="527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Oval 66"/>
          <p:cNvSpPr/>
          <p:nvPr/>
        </p:nvSpPr>
        <p:spPr>
          <a:xfrm>
            <a:off x="7480395" y="342621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0" name="Straight Arrow Connector 79"/>
          <p:cNvCxnSpPr>
            <a:stCxn id="66" idx="5"/>
            <a:endCxn id="67" idx="4"/>
          </p:cNvCxnSpPr>
          <p:nvPr/>
        </p:nvCxnSpPr>
        <p:spPr>
          <a:xfrm flipV="1">
            <a:off x="3600846" y="3471937"/>
            <a:ext cx="3902409" cy="5197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493544" y="1748556"/>
            <a:ext cx="43007" cy="334301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4203617" y="2167763"/>
            <a:ext cx="2689934" cy="255676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4060492" y="2167763"/>
            <a:ext cx="2894120" cy="262779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p:cNvSpPr/>
              <p:nvPr/>
            </p:nvSpPr>
            <p:spPr>
              <a:xfrm>
                <a:off x="5158844" y="1369966"/>
                <a:ext cx="953472" cy="46916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endParaRPr lang="en-US" sz="2400" dirty="0"/>
              </a:p>
            </p:txBody>
          </p:sp>
        </mc:Choice>
        <mc:Fallback xmlns="">
          <p:sp>
            <p:nvSpPr>
              <p:cNvPr id="88" name="Rectangle 87"/>
              <p:cNvSpPr>
                <a:spLocks noRot="1" noChangeAspect="1" noMove="1" noResize="1" noEditPoints="1" noAdjustHandles="1" noChangeArrowheads="1" noChangeShapeType="1" noTextEdit="1"/>
              </p:cNvSpPr>
              <p:nvPr/>
            </p:nvSpPr>
            <p:spPr>
              <a:xfrm>
                <a:off x="5158844" y="1369966"/>
                <a:ext cx="953472" cy="469167"/>
              </a:xfrm>
              <a:prstGeom prst="rect">
                <a:avLst/>
              </a:prstGeom>
              <a:blipFill>
                <a:blip r:embed="rId2"/>
                <a:stretch>
                  <a:fillRect l="-1911" t="-10390"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6893551" y="1839133"/>
                <a:ext cx="632563" cy="4683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1</m:t>
                          </m:r>
                        </m:sup>
                      </m:sSubSup>
                    </m:oMath>
                  </m:oMathPara>
                </a14:m>
                <a:endParaRPr lang="en-US" sz="2400" dirty="0"/>
              </a:p>
            </p:txBody>
          </p:sp>
        </mc:Choice>
        <mc:Fallback xmlns="">
          <p:sp>
            <p:nvSpPr>
              <p:cNvPr id="89" name="Rectangle 88"/>
              <p:cNvSpPr>
                <a:spLocks noRot="1" noChangeAspect="1" noMove="1" noResize="1" noEditPoints="1" noAdjustHandles="1" noChangeArrowheads="1" noChangeShapeType="1" noTextEdit="1"/>
              </p:cNvSpPr>
              <p:nvPr/>
            </p:nvSpPr>
            <p:spPr>
              <a:xfrm>
                <a:off x="6893551" y="1839133"/>
                <a:ext cx="632563" cy="468398"/>
              </a:xfrm>
              <a:prstGeom prst="rect">
                <a:avLst/>
              </a:prstGeom>
              <a:blipFill>
                <a:blip r:embed="rId3"/>
                <a:stretch>
                  <a:fillRect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7228251" y="2954511"/>
                <a:ext cx="1439112" cy="471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0</m:t>
                          </m:r>
                        </m:sup>
                      </m:sSubSup>
                      <m:r>
                        <a:rPr lang="en-US" sz="2400" i="0">
                          <a:latin typeface="Cambria Math" panose="02040503050406030204" pitchFamily="18" charset="0"/>
                        </a:rPr>
                        <m:t>= </m:t>
                      </m:r>
                      <m:sSubSup>
                        <m:sSubSupPr>
                          <m:ctrlPr>
                            <a:rPr lang="en-US" sz="2400" i="1">
                              <a:latin typeface="Cambria Math" panose="02040503050406030204" pitchFamily="18" charset="0"/>
                            </a:rPr>
                          </m:ctrlPr>
                        </m:sSubSupPr>
                        <m:e>
                          <m:r>
                            <a:rPr lang="en-US" sz="2400" i="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8</m:t>
                          </m:r>
                        </m:sup>
                      </m:sSubSup>
                    </m:oMath>
                  </m:oMathPara>
                </a14:m>
                <a:endParaRPr lang="en-US" sz="2400" dirty="0"/>
              </a:p>
            </p:txBody>
          </p:sp>
        </mc:Choice>
        <mc:Fallback xmlns="">
          <p:sp>
            <p:nvSpPr>
              <p:cNvPr id="90" name="Rectangle 89"/>
              <p:cNvSpPr>
                <a:spLocks noRot="1" noChangeAspect="1" noMove="1" noResize="1" noEditPoints="1" noAdjustHandles="1" noChangeArrowheads="1" noChangeShapeType="1" noTextEdit="1"/>
              </p:cNvSpPr>
              <p:nvPr/>
            </p:nvSpPr>
            <p:spPr>
              <a:xfrm>
                <a:off x="7228251" y="2954511"/>
                <a:ext cx="1439112" cy="471668"/>
              </a:xfrm>
              <a:prstGeom prst="rect">
                <a:avLst/>
              </a:prstGeom>
              <a:blipFill>
                <a:blip r:embed="rId4"/>
                <a:stretch>
                  <a:fillRect b="-2597"/>
                </a:stretch>
              </a:blipFill>
            </p:spPr>
            <p:txBody>
              <a:bodyPr/>
              <a:lstStyle/>
              <a:p>
                <a:r>
                  <a:rPr lang="en-US">
                    <a:noFill/>
                  </a:rPr>
                  <a:t> </a:t>
                </a:r>
              </a:p>
            </p:txBody>
          </p:sp>
        </mc:Fallback>
      </mc:AlternateContent>
      <p:sp>
        <p:nvSpPr>
          <p:cNvPr id="91" name="Rectangle 90"/>
          <p:cNvSpPr/>
          <p:nvPr/>
        </p:nvSpPr>
        <p:spPr>
          <a:xfrm>
            <a:off x="7390060" y="3425373"/>
            <a:ext cx="44452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1</a:t>
            </a:r>
            <a:endParaRPr lang="en-US" sz="2400" dirty="0"/>
          </a:p>
        </p:txBody>
      </p:sp>
      <mc:AlternateContent xmlns:mc="http://schemas.openxmlformats.org/markup-compatibility/2006" xmlns:a14="http://schemas.microsoft.com/office/drawing/2010/main">
        <mc:Choice Requires="a14">
          <p:sp>
            <p:nvSpPr>
              <p:cNvPr id="92" name="Rectangle 91"/>
              <p:cNvSpPr/>
              <p:nvPr/>
            </p:nvSpPr>
            <p:spPr>
              <a:xfrm>
                <a:off x="7126306" y="4589232"/>
                <a:ext cx="612604" cy="467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7</m:t>
                          </m:r>
                        </m:sup>
                      </m:sSubSup>
                    </m:oMath>
                  </m:oMathPara>
                </a14:m>
                <a:endParaRPr lang="en-US" sz="2400" dirty="0"/>
              </a:p>
            </p:txBody>
          </p:sp>
        </mc:Choice>
        <mc:Fallback xmlns="">
          <p:sp>
            <p:nvSpPr>
              <p:cNvPr id="92" name="Rectangle 91"/>
              <p:cNvSpPr>
                <a:spLocks noRot="1" noChangeAspect="1" noMove="1" noResize="1" noEditPoints="1" noAdjustHandles="1" noChangeArrowheads="1" noChangeShapeType="1" noTextEdit="1"/>
              </p:cNvSpPr>
              <p:nvPr/>
            </p:nvSpPr>
            <p:spPr>
              <a:xfrm>
                <a:off x="7126306" y="4589232"/>
                <a:ext cx="612604" cy="467629"/>
              </a:xfrm>
              <a:prstGeom prst="rect">
                <a:avLst/>
              </a:prstGeom>
              <a:blipFill>
                <a:blip r:embed="rId5"/>
                <a:stretch>
                  <a:fillRect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5118017" y="5043555"/>
                <a:ext cx="976517" cy="471476"/>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oMath>
                </a14:m>
                <a:endParaRPr lang="en-US" sz="2400" dirty="0"/>
              </a:p>
            </p:txBody>
          </p:sp>
        </mc:Choice>
        <mc:Fallback xmlns="">
          <p:sp>
            <p:nvSpPr>
              <p:cNvPr id="93" name="Rectangle 92"/>
              <p:cNvSpPr>
                <a:spLocks noRot="1" noChangeAspect="1" noMove="1" noResize="1" noEditPoints="1" noAdjustHandles="1" noChangeArrowheads="1" noChangeShapeType="1" noTextEdit="1"/>
              </p:cNvSpPr>
              <p:nvPr/>
            </p:nvSpPr>
            <p:spPr>
              <a:xfrm>
                <a:off x="5118017" y="5043555"/>
                <a:ext cx="976517" cy="471476"/>
              </a:xfrm>
              <a:prstGeom prst="rect">
                <a:avLst/>
              </a:prstGeom>
              <a:blipFill>
                <a:blip r:embed="rId6"/>
                <a:stretch>
                  <a:fillRect l="-2500" t="-8974" b="-2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p:cNvSpPr/>
              <p:nvPr/>
            </p:nvSpPr>
            <p:spPr>
              <a:xfrm>
                <a:off x="3669022" y="4743630"/>
                <a:ext cx="721026" cy="846065"/>
              </a:xfrm>
              <a:prstGeom prst="rect">
                <a:avLst/>
              </a:prstGeom>
            </p:spPr>
            <p:txBody>
              <a:bodyPr wrap="square">
                <a:spAutoFit/>
              </a:bodyPr>
              <a:lstStyle/>
              <a:p>
                <a14:m>
                  <m:oMath xmlns:m="http://schemas.openxmlformats.org/officeDocument/2006/math">
                    <m:sSubSup>
                      <m:sSubSupPr>
                        <m:ctrlPr>
                          <a:rPr lang="en-US" sz="2400" i="1">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oMath>
                </a14:m>
                <a:r>
                  <a:rPr lang="en-US" sz="2400" dirty="0">
                    <a:effectLst/>
                    <a:latin typeface="Times New Roman" panose="02020603050405020304" pitchFamily="18" charset="0"/>
                    <a:ea typeface="SimSun" panose="02010600030101010101" pitchFamily="2" charset="-122"/>
                  </a:rPr>
                  <a:t>	</a:t>
                </a:r>
                <a:endParaRPr lang="en-US" sz="2400" dirty="0"/>
              </a:p>
            </p:txBody>
          </p:sp>
        </mc:Choice>
        <mc:Fallback xmlns="">
          <p:sp>
            <p:nvSpPr>
              <p:cNvPr id="94" name="Rectangle 93"/>
              <p:cNvSpPr>
                <a:spLocks noRot="1" noChangeAspect="1" noMove="1" noResize="1" noEditPoints="1" noAdjustHandles="1" noChangeArrowheads="1" noChangeShapeType="1" noTextEdit="1"/>
              </p:cNvSpPr>
              <p:nvPr/>
            </p:nvSpPr>
            <p:spPr>
              <a:xfrm>
                <a:off x="3669022" y="4743630"/>
                <a:ext cx="721026" cy="8460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3108320" y="3036878"/>
                <a:ext cx="612604" cy="467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4</m:t>
                          </m:r>
                        </m:sup>
                      </m:sSubSup>
                    </m:oMath>
                  </m:oMathPara>
                </a14:m>
                <a:endParaRPr lang="en-US" sz="2400" dirty="0"/>
              </a:p>
            </p:txBody>
          </p:sp>
        </mc:Choice>
        <mc:Fallback xmlns="">
          <p:sp>
            <p:nvSpPr>
              <p:cNvPr id="95" name="Rectangle 94"/>
              <p:cNvSpPr>
                <a:spLocks noRot="1" noChangeAspect="1" noMove="1" noResize="1" noEditPoints="1" noAdjustHandles="1" noChangeArrowheads="1" noChangeShapeType="1" noTextEdit="1"/>
              </p:cNvSpPr>
              <p:nvPr/>
            </p:nvSpPr>
            <p:spPr>
              <a:xfrm>
                <a:off x="3108320" y="3036878"/>
                <a:ext cx="612604" cy="467629"/>
              </a:xfrm>
              <a:prstGeom prst="rect">
                <a:avLst/>
              </a:prstGeom>
              <a:blipFill>
                <a:blip r:embed="rId8"/>
                <a:stretch>
                  <a:fillRect b="-2597"/>
                </a:stretch>
              </a:blipFill>
            </p:spPr>
            <p:txBody>
              <a:bodyPr/>
              <a:lstStyle/>
              <a:p>
                <a:r>
                  <a:rPr lang="en-US">
                    <a:noFill/>
                  </a:rPr>
                  <a:t> </a:t>
                </a:r>
              </a:p>
            </p:txBody>
          </p:sp>
        </mc:Fallback>
      </mc:AlternateContent>
      <p:sp>
        <p:nvSpPr>
          <p:cNvPr id="96" name="Rectangle 95"/>
          <p:cNvSpPr/>
          <p:nvPr/>
        </p:nvSpPr>
        <p:spPr>
          <a:xfrm>
            <a:off x="3173807" y="3441273"/>
            <a:ext cx="522818"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-1</a:t>
            </a:r>
            <a:endParaRPr lang="en-US" sz="2400" dirty="0"/>
          </a:p>
        </p:txBody>
      </p:sp>
      <mc:AlternateContent xmlns:mc="http://schemas.openxmlformats.org/markup-compatibility/2006" xmlns:a14="http://schemas.microsoft.com/office/drawing/2010/main">
        <mc:Choice Requires="a14">
          <p:sp>
            <p:nvSpPr>
              <p:cNvPr id="97" name="Rectangle 96"/>
              <p:cNvSpPr/>
              <p:nvPr/>
            </p:nvSpPr>
            <p:spPr>
              <a:xfrm>
                <a:off x="3436262" y="1765235"/>
                <a:ext cx="697563" cy="471026"/>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effectLst/>
                    <a:latin typeface="Times New Roman" panose="02020603050405020304" pitchFamily="18" charset="0"/>
                    <a:ea typeface="SimSun" panose="02010600030101010101" pitchFamily="2" charset="-122"/>
                  </a:rPr>
                  <a:t> </a:t>
                </a:r>
                <a:endParaRPr lang="en-US" sz="2400" dirty="0"/>
              </a:p>
            </p:txBody>
          </p:sp>
        </mc:Choice>
        <mc:Fallback xmlns="">
          <p:sp>
            <p:nvSpPr>
              <p:cNvPr id="97" name="Rectangle 96"/>
              <p:cNvSpPr>
                <a:spLocks noRot="1" noChangeAspect="1" noMove="1" noResize="1" noEditPoints="1" noAdjustHandles="1" noChangeArrowheads="1" noChangeShapeType="1" noTextEdit="1"/>
              </p:cNvSpPr>
              <p:nvPr/>
            </p:nvSpPr>
            <p:spPr>
              <a:xfrm>
                <a:off x="3436262" y="1765235"/>
                <a:ext cx="697563" cy="471026"/>
              </a:xfrm>
              <a:prstGeom prst="rect">
                <a:avLst/>
              </a:prstGeom>
              <a:blipFill>
                <a:blip r:embed="rId9"/>
                <a:stretch>
                  <a:fillRect b="-2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1864309" y="5770485"/>
                <a:ext cx="8885854" cy="85459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2.11: The values of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  ѡ</m:t>
                        </m:r>
                      </m:e>
                      <m:sub>
                        <m:r>
                          <a:rPr lang="en-US" sz="2400" i="1">
                            <a:latin typeface="Cambria Math" panose="02040503050406030204" pitchFamily="18" charset="0"/>
                          </a:rPr>
                          <m:t>8</m:t>
                        </m:r>
                      </m:sub>
                      <m:sup>
                        <m:r>
                          <a:rPr lang="en-US" sz="2400" i="1">
                            <a:latin typeface="Cambria Math" panose="02040503050406030204" pitchFamily="18" charset="0"/>
                          </a:rPr>
                          <m:t>1</m:t>
                        </m:r>
                      </m:sup>
                    </m:sSubSup>
                    <m:r>
                      <a:rPr lang="en-US" sz="2400" i="1">
                        <a:latin typeface="Cambria Math" panose="02040503050406030204" pitchFamily="18" charset="0"/>
                      </a:rPr>
                      <m:t> , …, </m:t>
                    </m:r>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7</m:t>
                        </m:r>
                      </m:sup>
                    </m:sSubSup>
                  </m:oMath>
                </a14:m>
                <a:r>
                  <a:rPr lang="en-US" sz="2400" dirty="0">
                    <a:latin typeface="Times New Roman" panose="02020603050405020304" pitchFamily="18" charset="0"/>
                    <a:cs typeface="Times New Roman" panose="02020603050405020304" pitchFamily="18" charset="0"/>
                  </a:rPr>
                  <a:t>  in the complex plane, 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ѡ</m:t>
                        </m:r>
                      </m:e>
                      <m:sub>
                        <m:r>
                          <a:rPr lang="en-US" sz="2400" i="1">
                            <a:latin typeface="Cambria Math" panose="02040503050406030204" pitchFamily="18" charset="0"/>
                          </a:rPr>
                          <m:t>8  </m:t>
                        </m:r>
                      </m:sub>
                    </m:sSub>
                    <m:sSup>
                      <m:sSupPr>
                        <m:ctrlPr>
                          <a:rPr lang="en-US" sz="2400" i="1">
                            <a:latin typeface="Cambria Math" panose="02040503050406030204" pitchFamily="18" charset="0"/>
                          </a:rPr>
                        </m:ctrlPr>
                      </m:sSupPr>
                      <m:e>
                        <m:r>
                          <a:rPr lang="en-US" sz="2400" i="1">
                            <a:latin typeface="Cambria Math" panose="02040503050406030204" pitchFamily="18" charset="0"/>
                          </a:rPr>
                          <m:t>= </m:t>
                        </m:r>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is the principal 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root of unity. (n is power of 2).</a:t>
                </a:r>
              </a:p>
            </p:txBody>
          </p:sp>
        </mc:Choice>
        <mc:Fallback xmlns="">
          <p:sp>
            <p:nvSpPr>
              <p:cNvPr id="98" name="TextBox 97"/>
              <p:cNvSpPr txBox="1">
                <a:spLocks noRot="1" noChangeAspect="1" noMove="1" noResize="1" noEditPoints="1" noAdjustHandles="1" noChangeArrowheads="1" noChangeShapeType="1" noTextEdit="1"/>
              </p:cNvSpPr>
              <p:nvPr/>
            </p:nvSpPr>
            <p:spPr>
              <a:xfrm>
                <a:off x="1864309" y="5770485"/>
                <a:ext cx="8885854" cy="854593"/>
              </a:xfrm>
              <a:prstGeom prst="rect">
                <a:avLst/>
              </a:prstGeom>
              <a:blipFill rotWithShape="0">
                <a:blip r:embed="rId10"/>
                <a:stretch>
                  <a:fillRect l="-1098" t="-4286" r="-275" b="-1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8160123" y="1006217"/>
                <a:ext cx="3795555" cy="1624804"/>
              </a:xfrm>
              <a:prstGeom prst="rect">
                <a:avLst/>
              </a:prstGeom>
              <a:noFill/>
              <a:ln>
                <a:solidFill>
                  <a:srgbClr val="002060"/>
                </a:solidFill>
              </a:ln>
            </p:spPr>
            <p:txBody>
              <a:bodyPr wrap="square" rtlCol="0">
                <a:spAutoFit/>
              </a:bodyPr>
              <a:lstStyle/>
              <a:p>
                <a14:m>
                  <m:oMath xmlns:m="http://schemas.openxmlformats.org/officeDocument/2006/math">
                    <m:r>
                      <a:rPr lang="en-US" sz="2400" i="1" smtClean="0">
                        <a:latin typeface="Cambria Math" panose="02040503050406030204" pitchFamily="18" charset="0"/>
                      </a:rPr>
                      <m:t>ѡ </m:t>
                    </m:r>
                  </m:oMath>
                </a14:m>
                <a:r>
                  <a:rPr lang="en-US" sz="2400" baseline="-25000" dirty="0"/>
                  <a:t>8</a:t>
                </a:r>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0</m:t>
                        </m:r>
                      </m:sup>
                    </m:sSup>
                    <m:r>
                      <a:rPr lang="en-US" sz="2400" i="1">
                        <a:latin typeface="Cambria Math" panose="02040503050406030204" pitchFamily="18" charset="0"/>
                      </a:rPr>
                      <m:t>= </m:t>
                    </m:r>
                  </m:oMath>
                </a14:m>
                <a:r>
                  <a:rPr lang="en-US" sz="2400" dirty="0"/>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400" baseline="30000" dirty="0"/>
                  <a:t>0  </a:t>
                </a:r>
                <a:r>
                  <a:rPr lang="en-US" sz="2400" dirty="0"/>
                  <a:t> = 1</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1</m:t>
                        </m:r>
                      </m:sup>
                    </m:sSub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1</m:t>
                        </m:r>
                      </m:sup>
                    </m:sSup>
                    <m:r>
                      <a:rPr lang="en-US" sz="2400" i="1">
                        <a:latin typeface="Cambria Math" panose="02040503050406030204" pitchFamily="18" charset="0"/>
                      </a:rPr>
                      <m:t>= </m:t>
                    </m:r>
                  </m:oMath>
                </a14:m>
                <a:r>
                  <a:rPr lang="en-US" sz="2400" dirty="0"/>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400" baseline="30000" dirty="0"/>
                  <a:t>1  </a:t>
                </a:r>
                <a:r>
                  <a:rPr lang="en-US" sz="2400" dirty="0"/>
                  <a:t> </a:t>
                </a:r>
              </a:p>
              <a:p>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/4</m:t>
                        </m:r>
                      </m:sup>
                    </m:sSup>
                  </m:oMath>
                </a14:m>
                <a:r>
                  <a:rPr lang="en-US" sz="2400" dirty="0"/>
                  <a:t> </a:t>
                </a:r>
              </a:p>
            </p:txBody>
          </p:sp>
        </mc:Choice>
        <mc:Fallback xmlns="">
          <p:sp>
            <p:nvSpPr>
              <p:cNvPr id="99" name="TextBox 98"/>
              <p:cNvSpPr txBox="1">
                <a:spLocks noRot="1" noChangeAspect="1" noMove="1" noResize="1" noEditPoints="1" noAdjustHandles="1" noChangeArrowheads="1" noChangeShapeType="1" noTextEdit="1"/>
              </p:cNvSpPr>
              <p:nvPr/>
            </p:nvSpPr>
            <p:spPr>
              <a:xfrm>
                <a:off x="8160123" y="1006217"/>
                <a:ext cx="3795555" cy="1624804"/>
              </a:xfrm>
              <a:prstGeom prst="rect">
                <a:avLst/>
              </a:prstGeom>
              <a:blipFill>
                <a:blip r:embed="rId11"/>
                <a:stretch>
                  <a:fillRect t="-1859" r="-321" b="-7063"/>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016920" y="1272055"/>
                <a:ext cx="396262" cy="567078"/>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𝝅</m:t>
                          </m:r>
                        </m:num>
                        <m:den>
                          <m:r>
                            <a:rPr lang="en-US" b="0" i="0">
                              <a:solidFill>
                                <a:srgbClr val="FF0000"/>
                              </a:solidFill>
                              <a:latin typeface="Cambria Math" panose="02040503050406030204" pitchFamily="18" charset="0"/>
                            </a:rPr>
                            <m:t>2</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16920" y="1272055"/>
                <a:ext cx="396262" cy="567078"/>
              </a:xfrm>
              <a:prstGeom prst="rect">
                <a:avLst/>
              </a:prstGeom>
              <a:blipFill>
                <a:blip r:embed="rId1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412933" y="1717209"/>
                <a:ext cx="401071" cy="5670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412933" y="1717209"/>
                <a:ext cx="401071" cy="56707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060741" y="1670842"/>
                <a:ext cx="462765" cy="610936"/>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𝟑</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3060741" y="1670842"/>
                <a:ext cx="462765" cy="610936"/>
              </a:xfrm>
              <a:prstGeom prst="rect">
                <a:avLst/>
              </a:prstGeom>
              <a:blipFill>
                <a:blip r:embed="rId1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196561" y="4759586"/>
                <a:ext cx="462765" cy="610936"/>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𝟓</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196561" y="4759586"/>
                <a:ext cx="462765" cy="610936"/>
              </a:xfrm>
              <a:prstGeom prst="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738910" y="4600858"/>
                <a:ext cx="462765" cy="609077"/>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𝟕</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738910" y="4600858"/>
                <a:ext cx="462765" cy="609077"/>
              </a:xfrm>
              <a:prstGeom prst="rect">
                <a:avLst/>
              </a:prstGeom>
              <a:blipFill>
                <a:blip r:embed="rId16"/>
                <a:stretch>
                  <a:fillRect/>
                </a:stretch>
              </a:blipFill>
              <a:ln>
                <a:solidFill>
                  <a:schemeClr val="bg1"/>
                </a:solidFill>
              </a:ln>
            </p:spPr>
            <p:txBody>
              <a:bodyPr/>
              <a:lstStyle/>
              <a:p>
                <a:r>
                  <a:rPr lang="en-US">
                    <a:noFill/>
                  </a:rPr>
                  <a:t> </a:t>
                </a:r>
              </a:p>
            </p:txBody>
          </p:sp>
        </mc:Fallback>
      </mc:AlternateContent>
      <p:sp>
        <p:nvSpPr>
          <p:cNvPr id="4" name="Rectangle 3"/>
          <p:cNvSpPr/>
          <p:nvPr/>
        </p:nvSpPr>
        <p:spPr>
          <a:xfrm>
            <a:off x="2636772" y="3190345"/>
            <a:ext cx="50575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π</a:t>
            </a:r>
            <a:endParaRPr lang="en-US" sz="2400" dirty="0">
              <a:latin typeface="Times New Roman" panose="02020603050405020304" pitchFamily="18" charset="0"/>
              <a:cs typeface="Times New Roman" panose="02020603050405020304" pitchFamily="18" charset="0"/>
            </a:endParaRPr>
          </a:p>
        </p:txBody>
      </p:sp>
      <p:sp>
        <p:nvSpPr>
          <p:cNvPr id="28" name="Rectangle 27"/>
          <p:cNvSpPr/>
          <p:nvPr/>
        </p:nvSpPr>
        <p:spPr>
          <a:xfrm>
            <a:off x="8757698" y="2972442"/>
            <a:ext cx="505754" cy="461665"/>
          </a:xfrm>
          <a:prstGeom prst="rect">
            <a:avLst/>
          </a:prstGeom>
        </p:spPr>
        <p:txBody>
          <a:bodyPr wrap="square">
            <a:spAutoFit/>
          </a:bodyPr>
          <a:lstStyle/>
          <a:p>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0</a:t>
            </a: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π</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8757698" y="3371129"/>
            <a:ext cx="505754" cy="461665"/>
          </a:xfrm>
          <a:prstGeom prst="rect">
            <a:avLst/>
          </a:prstGeom>
        </p:spPr>
        <p:txBody>
          <a:bodyPr wrap="square">
            <a:spAutoFit/>
          </a:bodyPr>
          <a:lstStyle/>
          <a:p>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2</a:t>
            </a: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π</a:t>
            </a:r>
            <a:endParaRPr lang="en-US" sz="24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angle 29"/>
              <p:cNvSpPr/>
              <p:nvPr/>
            </p:nvSpPr>
            <p:spPr>
              <a:xfrm>
                <a:off x="6078886" y="5090396"/>
                <a:ext cx="462765" cy="610936"/>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𝟑</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2</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6078886" y="5090396"/>
                <a:ext cx="462765" cy="610936"/>
              </a:xfrm>
              <a:prstGeom prst="rect">
                <a:avLst/>
              </a:prstGeom>
              <a:blipFill>
                <a:blip r:embed="rId1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96848" y="1079467"/>
                <a:ext cx="1891352" cy="539315"/>
              </a:xfrm>
              <a:prstGeom prst="rect">
                <a:avLst/>
              </a:prstGeom>
            </p:spPr>
            <p:txBody>
              <a:bodyPr wrap="none">
                <a:spAutoFit/>
              </a:bodyPr>
              <a:lstStyle/>
              <a:p>
                <a:r>
                  <a:rPr lang="en-US" sz="2800"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a:t>ѡ</a:t>
                </a:r>
                <a:r>
                  <a:rPr lang="en-US" sz="2800" baseline="-250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n</a:t>
                </a:r>
                <a:r>
                  <a:rPr lang="en-US" sz="28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sSup>
                      <m:sSupPr>
                        <m:ctrlP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oMath>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596848" y="1079467"/>
                <a:ext cx="1891352" cy="539315"/>
              </a:xfrm>
              <a:prstGeom prst="rect">
                <a:avLst/>
              </a:prstGeom>
              <a:blipFill>
                <a:blip r:embed="rId18"/>
                <a:stretch>
                  <a:fillRect l="-6774" t="-10112" b="-29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564190" y="260274"/>
                <a:ext cx="5313784" cy="866969"/>
              </a:xfrm>
              <a:prstGeom prst="rect">
                <a:avLst/>
              </a:prstGeom>
            </p:spPr>
            <p:txBody>
              <a:bodyPr wrap="square">
                <a:spAutoFit/>
              </a:bodyPr>
              <a:lstStyle/>
              <a:p>
                <a14:m>
                  <m:oMath xmlns:m="http://schemas.openxmlformats.org/officeDocument/2006/math">
                    <m:sSup>
                      <m:sSupPr>
                        <m:ctrlPr>
                          <a:rPr lang="en-US" sz="20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000" b="0" i="1" smtClean="0">
                            <a:solidFill>
                              <a:srgbClr val="0000FF"/>
                            </a:solidFill>
                            <a:latin typeface="Cambria Math"/>
                            <a:ea typeface="SimSun" panose="02010600030101010101" pitchFamily="2" charset="-122"/>
                            <a:cs typeface="Times New Roman" panose="02020603050405020304" pitchFamily="18" charset="0"/>
                          </a:rPr>
                          <m:t>=</m:t>
                        </m:r>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rPr>
                  <a:t>  = cos(u) +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sin(u), wherei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rPr>
                  <a:t>  and 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Courier New" panose="02070309020205020404" pitchFamily="49" charset="0"/>
                    <a:ea typeface="SimSun" panose="02010600030101010101" pitchFamily="2" charset="-122"/>
                  </a:rPr>
                  <a:t>,</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0</a:t>
                </a:r>
                <a14:m>
                  <m:oMath xmlns:m="http://schemas.openxmlformats.org/officeDocument/2006/math">
                    <m:r>
                      <a:rPr lang="en-US" sz="2400">
                        <a:solidFill>
                          <a:srgbClr val="0000FF"/>
                        </a:solidFill>
                        <a:latin typeface="Cambria Math" panose="02040503050406030204" pitchFamily="18" charset="0"/>
                        <a:ea typeface="Cambria Math" panose="02040503050406030204" pitchFamily="18" charset="0"/>
                      </a:rPr>
                      <m:t> </m:t>
                    </m:r>
                    <m:r>
                      <a:rPr lang="en-US" sz="2400" i="1">
                        <a:solidFill>
                          <a:srgbClr val="0000FF"/>
                        </a:solidFill>
                        <a:latin typeface="Cambria Math" panose="02040503050406030204" pitchFamily="18" charset="0"/>
                        <a:ea typeface="Cambria Math" panose="020405030504060302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k. </a:t>
                </a:r>
                <a:endParaRPr lang="en-US" sz="2400" dirty="0">
                  <a:latin typeface="Times New Roman" panose="02020603050405020304" pitchFamily="18" charset="0"/>
                  <a:cs typeface="Times New Roman" panose="02020603050405020304" pitchFamily="18"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564190" y="260274"/>
                <a:ext cx="5313784" cy="866969"/>
              </a:xfrm>
              <a:prstGeom prst="rect">
                <a:avLst/>
              </a:prstGeom>
              <a:blipFill>
                <a:blip r:embed="rId19"/>
                <a:stretch>
                  <a:fillRect l="-1837" t="-5634" b="-16197"/>
                </a:stretch>
              </a:blipFill>
            </p:spPr>
            <p:txBody>
              <a:bodyPr/>
              <a:lstStyle/>
              <a:p>
                <a:r>
                  <a:rPr lang="en-US">
                    <a:noFill/>
                  </a:rPr>
                  <a:t> </a:t>
                </a:r>
              </a:p>
            </p:txBody>
          </p:sp>
        </mc:Fallback>
      </mc:AlternateContent>
      <p:pic>
        <p:nvPicPr>
          <p:cNvPr id="34" name="Picture 33" descr="Image result for smiley face images">
            <a:extLst>
              <a:ext uri="{FF2B5EF4-FFF2-40B4-BE49-F238E27FC236}">
                <a16:creationId xmlns:a16="http://schemas.microsoft.com/office/drawing/2014/main" id="{D699F7AD-A407-410F-AD60-26F58AA5DFEC}"/>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96848" y="2858927"/>
            <a:ext cx="663621" cy="45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38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7789D0-DE30-41F6-969C-F3F2FFDE68B7}"/>
              </a:ext>
            </a:extLst>
          </p:cNvPr>
          <p:cNvSpPr txBox="1"/>
          <p:nvPr/>
        </p:nvSpPr>
        <p:spPr>
          <a:xfrm>
            <a:off x="842963" y="2142621"/>
            <a:ext cx="10158413" cy="267226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47748" y="1919376"/>
                <a:ext cx="9553628" cy="3922869"/>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Roots of Unity as a Group:</a:t>
                </a:r>
              </a:p>
              <a:p>
                <a:pPr marL="457200"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n Complex nth Roots of Unity: The n complex n</a:t>
                </a:r>
                <a:r>
                  <a:rPr lang="en-US" sz="2400" baseline="30000" dirty="0">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form a group under multiplication. </a:t>
                </a:r>
              </a:p>
              <a:p>
                <a:pPr marL="914400" lvl="1"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This group consists of all complex numbers that satisfy </a:t>
                </a:r>
                <a14:m>
                  <m:oMath xmlns:m="http://schemas.openxmlformats.org/officeDocument/2006/math">
                    <m:sSubSup>
                      <m:sSubSup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oMath>
                </a14:m>
                <a:r>
                  <a:rPr lang="en-US" sz="2400" dirty="0">
                    <a:solidFill>
                      <a:srgbClr val="0000FF"/>
                    </a:solidFill>
                    <a:effectLst/>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a:p>
                <a:pPr marL="457200"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Group Structure: …</a:t>
                </a:r>
                <a:endParaRPr lang="en-US" sz="2400" dirty="0">
                  <a:effectLst/>
                  <a:latin typeface="Courier New" panose="02070309020205020404" pitchFamily="49" charset="0"/>
                  <a:ea typeface="SimSun" panose="02010600030101010101" pitchFamily="2" charset="-122"/>
                </a:endParaRPr>
              </a:p>
              <a:p>
                <a:pPr marL="457200" indent="-457200">
                  <a:lnSpc>
                    <a:spcPct val="150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Inverse Element: …</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47748" y="1919376"/>
                <a:ext cx="9553628" cy="3922869"/>
              </a:xfrm>
              <a:prstGeom prst="rect">
                <a:avLst/>
              </a:prstGeom>
              <a:blipFill>
                <a:blip r:embed="rId2"/>
                <a:stretch>
                  <a:fillRect l="-957" b="-2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71239" y="987496"/>
                <a:ext cx="8241321" cy="880754"/>
              </a:xfrm>
              <a:prstGeom prst="rect">
                <a:avLst/>
              </a:prstGeom>
            </p:spPr>
            <p:txBody>
              <a:bodyPr wrap="square">
                <a:spAutoFit/>
              </a:bodyPr>
              <a:lstStyle/>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Recall: </a:t>
                </a:r>
                <a14:m>
                  <m:oMath xmlns:m="http://schemas.openxmlformats.org/officeDocument/2006/math">
                    <m:sSubSup>
                      <m:sSubSupPr>
                        <m:ctrlPr>
                          <a:rPr lang="en-US" sz="24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400" b="0" i="0" smtClean="0">
                        <a:solidFill>
                          <a:srgbClr val="0000FF"/>
                        </a:solidFill>
                        <a:latin typeface="Cambria Math"/>
                        <a:ea typeface="SimSun" panose="02010600030101010101" pitchFamily="2" charset="-122"/>
                        <a:cs typeface="Times New Roman" panose="02020603050405020304" pitchFamily="18" charset="0"/>
                      </a:rPr>
                      <m:t>=</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cos(u) +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sin(u), </a:t>
                </a:r>
              </a:p>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where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for k = 0, 1, …, n – 1. </a:t>
                </a:r>
              </a:p>
            </p:txBody>
          </p:sp>
        </mc:Choice>
        <mc:Fallback xmlns="">
          <p:sp>
            <p:nvSpPr>
              <p:cNvPr id="3" name="Rectangle 2"/>
              <p:cNvSpPr>
                <a:spLocks noRot="1" noChangeAspect="1" noMove="1" noResize="1" noEditPoints="1" noAdjustHandles="1" noChangeArrowheads="1" noChangeShapeType="1" noTextEdit="1"/>
              </p:cNvSpPr>
              <p:nvPr/>
            </p:nvSpPr>
            <p:spPr>
              <a:xfrm>
                <a:off x="1571239" y="987496"/>
                <a:ext cx="8241321" cy="880754"/>
              </a:xfrm>
              <a:prstGeom prst="rect">
                <a:avLst/>
              </a:prstGeom>
              <a:blipFill>
                <a:blip r:embed="rId3"/>
                <a:stretch>
                  <a:fillRect l="-1183" t="-3472" b="-1527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69EC2DB-B8B5-41D7-A013-285C9E4C7826}"/>
              </a:ext>
            </a:extLst>
          </p:cNvPr>
          <p:cNvSpPr/>
          <p:nvPr/>
        </p:nvSpPr>
        <p:spPr>
          <a:xfrm>
            <a:off x="1447748" y="310942"/>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753470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7789D0-DE30-41F6-969C-F3F2FFDE68B7}"/>
              </a:ext>
            </a:extLst>
          </p:cNvPr>
          <p:cNvSpPr txBox="1"/>
          <p:nvPr/>
        </p:nvSpPr>
        <p:spPr>
          <a:xfrm>
            <a:off x="694398" y="1685421"/>
            <a:ext cx="10049854" cy="186208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47748" y="936370"/>
                <a:ext cx="9154779" cy="6043770"/>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Roots of Unity as a Group:</a:t>
                </a:r>
              </a:p>
              <a:p>
                <a:pPr marL="457200"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n Complex nth Roots of Unity: </a:t>
                </a:r>
              </a:p>
              <a:p>
                <a:pPr marL="457200" indent="-4572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Group Structure: </a:t>
                </a:r>
                <a:r>
                  <a:rPr lang="en-US" sz="2400" dirty="0">
                    <a:effectLst/>
                    <a:latin typeface="Times New Roman" panose="02020603050405020304" pitchFamily="18" charset="0"/>
                    <a:ea typeface="SimSun" panose="02010600030101010101" pitchFamily="2" charset="-122"/>
                  </a:rPr>
                  <a:t>This group of nth roots of unity has the same structure as the additive group (Z</a:t>
                </a:r>
                <a:r>
                  <a:rPr lang="en-US" sz="2400" baseline="-25000" dirty="0">
                    <a:effectLst/>
                    <a:latin typeface="Times New Roman" panose="02020603050405020304" pitchFamily="18" charset="0"/>
                    <a:ea typeface="SimSun" panose="02010600030101010101" pitchFamily="2" charset="-122"/>
                  </a:rPr>
                  <a:t>n</a:t>
                </a:r>
                <a:r>
                  <a:rPr lang="en-US" sz="2400" dirty="0">
                    <a:effectLst/>
                    <a:latin typeface="Times New Roman" panose="02020603050405020304" pitchFamily="18" charset="0"/>
                    <a:ea typeface="SimSun" panose="02010600030101010101" pitchFamily="2" charset="-122"/>
                  </a:rPr>
                  <a:t>, +) modulo n</a:t>
                </a:r>
                <a:r>
                  <a:rPr lang="en-US" sz="2400" dirty="0">
                    <a:latin typeface="Times New Roman" panose="02020603050405020304" pitchFamily="18" charset="0"/>
                    <a:ea typeface="SimSun" panose="02010600030101010101" pitchFamily="2" charset="-122"/>
                  </a:rPr>
                  <a:t>. This is due the following properties:</a:t>
                </a:r>
              </a:p>
              <a:p>
                <a:pPr marL="914400" lvl="1" indent="-457200">
                  <a:lnSpc>
                    <a:spcPct val="150000"/>
                  </a:lnSpc>
                  <a:buFont typeface="Arial" panose="020B0604020202020204" pitchFamily="34" charset="0"/>
                  <a:buChar char="•"/>
                </a:pPr>
                <a14:m>
                  <m:oMath xmlns:m="http://schemas.openxmlformats.org/officeDocument/2006/math">
                    <m:sSubSup>
                      <m:sSubSup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solidFill>
                      <a:srgbClr val="0000FF"/>
                    </a:solidFill>
                    <a:effectLst/>
                    <a:latin typeface="Times New Roman" panose="02020603050405020304" pitchFamily="18" charset="0"/>
                    <a:ea typeface="SimSun" panose="02010600030101010101" pitchFamily="2" charset="-122"/>
                  </a:rPr>
                  <a:t> meaning the nth power of any nth root of unity is equal to 1.</a:t>
                </a:r>
              </a:p>
              <a:p>
                <a:pPr marL="914400" lvl="1" indent="-457200">
                  <a:lnSpc>
                    <a:spcPct val="150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Closure under multiplication: multiply two roots of unity to get another root of unity. This result is the same as adding j and k in the group  and taking the remainder modulo n:</a:t>
                </a:r>
                <a:endParaRPr lang="en-US" sz="2400" dirty="0">
                  <a:solidFill>
                    <a:srgbClr val="0000FF"/>
                  </a:solidFill>
                  <a:effectLst/>
                  <a:latin typeface="Courier New" panose="02070309020205020404" pitchFamily="49" charset="0"/>
                  <a:ea typeface="SimSun" panose="02010600030101010101" pitchFamily="2" charset="-122"/>
                </a:endParaRPr>
              </a:p>
              <a:p>
                <a:pPr lvl="1" indent="457200">
                  <a:lnSpc>
                    <a:spcPct val="150000"/>
                  </a:lnSpc>
                </a:pPr>
                <a14:m>
                  <m:oMathPara xmlns:m="http://schemas.openxmlformats.org/officeDocument/2006/math">
                    <m:oMathParaPr>
                      <m:jc m:val="centerGroup"/>
                    </m:oMathParaPr>
                    <m:oMath xmlns:m="http://schemas.openxmlformats.org/officeDocument/2006/math">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d>
                            <m:d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e>
                          </m:d>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𝑚𝑜𝑑</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oMath>
                  </m:oMathPara>
                </a14:m>
                <a:endParaRPr lang="en-US" sz="2400" dirty="0">
                  <a:effectLst/>
                  <a:latin typeface="Courier New" panose="02070309020205020404" pitchFamily="49" charset="0"/>
                  <a:ea typeface="SimSun" panose="02010600030101010101" pitchFamily="2" charset="-122"/>
                </a:endParaRPr>
              </a:p>
              <a:p>
                <a:pPr marL="457200" indent="-457200">
                  <a:lnSpc>
                    <a:spcPct val="150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Inverse Element: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47748" y="936370"/>
                <a:ext cx="9154779" cy="6043770"/>
              </a:xfrm>
              <a:prstGeom prst="rect">
                <a:avLst/>
              </a:prstGeom>
              <a:blipFill>
                <a:blip r:embed="rId2"/>
                <a:stretch>
                  <a:fillRect l="-999" t="-807" r="-1664" b="-111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69EC2DB-B8B5-41D7-A013-285C9E4C7826}"/>
              </a:ext>
            </a:extLst>
          </p:cNvPr>
          <p:cNvSpPr/>
          <p:nvPr/>
        </p:nvSpPr>
        <p:spPr>
          <a:xfrm>
            <a:off x="1447748" y="310942"/>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2787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7789D0-DE30-41F6-969C-F3F2FFDE68B7}"/>
              </a:ext>
            </a:extLst>
          </p:cNvPr>
          <p:cNvSpPr txBox="1"/>
          <p:nvPr/>
        </p:nvSpPr>
        <p:spPr>
          <a:xfrm>
            <a:off x="666972" y="4221681"/>
            <a:ext cx="10049854" cy="1862081"/>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71239" y="2190838"/>
                <a:ext cx="9610777" cy="3570336"/>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Roots of Unity as a Group:</a:t>
                </a:r>
              </a:p>
              <a:p>
                <a:pPr marL="457200"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n Complex nth Roots of Unity: </a:t>
                </a:r>
              </a:p>
              <a:p>
                <a:pPr marL="457200" indent="-4572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Group Structure: </a:t>
                </a:r>
              </a:p>
              <a:p>
                <a:pPr marL="457200" indent="-457200">
                  <a:lnSpc>
                    <a:spcPct val="150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Inverse Element: For every element </a:t>
                </a:r>
                <a14:m>
                  <m:oMath xmlns:m="http://schemas.openxmlformats.org/officeDocument/2006/math">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𝑗</m:t>
                        </m:r>
                      </m:sup>
                    </m:sSubSup>
                  </m:oMath>
                </a14:m>
                <a:r>
                  <a:rPr lang="en-US" sz="2400" dirty="0">
                    <a:effectLst/>
                    <a:latin typeface="Times New Roman" panose="02020603050405020304" pitchFamily="18" charset="0"/>
                    <a:ea typeface="SimSun" panose="02010600030101010101" pitchFamily="2" charset="-122"/>
                  </a:rPr>
                  <a:t>, the inverse is </a:t>
                </a:r>
                <a14:m>
                  <m:oMath xmlns:m="http://schemas.openxmlformats.org/officeDocument/2006/math">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𝑗</m:t>
                        </m:r>
                      </m:sup>
                    </m:sSubSup>
                  </m:oMath>
                </a14:m>
                <a:r>
                  <a:rPr lang="en-US" sz="2400" dirty="0">
                    <a:effectLst/>
                    <a:latin typeface="Times New Roman" panose="02020603050405020304" pitchFamily="18" charset="0"/>
                    <a:ea typeface="SimSun" panose="02010600030101010101" pitchFamily="2" charset="-122"/>
                  </a:rPr>
                  <a:t>.  Since</a:t>
                </a:r>
                <a:r>
                  <a:rPr lang="en-US" sz="2400" dirty="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𝑗</m:t>
                        </m:r>
                      </m:sup>
                    </m:sSubSup>
                  </m:oMath>
                </a14:m>
                <a:r>
                  <a:rPr lang="en-US" sz="2400" dirty="0">
                    <a:effectLst/>
                    <a:latin typeface="Times New Roman" panose="02020603050405020304" pitchFamily="18" charset="0"/>
                    <a:ea typeface="SimSun" panose="02010600030101010101" pitchFamily="2" charset="-122"/>
                  </a:rPr>
                  <a:t>, the inverse in the group of nth roots of unity corresponds to subtracting j from n and then taking modulo n. Similarly,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71239" y="2190838"/>
                <a:ext cx="9610777" cy="3570336"/>
              </a:xfrm>
              <a:prstGeom prst="rect">
                <a:avLst/>
              </a:prstGeom>
              <a:blipFill>
                <a:blip r:embed="rId2"/>
                <a:stretch>
                  <a:fillRect l="-1015" b="-2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71239" y="987496"/>
                <a:ext cx="8241321" cy="880754"/>
              </a:xfrm>
              <a:prstGeom prst="rect">
                <a:avLst/>
              </a:prstGeom>
            </p:spPr>
            <p:txBody>
              <a:bodyPr wrap="square">
                <a:spAutoFit/>
              </a:bodyPr>
              <a:lstStyle/>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Recall: </a:t>
                </a:r>
                <a14:m>
                  <m:oMath xmlns:m="http://schemas.openxmlformats.org/officeDocument/2006/math">
                    <m:sSubSup>
                      <m:sSubSupPr>
                        <m:ctrlPr>
                          <a:rPr lang="en-US" sz="24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400" b="0" i="0" smtClean="0">
                        <a:solidFill>
                          <a:srgbClr val="0000FF"/>
                        </a:solidFill>
                        <a:latin typeface="Cambria Math"/>
                        <a:ea typeface="SimSun" panose="02010600030101010101" pitchFamily="2" charset="-122"/>
                        <a:cs typeface="Times New Roman" panose="02020603050405020304" pitchFamily="18" charset="0"/>
                      </a:rPr>
                      <m:t>=</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cos(u) +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sin(u), </a:t>
                </a:r>
              </a:p>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where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for k = 0, 1, …, n – 1. </a:t>
                </a:r>
              </a:p>
            </p:txBody>
          </p:sp>
        </mc:Choice>
        <mc:Fallback xmlns="">
          <p:sp>
            <p:nvSpPr>
              <p:cNvPr id="3" name="Rectangle 2"/>
              <p:cNvSpPr>
                <a:spLocks noRot="1" noChangeAspect="1" noMove="1" noResize="1" noEditPoints="1" noAdjustHandles="1" noChangeArrowheads="1" noChangeShapeType="1" noTextEdit="1"/>
              </p:cNvSpPr>
              <p:nvPr/>
            </p:nvSpPr>
            <p:spPr>
              <a:xfrm>
                <a:off x="1571239" y="987496"/>
                <a:ext cx="8241321" cy="880754"/>
              </a:xfrm>
              <a:prstGeom prst="rect">
                <a:avLst/>
              </a:prstGeom>
              <a:blipFill>
                <a:blip r:embed="rId3"/>
                <a:stretch>
                  <a:fillRect l="-1183" t="-3472" b="-1527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69EC2DB-B8B5-41D7-A013-285C9E4C7826}"/>
              </a:ext>
            </a:extLst>
          </p:cNvPr>
          <p:cNvSpPr/>
          <p:nvPr/>
        </p:nvSpPr>
        <p:spPr>
          <a:xfrm>
            <a:off x="1447748" y="310942"/>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169590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C78434-4CDF-4562-97F5-E53A1DB40AA1}"/>
              </a:ext>
            </a:extLst>
          </p:cNvPr>
          <p:cNvSpPr txBox="1"/>
          <p:nvPr/>
        </p:nvSpPr>
        <p:spPr>
          <a:xfrm>
            <a:off x="1290916" y="3333387"/>
            <a:ext cx="9277165" cy="529814"/>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09204" y="973492"/>
                <a:ext cx="9277165" cy="5795304"/>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following lemmas furnish some essential properties of the complex nth roots of unity.</a:t>
                </a:r>
                <a:endParaRPr lang="en-US" sz="2400" dirty="0">
                  <a:effectLst/>
                  <a:latin typeface="Courier New" panose="02070309020205020404" pitchFamily="49" charset="0"/>
                  <a:ea typeface="SimSun" panose="02010600030101010101" pitchFamily="2" charset="-122"/>
                </a:endParaRPr>
              </a:p>
              <a:p>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b="1" dirty="0">
                    <a:effectLst/>
                    <a:latin typeface="Times New Roman" panose="02020603050405020304" pitchFamily="18" charset="0"/>
                    <a:ea typeface="SimSun" panose="02010600030101010101" pitchFamily="2" charset="-122"/>
                  </a:rPr>
                  <a:t>Lemma</a:t>
                </a:r>
                <a:r>
                  <a:rPr lang="en-US" sz="2400" dirty="0">
                    <a:effectLst/>
                    <a:latin typeface="Times New Roman" panose="02020603050405020304" pitchFamily="18" charset="0"/>
                    <a:ea typeface="SimSun" panose="02010600030101010101" pitchFamily="2" charset="-122"/>
                  </a:rPr>
                  <a:t> 2.1(</a:t>
                </a:r>
                <a:r>
                  <a:rPr lang="en-US" sz="2400" dirty="0">
                    <a:solidFill>
                      <a:srgbClr val="0000FF"/>
                    </a:solidFill>
                    <a:effectLst/>
                    <a:latin typeface="Times New Roman" panose="02020603050405020304" pitchFamily="18" charset="0"/>
                    <a:ea typeface="SimSun" panose="02010600030101010101" pitchFamily="2" charset="-122"/>
                  </a:rPr>
                  <a:t>Cancellation lemma</a:t>
                </a:r>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For any integers n ≥ 0, k ≥ 0, and d &gt; 0,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𝑑𝑛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𝑑𝑘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 (2.19)</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Proof.  The lemma follows directly from equation (2.18): </a:t>
                </a:r>
                <a:r>
                  <a:rPr lang="en-US" sz="2400" dirty="0" err="1">
                    <a:effectLst/>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err="1">
                    <a:effectLst/>
                    <a:latin typeface="Cambria Math" panose="02040503050406030204" pitchFamily="18" charset="0"/>
                    <a:ea typeface="SimSun" panose="02010600030101010101" pitchFamily="2" charset="-122"/>
                    <a:cs typeface="Times New Roman" panose="02020603050405020304" pitchFamily="18" charset="0"/>
                  </a:rPr>
                  <a:t>n</a:t>
                </a: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effectLst/>
                    <a:latin typeface="Times New Roman" panose="02020603050405020304" pitchFamily="18" charset="0"/>
                    <a:ea typeface="SimSun" panose="02010600030101010101" pitchFamily="2" charset="-122"/>
                  </a:rPr>
                  <a:t> , </a:t>
                </a:r>
              </a:p>
              <a:p>
                <a:pPr>
                  <a:lnSpc>
                    <a:spcPct val="150000"/>
                  </a:lnSpc>
                </a:pPr>
                <a:r>
                  <a:rPr lang="en-US" sz="2400" dirty="0">
                    <a:effectLst/>
                    <a:latin typeface="Times New Roman" panose="02020603050405020304" pitchFamily="18" charset="0"/>
                    <a:ea typeface="SimSun" panose="02010600030101010101" pitchFamily="2" charset="-122"/>
                  </a:rPr>
                  <a:t>since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𝑑𝑛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𝑑𝑘</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𝑑𝑛</m:t>
                            </m:r>
                          </m:den>
                        </m:f>
                      </m:sup>
                    </m:s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𝑑𝑘</m:t>
                        </m:r>
                      </m:sup>
                    </m:sSup>
                  </m:oMath>
                </a14:m>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den>
                        </m:f>
                      </m:sup>
                    </m:s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p>
                  </m:oMath>
                </a14:m>
                <a:endParaRPr lang="en-US" sz="2400" dirty="0">
                  <a:effectLst/>
                  <a:latin typeface="Courier New" panose="02070309020205020404" pitchFamily="49" charset="0"/>
                  <a:ea typeface="SimSun" panose="02010600030101010101" pitchFamily="2" charset="-122"/>
                </a:endParaRPr>
              </a:p>
              <a:p>
                <a:pPr>
                  <a:lnSpc>
                    <a:spcPct val="150000"/>
                  </a:lnSpc>
                </a:pP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QED</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09204" y="973492"/>
                <a:ext cx="9277165" cy="5795304"/>
              </a:xfrm>
              <a:prstGeom prst="rect">
                <a:avLst/>
              </a:prstGeom>
              <a:blipFill>
                <a:blip r:embed="rId2"/>
                <a:stretch>
                  <a:fillRect l="-1052" t="-84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155C4D7E-F4CF-48A0-AC77-6712D938140B}"/>
              </a:ext>
            </a:extLst>
          </p:cNvPr>
          <p:cNvSpPr/>
          <p:nvPr/>
        </p:nvSpPr>
        <p:spPr>
          <a:xfrm>
            <a:off x="1509204" y="260654"/>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256010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7E7B18-C837-4B51-B201-3B9385E915ED}"/>
              </a:ext>
            </a:extLst>
          </p:cNvPr>
          <p:cNvSpPr txBox="1"/>
          <p:nvPr/>
        </p:nvSpPr>
        <p:spPr>
          <a:xfrm>
            <a:off x="1366221" y="2803572"/>
            <a:ext cx="6411558" cy="62542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624613" y="1507247"/>
                <a:ext cx="9277165" cy="5013295"/>
              </a:xfrm>
              <a:prstGeom prst="rect">
                <a:avLst/>
              </a:prstGeom>
            </p:spPr>
            <p:txBody>
              <a:bodyPr wrap="square">
                <a:spAutoFit/>
              </a:bodyPr>
              <a:lstStyle/>
              <a:p>
                <a:pPr>
                  <a:lnSpc>
                    <a:spcPct val="150000"/>
                  </a:lnSpc>
                </a:pPr>
                <a:r>
                  <a:rPr lang="en-US" sz="2400" b="1" dirty="0">
                    <a:latin typeface="Times New Roman" panose="02020603050405020304" pitchFamily="18" charset="0"/>
                    <a:ea typeface="SimSun" panose="02010600030101010101" pitchFamily="2" charset="-122"/>
                  </a:rPr>
                  <a:t>Corollary</a:t>
                </a:r>
                <a:r>
                  <a:rPr lang="en-US" sz="2400" dirty="0">
                    <a:effectLst/>
                    <a:latin typeface="Times New Roman" panose="02020603050405020304" pitchFamily="18" charset="0"/>
                    <a:ea typeface="SimSun" panose="02010600030101010101" pitchFamily="2" charset="-122"/>
                  </a:rPr>
                  <a:t> 2.1.1</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For any even integer n &gt; 0,</a:t>
                </a:r>
                <a:endParaRPr lang="en-US" sz="2400" dirty="0">
                  <a:latin typeface="Courier New" panose="02070309020205020404" pitchFamily="49" charset="0"/>
                  <a:ea typeface="SimSun" panose="02010600030101010101" pitchFamily="2" charset="-122"/>
                </a:endParaRPr>
              </a:p>
              <a:p>
                <a:pPr>
                  <a:lnSpc>
                    <a:spcPct val="150000"/>
                  </a:lnSpc>
                </a:pPr>
                <a14:m>
                  <m:oMathPara xmlns:m="http://schemas.openxmlformats.org/officeDocument/2006/math">
                    <m:oMathParaPr>
                      <m:jc m:val="centerGroup"/>
                    </m:oMathParaPr>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−1.</m:t>
                      </m:r>
                    </m:oMath>
                  </m:oMathPara>
                </a14:m>
                <a:endParaRPr lang="en-US" sz="2400" dirty="0">
                  <a:effectLst/>
                  <a:latin typeface="Courier New" panose="02070309020205020404" pitchFamily="49" charset="0"/>
                  <a:ea typeface="SimSun" panose="02010600030101010101" pitchFamily="2" charset="-122"/>
                </a:endParaRP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Proof: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𝑛</m:t>
                        </m:r>
                      </m:sub>
                      <m:sup>
                        <m:r>
                          <a:rPr lang="en-US" sz="2400" i="1">
                            <a:latin typeface="Cambria Math" panose="02040503050406030204" pitchFamily="18" charset="0"/>
                          </a:rPr>
                          <m:t>𝑛</m:t>
                        </m:r>
                        <m:r>
                          <a:rPr lang="en-US" sz="2400" i="1">
                            <a:latin typeface="Cambria Math" panose="02040503050406030204" pitchFamily="18" charset="0"/>
                          </a:rPr>
                          <m:t>/2</m:t>
                        </m:r>
                      </m:sup>
                    </m:sSubSup>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num>
                          <m:den>
                            <m:r>
                              <a:rPr lang="en-US" sz="2400" i="1">
                                <a:latin typeface="Cambria Math" panose="02040503050406030204" pitchFamily="18" charset="0"/>
                              </a:rPr>
                              <m:t>𝑛</m:t>
                            </m:r>
                          </m:den>
                        </m:f>
                      </m:sup>
                    </m:sSup>
                    <m:sSup>
                      <m:sSupPr>
                        <m:ctrlPr>
                          <a:rPr lang="en-US" sz="2400" i="1">
                            <a:latin typeface="Cambria Math" panose="02040503050406030204" pitchFamily="18" charset="0"/>
                          </a:rPr>
                        </m:ctrlPr>
                      </m:sSupPr>
                      <m:e>
                        <m:r>
                          <a:rPr lang="en-US" sz="2400" i="1">
                            <a:latin typeface="Cambria Math" panose="02040503050406030204" pitchFamily="18" charset="0"/>
                          </a:rPr>
                          <m:t> )</m:t>
                        </m:r>
                      </m:e>
                      <m:sup>
                        <m:f>
                          <m:fPr>
                            <m:ctrlPr>
                              <a:rPr lang="en-US" sz="2400" i="1">
                                <a:latin typeface="Cambria Math" panose="02040503050406030204" pitchFamily="18" charset="0"/>
                              </a:rPr>
                            </m:ctrlPr>
                          </m:fPr>
                          <m:num>
                            <m:r>
                              <a:rPr lang="en-US" sz="2400" i="1">
                                <a:latin typeface="Cambria Math" panose="02040503050406030204" pitchFamily="18" charset="0"/>
                              </a:rPr>
                              <m:t>𝑛</m:t>
                            </m:r>
                          </m:num>
                          <m:den>
                            <m:r>
                              <a:rPr lang="en-US" sz="2400" i="1">
                                <a:latin typeface="Cambria Math" panose="02040503050406030204" pitchFamily="18" charset="0"/>
                              </a:rPr>
                              <m:t>2</m:t>
                            </m:r>
                          </m:den>
                        </m:f>
                      </m:sup>
                    </m:sSup>
                    <m:r>
                      <a:rPr lang="en-US" sz="2400" i="1">
                        <a:latin typeface="Cambria Math" panose="02040503050406030204" pitchFamily="18" charset="0"/>
                      </a:rPr>
                      <m:t>= ( </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f>
                          <m:fPr>
                            <m:ctrlPr>
                              <a:rPr lang="en-US" sz="2400" i="1">
                                <a:latin typeface="Cambria Math" panose="02040503050406030204" pitchFamily="18" charset="0"/>
                              </a:rPr>
                            </m:ctrlPr>
                          </m:fPr>
                          <m:num>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num>
                          <m:den>
                            <m:r>
                              <a:rPr lang="en-US" sz="2400" i="1">
                                <a:latin typeface="Cambria Math" panose="02040503050406030204" pitchFamily="18" charset="0"/>
                              </a:rPr>
                              <m:t>2</m:t>
                            </m:r>
                          </m:den>
                        </m:f>
                      </m:sup>
                    </m:sSup>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ѡ</m:t>
                        </m:r>
                      </m:e>
                      <m:sub>
                        <m:r>
                          <a:rPr lang="en-US" sz="2400" i="1">
                            <a:latin typeface="Cambria Math" panose="02040503050406030204" pitchFamily="18" charset="0"/>
                          </a:rPr>
                          <m:t>2</m:t>
                        </m:r>
                      </m:sub>
                    </m:sSub>
                    <m:r>
                      <a:rPr lang="en-US" sz="2400" i="1">
                        <a:latin typeface="Cambria Math" panose="02040503050406030204" pitchFamily="18" charset="0"/>
                      </a:rPr>
                      <m:t>= −1,  </m:t>
                    </m:r>
                  </m:oMath>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for cos(</a:t>
                </a:r>
                <a14:m>
                  <m:oMath xmlns:m="http://schemas.openxmlformats.org/officeDocument/2006/math">
                    <m:r>
                      <a:rPr lang="en-US" sz="2400" i="1">
                        <a:latin typeface="Cambria Math" panose="02040503050406030204" pitchFamily="18" charset="0"/>
                      </a:rPr>
                      <m:t>𝜋</m:t>
                    </m:r>
                    <m:r>
                      <a:rPr lang="en-US" sz="2400" i="1">
                        <a:latin typeface="Cambria Math" panose="02040503050406030204" pitchFamily="18" charset="0"/>
                      </a:rPr>
                      <m:t>)+ </m:t>
                    </m:r>
                    <m:r>
                      <a:rPr lang="en-US" sz="2400" i="1">
                        <a:latin typeface="Cambria Math" panose="02040503050406030204" pitchFamily="18" charset="0"/>
                      </a:rPr>
                      <m:t>𝑖</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sin</m:t>
                        </m:r>
                      </m:fName>
                      <m:e>
                        <m:d>
                          <m:dPr>
                            <m:ctrlPr>
                              <a:rPr lang="en-US" sz="2400" i="1">
                                <a:latin typeface="Cambria Math" panose="02040503050406030204" pitchFamily="18" charset="0"/>
                              </a:rPr>
                            </m:ctrlPr>
                          </m:dPr>
                          <m:e>
                            <m:r>
                              <a:rPr lang="en-US" sz="2400" i="1">
                                <a:latin typeface="Cambria Math" panose="02040503050406030204" pitchFamily="18" charset="0"/>
                              </a:rPr>
                              <m:t>𝜋</m:t>
                            </m:r>
                          </m:e>
                        </m:d>
                      </m:e>
                    </m:func>
                    <m:r>
                      <a:rPr lang="en-US" sz="2400" i="1">
                        <a:latin typeface="Cambria Math" panose="02040503050406030204" pitchFamily="18" charset="0"/>
                      </a:rPr>
                      <m:t>=−1+</m:t>
                    </m:r>
                    <m:r>
                      <a:rPr lang="en-US" sz="2400" i="1">
                        <a:latin typeface="Cambria Math" panose="02040503050406030204" pitchFamily="18" charset="0"/>
                      </a:rPr>
                      <m:t>𝑖</m:t>
                    </m:r>
                    <m:r>
                      <a:rPr lang="en-US" sz="2400" i="1">
                        <a:latin typeface="Cambria Math" panose="02040503050406030204" pitchFamily="18" charset="0"/>
                      </a:rPr>
                      <m:t>∗0= −1  </m:t>
                    </m:r>
                  </m:oMath>
                </a14:m>
                <a:r>
                  <a:rPr lang="en-US" sz="2400" dirty="0">
                    <a:latin typeface="Times New Roman" panose="02020603050405020304" pitchFamily="18" charset="0"/>
                    <a:cs typeface="Times New Roman" panose="02020603050405020304" pitchFamily="18" charset="0"/>
                  </a:rPr>
                  <a:t>[ using </a:t>
                </a:r>
                <a:r>
                  <a:rPr lang="en-US" sz="2400" dirty="0" err="1">
                    <a:latin typeface="Times New Roman" panose="02020603050405020304" pitchFamily="18" charset="0"/>
                    <a:cs typeface="Times New Roman" panose="02020603050405020304" pitchFamily="18" charset="0"/>
                  </a:rPr>
                  <a:t>e</a:t>
                </a:r>
                <a:r>
                  <a:rPr lang="en-US" sz="2400" baseline="30000" dirty="0" err="1">
                    <a:latin typeface="Times New Roman" panose="02020603050405020304" pitchFamily="18" charset="0"/>
                    <a:cs typeface="Times New Roman" panose="02020603050405020304" pitchFamily="18" charset="0"/>
                  </a:rPr>
                  <a:t>iu</a:t>
                </a:r>
                <a:r>
                  <a:rPr lang="en-US" sz="2400" dirty="0">
                    <a:latin typeface="Times New Roman" panose="02020603050405020304" pitchFamily="18" charset="0"/>
                    <a:cs typeface="Times New Roman" panose="02020603050405020304" pitchFamily="18" charset="0"/>
                  </a:rPr>
                  <a:t>  = cos(u) +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sin(u)].  Or </a:t>
                </a:r>
                <a14:m>
                  <m:oMath xmlns:m="http://schemas.openxmlformats.org/officeDocument/2006/math">
                    <m:sSubSup>
                      <m:sSubSupPr>
                        <m:ctrlPr>
                          <a:rPr lang="en-US" sz="2400" i="1" smtClean="0">
                            <a:solidFill>
                              <a:srgbClr val="0000FF"/>
                            </a:solidFill>
                            <a:latin typeface="Cambria Math" panose="02040503050406030204" pitchFamily="18" charset="0"/>
                          </a:rPr>
                        </m:ctrlPr>
                      </m:sSubSupPr>
                      <m:e>
                        <m:r>
                          <a:rPr lang="en-US" sz="2400" i="1">
                            <a:solidFill>
                              <a:srgbClr val="0000FF"/>
                            </a:solidFill>
                            <a:latin typeface="Cambria Math" panose="02040503050406030204" pitchFamily="18" charset="0"/>
                          </a:rPr>
                          <m:t>  ѡ</m:t>
                        </m:r>
                      </m:e>
                      <m:sub>
                        <m:r>
                          <a:rPr lang="en-US" sz="2400" i="1">
                            <a:solidFill>
                              <a:srgbClr val="0000FF"/>
                            </a:solidFill>
                            <a:latin typeface="Cambria Math" panose="02040503050406030204" pitchFamily="18" charset="0"/>
                          </a:rPr>
                          <m:t>𝑛</m:t>
                        </m:r>
                      </m:sub>
                      <m:sup>
                        <m:r>
                          <a:rPr lang="en-US" sz="2400" i="1">
                            <a:solidFill>
                              <a:srgbClr val="0000FF"/>
                            </a:solidFill>
                            <a:latin typeface="Cambria Math" panose="02040503050406030204" pitchFamily="18" charset="0"/>
                          </a:rPr>
                          <m:t>𝑛</m:t>
                        </m:r>
                        <m:r>
                          <a:rPr lang="en-US" sz="2400" i="1">
                            <a:solidFill>
                              <a:srgbClr val="0000FF"/>
                            </a:solidFill>
                            <a:latin typeface="Cambria Math" panose="02040503050406030204" pitchFamily="18" charset="0"/>
                          </a:rPr>
                          <m:t>/2</m:t>
                        </m:r>
                      </m:sup>
                    </m:sSubSup>
                    <m:r>
                      <a:rPr lang="en-US" sz="2400" i="1">
                        <a:solidFill>
                          <a:srgbClr val="0000FF"/>
                        </a:solidFill>
                        <a:latin typeface="Cambria Math" panose="02040503050406030204" pitchFamily="18" charset="0"/>
                      </a:rPr>
                      <m:t>=</m:t>
                    </m:r>
                    <m:sSubSup>
                      <m:sSubSupPr>
                        <m:ctrlPr>
                          <a:rPr lang="en-US" sz="2400" i="1">
                            <a:solidFill>
                              <a:srgbClr val="0000FF"/>
                            </a:solidFill>
                            <a:latin typeface="Cambria Math" panose="02040503050406030204" pitchFamily="18" charset="0"/>
                          </a:rPr>
                        </m:ctrlPr>
                      </m:sSubSupPr>
                      <m:e>
                        <m:r>
                          <a:rPr lang="en-US" sz="2400" i="1">
                            <a:solidFill>
                              <a:srgbClr val="0000FF"/>
                            </a:solidFill>
                            <a:latin typeface="Cambria Math" panose="02040503050406030204" pitchFamily="18" charset="0"/>
                          </a:rPr>
                          <m:t>  ѡ</m:t>
                        </m:r>
                      </m:e>
                      <m:sub>
                        <m:r>
                          <a:rPr lang="en-US" sz="2400" i="1">
                            <a:solidFill>
                              <a:srgbClr val="0000FF"/>
                            </a:solidFill>
                            <a:latin typeface="Cambria Math" panose="02040503050406030204" pitchFamily="18" charset="0"/>
                          </a:rPr>
                          <m:t>2</m:t>
                        </m:r>
                        <m:r>
                          <a:rPr lang="en-US" sz="2400" i="1">
                            <a:solidFill>
                              <a:srgbClr val="0000FF"/>
                            </a:solidFill>
                            <a:latin typeface="Cambria Math" panose="02040503050406030204" pitchFamily="18" charset="0"/>
                          </a:rPr>
                          <m:t>𝑛</m:t>
                        </m:r>
                      </m:sub>
                      <m:sup>
                        <m:r>
                          <a:rPr lang="en-US" sz="2400" i="1">
                            <a:solidFill>
                              <a:srgbClr val="0000FF"/>
                            </a:solidFill>
                            <a:latin typeface="Cambria Math" panose="02040503050406030204" pitchFamily="18" charset="0"/>
                          </a:rPr>
                          <m:t>2</m:t>
                        </m:r>
                        <m:r>
                          <a:rPr lang="en-US" sz="2400" i="1">
                            <a:solidFill>
                              <a:srgbClr val="0000FF"/>
                            </a:solidFill>
                            <a:latin typeface="Cambria Math" panose="02040503050406030204" pitchFamily="18" charset="0"/>
                          </a:rPr>
                          <m:t>𝑛</m:t>
                        </m:r>
                        <m:r>
                          <a:rPr lang="en-US" sz="2400" i="1">
                            <a:solidFill>
                              <a:srgbClr val="0000FF"/>
                            </a:solidFill>
                            <a:latin typeface="Cambria Math" panose="02040503050406030204" pitchFamily="18" charset="0"/>
                          </a:rPr>
                          <m:t>/2</m:t>
                        </m:r>
                      </m:sup>
                    </m:sSubSup>
                    <m:r>
                      <a:rPr lang="en-US" sz="2400" i="1">
                        <a:solidFill>
                          <a:srgbClr val="0000FF"/>
                        </a:solidFill>
                        <a:latin typeface="Cambria Math" panose="02040503050406030204" pitchFamily="18" charset="0"/>
                      </a:rPr>
                      <m:t>= </m:t>
                    </m:r>
                    <m:sSubSup>
                      <m:sSubSupPr>
                        <m:ctrlPr>
                          <a:rPr lang="en-US" sz="2400" i="1">
                            <a:solidFill>
                              <a:srgbClr val="0000FF"/>
                            </a:solidFill>
                            <a:latin typeface="Cambria Math" panose="02040503050406030204" pitchFamily="18" charset="0"/>
                          </a:rPr>
                        </m:ctrlPr>
                      </m:sSubSupPr>
                      <m:e>
                        <m:r>
                          <a:rPr lang="en-US" sz="2400" i="1">
                            <a:solidFill>
                              <a:srgbClr val="0000FF"/>
                            </a:solidFill>
                            <a:latin typeface="Cambria Math" panose="02040503050406030204" pitchFamily="18" charset="0"/>
                          </a:rPr>
                          <m:t>  ѡ</m:t>
                        </m:r>
                      </m:e>
                      <m:sub>
                        <m:r>
                          <a:rPr lang="en-US" sz="2400" i="1">
                            <a:solidFill>
                              <a:srgbClr val="0000FF"/>
                            </a:solidFill>
                            <a:latin typeface="Cambria Math" panose="02040503050406030204" pitchFamily="18" charset="0"/>
                          </a:rPr>
                          <m:t>2</m:t>
                        </m:r>
                        <m:r>
                          <a:rPr lang="en-US" sz="2400" i="1">
                            <a:solidFill>
                              <a:srgbClr val="0000FF"/>
                            </a:solidFill>
                            <a:latin typeface="Cambria Math" panose="02040503050406030204" pitchFamily="18" charset="0"/>
                          </a:rPr>
                          <m:t>𝑛</m:t>
                        </m:r>
                      </m:sub>
                      <m:sup>
                        <m:r>
                          <a:rPr lang="en-US" sz="2400" i="1">
                            <a:solidFill>
                              <a:srgbClr val="0000FF"/>
                            </a:solidFill>
                            <a:latin typeface="Cambria Math" panose="02040503050406030204" pitchFamily="18" charset="0"/>
                          </a:rPr>
                          <m:t>𝑛</m:t>
                        </m:r>
                      </m:sup>
                    </m:sSubSup>
                    <m:r>
                      <a:rPr lang="en-US" sz="2400" i="1">
                        <a:solidFill>
                          <a:srgbClr val="0000FF"/>
                        </a:solidFill>
                        <a:latin typeface="Cambria Math" panose="02040503050406030204" pitchFamily="18" charset="0"/>
                      </a:rPr>
                      <m:t>= </m:t>
                    </m:r>
                    <m:sSub>
                      <m:sSubPr>
                        <m:ctrlPr>
                          <a:rPr lang="en-US" sz="2400" i="1">
                            <a:solidFill>
                              <a:srgbClr val="0000FF"/>
                            </a:solidFill>
                            <a:latin typeface="Cambria Math" panose="02040503050406030204" pitchFamily="18" charset="0"/>
                          </a:rPr>
                        </m:ctrlPr>
                      </m:sSubPr>
                      <m:e>
                        <m:r>
                          <a:rPr lang="en-US" sz="2400" i="1">
                            <a:solidFill>
                              <a:srgbClr val="0000FF"/>
                            </a:solidFill>
                            <a:latin typeface="Cambria Math" panose="02040503050406030204" pitchFamily="18" charset="0"/>
                          </a:rPr>
                          <m:t>ѡ</m:t>
                        </m:r>
                      </m:e>
                      <m:sub>
                        <m:r>
                          <a:rPr lang="en-US" sz="2400" i="1">
                            <a:solidFill>
                              <a:srgbClr val="0000FF"/>
                            </a:solidFill>
                            <a:latin typeface="Cambria Math" panose="02040503050406030204" pitchFamily="18" charset="0"/>
                          </a:rPr>
                          <m:t>2</m:t>
                        </m:r>
                      </m:sub>
                    </m:sSub>
                    <m:r>
                      <a:rPr lang="en-US" sz="2400" i="1">
                        <a:solidFill>
                          <a:srgbClr val="0000FF"/>
                        </a:solidFill>
                        <a:latin typeface="Cambria Math" panose="02040503050406030204" pitchFamily="18" charset="0"/>
                      </a:rPr>
                      <m:t>= −1.</m:t>
                    </m:r>
                  </m:oMath>
                </a14:m>
                <a:endParaRPr lang="en-US" sz="2400" dirty="0">
                  <a:solidFill>
                    <a:srgbClr val="0000FF"/>
                  </a:solidFill>
                  <a:latin typeface="Times New Roman" panose="02020603050405020304" pitchFamily="18" charset="0"/>
                  <a:cs typeface="Times New Roman" panose="02020603050405020304" pitchFamily="18" charset="0"/>
                </a:endParaRPr>
              </a:p>
              <a:p>
                <a:pPr>
                  <a:lnSpc>
                    <a:spcPct val="150000"/>
                  </a:lnSpc>
                </a:pP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624613" y="1507247"/>
                <a:ext cx="9277165" cy="5013295"/>
              </a:xfrm>
              <a:prstGeom prst="rect">
                <a:avLst/>
              </a:prstGeom>
              <a:blipFill>
                <a:blip r:embed="rId2"/>
                <a:stretch>
                  <a:fillRect l="-105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E5ED8967-ABC1-417B-BD4B-85929B63A599}"/>
              </a:ext>
            </a:extLst>
          </p:cNvPr>
          <p:cNvSpPr/>
          <p:nvPr/>
        </p:nvSpPr>
        <p:spPr>
          <a:xfrm>
            <a:off x="1624613" y="538919"/>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64D5AE8-12A9-4009-B43F-48F768C43C03}"/>
                  </a:ext>
                </a:extLst>
              </p:cNvPr>
              <p:cNvSpPr/>
              <p:nvPr/>
            </p:nvSpPr>
            <p:spPr>
              <a:xfrm>
                <a:off x="8676035" y="4013894"/>
                <a:ext cx="1891352" cy="539315"/>
              </a:xfrm>
              <a:prstGeom prst="rect">
                <a:avLst/>
              </a:prstGeom>
            </p:spPr>
            <p:txBody>
              <a:bodyPr wrap="none">
                <a:spAutoFit/>
              </a:bodyPr>
              <a:lstStyle/>
              <a:p>
                <a:r>
                  <a:rPr lang="en-US" sz="2800"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a:t>ѡ</a:t>
                </a:r>
                <a:r>
                  <a:rPr lang="en-US" sz="2800" baseline="-250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n</a:t>
                </a:r>
                <a:r>
                  <a:rPr lang="en-US" sz="28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sSup>
                      <m:sSupPr>
                        <m:ctrlP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8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oMath>
                </a14:m>
                <a:endParaRPr lang="en-US" sz="2800" dirty="0"/>
              </a:p>
            </p:txBody>
          </p:sp>
        </mc:Choice>
        <mc:Fallback xmlns="">
          <p:sp>
            <p:nvSpPr>
              <p:cNvPr id="5" name="Rectangle 4">
                <a:extLst>
                  <a:ext uri="{FF2B5EF4-FFF2-40B4-BE49-F238E27FC236}">
                    <a16:creationId xmlns:a16="http://schemas.microsoft.com/office/drawing/2014/main" id="{D64D5AE8-12A9-4009-B43F-48F768C43C03}"/>
                  </a:ext>
                </a:extLst>
              </p:cNvPr>
              <p:cNvSpPr>
                <a:spLocks noRot="1" noChangeAspect="1" noMove="1" noResize="1" noEditPoints="1" noAdjustHandles="1" noChangeArrowheads="1" noChangeShapeType="1" noTextEdit="1"/>
              </p:cNvSpPr>
              <p:nvPr/>
            </p:nvSpPr>
            <p:spPr>
              <a:xfrm>
                <a:off x="8676035" y="4013894"/>
                <a:ext cx="1891352" cy="539315"/>
              </a:xfrm>
              <a:prstGeom prst="rect">
                <a:avLst/>
              </a:prstGeom>
              <a:blipFill>
                <a:blip r:embed="rId3"/>
                <a:stretch>
                  <a:fillRect l="-6452" t="-10112" b="-29213"/>
                </a:stretch>
              </a:blipFill>
            </p:spPr>
            <p:txBody>
              <a:bodyPr/>
              <a:lstStyle/>
              <a:p>
                <a:r>
                  <a:rPr lang="en-US">
                    <a:noFill/>
                  </a:rPr>
                  <a:t> </a:t>
                </a:r>
              </a:p>
            </p:txBody>
          </p:sp>
        </mc:Fallback>
      </mc:AlternateContent>
    </p:spTree>
    <p:extLst>
      <p:ext uri="{BB962C8B-B14F-4D97-AF65-F5344CB8AC3E}">
        <p14:creationId xmlns:p14="http://schemas.microsoft.com/office/powerpoint/2010/main" val="3597144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7E7B18-C837-4B51-B201-3B9385E915ED}"/>
              </a:ext>
            </a:extLst>
          </p:cNvPr>
          <p:cNvSpPr txBox="1"/>
          <p:nvPr/>
        </p:nvSpPr>
        <p:spPr>
          <a:xfrm>
            <a:off x="1366221" y="2803572"/>
            <a:ext cx="6411558" cy="62542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624613" y="1164347"/>
                <a:ext cx="9277165" cy="5289781"/>
              </a:xfrm>
              <a:prstGeom prst="rect">
                <a:avLst/>
              </a:prstGeom>
            </p:spPr>
            <p:txBody>
              <a:bodyPr wrap="square">
                <a:spAutoFit/>
              </a:bodyPr>
              <a:lstStyle/>
              <a:p>
                <a:pPr>
                  <a:lnSpc>
                    <a:spcPct val="150000"/>
                  </a:lnSpc>
                </a:pPr>
                <a:r>
                  <a:rPr lang="en-US" sz="2400" b="1" dirty="0">
                    <a:latin typeface="Times New Roman" panose="02020603050405020304" pitchFamily="18" charset="0"/>
                    <a:ea typeface="SimSun" panose="02010600030101010101" pitchFamily="2" charset="-122"/>
                  </a:rPr>
                  <a:t>Corollary</a:t>
                </a:r>
                <a:r>
                  <a:rPr lang="en-US" sz="2400" dirty="0">
                    <a:effectLst/>
                    <a:latin typeface="Times New Roman" panose="02020603050405020304" pitchFamily="18" charset="0"/>
                    <a:ea typeface="SimSun" panose="02010600030101010101" pitchFamily="2" charset="-122"/>
                  </a:rPr>
                  <a:t> 2.1.1</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For any even integer n &gt; 0,</a:t>
                </a:r>
                <a:endParaRPr lang="en-US" sz="2400" dirty="0">
                  <a:latin typeface="Courier New" panose="02070309020205020404" pitchFamily="49" charset="0"/>
                  <a:ea typeface="SimSun" panose="02010600030101010101" pitchFamily="2" charset="-122"/>
                </a:endParaRPr>
              </a:p>
              <a:p>
                <a:pPr>
                  <a:lnSpc>
                    <a:spcPct val="150000"/>
                  </a:lnSpc>
                </a:pPr>
                <a14:m>
                  <m:oMathPara xmlns:m="http://schemas.openxmlformats.org/officeDocument/2006/math">
                    <m:oMathParaPr>
                      <m:jc m:val="centerGroup"/>
                    </m:oMathParaPr>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−1.</m:t>
                      </m:r>
                    </m:oMath>
                  </m:oMathPara>
                </a14:m>
                <a:endParaRPr lang="en-US" sz="2400" dirty="0">
                  <a:effectLst/>
                  <a:latin typeface="Courier New" panose="02070309020205020404" pitchFamily="49" charset="0"/>
                  <a:ea typeface="SimSun" panose="02010600030101010101" pitchFamily="2" charset="-122"/>
                </a:endParaRPr>
              </a:p>
              <a:p>
                <a:pPr>
                  <a:spcAft>
                    <a:spcPts val="600"/>
                  </a:spcAft>
                </a:pPr>
                <a:r>
                  <a:rPr lang="en-US" sz="2400" dirty="0">
                    <a:latin typeface="Times New Roman" panose="02020603050405020304" pitchFamily="18" charset="0"/>
                    <a:cs typeface="Times New Roman" panose="02020603050405020304" pitchFamily="18" charset="0"/>
                  </a:rPr>
                  <a:t>Explanation:</a:t>
                </a:r>
              </a:p>
              <a:p>
                <a:pPr marL="457200" indent="-457200">
                  <a:spcAft>
                    <a:spcPts val="600"/>
                  </a:spcAft>
                  <a:buFont typeface="Arial" panose="020B0604020202020204" pitchFamily="34" charset="0"/>
                  <a:buChar char="•"/>
                </a:pPr>
                <a14:m>
                  <m:oMath xmlns:m="http://schemas.openxmlformats.org/officeDocument/2006/math">
                    <m:sSub>
                      <m:sSub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Sub>
                  </m:oMath>
                </a14:m>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 is a primitive nth root of unity. This means </a:t>
                </a:r>
                <a14:m>
                  <m:oMath xmlns:m="http://schemas.openxmlformats.org/officeDocument/2006/math">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Sub>
                  </m:oMath>
                </a14:m>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 is a complex number such that </a:t>
                </a:r>
                <a14:m>
                  <m:oMath xmlns:m="http://schemas.openxmlformats.org/officeDocument/2006/math">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expression </a:t>
                </a:r>
                <a14:m>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 </m:t>
                        </m:r>
                        <m:r>
                          <a:rPr lang="en-US" sz="2400" i="1">
                            <a:latin typeface="Cambria Math" panose="02040503050406030204" pitchFamily="18" charset="0"/>
                          </a:rPr>
                          <m:t>ѡ</m:t>
                        </m:r>
                      </m:e>
                      <m:sub>
                        <m:r>
                          <a:rPr lang="en-US" sz="2400" i="1">
                            <a:latin typeface="Cambria Math" panose="02040503050406030204" pitchFamily="18" charset="0"/>
                          </a:rPr>
                          <m:t>𝑛</m:t>
                        </m:r>
                      </m:sub>
                      <m:sup>
                        <m:r>
                          <a:rPr lang="en-US" sz="2400" i="1">
                            <a:latin typeface="Cambria Math" panose="02040503050406030204" pitchFamily="18" charset="0"/>
                          </a:rPr>
                          <m:t>𝑛</m:t>
                        </m:r>
                        <m:r>
                          <a:rPr lang="en-US" sz="2400" i="1">
                            <a:latin typeface="Cambria Math" panose="02040503050406030204" pitchFamily="18" charset="0"/>
                          </a:rPr>
                          <m:t>/2</m:t>
                        </m:r>
                      </m:sup>
                    </m:sSubSup>
                    <m:r>
                      <a:rPr lang="en-US" sz="2400" b="0" i="1" smtClean="0">
                        <a:latin typeface="Cambria Math" panose="02040503050406030204" pitchFamily="18" charset="0"/>
                      </a:rPr>
                      <m:t> </m:t>
                    </m:r>
                    <m:r>
                      <m:rPr>
                        <m:sty m:val="p"/>
                      </m:rPr>
                      <a:rPr lang="en-US" sz="2400" b="0" i="0" smtClean="0">
                        <a:latin typeface="Cambria Math" panose="02040503050406030204" pitchFamily="18" charset="0"/>
                      </a:rPr>
                      <m:t>refers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raising</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Sub>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to the power of n/2, when n is even, this specific root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𝑛</m:t>
                        </m:r>
                      </m:sub>
                      <m:sup>
                        <m:r>
                          <a:rPr lang="en-US" sz="2400" i="1">
                            <a:latin typeface="Cambria Math" panose="02040503050406030204" pitchFamily="18" charset="0"/>
                          </a:rPr>
                          <m:t>𝑛</m:t>
                        </m:r>
                        <m:r>
                          <a:rPr lang="en-US" sz="2400" i="1">
                            <a:latin typeface="Cambria Math" panose="02040503050406030204" pitchFamily="18" charset="0"/>
                          </a:rPr>
                          <m:t>/2</m:t>
                        </m:r>
                      </m:sup>
                    </m:sSubSup>
                  </m:oMath>
                </a14:m>
                <a:r>
                  <a:rPr lang="en-US" sz="2400" dirty="0">
                    <a:latin typeface="Times New Roman" panose="02020603050405020304" pitchFamily="18" charset="0"/>
                    <a:cs typeface="Times New Roman" panose="02020603050405020304" pitchFamily="18" charset="0"/>
                  </a:rPr>
                  <a:t> corresponds to </a:t>
                </a:r>
                <a14:m>
                  <m:oMath xmlns:m="http://schemas.openxmlformats.org/officeDocument/2006/math">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latin typeface="Cambria Math" panose="02040503050406030204" pitchFamily="18" charset="0"/>
                        <a:ea typeface="SimSun" panose="02010600030101010101" pitchFamily="2" charset="-122"/>
                        <a:cs typeface="Times New Roman" panose="02020603050405020304" pitchFamily="18" charset="0"/>
                      </a:rPr>
                      <m:t> −1</m:t>
                    </m:r>
                  </m:oMath>
                </a14:m>
                <a:r>
                  <a:rPr lang="en-US" sz="2400" dirty="0">
                    <a:latin typeface="Times New Roman" panose="02020603050405020304" pitchFamily="18" charset="0"/>
                    <a:cs typeface="Times New Roman" panose="02020603050405020304" pitchFamily="18" charset="0"/>
                  </a:rPr>
                  <a:t>.</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is because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ѡ</a:t>
                </a:r>
                <a:r>
                  <a:rPr lang="en-US" sz="2400"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sup>
                    </m:sSup>
                  </m:oMath>
                </a14:m>
                <a:r>
                  <a:rPr lang="en-US" sz="2400" dirty="0">
                    <a:latin typeface="Times New Roman" panose="02020603050405020304" pitchFamily="18" charset="0"/>
                    <a:cs typeface="Times New Roman" panose="02020603050405020304" pitchFamily="18" charset="0"/>
                  </a:rPr>
                  <a:t> = -1.</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Use frequently in mathematical proofs and applications involving complex numbers and Fourier transforms.</a:t>
                </a:r>
              </a:p>
            </p:txBody>
          </p:sp>
        </mc:Choice>
        <mc:Fallback xmlns="">
          <p:sp>
            <p:nvSpPr>
              <p:cNvPr id="2" name="Rectangle 1"/>
              <p:cNvSpPr>
                <a:spLocks noRot="1" noChangeAspect="1" noMove="1" noResize="1" noEditPoints="1" noAdjustHandles="1" noChangeArrowheads="1" noChangeShapeType="1" noTextEdit="1"/>
              </p:cNvSpPr>
              <p:nvPr/>
            </p:nvSpPr>
            <p:spPr>
              <a:xfrm>
                <a:off x="1624613" y="1164347"/>
                <a:ext cx="9277165" cy="5289781"/>
              </a:xfrm>
              <a:prstGeom prst="rect">
                <a:avLst/>
              </a:prstGeom>
              <a:blipFill>
                <a:blip r:embed="rId2"/>
                <a:stretch>
                  <a:fillRect l="-1052" r="-1841" b="-1728"/>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E5ED8967-ABC1-417B-BD4B-85929B63A599}"/>
              </a:ext>
            </a:extLst>
          </p:cNvPr>
          <p:cNvSpPr/>
          <p:nvPr/>
        </p:nvSpPr>
        <p:spPr>
          <a:xfrm>
            <a:off x="1624613" y="538919"/>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1341146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587855-2FA2-439E-81AD-33861C674B4E}"/>
              </a:ext>
            </a:extLst>
          </p:cNvPr>
          <p:cNvSpPr txBox="1"/>
          <p:nvPr/>
        </p:nvSpPr>
        <p:spPr>
          <a:xfrm>
            <a:off x="1237067" y="1760453"/>
            <a:ext cx="9391488" cy="625428"/>
          </a:xfrm>
          <a:prstGeom prst="rect">
            <a:avLst/>
          </a:prstGeom>
          <a:solidFill>
            <a:srgbClr val="FFFF0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3F5E42D2-C6C5-4162-BB5A-319F1F717FAA}"/>
              </a:ext>
            </a:extLst>
          </p:cNvPr>
          <p:cNvSpPr txBox="1"/>
          <p:nvPr/>
        </p:nvSpPr>
        <p:spPr>
          <a:xfrm>
            <a:off x="1237068" y="3429001"/>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37069" y="1342760"/>
                <a:ext cx="9543495" cy="5324663"/>
              </a:xfrm>
              <a:prstGeom prst="rect">
                <a:avLst/>
              </a:prstGeom>
            </p:spPr>
            <p:txBody>
              <a:bodyPr wrap="square">
                <a:spAutoFit/>
              </a:bodyPr>
              <a:lstStyle/>
              <a:p>
                <a:pPr>
                  <a:spcAft>
                    <a:spcPts val="1200"/>
                  </a:spcAft>
                </a:pPr>
                <a:r>
                  <a:rPr lang="en-US" sz="2000" b="1" dirty="0">
                    <a:latin typeface="Times New Roman" panose="02020603050405020304" pitchFamily="18" charset="0"/>
                    <a:ea typeface="SimSun" panose="02010600030101010101" pitchFamily="2" charset="-122"/>
                  </a:rPr>
                  <a:t>Lemma</a:t>
                </a:r>
                <a:r>
                  <a:rPr lang="en-US" sz="2000" dirty="0">
                    <a:effectLst/>
                    <a:latin typeface="Times New Roman" panose="02020603050405020304" pitchFamily="18" charset="0"/>
                    <a:ea typeface="SimSun" panose="02010600030101010101" pitchFamily="2" charset="-122"/>
                  </a:rPr>
                  <a:t> 2.2  (Halving lemma)</a:t>
                </a:r>
                <a:endParaRPr lang="en-US" sz="2000" dirty="0">
                  <a:effectLst/>
                  <a:latin typeface="Courier New" panose="02070309020205020404" pitchFamily="49" charset="0"/>
                  <a:ea typeface="SimSun" panose="02010600030101010101" pitchFamily="2" charset="-122"/>
                </a:endParaRPr>
              </a:p>
              <a:p>
                <a:pPr>
                  <a:spcAft>
                    <a:spcPts val="1200"/>
                  </a:spcAft>
                </a:pPr>
                <a:r>
                  <a:rPr lang="en-US" sz="2000" dirty="0">
                    <a:solidFill>
                      <a:srgbClr val="0000FF"/>
                    </a:solidFill>
                    <a:effectLst/>
                    <a:latin typeface="Times New Roman" panose="02020603050405020304" pitchFamily="18" charset="0"/>
                    <a:ea typeface="SimSun" panose="02010600030101010101" pitchFamily="2" charset="-122"/>
                  </a:rPr>
                  <a:t>If n &gt; 0 is even, then the squares of the n complex n</a:t>
                </a:r>
                <a:r>
                  <a:rPr lang="en-US" sz="2000" baseline="30000" dirty="0">
                    <a:solidFill>
                      <a:srgbClr val="0000FF"/>
                    </a:solidFill>
                    <a:effectLst/>
                    <a:latin typeface="Times New Roman" panose="02020603050405020304" pitchFamily="18" charset="0"/>
                    <a:ea typeface="SimSun" panose="02010600030101010101" pitchFamily="2" charset="-122"/>
                  </a:rPr>
                  <a:t>th</a:t>
                </a:r>
                <a:r>
                  <a:rPr lang="en-US" sz="2000" dirty="0">
                    <a:solidFill>
                      <a:srgbClr val="0000FF"/>
                    </a:solidFill>
                    <a:effectLst/>
                    <a:latin typeface="Times New Roman" panose="02020603050405020304" pitchFamily="18" charset="0"/>
                    <a:ea typeface="SimSun" panose="02010600030101010101" pitchFamily="2" charset="-122"/>
                  </a:rPr>
                  <a:t> roots of unity are the n/2 complex (n/2)</a:t>
                </a:r>
                <a:r>
                  <a:rPr lang="en-US" sz="2000" baseline="30000" dirty="0" err="1">
                    <a:solidFill>
                      <a:srgbClr val="0000FF"/>
                    </a:solidFill>
                    <a:effectLst/>
                    <a:latin typeface="Times New Roman" panose="02020603050405020304" pitchFamily="18" charset="0"/>
                    <a:ea typeface="SimSun" panose="02010600030101010101" pitchFamily="2" charset="-122"/>
                  </a:rPr>
                  <a:t>th</a:t>
                </a:r>
                <a:r>
                  <a:rPr lang="en-US" sz="2000" dirty="0">
                    <a:solidFill>
                      <a:srgbClr val="0000FF"/>
                    </a:solidFill>
                    <a:effectLst/>
                    <a:latin typeface="Times New Roman" panose="02020603050405020304" pitchFamily="18" charset="0"/>
                    <a:ea typeface="SimSun" panose="02010600030101010101" pitchFamily="2" charset="-122"/>
                  </a:rPr>
                  <a:t> roots of unity. </a:t>
                </a:r>
                <a:r>
                  <a:rPr lang="en-US" sz="2000" dirty="0">
                    <a:effectLst/>
                    <a:latin typeface="Times New Roman" panose="02020603050405020304" pitchFamily="18" charset="0"/>
                    <a:ea typeface="SimSun" panose="02010600030101010101" pitchFamily="2" charset="-122"/>
                  </a:rPr>
                  <a:t> [</a:t>
                </a:r>
                <a:r>
                  <a:rPr lang="en-US" sz="2000" dirty="0">
                    <a:solidFill>
                      <a:srgbClr val="C00000"/>
                    </a:solidFill>
                    <a:effectLst/>
                    <a:latin typeface="Times New Roman" panose="02020603050405020304" pitchFamily="18" charset="0"/>
                    <a:ea typeface="SimSun" panose="02010600030101010101" pitchFamily="2" charset="-122"/>
                  </a:rPr>
                  <a:t>note: needs n is divisible by 2. i.e., n is even.]</a:t>
                </a:r>
                <a:endParaRPr lang="en-US" sz="2000" dirty="0">
                  <a:effectLst/>
                  <a:latin typeface="Courier New" panose="02070309020205020404" pitchFamily="49" charset="0"/>
                  <a:ea typeface="SimSun" panose="02010600030101010101" pitchFamily="2" charset="-122"/>
                </a:endParaRPr>
              </a:p>
              <a:p>
                <a:pPr>
                  <a:spcAft>
                    <a:spcPts val="1200"/>
                  </a:spcAft>
                </a:pPr>
                <a:r>
                  <a:rPr lang="en-US" sz="2000" dirty="0">
                    <a:solidFill>
                      <a:srgbClr val="C00000"/>
                    </a:solidFill>
                    <a:effectLst/>
                    <a:latin typeface="Times New Roman" panose="02020603050405020304" pitchFamily="18" charset="0"/>
                    <a:ea typeface="SimSun" panose="02010600030101010101" pitchFamily="2" charset="-122"/>
                  </a:rPr>
                  <a:t>[note: n &gt; 0 for any k =0, 1, …, n-1, </a:t>
                </a:r>
                <a14:m>
                  <m:oMath xmlns:m="http://schemas.openxmlformats.org/officeDocument/2006/math">
                    <m:sSup>
                      <m:sSupPr>
                        <m:ctrlP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𝜋</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𝑖𝑘</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𝑛</m:t>
                        </m:r>
                      </m:sup>
                    </m:sSup>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𝑖𝑚𝑝𝑙𝑖𝑒𝑠</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𝑐𝑎𝑛𝑛𝑜𝑡</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𝑏𝑒</m:t>
                    </m:r>
                    <m:r>
                      <a:rPr lang="en-US" sz="2000" i="1">
                        <a:solidFill>
                          <a:srgbClr val="C00000"/>
                        </a:solidFill>
                        <a:effectLst/>
                        <a:latin typeface="Cambria Math" panose="02040503050406030204" pitchFamily="18" charset="0"/>
                        <a:ea typeface="SimSun" panose="02010600030101010101" pitchFamily="2" charset="-122"/>
                        <a:cs typeface="Times New Roman" panose="02020603050405020304" pitchFamily="18" charset="0"/>
                      </a:rPr>
                      <m:t> 0.]</m:t>
                    </m:r>
                  </m:oMath>
                </a14:m>
                <a:endParaRPr lang="en-US" sz="2000" dirty="0">
                  <a:effectLst/>
                  <a:latin typeface="Courier New" panose="02070309020205020404" pitchFamily="49" charset="0"/>
                  <a:ea typeface="SimSun" panose="02010600030101010101" pitchFamily="2" charset="-122"/>
                </a:endParaRPr>
              </a:p>
              <a:p>
                <a:pPr>
                  <a:spcAft>
                    <a:spcPts val="1200"/>
                  </a:spcAft>
                </a:pPr>
                <a:r>
                  <a:rPr lang="en-US" sz="2000" dirty="0">
                    <a:effectLst/>
                    <a:latin typeface="Times New Roman" panose="02020603050405020304" pitchFamily="18" charset="0"/>
                    <a:ea typeface="SimSun" panose="02010600030101010101" pitchFamily="2" charset="-122"/>
                  </a:rPr>
                  <a:t>Proof.  By the cancellation lemma 2.1, we have </a:t>
                </a:r>
                <a:endParaRPr lang="en-US" sz="2000" dirty="0">
                  <a:effectLst/>
                  <a:latin typeface="Courier New" panose="02070309020205020404" pitchFamily="49" charset="0"/>
                  <a:ea typeface="SimSun" panose="02010600030101010101" pitchFamily="2" charset="-122"/>
                </a:endParaRPr>
              </a:p>
              <a:p>
                <a:pPr indent="457200">
                  <a:spcAft>
                    <a:spcPts val="1200"/>
                  </a:spcAft>
                </a:pPr>
                <a14:m>
                  <m:oMath xmlns:m="http://schemas.openxmlformats.org/officeDocument/2006/math">
                    <m:sSup>
                      <m:sSupPr>
                        <m:ctrlPr>
                          <a:rPr lang="en-US" sz="20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e>
                      <m:sup>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0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0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000" dirty="0">
                    <a:solidFill>
                      <a:srgbClr val="0000FF"/>
                    </a:solidFill>
                    <a:effectLst/>
                    <a:latin typeface="Times New Roman" panose="02020603050405020304" pitchFamily="18" charset="0"/>
                    <a:ea typeface="SimSun" panose="02010600030101010101" pitchFamily="2" charset="-122"/>
                  </a:rPr>
                  <a:t>, </a:t>
                </a:r>
                <a:r>
                  <a:rPr lang="en-US" sz="2000" dirty="0">
                    <a:effectLst/>
                    <a:latin typeface="Times New Roman" panose="02020603050405020304" pitchFamily="18" charset="0"/>
                    <a:ea typeface="SimSun" panose="02010600030101010101" pitchFamily="2" charset="-122"/>
                  </a:rPr>
                  <a:t>for any nonnegative integer k. </a:t>
                </a:r>
                <a:endParaRPr lang="en-US" sz="2000" dirty="0">
                  <a:effectLst/>
                  <a:latin typeface="Courier New" panose="02070309020205020404" pitchFamily="49" charset="0"/>
                  <a:ea typeface="SimSun" panose="02010600030101010101" pitchFamily="2" charset="-122"/>
                </a:endParaRPr>
              </a:p>
              <a:p>
                <a:pPr>
                  <a:spcAft>
                    <a:spcPts val="1200"/>
                  </a:spcAft>
                </a:pPr>
                <a:r>
                  <a:rPr lang="en-US" sz="2000" dirty="0">
                    <a:effectLst/>
                    <a:latin typeface="Times New Roman" panose="02020603050405020304" pitchFamily="18" charset="0"/>
                    <a:ea typeface="SimSun" panose="02010600030101010101" pitchFamily="2" charset="-122"/>
                  </a:rPr>
                  <a:t>Note that if we square all the complex n</a:t>
                </a:r>
                <a:r>
                  <a:rPr lang="en-US" sz="2000" baseline="30000" dirty="0">
                    <a:effectLst/>
                    <a:latin typeface="Times New Roman" panose="02020603050405020304" pitchFamily="18" charset="0"/>
                    <a:ea typeface="SimSun" panose="02010600030101010101" pitchFamily="2" charset="-122"/>
                  </a:rPr>
                  <a:t>th</a:t>
                </a:r>
                <a:r>
                  <a:rPr lang="en-US" sz="2000" dirty="0">
                    <a:effectLst/>
                    <a:latin typeface="Times New Roman" panose="02020603050405020304" pitchFamily="18" charset="0"/>
                    <a:ea typeface="SimSun" panose="02010600030101010101" pitchFamily="2" charset="-122"/>
                  </a:rPr>
                  <a:t> roots of unity, then we obtain each (n/2)</a:t>
                </a:r>
                <a:r>
                  <a:rPr lang="en-US" sz="2000" baseline="30000" dirty="0" err="1">
                    <a:effectLst/>
                    <a:latin typeface="Times New Roman" panose="02020603050405020304" pitchFamily="18" charset="0"/>
                    <a:ea typeface="SimSun" panose="02010600030101010101" pitchFamily="2" charset="-122"/>
                  </a:rPr>
                  <a:t>th</a:t>
                </a:r>
                <a:r>
                  <a:rPr lang="en-US" sz="2000" dirty="0">
                    <a:effectLst/>
                    <a:latin typeface="Times New Roman" panose="02020603050405020304" pitchFamily="18" charset="0"/>
                    <a:ea typeface="SimSun" panose="02010600030101010101" pitchFamily="2" charset="-122"/>
                  </a:rPr>
                  <a:t> root of unity exactly twice, since  </a:t>
                </a:r>
                <a:endParaRPr lang="en-US" sz="2000" dirty="0">
                  <a:effectLst/>
                  <a:latin typeface="Courier New" panose="02070309020205020404" pitchFamily="49" charset="0"/>
                  <a:ea typeface="SimSun" panose="02010600030101010101" pitchFamily="2" charset="-122"/>
                </a:endParaRPr>
              </a:p>
              <a:p>
                <a:pPr>
                  <a:spcAft>
                    <a:spcPts val="1200"/>
                  </a:spcAft>
                </a:pPr>
                <a:r>
                  <a:rPr lang="en-US" sz="2000" dirty="0">
                    <a:effectLst/>
                    <a:latin typeface="Times New Roman" panose="02020603050405020304" pitchFamily="18" charset="0"/>
                    <a:ea typeface="SimSun" panose="02010600030101010101" pitchFamily="2" charset="-122"/>
                  </a:rPr>
                  <a:t>		</a:t>
                </a:r>
                <a14:m>
                  <m:oMath xmlns:m="http://schemas.openxmlformats.org/officeDocument/2006/math">
                    <m:sSup>
                      <m:s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pPr>
                      <m:e>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000" i="1">
                            <a:effectLst/>
                            <a:latin typeface="Cambria Math" panose="02040503050406030204" pitchFamily="18" charset="0"/>
                            <a:ea typeface="SimSun" panose="02010600030101010101" pitchFamily="2" charset="-122"/>
                            <a:cs typeface="Times New Roman" panose="02020603050405020304" pitchFamily="18" charset="0"/>
                          </a:rPr>
                          <m:t>+</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p>
                    </m:sSubSup>
                  </m:oMath>
                </a14:m>
                <a:r>
                  <a:rPr lang="en-US" sz="2000" dirty="0">
                    <a:effectLst/>
                    <a:latin typeface="Courier New" panose="02070309020205020404" pitchFamily="49" charset="0"/>
                    <a:ea typeface="SimSun" panose="02010600030101010101" pitchFamily="2" charset="-122"/>
                  </a:rPr>
                  <a:t> </a:t>
                </a:r>
              </a:p>
              <a:p>
                <a:pPr>
                  <a:spcAft>
                    <a:spcPts val="1200"/>
                  </a:spcAft>
                </a:pPr>
                <a:r>
                  <a:rPr lang="en-US" sz="20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000" b="0" i="0" smtClean="0">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p>
                    </m:sSubSup>
                  </m:oMath>
                </a14:m>
                <a:r>
                  <a:rPr lang="en-US" sz="2000" dirty="0">
                    <a:effectLst/>
                    <a:latin typeface="Courier New" panose="02070309020205020404" pitchFamily="49" charset="0"/>
                    <a:ea typeface="SimSun" panose="02010600030101010101" pitchFamily="2" charset="-122"/>
                  </a:rPr>
                  <a:t> </a:t>
                </a:r>
              </a:p>
              <a:p>
                <a:pPr>
                  <a:spcAft>
                    <a:spcPts val="1200"/>
                  </a:spcAft>
                </a:pPr>
                <a14:m>
                  <m:oMath xmlns:m="http://schemas.openxmlformats.org/officeDocument/2006/math">
                    <m:sSubSup>
                      <m:sSubSupPr>
                        <m:ctrlPr>
                          <a:rPr lang="en-US" sz="2000" i="1" smtClean="0">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000" dirty="0">
                    <a:effectLst/>
                    <a:latin typeface="Times New Roman" panose="02020603050405020304" pitchFamily="18" charset="0"/>
                    <a:ea typeface="SimSun" panose="02010600030101010101" pitchFamily="2" charset="-122"/>
                  </a:rPr>
                  <a:t> </a:t>
                </a:r>
                <a:endParaRPr lang="en-US" sz="2000" dirty="0">
                  <a:effectLst/>
                  <a:latin typeface="Courier New" panose="02070309020205020404" pitchFamily="49" charset="0"/>
                  <a:ea typeface="SimSun" panose="02010600030101010101" pitchFamily="2" charset="-122"/>
                </a:endParaRPr>
              </a:p>
              <a:p>
                <a:pPr>
                  <a:spcAft>
                    <a:spcPts val="1200"/>
                  </a:spcAft>
                </a:pP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p>
                    </m:sSubSup>
                    <m:sSup>
                      <m:s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000" dirty="0">
                    <a:effectLst/>
                    <a:latin typeface="Times New Roman" panose="02020603050405020304" pitchFamily="18" charset="0"/>
                    <a:ea typeface="SimSun" panose="02010600030101010101" pitchFamily="2" charset="-122"/>
                  </a:rPr>
                  <a:t> .</a:t>
                </a:r>
                <a:r>
                  <a:rPr lang="en-US" sz="2000" dirty="0">
                    <a:solidFill>
                      <a:srgbClr val="0000FF"/>
                    </a:solidFill>
                    <a:ea typeface="SimSun" panose="02010600030101010101" pitchFamily="2" charset="-122"/>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237069" y="1342760"/>
                <a:ext cx="9543495" cy="5324663"/>
              </a:xfrm>
              <a:prstGeom prst="rect">
                <a:avLst/>
              </a:prstGeom>
              <a:blipFill>
                <a:blip r:embed="rId2"/>
                <a:stretch>
                  <a:fillRect l="-703" t="-801" b="-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096000" y="406801"/>
                <a:ext cx="5201617" cy="1250086"/>
              </a:xfrm>
              <a:prstGeom prst="rect">
                <a:avLst/>
              </a:prstGeom>
            </p:spPr>
            <p:txBody>
              <a:bodyPr wrap="none">
                <a:spAutoFit/>
              </a:bodyPr>
              <a:lstStyle/>
              <a:p>
                <a14:m>
                  <m:oMath xmlns:m="http://schemas.openxmlformats.org/officeDocument/2006/math">
                    <m:sSubSup>
                      <m:sSubSupPr>
                        <m:ctrlPr>
                          <a:rPr lang="en-US" sz="24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𝑖𝑘</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r>
                      <a:rPr lang="en-US" sz="2400" b="0" i="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if k = 1, </a:t>
                </a:r>
                <a:r>
                  <a:rPr lang="en-US" sz="24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n</a:t>
                </a:r>
                <a:r>
                  <a:rPr lang="en-US" sz="24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t>.</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𝑖𝑢</m:t>
                        </m:r>
                      </m:sup>
                    </m:sSup>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cos(u) +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sin(u), where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rad>
                      <m:radPr>
                        <m:degHide m:val="on"/>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e>
                    </m:rad>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u = 2</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𝜋</m:t>
                    </m:r>
                    <m:r>
                      <a:rPr lang="en-US" sz="2400" i="1">
                        <a:solidFill>
                          <a:srgbClr val="0000FF"/>
                        </a:solidFill>
                        <a:latin typeface="Cambria Math" panose="02040503050406030204" pitchFamily="18" charset="0"/>
                        <a:ea typeface="Cambria Math" panose="02040503050406030204" pitchFamily="18" charset="0"/>
                      </a:rPr>
                      <m:t>𝑘</m:t>
                    </m:r>
                    <m:r>
                      <a:rPr lang="en-US" sz="2400" i="1">
                        <a:solidFill>
                          <a:srgbClr val="0000FF"/>
                        </a:solidFill>
                        <a:latin typeface="Cambria Math" panose="02040503050406030204" pitchFamily="18" charset="0"/>
                        <a:ea typeface="Cambria Math" panose="02040503050406030204" pitchFamily="18" charset="0"/>
                      </a:rPr>
                      <m:t>/</m:t>
                    </m:r>
                    <m:r>
                      <a:rPr lang="en-US" sz="2400" i="1">
                        <a:solidFill>
                          <a:srgbClr val="0000FF"/>
                        </a:solidFill>
                        <a:latin typeface="Cambria Math" panose="02040503050406030204" pitchFamily="18" charset="0"/>
                        <a:ea typeface="Cambria Math" panose="02040503050406030204" pitchFamily="18" charset="0"/>
                      </a:rPr>
                      <m:t>𝑛</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for k = 0, 1, …, n – 1. </a:t>
                </a:r>
              </a:p>
            </p:txBody>
          </p:sp>
        </mc:Choice>
        <mc:Fallback xmlns="">
          <p:sp>
            <p:nvSpPr>
              <p:cNvPr id="3" name="Rectangle 2"/>
              <p:cNvSpPr>
                <a:spLocks noRot="1" noChangeAspect="1" noMove="1" noResize="1" noEditPoints="1" noAdjustHandles="1" noChangeArrowheads="1" noChangeShapeType="1" noTextEdit="1"/>
              </p:cNvSpPr>
              <p:nvPr/>
            </p:nvSpPr>
            <p:spPr>
              <a:xfrm>
                <a:off x="6096000" y="406801"/>
                <a:ext cx="5201617" cy="1250086"/>
              </a:xfrm>
              <a:prstGeom prst="rect">
                <a:avLst/>
              </a:prstGeom>
              <a:blipFill>
                <a:blip r:embed="rId3"/>
                <a:stretch>
                  <a:fillRect l="-1758" t="-3902" b="-10244"/>
                </a:stretch>
              </a:blipFill>
            </p:spPr>
            <p:txBody>
              <a:bodyPr/>
              <a:lstStyle/>
              <a:p>
                <a:r>
                  <a:rPr lang="en-US">
                    <a:noFill/>
                  </a:rPr>
                  <a:t> </a:t>
                </a:r>
              </a:p>
            </p:txBody>
          </p:sp>
        </mc:Fallback>
      </mc:AlternateContent>
      <p:sp>
        <p:nvSpPr>
          <p:cNvPr id="4" name="Thought Bubble: Cloud 2">
            <a:extLst>
              <a:ext uri="{FF2B5EF4-FFF2-40B4-BE49-F238E27FC236}">
                <a16:creationId xmlns:a16="http://schemas.microsoft.com/office/drawing/2014/main" id="{C855D83F-F86A-4BB0-9064-BF20EE29FA2B}"/>
              </a:ext>
            </a:extLst>
          </p:cNvPr>
          <p:cNvSpPr/>
          <p:nvPr/>
        </p:nvSpPr>
        <p:spPr>
          <a:xfrm flipH="1">
            <a:off x="543760" y="1032229"/>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5" name="Rectangle 4">
            <a:extLst>
              <a:ext uri="{FF2B5EF4-FFF2-40B4-BE49-F238E27FC236}">
                <a16:creationId xmlns:a16="http://schemas.microsoft.com/office/drawing/2014/main" id="{7BF3C404-AEB0-467F-A698-F5EF3A4DCBD7}"/>
              </a:ext>
            </a:extLst>
          </p:cNvPr>
          <p:cNvSpPr/>
          <p:nvPr/>
        </p:nvSpPr>
        <p:spPr>
          <a:xfrm>
            <a:off x="1237069" y="406801"/>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2698470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32877" y="1200041"/>
                <a:ext cx="9126245" cy="5338128"/>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Thus,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and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have the same square.  We could also use Corollary 2.1.1</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to prove this property, since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−1 </m:t>
                    </m:r>
                  </m:oMath>
                </a14:m>
                <a:r>
                  <a:rPr lang="en-US" sz="2400" dirty="0">
                    <a:effectLst/>
                    <a:latin typeface="Times New Roman" panose="02020603050405020304" pitchFamily="18" charset="0"/>
                    <a:ea typeface="SimSun" panose="02010600030101010101" pitchFamily="2" charset="-122"/>
                  </a:rPr>
                  <a:t>  implies</a:t>
                </a:r>
                <a:endParaRPr lang="en-US" sz="2400" dirty="0">
                  <a:effectLst/>
                  <a:latin typeface="Courier New" panose="02070309020205020404" pitchFamily="49" charset="0"/>
                  <a:ea typeface="SimSun" panose="02010600030101010101" pitchFamily="2" charset="-122"/>
                </a:endParaRPr>
              </a:p>
              <a:p>
                <a:pPr indent="457200">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and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thus</a:t>
                </a:r>
                <a:endParaRPr lang="en-US" sz="2400" dirty="0">
                  <a:effectLst/>
                  <a:latin typeface="Courier New" panose="02070309020205020404" pitchFamily="49" charset="0"/>
                  <a:ea typeface="SimSun" panose="02010600030101010101" pitchFamily="2" charset="-122"/>
                </a:endParaRPr>
              </a:p>
              <a:p>
                <a:pPr indent="457200">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          			 QED.</a:t>
                </a:r>
              </a:p>
              <a:p>
                <a:pPr>
                  <a:lnSpc>
                    <a:spcPct val="150000"/>
                  </a:lnSpc>
                </a:pPr>
                <a:r>
                  <a:rPr lang="en-US" sz="2400" dirty="0">
                    <a:latin typeface="Times New Roman" panose="02020603050405020304" pitchFamily="18" charset="0"/>
                    <a:ea typeface="SimSun" panose="02010600030101010101" pitchFamily="2" charset="-122"/>
                  </a:rPr>
                  <a:t>**********************************************************</a:t>
                </a:r>
              </a:p>
              <a:p>
                <a:pPr>
                  <a:spcAft>
                    <a:spcPts val="1000"/>
                  </a:spcAft>
                </a:pPr>
                <a:r>
                  <a:rPr lang="en-US" sz="2400" dirty="0">
                    <a:solidFill>
                      <a:srgbClr val="0000FF"/>
                    </a:solidFill>
                    <a:latin typeface="Times New Roman" panose="02020603050405020304" pitchFamily="18" charset="0"/>
                    <a:cs typeface="Times New Roman" panose="02020603050405020304" pitchFamily="18" charset="0"/>
                  </a:rPr>
                  <a:t>The halving lemma is essential to our divide-and-conquer approach for converting between coefficient and point-value representations of polynomials, since it guarantees that the recursive sub-problems are only half as large.</a:t>
                </a:r>
              </a:p>
            </p:txBody>
          </p:sp>
        </mc:Choice>
        <mc:Fallback xmlns="">
          <p:sp>
            <p:nvSpPr>
              <p:cNvPr id="2" name="Rectangle 1"/>
              <p:cNvSpPr>
                <a:spLocks noRot="1" noChangeAspect="1" noMove="1" noResize="1" noEditPoints="1" noAdjustHandles="1" noChangeArrowheads="1" noChangeShapeType="1" noTextEdit="1"/>
              </p:cNvSpPr>
              <p:nvPr/>
            </p:nvSpPr>
            <p:spPr>
              <a:xfrm>
                <a:off x="1532877" y="1200041"/>
                <a:ext cx="9126245" cy="5338128"/>
              </a:xfrm>
              <a:prstGeom prst="rect">
                <a:avLst/>
              </a:prstGeom>
              <a:blipFill>
                <a:blip r:embed="rId2"/>
                <a:stretch>
                  <a:fillRect l="-1001" r="-1135" b="-1598"/>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A8996678-C646-416E-9644-B25C922C3561}"/>
              </a:ext>
            </a:extLst>
          </p:cNvPr>
          <p:cNvSpPr/>
          <p:nvPr/>
        </p:nvSpPr>
        <p:spPr>
          <a:xfrm flipH="1">
            <a:off x="432442" y="5031735"/>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4" name="Rectangle 3">
            <a:extLst>
              <a:ext uri="{FF2B5EF4-FFF2-40B4-BE49-F238E27FC236}">
                <a16:creationId xmlns:a16="http://schemas.microsoft.com/office/drawing/2014/main" id="{42D17E05-904E-40A0-89CD-C442910F8575}"/>
              </a:ext>
            </a:extLst>
          </p:cNvPr>
          <p:cNvSpPr/>
          <p:nvPr/>
        </p:nvSpPr>
        <p:spPr>
          <a:xfrm>
            <a:off x="1485530" y="319831"/>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405479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854893" y="89664"/>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04951" y="1173071"/>
            <a:ext cx="9144000" cy="5462842"/>
          </a:xfrm>
          <a:prstGeom prst="rect">
            <a:avLst/>
          </a:prstGeom>
        </p:spPr>
        <p:txBody>
          <a:bodyPr wrap="square">
            <a:spAutoFit/>
          </a:bodyPr>
          <a:lstStyle/>
          <a:p>
            <a:pPr marL="457200" indent="-457200">
              <a:lnSpc>
                <a:spcPct val="115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FFT is an efficient process in applications such as polynomial multiplication, digital signal processing, image processing, and more, involving the Discrete Fourier Transform (DFT) and its inverse to convert between coefficient and point-value representations of a vector in </a:t>
            </a:r>
            <a:r>
              <a:rPr lang="el-GR" sz="2400" dirty="0">
                <a:latin typeface="Times New Roman" panose="02020603050405020304" pitchFamily="18"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logn</a:t>
            </a:r>
            <a:r>
              <a:rPr lang="en-US" sz="2400" dirty="0">
                <a:latin typeface="Times New Roman" panose="02020603050405020304" pitchFamily="18" charset="0"/>
                <a:cs typeface="Times New Roman" panose="02020603050405020304" pitchFamily="18" charset="0"/>
              </a:rPr>
              <a:t>) time.</a:t>
            </a:r>
          </a:p>
          <a:p>
            <a:pPr marL="457200" indent="-4572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Steps Involving FFT:</a:t>
            </a:r>
          </a:p>
          <a:p>
            <a:pPr marL="914400" lvl="1" indent="-4572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Convert Polynomial Coefficients to Point-Values: Use FFT to perform the DFT.</a:t>
            </a:r>
          </a:p>
          <a:p>
            <a:pPr marL="914400" lvl="1" indent="-4572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Multiply Point-Values (Pointwise Multiplication): Takes linear time.</a:t>
            </a:r>
          </a:p>
          <a:p>
            <a:pPr marL="914400" lvl="1" indent="-4572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Convert Point-Values Back to Coefficients: Use the inverse FFT to perform the IDFT.</a:t>
            </a: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794864" y="320384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802924" y="0"/>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3906441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ABEBF2F-0D5E-2FD7-5F7E-699FC3929C32}"/>
                  </a:ext>
                </a:extLst>
              </p:cNvPr>
              <p:cNvSpPr txBox="1"/>
              <p:nvPr/>
            </p:nvSpPr>
            <p:spPr>
              <a:xfrm>
                <a:off x="1757363" y="948154"/>
                <a:ext cx="9015412" cy="526297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Lemma 2.2 (Halving Lemma)</a:t>
                </a:r>
              </a:p>
              <a:p>
                <a:r>
                  <a:rPr lang="en-US" sz="2400" dirty="0">
                    <a:solidFill>
                      <a:srgbClr val="0000FF"/>
                    </a:solidFill>
                    <a:effectLst/>
                    <a:latin typeface="Times New Roman" panose="02020603050405020304" pitchFamily="18" charset="0"/>
                    <a:ea typeface="SimSun" panose="02010600030101010101" pitchFamily="2" charset="-122"/>
                  </a:rPr>
                  <a:t>If n &gt; 0 is even, then the squares of the n complex n</a:t>
                </a:r>
                <a:r>
                  <a:rPr lang="en-US" sz="2400" baseline="30000" dirty="0">
                    <a:solidFill>
                      <a:srgbClr val="0000FF"/>
                    </a:solidFill>
                    <a:effectLst/>
                    <a:latin typeface="Times New Roman" panose="02020603050405020304" pitchFamily="18" charset="0"/>
                    <a:ea typeface="SimSun" panose="02010600030101010101" pitchFamily="2" charset="-122"/>
                  </a:rPr>
                  <a:t>th</a:t>
                </a:r>
                <a:r>
                  <a:rPr lang="en-US" sz="2400" dirty="0">
                    <a:solidFill>
                      <a:srgbClr val="0000FF"/>
                    </a:solidFill>
                    <a:effectLst/>
                    <a:latin typeface="Times New Roman" panose="02020603050405020304" pitchFamily="18" charset="0"/>
                    <a:ea typeface="SimSun" panose="02010600030101010101" pitchFamily="2" charset="-122"/>
                  </a:rPr>
                  <a:t> roots of unity are the n/2 complex (n/2)</a:t>
                </a:r>
                <a:r>
                  <a:rPr lang="en-US" sz="2400" baseline="30000" dirty="0" err="1">
                    <a:solidFill>
                      <a:srgbClr val="0000FF"/>
                    </a:solidFill>
                    <a:effectLst/>
                    <a:latin typeface="Times New Roman" panose="02020603050405020304" pitchFamily="18" charset="0"/>
                    <a:ea typeface="SimSun" panose="02010600030101010101" pitchFamily="2" charset="-122"/>
                  </a:rPr>
                  <a:t>th</a:t>
                </a:r>
                <a:r>
                  <a:rPr lang="en-US" sz="2400" dirty="0">
                    <a:solidFill>
                      <a:srgbClr val="0000FF"/>
                    </a:solidFill>
                    <a:effectLst/>
                    <a:latin typeface="Times New Roman" panose="02020603050405020304" pitchFamily="18" charset="0"/>
                    <a:ea typeface="SimSun" panose="02010600030101010101" pitchFamily="2" charset="-122"/>
                  </a:rPr>
                  <a:t> roots of unity. </a:t>
                </a:r>
              </a:p>
              <a:p>
                <a:r>
                  <a:rPr lang="en-US" sz="2400" b="1" dirty="0">
                    <a:latin typeface="Times New Roman" panose="02020603050405020304" pitchFamily="18" charset="0"/>
                    <a:cs typeface="Times New Roman" panose="02020603050405020304" pitchFamily="18" charset="0"/>
                  </a:rPr>
                  <a:t>Explanation:</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complex nth root of unity </a:t>
                </a:r>
                <a:r>
                  <a:rPr lang="en-US" sz="2400" dirty="0" err="1">
                    <a:latin typeface="Times New Roman" panose="02020603050405020304" pitchFamily="18" charset="0"/>
                    <a:cs typeface="Times New Roman" panose="02020603050405020304" pitchFamily="18" charset="0"/>
                  </a:rPr>
                  <a:t>ω</a:t>
                </a:r>
                <a:r>
                  <a:rPr lang="en-US" sz="2400" baseline="-25000" dirty="0" err="1">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is a number such that</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oMath>
                </a14:m>
                <a:r>
                  <a:rPr lang="en-US" sz="24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n is even, we can consider the squares of these roots </a:t>
                </a:r>
                <a14:m>
                  <m:oMath xmlns:m="http://schemas.openxmlformats.org/officeDocument/2006/math">
                    <m:sSubSup>
                      <m:sSubSup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Halving Lemma states that when you square each of the n complex nth roots of unity, you obtain the n/2 complex </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(n/2)</a:t>
                </a:r>
                <a:r>
                  <a:rPr lang="en-US" sz="2400" baseline="30000" dirty="0" err="1">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th</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roots of unity.</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Essentially, this lemma shows a relationship between the nth roots of unity and the </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(n/2)</a:t>
                </a:r>
                <a:r>
                  <a:rPr lang="en-US" sz="2400" baseline="30000" dirty="0" err="1">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th</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roots of unity when n is even, by squaring the nth roots. This is a useful concept in number theory and Fourier analysis.</a:t>
                </a:r>
              </a:p>
            </p:txBody>
          </p:sp>
        </mc:Choice>
        <mc:Fallback xmlns="">
          <p:sp>
            <p:nvSpPr>
              <p:cNvPr id="3" name="TextBox 2">
                <a:extLst>
                  <a:ext uri="{FF2B5EF4-FFF2-40B4-BE49-F238E27FC236}">
                    <a16:creationId xmlns:a16="http://schemas.microsoft.com/office/drawing/2014/main" id="{1ABEBF2F-0D5E-2FD7-5F7E-699FC3929C32}"/>
                  </a:ext>
                </a:extLst>
              </p:cNvPr>
              <p:cNvSpPr txBox="1">
                <a:spLocks noRot="1" noChangeAspect="1" noMove="1" noResize="1" noEditPoints="1" noAdjustHandles="1" noChangeArrowheads="1" noChangeShapeType="1" noTextEdit="1"/>
              </p:cNvSpPr>
              <p:nvPr/>
            </p:nvSpPr>
            <p:spPr>
              <a:xfrm>
                <a:off x="1757363" y="948154"/>
                <a:ext cx="9015412" cy="5262979"/>
              </a:xfrm>
              <a:prstGeom prst="rect">
                <a:avLst/>
              </a:prstGeom>
              <a:blipFill>
                <a:blip r:embed="rId2"/>
                <a:stretch>
                  <a:fillRect l="-1014" t="-927" r="-68" b="-1738"/>
                </a:stretch>
              </a:blipFill>
            </p:spPr>
            <p:txBody>
              <a:bodyPr/>
              <a:lstStyle/>
              <a:p>
                <a:r>
                  <a:rPr lang="en-US">
                    <a:noFill/>
                  </a:rPr>
                  <a:t> </a:t>
                </a:r>
              </a:p>
            </p:txBody>
          </p:sp>
        </mc:Fallback>
      </mc:AlternateContent>
    </p:spTree>
    <p:extLst>
      <p:ext uri="{BB962C8B-B14F-4D97-AF65-F5344CB8AC3E}">
        <p14:creationId xmlns:p14="http://schemas.microsoft.com/office/powerpoint/2010/main" val="1169222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3C3765-5EDD-40A7-874A-91C0760D6F6C}"/>
              </a:ext>
            </a:extLst>
          </p:cNvPr>
          <p:cNvSpPr txBox="1"/>
          <p:nvPr/>
        </p:nvSpPr>
        <p:spPr>
          <a:xfrm>
            <a:off x="1361958" y="2060011"/>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61958" y="918245"/>
                <a:ext cx="9756559" cy="5820183"/>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Lemma</a:t>
                </a:r>
                <a:r>
                  <a:rPr lang="en-US" sz="2400" dirty="0">
                    <a:effectLst/>
                    <a:latin typeface="Times New Roman" panose="02020603050405020304" pitchFamily="18" charset="0"/>
                    <a:ea typeface="SimSun" panose="02010600030101010101" pitchFamily="2" charset="-122"/>
                  </a:rPr>
                  <a:t> 2.3 (Summation lemma)</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For any integer n ≥ 1 and nonzero integer k not divisible by n,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nary>
                      <m:naryPr>
                        <m:chr m:val="∑"/>
                        <m:limLoc m:val="undOv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sup>
                        </m:sSup>
                        <m:r>
                          <a:rPr lang="en-US" sz="240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oMath>
                </a14:m>
                <a:r>
                  <a:rPr lang="en-US" sz="2400" dirty="0">
                    <a:solidFill>
                      <a:srgbClr val="0000FF"/>
                    </a:solidFill>
                    <a:effectLst/>
                    <a:latin typeface="Times New Roman" panose="02020603050405020304" pitchFamily="18" charset="0"/>
                    <a:ea typeface="SimSun" panose="02010600030101010101" pitchFamily="2" charset="-122"/>
                  </a:rPr>
                  <a:t> </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Proof:</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Equation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p>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den>
                        </m:f>
                      </m:e>
                    </m:nary>
                  </m:oMath>
                </a14:m>
                <a:r>
                  <a:rPr lang="en-US" sz="2400" dirty="0">
                    <a:effectLst/>
                    <a:latin typeface="Times New Roman" panose="02020603050405020304" pitchFamily="18" charset="0"/>
                    <a:ea typeface="SimSun" panose="02010600030101010101" pitchFamily="2" charset="-122"/>
                  </a:rPr>
                  <a:t>  (A.5) applies to complex values as well as to reals</a:t>
                </a:r>
                <a:r>
                  <a:rPr lang="en-US" sz="2400" dirty="0">
                    <a:latin typeface="Times New Roman" panose="02020603050405020304" pitchFamily="18" charset="0"/>
                    <a:ea typeface="SimSun" panose="02010600030101010101" pitchFamily="2" charset="-122"/>
                  </a:rPr>
                  <a:t>. S</a:t>
                </a:r>
                <a:r>
                  <a:rPr lang="en-US" sz="2400" dirty="0">
                    <a:effectLst/>
                    <a:latin typeface="Times New Roman" panose="02020603050405020304" pitchFamily="18" charset="0"/>
                    <a:ea typeface="SimSun" panose="02010600030101010101" pitchFamily="2" charset="-122"/>
                  </a:rPr>
                  <a:t>o we have </a:t>
                </a:r>
                <a:endParaRPr lang="en-US" sz="2400" dirty="0">
                  <a:effectLst/>
                  <a:latin typeface="Courier New" panose="02070309020205020404" pitchFamily="49" charset="0"/>
                  <a:ea typeface="SimSun" panose="02010600030101010101" pitchFamily="2" charset="-122"/>
                </a:endParaRPr>
              </a:p>
              <a:p>
                <a:pPr>
                  <a:lnSpc>
                    <a:spcPct val="115000"/>
                  </a:lnSpc>
                </a:pP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p>
                        <m:r>
                          <a:rPr lang="en-US" sz="2400">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den>
                    </m:f>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den>
                    </m:f>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den>
                    </m:f>
                    <m:r>
                      <a:rPr lang="en-US" sz="2400" b="0" i="0" smtClean="0">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0.</a:t>
                </a:r>
                <a:endParaRPr lang="en-US" sz="2400" dirty="0">
                  <a:effectLst/>
                  <a:latin typeface="Courier New" panose="02070309020205020404" pitchFamily="49" charset="0"/>
                  <a:ea typeface="SimSun" panose="02010600030101010101" pitchFamily="2" charset="-122"/>
                </a:endParaRPr>
              </a:p>
              <a:p>
                <a:pPr>
                  <a:lnSpc>
                    <a:spcPct val="115000"/>
                  </a:lnSpc>
                </a:pPr>
                <a:endParaRPr lang="en-US" sz="2400" dirty="0">
                  <a:effectLst/>
                  <a:latin typeface="Times New Roman" panose="02020603050405020304" pitchFamily="18"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Because we require that k is not divisible by n, and because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oMath>
                </a14:m>
                <a:r>
                  <a:rPr lang="en-US" sz="2400" dirty="0">
                    <a:effectLst/>
                    <a:latin typeface="Times New Roman" panose="02020603050405020304" pitchFamily="18" charset="0"/>
                    <a:ea typeface="SimSun" panose="02010600030101010101" pitchFamily="2" charset="-122"/>
                  </a:rPr>
                  <a:t> only when k is divisible by n, we ensure that the denominator is not 0.</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QED</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61958" y="918245"/>
                <a:ext cx="9756559" cy="5820183"/>
              </a:xfrm>
              <a:prstGeom prst="rect">
                <a:avLst/>
              </a:prstGeom>
              <a:blipFill>
                <a:blip r:embed="rId2"/>
                <a:stretch>
                  <a:fillRect l="-937" t="-419" b="-1258"/>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DBCA043E-2637-4036-92D8-D0AAD2178696}"/>
              </a:ext>
            </a:extLst>
          </p:cNvPr>
          <p:cNvSpPr/>
          <p:nvPr/>
        </p:nvSpPr>
        <p:spPr>
          <a:xfrm flipH="1">
            <a:off x="695374" y="1655351"/>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64EFC313-1A51-44E0-8F6C-05EF593FFD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427" y="985003"/>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E9F9CFC-30BA-4B95-B653-5299FDD5F04A}"/>
              </a:ext>
            </a:extLst>
          </p:cNvPr>
          <p:cNvSpPr/>
          <p:nvPr/>
        </p:nvSpPr>
        <p:spPr>
          <a:xfrm>
            <a:off x="1233048" y="292817"/>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684255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3C3765-5EDD-40A7-874A-91C0760D6F6C}"/>
              </a:ext>
            </a:extLst>
          </p:cNvPr>
          <p:cNvSpPr txBox="1"/>
          <p:nvPr/>
        </p:nvSpPr>
        <p:spPr>
          <a:xfrm>
            <a:off x="1361958" y="2060011"/>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61958" y="918245"/>
                <a:ext cx="9756559" cy="5348772"/>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Lemma</a:t>
                </a:r>
                <a:r>
                  <a:rPr lang="en-US" sz="2400" dirty="0">
                    <a:effectLst/>
                    <a:latin typeface="Times New Roman" panose="02020603050405020304" pitchFamily="18" charset="0"/>
                    <a:ea typeface="SimSun" panose="02010600030101010101" pitchFamily="2" charset="-122"/>
                  </a:rPr>
                  <a:t> 2.3 (Summation lemma)</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For any integer n ≥ 1 and nonzero integer k not divisible by n,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nary>
                      <m:naryPr>
                        <m:chr m:val="∑"/>
                        <m:limLoc m:val="undOv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𝑗</m:t>
                            </m:r>
                          </m:sup>
                        </m:sSup>
                        <m:r>
                          <a:rPr lang="en-US" sz="240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oMath>
                </a14:m>
                <a:r>
                  <a:rPr lang="en-US" sz="2400" dirty="0">
                    <a:solidFill>
                      <a:srgbClr val="0000FF"/>
                    </a:solidFill>
                    <a:effectLst/>
                    <a:latin typeface="Times New Roman" panose="02020603050405020304" pitchFamily="18" charset="0"/>
                    <a:ea typeface="SimSun" panose="02010600030101010101" pitchFamily="2" charset="-122"/>
                  </a:rPr>
                  <a:t> </a:t>
                </a:r>
                <a:endParaRPr lang="en-US" sz="2400" dirty="0">
                  <a:solidFill>
                    <a:srgbClr val="0000FF"/>
                  </a:solidFill>
                  <a:effectLst/>
                  <a:latin typeface="Courier New" panose="02070309020205020404" pitchFamily="49" charset="0"/>
                  <a:ea typeface="SimSun" panose="02010600030101010101" pitchFamily="2" charset="-122"/>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Explanation:</a:t>
                </a:r>
              </a:p>
              <a:p>
                <a:pPr marL="465138" indent="-465138">
                  <a:spcAft>
                    <a:spcPts val="600"/>
                  </a:spcAft>
                  <a:buFont typeface="Arial" panose="020B0604020202020204" pitchFamily="34" charset="0"/>
                  <a:buChar char="•"/>
                </a:pPr>
                <a14:m>
                  <m:oMath xmlns:m="http://schemas.openxmlformats.org/officeDocument/2006/math">
                    <m:sSub>
                      <m:sSub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Sub>
                  </m:oMath>
                </a14:m>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​represents a complex nth root of unity, which satisfies</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b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=1</m:t>
                    </m:r>
                  </m:oMath>
                </a14:m>
                <a:r>
                  <a:rPr lang="en-US" sz="2400" dirty="0">
                    <a:latin typeface="Times New Roman" panose="02020603050405020304" pitchFamily="18" charset="0"/>
                    <a:cs typeface="Times New Roman" panose="02020603050405020304" pitchFamily="18" charset="0"/>
                  </a:rPr>
                  <a:t>.</a:t>
                </a:r>
              </a:p>
              <a:p>
                <a:pPr marL="465138" indent="-465138">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lemma states that if k is a nonzero integer and k is </a:t>
                </a:r>
                <a:r>
                  <a:rPr lang="en-US" sz="2400" b="1" dirty="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divisible by n, then the sum of the powers of </a:t>
                </a:r>
                <a14:m>
                  <m:oMath xmlns:m="http://schemas.openxmlformats.org/officeDocument/2006/math">
                    <m:sSubSup>
                      <m:sSubSup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from j = 0 to j = n−1 equals zero.</a:t>
                </a:r>
              </a:p>
              <a:p>
                <a:pPr marL="465138" indent="-465138">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result is significant in the study of Fourier transforms and cyclic groups. It shows that the sum of these powers cancels out when k is not a multiple of n. This cancellation is a consequence of the symmetry and periodicity properties of the roots of unity.</a:t>
                </a:r>
              </a:p>
            </p:txBody>
          </p:sp>
        </mc:Choice>
        <mc:Fallback xmlns="">
          <p:sp>
            <p:nvSpPr>
              <p:cNvPr id="2" name="Rectangle 1"/>
              <p:cNvSpPr>
                <a:spLocks noRot="1" noChangeAspect="1" noMove="1" noResize="1" noEditPoints="1" noAdjustHandles="1" noChangeArrowheads="1" noChangeShapeType="1" noTextEdit="1"/>
              </p:cNvSpPr>
              <p:nvPr/>
            </p:nvSpPr>
            <p:spPr>
              <a:xfrm>
                <a:off x="1361958" y="918245"/>
                <a:ext cx="9756559" cy="5348772"/>
              </a:xfrm>
              <a:prstGeom prst="rect">
                <a:avLst/>
              </a:prstGeom>
              <a:blipFill>
                <a:blip r:embed="rId2"/>
                <a:stretch>
                  <a:fillRect l="-937" t="-456" r="-125" b="-1710"/>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DBCA043E-2637-4036-92D8-D0AAD2178696}"/>
              </a:ext>
            </a:extLst>
          </p:cNvPr>
          <p:cNvSpPr/>
          <p:nvPr/>
        </p:nvSpPr>
        <p:spPr>
          <a:xfrm flipH="1">
            <a:off x="695374" y="1655351"/>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64EFC313-1A51-44E0-8F6C-05EF593FFD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427" y="985003"/>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E9F9CFC-30BA-4B95-B653-5299FDD5F04A}"/>
              </a:ext>
            </a:extLst>
          </p:cNvPr>
          <p:cNvSpPr/>
          <p:nvPr/>
        </p:nvSpPr>
        <p:spPr>
          <a:xfrm>
            <a:off x="1233048" y="292817"/>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348042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B73CC4-215E-46F8-88D2-E287C3FF5B7E}"/>
              </a:ext>
            </a:extLst>
          </p:cNvPr>
          <p:cNvSpPr txBox="1"/>
          <p:nvPr/>
        </p:nvSpPr>
        <p:spPr>
          <a:xfrm>
            <a:off x="1113213" y="983684"/>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86152" y="1120124"/>
                <a:ext cx="10111666" cy="5428987"/>
              </a:xfrm>
              <a:prstGeom prst="rect">
                <a:avLst/>
              </a:prstGeom>
            </p:spPr>
            <p:txBody>
              <a:bodyPr wrap="square">
                <a:spAutoFit/>
              </a:bodyPr>
              <a:lstStyle/>
              <a:p>
                <a:pPr>
                  <a:lnSpc>
                    <a:spcPct val="115000"/>
                  </a:lnSpc>
                </a:pPr>
                <a:r>
                  <a:rPr lang="en-US" sz="2400" b="1" dirty="0">
                    <a:solidFill>
                      <a:srgbClr val="0000FF"/>
                    </a:solidFill>
                    <a:latin typeface="Times New Roman" panose="02020603050405020304" pitchFamily="18" charset="0"/>
                    <a:ea typeface="SimSun" panose="02010600030101010101" pitchFamily="2" charset="-122"/>
                  </a:rPr>
                  <a:t>Example </a:t>
                </a:r>
                <a:r>
                  <a:rPr lang="en-US" sz="2400" dirty="0">
                    <a:solidFill>
                      <a:srgbClr val="0000FF"/>
                    </a:solidFill>
                    <a:effectLst/>
                    <a:latin typeface="Times New Roman" panose="02020603050405020304" pitchFamily="18" charset="0"/>
                    <a:ea typeface="SimSun" panose="02010600030101010101" pitchFamily="2" charset="-122"/>
                  </a:rPr>
                  <a:t>2.27:</a:t>
                </a:r>
                <a:r>
                  <a:rPr lang="en-US" sz="2400" b="1" dirty="0">
                    <a:solidFill>
                      <a:srgbClr val="0000FF"/>
                    </a:solidFill>
                    <a:effectLst/>
                    <a:latin typeface="Times New Roman" panose="02020603050405020304" pitchFamily="18" charset="0"/>
                    <a:ea typeface="SimSun" panose="02010600030101010101" pitchFamily="2" charset="-122"/>
                  </a:rPr>
                  <a:t>  </a:t>
                </a:r>
                <a:r>
                  <a:rPr lang="en-US" sz="2400" b="1" i="1" dirty="0">
                    <a:solidFill>
                      <a:srgbClr val="0000FF"/>
                    </a:solidFill>
                    <a:effectLst/>
                    <a:latin typeface="Times New Roman" panose="02020603050405020304" pitchFamily="18" charset="0"/>
                    <a:ea typeface="SimSun" panose="02010600030101010101" pitchFamily="2" charset="-122"/>
                  </a:rPr>
                  <a:t>Example of Lemma 2.2 (Halving lemma)</a:t>
                </a:r>
                <a:endParaRPr lang="en-US" sz="2400" dirty="0">
                  <a:effectLst/>
                  <a:latin typeface="Courier New" panose="02070309020205020404" pitchFamily="49" charset="0"/>
                  <a:ea typeface="SimSun" panose="02010600030101010101" pitchFamily="2" charset="-122"/>
                </a:endParaRPr>
              </a:p>
              <a:p>
                <a:pPr>
                  <a:lnSpc>
                    <a:spcPct val="150000"/>
                  </a:lnSpc>
                </a:pP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effectLst/>
                    <a:latin typeface="Times New Roman" panose="02020603050405020304" pitchFamily="18" charset="0"/>
                    <a:ea typeface="SimSun" panose="02010600030101010101" pitchFamily="2" charset="-122"/>
                  </a:rPr>
                  <a:t> = 1;              </a:t>
                </a:r>
                <a:endParaRPr lang="en-US" sz="2400" dirty="0">
                  <a:effectLst/>
                  <a:latin typeface="Courier New" panose="02070309020205020404" pitchFamily="49" charset="0"/>
                  <a:ea typeface="SimSun" panose="02010600030101010101" pitchFamily="2" charset="-122"/>
                </a:endParaRPr>
              </a:p>
              <a:p>
                <a:pPr>
                  <a:lnSpc>
                    <a:spcPct val="150000"/>
                  </a:lnSpc>
                </a:pP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8 </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2 </m:t>
                        </m:r>
                      </m:sup>
                    </m:s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oMath>
                </a14:m>
                <a:r>
                  <a:rPr lang="en-US" sz="2400" dirty="0">
                    <a:effectLst/>
                    <a:latin typeface="Times New Roman" panose="02020603050405020304" pitchFamily="18" charset="0"/>
                    <a:ea typeface="SimSun" panose="02010600030101010101" pitchFamily="2" charset="-122"/>
                  </a:rPr>
                  <a:t> ,  for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8 </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2 </m:t>
                        </m:r>
                      </m:sup>
                    </m:sSup>
                  </m:oMath>
                </a14:m>
                <a:r>
                  <a:rPr lang="en-US" sz="2400" dirty="0">
                    <a:effectLst/>
                    <a:latin typeface="Times New Roman" panose="02020603050405020304" pitchFamily="18" charset="0"/>
                    <a:ea typeface="SimSun" panose="02010600030101010101" pitchFamily="2" charset="-122"/>
                  </a:rPr>
                  <a:t> = ( </a:t>
                </a:r>
                <a14:m>
                  <m:oMath xmlns:m="http://schemas.openxmlformats.org/officeDocument/2006/math">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r>
                  <a:rPr lang="en-US" sz="2400" baseline="30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 and</a:t>
                </a:r>
                <a:endParaRPr lang="en-US" sz="2400" dirty="0">
                  <a:effectLst/>
                  <a:latin typeface="Courier New" panose="02070309020205020404" pitchFamily="49" charset="0"/>
                  <a:ea typeface="SimSun" panose="02010600030101010101" pitchFamily="2" charset="-122"/>
                </a:endParaRPr>
              </a:p>
              <a:p>
                <a:pPr marL="1371600" marR="0" indent="45720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∗1/4</m:t>
                        </m:r>
                      </m:sup>
                    </m:sSup>
                  </m:oMath>
                </a14:m>
                <a:r>
                  <a:rPr lang="en-US" sz="2400" dirty="0">
                    <a:effectLst/>
                    <a:latin typeface="Times New Roman" panose="02020603050405020304" pitchFamily="18" charset="0"/>
                    <a:ea typeface="SimSun" panose="02010600030101010101" pitchFamily="2" charset="-122"/>
                  </a:rPr>
                  <a:t> = cos(</a:t>
                </a:r>
                <a14:m>
                  <m:oMath xmlns:m="http://schemas.openxmlformats.org/officeDocument/2006/math">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sin(</a:t>
                </a:r>
                <a14:m>
                  <m:oMath xmlns:m="http://schemas.openxmlformats.org/officeDocument/2006/math">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rPr>
                  <a:t> ) = 0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 ѡ</m:t>
                        </m:r>
                      </m:e>
                      <m:sub>
                        <m:r>
                          <a:rPr lang="en-US" sz="2400" i="1">
                            <a:latin typeface="Cambria Math" panose="02040503050406030204" pitchFamily="18" charset="0"/>
                            <a:ea typeface="SimSun" panose="02010600030101010101" pitchFamily="2" charset="-122"/>
                            <a:cs typeface="Times New Roman" panose="02020603050405020304" pitchFamily="18" charset="0"/>
                          </a:rPr>
                          <m:t>8 </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m:t>
                        </m:r>
                      </m:e>
                      <m:sup>
                        <m:r>
                          <a:rPr lang="en-US" sz="2400" i="1">
                            <a:latin typeface="Cambria Math" panose="02040503050406030204" pitchFamily="18" charset="0"/>
                            <a:ea typeface="SimSun" panose="02010600030101010101" pitchFamily="2" charset="-122"/>
                            <a:cs typeface="Times New Roman" panose="02020603050405020304" pitchFamily="18" charset="0"/>
                          </a:rPr>
                          <m:t>2 </m:t>
                        </m:r>
                      </m:sup>
                    </m:s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ea typeface="SimSun" panose="02010600030101010101" pitchFamily="2" charset="-122"/>
                  </a:rPr>
                  <a:t>   = -1 </a:t>
                </a:r>
              </a:p>
              <a:p>
                <a:pPr>
                  <a:lnSpc>
                    <a:spcPct val="150000"/>
                  </a:lnSpc>
                </a:pP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 ѡ</m:t>
                        </m:r>
                      </m:e>
                      <m:sub>
                        <m:r>
                          <a:rPr lang="en-US" sz="2400" i="1">
                            <a:latin typeface="Cambria Math" panose="02040503050406030204" pitchFamily="18" charset="0"/>
                            <a:ea typeface="SimSun" panose="02010600030101010101" pitchFamily="2" charset="-122"/>
                            <a:cs typeface="Times New Roman" panose="02020603050405020304" pitchFamily="18" charset="0"/>
                          </a:rPr>
                          <m:t>8 </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m:t>
                        </m:r>
                      </m:e>
                      <m:sup>
                        <m:r>
                          <a:rPr lang="en-US" sz="2400" i="1">
                            <a:latin typeface="Cambria Math" panose="02040503050406030204" pitchFamily="18" charset="0"/>
                            <a:ea typeface="SimSun" panose="02010600030101010101" pitchFamily="2" charset="-122"/>
                            <a:cs typeface="Times New Roman" panose="02020603050405020304" pitchFamily="18" charset="0"/>
                          </a:rPr>
                          <m:t>2 </m:t>
                        </m:r>
                      </m:sup>
                    </m:s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𝑖</m:t>
                    </m:r>
                  </m:oMath>
                </a14:m>
                <a:r>
                  <a:rPr lang="en-US" sz="2400" dirty="0">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𝑚𝑜𝑑</m:t>
                        </m:r>
                        <m:r>
                          <a:rPr lang="en-US" sz="2400" i="1">
                            <a:effectLst/>
                            <a:latin typeface="Cambria Math" panose="02040503050406030204" pitchFamily="18" charset="0"/>
                            <a:ea typeface="SimSun" panose="02010600030101010101" pitchFamily="2" charset="-122"/>
                            <a:cs typeface="Times New Roman" panose="02020603050405020304" pitchFamily="18" charset="0"/>
                          </a:rPr>
                          <m:t> 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effectLst/>
                    <a:latin typeface="Times New Roman" panose="02020603050405020304" pitchFamily="18" charset="0"/>
                    <a:ea typeface="SimSun" panose="02010600030101010101" pitchFamily="2" charset="-122"/>
                  </a:rPr>
                  <a:t>, 	for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(-1)</a:t>
                </a:r>
                <a:r>
                  <a:rPr lang="en-US" sz="2400" baseline="30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1; and</a:t>
                </a:r>
                <a:endParaRPr lang="en-US" sz="2400" dirty="0">
                  <a:effectLst/>
                  <a:latin typeface="Courier New" panose="02070309020205020404" pitchFamily="49" charset="0"/>
                  <a:ea typeface="SimSun" panose="02010600030101010101" pitchFamily="2" charset="-122"/>
                </a:endParaRPr>
              </a:p>
              <a:p>
                <a:pPr marL="1828800" marR="0" indent="45720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∗0/4</m:t>
                        </m:r>
                      </m:sup>
                    </m:sSup>
                  </m:oMath>
                </a14:m>
                <a:r>
                  <a:rPr lang="en-US" sz="2400" dirty="0">
                    <a:effectLst/>
                    <a:latin typeface="Times New Roman" panose="02020603050405020304" pitchFamily="18" charset="0"/>
                    <a:ea typeface="SimSun" panose="02010600030101010101" pitchFamily="2" charset="-122"/>
                  </a:rPr>
                  <a:t> = cos(0)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sin(0)  </a:t>
                </a:r>
                <a:endParaRPr lang="en-US" sz="2400" dirty="0">
                  <a:effectLst/>
                  <a:latin typeface="Courier New" panose="02070309020205020404" pitchFamily="49" charset="0"/>
                  <a:ea typeface="SimSun" panose="02010600030101010101" pitchFamily="2" charset="-122"/>
                </a:endParaRPr>
              </a:p>
              <a:p>
                <a:pPr marL="1828800" marR="0" indent="45720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 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*0 = 1</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86152" y="1120124"/>
                <a:ext cx="10111666" cy="5428987"/>
              </a:xfrm>
              <a:prstGeom prst="rect">
                <a:avLst/>
              </a:prstGeom>
              <a:blipFill>
                <a:blip r:embed="rId2"/>
                <a:stretch>
                  <a:fillRect l="-964" t="-449" b="-1348"/>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185C274F-4B04-4B3B-9536-93F47A0710AF}"/>
              </a:ext>
            </a:extLst>
          </p:cNvPr>
          <p:cNvSpPr/>
          <p:nvPr/>
        </p:nvSpPr>
        <p:spPr>
          <a:xfrm flipH="1">
            <a:off x="519906" y="809593"/>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4" name="Rectangle 3">
            <a:extLst>
              <a:ext uri="{FF2B5EF4-FFF2-40B4-BE49-F238E27FC236}">
                <a16:creationId xmlns:a16="http://schemas.microsoft.com/office/drawing/2014/main" id="{A0BCABE1-F84A-4C8E-A34A-94C416AE378A}"/>
              </a:ext>
            </a:extLst>
          </p:cNvPr>
          <p:cNvSpPr/>
          <p:nvPr/>
        </p:nvSpPr>
        <p:spPr>
          <a:xfrm>
            <a:off x="1286152" y="494696"/>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1050838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91449" y="1367484"/>
                <a:ext cx="9206144" cy="4354012"/>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𝑚𝑜𝑑</m:t>
                        </m:r>
                        <m:r>
                          <a:rPr lang="en-US" sz="2400" i="1">
                            <a:effectLst/>
                            <a:latin typeface="Cambria Math" panose="02040503050406030204" pitchFamily="18" charset="0"/>
                            <a:ea typeface="SimSun" panose="02010600030101010101" pitchFamily="2" charset="-122"/>
                            <a:cs typeface="Times New Roman" panose="02020603050405020304" pitchFamily="18" charset="0"/>
                          </a:rPr>
                          <m:t> 4</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effectLst/>
                    <a:latin typeface="Times New Roman" panose="02020603050405020304" pitchFamily="18" charset="0"/>
                    <a:ea typeface="SimSun" panose="02010600030101010101" pitchFamily="2" charset="-122"/>
                  </a:rPr>
                  <a:t> ,  	for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  ( </a:t>
                </a:r>
                <a14:m>
                  <m:oMath xmlns:m="http://schemas.openxmlformats.org/officeDocument/2006/math">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r>
                  <a:rPr lang="en-US" sz="2400" baseline="30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and</a:t>
                </a:r>
                <a:endParaRPr lang="en-US" sz="2400" dirty="0">
                  <a:effectLst/>
                  <a:latin typeface="Courier New" panose="02070309020205020404" pitchFamily="49" charset="0"/>
                  <a:ea typeface="SimSun" panose="02010600030101010101" pitchFamily="2" charset="-122"/>
                </a:endParaRPr>
              </a:p>
              <a:p>
                <a:pPr marL="2743200" marR="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∗3/4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marL="2743200" marR="0" indent="45720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 cos(</a:t>
                </a:r>
                <a14:m>
                  <m:oMath xmlns:m="http://schemas.openxmlformats.org/officeDocument/2006/math">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sin(</a:t>
                </a:r>
                <a14:m>
                  <m:oMath xmlns:m="http://schemas.openxmlformats.org/officeDocument/2006/math">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r>
                          <a:rPr lang="en-US" sz="2400" i="1">
                            <a:effectLst/>
                            <a:latin typeface="Cambria Math" panose="02040503050406030204" pitchFamily="18" charset="0"/>
                            <a:ea typeface="SimSun" panose="02010600030101010101" pitchFamily="2" charset="-122"/>
                            <a:cs typeface="Times New Roman" panose="02020603050405020304" pitchFamily="18" charset="0"/>
                          </a:rPr>
                          <m:t>𝜋</m:t>
                        </m:r>
                      </m:num>
                      <m:den>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marL="2743200" marR="0" indent="45720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 0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*-1 = -</a:t>
                </a:r>
                <a:r>
                  <a:rPr lang="en-US" sz="2400" dirty="0" err="1">
                    <a:effectLst/>
                    <a:latin typeface="Times New Roman" panose="02020603050405020304" pitchFamily="18" charset="0"/>
                    <a:ea typeface="SimSun" panose="02010600030101010101" pitchFamily="2" charset="-122"/>
                  </a:rPr>
                  <a:t>i</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491449" y="1367484"/>
                <a:ext cx="9206144" cy="4354012"/>
              </a:xfrm>
              <a:prstGeom prst="rect">
                <a:avLst/>
              </a:prstGeom>
              <a:blipFill rotWithShape="0">
                <a:blip r:embed="rId2"/>
                <a:stretch>
                  <a:fillRect l="-1060" b="-699"/>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58203AA-5543-4C17-91D8-DB5C0037D2E1}"/>
              </a:ext>
            </a:extLst>
          </p:cNvPr>
          <p:cNvSpPr/>
          <p:nvPr/>
        </p:nvSpPr>
        <p:spPr>
          <a:xfrm flipH="1">
            <a:off x="663030" y="2129509"/>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4" name="Rectangle 3">
            <a:extLst>
              <a:ext uri="{FF2B5EF4-FFF2-40B4-BE49-F238E27FC236}">
                <a16:creationId xmlns:a16="http://schemas.microsoft.com/office/drawing/2014/main" id="{DEF528E7-F5DF-4024-8087-E6A0286A2408}"/>
              </a:ext>
            </a:extLst>
          </p:cNvPr>
          <p:cNvSpPr/>
          <p:nvPr/>
        </p:nvSpPr>
        <p:spPr>
          <a:xfrm>
            <a:off x="1491449" y="823790"/>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766276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30784" y="1079937"/>
                <a:ext cx="9330431" cy="5213735"/>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Example </a:t>
                </a:r>
                <a:r>
                  <a:rPr lang="en-US" sz="2400" dirty="0">
                    <a:effectLst/>
                    <a:latin typeface="Times New Roman" panose="02020603050405020304" pitchFamily="18" charset="0"/>
                    <a:ea typeface="SimSun" panose="02010600030101010101" pitchFamily="2" charset="-122"/>
                  </a:rPr>
                  <a:t>2.28:   </a:t>
                </a:r>
                <a:r>
                  <a:rPr lang="en-US" sz="2400" b="1" i="1" dirty="0">
                    <a:effectLst/>
                    <a:latin typeface="Times New Roman" panose="02020603050405020304" pitchFamily="18" charset="0"/>
                    <a:ea typeface="SimSun" panose="02010600030101010101" pitchFamily="2" charset="-122"/>
                  </a:rPr>
                  <a:t>Example of Lemma 2.3 (Summation lemma)</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b="1"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Aft>
                    <a:spcPts val="1000"/>
                  </a:spcAft>
                </a:pP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p>
                        <m:r>
                          <a:rPr lang="en-US" sz="2400">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Aft>
                    <a:spcPts val="10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Aft>
                    <a:spcPts val="10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1200" b="1" dirty="0">
                    <a:effectLst/>
                    <a:latin typeface="Times New Roman" panose="02020603050405020304" pitchFamily="18" charset="0"/>
                    <a:ea typeface="SimSun" panose="02010600030101010101" pitchFamily="2" charset="-122"/>
                  </a:rPr>
                  <a:t> </a:t>
                </a:r>
                <a:endParaRPr lang="en-US" sz="12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Let k = 3 and n = 8.  3 is indivisible by 8</a:t>
                </a:r>
                <a:endParaRPr lang="en-US" sz="2400" dirty="0">
                  <a:effectLst/>
                  <a:latin typeface="Courier New" panose="02070309020205020404" pitchFamily="49" charset="0"/>
                  <a:ea typeface="SimSun" panose="02010600030101010101" pitchFamily="2" charset="-122"/>
                </a:endParaRPr>
              </a:p>
              <a:p>
                <a:pPr>
                  <a:lnSpc>
                    <a:spcPct val="115000"/>
                  </a:lnSpc>
                </a:pPr>
                <a:r>
                  <a:rPr lang="en-US" sz="1400" dirty="0">
                    <a:effectLst/>
                    <a:latin typeface="Times New Roman" panose="02020603050405020304" pitchFamily="18" charset="0"/>
                    <a:ea typeface="SimSun" panose="02010600030101010101" pitchFamily="2" charset="-122"/>
                  </a:rPr>
                  <a:t> </a:t>
                </a:r>
                <a:endParaRPr lang="en-US" sz="1400" dirty="0">
                  <a:effectLst/>
                  <a:latin typeface="Courier New" panose="02070309020205020404" pitchFamily="49" charset="0"/>
                  <a:ea typeface="SimSun" panose="02010600030101010101" pitchFamily="2" charset="-122"/>
                </a:endParaRPr>
              </a:p>
              <a:p>
                <a:pPr>
                  <a:lnSpc>
                    <a:spcPct val="150000"/>
                  </a:lnSpc>
                </a:pP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p>
                        <m:r>
                          <a:rPr lang="en-US" sz="2400">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30784" y="1079937"/>
                <a:ext cx="9330431" cy="5213735"/>
              </a:xfrm>
              <a:prstGeom prst="rect">
                <a:avLst/>
              </a:prstGeom>
              <a:blipFill>
                <a:blip r:embed="rId2"/>
                <a:stretch>
                  <a:fillRect l="-1046" t="-468"/>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EC93101E-BB25-4ED3-8F30-1C45C325F71E}"/>
              </a:ext>
            </a:extLst>
          </p:cNvPr>
          <p:cNvSpPr/>
          <p:nvPr/>
        </p:nvSpPr>
        <p:spPr>
          <a:xfrm flipH="1">
            <a:off x="543760" y="1079937"/>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C88FEB57-A287-4539-8CB8-F192381CFC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949" y="1599269"/>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5EABFFD-2DF0-4A78-8886-6DFA2658F790}"/>
              </a:ext>
            </a:extLst>
          </p:cNvPr>
          <p:cNvSpPr/>
          <p:nvPr/>
        </p:nvSpPr>
        <p:spPr>
          <a:xfrm>
            <a:off x="1322018" y="280773"/>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3644021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63181" y="1191771"/>
                <a:ext cx="10235953" cy="5359416"/>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Example </a:t>
                </a:r>
                <a:r>
                  <a:rPr lang="en-US" sz="2400" dirty="0">
                    <a:effectLst/>
                    <a:latin typeface="Times New Roman" panose="02020603050405020304" pitchFamily="18" charset="0"/>
                    <a:ea typeface="SimSun" panose="02010600030101010101" pitchFamily="2" charset="-122"/>
                  </a:rPr>
                  <a:t>2.28:   </a:t>
                </a:r>
                <a:r>
                  <a:rPr lang="en-US" sz="2400" b="1" i="1" dirty="0">
                    <a:effectLst/>
                    <a:latin typeface="Times New Roman" panose="02020603050405020304" pitchFamily="18" charset="0"/>
                    <a:ea typeface="SimSun" panose="02010600030101010101" pitchFamily="2" charset="-122"/>
                  </a:rPr>
                  <a:t>Example of Lemma 2.3 (Summation lemma)</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b="1" dirty="0">
                    <a:effectLst/>
                    <a:latin typeface="Times New Roman" panose="02020603050405020304" pitchFamily="18" charset="0"/>
                    <a:ea typeface="SimSun" panose="02010600030101010101" pitchFamily="2" charset="-122"/>
                  </a:rPr>
                  <a:t> =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0</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In fact, if k = 1, 2, 3, 4, 5, 6, 7, … k is indivisible by 8, and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p>
                        <m:r>
                          <a:rPr lang="en-US" sz="2400">
                            <a:effectLst/>
                            <a:latin typeface="Cambria Math" panose="02040503050406030204" pitchFamily="18" charset="0"/>
                            <a:ea typeface="SimSun" panose="02010600030101010101" pitchFamily="2" charset="-122"/>
                            <a:cs typeface="Times New Roman" panose="02020603050405020304" pitchFamily="18" charset="0"/>
                          </a:rPr>
                          <m:t> </m:t>
                        </m:r>
                      </m:e>
                    </m:nary>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63181" y="1191771"/>
                <a:ext cx="10235953" cy="5359416"/>
              </a:xfrm>
              <a:prstGeom prst="rect">
                <a:avLst/>
              </a:prstGeom>
              <a:blipFill>
                <a:blip r:embed="rId2"/>
                <a:stretch>
                  <a:fillRect l="-893" t="-455" b="-45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9DB4AE57-B7AA-4067-ABA1-8886BAD8DCF8}"/>
              </a:ext>
            </a:extLst>
          </p:cNvPr>
          <p:cNvSpPr/>
          <p:nvPr/>
        </p:nvSpPr>
        <p:spPr>
          <a:xfrm>
            <a:off x="1263181" y="406503"/>
            <a:ext cx="3974165" cy="625428"/>
          </a:xfrm>
          <a:prstGeom prst="rect">
            <a:avLst/>
          </a:prstGeom>
        </p:spPr>
        <p:txBody>
          <a:bodyPr wrap="none">
            <a:spAutoFit/>
          </a:bodyPr>
          <a:lstStyle/>
          <a:p>
            <a:pPr>
              <a:lnSpc>
                <a:spcPct val="115000"/>
              </a:lnSpc>
            </a:pPr>
            <a:r>
              <a:rPr lang="en-US" sz="3200" dirty="0">
                <a:ea typeface="SimSun" panose="02010600030101010101" pitchFamily="2" charset="-122"/>
              </a:rPr>
              <a:t>Complex roots of unity</a:t>
            </a:r>
          </a:p>
        </p:txBody>
      </p:sp>
    </p:spTree>
    <p:extLst>
      <p:ext uri="{BB962C8B-B14F-4D97-AF65-F5344CB8AC3E}">
        <p14:creationId xmlns:p14="http://schemas.microsoft.com/office/powerpoint/2010/main" val="1811635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Bracket 2"/>
          <p:cNvSpPr/>
          <p:nvPr/>
        </p:nvSpPr>
        <p:spPr>
          <a:xfrm>
            <a:off x="6264545" y="1615725"/>
            <a:ext cx="88285" cy="2070267"/>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Left Bracket 3"/>
          <p:cNvSpPr/>
          <p:nvPr/>
        </p:nvSpPr>
        <p:spPr>
          <a:xfrm>
            <a:off x="8155238" y="1609376"/>
            <a:ext cx="45719" cy="22120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ight Bracket 4"/>
          <p:cNvSpPr/>
          <p:nvPr/>
        </p:nvSpPr>
        <p:spPr>
          <a:xfrm>
            <a:off x="9174697" y="1627130"/>
            <a:ext cx="45719" cy="221200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ight Bracket 5"/>
          <p:cNvSpPr/>
          <p:nvPr/>
        </p:nvSpPr>
        <p:spPr>
          <a:xfrm>
            <a:off x="5669885" y="1615725"/>
            <a:ext cx="138243" cy="2063283"/>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Left Bracket 6"/>
          <p:cNvSpPr/>
          <p:nvPr/>
        </p:nvSpPr>
        <p:spPr>
          <a:xfrm>
            <a:off x="1154097" y="1615725"/>
            <a:ext cx="117260" cy="19925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Bracket 7"/>
          <p:cNvSpPr/>
          <p:nvPr/>
        </p:nvSpPr>
        <p:spPr>
          <a:xfrm>
            <a:off x="7349430" y="1609376"/>
            <a:ext cx="45719" cy="2069632"/>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10" name="Rectangle 8"/>
              <p:cNvSpPr>
                <a:spLocks noChangeArrowheads="1"/>
              </p:cNvSpPr>
              <p:nvPr/>
            </p:nvSpPr>
            <p:spPr bwMode="auto">
              <a:xfrm>
                <a:off x="372863" y="1417746"/>
                <a:ext cx="11093976" cy="238853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0</m:t>
                        </m:r>
                      </m:sub>
                      <m:sup>
                        <m:r>
                          <a:rPr lang="en-US" sz="2400" i="1">
                            <a:latin typeface="Cambria Math"/>
                          </a:rPr>
                          <m:t>2</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0</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endParaRPr kumimoji="0" lang="en-US" altLang="zh-CN" sz="24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	x</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1</m:t>
                        </m:r>
                      </m:sub>
                      <m:sup>
                        <m:r>
                          <a:rPr lang="en-US" sz="2400" i="1">
                            <a:latin typeface="Cambria Math"/>
                          </a:rPr>
                          <m:t>2</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1</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	.	.		.		.</a:t>
                </a:r>
                <a:endParaRPr kumimoji="0" lang="en-US" altLang="zh-CN" sz="24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1	</a:t>
                </a:r>
                <a:r>
                  <a:rPr lang="en-US" altLang="zh-CN" sz="2400" dirty="0" err="1">
                    <a:latin typeface="Times New Roman" panose="02020603050405020304" pitchFamily="18" charset="0"/>
                    <a:ea typeface="SimSun" panose="02010600030101010101" pitchFamily="2" charset="-122"/>
                    <a:cs typeface="Times New Roman" panose="02020603050405020304" pitchFamily="18" charset="0"/>
                  </a:rPr>
                  <a:t>x</a:t>
                </a:r>
                <a:r>
                  <a:rPr lang="en-US" altLang="zh-CN" sz="2400" baseline="-30000" dirty="0" err="1">
                    <a:latin typeface="Times New Roman" panose="02020603050405020304" pitchFamily="18" charset="0"/>
                    <a:ea typeface="SimSun" panose="02010600030101010101" pitchFamily="2" charset="-122"/>
                    <a:cs typeface="Times New Roman" panose="02020603050405020304" pitchFamily="18" charset="0"/>
                  </a:rPr>
                  <a:t>k</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b="0" i="1" smtClean="0">
                            <a:latin typeface="Cambria Math" panose="02040503050406030204" pitchFamily="18" charset="0"/>
                          </a:rPr>
                          <m:t>𝑘</m:t>
                        </m:r>
                      </m:sub>
                      <m:sup>
                        <m:r>
                          <a:rPr lang="en-US" sz="2400" i="1">
                            <a:latin typeface="Cambria Math"/>
                          </a:rPr>
                          <m:t>2</m:t>
                        </m:r>
                      </m:sup>
                    </m:sSubSup>
                  </m:oMath>
                </a14:m>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b="0" i="1" smtClean="0">
                            <a:latin typeface="Cambria Math" panose="02040503050406030204" pitchFamily="18" charset="0"/>
                          </a:rPr>
                          <m:t>𝑘</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dirty="0" err="1">
                    <a:latin typeface="Times New Roman" panose="02020603050405020304" pitchFamily="18" charset="0"/>
                    <a:ea typeface="SimSun" panose="02010600030101010101" pitchFamily="2" charset="-122"/>
                    <a:cs typeface="Times New Roman" panose="02020603050405020304" pitchFamily="18" charset="0"/>
                  </a:rPr>
                  <a:t>a</a:t>
                </a:r>
                <a:r>
                  <a:rPr lang="en-US" altLang="zh-CN" sz="2400" baseline="-30000" dirty="0" err="1">
                    <a:latin typeface="Times New Roman" panose="02020603050405020304" pitchFamily="18" charset="0"/>
                    <a:ea typeface="SimSun" panose="02010600030101010101" pitchFamily="2" charset="-122"/>
                    <a:cs typeface="Times New Roman" panose="02020603050405020304" pitchFamily="18" charset="0"/>
                  </a:rPr>
                  <a:t>k</a:t>
                </a:r>
                <a:r>
                  <a:rPr lang="en-US" altLang="zh-CN" sz="2400" baseline="-300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r>
                  <a:rPr lang="en-US" altLang="zh-CN" sz="2400" dirty="0" err="1">
                    <a:latin typeface="Times New Roman" panose="02020603050405020304" pitchFamily="18" charset="0"/>
                    <a:ea typeface="SimSun" panose="02010600030101010101" pitchFamily="2" charset="-122"/>
                    <a:cs typeface="Times New Roman" panose="02020603050405020304" pitchFamily="18" charset="0"/>
                  </a:rPr>
                  <a:t>y</a:t>
                </a:r>
                <a:r>
                  <a:rPr lang="en-US" altLang="zh-CN" sz="2400" baseline="-30000" dirty="0" err="1">
                    <a:latin typeface="Times New Roman" panose="02020603050405020304" pitchFamily="18" charset="0"/>
                    <a:ea typeface="SimSun" panose="02010600030101010101" pitchFamily="2" charset="-122"/>
                    <a:cs typeface="Times New Roman" panose="02020603050405020304" pitchFamily="18" charset="0"/>
                  </a:rPr>
                  <a:t>k</a:t>
                </a:r>
                <a:r>
                  <a:rPr lang="en-US" altLang="zh-CN" sz="2400" baseline="-300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(2.16)</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	.	.		.		.</a:t>
                </a:r>
                <a:endParaRPr kumimoji="0" lang="en-US" altLang="zh-CN" sz="24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	x</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𝑛</m:t>
                        </m:r>
                        <m:r>
                          <a:rPr lang="en-US" sz="2400" i="1">
                            <a:latin typeface="Cambria Math"/>
                          </a:rPr>
                          <m:t>−1</m:t>
                        </m:r>
                      </m:sub>
                      <m:sup>
                        <m:r>
                          <a:rPr lang="en-US" sz="2400" i="1">
                            <a:latin typeface="Cambria Math"/>
                          </a:rPr>
                          <m:t>2</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𝑛</m:t>
                        </m:r>
                        <m:r>
                          <a:rPr lang="en-US" sz="2400" i="1">
                            <a:latin typeface="Cambria Math"/>
                          </a:rPr>
                          <m:t>−1</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n-1</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mc:Choice>
        <mc:Fallback xmlns="">
          <p:sp>
            <p:nvSpPr>
              <p:cNvPr id="10" name="Rectangle 8"/>
              <p:cNvSpPr>
                <a:spLocks noRot="1" noChangeAspect="1" noMove="1" noResize="1" noEditPoints="1" noAdjustHandles="1" noChangeArrowheads="1" noChangeShapeType="1" noTextEdit="1"/>
              </p:cNvSpPr>
              <p:nvPr/>
            </p:nvSpPr>
            <p:spPr bwMode="auto">
              <a:xfrm>
                <a:off x="372863" y="1417746"/>
                <a:ext cx="11093976" cy="2388539"/>
              </a:xfrm>
              <a:prstGeom prst="rect">
                <a:avLst/>
              </a:prstGeom>
              <a:blipFill rotWithShape="0">
                <a:blip r:embed="rId2"/>
                <a:stretch>
                  <a:fillRect t="-512" b="-46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10"/>
          <p:cNvSpPr/>
          <p:nvPr/>
        </p:nvSpPr>
        <p:spPr>
          <a:xfrm>
            <a:off x="993417" y="915364"/>
            <a:ext cx="2039341" cy="502382"/>
          </a:xfrm>
          <a:prstGeom prst="rect">
            <a:avLst/>
          </a:prstGeom>
        </p:spPr>
        <p:txBody>
          <a:bodyPr wrap="none">
            <a:spAutoFit/>
          </a:bodyPr>
          <a:lstStyle/>
          <a:p>
            <a:pPr>
              <a:lnSpc>
                <a:spcPct val="115000"/>
              </a:lnSpc>
            </a:pPr>
            <a:r>
              <a:rPr lang="en-US" sz="2400" b="1" dirty="0">
                <a:latin typeface="Times New Roman" panose="02020603050405020304" pitchFamily="18" charset="0"/>
                <a:ea typeface="SimSun" panose="02010600030101010101" pitchFamily="2" charset="-122"/>
              </a:rPr>
              <a:t>Example  </a:t>
            </a:r>
            <a:r>
              <a:rPr lang="en-US" sz="2400" dirty="0">
                <a:latin typeface="Times New Roman" panose="02020603050405020304" pitchFamily="18" charset="0"/>
                <a:ea typeface="SimSun" panose="02010600030101010101" pitchFamily="2" charset="-122"/>
              </a:rPr>
              <a:t>2.29</a:t>
            </a:r>
            <a:endParaRPr lang="en-US" sz="2400" dirty="0">
              <a:effectLst/>
              <a:latin typeface="Courier New" panose="02070309020205020404" pitchFamily="49" charset="0"/>
              <a:ea typeface="SimSun" panose="02010600030101010101" pitchFamily="2" charset="-122"/>
            </a:endParaRPr>
          </a:p>
        </p:txBody>
      </p:sp>
      <mc:AlternateContent xmlns:mc="http://schemas.openxmlformats.org/markup-compatibility/2006" xmlns:a14="http://schemas.microsoft.com/office/drawing/2010/main">
        <mc:Choice Requires="a14">
          <p:sp>
            <p:nvSpPr>
              <p:cNvPr id="12" name="Rectangle 11"/>
              <p:cNvSpPr/>
              <p:nvPr/>
            </p:nvSpPr>
            <p:spPr>
              <a:xfrm>
                <a:off x="1154097" y="4092247"/>
                <a:ext cx="8566952" cy="2421945"/>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baseline="-25000" dirty="0">
                    <a:effectLst/>
                    <a:latin typeface="Times New Roman" panose="02020603050405020304" pitchFamily="18" charset="0"/>
                    <a:ea typeface="SimSun" panose="02010600030101010101" pitchFamily="2" charset="-122"/>
                  </a:rPr>
                  <a:t>  </a:t>
                </a:r>
                <a:r>
                  <a:rPr lang="en-US" sz="2400" b="1"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a:t>
                </a:r>
                <a:r>
                  <a:rPr lang="en-US" sz="2400" baseline="-25000" dirty="0">
                    <a:effectLst/>
                    <a:latin typeface="Times New Roman" panose="02020603050405020304" pitchFamily="18" charset="0"/>
                    <a:ea typeface="SimSun" panose="02010600030101010101" pitchFamily="2" charset="-122"/>
                  </a:rPr>
                  <a:t>0 </a:t>
                </a:r>
                <a:r>
                  <a:rPr lang="en-US" sz="2400" b="1" dirty="0">
                    <a:effectLst/>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1  +    a</a:t>
                </a:r>
                <a:r>
                  <a:rPr lang="en-US" sz="2400" baseline="-25000" dirty="0">
                    <a:effectLst/>
                    <a:latin typeface="Times New Roman" panose="02020603050405020304" pitchFamily="18" charset="0"/>
                    <a:ea typeface="SimSun" panose="02010600030101010101" pitchFamily="2" charset="-122"/>
                  </a:rPr>
                  <a:t>1 </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x</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r>
                  <a:rPr lang="en-US" sz="2400" baseline="-25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  …  +  a</a:t>
                </a:r>
                <a:r>
                  <a:rPr lang="en-US" sz="2400" baseline="-25000" dirty="0">
                    <a:effectLst/>
                    <a:latin typeface="Times New Roman" panose="02020603050405020304" pitchFamily="18" charset="0"/>
                    <a:ea typeface="SimSun" panose="02010600030101010101" pitchFamily="2" charset="-122"/>
                  </a:rPr>
                  <a:t>n-1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When k = 1, then</a:t>
                </a:r>
                <a:endParaRPr lang="en-US" sz="2400" dirty="0">
                  <a:effectLst/>
                  <a:latin typeface="Courier New" panose="02070309020205020404" pitchFamily="49"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y</a:t>
                </a:r>
                <a:r>
                  <a:rPr lang="en-US" sz="2400" baseline="-25000" dirty="0">
                    <a:effectLst/>
                    <a:latin typeface="Times New Roman" panose="02020603050405020304" pitchFamily="18" charset="0"/>
                    <a:ea typeface="SimSun" panose="02010600030101010101" pitchFamily="2" charset="-122"/>
                  </a:rPr>
                  <a:t>1  </a:t>
                </a:r>
                <a:r>
                  <a:rPr lang="en-US" sz="2400" b="1"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a:t>
                </a:r>
                <a:r>
                  <a:rPr lang="en-US" sz="2400" baseline="-25000" dirty="0">
                    <a:effectLst/>
                    <a:latin typeface="Times New Roman" panose="02020603050405020304" pitchFamily="18" charset="0"/>
                    <a:ea typeface="SimSun" panose="02010600030101010101" pitchFamily="2" charset="-122"/>
                  </a:rPr>
                  <a:t>0 </a:t>
                </a:r>
                <a:r>
                  <a:rPr lang="en-US" sz="2400" b="1" dirty="0">
                    <a:effectLst/>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1  +    a</a:t>
                </a:r>
                <a:r>
                  <a:rPr lang="en-US" sz="2400" baseline="-25000" dirty="0">
                    <a:effectLst/>
                    <a:latin typeface="Times New Roman" panose="02020603050405020304" pitchFamily="18" charset="0"/>
                    <a:ea typeface="SimSun" panose="02010600030101010101" pitchFamily="2" charset="-122"/>
                  </a:rPr>
                  <a:t>1 </a:t>
                </a:r>
                <a:r>
                  <a:rPr lang="en-US" sz="2400" dirty="0">
                    <a:effectLst/>
                    <a:latin typeface="Times New Roman" panose="02020603050405020304" pitchFamily="18" charset="0"/>
                    <a:ea typeface="SimSun" panose="02010600030101010101" pitchFamily="2" charset="-122"/>
                  </a:rPr>
                  <a:t>* x</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  a</a:t>
                </a:r>
                <a:r>
                  <a:rPr lang="en-US" sz="2400" baseline="-25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  …  +  a</a:t>
                </a:r>
                <a:r>
                  <a:rPr lang="en-US" sz="2400" baseline="-25000" dirty="0">
                    <a:effectLst/>
                    <a:latin typeface="Times New Roman" panose="02020603050405020304" pitchFamily="18" charset="0"/>
                    <a:ea typeface="SimSun" panose="02010600030101010101" pitchFamily="2" charset="-122"/>
                  </a:rPr>
                  <a:t>n-1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The </a:t>
                </a:r>
                <a:r>
                  <a:rPr lang="en-US" sz="2400" dirty="0" err="1">
                    <a:effectLst/>
                    <a:latin typeface="Times New Roman" panose="02020603050405020304" pitchFamily="18" charset="0"/>
                    <a:ea typeface="SimSun" panose="02010600030101010101" pitchFamily="2" charset="-122"/>
                  </a:rPr>
                  <a:t>Vandermonde</a:t>
                </a:r>
                <a:r>
                  <a:rPr lang="en-US" sz="2400" dirty="0">
                    <a:effectLst/>
                    <a:latin typeface="Times New Roman" panose="02020603050405020304" pitchFamily="18" charset="0"/>
                    <a:ea typeface="SimSun" panose="02010600030101010101" pitchFamily="2" charset="-122"/>
                  </a:rPr>
                  <a:t> matrix could be evaluated at</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x</a:t>
                </a:r>
                <a:r>
                  <a:rPr lang="en-US" altLang="zh-CN" sz="2400" baseline="-30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m:rPr>
                            <m:nor/>
                          </m:rPr>
                          <a:rPr lang="en-US" altLang="zh-CN" sz="2400" dirty="0">
                            <a:latin typeface="Times New Roman" panose="02020603050405020304" pitchFamily="18" charset="0"/>
                            <a:ea typeface="SimSun" panose="02010600030101010101" pitchFamily="2" charset="-122"/>
                            <a:cs typeface="Times New Roman" panose="02020603050405020304" pitchFamily="18" charset="0"/>
                          </a:rPr>
                          <m:t>x</m:t>
                        </m:r>
                        <m:r>
                          <m:rPr>
                            <m:nor/>
                          </m:rPr>
                          <a:rPr lang="en-US" altLang="zh-CN" sz="2400" b="0" i="0" baseline="-25000" dirty="0" smtClean="0">
                            <a:latin typeface="Times New Roman" panose="02020603050405020304" pitchFamily="18" charset="0"/>
                            <a:ea typeface="SimSun" panose="02010600030101010101" pitchFamily="2" charset="-122"/>
                            <a:cs typeface="Times New Roman" panose="02020603050405020304" pitchFamily="18" charset="0"/>
                          </a:rPr>
                          <m:t>1</m:t>
                        </m:r>
                        <m:r>
                          <m:rPr>
                            <m:nor/>
                          </m:rPr>
                          <a:rPr lang="en-US" sz="2400" dirty="0">
                            <a:latin typeface="Times New Roman" panose="02020603050405020304" pitchFamily="18" charset="0"/>
                            <a:ea typeface="SimSun" panose="02010600030101010101" pitchFamily="2" charset="-122"/>
                          </a:rPr>
                          <m:t> =</m:t>
                        </m:r>
                        <m:r>
                          <a:rPr lang="en-US" sz="2400" b="0" i="1" dirty="0" smtClean="0">
                            <a:latin typeface="Cambria Math" panose="02040503050406030204" pitchFamily="18" charset="0"/>
                            <a:ea typeface="SimSun" panose="02010600030101010101" pitchFamily="2" charset="-122"/>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m:rPr>
                            <m:nor/>
                          </m:rPr>
                          <a:rPr lang="en-US" altLang="zh-CN" sz="2400" dirty="0">
                            <a:latin typeface="Times New Roman" panose="02020603050405020304" pitchFamily="18" charset="0"/>
                            <a:ea typeface="SimSun" panose="02010600030101010101" pitchFamily="2" charset="-122"/>
                            <a:cs typeface="Times New Roman" panose="02020603050405020304" pitchFamily="18" charset="0"/>
                          </a:rPr>
                          <m:t>x</m:t>
                        </m:r>
                        <m:r>
                          <m:rPr>
                            <m:nor/>
                          </m:rPr>
                          <a:rPr lang="en-US" altLang="zh-CN" sz="2400" b="0" i="0" baseline="-30000" dirty="0" smtClean="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dirty="0">
                            <a:latin typeface="Times New Roman" panose="02020603050405020304" pitchFamily="18" charset="0"/>
                            <a:ea typeface="SimSun" panose="02010600030101010101" pitchFamily="2" charset="-122"/>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p:txBody>
          </p:sp>
        </mc:Choice>
        <mc:Fallback xmlns="">
          <p:sp>
            <p:nvSpPr>
              <p:cNvPr id="12" name="Rectangle 11"/>
              <p:cNvSpPr>
                <a:spLocks noRot="1" noChangeAspect="1" noMove="1" noResize="1" noEditPoints="1" noAdjustHandles="1" noChangeArrowheads="1" noChangeShapeType="1" noTextEdit="1"/>
              </p:cNvSpPr>
              <p:nvPr/>
            </p:nvSpPr>
            <p:spPr>
              <a:xfrm>
                <a:off x="1154097" y="4092247"/>
                <a:ext cx="8566952" cy="2421945"/>
              </a:xfrm>
              <a:prstGeom prst="rect">
                <a:avLst/>
              </a:prstGeom>
              <a:blipFill rotWithShape="0">
                <a:blip r:embed="rId3"/>
                <a:stretch>
                  <a:fillRect l="-1067" t="-2010"/>
                </a:stretch>
              </a:blipFill>
            </p:spPr>
            <p:txBody>
              <a:bodyPr/>
              <a:lstStyle/>
              <a:p>
                <a:r>
                  <a:rPr lang="en-US">
                    <a:noFill/>
                  </a:rPr>
                  <a:t> </a:t>
                </a:r>
              </a:p>
            </p:txBody>
          </p:sp>
        </mc:Fallback>
      </mc:AlternateContent>
      <p:pic>
        <p:nvPicPr>
          <p:cNvPr id="14" name="Picture 13" descr="Image result for smiley face images">
            <a:extLst>
              <a:ext uri="{FF2B5EF4-FFF2-40B4-BE49-F238E27FC236}">
                <a16:creationId xmlns:a16="http://schemas.microsoft.com/office/drawing/2014/main" id="{F5886C9A-D1AF-48B0-86F9-BB7B8A3CE58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796" y="507806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BA736AB-CAEC-4C2C-92C7-FE6E6A93D843}"/>
              </a:ext>
            </a:extLst>
          </p:cNvPr>
          <p:cNvSpPr/>
          <p:nvPr/>
        </p:nvSpPr>
        <p:spPr>
          <a:xfrm>
            <a:off x="993417" y="34805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198763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AA9B93-281B-4DF6-AE44-6560FE0C23A5}"/>
              </a:ext>
            </a:extLst>
          </p:cNvPr>
          <p:cNvSpPr txBox="1"/>
          <p:nvPr/>
        </p:nvSpPr>
        <p:spPr>
          <a:xfrm>
            <a:off x="817520" y="374173"/>
            <a:ext cx="10531798" cy="58477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35949" y="2206986"/>
                <a:ext cx="9454635" cy="4125425"/>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Outline the DFT </a:t>
                </a:r>
                <a:r>
                  <a:rPr lang="en-US" sz="2400" dirty="0">
                    <a:latin typeface="Times New Roman" panose="02020603050405020304" pitchFamily="18" charset="0"/>
                    <a:ea typeface="SimSun" panose="02010600030101010101" pitchFamily="2" charset="-122"/>
                    <a:cs typeface="Times New Roman" panose="02020603050405020304" pitchFamily="18" charset="0"/>
                  </a:rPr>
                  <a:t>e</a:t>
                </a:r>
                <a:r>
                  <a:rPr lang="en-US" sz="2400" dirty="0">
                    <a:effectLst/>
                    <a:latin typeface="Times New Roman" panose="02020603050405020304" pitchFamily="18" charset="0"/>
                    <a:ea typeface="SimSun" panose="02010600030101010101" pitchFamily="2" charset="-122"/>
                  </a:rPr>
                  <a:t>valuates a polynomial A(x) =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of degree-bound n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i.e., at the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solidFill>
                      <a:srgbClr val="0000CC"/>
                    </a:solidFill>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a:t>
                </a:r>
              </a:p>
              <a:p>
                <a:pPr marL="457200" indent="-457200">
                  <a:spcAft>
                    <a:spcPts val="600"/>
                  </a:spcAft>
                  <a:buAutoNum type="arabicPeriod"/>
                </a:pPr>
                <a:r>
                  <a:rPr lang="en-US" sz="2400" dirty="0">
                    <a:effectLst/>
                    <a:latin typeface="Times New Roman" panose="02020603050405020304" pitchFamily="18" charset="0"/>
                    <a:ea typeface="SimSun" panose="02010600030101010101" pitchFamily="2" charset="-122"/>
                  </a:rPr>
                  <a:t>Polynomial Representation:</a:t>
                </a:r>
              </a:p>
              <a:p>
                <a:pPr>
                  <a:spcAft>
                    <a:spcPts val="600"/>
                  </a:spcAft>
                </a:pPr>
                <a:r>
                  <a:rPr lang="en-US" sz="2400" dirty="0">
                    <a:effectLst/>
                    <a:latin typeface="Times New Roman" panose="02020603050405020304" pitchFamily="18" charset="0"/>
                    <a:ea typeface="SimSun" panose="02010600030101010101" pitchFamily="2" charset="-122"/>
                  </a:rPr>
                  <a:t>      The polynomial A(x) is given by: </a:t>
                </a:r>
              </a:p>
              <a:p>
                <a:pPr>
                  <a:spcAft>
                    <a:spcPts val="600"/>
                  </a:spcAft>
                </a:pP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A(x) =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a:t>
                </a:r>
              </a:p>
              <a:p>
                <a:pPr>
                  <a:spcAft>
                    <a:spcPts val="600"/>
                  </a:spcAft>
                </a:pP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where  a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effectLst/>
                    <a:latin typeface="Times New Roman" panose="02020603050405020304" pitchFamily="18" charset="0"/>
                    <a:ea typeface="SimSun" panose="02010600030101010101" pitchFamily="2" charset="-122"/>
                  </a:rPr>
                  <a:t>) is the coefficient vector. </a:t>
                </a:r>
              </a:p>
              <a:p>
                <a:pPr marL="457200" indent="-457200">
                  <a:spcAft>
                    <a:spcPts val="600"/>
                  </a:spcAft>
                  <a:buAutoNum type="arabicPeriod" startAt="2"/>
                </a:pPr>
                <a:r>
                  <a:rPr lang="en-US" sz="2400" dirty="0">
                    <a:latin typeface="Times New Roman" panose="02020603050405020304" pitchFamily="18" charset="0"/>
                    <a:ea typeface="SimSun" panose="02010600030101010101" pitchFamily="2" charset="-122"/>
                  </a:rPr>
                  <a:t>Evaluation at Roots of Unity:</a:t>
                </a:r>
              </a:p>
              <a:p>
                <a:pPr marL="457200" indent="-457200">
                  <a:spcAft>
                    <a:spcPts val="600"/>
                  </a:spcAft>
                  <a:buAutoNum type="arabicPeriod" startAt="2"/>
                </a:pPr>
                <a:r>
                  <a:rPr lang="en-US" sz="2400" dirty="0">
                    <a:latin typeface="Times New Roman" panose="02020603050405020304" pitchFamily="18" charset="0"/>
                    <a:ea typeface="SimSun" panose="02010600030101010101" pitchFamily="2" charset="-122"/>
                  </a:rPr>
                  <a:t>DFT Vector:</a:t>
                </a:r>
              </a:p>
              <a:p>
                <a:pPr>
                  <a:spcAft>
                    <a:spcPts val="600"/>
                  </a:spcAft>
                </a:pPr>
                <a:r>
                  <a:rPr lang="en-US" sz="2400" dirty="0">
                    <a:effectLst/>
                    <a:latin typeface="Times New Roman" panose="02020603050405020304" pitchFamily="18" charset="0"/>
                    <a:ea typeface="SimSun" panose="02010600030101010101" pitchFamily="2" charset="-122"/>
                  </a:rPr>
                  <a:t>       </a:t>
                </a:r>
                <a:endParaRPr lang="en-US" sz="2400" dirty="0">
                  <a:solidFill>
                    <a:srgbClr val="0000FF"/>
                  </a:solidFill>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35949" y="2206986"/>
                <a:ext cx="9454635" cy="4125425"/>
              </a:xfrm>
              <a:prstGeom prst="rect">
                <a:avLst/>
              </a:prstGeom>
              <a:blipFill>
                <a:blip r:embed="rId2"/>
                <a:stretch>
                  <a:fillRect l="-1032" r="-1161"/>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32ACCA0-330B-4A82-9BB6-07CE3EAA580F}"/>
              </a:ext>
            </a:extLst>
          </p:cNvPr>
          <p:cNvSpPr/>
          <p:nvPr/>
        </p:nvSpPr>
        <p:spPr>
          <a:xfrm flipH="1">
            <a:off x="472199" y="5407248"/>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4ACBA7CD-1F80-4B52-B0D5-3367D2A856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25" y="105815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ACA03A-C383-49F5-B718-D917CB38AFD7}"/>
              </a:ext>
            </a:extLst>
          </p:cNvPr>
          <p:cNvSpPr/>
          <p:nvPr/>
        </p:nvSpPr>
        <p:spPr>
          <a:xfrm>
            <a:off x="1186648" y="336622"/>
            <a:ext cx="9953238" cy="584775"/>
          </a:xfrm>
          <a:prstGeom prst="rect">
            <a:avLst/>
          </a:prstGeom>
        </p:spPr>
        <p:txBody>
          <a:bodyPr wrap="none">
            <a:spAutoFit/>
          </a:bodyPr>
          <a:lstStyle/>
          <a:p>
            <a:r>
              <a:rPr lang="en-US" sz="3200" dirty="0">
                <a:ea typeface="SimSun" panose="02010600030101010101" pitchFamily="2" charset="-122"/>
              </a:rPr>
              <a:t>Evaluate DFT of a polynomial A(x) </a:t>
            </a:r>
            <a:r>
              <a:rPr lang="en-US" sz="2400" dirty="0">
                <a:ea typeface="SimSun" panose="02010600030101010101" pitchFamily="2" charset="-122"/>
              </a:rPr>
              <a:t>at the complex nth roots of unity</a:t>
            </a:r>
          </a:p>
        </p:txBody>
      </p:sp>
    </p:spTree>
    <p:extLst>
      <p:ext uri="{BB962C8B-B14F-4D97-AF65-F5344CB8AC3E}">
        <p14:creationId xmlns:p14="http://schemas.microsoft.com/office/powerpoint/2010/main" val="3066257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AA9B93-281B-4DF6-AE44-6560FE0C23A5}"/>
              </a:ext>
            </a:extLst>
          </p:cNvPr>
          <p:cNvSpPr txBox="1"/>
          <p:nvPr/>
        </p:nvSpPr>
        <p:spPr>
          <a:xfrm>
            <a:off x="817520" y="374173"/>
            <a:ext cx="10531798" cy="58477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186648" y="999601"/>
                <a:ext cx="9818703" cy="5430654"/>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Outline the DFT </a:t>
                </a:r>
                <a:r>
                  <a:rPr lang="en-US" sz="2400" dirty="0">
                    <a:latin typeface="Times New Roman" panose="02020603050405020304" pitchFamily="18" charset="0"/>
                    <a:ea typeface="SimSun" panose="02010600030101010101" pitchFamily="2" charset="-122"/>
                    <a:cs typeface="Times New Roman" panose="02020603050405020304" pitchFamily="18" charset="0"/>
                  </a:rPr>
                  <a:t>e</a:t>
                </a:r>
                <a:r>
                  <a:rPr lang="en-US" sz="2400" dirty="0">
                    <a:effectLst/>
                    <a:latin typeface="Times New Roman" panose="02020603050405020304" pitchFamily="18" charset="0"/>
                    <a:ea typeface="SimSun" panose="02010600030101010101" pitchFamily="2" charset="-122"/>
                  </a:rPr>
                  <a:t>valuates a polynomial A(x) =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of degree-bound n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i.e., at the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solidFill>
                      <a:srgbClr val="0000CC"/>
                    </a:solidFill>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a:t>
                </a:r>
              </a:p>
              <a:p>
                <a:pPr marL="457200" indent="-457200">
                  <a:spcAft>
                    <a:spcPts val="600"/>
                  </a:spcAft>
                  <a:buAutoNum type="arabicPeriod"/>
                </a:pPr>
                <a:r>
                  <a:rPr lang="en-US" sz="2400" dirty="0">
                    <a:effectLst/>
                    <a:latin typeface="Times New Roman" panose="02020603050405020304" pitchFamily="18" charset="0"/>
                    <a:ea typeface="SimSun" panose="02010600030101010101" pitchFamily="2" charset="-122"/>
                  </a:rPr>
                  <a:t>Polynomial Representation:</a:t>
                </a:r>
              </a:p>
              <a:p>
                <a:pPr marL="457200" indent="-457200">
                  <a:spcAft>
                    <a:spcPts val="600"/>
                  </a:spcAft>
                  <a:buAutoNum type="arabicPeriod" startAt="2"/>
                </a:pPr>
                <a:r>
                  <a:rPr lang="en-US" sz="2400" dirty="0">
                    <a:latin typeface="Times New Roman" panose="02020603050405020304" pitchFamily="18" charset="0"/>
                    <a:ea typeface="SimSun" panose="02010600030101010101" pitchFamily="2" charset="-122"/>
                  </a:rPr>
                  <a:t>Evaluation at Roots of Unity:</a:t>
                </a:r>
              </a:p>
              <a:p>
                <a:pPr marL="461963" indent="-461963">
                  <a:spcAft>
                    <a:spcPts val="600"/>
                  </a:spcAft>
                </a:pPr>
                <a:r>
                  <a:rPr lang="en-US" sz="2400" dirty="0">
                    <a:effectLst/>
                    <a:latin typeface="Times New Roman" panose="02020603050405020304" pitchFamily="18" charset="0"/>
                    <a:ea typeface="SimSun" panose="02010600030101010101" pitchFamily="2" charset="-122"/>
                  </a:rPr>
                  <a:t>	The DFT evaluates this polynomial at the nth root of unity </a:t>
                </a:r>
                <a14:m>
                  <m:oMath xmlns:m="http://schemas.openxmlformats.org/officeDocument/2006/math">
                    <m:sSubSup>
                      <m:sSubSup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where </a:t>
                </a:r>
                <a:r>
                  <a:rPr lang="en-US" sz="24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err="1">
                    <a:solidFill>
                      <a:srgbClr val="0000FF"/>
                    </a:solidFill>
                    <a:latin typeface="Cambria Math" panose="02040503050406030204" pitchFamily="18" charset="0"/>
                    <a:ea typeface="SimSun" panose="02010600030101010101" pitchFamily="2" charset="-122"/>
                    <a:cs typeface="Times New Roman" panose="02020603050405020304" pitchFamily="18" charset="0"/>
                  </a:rPr>
                  <a:t>n</a:t>
                </a:r>
                <a:r>
                  <a:rPr lang="en-US" sz="2400" dirty="0">
                    <a:solidFill>
                      <a:srgbClr val="0000FF"/>
                    </a:solidFill>
                    <a:latin typeface="Times New Roman" panose="02020603050405020304" pitchFamily="18" charset="0"/>
                    <a:ea typeface="SimSun" panose="02010600030101010101" pitchFamily="2" charset="-122"/>
                  </a:rPr>
                  <a:t> = </a:t>
                </a:r>
                <a14:m>
                  <m:oMath xmlns:m="http://schemas.openxmlformats.org/officeDocument/2006/math">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𝑒</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𝜋</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𝑖</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400" dirty="0"/>
                  <a:t>.  </a:t>
                </a:r>
                <a:r>
                  <a:rPr lang="en-US" sz="2400" dirty="0">
                    <a:latin typeface="Times New Roman" panose="02020603050405020304" pitchFamily="18" charset="0"/>
                    <a:cs typeface="Times New Roman" panose="02020603050405020304" pitchFamily="18" charset="0"/>
                  </a:rPr>
                  <a:t>Specifically, for each </a:t>
                </a:r>
                <a:r>
                  <a:rPr lang="en-US" sz="2400" dirty="0">
                    <a:latin typeface="Times New Roman" panose="02020603050405020304" pitchFamily="18" charset="0"/>
                    <a:ea typeface="SimSun" panose="02010600030101010101" pitchFamily="2" charset="-122"/>
                    <a:cs typeface="Times New Roman" panose="02020603050405020304" pitchFamily="18" charset="0"/>
                  </a:rPr>
                  <a:t>k = 0, 1, 2, …, n – 1, </a:t>
                </a:r>
                <a:r>
                  <a:rPr lang="en-US" sz="2400" dirty="0">
                    <a:latin typeface="Times New Roman" panose="02020603050405020304" pitchFamily="18" charset="0"/>
                    <a:ea typeface="SimSun" panose="02010600030101010101" pitchFamily="2" charset="-122"/>
                  </a:rPr>
                  <a:t>the result </a:t>
                </a:r>
                <a:r>
                  <a:rPr lang="en-US" sz="2400" dirty="0" err="1">
                    <a:latin typeface="Times New Roman" panose="02020603050405020304" pitchFamily="18" charset="0"/>
                    <a:ea typeface="SimSun" panose="02010600030101010101" pitchFamily="2" charset="-122"/>
                  </a:rPr>
                  <a:t>y</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is:</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0" smtClean="0">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 (2.20)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i.e.,</a:t>
                </a:r>
                <a:r>
                  <a:rPr lang="en-US" sz="2400" dirty="0">
                    <a:effectLst/>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y</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  a</a:t>
                </a:r>
                <a:r>
                  <a:rPr lang="en-US" sz="2400" baseline="-25000" dirty="0">
                    <a:latin typeface="Times New Roman" panose="02020603050405020304" pitchFamily="18" charset="0"/>
                    <a:ea typeface="SimSun" panose="02010600030101010101" pitchFamily="2" charset="-122"/>
                  </a:rPr>
                  <a:t>0 </a:t>
                </a:r>
                <a:r>
                  <a:rPr lang="en-US" sz="2400" dirty="0">
                    <a:latin typeface="Times New Roman" panose="02020603050405020304" pitchFamily="18" charset="0"/>
                    <a:ea typeface="SimSun" panose="02010600030101010101" pitchFamily="2" charset="-122"/>
                  </a:rPr>
                  <a:t>*1  +  a</a:t>
                </a:r>
                <a:r>
                  <a:rPr lang="en-US" sz="2400" baseline="-25000" dirty="0">
                    <a:latin typeface="Times New Roman" panose="02020603050405020304" pitchFamily="18" charset="0"/>
                    <a:ea typeface="SimSun" panose="02010600030101010101" pitchFamily="2" charset="-122"/>
                  </a:rPr>
                  <a:t>1 </a:t>
                </a:r>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x</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  a</a:t>
                </a:r>
                <a:r>
                  <a:rPr lang="en-US" sz="2400" baseline="-25000" dirty="0">
                    <a:latin typeface="Times New Roman" panose="02020603050405020304" pitchFamily="18" charset="0"/>
                    <a:ea typeface="SimSun" panose="02010600030101010101" pitchFamily="2" charset="-122"/>
                  </a:rPr>
                  <a:t>2 </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𝑥</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ea typeface="SimSun" panose="02010600030101010101" pitchFamily="2" charset="-122"/>
                  </a:rPr>
                  <a:t>   +  …  +  a</a:t>
                </a:r>
                <a:r>
                  <a:rPr lang="en-US" sz="2400" baseline="-25000" dirty="0">
                    <a:latin typeface="Times New Roman" panose="02020603050405020304" pitchFamily="18" charset="0"/>
                    <a:ea typeface="SimSun" panose="02010600030101010101" pitchFamily="2" charset="-122"/>
                  </a:rPr>
                  <a:t>n-1 </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𝑥</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lnSpc>
                    <a:spcPct val="115000"/>
                  </a:lnSpc>
                  <a:spcAft>
                    <a:spcPts val="600"/>
                  </a:spcAft>
                </a:pPr>
                <a:r>
                  <a:rPr lang="en-US" sz="2400" dirty="0">
                    <a:latin typeface="Courier New" panose="020703090202050204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t>
                </a:r>
                <a:r>
                  <a:rPr lang="en-US" sz="2400" dirty="0">
                    <a:latin typeface="Courier New" panose="02070309020205020404" pitchFamily="49"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ea typeface="SimSun" panose="02010600030101010101" pitchFamily="2" charset="-122"/>
                  </a:rPr>
                  <a:t>   +  …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spcAft>
                    <a:spcPts val="600"/>
                  </a:spcAft>
                </a:pPr>
                <a:r>
                  <a:rPr lang="en-US" sz="2400" dirty="0">
                    <a:solidFill>
                      <a:srgbClr val="0000FF"/>
                    </a:solidFill>
                    <a:latin typeface="Times New Roman" panose="02020603050405020304" pitchFamily="18" charset="0"/>
                    <a:ea typeface="SimSun" panose="02010600030101010101" pitchFamily="2" charset="-122"/>
                  </a:rPr>
                  <a:t>3.   DFT Vector:</a:t>
                </a:r>
                <a:endParaRPr lang="en-US" sz="2400" dirty="0">
                  <a:solidFill>
                    <a:srgbClr val="0000FF"/>
                  </a:solidFill>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186648" y="999601"/>
                <a:ext cx="9818703" cy="5430654"/>
              </a:xfrm>
              <a:prstGeom prst="rect">
                <a:avLst/>
              </a:prstGeom>
              <a:blipFill>
                <a:blip r:embed="rId2"/>
                <a:stretch>
                  <a:fillRect l="-994" r="-1180" b="-1684"/>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32ACCA0-330B-4A82-9BB6-07CE3EAA580F}"/>
              </a:ext>
            </a:extLst>
          </p:cNvPr>
          <p:cNvSpPr/>
          <p:nvPr/>
        </p:nvSpPr>
        <p:spPr>
          <a:xfrm flipH="1">
            <a:off x="472199" y="5407248"/>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4ACBA7CD-1F80-4B52-B0D5-3367D2A856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25" y="105815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ACA03A-C383-49F5-B718-D917CB38AFD7}"/>
              </a:ext>
            </a:extLst>
          </p:cNvPr>
          <p:cNvSpPr/>
          <p:nvPr/>
        </p:nvSpPr>
        <p:spPr>
          <a:xfrm>
            <a:off x="1186648" y="336622"/>
            <a:ext cx="9953238" cy="584775"/>
          </a:xfrm>
          <a:prstGeom prst="rect">
            <a:avLst/>
          </a:prstGeom>
        </p:spPr>
        <p:txBody>
          <a:bodyPr wrap="none">
            <a:spAutoFit/>
          </a:bodyPr>
          <a:lstStyle/>
          <a:p>
            <a:r>
              <a:rPr lang="en-US" sz="3200" dirty="0">
                <a:ea typeface="SimSun" panose="02010600030101010101" pitchFamily="2" charset="-122"/>
              </a:rPr>
              <a:t>Evaluate DFT of a polynomial A(x) </a:t>
            </a:r>
            <a:r>
              <a:rPr lang="en-US" sz="2400" dirty="0">
                <a:ea typeface="SimSun" panose="02010600030101010101" pitchFamily="2" charset="-122"/>
              </a:rPr>
              <a:t>at the complex nth roots of unity</a:t>
            </a:r>
          </a:p>
        </p:txBody>
      </p:sp>
    </p:spTree>
    <p:extLst>
      <p:ext uri="{BB962C8B-B14F-4D97-AF65-F5344CB8AC3E}">
        <p14:creationId xmlns:p14="http://schemas.microsoft.com/office/powerpoint/2010/main" val="227660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854893" y="529398"/>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9241" y="1585514"/>
            <a:ext cx="9144000" cy="3686971"/>
          </a:xfrm>
          <a:prstGeom prst="rect">
            <a:avLst/>
          </a:prstGeom>
        </p:spPr>
        <p:txBody>
          <a:bodyPr wrap="square">
            <a:spAutoFit/>
          </a:bodyPr>
          <a:lstStyle/>
          <a:p>
            <a:pPr>
              <a:lnSpc>
                <a:spcPct val="115000"/>
              </a:lnSpc>
              <a:spcAft>
                <a:spcPts val="600"/>
              </a:spcAft>
            </a:pPr>
            <a:r>
              <a:rPr lang="en-US" sz="2400" dirty="0">
                <a:latin typeface="Times New Roman" panose="02020603050405020304" pitchFamily="18" charset="0"/>
                <a:cs typeface="Times New Roman" panose="02020603050405020304" pitchFamily="18" charset="0"/>
              </a:rPr>
              <a:t>Overview: Discrete Fourier Transform (DFT) and its Inverse (IDFT)</a:t>
            </a:r>
          </a:p>
          <a:p>
            <a:pPr marL="457200" indent="-457200">
              <a:lnSpc>
                <a:spcPct val="115000"/>
              </a:lnSpc>
              <a:spcAft>
                <a:spcPts val="600"/>
              </a:spcAft>
              <a:buFont typeface="+mj-lt"/>
              <a:buAutoNum type="arabicPeriod"/>
            </a:pPr>
            <a:r>
              <a:rPr lang="en-US" sz="2400" dirty="0">
                <a:latin typeface="Times New Roman" panose="02020603050405020304" pitchFamily="18" charset="0"/>
                <a:ea typeface="SimSun" panose="02010600030101010101" pitchFamily="2" charset="-122"/>
              </a:rPr>
              <a:t>Conversion Between Coefficient and Point-Value Representation:</a:t>
            </a:r>
          </a:p>
          <a:p>
            <a:pPr marL="914400" lvl="1" indent="-457200">
              <a:lnSpc>
                <a:spcPct val="115000"/>
              </a:lnSpc>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Coefficient Representation: Traditional way of representing a polynomial P(x), expressed as a sum of terms with coefficients and powers of x.</a:t>
            </a:r>
          </a:p>
          <a:p>
            <a:pPr marL="914400" lvl="1" indent="-457200">
              <a:lnSpc>
                <a:spcPct val="115000"/>
              </a:lnSpc>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Point-Value Representation. The polynomial is evaluated at a specific set of points, producing a vector of values (point-value pairs).</a:t>
            </a: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794864" y="320384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686810" y="319315"/>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3057579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AA9B93-281B-4DF6-AE44-6560FE0C23A5}"/>
              </a:ext>
            </a:extLst>
          </p:cNvPr>
          <p:cNvSpPr txBox="1"/>
          <p:nvPr/>
        </p:nvSpPr>
        <p:spPr>
          <a:xfrm>
            <a:off x="817520" y="374173"/>
            <a:ext cx="10531798" cy="58477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186648" y="999601"/>
                <a:ext cx="9818703" cy="4870116"/>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Outline the DFT </a:t>
                </a:r>
                <a:r>
                  <a:rPr lang="en-US" sz="2400" dirty="0">
                    <a:latin typeface="Times New Roman" panose="02020603050405020304" pitchFamily="18" charset="0"/>
                    <a:ea typeface="SimSun" panose="02010600030101010101" pitchFamily="2" charset="-122"/>
                    <a:cs typeface="Times New Roman" panose="02020603050405020304" pitchFamily="18" charset="0"/>
                  </a:rPr>
                  <a:t>e</a:t>
                </a:r>
                <a:r>
                  <a:rPr lang="en-US" sz="2400" dirty="0">
                    <a:effectLst/>
                    <a:latin typeface="Times New Roman" panose="02020603050405020304" pitchFamily="18" charset="0"/>
                    <a:ea typeface="SimSun" panose="02010600030101010101" pitchFamily="2" charset="-122"/>
                  </a:rPr>
                  <a:t>valuates a polynomial A(x) =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of degree-bound n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i.e., at the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solidFill>
                      <a:srgbClr val="0000CC"/>
                    </a:solidFill>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a:t>
                </a:r>
              </a:p>
              <a:p>
                <a:pPr marL="457200" indent="-457200">
                  <a:spcAft>
                    <a:spcPts val="600"/>
                  </a:spcAft>
                  <a:buAutoNum type="arabicPeriod"/>
                </a:pPr>
                <a:r>
                  <a:rPr lang="en-US" sz="2400" dirty="0">
                    <a:effectLst/>
                    <a:latin typeface="Times New Roman" panose="02020603050405020304" pitchFamily="18" charset="0"/>
                    <a:ea typeface="SimSun" panose="02010600030101010101" pitchFamily="2" charset="-122"/>
                  </a:rPr>
                  <a:t>Polynomial Representation:</a:t>
                </a:r>
              </a:p>
              <a:p>
                <a:pPr marL="457200" indent="-457200">
                  <a:spcAft>
                    <a:spcPts val="600"/>
                  </a:spcAft>
                  <a:buAutoNum type="arabicPeriod" startAt="2"/>
                </a:pPr>
                <a:r>
                  <a:rPr lang="en-US" sz="2400" dirty="0">
                    <a:latin typeface="Times New Roman" panose="02020603050405020304" pitchFamily="18" charset="0"/>
                    <a:ea typeface="SimSun" panose="02010600030101010101" pitchFamily="2" charset="-122"/>
                  </a:rPr>
                  <a:t>Evaluation at Roots of Unity:</a:t>
                </a:r>
              </a:p>
              <a:p>
                <a:pPr marL="461963" indent="-461963">
                  <a:spcAft>
                    <a:spcPts val="6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the result </a:t>
                </a:r>
                <a:r>
                  <a:rPr lang="en-US" sz="2400" dirty="0" err="1">
                    <a:latin typeface="Times New Roman" panose="02020603050405020304" pitchFamily="18" charset="0"/>
                    <a:ea typeface="SimSun" panose="02010600030101010101" pitchFamily="2" charset="-122"/>
                  </a:rPr>
                  <a:t>y</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is:</a:t>
                </a: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y</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a:t>
                </a:r>
                <a:r>
                  <a:rPr lang="en-US" sz="2400" dirty="0">
                    <a:latin typeface="Courier New" panose="02070309020205020404" pitchFamily="49"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ea typeface="SimSun" panose="02010600030101010101" pitchFamily="2" charset="-122"/>
                  </a:rPr>
                  <a:t>   +  …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spcAft>
                    <a:spcPts val="600"/>
                  </a:spcAft>
                </a:pPr>
                <a:r>
                  <a:rPr lang="en-US" sz="2400" dirty="0">
                    <a:solidFill>
                      <a:srgbClr val="0000FF"/>
                    </a:solidFill>
                    <a:latin typeface="Times New Roman" panose="02020603050405020304" pitchFamily="18" charset="0"/>
                    <a:ea typeface="SimSun" panose="02010600030101010101" pitchFamily="2" charset="-122"/>
                  </a:rPr>
                  <a:t>3.   DFT Vector:</a:t>
                </a:r>
                <a:endParaRPr lang="en-US" sz="2400" dirty="0">
                  <a:solidFill>
                    <a:srgbClr val="0000FF"/>
                  </a:solidFill>
                  <a:effectLst/>
                  <a:latin typeface="Times New Roman" panose="02020603050405020304" pitchFamily="18" charset="0"/>
                  <a:ea typeface="SimSun" panose="02010600030101010101" pitchFamily="2" charset="-122"/>
                </a:endParaRPr>
              </a:p>
              <a:p>
                <a:pPr marL="461963" indent="-461963">
                  <a:spcAft>
                    <a:spcPts val="600"/>
                  </a:spcAft>
                </a:pPr>
                <a:r>
                  <a:rPr lang="en-US" sz="2400" dirty="0">
                    <a:solidFill>
                      <a:srgbClr val="0000FF"/>
                    </a:solidFill>
                    <a:effectLst/>
                    <a:latin typeface="Times New Roman" panose="02020603050405020304" pitchFamily="18" charset="0"/>
                    <a:ea typeface="SimSun" panose="02010600030101010101" pitchFamily="2" charset="-122"/>
                  </a:rPr>
                  <a:t>	The vector y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represents </a:t>
                </a:r>
                <a:r>
                  <a:rPr lang="en-US" sz="2400" dirty="0">
                    <a:solidFill>
                      <a:srgbClr val="0000FF"/>
                    </a:solidFill>
                    <a:effectLst/>
                    <a:latin typeface="Times New Roman" panose="02020603050405020304" pitchFamily="18" charset="0"/>
                    <a:ea typeface="SimSun" panose="02010600030101010101" pitchFamily="2" charset="-122"/>
                  </a:rPr>
                  <a:t>the discrete Fourier transform (DFT) of the coefficient vector  a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solidFill>
                      <a:srgbClr val="0000FF"/>
                    </a:solidFill>
                    <a:effectLst/>
                    <a:latin typeface="Times New Roman" panose="02020603050405020304" pitchFamily="18" charset="0"/>
                    <a:ea typeface="SimSun" panose="02010600030101010101" pitchFamily="2" charset="-122"/>
                  </a:rPr>
                  <a:t>).  In another words,</a:t>
                </a:r>
              </a:p>
              <a:p>
                <a:pPr>
                  <a:spcAft>
                    <a:spcPts val="600"/>
                  </a:spcAft>
                </a:pPr>
                <a:r>
                  <a:rPr lang="en-US" sz="2400" dirty="0">
                    <a:solidFill>
                      <a:srgbClr val="0000FF"/>
                    </a:solidFill>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y = </a:t>
                </a:r>
                <a:r>
                  <a:rPr lang="en-US" sz="2400" dirty="0" err="1">
                    <a:solidFill>
                      <a:srgbClr val="0000FF"/>
                    </a:solidFill>
                    <a:effectLst/>
                    <a:latin typeface="Times New Roman" panose="02020603050405020304" pitchFamily="18" charset="0"/>
                    <a:ea typeface="SimSun" panose="02010600030101010101" pitchFamily="2" charset="-122"/>
                  </a:rPr>
                  <a:t>DFT</a:t>
                </a:r>
                <a:r>
                  <a:rPr lang="en-US" sz="2400" baseline="-25000" dirty="0" err="1">
                    <a:solidFill>
                      <a:srgbClr val="0000FF"/>
                    </a:solidFill>
                    <a:effectLst/>
                    <a:latin typeface="Times New Roman" panose="02020603050405020304" pitchFamily="18" charset="0"/>
                    <a:ea typeface="SimSun" panose="02010600030101010101" pitchFamily="2" charset="-122"/>
                  </a:rPr>
                  <a:t>n</a:t>
                </a:r>
                <a:r>
                  <a:rPr lang="en-US" sz="2400" dirty="0">
                    <a:solidFill>
                      <a:srgbClr val="0000FF"/>
                    </a:solidFill>
                    <a:effectLst/>
                    <a:latin typeface="Times New Roman" panose="02020603050405020304" pitchFamily="18" charset="0"/>
                    <a:ea typeface="SimSun" panose="02010600030101010101" pitchFamily="2" charset="-122"/>
                  </a:rPr>
                  <a:t> (a).</a:t>
                </a:r>
                <a:endParaRPr lang="en-US" sz="2400" dirty="0">
                  <a:solidFill>
                    <a:srgbClr val="0000FF"/>
                  </a:solidFill>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186648" y="999601"/>
                <a:ext cx="9818703" cy="4870116"/>
              </a:xfrm>
              <a:prstGeom prst="rect">
                <a:avLst/>
              </a:prstGeom>
              <a:blipFill>
                <a:blip r:embed="rId2"/>
                <a:stretch>
                  <a:fillRect l="-994" r="-559" b="-1502"/>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32ACCA0-330B-4A82-9BB6-07CE3EAA580F}"/>
              </a:ext>
            </a:extLst>
          </p:cNvPr>
          <p:cNvSpPr/>
          <p:nvPr/>
        </p:nvSpPr>
        <p:spPr>
          <a:xfrm flipH="1">
            <a:off x="472199" y="5407248"/>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4ACBA7CD-1F80-4B52-B0D5-3367D2A856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25" y="105815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ACA03A-C383-49F5-B718-D917CB38AFD7}"/>
              </a:ext>
            </a:extLst>
          </p:cNvPr>
          <p:cNvSpPr/>
          <p:nvPr/>
        </p:nvSpPr>
        <p:spPr>
          <a:xfrm>
            <a:off x="1186648" y="336622"/>
            <a:ext cx="9953238" cy="584775"/>
          </a:xfrm>
          <a:prstGeom prst="rect">
            <a:avLst/>
          </a:prstGeom>
        </p:spPr>
        <p:txBody>
          <a:bodyPr wrap="none">
            <a:spAutoFit/>
          </a:bodyPr>
          <a:lstStyle/>
          <a:p>
            <a:r>
              <a:rPr lang="en-US" sz="3200" dirty="0">
                <a:ea typeface="SimSun" panose="02010600030101010101" pitchFamily="2" charset="-122"/>
              </a:rPr>
              <a:t>Evaluate DFT of a polynomial A(x) </a:t>
            </a:r>
            <a:r>
              <a:rPr lang="en-US" sz="2400" dirty="0">
                <a:ea typeface="SimSun" panose="02010600030101010101" pitchFamily="2" charset="-122"/>
              </a:rPr>
              <a:t>at the complex nth roots of unity</a:t>
            </a:r>
          </a:p>
        </p:txBody>
      </p:sp>
    </p:spTree>
    <p:extLst>
      <p:ext uri="{BB962C8B-B14F-4D97-AF65-F5344CB8AC3E}">
        <p14:creationId xmlns:p14="http://schemas.microsoft.com/office/powerpoint/2010/main" val="1391340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AA9B93-281B-4DF6-AE44-6560FE0C23A5}"/>
              </a:ext>
            </a:extLst>
          </p:cNvPr>
          <p:cNvSpPr txBox="1"/>
          <p:nvPr/>
        </p:nvSpPr>
        <p:spPr>
          <a:xfrm>
            <a:off x="817520" y="374173"/>
            <a:ext cx="10531798" cy="58477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78286" y="1508458"/>
                <a:ext cx="9635427" cy="2504212"/>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The DFT</a:t>
                </a:r>
                <a:endParaRPr lang="en-US" sz="2400" dirty="0">
                  <a:effectLst/>
                  <a:latin typeface="Courier New" panose="02070309020205020404" pitchFamily="49"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a:t>
                </a:r>
                <a:r>
                  <a:rPr lang="en-US" sz="2400" dirty="0">
                    <a:effectLst/>
                    <a:latin typeface="Times New Roman" panose="02020603050405020304" pitchFamily="18" charset="0"/>
                    <a:ea typeface="SimSun" panose="02010600030101010101" pitchFamily="2" charset="-122"/>
                  </a:rPr>
                  <a:t>valuate a polynomial A(x) =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of degree-bound n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i.e., at the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solidFill>
                      <a:srgbClr val="0000CC"/>
                    </a:solidFill>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a:t>
                </a:r>
              </a:p>
              <a:p>
                <a:pPr marL="342900" indent="-342900">
                  <a:spcAft>
                    <a:spcPts val="600"/>
                  </a:spcAft>
                  <a:buFont typeface="Arial" panose="020B0604020202020204" pitchFamily="34" charset="0"/>
                  <a:buChar char="•"/>
                </a:pP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The DFT transforms the polynomial’s coefficient representation into a frequency domain representation where each </a:t>
                </a:r>
                <a14:m>
                  <m:oMath xmlns:m="http://schemas.openxmlformats.org/officeDocument/2006/math">
                    <m:sSub>
                      <m:sSub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𝑘</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provides information about the polynomial’s behavior at the kth frequency component.</a:t>
                </a:r>
              </a:p>
            </p:txBody>
          </p:sp>
        </mc:Choice>
        <mc:Fallback xmlns="">
          <p:sp>
            <p:nvSpPr>
              <p:cNvPr id="2" name="Rectangle 1"/>
              <p:cNvSpPr>
                <a:spLocks noRot="1" noChangeAspect="1" noMove="1" noResize="1" noEditPoints="1" noAdjustHandles="1" noChangeArrowheads="1" noChangeShapeType="1" noTextEdit="1"/>
              </p:cNvSpPr>
              <p:nvPr/>
            </p:nvSpPr>
            <p:spPr>
              <a:xfrm>
                <a:off x="1278286" y="1508458"/>
                <a:ext cx="9635427" cy="2504212"/>
              </a:xfrm>
              <a:prstGeom prst="rect">
                <a:avLst/>
              </a:prstGeom>
              <a:blipFill>
                <a:blip r:embed="rId2"/>
                <a:stretch>
                  <a:fillRect l="-1013" t="-973" b="-4623"/>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32ACCA0-330B-4A82-9BB6-07CE3EAA580F}"/>
              </a:ext>
            </a:extLst>
          </p:cNvPr>
          <p:cNvSpPr/>
          <p:nvPr/>
        </p:nvSpPr>
        <p:spPr>
          <a:xfrm flipH="1">
            <a:off x="472199" y="5407248"/>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4ACBA7CD-1F80-4B52-B0D5-3367D2A856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25" y="105815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ACA03A-C383-49F5-B718-D917CB38AFD7}"/>
              </a:ext>
            </a:extLst>
          </p:cNvPr>
          <p:cNvSpPr/>
          <p:nvPr/>
        </p:nvSpPr>
        <p:spPr>
          <a:xfrm>
            <a:off x="1186648" y="336622"/>
            <a:ext cx="9953238" cy="584775"/>
          </a:xfrm>
          <a:prstGeom prst="rect">
            <a:avLst/>
          </a:prstGeom>
        </p:spPr>
        <p:txBody>
          <a:bodyPr wrap="none">
            <a:spAutoFit/>
          </a:bodyPr>
          <a:lstStyle/>
          <a:p>
            <a:r>
              <a:rPr lang="en-US" sz="3200" dirty="0">
                <a:ea typeface="SimSun" panose="02010600030101010101" pitchFamily="2" charset="-122"/>
              </a:rPr>
              <a:t>Evaluate DFT of a polynomial A(x) </a:t>
            </a:r>
            <a:r>
              <a:rPr lang="en-US" sz="2400" dirty="0">
                <a:ea typeface="SimSun" panose="02010600030101010101" pitchFamily="2" charset="-122"/>
              </a:rPr>
              <a:t>at the complex nth roots of unity</a:t>
            </a:r>
          </a:p>
        </p:txBody>
      </p:sp>
    </p:spTree>
    <p:extLst>
      <p:ext uri="{BB962C8B-B14F-4D97-AF65-F5344CB8AC3E}">
        <p14:creationId xmlns:p14="http://schemas.microsoft.com/office/powerpoint/2010/main" val="3772132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AA9B93-281B-4DF6-AE44-6560FE0C23A5}"/>
              </a:ext>
            </a:extLst>
          </p:cNvPr>
          <p:cNvSpPr txBox="1"/>
          <p:nvPr/>
        </p:nvSpPr>
        <p:spPr>
          <a:xfrm>
            <a:off x="817520" y="374173"/>
            <a:ext cx="10531798" cy="584775"/>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186648" y="999601"/>
                <a:ext cx="9818703" cy="5858399"/>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The DFT (Summary):</a:t>
                </a:r>
                <a:endParaRPr lang="en-US" sz="2400" dirty="0">
                  <a:effectLst/>
                  <a:latin typeface="Courier New" panose="02070309020205020404" pitchFamily="49"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a:t>
                </a:r>
                <a:r>
                  <a:rPr lang="en-US" sz="2400" dirty="0">
                    <a:effectLst/>
                    <a:latin typeface="Times New Roman" panose="02020603050405020304" pitchFamily="18" charset="0"/>
                    <a:ea typeface="SimSun" panose="02010600030101010101" pitchFamily="2" charset="-122"/>
                  </a:rPr>
                  <a:t>valuate a polynomial A(x) = </a:t>
                </a:r>
                <a14:m>
                  <m:oMath xmlns:m="http://schemas.openxmlformats.org/officeDocument/2006/math">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p>
                        </m:sSup>
                      </m:e>
                    </m:nary>
                  </m:oMath>
                </a14:m>
                <a:r>
                  <a:rPr lang="en-US" sz="2400" dirty="0">
                    <a:effectLst/>
                    <a:latin typeface="Times New Roman" panose="02020603050405020304" pitchFamily="18" charset="0"/>
                    <a:ea typeface="SimSun" panose="02010600030101010101" pitchFamily="2" charset="-122"/>
                  </a:rPr>
                  <a:t>  of degree-bound n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i.e., at the n complex </a:t>
                </a:r>
                <a:r>
                  <a:rPr lang="en-US" sz="2400" dirty="0">
                    <a:solidFill>
                      <a:srgbClr val="0000CC"/>
                    </a:solidFill>
                    <a:effectLst/>
                    <a:latin typeface="Times New Roman" panose="02020603050405020304" pitchFamily="18" charset="0"/>
                    <a:ea typeface="SimSun" panose="02010600030101010101" pitchFamily="2" charset="-122"/>
                  </a:rPr>
                  <a:t>n</a:t>
                </a:r>
                <a:r>
                  <a:rPr lang="en-US" sz="2400" baseline="30000" dirty="0">
                    <a:solidFill>
                      <a:srgbClr val="0000CC"/>
                    </a:solidFill>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a:t>
                </a:r>
              </a:p>
              <a:p>
                <a:pPr marL="342900" indent="-342900">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Given A(x) in coefficient form: </a:t>
                </a:r>
                <a:r>
                  <a:rPr lang="en-US" sz="2400" dirty="0">
                    <a:latin typeface="Courier New" panose="02070309020205020404" pitchFamily="49"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Aft>
                    <a:spcPts val="600"/>
                  </a:spcAft>
                </a:pPr>
                <a:r>
                  <a:rPr lang="en-US" sz="2400" dirty="0">
                    <a:effectLst/>
                    <a:latin typeface="Times New Roman" panose="02020603050405020304" pitchFamily="18" charset="0"/>
                    <a:ea typeface="SimSun" panose="02010600030101010101" pitchFamily="2" charset="-122"/>
                  </a:rPr>
                  <a:t>     define the result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for k = 0, 1, 2, …, n – 1, by </a:t>
                </a:r>
              </a:p>
              <a:p>
                <a:pPr>
                  <a:lnSpc>
                    <a:spcPct val="150000"/>
                  </a:lnSpc>
                </a:pP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0" smtClean="0">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 (2.20)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i.e.,</a:t>
                </a:r>
                <a:r>
                  <a:rPr lang="en-US" sz="2400" dirty="0">
                    <a:effectLst/>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y</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  a</a:t>
                </a:r>
                <a:r>
                  <a:rPr lang="en-US" sz="2400" baseline="-25000" dirty="0">
                    <a:latin typeface="Times New Roman" panose="02020603050405020304" pitchFamily="18" charset="0"/>
                    <a:ea typeface="SimSun" panose="02010600030101010101" pitchFamily="2" charset="-122"/>
                  </a:rPr>
                  <a:t>0 </a:t>
                </a:r>
                <a:r>
                  <a:rPr lang="en-US" sz="2400" dirty="0">
                    <a:latin typeface="Times New Roman" panose="02020603050405020304" pitchFamily="18" charset="0"/>
                    <a:ea typeface="SimSun" panose="02010600030101010101" pitchFamily="2" charset="-122"/>
                  </a:rPr>
                  <a:t>*1  +  a</a:t>
                </a:r>
                <a:r>
                  <a:rPr lang="en-US" sz="2400" baseline="-25000" dirty="0">
                    <a:latin typeface="Times New Roman" panose="02020603050405020304" pitchFamily="18" charset="0"/>
                    <a:ea typeface="SimSun" panose="02010600030101010101" pitchFamily="2" charset="-122"/>
                  </a:rPr>
                  <a:t>1 </a:t>
                </a:r>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x</a:t>
                </a:r>
                <a:r>
                  <a:rPr lang="en-US" sz="2400" baseline="-25000" dirty="0" err="1">
                    <a:latin typeface="Times New Roman" panose="02020603050405020304" pitchFamily="18" charset="0"/>
                    <a:ea typeface="SimSun" panose="02010600030101010101" pitchFamily="2" charset="-122"/>
                  </a:rPr>
                  <a:t>k</a:t>
                </a:r>
                <a:r>
                  <a:rPr lang="en-US" sz="2400" dirty="0">
                    <a:latin typeface="Times New Roman" panose="02020603050405020304" pitchFamily="18" charset="0"/>
                    <a:ea typeface="SimSun" panose="02010600030101010101" pitchFamily="2" charset="-122"/>
                  </a:rPr>
                  <a:t> +  a</a:t>
                </a:r>
                <a:r>
                  <a:rPr lang="en-US" sz="2400" baseline="-25000" dirty="0">
                    <a:latin typeface="Times New Roman" panose="02020603050405020304" pitchFamily="18" charset="0"/>
                    <a:ea typeface="SimSun" panose="02010600030101010101" pitchFamily="2" charset="-122"/>
                  </a:rPr>
                  <a:t>2 </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𝑥</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ea typeface="SimSun" panose="02010600030101010101" pitchFamily="2" charset="-122"/>
                  </a:rPr>
                  <a:t>   +  …  +  a</a:t>
                </a:r>
                <a:r>
                  <a:rPr lang="en-US" sz="2400" baseline="-25000" dirty="0">
                    <a:latin typeface="Times New Roman" panose="02020603050405020304" pitchFamily="18" charset="0"/>
                    <a:ea typeface="SimSun" panose="02010600030101010101" pitchFamily="2" charset="-122"/>
                  </a:rPr>
                  <a:t>n-1 </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𝑥</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lnSpc>
                    <a:spcPct val="115000"/>
                  </a:lnSpc>
                  <a:spcAft>
                    <a:spcPts val="600"/>
                  </a:spcAft>
                </a:pPr>
                <a:r>
                  <a:rPr lang="en-US" sz="2400" dirty="0">
                    <a:latin typeface="Courier New" panose="020703090202050204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t>
                </a:r>
                <a:r>
                  <a:rPr lang="en-US" sz="2400" dirty="0">
                    <a:latin typeface="Courier New" panose="02070309020205020404" pitchFamily="49"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latin typeface="Times New Roman" panose="02020603050405020304" pitchFamily="18" charset="0"/>
                    <a:ea typeface="SimSun" panose="02010600030101010101" pitchFamily="2" charset="-122"/>
                  </a:rPr>
                  <a:t>   +  …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latin typeface="Cambria Math" panose="02040503050406030204" pitchFamily="18" charset="0"/>
                            <a:ea typeface="SimSun" panose="02010600030101010101" pitchFamily="2" charset="-122"/>
                            <a:cs typeface="Times New Roman" panose="02020603050405020304" pitchFamily="18" charset="0"/>
                          </a:rPr>
                          <m:t> ѡ</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solidFill>
                      <a:srgbClr val="0000FF"/>
                    </a:solidFill>
                    <a:effectLst/>
                    <a:latin typeface="Times New Roman" panose="02020603050405020304" pitchFamily="18" charset="0"/>
                    <a:ea typeface="SimSun" panose="02010600030101010101" pitchFamily="2" charset="-122"/>
                  </a:rPr>
                  <a:t>The vector y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solidFill>
                      <a:srgbClr val="0000FF"/>
                    </a:solidFill>
                    <a:effectLst/>
                    <a:latin typeface="Times New Roman" panose="02020603050405020304" pitchFamily="18" charset="0"/>
                    <a:ea typeface="SimSun" panose="02010600030101010101" pitchFamily="2" charset="-122"/>
                  </a:rPr>
                  <a:t>)  is the discrete Fourier transform (DFT) of the coefficient vector  a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solidFill>
                      <a:srgbClr val="0000FF"/>
                    </a:solidFill>
                    <a:effectLst/>
                    <a:latin typeface="Times New Roman" panose="02020603050405020304" pitchFamily="18" charset="0"/>
                    <a:ea typeface="SimSun" panose="02010600030101010101" pitchFamily="2" charset="-122"/>
                  </a:rPr>
                  <a:t>). </a:t>
                </a:r>
              </a:p>
              <a:p>
                <a:pPr marL="342900" indent="-342900">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We also write </a:t>
                </a:r>
                <a:r>
                  <a:rPr lang="en-US" sz="2400" dirty="0">
                    <a:solidFill>
                      <a:srgbClr val="0000FF"/>
                    </a:solidFill>
                    <a:effectLst/>
                    <a:latin typeface="Times New Roman" panose="02020603050405020304" pitchFamily="18" charset="0"/>
                    <a:ea typeface="SimSun" panose="02010600030101010101" pitchFamily="2" charset="-122"/>
                  </a:rPr>
                  <a:t>y = </a:t>
                </a:r>
                <a:r>
                  <a:rPr lang="en-US" sz="2400" dirty="0" err="1">
                    <a:solidFill>
                      <a:srgbClr val="0000FF"/>
                    </a:solidFill>
                    <a:effectLst/>
                    <a:latin typeface="Times New Roman" panose="02020603050405020304" pitchFamily="18" charset="0"/>
                    <a:ea typeface="SimSun" panose="02010600030101010101" pitchFamily="2" charset="-122"/>
                  </a:rPr>
                  <a:t>DFT</a:t>
                </a:r>
                <a:r>
                  <a:rPr lang="en-US" sz="2400" baseline="-25000" dirty="0" err="1">
                    <a:solidFill>
                      <a:srgbClr val="0000FF"/>
                    </a:solidFill>
                    <a:effectLst/>
                    <a:latin typeface="Times New Roman" panose="02020603050405020304" pitchFamily="18" charset="0"/>
                    <a:ea typeface="SimSun" panose="02010600030101010101" pitchFamily="2" charset="-122"/>
                  </a:rPr>
                  <a:t>n</a:t>
                </a:r>
                <a:r>
                  <a:rPr lang="en-US" sz="2400" dirty="0">
                    <a:solidFill>
                      <a:srgbClr val="0000FF"/>
                    </a:solidFill>
                    <a:effectLst/>
                    <a:latin typeface="Times New Roman" panose="02020603050405020304" pitchFamily="18" charset="0"/>
                    <a:ea typeface="SimSun" panose="02010600030101010101" pitchFamily="2" charset="-122"/>
                  </a:rPr>
                  <a:t> (a).</a:t>
                </a:r>
                <a:endParaRPr lang="en-US" sz="2400" dirty="0">
                  <a:solidFill>
                    <a:srgbClr val="0000FF"/>
                  </a:solidFill>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186648" y="999601"/>
                <a:ext cx="9818703" cy="5858399"/>
              </a:xfrm>
              <a:prstGeom prst="rect">
                <a:avLst/>
              </a:prstGeom>
              <a:blipFill>
                <a:blip r:embed="rId2"/>
                <a:stretch>
                  <a:fillRect l="-994" t="-416"/>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32ACCA0-330B-4A82-9BB6-07CE3EAA580F}"/>
              </a:ext>
            </a:extLst>
          </p:cNvPr>
          <p:cNvSpPr/>
          <p:nvPr/>
        </p:nvSpPr>
        <p:spPr>
          <a:xfrm flipH="1">
            <a:off x="472199" y="5407248"/>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DFT</a:t>
            </a:r>
          </a:p>
        </p:txBody>
      </p:sp>
      <p:pic>
        <p:nvPicPr>
          <p:cNvPr id="4" name="Picture 3" descr="Image result for smiley face images">
            <a:extLst>
              <a:ext uri="{FF2B5EF4-FFF2-40B4-BE49-F238E27FC236}">
                <a16:creationId xmlns:a16="http://schemas.microsoft.com/office/drawing/2014/main" id="{4ACBA7CD-1F80-4B52-B0D5-3367D2A856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25" y="105815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0ACA03A-C383-49F5-B718-D917CB38AFD7}"/>
              </a:ext>
            </a:extLst>
          </p:cNvPr>
          <p:cNvSpPr/>
          <p:nvPr/>
        </p:nvSpPr>
        <p:spPr>
          <a:xfrm>
            <a:off x="1186648" y="336622"/>
            <a:ext cx="9953238" cy="584775"/>
          </a:xfrm>
          <a:prstGeom prst="rect">
            <a:avLst/>
          </a:prstGeom>
        </p:spPr>
        <p:txBody>
          <a:bodyPr wrap="none">
            <a:spAutoFit/>
          </a:bodyPr>
          <a:lstStyle/>
          <a:p>
            <a:r>
              <a:rPr lang="en-US" sz="3200" dirty="0">
                <a:ea typeface="SimSun" panose="02010600030101010101" pitchFamily="2" charset="-122"/>
              </a:rPr>
              <a:t>Evaluate DFT of a polynomial A(x) </a:t>
            </a:r>
            <a:r>
              <a:rPr lang="en-US" sz="2400" dirty="0">
                <a:ea typeface="SimSun" panose="02010600030101010101" pitchFamily="2" charset="-122"/>
              </a:rPr>
              <a:t>at the complex nth roots of unity</a:t>
            </a:r>
          </a:p>
        </p:txBody>
      </p:sp>
    </p:spTree>
    <p:extLst>
      <p:ext uri="{BB962C8B-B14F-4D97-AF65-F5344CB8AC3E}">
        <p14:creationId xmlns:p14="http://schemas.microsoft.com/office/powerpoint/2010/main" val="2896028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a:xfrm flipV="1">
            <a:off x="4871375" y="1542823"/>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Oval 64"/>
          <p:cNvSpPr/>
          <p:nvPr/>
        </p:nvSpPr>
        <p:spPr>
          <a:xfrm>
            <a:off x="4932405" y="4874767"/>
            <a:ext cx="46990" cy="527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Oval 65"/>
          <p:cNvSpPr/>
          <p:nvPr/>
        </p:nvSpPr>
        <p:spPr>
          <a:xfrm>
            <a:off x="2980294" y="3296050"/>
            <a:ext cx="46990" cy="527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Oval 66"/>
          <p:cNvSpPr/>
          <p:nvPr/>
        </p:nvSpPr>
        <p:spPr>
          <a:xfrm>
            <a:off x="6899951" y="324334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0" name="Straight Arrow Connector 79"/>
          <p:cNvCxnSpPr>
            <a:stCxn id="66" idx="5"/>
            <a:endCxn id="67" idx="4"/>
          </p:cNvCxnSpPr>
          <p:nvPr/>
        </p:nvCxnSpPr>
        <p:spPr>
          <a:xfrm flipV="1">
            <a:off x="3020402" y="3289064"/>
            <a:ext cx="3902409" cy="5197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913100" y="1565683"/>
            <a:ext cx="43007" cy="334301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3623173" y="1984890"/>
            <a:ext cx="2689934" cy="255676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480048" y="1984890"/>
            <a:ext cx="2894120" cy="262779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8" name="Rectangle 87"/>
              <p:cNvSpPr/>
              <p:nvPr/>
            </p:nvSpPr>
            <p:spPr>
              <a:xfrm>
                <a:off x="4578400" y="1187093"/>
                <a:ext cx="953472" cy="46916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endParaRPr lang="en-US" sz="2400" dirty="0"/>
              </a:p>
            </p:txBody>
          </p:sp>
        </mc:Choice>
        <mc:Fallback xmlns="">
          <p:sp>
            <p:nvSpPr>
              <p:cNvPr id="88" name="Rectangle 87"/>
              <p:cNvSpPr>
                <a:spLocks noRot="1" noChangeAspect="1" noMove="1" noResize="1" noEditPoints="1" noAdjustHandles="1" noChangeArrowheads="1" noChangeShapeType="1" noTextEdit="1"/>
              </p:cNvSpPr>
              <p:nvPr/>
            </p:nvSpPr>
            <p:spPr>
              <a:xfrm>
                <a:off x="4578400" y="1187093"/>
                <a:ext cx="953472" cy="469167"/>
              </a:xfrm>
              <a:prstGeom prst="rect">
                <a:avLst/>
              </a:prstGeom>
              <a:blipFill>
                <a:blip r:embed="rId2"/>
                <a:stretch>
                  <a:fillRect l="-1923" t="-10390"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6313107" y="1656260"/>
                <a:ext cx="632563" cy="4683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1</m:t>
                          </m:r>
                        </m:sup>
                      </m:sSubSup>
                    </m:oMath>
                  </m:oMathPara>
                </a14:m>
                <a:endParaRPr lang="en-US" sz="2400" dirty="0"/>
              </a:p>
            </p:txBody>
          </p:sp>
        </mc:Choice>
        <mc:Fallback xmlns="">
          <p:sp>
            <p:nvSpPr>
              <p:cNvPr id="89" name="Rectangle 88"/>
              <p:cNvSpPr>
                <a:spLocks noRot="1" noChangeAspect="1" noMove="1" noResize="1" noEditPoints="1" noAdjustHandles="1" noChangeArrowheads="1" noChangeShapeType="1" noTextEdit="1"/>
              </p:cNvSpPr>
              <p:nvPr/>
            </p:nvSpPr>
            <p:spPr>
              <a:xfrm>
                <a:off x="6313107" y="1656260"/>
                <a:ext cx="632563" cy="468398"/>
              </a:xfrm>
              <a:prstGeom prst="rect">
                <a:avLst/>
              </a:prstGeom>
              <a:blipFill>
                <a:blip r:embed="rId3"/>
                <a:stretch>
                  <a:fillRect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6647807" y="2771638"/>
                <a:ext cx="1439112" cy="471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0</m:t>
                          </m:r>
                        </m:sup>
                      </m:sSubSup>
                      <m:r>
                        <a:rPr lang="en-US" sz="2400" i="0">
                          <a:latin typeface="Cambria Math" panose="02040503050406030204" pitchFamily="18" charset="0"/>
                        </a:rPr>
                        <m:t>= </m:t>
                      </m:r>
                      <m:sSubSup>
                        <m:sSubSupPr>
                          <m:ctrlPr>
                            <a:rPr lang="en-US" sz="2400" i="1">
                              <a:latin typeface="Cambria Math" panose="02040503050406030204" pitchFamily="18" charset="0"/>
                            </a:rPr>
                          </m:ctrlPr>
                        </m:sSubSupPr>
                        <m:e>
                          <m:r>
                            <a:rPr lang="en-US" sz="2400" i="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8</m:t>
                          </m:r>
                        </m:sup>
                      </m:sSubSup>
                    </m:oMath>
                  </m:oMathPara>
                </a14:m>
                <a:endParaRPr lang="en-US" sz="2400" dirty="0"/>
              </a:p>
            </p:txBody>
          </p:sp>
        </mc:Choice>
        <mc:Fallback xmlns="">
          <p:sp>
            <p:nvSpPr>
              <p:cNvPr id="90" name="Rectangle 89"/>
              <p:cNvSpPr>
                <a:spLocks noRot="1" noChangeAspect="1" noMove="1" noResize="1" noEditPoints="1" noAdjustHandles="1" noChangeArrowheads="1" noChangeShapeType="1" noTextEdit="1"/>
              </p:cNvSpPr>
              <p:nvPr/>
            </p:nvSpPr>
            <p:spPr>
              <a:xfrm>
                <a:off x="6647807" y="2771638"/>
                <a:ext cx="1439112" cy="471668"/>
              </a:xfrm>
              <a:prstGeom prst="rect">
                <a:avLst/>
              </a:prstGeom>
              <a:blipFill>
                <a:blip r:embed="rId4"/>
                <a:stretch>
                  <a:fillRect b="-2597"/>
                </a:stretch>
              </a:blipFill>
            </p:spPr>
            <p:txBody>
              <a:bodyPr/>
              <a:lstStyle/>
              <a:p>
                <a:r>
                  <a:rPr lang="en-US">
                    <a:noFill/>
                  </a:rPr>
                  <a:t> </a:t>
                </a:r>
              </a:p>
            </p:txBody>
          </p:sp>
        </mc:Fallback>
      </mc:AlternateContent>
      <p:sp>
        <p:nvSpPr>
          <p:cNvPr id="91" name="Rectangle 90"/>
          <p:cNvSpPr/>
          <p:nvPr/>
        </p:nvSpPr>
        <p:spPr>
          <a:xfrm>
            <a:off x="6809616" y="3242500"/>
            <a:ext cx="44452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1</a:t>
            </a:r>
            <a:endParaRPr lang="en-US" sz="2400" dirty="0"/>
          </a:p>
        </p:txBody>
      </p:sp>
      <mc:AlternateContent xmlns:mc="http://schemas.openxmlformats.org/markup-compatibility/2006" xmlns:a14="http://schemas.microsoft.com/office/drawing/2010/main">
        <mc:Choice Requires="a14">
          <p:sp>
            <p:nvSpPr>
              <p:cNvPr id="92" name="Rectangle 91"/>
              <p:cNvSpPr/>
              <p:nvPr/>
            </p:nvSpPr>
            <p:spPr>
              <a:xfrm>
                <a:off x="6545862" y="4406359"/>
                <a:ext cx="612604" cy="467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7</m:t>
                          </m:r>
                        </m:sup>
                      </m:sSubSup>
                    </m:oMath>
                  </m:oMathPara>
                </a14:m>
                <a:endParaRPr lang="en-US" sz="2400" dirty="0"/>
              </a:p>
            </p:txBody>
          </p:sp>
        </mc:Choice>
        <mc:Fallback xmlns="">
          <p:sp>
            <p:nvSpPr>
              <p:cNvPr id="92" name="Rectangle 91"/>
              <p:cNvSpPr>
                <a:spLocks noRot="1" noChangeAspect="1" noMove="1" noResize="1" noEditPoints="1" noAdjustHandles="1" noChangeArrowheads="1" noChangeShapeType="1" noTextEdit="1"/>
              </p:cNvSpPr>
              <p:nvPr/>
            </p:nvSpPr>
            <p:spPr>
              <a:xfrm>
                <a:off x="6545862" y="4406359"/>
                <a:ext cx="612604" cy="467629"/>
              </a:xfrm>
              <a:prstGeom prst="rect">
                <a:avLst/>
              </a:prstGeom>
              <a:blipFill>
                <a:blip r:embed="rId5"/>
                <a:stretch>
                  <a:fillRect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4537573" y="4860682"/>
                <a:ext cx="976517" cy="471476"/>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oMath>
                </a14:m>
                <a:endParaRPr lang="en-US" sz="2400" dirty="0"/>
              </a:p>
            </p:txBody>
          </p:sp>
        </mc:Choice>
        <mc:Fallback xmlns="">
          <p:sp>
            <p:nvSpPr>
              <p:cNvPr id="93" name="Rectangle 92"/>
              <p:cNvSpPr>
                <a:spLocks noRot="1" noChangeAspect="1" noMove="1" noResize="1" noEditPoints="1" noAdjustHandles="1" noChangeArrowheads="1" noChangeShapeType="1" noTextEdit="1"/>
              </p:cNvSpPr>
              <p:nvPr/>
            </p:nvSpPr>
            <p:spPr>
              <a:xfrm>
                <a:off x="4537573" y="4860682"/>
                <a:ext cx="976517" cy="471476"/>
              </a:xfrm>
              <a:prstGeom prst="rect">
                <a:avLst/>
              </a:prstGeom>
              <a:blipFill>
                <a:blip r:embed="rId6"/>
                <a:stretch>
                  <a:fillRect l="-1863" t="-8974" b="-2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p:cNvSpPr/>
              <p:nvPr/>
            </p:nvSpPr>
            <p:spPr>
              <a:xfrm>
                <a:off x="3088578" y="4560757"/>
                <a:ext cx="721026" cy="846065"/>
              </a:xfrm>
              <a:prstGeom prst="rect">
                <a:avLst/>
              </a:prstGeom>
            </p:spPr>
            <p:txBody>
              <a:bodyPr wrap="square">
                <a:spAutoFit/>
              </a:bodyPr>
              <a:lstStyle/>
              <a:p>
                <a14:m>
                  <m:oMath xmlns:m="http://schemas.openxmlformats.org/officeDocument/2006/math">
                    <m:sSubSup>
                      <m:sSubSupPr>
                        <m:ctrlPr>
                          <a:rPr lang="en-US" sz="2400" i="1">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oMath>
                </a14:m>
                <a:r>
                  <a:rPr lang="en-US" sz="2400" dirty="0">
                    <a:effectLst/>
                    <a:latin typeface="Times New Roman" panose="02020603050405020304" pitchFamily="18" charset="0"/>
                    <a:ea typeface="SimSun" panose="02010600030101010101" pitchFamily="2" charset="-122"/>
                  </a:rPr>
                  <a:t>	</a:t>
                </a:r>
                <a:endParaRPr lang="en-US" sz="2400" dirty="0"/>
              </a:p>
            </p:txBody>
          </p:sp>
        </mc:Choice>
        <mc:Fallback xmlns="">
          <p:sp>
            <p:nvSpPr>
              <p:cNvPr id="94" name="Rectangle 93"/>
              <p:cNvSpPr>
                <a:spLocks noRot="1" noChangeAspect="1" noMove="1" noResize="1" noEditPoints="1" noAdjustHandles="1" noChangeArrowheads="1" noChangeShapeType="1" noTextEdit="1"/>
              </p:cNvSpPr>
              <p:nvPr/>
            </p:nvSpPr>
            <p:spPr>
              <a:xfrm>
                <a:off x="3088578" y="4560757"/>
                <a:ext cx="721026" cy="8460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2527876" y="2854005"/>
                <a:ext cx="612604" cy="467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a:latin typeface="Cambria Math" panose="02040503050406030204" pitchFamily="18" charset="0"/>
                            </a:rPr>
                            <m:t>ѡ</m:t>
                          </m:r>
                        </m:e>
                        <m:sub>
                          <m:r>
                            <a:rPr lang="en-US" sz="2400" i="0">
                              <a:latin typeface="Cambria Math" panose="02040503050406030204" pitchFamily="18" charset="0"/>
                            </a:rPr>
                            <m:t>8</m:t>
                          </m:r>
                        </m:sub>
                        <m:sup>
                          <m:r>
                            <a:rPr lang="en-US" sz="2400" i="0">
                              <a:latin typeface="Cambria Math" panose="02040503050406030204" pitchFamily="18" charset="0"/>
                            </a:rPr>
                            <m:t>4</m:t>
                          </m:r>
                        </m:sup>
                      </m:sSubSup>
                    </m:oMath>
                  </m:oMathPara>
                </a14:m>
                <a:endParaRPr lang="en-US" sz="2400" dirty="0"/>
              </a:p>
            </p:txBody>
          </p:sp>
        </mc:Choice>
        <mc:Fallback xmlns="">
          <p:sp>
            <p:nvSpPr>
              <p:cNvPr id="95" name="Rectangle 94"/>
              <p:cNvSpPr>
                <a:spLocks noRot="1" noChangeAspect="1" noMove="1" noResize="1" noEditPoints="1" noAdjustHandles="1" noChangeArrowheads="1" noChangeShapeType="1" noTextEdit="1"/>
              </p:cNvSpPr>
              <p:nvPr/>
            </p:nvSpPr>
            <p:spPr>
              <a:xfrm>
                <a:off x="2527876" y="2854005"/>
                <a:ext cx="612604" cy="467629"/>
              </a:xfrm>
              <a:prstGeom prst="rect">
                <a:avLst/>
              </a:prstGeom>
              <a:blipFill>
                <a:blip r:embed="rId8"/>
                <a:stretch>
                  <a:fillRect b="-2597"/>
                </a:stretch>
              </a:blipFill>
            </p:spPr>
            <p:txBody>
              <a:bodyPr/>
              <a:lstStyle/>
              <a:p>
                <a:r>
                  <a:rPr lang="en-US">
                    <a:noFill/>
                  </a:rPr>
                  <a:t> </a:t>
                </a:r>
              </a:p>
            </p:txBody>
          </p:sp>
        </mc:Fallback>
      </mc:AlternateContent>
      <p:sp>
        <p:nvSpPr>
          <p:cNvPr id="96" name="Rectangle 95"/>
          <p:cNvSpPr/>
          <p:nvPr/>
        </p:nvSpPr>
        <p:spPr>
          <a:xfrm>
            <a:off x="2593363" y="3258400"/>
            <a:ext cx="522818"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-1</a:t>
            </a:r>
            <a:endParaRPr lang="en-US" sz="2400" dirty="0"/>
          </a:p>
        </p:txBody>
      </p:sp>
      <mc:AlternateContent xmlns:mc="http://schemas.openxmlformats.org/markup-compatibility/2006" xmlns:a14="http://schemas.microsoft.com/office/drawing/2010/main">
        <mc:Choice Requires="a14">
          <p:sp>
            <p:nvSpPr>
              <p:cNvPr id="97" name="Rectangle 96"/>
              <p:cNvSpPr/>
              <p:nvPr/>
            </p:nvSpPr>
            <p:spPr>
              <a:xfrm>
                <a:off x="2855818" y="1582362"/>
                <a:ext cx="697563" cy="471026"/>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effectLst/>
                    <a:latin typeface="Times New Roman" panose="02020603050405020304" pitchFamily="18" charset="0"/>
                    <a:ea typeface="SimSun" panose="02010600030101010101" pitchFamily="2" charset="-122"/>
                  </a:rPr>
                  <a:t> </a:t>
                </a:r>
                <a:endParaRPr lang="en-US" sz="2400" dirty="0"/>
              </a:p>
            </p:txBody>
          </p:sp>
        </mc:Choice>
        <mc:Fallback xmlns="">
          <p:sp>
            <p:nvSpPr>
              <p:cNvPr id="97" name="Rectangle 96"/>
              <p:cNvSpPr>
                <a:spLocks noRot="1" noChangeAspect="1" noMove="1" noResize="1" noEditPoints="1" noAdjustHandles="1" noChangeArrowheads="1" noChangeShapeType="1" noTextEdit="1"/>
              </p:cNvSpPr>
              <p:nvPr/>
            </p:nvSpPr>
            <p:spPr>
              <a:xfrm>
                <a:off x="2855818" y="1582362"/>
                <a:ext cx="697563" cy="471026"/>
              </a:xfrm>
              <a:prstGeom prst="rect">
                <a:avLst/>
              </a:prstGeom>
              <a:blipFill>
                <a:blip r:embed="rId9"/>
                <a:stretch>
                  <a:fillRect b="-2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1864311" y="5770485"/>
                <a:ext cx="8220722" cy="88742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2.11: The values of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  ѡ</m:t>
                        </m:r>
                      </m:e>
                      <m:sub>
                        <m:r>
                          <a:rPr lang="en-US" sz="2400" i="1">
                            <a:latin typeface="Cambria Math" panose="02040503050406030204" pitchFamily="18" charset="0"/>
                          </a:rPr>
                          <m:t>8</m:t>
                        </m:r>
                      </m:sub>
                      <m:sup>
                        <m:r>
                          <a:rPr lang="en-US" sz="2400" i="1">
                            <a:latin typeface="Cambria Math" panose="02040503050406030204" pitchFamily="18" charset="0"/>
                          </a:rPr>
                          <m:t>1</m:t>
                        </m:r>
                      </m:sup>
                    </m:sSubSup>
                    <m:r>
                      <a:rPr lang="en-US" sz="2400" i="1">
                        <a:latin typeface="Cambria Math" panose="02040503050406030204" pitchFamily="18" charset="0"/>
                      </a:rPr>
                      <m:t> , …, </m:t>
                    </m:r>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7</m:t>
                        </m:r>
                      </m:sup>
                    </m:sSubSup>
                  </m:oMath>
                </a14:m>
                <a:r>
                  <a:rPr lang="en-US" sz="2400" dirty="0">
                    <a:latin typeface="Times New Roman" panose="02020603050405020304" pitchFamily="18" charset="0"/>
                    <a:cs typeface="Times New Roman" panose="02020603050405020304" pitchFamily="18" charset="0"/>
                  </a:rPr>
                  <a:t>  in the complex plane, 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ѡ</m:t>
                        </m:r>
                      </m:e>
                      <m:sub>
                        <m:r>
                          <a:rPr lang="en-US" sz="2400" i="1">
                            <a:latin typeface="Cambria Math" panose="02040503050406030204" pitchFamily="18" charset="0"/>
                          </a:rPr>
                          <m:t>8  </m:t>
                        </m:r>
                      </m:sub>
                    </m:sSub>
                    <m:sSup>
                      <m:sSupPr>
                        <m:ctrlPr>
                          <a:rPr lang="en-US" sz="2400" i="1">
                            <a:latin typeface="Cambria Math" panose="02040503050406030204" pitchFamily="18" charset="0"/>
                          </a:rPr>
                        </m:ctrlPr>
                      </m:sSupPr>
                      <m:e>
                        <m:r>
                          <a:rPr lang="en-US" sz="2400" i="1">
                            <a:latin typeface="Cambria Math" panose="02040503050406030204" pitchFamily="18" charset="0"/>
                          </a:rPr>
                          <m:t>= </m:t>
                        </m:r>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latin typeface="Times New Roman" panose="02020603050405020304" pitchFamily="18" charset="0"/>
                    <a:cs typeface="Times New Roman" panose="02020603050405020304" pitchFamily="18" charset="0"/>
                  </a:rPr>
                  <a:t> is the principal 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root of unity.</a:t>
                </a:r>
              </a:p>
            </p:txBody>
          </p:sp>
        </mc:Choice>
        <mc:Fallback xmlns="">
          <p:sp>
            <p:nvSpPr>
              <p:cNvPr id="98" name="TextBox 97"/>
              <p:cNvSpPr txBox="1">
                <a:spLocks noRot="1" noChangeAspect="1" noMove="1" noResize="1" noEditPoints="1" noAdjustHandles="1" noChangeArrowheads="1" noChangeShapeType="1" noTextEdit="1"/>
              </p:cNvSpPr>
              <p:nvPr/>
            </p:nvSpPr>
            <p:spPr>
              <a:xfrm>
                <a:off x="1864311" y="5770485"/>
                <a:ext cx="8220722" cy="887422"/>
              </a:xfrm>
              <a:prstGeom prst="rect">
                <a:avLst/>
              </a:prstGeom>
              <a:blipFill rotWithShape="0">
                <a:blip r:embed="rId10"/>
                <a:stretch>
                  <a:fillRect l="-1187" t="-2759" r="-964" b="-15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7672826" y="704998"/>
                <a:ext cx="3795555" cy="1994136"/>
              </a:xfrm>
              <a:prstGeom prst="rect">
                <a:avLst/>
              </a:prstGeom>
              <a:noFill/>
              <a:ln>
                <a:solidFill>
                  <a:srgbClr val="002060"/>
                </a:solidFill>
              </a:ln>
            </p:spPr>
            <p:txBody>
              <a:bodyPr wrap="square" rtlCol="0">
                <a:spAutoFit/>
              </a:bodyPr>
              <a:lstStyle/>
              <a:p>
                <a14:m>
                  <m:oMath xmlns:m="http://schemas.openxmlformats.org/officeDocument/2006/math">
                    <m:r>
                      <a:rPr lang="en-US" sz="2400" i="1" smtClean="0">
                        <a:latin typeface="Cambria Math" panose="02040503050406030204" pitchFamily="18" charset="0"/>
                      </a:rPr>
                      <m:t>ѡ </m:t>
                    </m:r>
                  </m:oMath>
                </a14:m>
                <a:r>
                  <a:rPr lang="en-US" sz="2400" baseline="-25000" dirty="0"/>
                  <a:t>8</a:t>
                </a:r>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0</m:t>
                        </m:r>
                      </m:sup>
                    </m:sSubSup>
                    <m:r>
                      <m:rPr>
                        <m:nor/>
                      </m:rPr>
                      <a:rPr lang="en-US" sz="2400" b="0" i="0" smtClean="0">
                        <a:latin typeface="Cambria Math" panose="02040503050406030204" pitchFamily="18" charset="0"/>
                      </a:rPr>
                      <m:t>  </m:t>
                    </m:r>
                    <m:r>
                      <m:rPr>
                        <m:nor/>
                      </m:rPr>
                      <a:rPr lang="en-US" sz="2400" dirty="0"/>
                      <m:t>=</m:t>
                    </m:r>
                    <m:r>
                      <m:rPr>
                        <m:nor/>
                      </m:rPr>
                      <a:rPr lang="en-US" sz="2400" b="0" i="0" dirty="0" smtClean="0"/>
                      <m:t> </m:t>
                    </m:r>
                    <m:sSup>
                      <m:sSupPr>
                        <m:ctrlPr>
                          <a:rPr lang="en-US" sz="2400" i="1">
                            <a:latin typeface="Cambria Math" panose="02040503050406030204" pitchFamily="18" charset="0"/>
                          </a:rPr>
                        </m:ctrlPr>
                      </m:sSupPr>
                      <m:e>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0</m:t>
                        </m:r>
                      </m:sup>
                    </m:sSup>
                    <m:r>
                      <m:rPr>
                        <m:nor/>
                      </m:rPr>
                      <a:rPr lang="en-US" sz="2400" b="0" i="0" smtClean="0">
                        <a:latin typeface="Cambria Math" panose="02040503050406030204" pitchFamily="18" charset="0"/>
                      </a:rPr>
                      <m:t> </m:t>
                    </m:r>
                    <m:r>
                      <m:rPr>
                        <m:nor/>
                      </m:rPr>
                      <a:rPr lang="en-US" sz="2400" dirty="0"/>
                      <m:t>=</m:t>
                    </m:r>
                  </m:oMath>
                </a14:m>
                <a:r>
                  <a:rPr lang="en-US" sz="2400" dirty="0"/>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400" baseline="30000" dirty="0"/>
                  <a:t>0  </a:t>
                </a:r>
                <a:r>
                  <a:rPr lang="en-US" sz="2400" dirty="0"/>
                  <a:t> </a:t>
                </a:r>
              </a:p>
              <a:p>
                <a:r>
                  <a:rPr lang="en-US" sz="2400" dirty="0"/>
                  <a:t>       = 1</a:t>
                </a:r>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ѡ</m:t>
                        </m:r>
                      </m:e>
                      <m:sub>
                        <m:r>
                          <a:rPr lang="en-US" sz="2400" i="1">
                            <a:latin typeface="Cambria Math" panose="02040503050406030204" pitchFamily="18" charset="0"/>
                          </a:rPr>
                          <m:t>8</m:t>
                        </m:r>
                      </m:sub>
                      <m:sup>
                        <m:r>
                          <a:rPr lang="en-US" sz="2400" i="1">
                            <a:latin typeface="Cambria Math" panose="02040503050406030204" pitchFamily="18" charset="0"/>
                          </a:rPr>
                          <m:t>1</m:t>
                        </m:r>
                        <m:r>
                          <a:rPr lang="en-US" sz="2400" b="0" i="1" smtClean="0">
                            <a:latin typeface="Cambria Math" panose="02040503050406030204" pitchFamily="18" charset="0"/>
                          </a:rPr>
                          <m:t>  </m:t>
                        </m:r>
                      </m:sup>
                    </m:sSubSup>
                    <m:r>
                      <m:rPr>
                        <m:nor/>
                      </m:rPr>
                      <a:rPr lang="en-US" sz="2400" dirty="0"/>
                      <m:t>=</m:t>
                    </m:r>
                    <m:sSup>
                      <m:sSupPr>
                        <m:ctrlPr>
                          <a:rPr lang="en-US" sz="2400" i="1">
                            <a:latin typeface="Cambria Math" panose="02040503050406030204" pitchFamily="18" charset="0"/>
                          </a:rPr>
                        </m:ctrlPr>
                      </m:sSupPr>
                      <m:e>
                        <m:r>
                          <a:rPr lang="en-US" sz="2400" b="0" i="1" smtClean="0">
                            <a:latin typeface="Cambria Math" panose="02040503050406030204" pitchFamily="18" charset="0"/>
                          </a:rPr>
                          <m:t> </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a:latin typeface="Cambria Math" panose="02040503050406030204" pitchFamily="18" charset="0"/>
                              </a:rPr>
                              <m:t>ѡ</m:t>
                            </m:r>
                          </m:e>
                          <m:sub>
                            <m:r>
                              <a:rPr lang="en-US" sz="2400" i="1">
                                <a:latin typeface="Cambria Math" panose="02040503050406030204" pitchFamily="18" charset="0"/>
                              </a:rPr>
                              <m:t>8</m:t>
                            </m:r>
                          </m:sub>
                        </m:sSub>
                        <m:r>
                          <a:rPr lang="en-US" sz="2400" b="0" i="0" smtClean="0">
                            <a:latin typeface="Cambria Math" panose="02040503050406030204" pitchFamily="18" charset="0"/>
                          </a:rPr>
                          <m:t>)</m:t>
                        </m:r>
                      </m:e>
                      <m:sup>
                        <m:r>
                          <a:rPr lang="en-US" sz="2400" i="1">
                            <a:latin typeface="Cambria Math" panose="02040503050406030204" pitchFamily="18" charset="0"/>
                          </a:rPr>
                          <m:t>1</m:t>
                        </m:r>
                      </m:sup>
                    </m:sSup>
                    <m:r>
                      <m:rPr>
                        <m:nor/>
                      </m:rPr>
                      <a:rPr lang="en-US" sz="2400" b="0" i="0" smtClean="0">
                        <a:latin typeface="Cambria Math" panose="02040503050406030204" pitchFamily="18" charset="0"/>
                      </a:rPr>
                      <m:t> </m:t>
                    </m:r>
                    <m:r>
                      <m:rPr>
                        <m:nor/>
                      </m:rPr>
                      <a:rPr lang="en-US" sz="2400" dirty="0"/>
                      <m:t>=</m:t>
                    </m:r>
                    <m:r>
                      <m:rPr>
                        <m:nor/>
                      </m:rPr>
                      <a:rPr lang="en-US" sz="2400" b="0" i="0" dirty="0" smtClean="0"/>
                      <m:t> </m:t>
                    </m:r>
                  </m:oMath>
                </a14:m>
                <a:r>
                  <a:rPr lang="en-US" sz="2400" dirty="0"/>
                  <a:t>(</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r>
                  <a:rPr lang="en-US" sz="2400" baseline="30000" dirty="0"/>
                  <a:t>1  </a:t>
                </a:r>
                <a:r>
                  <a:rPr lang="en-US" sz="2400" dirty="0"/>
                  <a:t> </a:t>
                </a:r>
              </a:p>
              <a:p>
                <a:r>
                  <a:rPr lang="en-US" sz="2400" dirty="0"/>
                  <a:t>       =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/8</m:t>
                        </m:r>
                      </m:sup>
                    </m:sSup>
                  </m:oMath>
                </a14:m>
                <a:r>
                  <a:rPr lang="en-US" sz="2400" dirty="0"/>
                  <a:t>  </a:t>
                </a:r>
              </a:p>
            </p:txBody>
          </p:sp>
        </mc:Choice>
        <mc:Fallback xmlns="">
          <p:sp>
            <p:nvSpPr>
              <p:cNvPr id="99" name="TextBox 98"/>
              <p:cNvSpPr txBox="1">
                <a:spLocks noRot="1" noChangeAspect="1" noMove="1" noResize="1" noEditPoints="1" noAdjustHandles="1" noChangeArrowheads="1" noChangeShapeType="1" noTextEdit="1"/>
              </p:cNvSpPr>
              <p:nvPr/>
            </p:nvSpPr>
            <p:spPr>
              <a:xfrm>
                <a:off x="7672826" y="704998"/>
                <a:ext cx="3795555" cy="1994136"/>
              </a:xfrm>
              <a:prstGeom prst="rect">
                <a:avLst/>
              </a:prstGeom>
              <a:blipFill>
                <a:blip r:embed="rId11"/>
                <a:stretch>
                  <a:fillRect t="-1520" b="-5775"/>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436476" y="1089182"/>
                <a:ext cx="396262" cy="567078"/>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𝝅</m:t>
                          </m:r>
                        </m:num>
                        <m:den>
                          <m:r>
                            <a:rPr lang="en-US" b="0" i="0">
                              <a:solidFill>
                                <a:srgbClr val="FF0000"/>
                              </a:solidFill>
                              <a:latin typeface="Cambria Math" panose="02040503050406030204" pitchFamily="18" charset="0"/>
                            </a:rPr>
                            <m:t>2</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36476" y="1089182"/>
                <a:ext cx="396262" cy="567078"/>
              </a:xfrm>
              <a:prstGeom prst="rect">
                <a:avLst/>
              </a:prstGeom>
              <a:blipFill>
                <a:blip r:embed="rId1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832489" y="1534336"/>
                <a:ext cx="401071" cy="5670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832489" y="1534336"/>
                <a:ext cx="401071" cy="56707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480297" y="1487969"/>
                <a:ext cx="462765" cy="610936"/>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𝟑</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480297" y="1487969"/>
                <a:ext cx="462765" cy="610936"/>
              </a:xfrm>
              <a:prstGeom prst="rect">
                <a:avLst/>
              </a:prstGeom>
              <a:blipFill>
                <a:blip r:embed="rId1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616117" y="4576713"/>
                <a:ext cx="462765" cy="610936"/>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𝟓</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616117" y="4576713"/>
                <a:ext cx="462765" cy="610936"/>
              </a:xfrm>
              <a:prstGeom prst="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158466" y="4417985"/>
                <a:ext cx="462765" cy="609077"/>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𝟕</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4</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158466" y="4417985"/>
                <a:ext cx="462765" cy="609077"/>
              </a:xfrm>
              <a:prstGeom prst="rect">
                <a:avLst/>
              </a:prstGeom>
              <a:blipFill>
                <a:blip r:embed="rId16"/>
                <a:stretch>
                  <a:fillRect/>
                </a:stretch>
              </a:blipFill>
              <a:ln>
                <a:solidFill>
                  <a:schemeClr val="bg1"/>
                </a:solidFill>
              </a:ln>
            </p:spPr>
            <p:txBody>
              <a:bodyPr/>
              <a:lstStyle/>
              <a:p>
                <a:r>
                  <a:rPr lang="en-US">
                    <a:noFill/>
                  </a:rPr>
                  <a:t> </a:t>
                </a:r>
              </a:p>
            </p:txBody>
          </p:sp>
        </mc:Fallback>
      </mc:AlternateContent>
      <p:sp>
        <p:nvSpPr>
          <p:cNvPr id="4" name="Rectangle 3"/>
          <p:cNvSpPr/>
          <p:nvPr/>
        </p:nvSpPr>
        <p:spPr>
          <a:xfrm>
            <a:off x="2056328" y="3007472"/>
            <a:ext cx="50575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π</a:t>
            </a:r>
            <a:endParaRPr lang="en-US" sz="2400" dirty="0">
              <a:latin typeface="Times New Roman" panose="02020603050405020304" pitchFamily="18" charset="0"/>
              <a:cs typeface="Times New Roman" panose="02020603050405020304" pitchFamily="18" charset="0"/>
            </a:endParaRPr>
          </a:p>
        </p:txBody>
      </p:sp>
      <p:sp>
        <p:nvSpPr>
          <p:cNvPr id="28" name="Rectangle 27"/>
          <p:cNvSpPr/>
          <p:nvPr/>
        </p:nvSpPr>
        <p:spPr>
          <a:xfrm>
            <a:off x="8177254" y="2789569"/>
            <a:ext cx="505754" cy="461665"/>
          </a:xfrm>
          <a:prstGeom prst="rect">
            <a:avLst/>
          </a:prstGeom>
        </p:spPr>
        <p:txBody>
          <a:bodyPr wrap="square">
            <a:spAutoFit/>
          </a:bodyPr>
          <a:lstStyle/>
          <a:p>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0</a:t>
            </a: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π</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8177254" y="3188256"/>
            <a:ext cx="505754" cy="461665"/>
          </a:xfrm>
          <a:prstGeom prst="rect">
            <a:avLst/>
          </a:prstGeom>
        </p:spPr>
        <p:txBody>
          <a:bodyPr wrap="square">
            <a:spAutoFit/>
          </a:bodyPr>
          <a:lstStyle/>
          <a:p>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2</a:t>
            </a:r>
            <a:r>
              <a:rPr lang="en-US" sz="24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π</a:t>
            </a:r>
            <a:endParaRPr lang="en-US" sz="24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angle 29"/>
              <p:cNvSpPr/>
              <p:nvPr/>
            </p:nvSpPr>
            <p:spPr>
              <a:xfrm>
                <a:off x="5498442" y="4907523"/>
                <a:ext cx="462765" cy="610936"/>
              </a:xfrm>
              <a:prstGeom prst="rect">
                <a:avLst/>
              </a:prstGeom>
              <a:ln>
                <a:solidFill>
                  <a:schemeClr val="bg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𝟑</m:t>
                          </m:r>
                          <m:r>
                            <a:rPr lang="en-US" b="1" i="1">
                              <a:solidFill>
                                <a:srgbClr val="FF0000"/>
                              </a:solidFill>
                              <a:latin typeface="Cambria Math" panose="02040503050406030204" pitchFamily="18" charset="0"/>
                            </a:rPr>
                            <m:t>𝝅</m:t>
                          </m:r>
                        </m:num>
                        <m:den>
                          <m:r>
                            <a:rPr lang="en-US" b="0" i="0" smtClean="0">
                              <a:solidFill>
                                <a:srgbClr val="FF0000"/>
                              </a:solidFill>
                              <a:latin typeface="Cambria Math" panose="02040503050406030204" pitchFamily="18" charset="0"/>
                            </a:rPr>
                            <m:t>2</m:t>
                          </m:r>
                        </m:den>
                      </m:f>
                    </m:oMath>
                  </m:oMathPara>
                </a14:m>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5498442" y="4907523"/>
                <a:ext cx="462765" cy="610936"/>
              </a:xfrm>
              <a:prstGeom prst="rect">
                <a:avLst/>
              </a:prstGeom>
              <a:blipFill>
                <a:blip r:embed="rId17"/>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693790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8B58E2-7D62-4DB4-80A9-B00BF1A30D6D}"/>
              </a:ext>
            </a:extLst>
          </p:cNvPr>
          <p:cNvSpPr txBox="1"/>
          <p:nvPr/>
        </p:nvSpPr>
        <p:spPr>
          <a:xfrm>
            <a:off x="1081434" y="406801"/>
            <a:ext cx="1024812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143696" y="1187494"/>
                <a:ext cx="10138299" cy="5357942"/>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Example </a:t>
                </a:r>
                <a:r>
                  <a:rPr lang="en-US" sz="2400" dirty="0">
                    <a:effectLst/>
                    <a:latin typeface="Times New Roman" panose="02020603050405020304" pitchFamily="18" charset="0"/>
                    <a:ea typeface="SimSun" panose="02010600030101010101" pitchFamily="2" charset="-122"/>
                  </a:rPr>
                  <a:t>2.30</a:t>
                </a:r>
                <a:r>
                  <a:rPr lang="en-US" sz="2400" b="1" dirty="0">
                    <a:effectLst/>
                    <a:latin typeface="Times New Roman" panose="02020603050405020304" pitchFamily="18" charset="0"/>
                    <a:ea typeface="SimSun" panose="02010600030101010101" pitchFamily="2" charset="-122"/>
                  </a:rPr>
                  <a:t>:</a:t>
                </a:r>
                <a:r>
                  <a:rPr lang="en-US" sz="2400" b="1" i="1" dirty="0">
                    <a:effectLst/>
                    <a:latin typeface="Times New Roman" panose="02020603050405020304" pitchFamily="18" charset="0"/>
                    <a:ea typeface="SimSun" panose="02010600030101010101" pitchFamily="2" charset="-122"/>
                  </a:rPr>
                  <a:t>   for n = 8</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For k = 0,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0</m:t>
                        </m:r>
                      </m:sup>
                    </m:sSubSup>
                  </m:oMath>
                </a14:m>
                <a:r>
                  <a:rPr lang="en-US" sz="2400" dirty="0">
                    <a:solidFill>
                      <a:srgbClr val="0000CC"/>
                    </a:solidFill>
                    <a:effectLst/>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oMath>
                </a14:m>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oMath>
                </a14:m>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oMath>
                </a14:m>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143696" y="1187494"/>
                <a:ext cx="10138299" cy="5357942"/>
              </a:xfrm>
              <a:prstGeom prst="rect">
                <a:avLst/>
              </a:prstGeom>
              <a:blipFill>
                <a:blip r:embed="rId2"/>
                <a:stretch>
                  <a:fillRect l="-962" t="-455" b="-1365"/>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3D1C3B66-0CCF-4234-9369-EF08AD4A1AA1}"/>
              </a:ext>
            </a:extLst>
          </p:cNvPr>
          <p:cNvSpPr/>
          <p:nvPr/>
        </p:nvSpPr>
        <p:spPr>
          <a:xfrm flipH="1">
            <a:off x="543760" y="1032229"/>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A04C14FD-A21D-42FA-AB1A-E6983FA650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761" y="1535393"/>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77C3177-D1BF-42B7-84B1-840E3C49BD75}"/>
              </a:ext>
            </a:extLst>
          </p:cNvPr>
          <p:cNvSpPr/>
          <p:nvPr/>
        </p:nvSpPr>
        <p:spPr>
          <a:xfrm>
            <a:off x="1143696" y="447454"/>
            <a:ext cx="10185865" cy="584775"/>
          </a:xfrm>
          <a:prstGeom prst="rect">
            <a:avLst/>
          </a:prstGeom>
        </p:spPr>
        <p:txBody>
          <a:bodyPr wrap="none">
            <a:spAutoFit/>
          </a:bodyPr>
          <a:lstStyle/>
          <a:p>
            <a:r>
              <a:rPr lang="en-US" sz="3200" dirty="0">
                <a:ea typeface="SimSun" panose="02010600030101010101" pitchFamily="2" charset="-122"/>
              </a:rPr>
              <a:t>Evaluate a polynomial A(x) - </a:t>
            </a:r>
            <a:r>
              <a:rPr lang="en-US" sz="2400" dirty="0">
                <a:ea typeface="SimSun" panose="02010600030101010101" pitchFamily="2" charset="-122"/>
              </a:rPr>
              <a:t>Interpolation at the complex roots of unity </a:t>
            </a:r>
            <a:endParaRPr lang="en-US" sz="2400" dirty="0"/>
          </a:p>
        </p:txBody>
      </p:sp>
    </p:spTree>
    <p:extLst>
      <p:ext uri="{BB962C8B-B14F-4D97-AF65-F5344CB8AC3E}">
        <p14:creationId xmlns:p14="http://schemas.microsoft.com/office/powerpoint/2010/main" val="1531319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691E73-BE1A-4F8D-8475-136A04DEC658}"/>
              </a:ext>
            </a:extLst>
          </p:cNvPr>
          <p:cNvSpPr txBox="1"/>
          <p:nvPr/>
        </p:nvSpPr>
        <p:spPr>
          <a:xfrm>
            <a:off x="812597" y="307235"/>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022412" y="1187494"/>
                <a:ext cx="10147176" cy="5142433"/>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For k = 1,  </a:t>
                </a:r>
                <a:r>
                  <a:rPr lang="en-US" sz="2400" b="1" dirty="0">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y</a:t>
                </a:r>
                <a:r>
                  <a:rPr lang="en-US" sz="2400" b="1" baseline="-25000" dirty="0">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1</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y</a:t>
                </a:r>
                <a:r>
                  <a:rPr lang="en-US" sz="2400" baseline="-25000" dirty="0" err="1">
                    <a:effectLst/>
                    <a:latin typeface="Times New Roman" panose="02020603050405020304" pitchFamily="18" charset="0"/>
                    <a:ea typeface="SimSun" panose="02010600030101010101" pitchFamily="2" charset="-122"/>
                    <a:cs typeface="Times New Roman" panose="02020603050405020304" pitchFamily="18" charset="0"/>
                  </a:rPr>
                  <a:t>k</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a:spcBef>
                    <a:spcPts val="120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a:spcBef>
                    <a:spcPts val="120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e>
                    </m:d>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e>
                    </m:d>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e>
                    </m:d>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e>
                    </m:d>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a:spcBef>
                    <a:spcPts val="120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(1 -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022412" y="1187494"/>
                <a:ext cx="10147176" cy="5142433"/>
              </a:xfrm>
              <a:prstGeom prst="rect">
                <a:avLst/>
              </a:prstGeom>
              <a:blipFill>
                <a:blip r:embed="rId2"/>
                <a:stretch>
                  <a:fillRect l="-962"/>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F71DEB52-0D3A-4AC5-9C21-A755CC3C8B62}"/>
              </a:ext>
            </a:extLst>
          </p:cNvPr>
          <p:cNvSpPr/>
          <p:nvPr/>
        </p:nvSpPr>
        <p:spPr>
          <a:xfrm flipH="1">
            <a:off x="543760" y="1032229"/>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5" name="Rectangle 4">
            <a:extLst>
              <a:ext uri="{FF2B5EF4-FFF2-40B4-BE49-F238E27FC236}">
                <a16:creationId xmlns:a16="http://schemas.microsoft.com/office/drawing/2014/main" id="{10558980-421A-4656-91AF-54A54F635E43}"/>
              </a:ext>
            </a:extLst>
          </p:cNvPr>
          <p:cNvSpPr/>
          <p:nvPr/>
        </p:nvSpPr>
        <p:spPr>
          <a:xfrm>
            <a:off x="1022412" y="361335"/>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867455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186648" y="1235170"/>
                <a:ext cx="10520039" cy="5033366"/>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rPr>
                  <a:t>For k = 2,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solidFill>
                      <a:srgbClr val="0000CC"/>
                    </a:solidFill>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0"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186648" y="1235170"/>
                <a:ext cx="10520039" cy="5033366"/>
              </a:xfrm>
              <a:prstGeom prst="rect">
                <a:avLst/>
              </a:prstGeom>
              <a:blipFill>
                <a:blip r:embed="rId2"/>
                <a:stretch>
                  <a:fillRect l="-928"/>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BB891D5F-33E2-4A36-8BC1-FD17795A2E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71"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CF70A4C-CE07-47AE-9C2A-9299B5A38024}"/>
              </a:ext>
            </a:extLst>
          </p:cNvPr>
          <p:cNvSpPr/>
          <p:nvPr/>
        </p:nvSpPr>
        <p:spPr>
          <a:xfrm>
            <a:off x="1186648" y="502085"/>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196217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09930" y="1295794"/>
                <a:ext cx="10218199" cy="5033366"/>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rPr>
                  <a:t>For k = 3,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3</a:t>
                </a:r>
                <a:r>
                  <a:rPr lang="en-US" sz="2400" b="1" dirty="0">
                    <a:solidFill>
                      <a:srgbClr val="0000CC"/>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solidFill>
                      <a:srgbClr val="0000CC"/>
                    </a:solidFill>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0"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09930" y="1295794"/>
                <a:ext cx="10218199" cy="5033366"/>
              </a:xfrm>
              <a:prstGeom prst="rect">
                <a:avLst/>
              </a:prstGeom>
              <a:blipFill>
                <a:blip r:embed="rId2"/>
                <a:stretch>
                  <a:fillRect l="-894"/>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FBE0B1A9-389E-4433-B736-1A16FE3655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71"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BB60D6C-8F15-4152-BF0C-B1DBC9C8B5D0}"/>
              </a:ext>
            </a:extLst>
          </p:cNvPr>
          <p:cNvSpPr/>
          <p:nvPr/>
        </p:nvSpPr>
        <p:spPr>
          <a:xfrm>
            <a:off x="1095681" y="362748"/>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1817030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68152" y="1342760"/>
                <a:ext cx="10085034" cy="5033366"/>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rPr>
                  <a:t>For k = 4,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4</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4</m:t>
                        </m:r>
                      </m:sup>
                    </m:sSubSup>
                  </m:oMath>
                </a14:m>
                <a:r>
                  <a:rPr lang="en-US" sz="2400" dirty="0">
                    <a:solidFill>
                      <a:srgbClr val="0000CC"/>
                    </a:solidFill>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ea typeface="SimSun" panose="02010600030101010101" pitchFamily="2" charset="-122"/>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oMath>
                </a14:m>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68152" y="1342760"/>
                <a:ext cx="10085034" cy="5033366"/>
              </a:xfrm>
              <a:prstGeom prst="rect">
                <a:avLst/>
              </a:prstGeom>
              <a:blipFill>
                <a:blip r:embed="rId2"/>
                <a:stretch>
                  <a:fillRect l="-907"/>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BF0910FC-7EC1-4BD2-A0A2-95CEB702AC3B}"/>
              </a:ext>
            </a:extLst>
          </p:cNvPr>
          <p:cNvSpPr/>
          <p:nvPr/>
        </p:nvSpPr>
        <p:spPr>
          <a:xfrm flipH="1">
            <a:off x="543760" y="1032229"/>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sp>
        <p:nvSpPr>
          <p:cNvPr id="4" name="Rectangle 3">
            <a:extLst>
              <a:ext uri="{FF2B5EF4-FFF2-40B4-BE49-F238E27FC236}">
                <a16:creationId xmlns:a16="http://schemas.microsoft.com/office/drawing/2014/main" id="{87B22C2E-D150-47D0-9C80-4AB1575FA2AA}"/>
              </a:ext>
            </a:extLst>
          </p:cNvPr>
          <p:cNvSpPr/>
          <p:nvPr/>
        </p:nvSpPr>
        <p:spPr>
          <a:xfrm>
            <a:off x="1195357" y="447454"/>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378709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45442" y="1195586"/>
                <a:ext cx="10182687" cy="5038623"/>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rPr>
                  <a:t>For k = 5,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5</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5</m:t>
                        </m:r>
                      </m:sup>
                    </m:sSubSup>
                  </m:oMath>
                </a14:m>
                <a:r>
                  <a:rPr lang="en-US" sz="2400" dirty="0">
                    <a:solidFill>
                      <a:srgbClr val="0000CC"/>
                    </a:solidFill>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ea typeface="SimSun" panose="02010600030101010101" pitchFamily="2" charset="-122"/>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oMath>
                </a14:m>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45442" y="1195586"/>
                <a:ext cx="10182687" cy="5038623"/>
              </a:xfrm>
              <a:prstGeom prst="rect">
                <a:avLst/>
              </a:prstGeom>
              <a:blipFill>
                <a:blip r:embed="rId2"/>
                <a:stretch>
                  <a:fillRect l="-898"/>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8849B137-051C-4AF5-88AF-20109E5256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71"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FC8311E-85CD-4BC6-8B1F-3EEC8C85289B}"/>
              </a:ext>
            </a:extLst>
          </p:cNvPr>
          <p:cNvSpPr/>
          <p:nvPr/>
        </p:nvSpPr>
        <p:spPr>
          <a:xfrm>
            <a:off x="1245442" y="415000"/>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90786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910135" y="479802"/>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9241" y="1588496"/>
            <a:ext cx="9144000" cy="3681008"/>
          </a:xfrm>
          <a:prstGeom prst="rect">
            <a:avLst/>
          </a:prstGeom>
        </p:spPr>
        <p:txBody>
          <a:bodyPr wrap="square">
            <a:spAutoFit/>
          </a:bodyPr>
          <a:lstStyle/>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Overview: Discrete Fourier Transform (DFT) and its Inverse (IDFT)</a:t>
            </a:r>
          </a:p>
          <a:p>
            <a:pPr marL="457200" indent="-457200">
              <a:lnSpc>
                <a:spcPct val="115000"/>
              </a:lnSpc>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Conversion Between Coefficient and Point-Value Representation:</a:t>
            </a:r>
          </a:p>
          <a:p>
            <a:r>
              <a:rPr lang="en-US" sz="2400" dirty="0">
                <a:latin typeface="Times New Roman" panose="02020603050405020304" pitchFamily="18" charset="0"/>
                <a:cs typeface="Times New Roman" panose="02020603050405020304" pitchFamily="18" charset="0"/>
              </a:rPr>
              <a:t>2.   Discrete Fourier Transform (DFT):</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DFT converts a sequence of coefficients (representing a polynomial) into its point-value form, using specific evaluation points known as the "roots of unity."</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roots of unity are complex numbers of the form </a:t>
            </a:r>
            <a:r>
              <a:rPr lang="en-US" sz="2400" dirty="0" err="1">
                <a:latin typeface="Times New Roman" panose="02020603050405020304" pitchFamily="18" charset="0"/>
                <a:cs typeface="Times New Roman" panose="02020603050405020304" pitchFamily="18" charset="0"/>
              </a:rPr>
              <a:t>ω</a:t>
            </a:r>
            <a:r>
              <a:rPr lang="en-US" sz="2400" baseline="-25000" dirty="0" err="1">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=e</a:t>
            </a:r>
            <a:r>
              <a:rPr lang="en-US" sz="2400" baseline="30000" dirty="0">
                <a:latin typeface="Times New Roman" panose="02020603050405020304" pitchFamily="18" charset="0"/>
                <a:cs typeface="Times New Roman" panose="02020603050405020304" pitchFamily="18" charset="0"/>
              </a:rPr>
              <a:t>2π</a:t>
            </a:r>
            <a:r>
              <a:rPr lang="en-US" sz="2400" baseline="30000" dirty="0" err="1">
                <a:latin typeface="Times New Roman" panose="02020603050405020304" pitchFamily="18" charset="0"/>
                <a:cs typeface="Times New Roman" panose="02020603050405020304" pitchFamily="18" charset="0"/>
              </a:rPr>
              <a:t>ik</a:t>
            </a:r>
            <a:r>
              <a:rPr lang="en-US" sz="2400" baseline="30000"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where n is the number of points (usually a power of 2), and k ranges from 0 to n−1.</a:t>
            </a: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794864" y="320384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579241" y="447275"/>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677687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27492" y="1284695"/>
                <a:ext cx="10271464" cy="5033366"/>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rPr>
                  <a:t>For k = 6,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6</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6</m:t>
                        </m:r>
                      </m:sup>
                    </m:sSubSup>
                  </m:oMath>
                </a14:m>
                <a:r>
                  <a:rPr lang="en-US" sz="2400" dirty="0">
                    <a:solidFill>
                      <a:srgbClr val="0000CC"/>
                    </a:solidFill>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ea typeface="SimSun" panose="02010600030101010101" pitchFamily="2" charset="-122"/>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oMath>
                </a14:m>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27492" y="1284695"/>
                <a:ext cx="10271464" cy="5033366"/>
              </a:xfrm>
              <a:prstGeom prst="rect">
                <a:avLst/>
              </a:prstGeom>
              <a:blipFill>
                <a:blip r:embed="rId2"/>
                <a:stretch>
                  <a:fillRect l="-890"/>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7672163A-16CA-4EA3-918C-3304B434A23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71"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3324AF5-3A13-4BF3-A06A-F9DC5BE2055F}"/>
              </a:ext>
            </a:extLst>
          </p:cNvPr>
          <p:cNvSpPr/>
          <p:nvPr/>
        </p:nvSpPr>
        <p:spPr>
          <a:xfrm>
            <a:off x="1334693" y="41833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3258541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431D79-9903-4533-ADAB-CAB7AFD97171}"/>
              </a:ext>
            </a:extLst>
          </p:cNvPr>
          <p:cNvSpPr txBox="1"/>
          <p:nvPr/>
        </p:nvSpPr>
        <p:spPr>
          <a:xfrm>
            <a:off x="957370" y="316295"/>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98252" y="1349733"/>
                <a:ext cx="10262587" cy="5033366"/>
              </a:xfrm>
              <a:prstGeom prst="rect">
                <a:avLst/>
              </a:prstGeom>
            </p:spPr>
            <p:txBody>
              <a:bodyPr wrap="square">
                <a:spAutoFit/>
              </a:bodyPr>
              <a:lstStyle/>
              <a:p>
                <a:pPr>
                  <a:spcBef>
                    <a:spcPts val="1200"/>
                  </a:spcBef>
                  <a:spcAft>
                    <a:spcPts val="1200"/>
                  </a:spcAft>
                </a:pPr>
                <a:r>
                  <a:rPr lang="en-US" sz="2400" dirty="0">
                    <a:latin typeface="Times New Roman" panose="02020603050405020304" pitchFamily="18" charset="0"/>
                    <a:ea typeface="SimSun" panose="02010600030101010101" pitchFamily="2" charset="-122"/>
                  </a:rPr>
                  <a:t>For k = 7,  </a:t>
                </a:r>
                <a:r>
                  <a:rPr lang="en-US" sz="2400" b="1" dirty="0">
                    <a:solidFill>
                      <a:srgbClr val="0000CC"/>
                    </a:solidFill>
                    <a:effectLst/>
                    <a:latin typeface="Times New Roman" panose="02020603050405020304" pitchFamily="18" charset="0"/>
                    <a:ea typeface="SimSun" panose="02010600030101010101" pitchFamily="2" charset="-122"/>
                  </a:rPr>
                  <a:t>y</a:t>
                </a:r>
                <a:r>
                  <a:rPr lang="en-US" sz="2400" b="1" baseline="-25000" dirty="0">
                    <a:solidFill>
                      <a:srgbClr val="0000CC"/>
                    </a:solidFill>
                    <a:effectLst/>
                    <a:latin typeface="Times New Roman" panose="02020603050405020304" pitchFamily="18" charset="0"/>
                    <a:ea typeface="SimSun" panose="02010600030101010101" pitchFamily="2" charset="-122"/>
                  </a:rPr>
                  <a:t>7</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solidFill>
                      <a:srgbClr val="0000CC"/>
                    </a:solidFill>
                    <a:effectLst/>
                    <a:latin typeface="Times New Roman" panose="02020603050405020304" pitchFamily="18" charset="0"/>
                    <a:ea typeface="SimSun" panose="02010600030101010101" pitchFamily="2" charset="-122"/>
                  </a:rPr>
                  <a:t>A(</a:t>
                </a:r>
                <a14:m>
                  <m:oMath xmlns:m="http://schemas.openxmlformats.org/officeDocument/2006/math">
                    <m:sSubSup>
                      <m:sSub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7</m:t>
                        </m:r>
                      </m:sup>
                    </m:sSubSup>
                  </m:oMath>
                </a14:m>
                <a:r>
                  <a:rPr lang="en-US" sz="2400" dirty="0">
                    <a:solidFill>
                      <a:srgbClr val="0000CC"/>
                    </a:solidFill>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8−1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7∗2</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7∗3</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7∗4</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7∗5</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7∗6</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7∗7</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8</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e>
                    </m:d>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a:p>
                <a:pPr>
                  <a:spcBef>
                    <a:spcPts val="1200"/>
                  </a:spcBef>
                  <a:spcAft>
                    <a:spcPts val="1200"/>
                  </a:spcAft>
                </a:pPr>
                <a:r>
                  <a:rPr lang="en-US" sz="2400" dirty="0">
                    <a:effectLst/>
                    <a:ea typeface="SimSun" panose="02010600030101010101" pitchFamily="2" charset="-122"/>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1 </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 </m:t>
                    </m:r>
                    <m:r>
                      <m:rPr>
                        <m:sty m:val="p"/>
                      </m:rPr>
                      <a:rPr lang="en-US" sz="2400">
                        <a:effectLst/>
                        <a:latin typeface="Cambria Math" panose="02040503050406030204" pitchFamily="18" charset="0"/>
                        <a:ea typeface="SimSun" panose="02010600030101010101" pitchFamily="2" charset="-122"/>
                        <a:cs typeface="Times New Roman" panose="02020603050405020304" pitchFamily="18" charset="0"/>
                      </a:rPr>
                      <m:t>i</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𝑖</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num>
                      <m:den>
                        <m:rad>
                          <m:radPr>
                            <m:degHide m:val="on"/>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radPr>
                          <m:deg/>
                          <m:e>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e>
                        </m:rad>
                      </m:den>
                    </m:f>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(1 -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a:t>
                </a:r>
                <a14:m>
                  <m:oMath xmlns:m="http://schemas.openxmlformats.org/officeDocument/2006/math">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98252" y="1349733"/>
                <a:ext cx="10262587" cy="5033366"/>
              </a:xfrm>
              <a:prstGeom prst="rect">
                <a:avLst/>
              </a:prstGeom>
              <a:blipFill>
                <a:blip r:embed="rId2"/>
                <a:stretch>
                  <a:fillRect l="-951"/>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744E5753-DCA5-4AD7-A3DA-0531155594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71"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56A703-098B-466B-83D7-72AF207CB0E2}"/>
              </a:ext>
            </a:extLst>
          </p:cNvPr>
          <p:cNvSpPr/>
          <p:nvPr/>
        </p:nvSpPr>
        <p:spPr>
          <a:xfrm>
            <a:off x="1186648" y="33662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19973850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649E0E-231E-41FA-B30F-332EB8908280}"/>
              </a:ext>
            </a:extLst>
          </p:cNvPr>
          <p:cNvSpPr txBox="1"/>
          <p:nvPr/>
        </p:nvSpPr>
        <p:spPr>
          <a:xfrm>
            <a:off x="1230008" y="1950325"/>
            <a:ext cx="9230061" cy="1730563"/>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427491" y="1298136"/>
            <a:ext cx="9314197" cy="5174430"/>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The FFT</a:t>
            </a:r>
          </a:p>
          <a:p>
            <a:pPr>
              <a:lnSpc>
                <a:spcPct val="115000"/>
              </a:lnSpc>
            </a:pPr>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fast Fourier transform (FFT) </a:t>
            </a:r>
            <a:r>
              <a:rPr lang="en-US" sz="2400" dirty="0">
                <a:latin typeface="Times New Roman" panose="02020603050405020304" pitchFamily="18" charset="0"/>
                <a:ea typeface="SimSun" panose="02010600030101010101" pitchFamily="2" charset="-122"/>
              </a:rPr>
              <a:t>is an efficient algorithm for computing the DFT of a sequence n and IDFT (later):</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takes advantage of the properties of the complex roots of unity and </a:t>
            </a:r>
          </a:p>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compute </a:t>
            </a:r>
            <a:r>
              <a:rPr lang="en-US" sz="2400" dirty="0" err="1">
                <a:solidFill>
                  <a:srgbClr val="0000FF"/>
                </a:solidFill>
                <a:latin typeface="Times New Roman" panose="02020603050405020304" pitchFamily="18" charset="0"/>
                <a:ea typeface="SimSun" panose="02010600030101010101" pitchFamily="2" charset="-122"/>
              </a:rPr>
              <a:t>DFT</a:t>
            </a:r>
            <a:r>
              <a:rPr lang="en-US" sz="2400" baseline="-25000" dirty="0" err="1">
                <a:solidFill>
                  <a:srgbClr val="0000FF"/>
                </a:solidFill>
                <a:latin typeface="Times New Roman" panose="02020603050405020304" pitchFamily="18" charset="0"/>
                <a:ea typeface="SimSun" panose="02010600030101010101" pitchFamily="2" charset="-122"/>
              </a:rPr>
              <a:t>n</a:t>
            </a:r>
            <a:r>
              <a:rPr lang="en-US" sz="2400" dirty="0">
                <a:solidFill>
                  <a:srgbClr val="0000FF"/>
                </a:solidFill>
                <a:latin typeface="Times New Roman" panose="02020603050405020304" pitchFamily="18" charset="0"/>
                <a:ea typeface="SimSun" panose="02010600030101010101" pitchFamily="2" charset="-122"/>
              </a:rPr>
              <a:t> (a) in time Θ(n log n), </a:t>
            </a:r>
            <a:r>
              <a:rPr lang="en-US" sz="2400" dirty="0">
                <a:latin typeface="Times New Roman" panose="02020603050405020304" pitchFamily="18" charset="0"/>
                <a:ea typeface="SimSun" panose="02010600030101010101" pitchFamily="2" charset="-122"/>
              </a:rPr>
              <a:t>as opposed to the Θ(n</a:t>
            </a:r>
            <a:r>
              <a:rPr lang="en-US" sz="2400" baseline="30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 time of the straightforward method. </a:t>
            </a:r>
          </a:p>
          <a:p>
            <a:pPr>
              <a:lnSpc>
                <a:spcPct val="115000"/>
              </a:lnSpc>
            </a:pPr>
            <a:endParaRPr lang="en-US" sz="2400" dirty="0">
              <a:latin typeface="Times New Roman" panose="02020603050405020304" pitchFamily="18"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Assume throughout that n is an exact power of 2. </a:t>
            </a:r>
          </a:p>
          <a:p>
            <a:pPr marL="342900" indent="-342900">
              <a:lnSpc>
                <a:spcPct val="115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FFT algorithm works efficiently when the length of the sequence n is an exact power of 2 (i.e., n = 2</a:t>
            </a:r>
            <a:r>
              <a:rPr lang="en-US" sz="2400" baseline="30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for some integer m). </a:t>
            </a:r>
            <a:r>
              <a:rPr lang="en-US" sz="1400" dirty="0">
                <a:latin typeface="Times New Roman" panose="02020603050405020304" pitchFamily="18" charset="0"/>
                <a:cs typeface="Times New Roman" panose="02020603050405020304" pitchFamily="18" charset="0"/>
              </a:rPr>
              <a:t>[allow divide into 1/2]</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Although strategies for dealing with non-power-of-2 sizes are known, they are beyond the scope of this course.</a:t>
            </a:r>
            <a:endParaRPr lang="en-US" sz="2400" dirty="0">
              <a:effectLst/>
              <a:latin typeface="Courier New" panose="02070309020205020404" pitchFamily="49" charset="0"/>
              <a:ea typeface="SimSun" panose="02010600030101010101" pitchFamily="2" charset="-122"/>
            </a:endParaRPr>
          </a:p>
        </p:txBody>
      </p:sp>
      <p:sp>
        <p:nvSpPr>
          <p:cNvPr id="5" name="Rectangle 4">
            <a:extLst>
              <a:ext uri="{FF2B5EF4-FFF2-40B4-BE49-F238E27FC236}">
                <a16:creationId xmlns:a16="http://schemas.microsoft.com/office/drawing/2014/main" id="{E67D8517-827D-4C63-A2D7-0CFBA1A2B41C}"/>
              </a:ext>
            </a:extLst>
          </p:cNvPr>
          <p:cNvSpPr/>
          <p:nvPr/>
        </p:nvSpPr>
        <p:spPr>
          <a:xfrm>
            <a:off x="1427492" y="563045"/>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88166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649E0E-231E-41FA-B30F-332EB8908280}"/>
              </a:ext>
            </a:extLst>
          </p:cNvPr>
          <p:cNvSpPr txBox="1"/>
          <p:nvPr/>
        </p:nvSpPr>
        <p:spPr>
          <a:xfrm>
            <a:off x="1230008" y="1950325"/>
            <a:ext cx="9230061" cy="1730563"/>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427491" y="1298136"/>
            <a:ext cx="9153423" cy="5318379"/>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The FFT</a:t>
            </a:r>
          </a:p>
          <a:p>
            <a:r>
              <a:rPr lang="en-US" sz="2400" dirty="0">
                <a:latin typeface="Times New Roman" panose="02020603050405020304" pitchFamily="18" charset="0"/>
                <a:cs typeface="Times New Roman" panose="02020603050405020304" pitchFamily="18" charset="0"/>
              </a:rPr>
              <a:t>The FFT algorithm exploits the recursive structure of the DFT computation and uses the following key ideas:</a:t>
            </a:r>
          </a:p>
          <a:p>
            <a:pPr marL="461963" indent="-461963">
              <a:buFont typeface="+mj-lt"/>
              <a:buAutoNum type="arabicPeriod"/>
            </a:pPr>
            <a:r>
              <a:rPr lang="en-US" sz="2400" dirty="0">
                <a:latin typeface="Times New Roman" panose="02020603050405020304" pitchFamily="18" charset="0"/>
                <a:cs typeface="Times New Roman" panose="02020603050405020304" pitchFamily="18" charset="0"/>
              </a:rPr>
              <a:t>Divide and Conquer: The FFT algorithm recursively divides the DFT into smaller DFTs. It splits the sequence into even and odd indexed elements and computes the DFT of these smaller sequences.</a:t>
            </a:r>
          </a:p>
          <a:p>
            <a:pPr marL="461963" indent="-461963">
              <a:buFont typeface="+mj-lt"/>
              <a:buAutoNum type="arabicPeriod"/>
            </a:pPr>
            <a:r>
              <a:rPr lang="en-US" sz="2400" dirty="0">
                <a:latin typeface="Times New Roman" panose="02020603050405020304" pitchFamily="18" charset="0"/>
                <a:cs typeface="Times New Roman" panose="02020603050405020304" pitchFamily="18" charset="0"/>
              </a:rPr>
              <a:t>Butterfly Computations: At each level of recursion, the algorithm performs "butterfly" operations that combine the results of the smaller DFTs to compute the final DFT. These operations involve complex multiplications and additions but are done efficiently due to the recursive nature.</a:t>
            </a:r>
          </a:p>
          <a:p>
            <a:pPr marL="461963" indent="-461963">
              <a:buFont typeface="+mj-lt"/>
              <a:buAutoNum type="arabicPeriod"/>
            </a:pPr>
            <a:r>
              <a:rPr lang="en-US" sz="2400" dirty="0">
                <a:latin typeface="Times New Roman" panose="02020603050405020304" pitchFamily="18" charset="0"/>
                <a:cs typeface="Times New Roman" panose="02020603050405020304" pitchFamily="18" charset="0"/>
              </a:rPr>
              <a:t>Combining Results: The results of the smaller DFTs are combined in a way that leverages the periodicity and symmetry properties of the roots of unity.</a:t>
            </a:r>
          </a:p>
        </p:txBody>
      </p:sp>
      <p:sp>
        <p:nvSpPr>
          <p:cNvPr id="5" name="Rectangle 4">
            <a:extLst>
              <a:ext uri="{FF2B5EF4-FFF2-40B4-BE49-F238E27FC236}">
                <a16:creationId xmlns:a16="http://schemas.microsoft.com/office/drawing/2014/main" id="{E67D8517-827D-4C63-A2D7-0CFBA1A2B41C}"/>
              </a:ext>
            </a:extLst>
          </p:cNvPr>
          <p:cNvSpPr/>
          <p:nvPr/>
        </p:nvSpPr>
        <p:spPr>
          <a:xfrm>
            <a:off x="1427492" y="563045"/>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11774792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424E46-D503-9290-A03F-897AC07627C4}"/>
              </a:ext>
            </a:extLst>
          </p:cNvPr>
          <p:cNvSpPr txBox="1"/>
          <p:nvPr/>
        </p:nvSpPr>
        <p:spPr>
          <a:xfrm>
            <a:off x="1436914" y="694905"/>
            <a:ext cx="9164096" cy="563231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 Radix-2 Decimation-in-Time FFT</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simplicity, let's consider the radix-2 decimation-in-time (DIT) FFT algorithm, which is commonly used and assumes n is a power of 2. Here’s an outline of the steps:</a:t>
            </a:r>
          </a:p>
          <a:p>
            <a:pPr marL="461963" indent="-461963">
              <a:buFont typeface="+mj-lt"/>
              <a:buAutoNum type="arabicPeriod"/>
            </a:pPr>
            <a:r>
              <a:rPr lang="en-US" sz="2400" dirty="0">
                <a:latin typeface="Times New Roman" panose="02020603050405020304" pitchFamily="18" charset="0"/>
                <a:cs typeface="Times New Roman" panose="02020603050405020304" pitchFamily="18" charset="0"/>
              </a:rPr>
              <a:t>Bit-Reversal Permutation: Reorder the input sequence according to the bit-reversal permutation. For example, for n = 8, the permutation would reorder the sequence as follows: </a:t>
            </a:r>
          </a:p>
          <a:p>
            <a:r>
              <a:rPr lang="en-US" sz="2400" dirty="0">
                <a:latin typeface="Times New Roman" panose="02020603050405020304" pitchFamily="18" charset="0"/>
                <a:cs typeface="Times New Roman" panose="02020603050405020304" pitchFamily="18" charset="0"/>
              </a:rPr>
              <a:t>		(0,4,2,6,1,5,3,7).</a:t>
            </a:r>
          </a:p>
          <a:p>
            <a:pPr marL="461963" indent="-461963">
              <a:buFont typeface="+mj-lt"/>
              <a:buAutoNum type="arabicPeriod"/>
            </a:pPr>
            <a:r>
              <a:rPr lang="en-US" sz="2400" dirty="0">
                <a:latin typeface="Times New Roman" panose="02020603050405020304" pitchFamily="18" charset="0"/>
                <a:cs typeface="Times New Roman" panose="02020603050405020304" pitchFamily="18" charset="0"/>
              </a:rPr>
              <a:t>Recursive Computation: Compute the DFT of the even and odd indexed elements recursively. For n = 8, this would mean computing the 4-point DFTs for the even and odd indexed elements and then combining these results.</a:t>
            </a:r>
          </a:p>
          <a:p>
            <a:pPr marL="461963" indent="-461963">
              <a:buFont typeface="+mj-lt"/>
              <a:buAutoNum type="arabicPeriod"/>
            </a:pPr>
            <a:r>
              <a:rPr lang="en-US" sz="2400" dirty="0">
                <a:latin typeface="Times New Roman" panose="02020603050405020304" pitchFamily="18" charset="0"/>
                <a:cs typeface="Times New Roman" panose="02020603050405020304" pitchFamily="18" charset="0"/>
              </a:rPr>
              <a:t>Combine Results: Use the results from the recursive step and perform the butterfly operations to combine them into the final DFT result.</a:t>
            </a:r>
          </a:p>
        </p:txBody>
      </p:sp>
    </p:spTree>
    <p:extLst>
      <p:ext uri="{BB962C8B-B14F-4D97-AF65-F5344CB8AC3E}">
        <p14:creationId xmlns:p14="http://schemas.microsoft.com/office/powerpoint/2010/main" val="3762055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3AE95-7D03-AEB6-16F8-3A02BD60DE1B}"/>
              </a:ext>
            </a:extLst>
          </p:cNvPr>
          <p:cNvSpPr txBox="1"/>
          <p:nvPr/>
        </p:nvSpPr>
        <p:spPr>
          <a:xfrm>
            <a:off x="1518975" y="1411854"/>
            <a:ext cx="9154049" cy="4524315"/>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Dealing with Non-Power-of-2 Sizes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While the FFT algorithm is most efficient when n is a power of 2, there are various strategies for handling sequences where n is not a power of 2:</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Padding: Increase the size of the sequence by padding with zeros until the length is the next power of 2. This approach is straightforward and often used in practice.</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Mixed-Radix FFT: Generalizes the FFT to handle sizes that are products of different prime factors, not just powers of 2.</a:t>
            </a:r>
          </a:p>
          <a:p>
            <a:pPr marL="461963" indent="-461963"/>
            <a:r>
              <a:rPr lang="en-US" sz="2400" dirty="0">
                <a:latin typeface="Times New Roman" panose="02020603050405020304" pitchFamily="18" charset="0"/>
                <a:cs typeface="Times New Roman" panose="02020603050405020304" pitchFamily="18" charset="0"/>
              </a:rPr>
              <a:t>These strategies ensure that the FFT can be applied to a wide range of sequence lengths, though details on their implementation are beyond the basic scope.</a:t>
            </a:r>
          </a:p>
        </p:txBody>
      </p:sp>
    </p:spTree>
    <p:extLst>
      <p:ext uri="{BB962C8B-B14F-4D97-AF65-F5344CB8AC3E}">
        <p14:creationId xmlns:p14="http://schemas.microsoft.com/office/powerpoint/2010/main" val="13940352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3129C5-E4E4-4A82-B5CD-E4278F5FFBCF}"/>
              </a:ext>
            </a:extLst>
          </p:cNvPr>
          <p:cNvSpPr txBox="1"/>
          <p:nvPr/>
        </p:nvSpPr>
        <p:spPr>
          <a:xfrm>
            <a:off x="1109273" y="356189"/>
            <a:ext cx="10508986"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60687" y="827056"/>
                <a:ext cx="10003515" cy="6091155"/>
              </a:xfrm>
              <a:prstGeom prst="rect">
                <a:avLst/>
              </a:prstGeom>
            </p:spPr>
            <p:txBody>
              <a:bodyPr wrap="square">
                <a:spAutoFit/>
              </a:bodyPr>
              <a:lstStyle/>
              <a:p>
                <a:pPr>
                  <a:lnSpc>
                    <a:spcPct val="115000"/>
                  </a:lnSpc>
                </a:pPr>
                <a:r>
                  <a:rPr lang="en-US" sz="2400" dirty="0">
                    <a:solidFill>
                      <a:srgbClr val="0000FF"/>
                    </a:solidFill>
                    <a:latin typeface="Times New Roman" panose="02020603050405020304" pitchFamily="18" charset="0"/>
                    <a:ea typeface="SimSun" panose="02010600030101010101" pitchFamily="2" charset="-122"/>
                  </a:rPr>
                  <a:t>How the FFT method uses the divide-and-conquer strategy to compute DFT: </a:t>
                </a:r>
                <a:endParaRPr lang="en-US" sz="2400" dirty="0">
                  <a:latin typeface="Times New Roman" panose="02020603050405020304" pitchFamily="18" charset="0"/>
                  <a:ea typeface="SimSun" panose="02010600030101010101" pitchFamily="2" charset="-122"/>
                </a:endParaRP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Given a polynomial A(x)  = </a:t>
                </a:r>
                <a14:m>
                  <m:oMath xmlns:m="http://schemas.openxmlformats.org/officeDocument/2006/math">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0</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latin typeface="Times New Roman" panose="02020603050405020304" pitchFamily="18" charset="0"/>
                    <a:ea typeface="SimSun" panose="02010600030101010101" pitchFamily="2" charset="-122"/>
                  </a:rPr>
                  <a:t> of degree-bound n polynomial.</a:t>
                </a:r>
                <a:endParaRPr lang="en-US" sz="2400" dirty="0">
                  <a:solidFill>
                    <a:srgbClr val="0000FF"/>
                  </a:solidFill>
                  <a:latin typeface="Times New Roman" panose="02020603050405020304" pitchFamily="18" charset="0"/>
                  <a:ea typeface="SimSun" panose="02010600030101010101" pitchFamily="2" charset="-122"/>
                </a:endParaRPr>
              </a:p>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FFT algorithm </a:t>
                </a:r>
                <a:r>
                  <a:rPr lang="en-US" sz="2400" i="1" dirty="0">
                    <a:solidFill>
                      <a:srgbClr val="0000FF"/>
                    </a:solidFill>
                    <a:latin typeface="Times New Roman" panose="02020603050405020304" pitchFamily="18" charset="0"/>
                    <a:ea typeface="SimSun" panose="02010600030101010101" pitchFamily="2" charset="-122"/>
                  </a:rPr>
                  <a:t>decomposes</a:t>
                </a:r>
                <a:r>
                  <a:rPr lang="en-US" sz="2400" dirty="0">
                    <a:solidFill>
                      <a:srgbClr val="0000FF"/>
                    </a:solidFill>
                    <a:latin typeface="Times New Roman" panose="02020603050405020304" pitchFamily="18" charset="0"/>
                    <a:ea typeface="SimSun" panose="02010600030101010101" pitchFamily="2" charset="-122"/>
                  </a:rPr>
                  <a:t> this polynomial into two smaller polynomial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using the even-indexed and odd-indexed coefficients of A(x) separately,</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define the two new polynomials, even-indexed polynomial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odd-indexed polynomial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of degree-bound n/2:</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f>
                          <m:f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sup>
                    </m:sSup>
                  </m:oMath>
                </a14:m>
                <a:r>
                  <a:rPr lang="en-US" sz="2400" dirty="0">
                    <a:solidFill>
                      <a:srgbClr val="0000FF"/>
                    </a:solidFill>
                    <a:effectLst/>
                    <a:latin typeface="Times New Roman" panose="02020603050405020304" pitchFamily="18" charset="0"/>
                    <a:ea typeface="SimSun" panose="02010600030101010101" pitchFamily="2" charset="-122"/>
                  </a:rPr>
                  <a:t>.</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15000"/>
                  </a:lnSpc>
                </a:pPr>
                <a:r>
                  <a:rPr lang="en-US" sz="1200" dirty="0">
                    <a:solidFill>
                      <a:srgbClr val="0000FF"/>
                    </a:solidFill>
                    <a:effectLst/>
                    <a:latin typeface="Times New Roman" panose="02020603050405020304" pitchFamily="18" charset="0"/>
                    <a:ea typeface="SimSun" panose="02010600030101010101" pitchFamily="2" charset="-122"/>
                  </a:rPr>
                  <a:t> </a:t>
                </a:r>
                <a:endParaRPr lang="en-US" sz="1200" dirty="0">
                  <a:solidFill>
                    <a:srgbClr val="0000FF"/>
                  </a:solidFill>
                  <a:effectLst/>
                  <a:latin typeface="Courier New" panose="02070309020205020404" pitchFamily="49" charset="0"/>
                  <a:ea typeface="SimSun" panose="02010600030101010101" pitchFamily="2" charset="-122"/>
                </a:endParaRPr>
              </a:p>
              <a:p>
                <a:pPr>
                  <a:lnSpc>
                    <a:spcPct val="115000"/>
                  </a:lnSpc>
                </a:pPr>
                <a:r>
                  <a:rPr lang="en-US" sz="2400" dirty="0">
                    <a:solidFill>
                      <a:srgbClr val="0000FF"/>
                    </a:solidFill>
                    <a:effectLst/>
                    <a:latin typeface="Times New Roman" panose="02020603050405020304" pitchFamily="18" charset="0"/>
                    <a:ea typeface="SimSun" panose="02010600030101010101" pitchFamily="2" charset="-122"/>
                  </a:rPr>
                  <a:t>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f>
                          <m:f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sup>
                    </m:sSup>
                  </m:oMath>
                </a14:m>
                <a:r>
                  <a:rPr lang="en-US" sz="2400" dirty="0">
                    <a:solidFill>
                      <a:srgbClr val="0000FF"/>
                    </a:solidFill>
                    <a:effectLst/>
                    <a:latin typeface="Times New Roman" panose="02020603050405020304" pitchFamily="18" charset="0"/>
                    <a:ea typeface="SimSun" panose="02010600030101010101" pitchFamily="2" charset="-122"/>
                  </a:rPr>
                  <a:t>.</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15000"/>
                  </a:lnSpc>
                </a:pPr>
                <a:r>
                  <a:rPr lang="en-US" sz="1200" dirty="0">
                    <a:effectLst/>
                    <a:latin typeface="Times New Roman" panose="02020603050405020304" pitchFamily="18" charset="0"/>
                    <a:ea typeface="SimSun" panose="02010600030101010101" pitchFamily="2" charset="-122"/>
                  </a:rPr>
                  <a:t> </a:t>
                </a:r>
                <a:endParaRPr lang="en-US" sz="1200" dirty="0">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contains all the even-indexed coefficients of </a:t>
                </a:r>
                <a14:m>
                  <m:oMath xmlns:m="http://schemas.openxmlformats.org/officeDocument/2006/math">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sub>
                    </m:sSub>
                  </m:oMath>
                </a14:m>
                <a:r>
                  <a:rPr lang="en-US" sz="2400" dirty="0">
                    <a:effectLst/>
                    <a:latin typeface="Times New Roman" panose="02020603050405020304" pitchFamily="18" charset="0"/>
                    <a:ea typeface="SimSun" panose="02010600030101010101" pitchFamily="2" charset="-122"/>
                  </a:rPr>
                  <a:t>  (the binary representation of the index ends in 0) and </a:t>
                </a:r>
              </a:p>
              <a:p>
                <a:pPr marL="800100" lvl="1" indent="-3429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contains all the odd-indexed coefficients of </a:t>
                </a:r>
                <a14:m>
                  <m:oMath xmlns:m="http://schemas.openxmlformats.org/officeDocument/2006/math">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(the binary representation of the index ends in 1).</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260687" y="827056"/>
                <a:ext cx="10003515" cy="6091155"/>
              </a:xfrm>
              <a:prstGeom prst="rect">
                <a:avLst/>
              </a:prstGeom>
              <a:blipFill>
                <a:blip r:embed="rId2"/>
                <a:stretch>
                  <a:fillRect l="-975" t="-400" b="-1301"/>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F72E9CDF-5727-42CD-84B7-7300DB133C4D}"/>
              </a:ext>
            </a:extLst>
          </p:cNvPr>
          <p:cNvSpPr/>
          <p:nvPr/>
        </p:nvSpPr>
        <p:spPr>
          <a:xfrm flipH="1">
            <a:off x="384733" y="3375507"/>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CD889C82-4905-4FC7-99D0-93236828ABF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63" y="3235732"/>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6FBF122-1BDD-4CF8-9D7C-88002D8E8C06}"/>
              </a:ext>
            </a:extLst>
          </p:cNvPr>
          <p:cNvSpPr/>
          <p:nvPr/>
        </p:nvSpPr>
        <p:spPr>
          <a:xfrm>
            <a:off x="1366478" y="119170"/>
            <a:ext cx="9552167" cy="707886"/>
          </a:xfrm>
          <a:prstGeom prst="rect">
            <a:avLst/>
          </a:prstGeom>
        </p:spPr>
        <p:txBody>
          <a:bodyPr wrap="none">
            <a:spAutoFit/>
          </a:bodyPr>
          <a:lstStyle/>
          <a:p>
            <a:r>
              <a:rPr lang="en-US" sz="3200" dirty="0">
                <a:ea typeface="SimSun" panose="02010600030101010101" pitchFamily="2" charset="-122"/>
              </a:rPr>
              <a:t>Evaluate DFT of a polynomial A(x)</a:t>
            </a:r>
            <a:r>
              <a:rPr lang="en-US" sz="4000" dirty="0">
                <a:ea typeface="SimSun" panose="02010600030101010101" pitchFamily="2" charset="-122"/>
              </a:rPr>
              <a:t> </a:t>
            </a:r>
            <a:r>
              <a:rPr lang="en-US" sz="2400" dirty="0">
                <a:ea typeface="SimSun" panose="02010600030101010101" pitchFamily="2" charset="-122"/>
              </a:rPr>
              <a:t>at the complex roots of unity </a:t>
            </a:r>
          </a:p>
        </p:txBody>
      </p:sp>
    </p:spTree>
    <p:extLst>
      <p:ext uri="{BB962C8B-B14F-4D97-AF65-F5344CB8AC3E}">
        <p14:creationId xmlns:p14="http://schemas.microsoft.com/office/powerpoint/2010/main" val="3481226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3C6CAB-36E7-4EC3-9B9E-F7315AC14285}"/>
              </a:ext>
            </a:extLst>
          </p:cNvPr>
          <p:cNvSpPr txBox="1"/>
          <p:nvPr/>
        </p:nvSpPr>
        <p:spPr>
          <a:xfrm>
            <a:off x="1032672" y="603013"/>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217070" y="1444257"/>
                <a:ext cx="9223899" cy="3969485"/>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 The polynomial A(x) can be expressed in terms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A(x) = 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 x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(2.21) </a:t>
                </a:r>
              </a:p>
              <a:p>
                <a:pPr>
                  <a:spcAft>
                    <a:spcPts val="600"/>
                  </a:spcAft>
                </a:pPr>
                <a:r>
                  <a:rPr lang="en-US" sz="2400" dirty="0">
                    <a:latin typeface="Times New Roman" panose="02020603050405020304" pitchFamily="18" charset="0"/>
                    <a:cs typeface="Times New Roman" panose="02020603050405020304" pitchFamily="18" charset="0"/>
                  </a:rPr>
                  <a:t>This relation comes from substituting </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x</a:t>
                </a:r>
                <a:r>
                  <a:rPr lang="en-US" sz="2400" baseline="300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into </a:t>
                </a:r>
                <a:r>
                  <a:rPr lang="en-US" sz="2400" dirty="0">
                    <a:latin typeface="Times New Roman" panose="02020603050405020304" pitchFamily="18" charset="0"/>
                    <a:ea typeface="SimSun" panose="02010600030101010101" pitchFamily="2" charset="-122"/>
                    <a:cs typeface="Times New Roman" panose="02020603050405020304" pitchFamily="18" charset="0"/>
                  </a:rPr>
                  <a:t>A</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[0]</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(x) </a:t>
                </a:r>
                <a:r>
                  <a:rPr lang="en-US" sz="2400" dirty="0">
                    <a:latin typeface="Times New Roman" panose="02020603050405020304" pitchFamily="18" charset="0"/>
                    <a:cs typeface="Times New Roman" panose="02020603050405020304" pitchFamily="18" charset="0"/>
                  </a:rPr>
                  <a:t>and </a:t>
                </a:r>
                <a:r>
                  <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x</a:t>
                </a:r>
                <a:r>
                  <a:rPr lang="en-US" sz="2400" baseline="300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into </a:t>
                </a:r>
                <a:r>
                  <a:rPr lang="en-US" sz="2400" dirty="0">
                    <a:latin typeface="Times New Roman" panose="02020603050405020304" pitchFamily="18" charset="0"/>
                    <a:ea typeface="SimSun" panose="02010600030101010101" pitchFamily="2" charset="-122"/>
                    <a:cs typeface="Times New Roman" panose="02020603050405020304" pitchFamily="18" charset="0"/>
                  </a:rPr>
                  <a:t>A</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[0]</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(x) </a:t>
                </a:r>
                <a:r>
                  <a:rPr lang="en-US" sz="2400" dirty="0">
                    <a:latin typeface="Times New Roman" panose="02020603050405020304" pitchFamily="18" charset="0"/>
                    <a:ea typeface="SimSun" panose="02010600030101010101" pitchFamily="2" charset="-122"/>
                    <a:cs typeface="Times New Roman" panose="02020603050405020304" pitchFamily="18" charset="0"/>
                  </a:rPr>
                  <a:t>A</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[1]</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(x) and </a:t>
                </a:r>
                <a:r>
                  <a:rPr lang="en-US" sz="2400" dirty="0">
                    <a:latin typeface="Times New Roman" panose="02020603050405020304" pitchFamily="18" charset="0"/>
                    <a:cs typeface="Times New Roman" panose="02020603050405020304" pitchFamily="18" charset="0"/>
                  </a:rPr>
                  <a:t>then </a:t>
                </a:r>
                <a:r>
                  <a:rPr lang="en-US" sz="2400" i="1" dirty="0">
                    <a:solidFill>
                      <a:srgbClr val="0000FF"/>
                    </a:solidFill>
                    <a:latin typeface="Times New Roman" panose="02020603050405020304" pitchFamily="18" charset="0"/>
                    <a:cs typeface="Times New Roman" panose="02020603050405020304" pitchFamily="18" charset="0"/>
                  </a:rPr>
                  <a:t>combining</a:t>
                </a:r>
                <a:r>
                  <a:rPr lang="en-US" sz="2400" dirty="0">
                    <a:latin typeface="Times New Roman" panose="02020603050405020304" pitchFamily="18" charset="0"/>
                    <a:cs typeface="Times New Roman" panose="02020603050405020304" pitchFamily="18" charset="0"/>
                  </a:rPr>
                  <a:t> them.</a:t>
                </a:r>
              </a:p>
              <a:p>
                <a:pPr>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Evaluation at Roots of Unity:</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T</a:t>
                </a:r>
                <a:r>
                  <a:rPr lang="en-US" sz="2400" dirty="0">
                    <a:effectLst/>
                    <a:latin typeface="Times New Roman" panose="02020603050405020304" pitchFamily="18" charset="0"/>
                    <a:ea typeface="SimSun" panose="02010600030101010101" pitchFamily="2" charset="-122"/>
                  </a:rPr>
                  <a:t>he problem of evaluating A(x)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reduces to </a:t>
                </a:r>
                <a:endParaRPr lang="en-US" sz="2400" dirty="0">
                  <a:effectLst/>
                  <a:latin typeface="Courier New" panose="02070309020205020404" pitchFamily="49" charset="0"/>
                  <a:ea typeface="SimSun" panose="02010600030101010101" pitchFamily="2" charset="-122"/>
                </a:endParaRPr>
              </a:p>
              <a:p>
                <a:pPr marL="800100" lvl="1" indent="-342900">
                  <a:lnSpc>
                    <a:spcPct val="150000"/>
                  </a:lnSpc>
                  <a:buFont typeface="+mj-lt"/>
                  <a:buAutoNum type="arabicPeriod"/>
                </a:pPr>
                <a:r>
                  <a:rPr lang="en-US" sz="2400" dirty="0">
                    <a:effectLst/>
                    <a:latin typeface="Times New Roman" panose="02020603050405020304" pitchFamily="18" charset="0"/>
                    <a:ea typeface="SimSun" panose="02010600030101010101" pitchFamily="2" charset="-122"/>
                  </a:rPr>
                  <a:t>Evaluation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a:t>
                </a:r>
              </a:p>
              <a:p>
                <a:pPr lvl="1">
                  <a:lnSpc>
                    <a:spcPct val="150000"/>
                  </a:lnSpc>
                </a:pPr>
                <a:r>
                  <a:rPr lang="en-US" sz="2400" dirty="0">
                    <a:effectLst/>
                    <a:latin typeface="Times New Roman" panose="02020603050405020304" pitchFamily="18" charset="0"/>
                    <a:ea typeface="SimSun" panose="02010600030101010101" pitchFamily="2" charset="-122"/>
                  </a:rPr>
                  <a:t>2.  </a:t>
                </a:r>
                <a:r>
                  <a:rPr lang="en-US" sz="2400" dirty="0">
                    <a:latin typeface="Times New Roman" panose="02020603050405020304" pitchFamily="18" charset="0"/>
                    <a:ea typeface="SimSun" panose="02010600030101010101" pitchFamily="2" charset="-122"/>
                  </a:rPr>
                  <a:t>C</a:t>
                </a:r>
                <a:r>
                  <a:rPr lang="en-US" sz="2400" dirty="0">
                    <a:effectLst/>
                    <a:latin typeface="Times New Roman" panose="02020603050405020304" pitchFamily="18" charset="0"/>
                    <a:ea typeface="SimSun" panose="02010600030101010101" pitchFamily="2" charset="-122"/>
                  </a:rPr>
                  <a:t>ombining Results:</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217070" y="1444257"/>
                <a:ext cx="9223899" cy="3969485"/>
              </a:xfrm>
              <a:prstGeom prst="rect">
                <a:avLst/>
              </a:prstGeom>
              <a:blipFill>
                <a:blip r:embed="rId2"/>
                <a:stretch>
                  <a:fillRect l="-1058" b="-2151"/>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89236E27-9FEB-44CC-AA94-BFED346B7DF3}"/>
              </a:ext>
            </a:extLst>
          </p:cNvPr>
          <p:cNvSpPr/>
          <p:nvPr/>
        </p:nvSpPr>
        <p:spPr>
          <a:xfrm flipH="1">
            <a:off x="188160" y="2727686"/>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76EECC96-9091-4508-99D2-3CFE73709D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449"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F7B9D10-072E-43CC-BACC-9BB7015B4EFD}"/>
              </a:ext>
            </a:extLst>
          </p:cNvPr>
          <p:cNvSpPr/>
          <p:nvPr/>
        </p:nvSpPr>
        <p:spPr>
          <a:xfrm>
            <a:off x="1376932" y="361209"/>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33108324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3C6CAB-36E7-4EC3-9B9E-F7315AC14285}"/>
              </a:ext>
            </a:extLst>
          </p:cNvPr>
          <p:cNvSpPr txBox="1"/>
          <p:nvPr/>
        </p:nvSpPr>
        <p:spPr>
          <a:xfrm>
            <a:off x="1032672" y="158189"/>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76932" y="624605"/>
                <a:ext cx="9223899" cy="6389313"/>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rPr>
                  <a:t>The polynomial A(x) can be expressed in terms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a:t>
                </a:r>
                <a:endParaRPr lang="en-US" sz="2400" dirty="0">
                  <a:effectLst/>
                  <a:latin typeface="Courier New" panose="02070309020205020404" pitchFamily="49" charset="0"/>
                  <a:ea typeface="SimSun" panose="02010600030101010101" pitchFamily="2" charset="-122"/>
                </a:endParaRPr>
              </a:p>
              <a:p>
                <a:pPr>
                  <a:spcAft>
                    <a:spcPts val="600"/>
                  </a:spcAft>
                </a:pPr>
                <a:r>
                  <a:rPr lang="en-US" sz="2400" dirty="0">
                    <a:effectLst/>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A(x) = 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 x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(2.21) </a:t>
                </a:r>
              </a:p>
              <a:p>
                <a:pPr>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Evaluation at Roots of Unity:</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54075" lvl="1" indent="-396875">
                  <a:lnSpc>
                    <a:spcPct val="150000"/>
                  </a:lnSpc>
                  <a:buFont typeface="+mj-lt"/>
                  <a:buAutoNum type="arabicPeriod"/>
                </a:pPr>
                <a:r>
                  <a:rPr lang="en-US" sz="2400" dirty="0">
                    <a:effectLst/>
                    <a:latin typeface="Times New Roman" panose="02020603050405020304" pitchFamily="18" charset="0"/>
                    <a:ea typeface="SimSun" panose="02010600030101010101" pitchFamily="2" charset="-122"/>
                  </a:rPr>
                  <a:t>Evaluation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a:t>
                </a:r>
              </a:p>
              <a:p>
                <a:pPr marL="914400" lvl="1" indent="-457200">
                  <a:lnSpc>
                    <a:spcPct val="150000"/>
                  </a:lnSpc>
                </a:pPr>
                <a:r>
                  <a:rPr lang="en-US" sz="2400" dirty="0">
                    <a:latin typeface="Times New Roman" panose="02020603050405020304" pitchFamily="18" charset="0"/>
                    <a:ea typeface="SimSun" panose="02010600030101010101" pitchFamily="2" charset="-122"/>
                  </a:rPr>
                  <a:t>	Need to evaluate </a:t>
                </a:r>
                <a:r>
                  <a:rPr lang="en-US" sz="2400" dirty="0">
                    <a:effectLst/>
                    <a:latin typeface="Times New Roman" panose="02020603050405020304" pitchFamily="18" charset="0"/>
                    <a:ea typeface="SimSun" panose="02010600030101010101" pitchFamily="2" charset="-122"/>
                  </a:rPr>
                  <a:t>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at points</a:t>
                </a:r>
              </a:p>
              <a:p>
                <a:pPr lvl="1">
                  <a:lnSpc>
                    <a:spcPct val="150000"/>
                  </a:lnSpc>
                </a:pP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b="0" i="1" baseline="30000"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i="1" baseline="30000">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a:t>
                </a:r>
                <a:r>
                  <a:rPr lang="en-US" sz="2400" baseline="30000" dirty="0">
                    <a:ea typeface="SimSun" panose="02010600030101010101" pitchFamily="2" charset="-122"/>
                    <a:cs typeface="Times New Roman" panose="02020603050405020304" pitchFamily="18" charset="0"/>
                  </a:rPr>
                  <a:t> </a:t>
                </a:r>
                <a14:m>
                  <m:oMath xmlns:m="http://schemas.openxmlformats.org/officeDocument/2006/math">
                    <m:r>
                      <a:rPr lang="en-US" sz="2400" i="1" baseline="30000">
                        <a:latin typeface="Cambria Math" panose="02040503050406030204" pitchFamily="18" charset="0"/>
                        <a:ea typeface="SimSun" panose="02010600030101010101" pitchFamily="2" charset="-122"/>
                        <a:cs typeface="Times New Roman" panose="02020603050405020304" pitchFamily="18" charset="0"/>
                      </a:rPr>
                      <m:t>2</m:t>
                    </m:r>
                  </m:oMath>
                </a14:m>
                <a:endParaRPr lang="en-US" sz="2400" dirty="0">
                  <a:effectLst/>
                  <a:latin typeface="Times New Roman" panose="02020603050405020304" pitchFamily="18" charset="0"/>
                  <a:ea typeface="SimSun" panose="02010600030101010101" pitchFamily="2" charset="-122"/>
                </a:endParaRPr>
              </a:p>
              <a:p>
                <a:pPr lvl="1">
                  <a:lnSpc>
                    <a:spcPct val="150000"/>
                  </a:lnSpc>
                </a:pPr>
                <a:r>
                  <a:rPr lang="en-US" sz="2400" dirty="0">
                    <a:effectLst/>
                    <a:latin typeface="Times New Roman" panose="02020603050405020304" pitchFamily="18" charset="0"/>
                    <a:ea typeface="SimSun" panose="02010600030101010101" pitchFamily="2" charset="-122"/>
                  </a:rPr>
                  <a:t>Here </a:t>
                </a: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ѡ</m:t>
                        </m:r>
                      </m:e>
                      <m:sub>
                        <m:r>
                          <a:rPr lang="en-US" sz="2400" b="0" i="1" smtClean="0">
                            <a:latin typeface="Cambria Math" panose="02040503050406030204" pitchFamily="18" charset="0"/>
                          </a:rPr>
                          <m:t>𝑛</m:t>
                        </m:r>
                        <m:r>
                          <a:rPr lang="en-US" sz="2400" i="1">
                            <a:latin typeface="Cambria Math" panose="02040503050406030204" pitchFamily="18" charset="0"/>
                          </a:rPr>
                          <m:t>  </m:t>
                        </m:r>
                      </m:sub>
                    </m:sSub>
                    <m:sSup>
                      <m:sSupPr>
                        <m:ctrlPr>
                          <a:rPr lang="en-US" sz="2400" i="1">
                            <a:latin typeface="Cambria Math" panose="02040503050406030204" pitchFamily="18" charset="0"/>
                          </a:rPr>
                        </m:ctrlPr>
                      </m:sSupPr>
                      <m:e>
                        <m:r>
                          <a:rPr lang="en-US" sz="2400" i="1">
                            <a:latin typeface="Cambria Math" panose="02040503050406030204" pitchFamily="18" charset="0"/>
                          </a:rPr>
                          <m:t>= </m:t>
                        </m:r>
                        <m:r>
                          <a:rPr lang="en-US" sz="2400" i="1">
                            <a:latin typeface="Cambria Math" panose="02040503050406030204" pitchFamily="18" charset="0"/>
                          </a:rPr>
                          <m:t>𝑒</m:t>
                        </m:r>
                      </m:e>
                      <m:sup>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𝑖</m:t>
                        </m:r>
                        <m:r>
                          <a:rPr lang="en-US" sz="2400" i="1">
                            <a:latin typeface="Cambria Math" panose="02040503050406030204" pitchFamily="18" charset="0"/>
                          </a:rPr>
                          <m:t>/</m:t>
                        </m:r>
                        <m:r>
                          <a:rPr lang="en-US" sz="2400" b="0" i="1" smtClean="0">
                            <a:latin typeface="Cambria Math" panose="02040503050406030204" pitchFamily="18" charset="0"/>
                          </a:rPr>
                          <m:t>𝑛</m:t>
                        </m:r>
                      </m:sup>
                    </m:sSup>
                  </m:oMath>
                </a14:m>
                <a:r>
                  <a:rPr lang="en-US" sz="2400" dirty="0">
                    <a:latin typeface="Times New Roman" panose="02020603050405020304" pitchFamily="18" charset="0"/>
                    <a:cs typeface="Times New Roman" panose="02020603050405020304" pitchFamily="18" charset="0"/>
                  </a:rPr>
                  <a:t>  is the primitive nth root of unity, and squaring it gives: </a:t>
                </a:r>
                <a14:m>
                  <m:oMath xmlns:m="http://schemas.openxmlformats.org/officeDocument/2006/math">
                    <m:d>
                      <m:dPr>
                        <m:ctrlPr>
                          <a:rPr lang="en-US" sz="2400" i="1">
                            <a:latin typeface="Cambria Math" panose="02040503050406030204" pitchFamily="18" charset="0"/>
                            <a:ea typeface="SimSun" panose="02010600030101010101" pitchFamily="2" charset="-122"/>
                            <a:cs typeface="Times New Roman" panose="02020603050405020304" pitchFamily="18" charset="0"/>
                          </a:rPr>
                        </m:ctrlPr>
                      </m:dPr>
                      <m:e>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e>
                    </m:d>
                    <m:r>
                      <a:rPr lang="en-US" sz="2400" i="1" baseline="30000">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a:t>
                </a:r>
              </a:p>
              <a:p>
                <a:pPr lvl="1">
                  <a:lnSpc>
                    <a:spcPct val="150000"/>
                  </a:lnSpc>
                </a:pPr>
                <a:r>
                  <a:rPr lang="en-US" sz="2400" dirty="0">
                    <a:latin typeface="Times New Roman" panose="02020603050405020304" pitchFamily="18" charset="0"/>
                    <a:ea typeface="SimSun" panose="02010600030101010101" pitchFamily="2" charset="-122"/>
                  </a:rPr>
                  <a:t>This means that </a:t>
                </a:r>
                <a:r>
                  <a:rPr lang="en-US" sz="2400" dirty="0">
                    <a:effectLst/>
                    <a:latin typeface="Times New Roman" panose="02020603050405020304" pitchFamily="18" charset="0"/>
                    <a:ea typeface="SimSun" panose="02010600030101010101" pitchFamily="2" charset="-122"/>
                  </a:rPr>
                  <a:t>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are evaluated at the points:</a:t>
                </a:r>
              </a:p>
              <a:p>
                <a:pPr lvl="1">
                  <a:lnSpc>
                    <a:spcPct val="150000"/>
                  </a:lnSpc>
                </a:pP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Times New Roman" panose="02020603050405020304" pitchFamily="18" charset="0"/>
                  <a:ea typeface="SimSun" panose="02010600030101010101" pitchFamily="2" charset="-122"/>
                </a:endParaRPr>
              </a:p>
              <a:p>
                <a:pPr lvl="1">
                  <a:lnSpc>
                    <a:spcPct val="150000"/>
                  </a:lnSpc>
                </a:pPr>
                <a:r>
                  <a:rPr lang="en-US" sz="2400" dirty="0">
                    <a:latin typeface="Times New Roman" panose="02020603050405020304" pitchFamily="18" charset="0"/>
                    <a:ea typeface="SimSun" panose="02010600030101010101" pitchFamily="2" charset="-122"/>
                  </a:rPr>
                  <a:t>2.   C</a:t>
                </a:r>
                <a:r>
                  <a:rPr lang="en-US" sz="2400" dirty="0">
                    <a:effectLst/>
                    <a:latin typeface="Times New Roman" panose="02020603050405020304" pitchFamily="18" charset="0"/>
                    <a:ea typeface="SimSun" panose="02010600030101010101" pitchFamily="2" charset="-122"/>
                  </a:rPr>
                  <a:t>ombining Results:</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76932" y="624605"/>
                <a:ext cx="9223899" cy="6389313"/>
              </a:xfrm>
              <a:prstGeom prst="rect">
                <a:avLst/>
              </a:prstGeom>
              <a:blipFill>
                <a:blip r:embed="rId2"/>
                <a:stretch>
                  <a:fillRect l="-1058" t="-1049" b="-858"/>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89236E27-9FEB-44CC-AA94-BFED346B7DF3}"/>
              </a:ext>
            </a:extLst>
          </p:cNvPr>
          <p:cNvSpPr/>
          <p:nvPr/>
        </p:nvSpPr>
        <p:spPr>
          <a:xfrm flipH="1">
            <a:off x="188160" y="2727686"/>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76EECC96-9091-4508-99D2-3CFE73709D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449"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F7B9D10-072E-43CC-BACC-9BB7015B4EFD}"/>
              </a:ext>
            </a:extLst>
          </p:cNvPr>
          <p:cNvSpPr/>
          <p:nvPr/>
        </p:nvSpPr>
        <p:spPr>
          <a:xfrm>
            <a:off x="1376932" y="77439"/>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841088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3C6CAB-36E7-4EC3-9B9E-F7315AC14285}"/>
              </a:ext>
            </a:extLst>
          </p:cNvPr>
          <p:cNvSpPr txBox="1"/>
          <p:nvPr/>
        </p:nvSpPr>
        <p:spPr>
          <a:xfrm>
            <a:off x="1032672" y="603013"/>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76932" y="1187788"/>
                <a:ext cx="9344659" cy="5271956"/>
              </a:xfrm>
              <a:prstGeom prst="rect">
                <a:avLst/>
              </a:prstGeom>
            </p:spPr>
            <p:txBody>
              <a:bodyPr wrap="square">
                <a:spAutoFit/>
              </a:bodyPr>
              <a:lstStyle/>
              <a:p>
                <a:pPr>
                  <a:spcAft>
                    <a:spcPts val="600"/>
                  </a:spcAft>
                </a:pPr>
                <a:r>
                  <a:rPr lang="en-US" sz="2400" dirty="0">
                    <a:latin typeface="Times New Roman" panose="02020603050405020304" pitchFamily="18" charset="0"/>
                    <a:ea typeface="SimSun" panose="02010600030101010101" pitchFamily="2" charset="-122"/>
                  </a:rPr>
                  <a:t> The polynomial A(x) can be expressed in terms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a:t>
                </a:r>
                <a:endParaRPr lang="en-US" sz="2400" dirty="0">
                  <a:effectLst/>
                  <a:latin typeface="Courier New" panose="02070309020205020404" pitchFamily="49" charset="0"/>
                  <a:ea typeface="SimSun" panose="02010600030101010101" pitchFamily="2" charset="-122"/>
                </a:endParaRPr>
              </a:p>
              <a:p>
                <a:pPr>
                  <a:spcAft>
                    <a:spcPts val="600"/>
                  </a:spcAft>
                </a:pPr>
                <a:r>
                  <a:rPr lang="en-US" sz="2400" dirty="0">
                    <a:effectLst/>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A(x) = 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 x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(2.21) </a:t>
                </a:r>
              </a:p>
              <a:p>
                <a:pPr>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Evaluation at Roots of Unity:</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lnSpc>
                    <a:spcPct val="150000"/>
                  </a:lnSpc>
                  <a:buFont typeface="+mj-lt"/>
                  <a:buAutoNum type="arabicPeriod"/>
                </a:pPr>
                <a:r>
                  <a:rPr lang="en-US" sz="2400" dirty="0">
                    <a:effectLst/>
                    <a:latin typeface="Times New Roman" panose="02020603050405020304" pitchFamily="18" charset="0"/>
                    <a:ea typeface="SimSun" panose="02010600030101010101" pitchFamily="2" charset="-122"/>
                  </a:rPr>
                  <a:t>Evaluation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a:t>
                </a:r>
              </a:p>
              <a:p>
                <a:pPr marL="914400" lvl="1" indent="-457200">
                  <a:lnSpc>
                    <a:spcPct val="150000"/>
                  </a:lnSpc>
                  <a:buAutoNum type="arabicPeriod" startAt="2"/>
                </a:pPr>
                <a:r>
                  <a:rPr lang="en-US" sz="2400" dirty="0">
                    <a:latin typeface="Times New Roman" panose="02020603050405020304" pitchFamily="18" charset="0"/>
                    <a:ea typeface="SimSun" panose="02010600030101010101" pitchFamily="2" charset="-122"/>
                  </a:rPr>
                  <a:t>C</a:t>
                </a:r>
                <a:r>
                  <a:rPr lang="en-US" sz="2400" dirty="0">
                    <a:effectLst/>
                    <a:latin typeface="Times New Roman" panose="02020603050405020304" pitchFamily="18" charset="0"/>
                    <a:ea typeface="SimSun" panose="02010600030101010101" pitchFamily="2" charset="-122"/>
                  </a:rPr>
                  <a:t>ombining Results:</a:t>
                </a:r>
              </a:p>
              <a:p>
                <a:pPr lvl="1">
                  <a:lnSpc>
                    <a:spcPct val="150000"/>
                  </a:lnSpc>
                </a:pPr>
                <a:r>
                  <a:rPr lang="en-US" sz="2400" dirty="0">
                    <a:latin typeface="Times New Roman" panose="02020603050405020304" pitchFamily="18" charset="0"/>
                    <a:ea typeface="SimSun" panose="02010600030101010101" pitchFamily="2" charset="-122"/>
                  </a:rPr>
                  <a:t>After evaluating A</a:t>
                </a:r>
                <a:r>
                  <a:rPr lang="en-US" sz="2400" baseline="30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(x) and A</a:t>
                </a:r>
                <a:r>
                  <a:rPr lang="en-US" sz="2400" baseline="30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(x) at the required points, combine the results using the equation: </a:t>
                </a:r>
              </a:p>
              <a:p>
                <a:pPr lvl="1">
                  <a:lnSpc>
                    <a:spcPct val="150000"/>
                  </a:lnSpc>
                </a:pPr>
                <a:r>
                  <a:rPr lang="en-US" sz="2400" dirty="0">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 </a:t>
                </a:r>
                <a:r>
                  <a:rPr lang="en-US" sz="2400" dirty="0">
                    <a:latin typeface="Times New Roman" panose="02020603050405020304" pitchFamily="18" charset="0"/>
                    <a:ea typeface="SimSun" panose="02010600030101010101" pitchFamily="2" charset="-122"/>
                  </a:rPr>
                  <a:t>A</a:t>
                </a:r>
                <a:r>
                  <a:rPr lang="en-US" sz="2400" baseline="30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2</m:t>
                        </m:r>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  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 A</a:t>
                </a:r>
                <a:r>
                  <a:rPr lang="en-US" sz="2400" baseline="30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2</m:t>
                        </m:r>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a:t>
                </a:r>
              </a:p>
              <a:p>
                <a:pPr lvl="1">
                  <a:lnSpc>
                    <a:spcPct val="150000"/>
                  </a:lnSpc>
                </a:pPr>
                <a:r>
                  <a:rPr lang="en-US" sz="2400" dirty="0">
                    <a:effectLst/>
                    <a:latin typeface="Times New Roman" panose="02020603050405020304" pitchFamily="18" charset="0"/>
                    <a:ea typeface="SimSun" panose="02010600030101010101" pitchFamily="2" charset="-122"/>
                  </a:rPr>
                  <a:t>This step involves com</a:t>
                </a:r>
                <a:r>
                  <a:rPr lang="en-US" sz="2400" dirty="0">
                    <a:latin typeface="Times New Roman" panose="02020603050405020304" pitchFamily="18" charset="0"/>
                    <a:ea typeface="SimSun" panose="02010600030101010101" pitchFamily="2" charset="-122"/>
                  </a:rPr>
                  <a:t>bining the results from the evaluations of the smaller polynomials to get the final values.</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76932" y="1187788"/>
                <a:ext cx="9344659" cy="5271956"/>
              </a:xfrm>
              <a:prstGeom prst="rect">
                <a:avLst/>
              </a:prstGeom>
              <a:blipFill>
                <a:blip r:embed="rId2"/>
                <a:stretch>
                  <a:fillRect l="-1044" t="-1272" r="-1761" b="-1387"/>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89236E27-9FEB-44CC-AA94-BFED346B7DF3}"/>
              </a:ext>
            </a:extLst>
          </p:cNvPr>
          <p:cNvSpPr/>
          <p:nvPr/>
        </p:nvSpPr>
        <p:spPr>
          <a:xfrm flipH="1">
            <a:off x="188160" y="2727686"/>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76EECC96-9091-4508-99D2-3CFE73709D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449"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F7B9D10-072E-43CC-BACC-9BB7015B4EFD}"/>
              </a:ext>
            </a:extLst>
          </p:cNvPr>
          <p:cNvSpPr/>
          <p:nvPr/>
        </p:nvSpPr>
        <p:spPr>
          <a:xfrm>
            <a:off x="1376932" y="361209"/>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106088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910135" y="479802"/>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24000" y="1506071"/>
            <a:ext cx="9144000" cy="4050340"/>
          </a:xfrm>
          <a:prstGeom prst="rect">
            <a:avLst/>
          </a:prstGeom>
        </p:spPr>
        <p:txBody>
          <a:bodyPr wrap="square">
            <a:spAutoFit/>
          </a:bodyPr>
          <a:lstStyle/>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Overview: Discrete Fourier Transform (DFT) and its Inverse (IDFT)</a:t>
            </a:r>
          </a:p>
          <a:p>
            <a:pPr marL="457200" indent="-457200">
              <a:lnSpc>
                <a:spcPct val="115000"/>
              </a:lnSpc>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Conversion Between Coefficient and Point-Value Representation:</a:t>
            </a:r>
          </a:p>
          <a:p>
            <a:r>
              <a:rPr lang="en-US" sz="2400" dirty="0">
                <a:latin typeface="Times New Roman" panose="02020603050405020304" pitchFamily="18" charset="0"/>
                <a:cs typeface="Times New Roman" panose="02020603050405020304" pitchFamily="18" charset="0"/>
              </a:rPr>
              <a:t>2.   Discrete Fourier Transform (DFT):</a:t>
            </a:r>
          </a:p>
          <a:p>
            <a:r>
              <a:rPr lang="en-US" sz="2400" dirty="0">
                <a:latin typeface="Times New Roman" panose="02020603050405020304" pitchFamily="18" charset="0"/>
                <a:cs typeface="Times New Roman" panose="02020603050405020304" pitchFamily="18" charset="0"/>
              </a:rPr>
              <a:t>3.   Evaluation Process Using DFT:</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Input: A vector of coefficients of the polynomial A(x).</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Output: A vector of the values of A(x) evaluated at the roots of unity (point-value form).</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The DFT is performed in Θ(n </a:t>
            </a:r>
            <a:r>
              <a:rPr lang="en-US" sz="2400" dirty="0" err="1">
                <a:latin typeface="Times New Roman" panose="02020603050405020304" pitchFamily="18" charset="0"/>
                <a:cs typeface="Times New Roman" panose="02020603050405020304" pitchFamily="18" charset="0"/>
              </a:rPr>
              <a:t>logn</a:t>
            </a:r>
            <a:r>
              <a:rPr lang="en-US" sz="2400" dirty="0">
                <a:latin typeface="Times New Roman" panose="02020603050405020304" pitchFamily="18" charset="0"/>
                <a:cs typeface="Times New Roman" panose="02020603050405020304" pitchFamily="18" charset="0"/>
              </a:rPr>
              <a:t>) time when using the FFT algorithm, which is much faster than the direct evaluation method, which would take Θ(n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time.</a:t>
            </a: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794864" y="320384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802924" y="0"/>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3270851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3C6CAB-36E7-4EC3-9B9E-F7315AC14285}"/>
              </a:ext>
            </a:extLst>
          </p:cNvPr>
          <p:cNvSpPr txBox="1"/>
          <p:nvPr/>
        </p:nvSpPr>
        <p:spPr>
          <a:xfrm>
            <a:off x="1032672" y="603013"/>
            <a:ext cx="8294207" cy="62542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76932" y="1118800"/>
            <a:ext cx="9223899" cy="5011949"/>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 The polynomial A(x) can be expressed in terms of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A(x) = 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 x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(2.21)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Recursive Application</a:t>
            </a:r>
          </a:p>
          <a:p>
            <a:r>
              <a:rPr lang="en-US" sz="2400" dirty="0">
                <a:latin typeface="Times New Roman" panose="02020603050405020304" pitchFamily="18" charset="0"/>
                <a:cs typeface="Times New Roman" panose="02020603050405020304" pitchFamily="18" charset="0"/>
              </a:rPr>
              <a:t>The process is recursive. To compute the DFT efficiently, the algorithm repeats the above steps on A[0](x) and A[1](x) until the polynomials are reduced to simple cases (often of degree 1), which can be evaluated directly.</a:t>
            </a:r>
          </a:p>
          <a:p>
            <a:r>
              <a:rPr lang="en-US" sz="2400" dirty="0">
                <a:latin typeface="Times New Roman" panose="02020603050405020304" pitchFamily="18" charset="0"/>
                <a:cs typeface="Times New Roman" panose="02020603050405020304" pitchFamily="18" charset="0"/>
              </a:rPr>
              <a:t>This divide-and-conquer approach drastically reduces the number of computations from Θ(n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in the naive method to Θ(n </a:t>
            </a:r>
            <a:r>
              <a:rPr lang="en-US" sz="2400" dirty="0" err="1">
                <a:latin typeface="Times New Roman" panose="02020603050405020304" pitchFamily="18" charset="0"/>
                <a:cs typeface="Times New Roman" panose="02020603050405020304" pitchFamily="18" charset="0"/>
              </a:rPr>
              <a:t>logn</a:t>
            </a:r>
            <a:r>
              <a:rPr lang="en-US" sz="2400" dirty="0">
                <a:latin typeface="Times New Roman" panose="02020603050405020304" pitchFamily="18" charset="0"/>
                <a:cs typeface="Times New Roman" panose="02020603050405020304" pitchFamily="18" charset="0"/>
              </a:rPr>
              <a:t>) in the FFT algorithm, making it suitable for practical applications where n is large.</a:t>
            </a:r>
          </a:p>
          <a:p>
            <a:pPr>
              <a:lnSpc>
                <a:spcPct val="150000"/>
              </a:lnSpc>
            </a:pPr>
            <a:endParaRPr lang="en-US" sz="2400" dirty="0">
              <a:effectLst/>
              <a:latin typeface="Times New Roman" panose="02020603050405020304" pitchFamily="18" charset="0"/>
              <a:ea typeface="SimSun" panose="02010600030101010101" pitchFamily="2" charset="-122"/>
            </a:endParaRPr>
          </a:p>
        </p:txBody>
      </p:sp>
      <p:sp>
        <p:nvSpPr>
          <p:cNvPr id="3" name="Thought Bubble: Cloud 2">
            <a:extLst>
              <a:ext uri="{FF2B5EF4-FFF2-40B4-BE49-F238E27FC236}">
                <a16:creationId xmlns:a16="http://schemas.microsoft.com/office/drawing/2014/main" id="{89236E27-9FEB-44CC-AA94-BFED346B7DF3}"/>
              </a:ext>
            </a:extLst>
          </p:cNvPr>
          <p:cNvSpPr/>
          <p:nvPr/>
        </p:nvSpPr>
        <p:spPr>
          <a:xfrm flipH="1">
            <a:off x="188160" y="2727686"/>
            <a:ext cx="537674" cy="310531"/>
          </a:xfrm>
          <a:prstGeom prst="cloudCallout">
            <a:avLst>
              <a:gd name="adj1" fmla="val -41537"/>
              <a:gd name="adj2" fmla="val 11076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0000FF"/>
                </a:solidFill>
              </a:rPr>
              <a:t>FFT</a:t>
            </a:r>
          </a:p>
        </p:txBody>
      </p:sp>
      <p:pic>
        <p:nvPicPr>
          <p:cNvPr id="4" name="Picture 3" descr="Image result for smiley face images">
            <a:extLst>
              <a:ext uri="{FF2B5EF4-FFF2-40B4-BE49-F238E27FC236}">
                <a16:creationId xmlns:a16="http://schemas.microsoft.com/office/drawing/2014/main" id="{76EECC96-9091-4508-99D2-3CFE73709D8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449" y="2432646"/>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F7B9D10-072E-43CC-BACC-9BB7015B4EFD}"/>
              </a:ext>
            </a:extLst>
          </p:cNvPr>
          <p:cNvSpPr/>
          <p:nvPr/>
        </p:nvSpPr>
        <p:spPr>
          <a:xfrm>
            <a:off x="1376932" y="361209"/>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015944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3006C1-9EA9-4D7D-9CD5-35E283F5B570}"/>
              </a:ext>
            </a:extLst>
          </p:cNvPr>
          <p:cNvSpPr txBox="1"/>
          <p:nvPr/>
        </p:nvSpPr>
        <p:spPr>
          <a:xfrm>
            <a:off x="989642" y="393260"/>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190171" y="1137359"/>
                <a:ext cx="9634583" cy="5277086"/>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Example</a:t>
                </a:r>
                <a:r>
                  <a:rPr lang="en-US" sz="2400" dirty="0">
                    <a:effectLst/>
                    <a:latin typeface="Times New Roman" panose="02020603050405020304" pitchFamily="18" charset="0"/>
                    <a:ea typeface="SimSun" panose="02010600030101010101" pitchFamily="2" charset="-122"/>
                  </a:rPr>
                  <a:t>  2.31</a:t>
                </a:r>
                <a:r>
                  <a:rPr lang="en-US" sz="2400" dirty="0">
                    <a:latin typeface="Times New Roman" panose="02020603050405020304" pitchFamily="18" charset="0"/>
                    <a:ea typeface="SimSun" panose="02010600030101010101" pitchFamily="2" charset="-122"/>
                  </a:rPr>
                  <a:t>: Consider n = 8. </a:t>
                </a:r>
                <a:endParaRPr lang="en-US" sz="2400" dirty="0">
                  <a:effectLst/>
                  <a:latin typeface="Courier New" panose="02070309020205020404" pitchFamily="49" charset="0"/>
                  <a:ea typeface="SimSun" panose="02010600030101010101" pitchFamily="2" charset="-122"/>
                </a:endParaRPr>
              </a:p>
              <a:p>
                <a:r>
                  <a:rPr lang="en-US" sz="2400" dirty="0">
                    <a:effectLst/>
                    <a:latin typeface="Times New Roman" panose="02020603050405020304" pitchFamily="18" charset="0"/>
                    <a:ea typeface="SimSun" panose="02010600030101010101" pitchFamily="2" charset="-122"/>
                  </a:rPr>
                  <a:t>Let </a:t>
                </a:r>
                <a:r>
                  <a:rPr lang="en-US" sz="2400" dirty="0">
                    <a:solidFill>
                      <a:srgbClr val="0000FF"/>
                    </a:solidFill>
                    <a:effectLst/>
                    <a:latin typeface="Times New Roman" panose="02020603050405020304" pitchFamily="18" charset="0"/>
                    <a:ea typeface="SimSun" panose="02010600030101010101" pitchFamily="2" charset="-122"/>
                  </a:rPr>
                  <a:t>A(x)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of degree-bound n polynomial. </a:t>
                </a:r>
              </a:p>
              <a:p>
                <a:r>
                  <a:rPr lang="en-US" sz="2400" dirty="0">
                    <a:effectLst/>
                    <a:latin typeface="Times New Roman" panose="02020603050405020304" pitchFamily="18" charset="0"/>
                    <a:ea typeface="SimSun" panose="02010600030101010101" pitchFamily="2" charset="-122"/>
                  </a:rPr>
                  <a:t>Use the even-indexed and odd-indexed coefficients of A(x) separately to define the two new polynomials of degree n/2.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If n = 8, then </a:t>
                </a:r>
              </a:p>
              <a:p>
                <a:pPr>
                  <a:lnSpc>
                    <a:spcPct val="150000"/>
                  </a:lnSpc>
                </a:pPr>
                <a:r>
                  <a:rPr lang="en-US" sz="2400" dirty="0">
                    <a:effectLst/>
                    <a:latin typeface="Times New Roman" panose="02020603050405020304" pitchFamily="18" charset="0"/>
                    <a:ea typeface="SimSun" panose="02010600030101010101" pitchFamily="2" charset="-122"/>
                  </a:rPr>
                  <a:t>     A(x)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p>
                    </m:s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latin typeface="Cambria Math" panose="02040503050406030204" pitchFamily="18" charset="0"/>
                            <a:ea typeface="SimSun" panose="02010600030101010101" pitchFamily="2" charset="-122"/>
                            <a:cs typeface="Times New Roman" panose="02020603050405020304" pitchFamily="18" charset="0"/>
                          </a:rPr>
                          <m:t>3</m:t>
                        </m:r>
                      </m:sup>
                    </m:s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latin typeface="Cambria Math" panose="02040503050406030204" pitchFamily="18" charset="0"/>
                            <a:ea typeface="SimSun" panose="02010600030101010101" pitchFamily="2" charset="-122"/>
                            <a:cs typeface="Times New Roman" panose="02020603050405020304" pitchFamily="18" charset="0"/>
                          </a:rPr>
                          <m:t>4</m:t>
                        </m:r>
                      </m:sup>
                    </m:s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latin typeface="Cambria Math" panose="02040503050406030204" pitchFamily="18" charset="0"/>
                            <a:ea typeface="SimSun" panose="02010600030101010101" pitchFamily="2" charset="-122"/>
                            <a:cs typeface="Times New Roman" panose="02020603050405020304" pitchFamily="18" charset="0"/>
                          </a:rPr>
                          <m:t>5</m:t>
                        </m:r>
                      </m:sup>
                    </m:sSup>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latin typeface="Cambria Math" panose="02040503050406030204" pitchFamily="18" charset="0"/>
                            <a:ea typeface="SimSun" panose="02010600030101010101" pitchFamily="2" charset="-122"/>
                            <a:cs typeface="Times New Roman" panose="02020603050405020304" pitchFamily="18" charset="0"/>
                          </a:rPr>
                          <m:t>6</m:t>
                        </m:r>
                      </m:sub>
                    </m:sSub>
                    <m:sSup>
                      <m:s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b="0" i="1" smtClean="0">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oMath>
                </a14:m>
                <a:r>
                  <a:rPr lang="en-US" sz="2400" dirty="0">
                    <a:effectLst/>
                    <a:latin typeface="Courier New" panose="02070309020205020404" pitchFamily="49" charset="0"/>
                    <a:ea typeface="SimSun" panose="02010600030101010101" pitchFamily="2" charset="-122"/>
                  </a:rPr>
                  <a:t> </a:t>
                </a:r>
              </a:p>
              <a:p>
                <a:pPr>
                  <a:lnSpc>
                    <a:spcPct val="150000"/>
                  </a:lnSpc>
                </a:pPr>
                <a:r>
                  <a:rPr lang="en-US" sz="2400" dirty="0">
                    <a:effectLst/>
                    <a:latin typeface="Times New Roman" panose="02020603050405020304" pitchFamily="18" charset="0"/>
                    <a:ea typeface="SimSun" panose="02010600030101010101" pitchFamily="2" charset="-122"/>
                  </a:rPr>
                  <a:t>If  </a:t>
                </a:r>
                <a:r>
                  <a:rPr lang="en-US" sz="2400" dirty="0">
                    <a:solidFill>
                      <a:srgbClr val="0000FF"/>
                    </a:solidFill>
                    <a:effectLst/>
                    <a:latin typeface="Times New Roman" panose="02020603050405020304" pitchFamily="18" charset="0"/>
                    <a:ea typeface="SimSun" panose="02010600030101010101" pitchFamily="2" charset="-122"/>
                  </a:rPr>
                  <a:t>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6</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then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a:t>
                </a:r>
                <a:r>
                  <a:rPr lang="en-US" sz="2400" baseline="30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marL="457200" marR="0">
                  <a:lnSpc>
                    <a:spcPct val="150000"/>
                  </a:lnSpc>
                  <a:spcBef>
                    <a:spcPts val="0"/>
                  </a:spcBef>
                  <a:spcAft>
                    <a:spcPts val="0"/>
                  </a:spcAft>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6</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6</m:t>
                        </m:r>
                      </m:sup>
                    </m:sSup>
                  </m:oMath>
                </a14:m>
                <a:r>
                  <a:rPr lang="en-US" sz="2400" dirty="0">
                    <a:solidFill>
                      <a:srgbClr val="0000CC"/>
                    </a:solidFill>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190171" y="1137359"/>
                <a:ext cx="9634583" cy="5277086"/>
              </a:xfrm>
              <a:prstGeom prst="rect">
                <a:avLst/>
              </a:prstGeom>
              <a:blipFill>
                <a:blip r:embed="rId2"/>
                <a:stretch>
                  <a:fillRect l="-949" t="-462" b="-1503"/>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A3B22272-9687-45FA-B3F0-E79F35110C1C}"/>
              </a:ext>
            </a:extLst>
          </p:cNvPr>
          <p:cNvSpPr/>
          <p:nvPr/>
        </p:nvSpPr>
        <p:spPr>
          <a:xfrm>
            <a:off x="1190171" y="47292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02831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340C7D-BF42-4D12-AC3D-7C6E04A1F811}"/>
              </a:ext>
            </a:extLst>
          </p:cNvPr>
          <p:cNvSpPr txBox="1"/>
          <p:nvPr/>
        </p:nvSpPr>
        <p:spPr>
          <a:xfrm>
            <a:off x="1086461" y="432269"/>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46424" y="1482144"/>
                <a:ext cx="9357064" cy="4468274"/>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If n = 8, then </a:t>
                </a:r>
              </a:p>
              <a:p>
                <a:pPr>
                  <a:lnSpc>
                    <a:spcPct val="150000"/>
                  </a:lnSpc>
                </a:pPr>
                <a:r>
                  <a:rPr lang="en-US" sz="2400" dirty="0">
                    <a:latin typeface="Times New Roman" panose="02020603050405020304" pitchFamily="18" charset="0"/>
                    <a:ea typeface="SimSun" panose="02010600030101010101" pitchFamily="2" charset="-122"/>
                  </a:rPr>
                  <a:t>    A(x)  = </a:t>
                </a:r>
                <a14:m>
                  <m:oMath xmlns:m="http://schemas.openxmlformats.org/officeDocument/2006/math">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0</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6</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latin typeface="Cambria Math" panose="02040503050406030204" pitchFamily="18" charset="0"/>
                            <a:ea typeface="SimSun" panose="02010600030101010101" pitchFamily="2" charset="-122"/>
                            <a:cs typeface="Times New Roman" panose="02020603050405020304" pitchFamily="18" charset="0"/>
                          </a:rPr>
                        </m:ctrlPr>
                      </m:sSubPr>
                      <m:e>
                        <m:r>
                          <a:rPr lang="en-US" sz="2400" i="1">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latin typeface="Cambria Math" panose="02040503050406030204" pitchFamily="18" charset="0"/>
                            <a:ea typeface="SimSun" panose="02010600030101010101" pitchFamily="2" charset="-122"/>
                            <a:cs typeface="Times New Roman" panose="02020603050405020304" pitchFamily="18" charset="0"/>
                          </a:rPr>
                          <m:t>7</m:t>
                        </m:r>
                      </m:sub>
                    </m:sSub>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latin typeface="Cambria Math" panose="02040503050406030204" pitchFamily="18" charset="0"/>
                            <a:ea typeface="SimSun" panose="02010600030101010101" pitchFamily="2" charset="-122"/>
                            <a:cs typeface="Times New Roman" panose="02020603050405020304" pitchFamily="18" charset="0"/>
                          </a:rPr>
                          <m:t>7</m:t>
                        </m:r>
                      </m:sup>
                    </m:sSup>
                  </m:oMath>
                </a14:m>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a:p>
                <a:pPr>
                  <a:lnSpc>
                    <a:spcPct val="150000"/>
                  </a:lnSpc>
                </a:pPr>
                <a:r>
                  <a:rPr lang="en-US" sz="2400" dirty="0">
                    <a:latin typeface="Times New Roman" panose="02020603050405020304" pitchFamily="18" charset="0"/>
                    <a:ea typeface="SimSun" panose="02010600030101010101" pitchFamily="2" charset="-122"/>
                  </a:rPr>
                  <a:t>If  </a:t>
                </a:r>
                <a:r>
                  <a:rPr lang="en-US" sz="2400" dirty="0">
                    <a:solidFill>
                      <a:srgbClr val="0000FF"/>
                    </a:solidFill>
                    <a:latin typeface="Times New Roman" panose="02020603050405020304" pitchFamily="18" charset="0"/>
                    <a:ea typeface="SimSun" panose="02010600030101010101" pitchFamily="2" charset="-122"/>
                  </a:rPr>
                  <a:t>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7</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3</m:t>
                        </m:r>
                      </m:sup>
                    </m:sSup>
                  </m:oMath>
                </a14:m>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solidFill>
                      <a:srgbClr val="0000FF"/>
                    </a:solidFill>
                    <a:latin typeface="Courier New" panose="02070309020205020404" pitchFamily="49"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then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x*A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a:t>
                </a:r>
                <a:r>
                  <a:rPr lang="en-US" sz="2400" baseline="30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e>
                        </m:d>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d>
                          <m:d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d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p>
                          </m:e>
                        </m:d>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7</m:t>
                        </m:r>
                      </m:sub>
                    </m:sSub>
                    <m:sSup>
                      <m:sSupPr>
                        <m:ctrlP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solidFill>
                          <a:srgbClr val="0000CC"/>
                        </a:solidFill>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5</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b>
                    </m:sSub>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7</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p>
            </p:txBody>
          </p:sp>
        </mc:Choice>
        <mc:Fallback xmlns="">
          <p:sp>
            <p:nvSpPr>
              <p:cNvPr id="2" name="Rectangle 1"/>
              <p:cNvSpPr>
                <a:spLocks noRot="1" noChangeAspect="1" noMove="1" noResize="1" noEditPoints="1" noAdjustHandles="1" noChangeArrowheads="1" noChangeShapeType="1" noTextEdit="1"/>
              </p:cNvSpPr>
              <p:nvPr/>
            </p:nvSpPr>
            <p:spPr>
              <a:xfrm>
                <a:off x="1346424" y="1482144"/>
                <a:ext cx="9357064" cy="4468274"/>
              </a:xfrm>
              <a:prstGeom prst="rect">
                <a:avLst/>
              </a:prstGeom>
              <a:blipFill>
                <a:blip r:embed="rId2"/>
                <a:stretch>
                  <a:fillRect l="-1042" r="-456" b="-218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6FBF983-FDC0-4372-95B9-3219585CB6D5}"/>
              </a:ext>
            </a:extLst>
          </p:cNvPr>
          <p:cNvSpPr/>
          <p:nvPr/>
        </p:nvSpPr>
        <p:spPr>
          <a:xfrm>
            <a:off x="1190171" y="47292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1199705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4E421D-FB79-41EE-ADFC-9AA07A7F2786}"/>
              </a:ext>
            </a:extLst>
          </p:cNvPr>
          <p:cNvSpPr txBox="1"/>
          <p:nvPr/>
        </p:nvSpPr>
        <p:spPr>
          <a:xfrm>
            <a:off x="1043430" y="5295954"/>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11168" y="1562046"/>
                <a:ext cx="9369664" cy="4841903"/>
              </a:xfrm>
              <a:prstGeom prst="rect">
                <a:avLst/>
              </a:prstGeom>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So far we have</a:t>
                </a:r>
              </a:p>
              <a:p>
                <a:pPr>
                  <a:lnSpc>
                    <a:spcPct val="150000"/>
                  </a:lnSpc>
                </a:pPr>
                <a:r>
                  <a:rPr lang="en-US" sz="2400" dirty="0">
                    <a:latin typeface="Times New Roman" panose="02020603050405020304" pitchFamily="18" charset="0"/>
                    <a:cs typeface="Times New Roman" panose="02020603050405020304" pitchFamily="18" charset="0"/>
                  </a:rPr>
                  <a:t>A</a:t>
                </a:r>
                <a:r>
                  <a:rPr lang="en-US" sz="2400" baseline="30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(x</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0</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2</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2</m:t>
                        </m:r>
                      </m:sup>
                    </m:sSup>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4</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4</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6</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6</m:t>
                        </m:r>
                      </m:sup>
                    </m:sSup>
                  </m:oMath>
                </a14:m>
                <a:r>
                  <a:rPr lang="en-US" sz="2400" dirty="0"/>
                  <a:t> , and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x*A</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[1]</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(x</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𝑎</m:t>
                        </m:r>
                      </m:e>
                      <m:sub>
                        <m:r>
                          <a:rPr lang="en-US" sz="2400" i="1">
                            <a:latin typeface="Cambria Math"/>
                          </a:rPr>
                          <m:t>1</m:t>
                        </m:r>
                      </m:sub>
                    </m:sSub>
                    <m:r>
                      <a:rPr lang="en-US" sz="2400" i="1">
                        <a:latin typeface="Cambria Math"/>
                      </a:rPr>
                      <m:t>𝑥</m:t>
                    </m:r>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3</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3</m:t>
                        </m:r>
                      </m:sup>
                    </m:sSup>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5</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5</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7</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7</m:t>
                        </m:r>
                      </m:sup>
                    </m:sSup>
                    <m:r>
                      <a:rPr lang="en-US" sz="2400" i="1">
                        <a:latin typeface="Cambria Math"/>
                      </a:rPr>
                      <m:t> )</m:t>
                    </m:r>
                  </m:oMath>
                </a14:m>
                <a:r>
                  <a:rPr lang="en-US" sz="2400" dirty="0">
                    <a:latin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Then</a:t>
                </a:r>
              </a:p>
              <a:p>
                <a:r>
                  <a:rPr lang="en-US" sz="2400" dirty="0">
                    <a:latin typeface="Times New Roman" panose="02020603050405020304" pitchFamily="18" charset="0"/>
                    <a:cs typeface="Times New Roman" panose="02020603050405020304" pitchFamily="18" charset="0"/>
                  </a:rPr>
                  <a:t>A(x) = A</a:t>
                </a:r>
                <a:r>
                  <a:rPr lang="en-US" sz="2400" baseline="30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(x</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x * A</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(x</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0</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2</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2</m:t>
                        </m:r>
                      </m:sup>
                    </m:sSup>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4</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4</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6</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6</m:t>
                        </m:r>
                      </m:sup>
                    </m:sSup>
                  </m:oMath>
                </a14:m>
                <a:r>
                  <a:rPr lang="en-US" sz="2400" dirty="0">
                    <a:latin typeface="Times New Roman" panose="02020603050405020304" pitchFamily="18" charset="0"/>
                    <a:cs typeface="Times New Roman" panose="02020603050405020304" pitchFamily="18" charset="0"/>
                  </a:rPr>
                  <a:t>  )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 (</m:t>
                        </m:r>
                        <m:r>
                          <a:rPr lang="en-US" sz="2400" i="1">
                            <a:latin typeface="Cambria Math"/>
                          </a:rPr>
                          <m:t>𝑎</m:t>
                        </m:r>
                      </m:e>
                      <m:sub>
                        <m:r>
                          <a:rPr lang="en-US" sz="2400" i="1">
                            <a:latin typeface="Cambria Math"/>
                          </a:rPr>
                          <m:t>1</m:t>
                        </m:r>
                      </m:sub>
                    </m:sSub>
                    <m:r>
                      <a:rPr lang="en-US" sz="2400" i="1">
                        <a:latin typeface="Cambria Math"/>
                      </a:rPr>
                      <m:t>𝑥</m:t>
                    </m:r>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3</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3</m:t>
                        </m:r>
                      </m:sup>
                    </m:sSup>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5</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5</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7</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7</m:t>
                        </m:r>
                      </m:sup>
                    </m:sSup>
                    <m:r>
                      <a:rPr lang="en-US" sz="2400" i="1">
                        <a:latin typeface="Cambria Math"/>
                      </a:rPr>
                      <m:t> )</m:t>
                    </m:r>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0</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1</m:t>
                        </m:r>
                      </m:sub>
                    </m:sSub>
                    <m:r>
                      <a:rPr lang="en-US" sz="2400" i="1">
                        <a:latin typeface="Cambria Math"/>
                      </a:rPr>
                      <m:t>𝑥</m:t>
                    </m:r>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2</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2</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3</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3</m:t>
                        </m:r>
                      </m:sup>
                    </m:sSup>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4</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4</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5</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5</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6</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6</m:t>
                        </m:r>
                      </m:sup>
                    </m:sSup>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7</m:t>
                        </m:r>
                      </m:sub>
                    </m:sSub>
                    <m:sSup>
                      <m:sSupPr>
                        <m:ctrlPr>
                          <a:rPr lang="en-US" sz="2400" i="1">
                            <a:latin typeface="Cambria Math" panose="02040503050406030204" pitchFamily="18" charset="0"/>
                          </a:rPr>
                        </m:ctrlPr>
                      </m:sSupPr>
                      <m:e>
                        <m:r>
                          <a:rPr lang="en-US" sz="2400" i="1">
                            <a:latin typeface="Cambria Math"/>
                          </a:rPr>
                          <m:t>𝑥</m:t>
                        </m:r>
                      </m:e>
                      <m:sup>
                        <m:r>
                          <a:rPr lang="en-US" sz="2400" i="1">
                            <a:latin typeface="Cambria Math"/>
                          </a:rPr>
                          <m:t>7</m:t>
                        </m:r>
                      </m:sup>
                    </m:sSup>
                    <m:r>
                      <a:rPr lang="en-US" sz="2400" i="1">
                        <a:latin typeface="Cambria Math"/>
                      </a:rPr>
                      <m:t> </m:t>
                    </m:r>
                  </m:oMath>
                </a14:m>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ea typeface="SimSun" panose="02010600030101010101" pitchFamily="2" charset="-122"/>
                  </a:rPr>
                  <a:t>Thus,  </a:t>
                </a:r>
                <a:r>
                  <a:rPr lang="en-US" sz="2400" dirty="0">
                    <a:solidFill>
                      <a:srgbClr val="0000FF"/>
                    </a:solidFill>
                    <a:latin typeface="Times New Roman" panose="02020603050405020304" pitchFamily="18" charset="0"/>
                    <a:ea typeface="SimSun" panose="02010600030101010101" pitchFamily="2" charset="-122"/>
                  </a:rPr>
                  <a:t>A(x) = A</a:t>
                </a:r>
                <a:r>
                  <a:rPr lang="en-US" sz="2400" baseline="30000" dirty="0">
                    <a:solidFill>
                      <a:srgbClr val="0000FF"/>
                    </a:solidFill>
                    <a:latin typeface="Times New Roman" panose="02020603050405020304" pitchFamily="18" charset="0"/>
                    <a:ea typeface="SimSun" panose="02010600030101010101" pitchFamily="2" charset="-122"/>
                  </a:rPr>
                  <a:t>[0]</a:t>
                </a:r>
                <a:r>
                  <a:rPr lang="en-US" sz="2400" dirty="0">
                    <a:solidFill>
                      <a:srgbClr val="0000FF"/>
                    </a:solidFill>
                    <a:latin typeface="Times New Roman" panose="02020603050405020304" pitchFamily="18" charset="0"/>
                    <a:ea typeface="SimSun" panose="02010600030101010101" pitchFamily="2" charset="-122"/>
                  </a:rPr>
                  <a:t> (x</a:t>
                </a:r>
                <a:r>
                  <a:rPr lang="en-US" sz="2400" baseline="30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 x *A</a:t>
                </a:r>
                <a:r>
                  <a:rPr lang="en-US" sz="2400" baseline="30000" dirty="0">
                    <a:solidFill>
                      <a:srgbClr val="0000FF"/>
                    </a:solidFill>
                    <a:latin typeface="Times New Roman" panose="02020603050405020304" pitchFamily="18" charset="0"/>
                    <a:ea typeface="SimSun" panose="02010600030101010101" pitchFamily="2" charset="-122"/>
                  </a:rPr>
                  <a:t>[1]</a:t>
                </a:r>
                <a:r>
                  <a:rPr lang="en-US" sz="2400" dirty="0">
                    <a:solidFill>
                      <a:srgbClr val="0000FF"/>
                    </a:solidFill>
                    <a:latin typeface="Times New Roman" panose="02020603050405020304" pitchFamily="18" charset="0"/>
                    <a:ea typeface="SimSun" panose="02010600030101010101" pitchFamily="2" charset="-122"/>
                  </a:rPr>
                  <a:t> (x</a:t>
                </a:r>
                <a:r>
                  <a:rPr lang="en-US" sz="2400" baseline="30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(2.21)</a:t>
                </a:r>
                <a:endParaRPr lang="en-US" sz="2400" dirty="0">
                  <a:latin typeface="Courier New" panose="02070309020205020404" pitchFamily="49" charset="0"/>
                  <a:ea typeface="SimSun" panose="02010600030101010101" pitchFamily="2" charset="-122"/>
                </a:endParaRPr>
              </a:p>
              <a:p>
                <a:pPr>
                  <a:lnSpc>
                    <a:spcPct val="150000"/>
                  </a:lnSpc>
                </a:pP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11168" y="1562046"/>
                <a:ext cx="9369664" cy="4841903"/>
              </a:xfrm>
              <a:prstGeom prst="rect">
                <a:avLst/>
              </a:prstGeom>
              <a:blipFill>
                <a:blip r:embed="rId2"/>
                <a:stretch>
                  <a:fillRect l="-97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863EEB55-386B-4504-BC7F-D15EB4AE5FAE}"/>
              </a:ext>
            </a:extLst>
          </p:cNvPr>
          <p:cNvSpPr/>
          <p:nvPr/>
        </p:nvSpPr>
        <p:spPr>
          <a:xfrm>
            <a:off x="1322175" y="65580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3631059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EA12DC-12BC-451A-9585-B8E99F493772}"/>
              </a:ext>
            </a:extLst>
          </p:cNvPr>
          <p:cNvSpPr txBox="1"/>
          <p:nvPr/>
        </p:nvSpPr>
        <p:spPr>
          <a:xfrm>
            <a:off x="1097218" y="76865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447060" y="2002648"/>
                <a:ext cx="9365942" cy="3773982"/>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Therefore we can write, as shown in (2.21</a:t>
                </a:r>
                <a:r>
                  <a:rPr lang="en-US" sz="2400" dirty="0">
                    <a:effectLst/>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solidFill>
                      <a:srgbClr val="0000FF"/>
                    </a:solidFill>
                    <a:effectLst/>
                    <a:latin typeface="Times New Roman" panose="02020603050405020304" pitchFamily="18" charset="0"/>
                    <a:ea typeface="SimSun" panose="02010600030101010101" pitchFamily="2" charset="-122"/>
                  </a:rPr>
                  <a:t>A(x) = 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 x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a:t>
                </a:r>
                <a:r>
                  <a:rPr lang="en-US" sz="2400" baseline="30000" dirty="0">
                    <a:solidFill>
                      <a:srgbClr val="0000FF"/>
                    </a:solidFill>
                    <a:effectLst/>
                    <a:latin typeface="Times New Roman" panose="02020603050405020304" pitchFamily="18" charset="0"/>
                    <a:ea typeface="SimSun" panose="02010600030101010101" pitchFamily="2" charset="-122"/>
                  </a:rPr>
                  <a:t>2</a:t>
                </a:r>
                <a:r>
                  <a:rPr lang="en-US" sz="2400" dirty="0">
                    <a:solidFill>
                      <a:srgbClr val="0000FF"/>
                    </a:solidFill>
                    <a:effectLst/>
                    <a:latin typeface="Times New Roman" panose="02020603050405020304" pitchFamily="18" charset="0"/>
                    <a:ea typeface="SimSun" panose="02010600030101010101" pitchFamily="2" charset="-122"/>
                  </a:rPr>
                  <a:t>) 		</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50000"/>
                  </a:lnSpc>
                </a:pPr>
                <a:r>
                  <a:rPr lang="en-US" sz="2400" dirty="0">
                    <a:solidFill>
                      <a:srgbClr val="0000FF"/>
                    </a:solidFill>
                    <a:effectLst/>
                    <a:latin typeface="Times New Roman" panose="02020603050405020304" pitchFamily="18" charset="0"/>
                    <a:ea typeface="SimSun" panose="02010600030101010101" pitchFamily="2" charset="-122"/>
                  </a:rPr>
                  <a:t>where A(x)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3</m:t>
                        </m:r>
                      </m:sup>
                    </m:sSup>
                    <m:r>
                      <a:rPr lang="en-US" sz="2400" i="1">
                        <a:solidFill>
                          <a:srgbClr val="0000FF"/>
                        </a:solidFill>
                        <a:latin typeface="Cambria Math"/>
                      </a:rPr>
                      <m:t>+</m:t>
                    </m:r>
                    <m:sSub>
                      <m:sSubPr>
                        <m:ctrlPr>
                          <a:rPr lang="en-US" sz="2400" i="1">
                            <a:solidFill>
                              <a:srgbClr val="0000FF"/>
                            </a:solidFill>
                            <a:latin typeface="Cambria Math" panose="02040503050406030204" pitchFamily="18" charset="0"/>
                          </a:rPr>
                        </m:ctrlPr>
                      </m:sSubPr>
                      <m:e>
                        <m:r>
                          <a:rPr lang="en-US" sz="2400" i="1">
                            <a:solidFill>
                              <a:srgbClr val="0000FF"/>
                            </a:solidFill>
                            <a:latin typeface="Cambria Math"/>
                          </a:rPr>
                          <m:t>𝑎</m:t>
                        </m:r>
                      </m:e>
                      <m:sub>
                        <m:r>
                          <a:rPr lang="en-US" sz="2400" i="1">
                            <a:solidFill>
                              <a:srgbClr val="0000FF"/>
                            </a:solidFill>
                            <a:latin typeface="Cambria Math"/>
                          </a:rPr>
                          <m:t>4</m:t>
                        </m:r>
                      </m:sub>
                    </m:sSub>
                    <m:sSup>
                      <m:sSupPr>
                        <m:ctrlPr>
                          <a:rPr lang="en-US" sz="2400" i="1">
                            <a:solidFill>
                              <a:srgbClr val="0000FF"/>
                            </a:solidFill>
                            <a:latin typeface="Cambria Math" panose="02040503050406030204" pitchFamily="18" charset="0"/>
                          </a:rPr>
                        </m:ctrlPr>
                      </m:sSupPr>
                      <m:e>
                        <m:r>
                          <a:rPr lang="en-US" sz="2400" i="1">
                            <a:solidFill>
                              <a:srgbClr val="0000FF"/>
                            </a:solidFill>
                            <a:latin typeface="Cambria Math"/>
                          </a:rPr>
                          <m:t>𝑥</m:t>
                        </m:r>
                      </m:e>
                      <m:sup>
                        <m:r>
                          <a:rPr lang="en-US" sz="2400" i="1">
                            <a:solidFill>
                              <a:srgbClr val="0000FF"/>
                            </a:solidFill>
                            <a:latin typeface="Cambria Math"/>
                          </a:rPr>
                          <m:t>4</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oMath>
                </a14:m>
                <a:r>
                  <a:rPr lang="en-US" sz="2400" dirty="0">
                    <a:effectLst/>
                    <a:latin typeface="Times New Roman" panose="02020603050405020304" pitchFamily="18" charset="0"/>
                    <a:ea typeface="SimSun" panose="02010600030101010101" pitchFamily="2" charset="-122"/>
                  </a:rPr>
                  <a:t> of degree-bound n;</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	</a:t>
                </a:r>
                <a:r>
                  <a:rPr lang="en-US" sz="2400" dirty="0">
                    <a:solidFill>
                      <a:srgbClr val="0000FF"/>
                    </a:solidFill>
                    <a:effectLst/>
                    <a:latin typeface="Times New Roman" panose="02020603050405020304" pitchFamily="18" charset="0"/>
                    <a:ea typeface="SimSun" panose="02010600030101010101" pitchFamily="2" charset="-122"/>
                  </a:rPr>
                  <a:t>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4</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f>
                          <m:f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sup>
                    </m:sSup>
                  </m:oMath>
                </a14:m>
                <a:r>
                  <a:rPr lang="en-US" sz="2400" dirty="0">
                    <a:solidFill>
                      <a:srgbClr val="0000FF"/>
                    </a:solidFill>
                    <a:effectLst/>
                    <a:latin typeface="Times New Roman" panose="02020603050405020304" pitchFamily="18" charset="0"/>
                    <a:ea typeface="SimSun" panose="02010600030101010101" pitchFamily="2" charset="-122"/>
                  </a:rPr>
                  <a:t>; and</a:t>
                </a:r>
                <a:endParaRPr lang="en-US" sz="2400" dirty="0">
                  <a:solidFill>
                    <a:srgbClr val="0000FF"/>
                  </a:solidFill>
                  <a:effectLst/>
                  <a:latin typeface="Courier New" panose="02070309020205020404" pitchFamily="49" charset="0"/>
                  <a:ea typeface="SimSun" panose="02010600030101010101" pitchFamily="2" charset="-122"/>
                </a:endParaRPr>
              </a:p>
              <a:p>
                <a:pPr>
                  <a:lnSpc>
                    <a:spcPct val="150000"/>
                  </a:lnSpc>
                </a:pPr>
                <a:r>
                  <a:rPr lang="en-US" sz="2400" dirty="0">
                    <a:solidFill>
                      <a:srgbClr val="0000FF"/>
                    </a:solidFill>
                    <a:effectLst/>
                    <a:latin typeface="Times New Roman" panose="02020603050405020304" pitchFamily="18" charset="0"/>
                    <a:ea typeface="SimSun" panose="02010600030101010101" pitchFamily="2" charset="-122"/>
                  </a:rPr>
                  <a:t>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 = </a:t>
                </a:r>
                <a14:m>
                  <m:oMath xmlns:m="http://schemas.openxmlformats.org/officeDocument/2006/math">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3</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5</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−1</m:t>
                        </m:r>
                      </m:sub>
                    </m:sSub>
                    <m:sSup>
                      <m:sSup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𝑥</m:t>
                        </m:r>
                      </m:e>
                      <m:sup>
                        <m:f>
                          <m:fPr>
                            <m:ctrlP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400" i="1">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 −1</m:t>
                        </m:r>
                      </m:sup>
                    </m:sSup>
                  </m:oMath>
                </a14:m>
                <a:r>
                  <a:rPr lang="en-US" sz="2400" dirty="0">
                    <a:solidFill>
                      <a:srgbClr val="0000FF"/>
                    </a:solidFill>
                    <a:effectLst/>
                    <a:latin typeface="Times New Roman" panose="02020603050405020304" pitchFamily="18" charset="0"/>
                    <a:ea typeface="SimSun" panose="02010600030101010101" pitchFamily="2" charset="-122"/>
                  </a:rPr>
                  <a:t>.</a:t>
                </a:r>
                <a:endParaRPr lang="en-US" sz="2400" dirty="0">
                  <a:solidFill>
                    <a:srgbClr val="0000FF"/>
                  </a:solidFill>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47060" y="2002648"/>
                <a:ext cx="9365942" cy="3773982"/>
              </a:xfrm>
              <a:prstGeom prst="rect">
                <a:avLst/>
              </a:prstGeom>
              <a:blipFill>
                <a:blip r:embed="rId2"/>
                <a:stretch>
                  <a:fillRect l="-976" r="-45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1A337464-AC4F-44BE-AB6E-583D86D53949}"/>
              </a:ext>
            </a:extLst>
          </p:cNvPr>
          <p:cNvSpPr/>
          <p:nvPr/>
        </p:nvSpPr>
        <p:spPr>
          <a:xfrm>
            <a:off x="1383135" y="902193"/>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310734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70222" y="1218752"/>
                <a:ext cx="9277165" cy="5311134"/>
              </a:xfrm>
              <a:prstGeom prst="rect">
                <a:avLst/>
              </a:prstGeom>
            </p:spPr>
            <p:txBody>
              <a:bodyPr wrap="square">
                <a:spAutoFit/>
              </a:bodyPr>
              <a:lstStyle/>
              <a:p>
                <a:pPr>
                  <a:lnSpc>
                    <a:spcPct val="150000"/>
                  </a:lnSpc>
                </a:pPr>
                <a:r>
                  <a:rPr lang="en-US" sz="2400" dirty="0">
                    <a:latin typeface="Times New Roman" panose="02020603050405020304" pitchFamily="18" charset="0"/>
                    <a:ea typeface="SimSun" panose="02010600030101010101" pitchFamily="2" charset="-122"/>
                  </a:rPr>
                  <a:t>This shows that the problem of evaluating A(x)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endParaRPr lang="en-US" sz="2400" dirty="0">
                  <a:effectLst/>
                  <a:latin typeface="Courier New" panose="02070309020205020404" pitchFamily="49" charset="0"/>
                  <a:ea typeface="SimSun" panose="02010600030101010101" pitchFamily="2" charset="-122"/>
                </a:endParaRPr>
              </a:p>
              <a:p>
                <a:pPr indent="457200">
                  <a:lnSpc>
                    <a:spcPct val="150000"/>
                  </a:lnSpc>
                </a:pPr>
                <a:r>
                  <a:rPr lang="en-US" sz="2400" dirty="0">
                    <a:effectLst/>
                    <a:latin typeface="Times New Roman" panose="02020603050405020304" pitchFamily="18" charset="0"/>
                    <a:ea typeface="SimSun" panose="02010600030101010101" pitchFamily="2" charset="-122"/>
                  </a:rPr>
                  <a:t>(i.e., A(</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nary>
                      <m:naryPr>
                        <m:chr m:val="∑"/>
                        <m:limLoc m:val="undOv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naryPr>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e>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𝑗</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e>
                    </m:nary>
                  </m:oMath>
                </a14:m>
                <a:r>
                  <a:rPr lang="en-US" sz="2400" dirty="0">
                    <a:effectLst/>
                    <a:latin typeface="Times New Roman" panose="02020603050405020304" pitchFamily="18" charset="0"/>
                    <a:ea typeface="SimSun" panose="02010600030101010101" pitchFamily="2" charset="-122"/>
                  </a:rPr>
                  <a:t>, k = 0, 1, 2, …, n-1  ……..(2.20) ) </a:t>
                </a:r>
                <a:endParaRPr lang="en-US" sz="2400" dirty="0">
                  <a:effectLst/>
                  <a:latin typeface="Courier New" panose="02070309020205020404" pitchFamily="49"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1.  reduces to evaluating the degree-bound n/2 polynomials  </a:t>
                </a:r>
              </a:p>
              <a:p>
                <a:pPr>
                  <a:lnSpc>
                    <a:spcPct val="150000"/>
                  </a:lnSpc>
                </a:pPr>
                <a:r>
                  <a:rPr lang="en-US" sz="2400" dirty="0">
                    <a:effectLst/>
                    <a:latin typeface="Times New Roman" panose="02020603050405020304" pitchFamily="18" charset="0"/>
                    <a:ea typeface="SimSun" panose="02010600030101010101" pitchFamily="2" charset="-122"/>
                  </a:rPr>
                  <a:t>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 and 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 at the points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effectLst/>
                    <a:latin typeface="Times New Roman" panose="02020603050405020304" pitchFamily="18" charset="0"/>
                    <a:ea typeface="SimSun" panose="02010600030101010101" pitchFamily="2" charset="-122"/>
                  </a:rPr>
                  <a:t>, </a:t>
                </a:r>
              </a:p>
              <a:p>
                <a:pPr>
                  <a:lnSpc>
                    <a:spcPct val="150000"/>
                  </a:lnSpc>
                </a:pPr>
                <a:r>
                  <a:rPr lang="en-US" sz="2400" dirty="0">
                    <a:latin typeface="Times New Roman" panose="02020603050405020304" pitchFamily="18" charset="0"/>
                    <a:ea typeface="SimSun" panose="02010600030101010101" pitchFamily="2" charset="-122"/>
                  </a:rPr>
                  <a:t>                                                                                        ………(2.22)</a:t>
                </a:r>
                <a:endParaRPr lang="en-US" sz="2400" dirty="0">
                  <a:effectLst/>
                  <a:latin typeface="Times New Roman" panose="02020603050405020304" pitchFamily="18" charset="0"/>
                  <a:ea typeface="SimSun" panose="02010600030101010101" pitchFamily="2" charset="-122"/>
                </a:endParaRPr>
              </a:p>
              <a:p>
                <a:pPr>
                  <a:lnSpc>
                    <a:spcPct val="150000"/>
                  </a:lnSpc>
                </a:pPr>
                <a:r>
                  <a:rPr lang="en-US" sz="2400" dirty="0">
                    <a:effectLst/>
                    <a:latin typeface="Times New Roman" panose="02020603050405020304" pitchFamily="18" charset="0"/>
                    <a:ea typeface="SimSun" panose="02010600030101010101" pitchFamily="2" charset="-122"/>
                  </a:rPr>
                  <a:t>and then </a:t>
                </a:r>
              </a:p>
              <a:p>
                <a:pPr>
                  <a:lnSpc>
                    <a:spcPct val="150000"/>
                  </a:lnSpc>
                </a:pPr>
                <a:r>
                  <a:rPr lang="en-US" sz="2400" dirty="0">
                    <a:effectLst/>
                    <a:latin typeface="Times New Roman" panose="02020603050405020304" pitchFamily="18" charset="0"/>
                    <a:ea typeface="SimSun" panose="02010600030101010101" pitchFamily="2" charset="-122"/>
                  </a:rPr>
                  <a:t>2.  combining the results according to (2.21) </a:t>
                </a:r>
              </a:p>
              <a:p>
                <a:pPr>
                  <a:lnSpc>
                    <a:spcPct val="150000"/>
                  </a:lnSpc>
                </a:pPr>
                <a:r>
                  <a:rPr lang="en-US" sz="2400" dirty="0">
                    <a:effectLst/>
                    <a:latin typeface="Times New Roman" panose="02020603050405020304" pitchFamily="18" charset="0"/>
                    <a:ea typeface="SimSun" panose="02010600030101010101" pitchFamily="2" charset="-122"/>
                  </a:rPr>
                  <a:t>	A(x) = A</a:t>
                </a:r>
                <a:r>
                  <a:rPr lang="en-US" sz="2400" baseline="30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(x</a:t>
                </a:r>
                <a:r>
                  <a:rPr lang="en-US" sz="2400" baseline="30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x </a:t>
                </a: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a:t>
                </a:r>
                <a:r>
                  <a:rPr lang="en-US" sz="2400" baseline="30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(x</a:t>
                </a:r>
                <a:r>
                  <a:rPr lang="en-US" sz="2400" baseline="30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a:t>
                </a:r>
                <a:endParaRPr lang="en-US" sz="2400" dirty="0">
                  <a:effectLst/>
                  <a:latin typeface="Courier New" panose="02070309020205020404" pitchFamily="49" charset="0"/>
                  <a:ea typeface="SimSun" panose="02010600030101010101" pitchFamily="2" charset="-122"/>
                </a:endParaRPr>
              </a:p>
              <a:p>
                <a:pPr>
                  <a:lnSpc>
                    <a:spcPct val="115000"/>
                  </a:lnSpc>
                </a:pPr>
                <a:r>
                  <a:rPr lang="en-US" sz="1200" dirty="0">
                    <a:effectLst/>
                    <a:latin typeface="Times New Roman" panose="02020603050405020304" pitchFamily="18" charset="0"/>
                    <a:ea typeface="SimSun" panose="02010600030101010101" pitchFamily="2" charset="-122"/>
                  </a:rPr>
                  <a:t> </a:t>
                </a:r>
                <a:endParaRPr lang="en-US" sz="1200" dirty="0">
                  <a:effectLst/>
                  <a:latin typeface="Courier New" panose="02070309020205020404" pitchFamily="49" charset="0"/>
                  <a:ea typeface="SimSun" panose="02010600030101010101" pitchFamily="2" charset="-122"/>
                </a:endParaRPr>
              </a:p>
              <a:p>
                <a:pPr>
                  <a:lnSpc>
                    <a:spcPct val="115000"/>
                  </a:lnSpc>
                </a:pPr>
                <a:r>
                  <a:rPr lang="en-US" sz="2400" b="1" i="1" dirty="0">
                    <a:effectLst/>
                    <a:latin typeface="Times New Roman" panose="02020603050405020304" pitchFamily="18" charset="0"/>
                    <a:ea typeface="SimSun" panose="02010600030101010101" pitchFamily="2" charset="-122"/>
                  </a:rPr>
                  <a:t>End of example </a:t>
                </a:r>
                <a:r>
                  <a:rPr lang="en-US" sz="2400" b="1" i="1" dirty="0">
                    <a:latin typeface="Times New Roman" panose="02020603050405020304" pitchFamily="18" charset="0"/>
                    <a:ea typeface="SimSun" panose="02010600030101010101" pitchFamily="2" charset="-122"/>
                  </a:rPr>
                  <a:t>2.31</a:t>
                </a:r>
                <a:endParaRPr lang="en-US" sz="2400" b="1" i="1"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70222" y="1218752"/>
                <a:ext cx="9277165" cy="5311134"/>
              </a:xfrm>
              <a:prstGeom prst="rect">
                <a:avLst/>
              </a:prstGeom>
              <a:blipFill>
                <a:blip r:embed="rId2"/>
                <a:stretch>
                  <a:fillRect l="-986" b="-137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182B14F-9F08-4E5A-9DFD-73EAD5BBC34A}"/>
              </a:ext>
            </a:extLst>
          </p:cNvPr>
          <p:cNvSpPr txBox="1"/>
          <p:nvPr/>
        </p:nvSpPr>
        <p:spPr>
          <a:xfrm>
            <a:off x="989642" y="500457"/>
            <a:ext cx="8294207" cy="625428"/>
          </a:xfrm>
          <a:prstGeom prst="rect">
            <a:avLst/>
          </a:prstGeom>
          <a:solidFill>
            <a:srgbClr val="FFFF00"/>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57B5ECB9-DA6B-4217-9DD0-539017FCEE1B}"/>
              </a:ext>
            </a:extLst>
          </p:cNvPr>
          <p:cNvSpPr/>
          <p:nvPr/>
        </p:nvSpPr>
        <p:spPr>
          <a:xfrm>
            <a:off x="1470222" y="481631"/>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29099019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3793" y="1291778"/>
            <a:ext cx="9474503" cy="5062924"/>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describe the core principle behind the Fast Fourier Transform (FFT) algorithm, particularly the Radix-2 Decimation-in-Time (DIT) version. Let's break down the process and the logic behind it:</a:t>
            </a:r>
          </a:p>
          <a:p>
            <a:pPr>
              <a:spcAft>
                <a:spcPts val="600"/>
              </a:spcAft>
            </a:pPr>
            <a:r>
              <a:rPr lang="en-US" sz="2400" b="1" dirty="0">
                <a:latin typeface="Times New Roman" panose="02020603050405020304" pitchFamily="18" charset="0"/>
                <a:cs typeface="Times New Roman" panose="02020603050405020304" pitchFamily="18" charset="0"/>
              </a:rPr>
              <a:t>Key Idea: </a:t>
            </a:r>
          </a:p>
          <a:p>
            <a:pPr>
              <a:spcAft>
                <a:spcPts val="600"/>
              </a:spcAft>
            </a:pPr>
            <a:r>
              <a:rPr lang="en-US" sz="2400" dirty="0">
                <a:latin typeface="Times New Roman" panose="02020603050405020304" pitchFamily="18" charset="0"/>
                <a:cs typeface="Times New Roman" panose="02020603050405020304" pitchFamily="18" charset="0"/>
              </a:rPr>
              <a:t>Recursive Decomposition</a:t>
            </a:r>
          </a:p>
          <a:p>
            <a:pPr marL="461963" indent="-461963">
              <a:spcAft>
                <a:spcPts val="600"/>
              </a:spcAft>
            </a:pPr>
            <a:r>
              <a:rPr lang="en-US" sz="2400" dirty="0">
                <a:latin typeface="Times New Roman" panose="02020603050405020304" pitchFamily="18" charset="0"/>
                <a:cs typeface="Times New Roman" panose="02020603050405020304" pitchFamily="18" charset="0"/>
              </a:rPr>
              <a:t>	The FFT algorithm leverages the fact that evaluating a polynomial A(x) at the n complex nth roots of unity can be recursively broken down into smaller problems.</a:t>
            </a:r>
          </a:p>
          <a:p>
            <a:pPr>
              <a:spcAft>
                <a:spcPts val="600"/>
              </a:spcAft>
            </a:pPr>
            <a:r>
              <a:rPr lang="en-US" sz="2400" dirty="0">
                <a:latin typeface="Times New Roman" panose="02020603050405020304" pitchFamily="18" charset="0"/>
                <a:cs typeface="Times New Roman" panose="02020603050405020304" pitchFamily="18" charset="0"/>
              </a:rPr>
              <a:t>The Halving Lemma</a:t>
            </a:r>
          </a:p>
          <a:p>
            <a:pPr>
              <a:spcAft>
                <a:spcPts val="600"/>
              </a:spcAft>
            </a:pPr>
            <a:r>
              <a:rPr lang="en-US" sz="2400" dirty="0">
                <a:latin typeface="Times New Roman" panose="02020603050405020304" pitchFamily="18" charset="0"/>
                <a:cs typeface="Times New Roman" panose="02020603050405020304" pitchFamily="18" charset="0"/>
              </a:rPr>
              <a:t>Evaluating at Squared Roots</a:t>
            </a:r>
          </a:p>
          <a:p>
            <a:pPr>
              <a:spcAft>
                <a:spcPts val="600"/>
              </a:spcAft>
            </a:pPr>
            <a:r>
              <a:rPr lang="en-US" sz="2400" dirty="0">
                <a:latin typeface="Times New Roman" panose="02020603050405020304" pitchFamily="18" charset="0"/>
                <a:cs typeface="Times New Roman" panose="02020603050405020304" pitchFamily="18" charset="0"/>
              </a:rPr>
              <a:t>Recursive Evaluation</a:t>
            </a:r>
          </a:p>
          <a:p>
            <a:pPr>
              <a:spcAft>
                <a:spcPts val="600"/>
              </a:spcAft>
            </a:pPr>
            <a:r>
              <a:rPr lang="en-US" sz="2400" dirty="0">
                <a:latin typeface="Times New Roman" panose="02020603050405020304" pitchFamily="18" charset="0"/>
                <a:cs typeface="Times New Roman" panose="02020603050405020304" pitchFamily="18" charset="0"/>
              </a:rPr>
              <a:t>Recursive FFT Algorithm</a:t>
            </a:r>
          </a:p>
        </p:txBody>
      </p:sp>
      <p:sp>
        <p:nvSpPr>
          <p:cNvPr id="3" name="Rectangle 2">
            <a:extLst>
              <a:ext uri="{FF2B5EF4-FFF2-40B4-BE49-F238E27FC236}">
                <a16:creationId xmlns:a16="http://schemas.microsoft.com/office/drawing/2014/main" id="{04C2C201-1368-45DA-AB54-F68B04A2B3EE}"/>
              </a:ext>
            </a:extLst>
          </p:cNvPr>
          <p:cNvSpPr/>
          <p:nvPr/>
        </p:nvSpPr>
        <p:spPr>
          <a:xfrm>
            <a:off x="1393793" y="412789"/>
            <a:ext cx="9842438"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r>
              <a:rPr lang="en-US" sz="2800" dirty="0">
                <a:solidFill>
                  <a:srgbClr val="0000FF"/>
                </a:solidFill>
                <a:ea typeface="SimSun" panose="02010600030101010101" pitchFamily="2" charset="-122"/>
              </a:rPr>
              <a:t>Summary</a:t>
            </a:r>
            <a:r>
              <a:rPr lang="en-US" sz="2400" dirty="0">
                <a:ea typeface="SimSun" panose="02010600030101010101" pitchFamily="2" charset="-122"/>
              </a:rPr>
              <a:t> </a:t>
            </a:r>
            <a:endParaRPr lang="en-US" sz="2400" dirty="0"/>
          </a:p>
        </p:txBody>
      </p:sp>
    </p:spTree>
    <p:extLst>
      <p:ext uri="{BB962C8B-B14F-4D97-AF65-F5344CB8AC3E}">
        <p14:creationId xmlns:p14="http://schemas.microsoft.com/office/powerpoint/2010/main" val="35842591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793" y="1291778"/>
                <a:ext cx="9474503" cy="5355312"/>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describe the core principle behind the Fast Fourier Transform (FFT) algorithm, particularly the Radix-2 Decimation-in-Time (DIT) version. </a:t>
                </a:r>
                <a:r>
                  <a:rPr lang="en-US" sz="2400" b="1" dirty="0">
                    <a:latin typeface="Times New Roman" panose="02020603050405020304" pitchFamily="18" charset="0"/>
                    <a:cs typeface="Times New Roman" panose="02020603050405020304" pitchFamily="18" charset="0"/>
                  </a:rPr>
                  <a:t>Key Idea: </a:t>
                </a:r>
              </a:p>
              <a:p>
                <a:pPr>
                  <a:spcAft>
                    <a:spcPts val="600"/>
                  </a:spcAft>
                </a:pPr>
                <a:r>
                  <a:rPr lang="en-US" sz="2400" dirty="0">
                    <a:latin typeface="Times New Roman" panose="02020603050405020304" pitchFamily="18" charset="0"/>
                    <a:cs typeface="Times New Roman" panose="02020603050405020304" pitchFamily="18" charset="0"/>
                  </a:rPr>
                  <a:t>Recursive Decomposition</a:t>
                </a:r>
              </a:p>
              <a:p>
                <a:pPr marL="461963" indent="-461963">
                  <a:spcAft>
                    <a:spcPts val="600"/>
                  </a:spcAft>
                </a:pPr>
                <a:r>
                  <a:rPr lang="en-US" sz="2400" dirty="0">
                    <a:latin typeface="Times New Roman" panose="02020603050405020304" pitchFamily="18" charset="0"/>
                    <a:cs typeface="Times New Roman" panose="02020603050405020304" pitchFamily="18" charset="0"/>
                  </a:rPr>
                  <a:t>The Halving Lemma</a:t>
                </a:r>
              </a:p>
              <a:p>
                <a:r>
                  <a:rPr lang="en-US" sz="2400" dirty="0">
                    <a:latin typeface="Times New Roman" panose="02020603050405020304" pitchFamily="18" charset="0"/>
                    <a:cs typeface="Times New Roman" panose="02020603050405020304" pitchFamily="18" charset="0"/>
                  </a:rPr>
                  <a:t>Given a polynomial A(x) of degree n−1 and the primitive nth root of unity </a:t>
                </a:r>
                <a:r>
                  <a:rPr lang="el-GR" sz="2400" dirty="0">
                    <a:latin typeface="Times New Roman" panose="02020603050405020304" pitchFamily="18" charset="0"/>
                    <a:cs typeface="Times New Roman" panose="02020603050405020304" pitchFamily="18" charset="0"/>
                  </a:rPr>
                  <a:t>ω</a:t>
                </a:r>
                <a:r>
                  <a:rPr lang="en-US" sz="2400" baseline="30000" dirty="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2</a:t>
                </a:r>
                <a:r>
                  <a:rPr lang="el-GR" sz="2400" baseline="30000" dirty="0">
                    <a:latin typeface="Times New Roman" panose="02020603050405020304" pitchFamily="18" charset="0"/>
                    <a:cs typeface="Times New Roman" panose="02020603050405020304" pitchFamily="18" charset="0"/>
                  </a:rPr>
                  <a:t>π</a:t>
                </a:r>
                <a:r>
                  <a:rPr lang="en-US" sz="2400" baseline="30000" dirty="0" err="1">
                    <a:latin typeface="Times New Roman" panose="02020603050405020304" pitchFamily="18" charset="0"/>
                    <a:cs typeface="Times New Roman" panose="02020603050405020304" pitchFamily="18" charset="0"/>
                  </a:rPr>
                  <a:t>i</a:t>
                </a:r>
                <a:r>
                  <a:rPr lang="en-US" sz="2400"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we want to evaluate A(x) at the points </a:t>
                </a:r>
                <a14:m>
                  <m:oMath xmlns:m="http://schemas.openxmlformats.org/officeDocument/2006/math">
                    <m:sSubSup>
                      <m:sSubSup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The polynomial is split into two smaller polynomials A[0](x) and A[1](x) using the even-indexed and odd-indexed coefficients, respectively.</a:t>
                </a:r>
              </a:p>
              <a:p>
                <a:pPr marL="461963" indent="-461963">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Evaluating at Squared Roots</a:t>
                </a:r>
              </a:p>
              <a:p>
                <a:pPr>
                  <a:spcAft>
                    <a:spcPts val="600"/>
                  </a:spcAft>
                </a:pPr>
                <a:r>
                  <a:rPr lang="en-US" sz="2400" dirty="0">
                    <a:latin typeface="Times New Roman" panose="02020603050405020304" pitchFamily="18" charset="0"/>
                    <a:cs typeface="Times New Roman" panose="02020603050405020304" pitchFamily="18" charset="0"/>
                  </a:rPr>
                  <a:t>Recursive Evaluation</a:t>
                </a:r>
              </a:p>
              <a:p>
                <a:pPr>
                  <a:spcAft>
                    <a:spcPts val="600"/>
                  </a:spcAft>
                </a:pPr>
                <a:r>
                  <a:rPr lang="en-US" sz="2400" dirty="0">
                    <a:latin typeface="Times New Roman" panose="02020603050405020304" pitchFamily="18" charset="0"/>
                    <a:cs typeface="Times New Roman" panose="02020603050405020304" pitchFamily="18" charset="0"/>
                  </a:rPr>
                  <a:t>Recursive FFT Algorithm</a:t>
                </a:r>
              </a:p>
            </p:txBody>
          </p:sp>
        </mc:Choice>
        <mc:Fallback xmlns="">
          <p:sp>
            <p:nvSpPr>
              <p:cNvPr id="2" name="Rectangle 1"/>
              <p:cNvSpPr>
                <a:spLocks noRot="1" noChangeAspect="1" noMove="1" noResize="1" noEditPoints="1" noAdjustHandles="1" noChangeArrowheads="1" noChangeShapeType="1" noTextEdit="1"/>
              </p:cNvSpPr>
              <p:nvPr/>
            </p:nvSpPr>
            <p:spPr>
              <a:xfrm>
                <a:off x="1393793" y="1291778"/>
                <a:ext cx="9474503" cy="5355312"/>
              </a:xfrm>
              <a:prstGeom prst="rect">
                <a:avLst/>
              </a:prstGeom>
              <a:blipFill>
                <a:blip r:embed="rId2"/>
                <a:stretch>
                  <a:fillRect l="-1030" t="-911" r="-1287" b="-1708"/>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4C2C201-1368-45DA-AB54-F68B04A2B3EE}"/>
              </a:ext>
            </a:extLst>
          </p:cNvPr>
          <p:cNvSpPr/>
          <p:nvPr/>
        </p:nvSpPr>
        <p:spPr>
          <a:xfrm>
            <a:off x="1393793" y="412789"/>
            <a:ext cx="9842438"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r>
              <a:rPr lang="en-US" sz="2800" dirty="0">
                <a:solidFill>
                  <a:srgbClr val="0000FF"/>
                </a:solidFill>
                <a:ea typeface="SimSun" panose="02010600030101010101" pitchFamily="2" charset="-122"/>
              </a:rPr>
              <a:t>Summary</a:t>
            </a:r>
            <a:r>
              <a:rPr lang="en-US" sz="2400" dirty="0">
                <a:ea typeface="SimSun" panose="02010600030101010101" pitchFamily="2" charset="-122"/>
              </a:rPr>
              <a:t> </a:t>
            </a:r>
            <a:endParaRPr lang="en-US" sz="2400" dirty="0"/>
          </a:p>
        </p:txBody>
      </p:sp>
    </p:spTree>
    <p:extLst>
      <p:ext uri="{BB962C8B-B14F-4D97-AF65-F5344CB8AC3E}">
        <p14:creationId xmlns:p14="http://schemas.microsoft.com/office/powerpoint/2010/main" val="8299224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793" y="806645"/>
                <a:ext cx="9474503" cy="5948295"/>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describe the core principle behind the Fast Fourier Transform (FFT) algorithm, particularly the Radix-2 Decimation-in-Time (DIT) version. </a:t>
                </a:r>
                <a:r>
                  <a:rPr lang="en-US" sz="2400" b="1" dirty="0">
                    <a:latin typeface="Times New Roman" panose="02020603050405020304" pitchFamily="18" charset="0"/>
                    <a:cs typeface="Times New Roman" panose="02020603050405020304" pitchFamily="18" charset="0"/>
                  </a:rPr>
                  <a:t>Key Idea: </a:t>
                </a:r>
              </a:p>
              <a:p>
                <a:pPr>
                  <a:spcAft>
                    <a:spcPts val="600"/>
                  </a:spcAft>
                </a:pPr>
                <a:r>
                  <a:rPr lang="en-US" sz="2400" dirty="0">
                    <a:latin typeface="Times New Roman" panose="02020603050405020304" pitchFamily="18" charset="0"/>
                    <a:cs typeface="Times New Roman" panose="02020603050405020304" pitchFamily="18" charset="0"/>
                  </a:rPr>
                  <a:t>Recursive Decomposition</a:t>
                </a:r>
              </a:p>
              <a:p>
                <a:pPr marL="461963" indent="-461963">
                  <a:spcAft>
                    <a:spcPts val="600"/>
                  </a:spcAft>
                </a:pPr>
                <a:r>
                  <a:rPr lang="en-US" sz="2400" dirty="0">
                    <a:latin typeface="Times New Roman" panose="02020603050405020304" pitchFamily="18" charset="0"/>
                    <a:cs typeface="Times New Roman" panose="02020603050405020304" pitchFamily="18" charset="0"/>
                  </a:rPr>
                  <a:t>The Halving Lemma</a:t>
                </a:r>
              </a:p>
              <a:p>
                <a:pPr>
                  <a:spcAft>
                    <a:spcPts val="600"/>
                  </a:spcAft>
                </a:pPr>
                <a:r>
                  <a:rPr lang="en-US" sz="2400" dirty="0">
                    <a:latin typeface="Times New Roman" panose="02020603050405020304" pitchFamily="18" charset="0"/>
                    <a:cs typeface="Times New Roman" panose="02020603050405020304" pitchFamily="18" charset="0"/>
                  </a:rPr>
                  <a:t>Evaluating at Squared Roots</a:t>
                </a:r>
              </a:p>
              <a:p>
                <a:pPr marL="461963" indent="-461963"/>
                <a:r>
                  <a:rPr lang="en-US" sz="2400" dirty="0">
                    <a:latin typeface="Times New Roman" panose="02020603050405020304" pitchFamily="18" charset="0"/>
                    <a:cs typeface="Times New Roman" panose="02020603050405020304" pitchFamily="18" charset="0"/>
                  </a:rPr>
                  <a:t>	For the polynomials A[0](x) and A[1](x), the points of evaluation are:</a:t>
                </a:r>
              </a:p>
              <a:p>
                <a:pPr marL="461963" indent="-461963"/>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b="0" i="1" baseline="30000" smtClean="0">
                        <a:effectLst/>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i="1" baseline="30000">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a:t>
                </a:r>
                <a:r>
                  <a:rPr lang="en-US" sz="2400" baseline="30000" dirty="0">
                    <a:ea typeface="SimSun" panose="02010600030101010101" pitchFamily="2" charset="-122"/>
                    <a:cs typeface="Times New Roman" panose="02020603050405020304" pitchFamily="18" charset="0"/>
                  </a:rPr>
                  <a:t> </a:t>
                </a:r>
                <a14:m>
                  <m:oMath xmlns:m="http://schemas.openxmlformats.org/officeDocument/2006/math">
                    <m:r>
                      <a:rPr lang="en-US" sz="2400" i="1" baseline="30000">
                        <a:latin typeface="Cambria Math" panose="02040503050406030204" pitchFamily="18" charset="0"/>
                        <a:ea typeface="SimSun" panose="02010600030101010101" pitchFamily="2" charset="-122"/>
                        <a:cs typeface="Times New Roman" panose="02020603050405020304" pitchFamily="18" charset="0"/>
                      </a:rPr>
                      <m:t>2</m:t>
                    </m:r>
                  </m:oMath>
                </a14:m>
                <a:endParaRPr lang="en-US" sz="2400" dirty="0">
                  <a:effectLst/>
                  <a:latin typeface="Times New Roman" panose="02020603050405020304" pitchFamily="18" charset="0"/>
                  <a:ea typeface="SimSun" panose="02010600030101010101" pitchFamily="2" charset="-122"/>
                </a:endParaRPr>
              </a:p>
              <a:p>
                <a:pPr marL="461963" indent="-461963"/>
                <a:r>
                  <a:rPr lang="en-US" sz="2400" dirty="0">
                    <a:latin typeface="Times New Roman" panose="02020603050405020304" pitchFamily="18" charset="0"/>
                    <a:cs typeface="Times New Roman" panose="02020603050405020304" pitchFamily="18" charset="0"/>
                  </a:rPr>
                  <a:t>	These points simplify to:  </a:t>
                </a: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0" smtClean="0">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ffectLst/>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for k = 0, 1, …, n−1</a:t>
                </a:r>
              </a:p>
              <a:p>
                <a:pPr marL="461963" indent="-461963"/>
                <a:r>
                  <a:rPr lang="en-US" sz="2400" dirty="0">
                    <a:latin typeface="Times New Roman" panose="02020603050405020304" pitchFamily="18" charset="0"/>
                    <a:cs typeface="Times New Roman" panose="02020603050405020304" pitchFamily="18" charset="0"/>
                  </a:rPr>
                  <a:t>	Since </a:t>
                </a:r>
                <a14:m>
                  <m:oMath xmlns:m="http://schemas.openxmlformats.org/officeDocument/2006/math">
                    <m:sSubSup>
                      <m:sSubSupPr>
                        <m:ctrlPr>
                          <a:rPr lang="en-US" sz="2400" i="1" smtClean="0">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and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2</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i="1">
                            <a:latin typeface="Cambria Math" panose="02040503050406030204" pitchFamily="18" charset="0"/>
                            <a:ea typeface="SimSun" panose="02010600030101010101" pitchFamily="2" charset="-122"/>
                            <a:cs typeface="Times New Roman" panose="02020603050405020304" pitchFamily="18" charset="0"/>
                          </a:rPr>
                          <m:t>𝑘</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f>
                          <m:fPr>
                            <m:ctrlPr>
                              <a:rPr lang="en-US" sz="2400" b="0" i="1" smtClean="0">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num>
                          <m:den>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den>
                        </m:f>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sup>
                    </m:sSubSup>
                    <m:r>
                      <a:rPr lang="en-US" sz="2400" i="1">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both map to</a:t>
                </a:r>
                <a:r>
                  <a:rPr lang="en-US" sz="2400" dirty="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/2</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cs typeface="Times New Roman" panose="02020603050405020304" pitchFamily="18" charset="0"/>
                  </a:rPr>
                  <a:t>​, the list of points</a:t>
                </a:r>
                <a:r>
                  <a:rPr lang="en-US" sz="2400" dirty="0">
                    <a:ea typeface="SimSun" panose="02010600030101010101" pitchFamily="2" charset="-122"/>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ea typeface="SimSun" panose="02010600030101010101" pitchFamily="2" charset="-122"/>
                            <a:cs typeface="Times New Roman" panose="02020603050405020304" pitchFamily="18" charset="0"/>
                          </a:rPr>
                        </m:ctrlPr>
                      </m:dPr>
                      <m:e>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e>
                    </m:d>
                    <m:r>
                      <a:rPr lang="en-US" sz="2400" i="1" baseline="30000">
                        <a:latin typeface="Cambria Math" panose="02040503050406030204" pitchFamily="18" charset="0"/>
                        <a:ea typeface="SimSun" panose="02010600030101010101" pitchFamily="2" charset="-122"/>
                        <a:cs typeface="Times New Roman" panose="02020603050405020304" pitchFamily="18" charset="0"/>
                      </a:rPr>
                      <m:t>2</m:t>
                    </m:r>
                  </m:oMath>
                </a14:m>
                <a:r>
                  <a:rPr lang="en-US" sz="2400" dirty="0">
                    <a:latin typeface="Times New Roman" panose="02020603050405020304" pitchFamily="18" charset="0"/>
                    <a:cs typeface="Times New Roman" panose="02020603050405020304" pitchFamily="18" charset="0"/>
                  </a:rPr>
                  <a:t> contains only n/2 distinct values, each occurring twice. These distinct values are the n/2th roots of unity.</a:t>
                </a:r>
              </a:p>
              <a:p>
                <a:pPr>
                  <a:spcAft>
                    <a:spcPts val="600"/>
                  </a:spcAft>
                </a:pPr>
                <a:r>
                  <a:rPr lang="en-US" sz="2400" dirty="0">
                    <a:latin typeface="Times New Roman" panose="02020603050405020304" pitchFamily="18" charset="0"/>
                    <a:cs typeface="Times New Roman" panose="02020603050405020304" pitchFamily="18" charset="0"/>
                  </a:rPr>
                  <a:t>Recursive Evaluation</a:t>
                </a:r>
              </a:p>
              <a:p>
                <a:pPr>
                  <a:spcAft>
                    <a:spcPts val="600"/>
                  </a:spcAft>
                </a:pPr>
                <a:r>
                  <a:rPr lang="en-US" sz="2400" dirty="0">
                    <a:latin typeface="Times New Roman" panose="02020603050405020304" pitchFamily="18" charset="0"/>
                    <a:cs typeface="Times New Roman" panose="02020603050405020304" pitchFamily="18" charset="0"/>
                  </a:rPr>
                  <a:t>Recursive FFT Algorithm</a:t>
                </a:r>
              </a:p>
            </p:txBody>
          </p:sp>
        </mc:Choice>
        <mc:Fallback xmlns="">
          <p:sp>
            <p:nvSpPr>
              <p:cNvPr id="2" name="Rectangle 1"/>
              <p:cNvSpPr>
                <a:spLocks noRot="1" noChangeAspect="1" noMove="1" noResize="1" noEditPoints="1" noAdjustHandles="1" noChangeArrowheads="1" noChangeShapeType="1" noTextEdit="1"/>
              </p:cNvSpPr>
              <p:nvPr/>
            </p:nvSpPr>
            <p:spPr>
              <a:xfrm>
                <a:off x="1393793" y="806645"/>
                <a:ext cx="9474503" cy="5948295"/>
              </a:xfrm>
              <a:prstGeom prst="rect">
                <a:avLst/>
              </a:prstGeom>
              <a:blipFill>
                <a:blip r:embed="rId2"/>
                <a:stretch>
                  <a:fillRect l="-1030" t="-820" r="-1287" b="-1434"/>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4C2C201-1368-45DA-AB54-F68B04A2B3EE}"/>
              </a:ext>
            </a:extLst>
          </p:cNvPr>
          <p:cNvSpPr/>
          <p:nvPr/>
        </p:nvSpPr>
        <p:spPr>
          <a:xfrm>
            <a:off x="1393793" y="221870"/>
            <a:ext cx="9842438"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r>
              <a:rPr lang="en-US" sz="2800" dirty="0">
                <a:solidFill>
                  <a:srgbClr val="0000FF"/>
                </a:solidFill>
                <a:ea typeface="SimSun" panose="02010600030101010101" pitchFamily="2" charset="-122"/>
              </a:rPr>
              <a:t>Summary</a:t>
            </a:r>
            <a:r>
              <a:rPr lang="en-US" sz="2400" dirty="0">
                <a:ea typeface="SimSun" panose="02010600030101010101" pitchFamily="2" charset="-122"/>
              </a:rPr>
              <a:t> </a:t>
            </a:r>
            <a:endParaRPr lang="en-US" sz="2400" dirty="0"/>
          </a:p>
        </p:txBody>
      </p:sp>
    </p:spTree>
    <p:extLst>
      <p:ext uri="{BB962C8B-B14F-4D97-AF65-F5344CB8AC3E}">
        <p14:creationId xmlns:p14="http://schemas.microsoft.com/office/powerpoint/2010/main" val="107946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793" y="806645"/>
                <a:ext cx="9474503" cy="5879558"/>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describe the core principle behind the Fast Fourier Transform (FFT) algorithm, particularly the Radix-2 Decimation-in-Time (DIT) version. </a:t>
                </a:r>
                <a:r>
                  <a:rPr lang="en-US" sz="2400" b="1" dirty="0">
                    <a:latin typeface="Times New Roman" panose="02020603050405020304" pitchFamily="18" charset="0"/>
                    <a:cs typeface="Times New Roman" panose="02020603050405020304" pitchFamily="18" charset="0"/>
                  </a:rPr>
                  <a:t>Key Idea: </a:t>
                </a:r>
              </a:p>
              <a:p>
                <a:pPr>
                  <a:spcAft>
                    <a:spcPts val="600"/>
                  </a:spcAft>
                </a:pPr>
                <a:r>
                  <a:rPr lang="en-US" sz="2400" dirty="0">
                    <a:latin typeface="Times New Roman" panose="02020603050405020304" pitchFamily="18" charset="0"/>
                    <a:cs typeface="Times New Roman" panose="02020603050405020304" pitchFamily="18" charset="0"/>
                  </a:rPr>
                  <a:t>Recursive Decomposition</a:t>
                </a:r>
              </a:p>
              <a:p>
                <a:pPr marL="461963" indent="-461963">
                  <a:spcAft>
                    <a:spcPts val="600"/>
                  </a:spcAft>
                </a:pPr>
                <a:r>
                  <a:rPr lang="en-US" sz="2400" dirty="0">
                    <a:latin typeface="Times New Roman" panose="02020603050405020304" pitchFamily="18" charset="0"/>
                    <a:cs typeface="Times New Roman" panose="02020603050405020304" pitchFamily="18" charset="0"/>
                  </a:rPr>
                  <a:t>The Halving Lemma</a:t>
                </a:r>
              </a:p>
              <a:p>
                <a:pPr>
                  <a:spcAft>
                    <a:spcPts val="600"/>
                  </a:spcAft>
                </a:pPr>
                <a:r>
                  <a:rPr lang="en-US" sz="2400" dirty="0">
                    <a:latin typeface="Times New Roman" panose="02020603050405020304" pitchFamily="18" charset="0"/>
                    <a:cs typeface="Times New Roman" panose="02020603050405020304" pitchFamily="18" charset="0"/>
                  </a:rPr>
                  <a:t>Evaluating at Squared Roots</a:t>
                </a:r>
              </a:p>
              <a:p>
                <a:pPr marL="461963" indent="-461963"/>
                <a:r>
                  <a:rPr lang="en-US" sz="2400" dirty="0">
                    <a:latin typeface="Times New Roman" panose="02020603050405020304" pitchFamily="18" charset="0"/>
                    <a:cs typeface="Times New Roman" panose="02020603050405020304" pitchFamily="18" charset="0"/>
                  </a:rPr>
                  <a:t>Recursive Evaluation</a:t>
                </a:r>
              </a:p>
              <a:p>
                <a:pPr marL="461963" indent="-461963"/>
                <a:r>
                  <a:rPr lang="en-US" sz="2400" dirty="0">
                    <a:latin typeface="Times New Roman" panose="02020603050405020304" pitchFamily="18" charset="0"/>
                    <a:cs typeface="Times New Roman" panose="02020603050405020304" pitchFamily="18" charset="0"/>
                  </a:rPr>
                  <a:t>	The FFT algorithm recursively evaluates the polynomials A[0](x) and A[1](x) at these n/2 points:</a:t>
                </a:r>
              </a:p>
              <a:p>
                <a:pPr/>
                <a14:m>
                  <m:oMathPara xmlns:m="http://schemas.openxmlformats.org/officeDocument/2006/math">
                    <m:oMathParaPr>
                      <m:jc m:val="centerGroup"/>
                    </m:oMathParaPr>
                    <m:oMath xmlns:m="http://schemas.openxmlformats.org/officeDocument/2006/math">
                      <m:sSubSup>
                        <m:sSubSup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num>
                            <m:den>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den>
                          </m:f>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m:oMathPara>
                </a14:m>
                <a:endParaRPr lang="en-US" sz="2400" dirty="0">
                  <a:latin typeface="Times New Roman" panose="02020603050405020304" pitchFamily="18" charset="0"/>
                  <a:cs typeface="Times New Roman" panose="02020603050405020304" pitchFamily="18" charset="0"/>
                </a:endParaRPr>
              </a:p>
              <a:p>
                <a:pPr marL="461963" indent="-461963"/>
                <a:r>
                  <a:rPr lang="en-US" sz="2400" dirty="0">
                    <a:latin typeface="Times New Roman" panose="02020603050405020304" pitchFamily="18" charset="0"/>
                    <a:cs typeface="Times New Roman" panose="02020603050405020304" pitchFamily="18" charset="0"/>
                  </a:rPr>
                  <a:t>	These subproblems have the same form as the original problem but are half the size.</a:t>
                </a:r>
              </a:p>
              <a:p>
                <a:pPr marL="461963" indent="-461963"/>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Recursive FFT Algorithm</a:t>
                </a:r>
              </a:p>
            </p:txBody>
          </p:sp>
        </mc:Choice>
        <mc:Fallback xmlns="">
          <p:sp>
            <p:nvSpPr>
              <p:cNvPr id="2" name="Rectangle 1"/>
              <p:cNvSpPr>
                <a:spLocks noRot="1" noChangeAspect="1" noMove="1" noResize="1" noEditPoints="1" noAdjustHandles="1" noChangeArrowheads="1" noChangeShapeType="1" noTextEdit="1"/>
              </p:cNvSpPr>
              <p:nvPr/>
            </p:nvSpPr>
            <p:spPr>
              <a:xfrm>
                <a:off x="1393793" y="806645"/>
                <a:ext cx="9474503" cy="5879558"/>
              </a:xfrm>
              <a:prstGeom prst="rect">
                <a:avLst/>
              </a:prstGeom>
              <a:blipFill>
                <a:blip r:embed="rId2"/>
                <a:stretch>
                  <a:fillRect l="-1030" t="-829" r="-1287" b="-134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4C2C201-1368-45DA-AB54-F68B04A2B3EE}"/>
              </a:ext>
            </a:extLst>
          </p:cNvPr>
          <p:cNvSpPr/>
          <p:nvPr/>
        </p:nvSpPr>
        <p:spPr>
          <a:xfrm>
            <a:off x="1393793" y="221870"/>
            <a:ext cx="9842438"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r>
              <a:rPr lang="en-US" sz="2800" dirty="0">
                <a:solidFill>
                  <a:srgbClr val="0000FF"/>
                </a:solidFill>
                <a:ea typeface="SimSun" panose="02010600030101010101" pitchFamily="2" charset="-122"/>
              </a:rPr>
              <a:t>Summary</a:t>
            </a:r>
            <a:r>
              <a:rPr lang="en-US" sz="2400" dirty="0">
                <a:ea typeface="SimSun" panose="02010600030101010101" pitchFamily="2" charset="-122"/>
              </a:rPr>
              <a:t> </a:t>
            </a:r>
            <a:endParaRPr lang="en-US" sz="2400" dirty="0"/>
          </a:p>
        </p:txBody>
      </p:sp>
    </p:spTree>
    <p:extLst>
      <p:ext uri="{BB962C8B-B14F-4D97-AF65-F5344CB8AC3E}">
        <p14:creationId xmlns:p14="http://schemas.microsoft.com/office/powerpoint/2010/main" val="368129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910135" y="479802"/>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9241" y="1058796"/>
            <a:ext cx="9144000" cy="4789003"/>
          </a:xfrm>
          <a:prstGeom prst="rect">
            <a:avLst/>
          </a:prstGeom>
        </p:spPr>
        <p:txBody>
          <a:bodyPr wrap="square">
            <a:spAutoFit/>
          </a:bodyPr>
          <a:lstStyle/>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Overview: Discrete Fourier Transform (DFT) and its Inverse (IDFT)</a:t>
            </a:r>
          </a:p>
          <a:p>
            <a:pPr marL="457200" indent="-457200">
              <a:lnSpc>
                <a:spcPct val="115000"/>
              </a:lnSpc>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Conversion Between Coefficient and Point-Value Representation:</a:t>
            </a:r>
          </a:p>
          <a:p>
            <a:r>
              <a:rPr lang="en-US" sz="2400" dirty="0">
                <a:latin typeface="Times New Roman" panose="02020603050405020304" pitchFamily="18" charset="0"/>
                <a:cs typeface="Times New Roman" panose="02020603050405020304" pitchFamily="18" charset="0"/>
              </a:rPr>
              <a:t>2.   Discrete Fourier Transform (DFT):</a:t>
            </a:r>
          </a:p>
          <a:p>
            <a:r>
              <a:rPr lang="en-US" sz="2400" dirty="0">
                <a:latin typeface="Times New Roman" panose="02020603050405020304" pitchFamily="18" charset="0"/>
                <a:cs typeface="Times New Roman" panose="02020603050405020304" pitchFamily="18" charset="0"/>
              </a:rPr>
              <a:t>3.   Evaluation Process Using DFT:</a:t>
            </a:r>
          </a:p>
          <a:p>
            <a:r>
              <a:rPr lang="en-US" sz="2400" dirty="0">
                <a:latin typeface="Times New Roman" panose="02020603050405020304" pitchFamily="18" charset="0"/>
                <a:cs typeface="Times New Roman" panose="02020603050405020304" pitchFamily="18" charset="0"/>
              </a:rPr>
              <a:t>4.   Interpolation Process Using Inverse DFT (IDFT):</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Once you have a polynomial in its point-value form (after multiplication, for instance), you need to convert it back to its coefficient form.</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inverse DFT (IDFT) takes the point-value representation and converts it back to the coefficient form.</a:t>
            </a:r>
          </a:p>
          <a:p>
            <a:pPr marL="9144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Time Complexity: Like the DFT, the IDFT also takes Θ(n </a:t>
            </a:r>
            <a:r>
              <a:rPr lang="en-US" sz="2400" dirty="0" err="1">
                <a:latin typeface="Times New Roman" panose="02020603050405020304" pitchFamily="18" charset="0"/>
                <a:cs typeface="Times New Roman" panose="02020603050405020304" pitchFamily="18" charset="0"/>
              </a:rPr>
              <a:t>logn</a:t>
            </a:r>
            <a:r>
              <a:rPr lang="en-US" sz="2400" dirty="0">
                <a:latin typeface="Times New Roman" panose="02020603050405020304" pitchFamily="18" charset="0"/>
                <a:cs typeface="Times New Roman" panose="02020603050405020304" pitchFamily="18" charset="0"/>
              </a:rPr>
              <a:t>) time when implemented using the FFT algorithm.</a:t>
            </a: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794864" y="320384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802924" y="0"/>
            <a:ext cx="5904412"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a:t>
            </a:r>
          </a:p>
        </p:txBody>
      </p:sp>
    </p:spTree>
    <p:extLst>
      <p:ext uri="{BB962C8B-B14F-4D97-AF65-F5344CB8AC3E}">
        <p14:creationId xmlns:p14="http://schemas.microsoft.com/office/powerpoint/2010/main" val="41022499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793" y="806645"/>
                <a:ext cx="9474503" cy="5509200"/>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Let’s describe the core principle behind the Fast Fourier Transform (FFT) algorithm, particularly the Radix-2 Decimation-in-Time (DIT) version. </a:t>
                </a:r>
                <a:r>
                  <a:rPr lang="en-US" sz="2400" b="1" dirty="0">
                    <a:latin typeface="Times New Roman" panose="02020603050405020304" pitchFamily="18" charset="0"/>
                    <a:cs typeface="Times New Roman" panose="02020603050405020304" pitchFamily="18" charset="0"/>
                  </a:rPr>
                  <a:t>Key Idea: </a:t>
                </a:r>
              </a:p>
              <a:p>
                <a:pPr>
                  <a:spcAft>
                    <a:spcPts val="600"/>
                  </a:spcAft>
                </a:pPr>
                <a:r>
                  <a:rPr lang="en-US" sz="2400" dirty="0">
                    <a:latin typeface="Times New Roman" panose="02020603050405020304" pitchFamily="18" charset="0"/>
                    <a:cs typeface="Times New Roman" panose="02020603050405020304" pitchFamily="18" charset="0"/>
                  </a:rPr>
                  <a:t>Recursive Decomposition</a:t>
                </a:r>
              </a:p>
              <a:p>
                <a:pPr marL="461963" indent="-461963">
                  <a:spcAft>
                    <a:spcPts val="600"/>
                  </a:spcAft>
                </a:pPr>
                <a:r>
                  <a:rPr lang="en-US" sz="2400" dirty="0">
                    <a:latin typeface="Times New Roman" panose="02020603050405020304" pitchFamily="18" charset="0"/>
                    <a:cs typeface="Times New Roman" panose="02020603050405020304" pitchFamily="18" charset="0"/>
                  </a:rPr>
                  <a:t>The Halving Lemma</a:t>
                </a:r>
              </a:p>
              <a:p>
                <a:pPr>
                  <a:spcAft>
                    <a:spcPts val="600"/>
                  </a:spcAft>
                </a:pPr>
                <a:r>
                  <a:rPr lang="en-US" sz="2400" dirty="0">
                    <a:latin typeface="Times New Roman" panose="02020603050405020304" pitchFamily="18" charset="0"/>
                    <a:cs typeface="Times New Roman" panose="02020603050405020304" pitchFamily="18" charset="0"/>
                  </a:rPr>
                  <a:t>Evaluating at Squared Roots</a:t>
                </a:r>
              </a:p>
              <a:p>
                <a:pPr marL="461963" indent="-461963"/>
                <a:r>
                  <a:rPr lang="en-US" sz="2400" dirty="0">
                    <a:latin typeface="Times New Roman" panose="02020603050405020304" pitchFamily="18" charset="0"/>
                    <a:cs typeface="Times New Roman" panose="02020603050405020304" pitchFamily="18" charset="0"/>
                  </a:rPr>
                  <a:t>Recursive Evaluation</a:t>
                </a:r>
              </a:p>
              <a:p>
                <a:pPr>
                  <a:spcAft>
                    <a:spcPts val="600"/>
                  </a:spcAft>
                </a:pPr>
                <a:r>
                  <a:rPr lang="en-US" sz="2400" dirty="0">
                    <a:latin typeface="Times New Roman" panose="02020603050405020304" pitchFamily="18" charset="0"/>
                    <a:cs typeface="Times New Roman" panose="02020603050405020304" pitchFamily="18" charset="0"/>
                  </a:rPr>
                  <a:t>Recursive FFT </a:t>
                </a:r>
                <a:r>
                  <a:rPr lang="en-US" sz="2400" dirty="0" err="1">
                    <a:latin typeface="Times New Roman" panose="02020603050405020304" pitchFamily="18" charset="0"/>
                    <a:cs typeface="Times New Roman" panose="02020603050405020304" pitchFamily="18" charset="0"/>
                  </a:rPr>
                  <a:t>Algorithm</a:t>
                </a:r>
                <a:r>
                  <a:rPr lang="en-US" sz="2400" dirty="0" err="1">
                    <a:solidFill>
                      <a:srgbClr val="0000FF"/>
                    </a:solidFill>
                    <a:effectLst/>
                    <a:latin typeface="Times New Roman" panose="02020603050405020304" pitchFamily="18" charset="0"/>
                    <a:ea typeface="SimSun" panose="02010600030101010101" pitchFamily="2" charset="-122"/>
                  </a:rPr>
                  <a:t>where</a:t>
                </a:r>
                <a:r>
                  <a:rPr lang="en-US" sz="2400" dirty="0">
                    <a:solidFill>
                      <a:srgbClr val="0000FF"/>
                    </a:solidFill>
                    <a:effectLst/>
                    <a:latin typeface="Times New Roman" panose="02020603050405020304" pitchFamily="18" charset="0"/>
                    <a:ea typeface="SimSun" panose="02010600030101010101" pitchFamily="2" charset="-122"/>
                  </a:rPr>
                  <a:t> n is a power of 2.</a:t>
                </a:r>
              </a:p>
              <a:p>
                <a:pPr>
                  <a:spcAft>
                    <a:spcPts val="600"/>
                  </a:spcAft>
                </a:pPr>
                <a:r>
                  <a:rPr lang="en-US" sz="2400" dirty="0">
                    <a:solidFill>
                      <a:srgbClr val="0000FF"/>
                    </a:solidFill>
                    <a:latin typeface="Times New Roman" panose="02020603050405020304" pitchFamily="18" charset="0"/>
                    <a:ea typeface="SimSun" panose="02010600030101010101" pitchFamily="2" charset="-122"/>
                  </a:rPr>
                  <a:t>      2.   Base Case:</a:t>
                </a:r>
                <a:endParaRPr lang="en-US" sz="2400" dirty="0">
                  <a:latin typeface="Times New Roman" panose="02020603050405020304" pitchFamily="18" charset="0"/>
                  <a:cs typeface="Times New Roman" panose="02020603050405020304" pitchFamily="18" charset="0"/>
                </a:endParaRPr>
              </a:p>
              <a:p>
                <a:pPr marL="461963" indent="-461963">
                  <a:spcAft>
                    <a:spcPts val="600"/>
                  </a:spcAft>
                </a:pPr>
                <a:r>
                  <a:rPr lang="en-US" sz="2400" dirty="0">
                    <a:latin typeface="Times New Roman" panose="02020603050405020304" pitchFamily="18" charset="0"/>
                    <a:cs typeface="Times New Roman" panose="02020603050405020304" pitchFamily="18" charset="0"/>
                  </a:rPr>
                  <a:t>	The decomposition reduces the original problem of computing the DFT of n elements into two smaller problems of size n/2:</a:t>
                </a:r>
              </a:p>
              <a:p>
                <a:pPr marL="461963" indent="-461963">
                  <a:spcAft>
                    <a:spcPts val="600"/>
                  </a:spcAft>
                </a:pPr>
                <a:r>
                  <a:rPr lang="en-US" sz="2400" dirty="0">
                    <a:latin typeface="Times New Roman" panose="02020603050405020304" pitchFamily="18" charset="0"/>
                    <a:cs typeface="Times New Roman" panose="02020603050405020304" pitchFamily="18" charset="0"/>
                  </a:rPr>
                  <a:t>	1.   Input: </a:t>
                </a:r>
                <a:r>
                  <a:rPr lang="en-US" sz="2400" dirty="0">
                    <a:solidFill>
                      <a:srgbClr val="0000FF"/>
                    </a:solidFill>
                    <a:latin typeface="Times New Roman" panose="02020603050405020304" pitchFamily="18" charset="0"/>
                    <a:ea typeface="SimSun" panose="02010600030101010101" pitchFamily="2" charset="-122"/>
                  </a:rPr>
                  <a:t>a = (</a:t>
                </a:r>
                <a14:m>
                  <m:oMath xmlns:m="http://schemas.openxmlformats.org/officeDocument/2006/math">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solidFill>
                      <a:srgbClr val="0000FF"/>
                    </a:solidFill>
                    <a:latin typeface="Times New Roman" panose="02020603050405020304" pitchFamily="18" charset="0"/>
                    <a:ea typeface="SimSun" panose="02010600030101010101" pitchFamily="2" charset="-122"/>
                  </a:rPr>
                  <a:t>),  if n = 1, return </a:t>
                </a:r>
                <a14:m>
                  <m:oMath xmlns:m="http://schemas.openxmlformats.org/officeDocument/2006/math">
                    <m:sSub>
                      <m:sSubPr>
                        <m:ctrlPr>
                          <a:rPr lang="en-US" sz="240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effectLst/>
                            <a:latin typeface="Cambria Math" panose="02040503050406030204" pitchFamily="18" charset="0"/>
                            <a:ea typeface="SimSun" panose="02010600030101010101" pitchFamily="2" charset="-122"/>
                            <a:cs typeface="Times New Roman" panose="02020603050405020304" pitchFamily="18" charset="0"/>
                          </a:rPr>
                          <m:t>0</m:t>
                        </m:r>
                      </m:sub>
                    </m:sSub>
                  </m:oMath>
                </a14:m>
                <a:r>
                  <a:rPr lang="en-US" sz="2400" dirty="0">
                    <a:solidFill>
                      <a:srgbClr val="0000FF"/>
                    </a:solidFill>
                    <a:latin typeface="Times New Roman" panose="02020603050405020304" pitchFamily="18" charset="0"/>
                    <a:ea typeface="SimSun" panose="02010600030101010101" pitchFamily="2" charset="-122"/>
                  </a:rPr>
                  <a:t>.</a:t>
                </a:r>
                <a:r>
                  <a:rPr lang="en-US" sz="2400" dirty="0">
                    <a:solidFill>
                      <a:srgbClr val="0000FF"/>
                    </a:solidFill>
                    <a:effectLst/>
                    <a:latin typeface="Times New Roman" panose="02020603050405020304" pitchFamily="18" charset="0"/>
                    <a:ea typeface="SimSun" panose="02010600030101010101" pitchFamily="2" charset="-122"/>
                  </a:rPr>
                  <a:t> </a:t>
                </a:r>
              </a:p>
              <a:p>
                <a:pPr marL="461963" indent="-461963">
                  <a:spcAft>
                    <a:spcPts val="6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3.   Recursive Case:</a:t>
                </a: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93793" y="806645"/>
                <a:ext cx="9474503" cy="5509200"/>
              </a:xfrm>
              <a:prstGeom prst="rect">
                <a:avLst/>
              </a:prstGeom>
              <a:blipFill>
                <a:blip r:embed="rId2"/>
                <a:stretch>
                  <a:fillRect l="-1030" t="-885" r="-1287" b="-154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4C2C201-1368-45DA-AB54-F68B04A2B3EE}"/>
              </a:ext>
            </a:extLst>
          </p:cNvPr>
          <p:cNvSpPr/>
          <p:nvPr/>
        </p:nvSpPr>
        <p:spPr>
          <a:xfrm>
            <a:off x="1393793" y="221870"/>
            <a:ext cx="9842438"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r>
              <a:rPr lang="en-US" sz="2800" dirty="0">
                <a:solidFill>
                  <a:srgbClr val="0000FF"/>
                </a:solidFill>
                <a:ea typeface="SimSun" panose="02010600030101010101" pitchFamily="2" charset="-122"/>
              </a:rPr>
              <a:t>Summary</a:t>
            </a:r>
            <a:r>
              <a:rPr lang="en-US" sz="2400" dirty="0">
                <a:ea typeface="SimSun" panose="02010600030101010101" pitchFamily="2" charset="-122"/>
              </a:rPr>
              <a:t> </a:t>
            </a:r>
            <a:endParaRPr lang="en-US" sz="2400" dirty="0"/>
          </a:p>
        </p:txBody>
      </p:sp>
    </p:spTree>
    <p:extLst>
      <p:ext uri="{BB962C8B-B14F-4D97-AF65-F5344CB8AC3E}">
        <p14:creationId xmlns:p14="http://schemas.microsoft.com/office/powerpoint/2010/main" val="4028318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793" y="806645"/>
                <a:ext cx="9474503" cy="5739520"/>
              </a:xfrm>
              <a:prstGeom prst="rect">
                <a:avLst/>
              </a:prstGeom>
            </p:spPr>
            <p:txBody>
              <a:bodyPr wrap="square">
                <a:spAutoFit/>
              </a:bodyPr>
              <a:lstStyle/>
              <a:p>
                <a:pPr>
                  <a:spcAft>
                    <a:spcPts val="600"/>
                  </a:spcAft>
                </a:pPr>
                <a:r>
                  <a:rPr lang="en-US" sz="2400" b="1" dirty="0">
                    <a:latin typeface="Times New Roman" panose="02020603050405020304" pitchFamily="18" charset="0"/>
                    <a:cs typeface="Times New Roman" panose="02020603050405020304" pitchFamily="18" charset="0"/>
                  </a:rPr>
                  <a:t>Key Idea: </a:t>
                </a:r>
              </a:p>
              <a:p>
                <a:pPr>
                  <a:spcAft>
                    <a:spcPts val="600"/>
                  </a:spcAft>
                </a:pPr>
                <a:r>
                  <a:rPr lang="en-US" sz="2400" dirty="0">
                    <a:latin typeface="Times New Roman" panose="02020603050405020304" pitchFamily="18" charset="0"/>
                    <a:cs typeface="Times New Roman" panose="02020603050405020304" pitchFamily="18" charset="0"/>
                  </a:rPr>
                  <a:t>Recursive FFT Algorithm</a:t>
                </a:r>
              </a:p>
              <a:p>
                <a:pPr marL="461963" indent="-461963">
                  <a:spcAft>
                    <a:spcPts val="6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3.   Recursive Case:</a:t>
                </a:r>
              </a:p>
              <a:p>
                <a:pPr marL="13763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Split the sequence into even-indexed coefficients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a</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even</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r>
                  <a:rPr lang="en-US" sz="2400" dirty="0">
                    <a:solidFill>
                      <a:srgbClr val="0000FF"/>
                    </a:solidFill>
                    <a:latin typeface="Times New Roman" panose="02020603050405020304" pitchFamily="18" charset="0"/>
                    <a:ea typeface="SimSun" panose="02010600030101010101" pitchFamily="2" charset="-122"/>
                  </a:rPr>
                  <a:t>(</a:t>
                </a:r>
                <a14:m>
                  <m:oMath xmlns:m="http://schemas.openxmlformats.org/officeDocument/2006/math">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b>
                    </m:sSub>
                  </m:oMath>
                </a14:m>
                <a:r>
                  <a:rPr lang="en-US" sz="2400" dirty="0">
                    <a:solidFill>
                      <a:srgbClr val="0000FF"/>
                    </a:solidFill>
                    <a:latin typeface="Times New Roman" panose="02020603050405020304" pitchFamily="18" charset="0"/>
                    <a:ea typeface="SimSun" panose="02010600030101010101" pitchFamily="2" charset="-122"/>
                  </a:rPr>
                  <a:t>) and odd-indexed coefficients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a</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odd</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r>
                  <a:rPr lang="en-US" sz="2400" dirty="0">
                    <a:solidFill>
                      <a:srgbClr val="0000FF"/>
                    </a:solidFill>
                    <a:latin typeface="Times New Roman" panose="02020603050405020304" pitchFamily="18" charset="0"/>
                    <a:ea typeface="SimSun" panose="02010600030101010101" pitchFamily="2" charset="-122"/>
                  </a:rPr>
                  <a:t>(</a:t>
                </a:r>
                <a14:m>
                  <m:oMath xmlns:m="http://schemas.openxmlformats.org/officeDocument/2006/math">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3</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solidFill>
                      <a:srgbClr val="0000FF"/>
                    </a:solidFill>
                    <a:latin typeface="Times New Roman" panose="02020603050405020304" pitchFamily="18" charset="0"/>
                    <a:ea typeface="SimSun" panose="02010600030101010101" pitchFamily="2" charset="-122"/>
                  </a:rPr>
                  <a:t>).</a:t>
                </a:r>
              </a:p>
              <a:p>
                <a:pPr marL="13763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Recursively compute the DFT of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a</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even</a:t>
                </a:r>
                <a:r>
                  <a:rPr lang="en-US" sz="2400" baseline="-25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and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a</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odd</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(size n/2).</a:t>
                </a:r>
              </a:p>
              <a:p>
                <a:pPr marL="1376363" indent="-461963">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Combine the results using the butterfly operation:</a:t>
                </a:r>
              </a:p>
              <a:p>
                <a:pPr marL="461963" indent="-461963">
                  <a:spcAft>
                    <a:spcPts val="600"/>
                  </a:spcAft>
                </a:pP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t>
                </a:r>
                <a:r>
                  <a:rPr lang="en-US" sz="2400" dirty="0">
                    <a:latin typeface="Times New Roman" panose="02020603050405020304" pitchFamily="18" charset="0"/>
                    <a:ea typeface="SimSun" panose="02010600030101010101" pitchFamily="2" charset="-122"/>
                  </a:rPr>
                  <a:t>A</a:t>
                </a:r>
                <a:r>
                  <a:rPr lang="en-US" sz="2400" baseline="30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  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 A</a:t>
                </a:r>
                <a:r>
                  <a:rPr lang="en-US" sz="2400" baseline="30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a:t>
                </a:r>
              </a:p>
              <a:p>
                <a:pPr marL="461963" indent="-461963">
                  <a:spcAft>
                    <a:spcPts val="600"/>
                  </a:spcAft>
                </a:pP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k+n</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a:t>
                </a:r>
                <a:r>
                  <a:rPr lang="en-US" sz="2400" dirty="0">
                    <a:latin typeface="Times New Roman" panose="02020603050405020304" pitchFamily="18" charset="0"/>
                    <a:ea typeface="SimSun" panose="02010600030101010101" pitchFamily="2" charset="-122"/>
                  </a:rPr>
                  <a:t>A</a:t>
                </a:r>
                <a:r>
                  <a:rPr lang="en-US" sz="2400" baseline="30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/2</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  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 A</a:t>
                </a:r>
                <a:r>
                  <a:rPr lang="en-US" sz="2400" baseline="30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/2</m:t>
                        </m:r>
                      </m:sub>
                      <m:sup>
                        <m:r>
                          <a:rPr lang="en-US" sz="2400" i="1">
                            <a:latin typeface="Cambria Math" panose="02040503050406030204" pitchFamily="18" charset="0"/>
                            <a:ea typeface="SimSun" panose="02010600030101010101" pitchFamily="2" charset="-122"/>
                            <a:cs typeface="Times New Roman" panose="02020603050405020304" pitchFamily="18" charset="0"/>
                          </a:rPr>
                          <m:t>𝑘</m:t>
                        </m:r>
                      </m:sup>
                    </m:sSubSup>
                  </m:oMath>
                </a14:m>
                <a:r>
                  <a:rPr lang="en-US" sz="2400" dirty="0">
                    <a:latin typeface="Times New Roman" panose="02020603050405020304" pitchFamily="18" charset="0"/>
                    <a:ea typeface="SimSun" panose="02010600030101010101" pitchFamily="2" charset="-122"/>
                  </a:rPr>
                  <a:t>) </a:t>
                </a:r>
              </a:p>
              <a:p>
                <a:pPr marL="1376363" indent="-461963">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This combination is performed for k = 0, 1, …, (n/2) – 1</a:t>
                </a:r>
              </a:p>
              <a:p>
                <a:pPr marL="461963" indent="-461963">
                  <a:spcAft>
                    <a:spcPts val="600"/>
                  </a:spcAft>
                </a:pPr>
                <a:r>
                  <a:rPr lang="en-US" sz="2400" dirty="0">
                    <a:latin typeface="Times New Roman" panose="02020603050405020304" pitchFamily="18" charset="0"/>
                    <a:ea typeface="SimSun" panose="02010600030101010101" pitchFamily="2" charset="-122"/>
                  </a:rPr>
                  <a:t>4.   Output: The combined results </a:t>
                </a:r>
                <a14:m>
                  <m:oMath xmlns:m="http://schemas.openxmlformats.org/officeDocument/2006/math">
                    <m:sSub>
                      <m:sSubPr>
                        <m:ctrlPr>
                          <a:rPr lang="en-US" sz="24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𝑦</m:t>
                        </m:r>
                      </m:e>
                      <m:sub>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b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r>
                          <a:rPr lang="en-US" sz="24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𝑦</m:t>
                        </m:r>
                      </m:e>
                      <m:sub>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latin typeface="Times New Roman" panose="02020603050405020304" pitchFamily="18" charset="0"/>
                    <a:ea typeface="SimSun" panose="02010600030101010101" pitchFamily="2" charset="-122"/>
                  </a:rPr>
                  <a:t> give the DFT of the original sequence.</a:t>
                </a:r>
              </a:p>
            </p:txBody>
          </p:sp>
        </mc:Choice>
        <mc:Fallback xmlns="">
          <p:sp>
            <p:nvSpPr>
              <p:cNvPr id="2" name="Rectangle 1"/>
              <p:cNvSpPr>
                <a:spLocks noRot="1" noChangeAspect="1" noMove="1" noResize="1" noEditPoints="1" noAdjustHandles="1" noChangeArrowheads="1" noChangeShapeType="1" noTextEdit="1"/>
              </p:cNvSpPr>
              <p:nvPr/>
            </p:nvSpPr>
            <p:spPr>
              <a:xfrm>
                <a:off x="1393793" y="806645"/>
                <a:ext cx="9474503" cy="5739520"/>
              </a:xfrm>
              <a:prstGeom prst="rect">
                <a:avLst/>
              </a:prstGeom>
              <a:blipFill>
                <a:blip r:embed="rId2"/>
                <a:stretch>
                  <a:fillRect l="-1030" t="-849" b="-148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4C2C201-1368-45DA-AB54-F68B04A2B3EE}"/>
              </a:ext>
            </a:extLst>
          </p:cNvPr>
          <p:cNvSpPr/>
          <p:nvPr/>
        </p:nvSpPr>
        <p:spPr>
          <a:xfrm>
            <a:off x="1393793" y="221870"/>
            <a:ext cx="9842438"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r>
              <a:rPr lang="en-US" sz="2800" dirty="0">
                <a:solidFill>
                  <a:srgbClr val="0000FF"/>
                </a:solidFill>
                <a:ea typeface="SimSun" panose="02010600030101010101" pitchFamily="2" charset="-122"/>
              </a:rPr>
              <a:t>Summary</a:t>
            </a:r>
            <a:r>
              <a:rPr lang="en-US" sz="2400" dirty="0">
                <a:ea typeface="SimSun" panose="02010600030101010101" pitchFamily="2" charset="-122"/>
              </a:rPr>
              <a:t> </a:t>
            </a:r>
            <a:endParaRPr lang="en-US" sz="2400" dirty="0"/>
          </a:p>
        </p:txBody>
      </p:sp>
    </p:spTree>
    <p:extLst>
      <p:ext uri="{BB962C8B-B14F-4D97-AF65-F5344CB8AC3E}">
        <p14:creationId xmlns:p14="http://schemas.microsoft.com/office/powerpoint/2010/main" val="23357329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52BBCC-A12E-C696-4D6E-E15F277E2A4A}"/>
              </a:ext>
            </a:extLst>
          </p:cNvPr>
          <p:cNvSpPr txBox="1"/>
          <p:nvPr/>
        </p:nvSpPr>
        <p:spPr>
          <a:xfrm>
            <a:off x="1527350" y="2883766"/>
            <a:ext cx="8882742" cy="156966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Computational Complexity</a:t>
            </a:r>
          </a:p>
          <a:p>
            <a:r>
              <a:rPr lang="en-US" sz="2400" dirty="0">
                <a:latin typeface="Times New Roman" panose="02020603050405020304" pitchFamily="18" charset="0"/>
                <a:cs typeface="Times New Roman" panose="02020603050405020304" pitchFamily="18" charset="0"/>
              </a:rPr>
              <a:t>By recursively applying this decomposition, the FFT algorithm reduces the time complexity from </a:t>
            </a:r>
            <a:r>
              <a:rPr lang="el-GR" sz="2400" dirty="0">
                <a:latin typeface="Times New Roman" panose="02020603050405020304" pitchFamily="18"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(in the naive DFT) to </a:t>
            </a:r>
            <a:r>
              <a:rPr lang="el-GR" sz="2400" dirty="0">
                <a:latin typeface="Times New Roman" panose="02020603050405020304" pitchFamily="18"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logn</a:t>
            </a:r>
            <a:r>
              <a:rPr lang="en-US" sz="2400" dirty="0">
                <a:latin typeface="Times New Roman" panose="02020603050405020304" pitchFamily="18" charset="0"/>
                <a:cs typeface="Times New Roman" panose="02020603050405020304" pitchFamily="18" charset="0"/>
              </a:rPr>
              <a:t>), making it highly efficient for large sequences.</a:t>
            </a:r>
          </a:p>
        </p:txBody>
      </p:sp>
    </p:spTree>
    <p:extLst>
      <p:ext uri="{BB962C8B-B14F-4D97-AF65-F5344CB8AC3E}">
        <p14:creationId xmlns:p14="http://schemas.microsoft.com/office/powerpoint/2010/main" val="7432927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793" y="889844"/>
                <a:ext cx="9474503" cy="5570756"/>
              </a:xfrm>
              <a:prstGeom prst="rect">
                <a:avLst/>
              </a:prstGeom>
            </p:spPr>
            <p:txBody>
              <a:bodyPr wrap="square">
                <a:spAutoFit/>
              </a:bodyPr>
              <a:lstStyle/>
              <a:p>
                <a:pPr marL="461963" indent="-461963">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By the halving lemma, the list of values </a:t>
                </a:r>
              </a:p>
              <a:p>
                <a:pPr>
                  <a:lnSpc>
                    <a:spcPct val="150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0</m:t>
                        </m:r>
                      </m:sup>
                    </m:sSubSup>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m:t>
                        </m:r>
                      </m:e>
                      <m:sup>
                        <m:r>
                          <a:rPr lang="en-US" sz="2400" i="1">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m:t>
                        </m:r>
                      </m:e>
                      <m:sup>
                        <m:r>
                          <a:rPr lang="en-US" sz="2400" i="1">
                            <a:latin typeface="Cambria Math" panose="02040503050406030204" pitchFamily="18" charset="0"/>
                            <a:ea typeface="SimSun" panose="02010600030101010101" pitchFamily="2" charset="-122"/>
                            <a:cs typeface="Times New Roman" panose="02020603050405020304" pitchFamily="18" charset="0"/>
                          </a:rPr>
                          <m:t>2</m:t>
                        </m:r>
                      </m:sup>
                    </m:sSup>
                    <m:r>
                      <a:rPr lang="en-US" sz="2400" i="1">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latin typeface="Cambria Math" panose="02040503050406030204" pitchFamily="18" charset="0"/>
                            <a:ea typeface="SimSun" panose="02010600030101010101" pitchFamily="2" charset="-122"/>
                            <a:cs typeface="Times New Roman" panose="02020603050405020304" pitchFamily="18" charset="0"/>
                          </a:rPr>
                          <m:t>(ѡ</m:t>
                        </m:r>
                      </m:e>
                      <m:sub>
                        <m:r>
                          <a:rPr lang="en-US" sz="2400" i="1">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−1</m:t>
                        </m:r>
                      </m:sup>
                    </m:sSubSup>
                    <m:sSup>
                      <m:sSupPr>
                        <m:ctrlPr>
                          <a:rPr lang="en-US" sz="2400" i="1">
                            <a:latin typeface="Cambria Math" panose="02040503050406030204" pitchFamily="18" charset="0"/>
                            <a:ea typeface="SimSun" panose="02010600030101010101" pitchFamily="2" charset="-122"/>
                            <a:cs typeface="Times New Roman" panose="02020603050405020304" pitchFamily="18" charset="0"/>
                          </a:rPr>
                        </m:ctrlPr>
                      </m:sSupPr>
                      <m:e>
                        <m:r>
                          <a:rPr lang="en-US" sz="2400" i="1">
                            <a:latin typeface="Cambria Math" panose="02040503050406030204" pitchFamily="18" charset="0"/>
                            <a:ea typeface="SimSun" panose="02010600030101010101" pitchFamily="2" charset="-122"/>
                            <a:cs typeface="Times New Roman" panose="02020603050405020304" pitchFamily="18" charset="0"/>
                          </a:rPr>
                          <m:t>)</m:t>
                        </m:r>
                      </m:e>
                      <m:sup>
                        <m:r>
                          <a:rPr lang="en-US" sz="2400" i="1">
                            <a:latin typeface="Cambria Math" panose="02040503050406030204" pitchFamily="18" charset="0"/>
                            <a:ea typeface="SimSun" panose="02010600030101010101" pitchFamily="2" charset="-122"/>
                            <a:cs typeface="Times New Roman" panose="02020603050405020304" pitchFamily="18" charset="0"/>
                          </a:rPr>
                          <m:t>2</m:t>
                        </m:r>
                      </m:sup>
                    </m:sSup>
                  </m:oMath>
                </a14:m>
                <a:r>
                  <a:rPr lang="en-US" sz="2400" dirty="0">
                    <a:latin typeface="Times New Roman" panose="02020603050405020304" pitchFamily="18" charset="0"/>
                    <a:ea typeface="SimSun" panose="02010600030101010101" pitchFamily="2" charset="-122"/>
                  </a:rPr>
                  <a:t>   …..….(2.22</a:t>
                </a:r>
                <a:r>
                  <a:rPr lang="en-US" sz="2400" dirty="0">
                    <a:effectLst/>
                    <a:latin typeface="Times New Roman" panose="02020603050405020304" pitchFamily="18" charset="0"/>
                    <a:ea typeface="SimSun" panose="02010600030101010101" pitchFamily="2" charset="-122"/>
                  </a:rPr>
                  <a:t>) </a:t>
                </a:r>
              </a:p>
              <a:p>
                <a:pPr lvl="1">
                  <a:spcAft>
                    <a:spcPts val="600"/>
                  </a:spcAft>
                </a:pPr>
                <a:r>
                  <a:rPr lang="en-US" sz="2400" dirty="0">
                    <a:effectLst/>
                    <a:latin typeface="Times New Roman" panose="02020603050405020304" pitchFamily="18" charset="0"/>
                    <a:ea typeface="SimSun" panose="02010600030101010101" pitchFamily="2" charset="-122"/>
                  </a:rPr>
                  <a:t>consists </a:t>
                </a:r>
                <a:r>
                  <a:rPr lang="en-US" sz="2400" i="1" dirty="0">
                    <a:effectLst/>
                    <a:latin typeface="Times New Roman" panose="02020603050405020304" pitchFamily="18" charset="0"/>
                    <a:ea typeface="SimSun" panose="02010600030101010101" pitchFamily="2" charset="-122"/>
                  </a:rPr>
                  <a:t>only of the n/2 </a:t>
                </a:r>
                <a:r>
                  <a:rPr lang="en-US" sz="2400" dirty="0">
                    <a:effectLst/>
                    <a:latin typeface="Times New Roman" panose="02020603050405020304" pitchFamily="18" charset="0"/>
                    <a:ea typeface="SimSun" panose="02010600030101010101" pitchFamily="2" charset="-122"/>
                  </a:rPr>
                  <a:t>complex (n/2)</a:t>
                </a:r>
                <a:r>
                  <a:rPr lang="en-US" sz="2400" baseline="30000" dirty="0" err="1">
                    <a:effectLst/>
                    <a:latin typeface="Times New Roman" panose="02020603050405020304" pitchFamily="18" charset="0"/>
                    <a:ea typeface="SimSun" panose="02010600030101010101" pitchFamily="2" charset="-122"/>
                  </a:rPr>
                  <a:t>th</a:t>
                </a:r>
                <a:r>
                  <a:rPr lang="en-US" sz="2400" dirty="0">
                    <a:effectLst/>
                    <a:latin typeface="Times New Roman" panose="02020603050405020304" pitchFamily="18" charset="0"/>
                    <a:ea typeface="SimSun" panose="02010600030101010101" pitchFamily="2" charset="-122"/>
                  </a:rPr>
                  <a:t> roots of unity, with each root occurring exactly twice.  </a:t>
                </a:r>
              </a:p>
              <a:p>
                <a:pPr marL="461963" indent="-461963">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Therefore</a:t>
                </a:r>
                <a:r>
                  <a:rPr lang="en-US" sz="2400" dirty="0">
                    <a:solidFill>
                      <a:srgbClr val="0000FF"/>
                    </a:solidFill>
                    <a:effectLst/>
                    <a:latin typeface="Times New Roman" panose="02020603050405020304" pitchFamily="18" charset="0"/>
                    <a:ea typeface="SimSun" panose="02010600030101010101" pitchFamily="2" charset="-122"/>
                  </a:rPr>
                  <a:t>, recursively evaluate the polynomials A</a:t>
                </a:r>
                <a:r>
                  <a:rPr lang="en-US" sz="2400" baseline="30000" dirty="0">
                    <a:solidFill>
                      <a:srgbClr val="0000FF"/>
                    </a:solidFill>
                    <a:effectLst/>
                    <a:latin typeface="Times New Roman" panose="02020603050405020304" pitchFamily="18" charset="0"/>
                    <a:ea typeface="SimSun" panose="02010600030101010101" pitchFamily="2" charset="-122"/>
                  </a:rPr>
                  <a:t>[0]</a:t>
                </a:r>
                <a:r>
                  <a:rPr lang="en-US" sz="2400" dirty="0">
                    <a:solidFill>
                      <a:srgbClr val="0000FF"/>
                    </a:solidFill>
                    <a:effectLst/>
                    <a:latin typeface="Times New Roman" panose="02020603050405020304" pitchFamily="18" charset="0"/>
                    <a:ea typeface="SimSun" panose="02010600030101010101" pitchFamily="2" charset="-122"/>
                  </a:rPr>
                  <a:t> (x) and A</a:t>
                </a:r>
                <a:r>
                  <a:rPr lang="en-US" sz="2400" baseline="30000" dirty="0">
                    <a:solidFill>
                      <a:srgbClr val="0000FF"/>
                    </a:solidFill>
                    <a:effectLst/>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panose="02010600030101010101" pitchFamily="2" charset="-122"/>
                  </a:rPr>
                  <a:t> (x) of degree-bound n/2 at the n/2 complex (n/2)</a:t>
                </a:r>
                <a:r>
                  <a:rPr lang="en-US" sz="2400" baseline="30000" dirty="0" err="1">
                    <a:solidFill>
                      <a:srgbClr val="0000FF"/>
                    </a:solidFill>
                    <a:effectLst/>
                    <a:latin typeface="Times New Roman" panose="02020603050405020304" pitchFamily="18" charset="0"/>
                    <a:ea typeface="SimSun" panose="02010600030101010101" pitchFamily="2" charset="-122"/>
                  </a:rPr>
                  <a:t>th</a:t>
                </a:r>
                <a:r>
                  <a:rPr lang="en-US" sz="2400" dirty="0">
                    <a:solidFill>
                      <a:srgbClr val="0000FF"/>
                    </a:solidFill>
                    <a:effectLst/>
                    <a:latin typeface="Times New Roman" panose="02020603050405020304" pitchFamily="18" charset="0"/>
                    <a:ea typeface="SimSun" panose="02010600030101010101" pitchFamily="2" charset="-122"/>
                  </a:rPr>
                  <a:t> roots of unity. </a:t>
                </a:r>
              </a:p>
              <a:p>
                <a:pPr marL="461963" indent="-461963">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These subproblems have exactly the same form as the original problem, but are half the size. </a:t>
                </a:r>
              </a:p>
              <a:p>
                <a:pPr marL="461963" indent="-461963">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We have successfully divided an n-element </a:t>
                </a:r>
                <a:r>
                  <a:rPr lang="en-US" sz="2400" dirty="0" err="1">
                    <a:effectLst/>
                    <a:latin typeface="Times New Roman" panose="02020603050405020304" pitchFamily="18" charset="0"/>
                    <a:ea typeface="SimSun" panose="02010600030101010101" pitchFamily="2" charset="-122"/>
                  </a:rPr>
                  <a:t>DFT</a:t>
                </a:r>
                <a:r>
                  <a:rPr lang="en-US" sz="2400" baseline="-25000" dirty="0" err="1">
                    <a:effectLst/>
                    <a:latin typeface="Times New Roman" panose="02020603050405020304" pitchFamily="18" charset="0"/>
                    <a:ea typeface="SimSun" panose="02010600030101010101" pitchFamily="2" charset="-122"/>
                  </a:rPr>
                  <a:t>n</a:t>
                </a:r>
                <a:r>
                  <a:rPr lang="en-US" sz="2400" dirty="0">
                    <a:effectLst/>
                    <a:latin typeface="Times New Roman" panose="02020603050405020304" pitchFamily="18" charset="0"/>
                    <a:ea typeface="SimSun" panose="02010600030101010101" pitchFamily="2" charset="-122"/>
                  </a:rPr>
                  <a:t>  computation into two n/2-element </a:t>
                </a:r>
                <a:r>
                  <a:rPr lang="en-US" sz="2400" dirty="0" err="1">
                    <a:effectLst/>
                    <a:latin typeface="Times New Roman" panose="02020603050405020304" pitchFamily="18" charset="0"/>
                    <a:ea typeface="SimSun" panose="02010600030101010101" pitchFamily="2" charset="-122"/>
                  </a:rPr>
                  <a:t>DFT</a:t>
                </a:r>
                <a:r>
                  <a:rPr lang="en-US" sz="2400" baseline="-25000" dirty="0" err="1">
                    <a:effectLst/>
                    <a:latin typeface="Times New Roman" panose="02020603050405020304" pitchFamily="18" charset="0"/>
                    <a:ea typeface="SimSun" panose="02010600030101010101" pitchFamily="2" charset="-122"/>
                  </a:rPr>
                  <a:t>n</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computations. </a:t>
                </a:r>
              </a:p>
              <a:p>
                <a:pPr marL="461963" indent="-461963">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This decomposition is the basis for the following recursive FFT algorithm, which computes the DFT of an n-element vector a = (</a:t>
                </a:r>
                <a14:m>
                  <m:oMath xmlns:m="http://schemas.openxmlformats.org/officeDocument/2006/math">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400" dirty="0">
                    <a:effectLst/>
                    <a:latin typeface="Times New Roman" panose="02020603050405020304" pitchFamily="18" charset="0"/>
                    <a:ea typeface="SimSun" panose="02010600030101010101" pitchFamily="2" charset="-122"/>
                  </a:rPr>
                  <a:t>), where n is a power of 2.  </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93793" y="889844"/>
                <a:ext cx="9474503" cy="5570756"/>
              </a:xfrm>
              <a:prstGeom prst="rect">
                <a:avLst/>
              </a:prstGeom>
              <a:blipFill>
                <a:blip r:embed="rId2"/>
                <a:stretch>
                  <a:fillRect l="-901" r="-1158" b="-1204"/>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4C2C201-1368-45DA-AB54-F68B04A2B3EE}"/>
              </a:ext>
            </a:extLst>
          </p:cNvPr>
          <p:cNvSpPr/>
          <p:nvPr/>
        </p:nvSpPr>
        <p:spPr>
          <a:xfrm>
            <a:off x="1393793" y="412789"/>
            <a:ext cx="8543877" cy="584775"/>
          </a:xfrm>
          <a:prstGeom prst="rect">
            <a:avLst/>
          </a:prstGeom>
        </p:spPr>
        <p:txBody>
          <a:bodyPr wrap="none">
            <a:spAutoFit/>
          </a:bodyPr>
          <a:lstStyle/>
          <a:p>
            <a:r>
              <a:rPr lang="en-US" sz="3200" dirty="0">
                <a:ea typeface="SimSun" panose="02010600030101010101" pitchFamily="2" charset="-122"/>
              </a:rPr>
              <a:t>Evaluate a polynomial A(x</a:t>
            </a:r>
            <a:r>
              <a:rPr lang="en-US" sz="2400" dirty="0">
                <a:ea typeface="SimSun" panose="02010600030101010101" pitchFamily="2" charset="-122"/>
              </a:rPr>
              <a:t>) at the complex roots of unity </a:t>
            </a:r>
            <a:endParaRPr lang="en-US" sz="2400" dirty="0"/>
          </a:p>
        </p:txBody>
      </p:sp>
    </p:spTree>
    <p:extLst>
      <p:ext uri="{BB962C8B-B14F-4D97-AF65-F5344CB8AC3E}">
        <p14:creationId xmlns:p14="http://schemas.microsoft.com/office/powerpoint/2010/main" val="9694466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49071" y="546315"/>
                <a:ext cx="7865616" cy="5994333"/>
              </a:xfrm>
              <a:prstGeom prst="rect">
                <a:avLst/>
              </a:prstGeom>
            </p:spPr>
            <p:txBody>
              <a:bodyPr wrap="square">
                <a:spAutoFit/>
              </a:bodyPr>
              <a:lstStyle/>
              <a:p>
                <a:pPr>
                  <a:lnSpc>
                    <a:spcPct val="150000"/>
                  </a:lnSpc>
                </a:pPr>
                <a:r>
                  <a:rPr lang="en-US" b="1" dirty="0">
                    <a:latin typeface="Times New Roman" panose="02020603050405020304" pitchFamily="18" charset="0"/>
                    <a:ea typeface="SimSun" panose="02010600030101010101" pitchFamily="2" charset="-122"/>
                  </a:rPr>
                  <a:t>Recursive-FFT(a)</a:t>
                </a:r>
                <a:endParaRPr lang="en-US" sz="1400" dirty="0">
                  <a:effectLst/>
                  <a:latin typeface="Courier New" panose="02070309020205020404" pitchFamily="49" charset="0"/>
                  <a:ea typeface="SimSun" panose="02010600030101010101" pitchFamily="2" charset="-122"/>
                </a:endParaRP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n = </a:t>
                </a:r>
                <a:r>
                  <a:rPr lang="en-US" sz="2000" dirty="0" err="1">
                    <a:effectLst/>
                    <a:latin typeface="Consolas" panose="020B0609020204030204" pitchFamily="49" charset="0"/>
                    <a:ea typeface="SimSun" panose="02010600030101010101" pitchFamily="2" charset="-122"/>
                  </a:rPr>
                  <a:t>a.length</a:t>
                </a:r>
                <a:r>
                  <a:rPr lang="en-US" sz="2000" dirty="0">
                    <a:effectLst/>
                    <a:latin typeface="Consolas" panose="020B0609020204030204" pitchFamily="49" charset="0"/>
                    <a:ea typeface="SimSun" panose="02010600030101010101" pitchFamily="2" charset="-122"/>
                  </a:rPr>
                  <a:t>;</a:t>
                </a:r>
                <a:r>
                  <a:rPr lang="en-US" sz="2000" dirty="0">
                    <a:effectLst/>
                    <a:latin typeface="Times New Roman" panose="02020603050405020304" pitchFamily="18" charset="0"/>
                    <a:ea typeface="SimSun" panose="02010600030101010101" pitchFamily="2" charset="-122"/>
                  </a:rPr>
                  <a:t>		//n is a power of 2</a:t>
                </a:r>
                <a:endParaRPr lang="en-US" sz="2000" dirty="0">
                  <a:effectLst/>
                  <a:latin typeface="Courier New" panose="02070309020205020404" pitchFamily="49" charset="0"/>
                  <a:ea typeface="SimSun" panose="02010600030101010101" pitchFamily="2" charset="-122"/>
                </a:endParaRP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if n == 1;</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then return a;</a:t>
                </a:r>
              </a:p>
              <a:p>
                <a:pPr marL="342900" marR="0" lvl="0" indent="-342900">
                  <a:spcBef>
                    <a:spcPts val="0"/>
                  </a:spcBef>
                  <a:spcAft>
                    <a:spcPts val="600"/>
                  </a:spcAft>
                  <a:buFont typeface="+mj-lt"/>
                  <a:buAutoNum type="arabicPeriod"/>
                </a:pPr>
                <a:r>
                  <a:rPr lang="en-US" sz="2000" dirty="0">
                    <a:effectLst/>
                    <a:latin typeface="Cambria Math" panose="02040503050406030204" pitchFamily="18" charset="0"/>
                    <a:ea typeface="SimSun" panose="02010600030101010101" pitchFamily="2" charset="-122"/>
                    <a:cs typeface="Times New Roman" panose="02020603050405020304" pitchFamily="18" charset="0"/>
                  </a:rPr>
                  <a:t>	</a:t>
                </a:r>
                <a:r>
                  <a:rPr lang="en-US" sz="2000" dirty="0" err="1">
                    <a:effectLst/>
                    <a:latin typeface="Consolas" panose="020B0609020204030204" pitchFamily="49" charset="0"/>
                    <a:ea typeface="SimSun" panose="02010600030101010101" pitchFamily="2" charset="-122"/>
                    <a:cs typeface="Times New Roman" panose="02020603050405020304" pitchFamily="18" charset="0"/>
                  </a:rPr>
                  <a:t>ѡ</a:t>
                </a:r>
                <a:r>
                  <a:rPr lang="en-US" sz="2000" baseline="-25000" dirty="0" err="1">
                    <a:effectLst/>
                    <a:latin typeface="Consolas" panose="020B0609020204030204" pitchFamily="49" charset="0"/>
                    <a:ea typeface="SimSun" panose="02010600030101010101" pitchFamily="2" charset="-122"/>
                    <a:cs typeface="Times New Roman" panose="02020603050405020304" pitchFamily="18" charset="0"/>
                  </a:rPr>
                  <a:t>n</a:t>
                </a:r>
                <a:r>
                  <a:rPr lang="en-US" sz="2000" dirty="0">
                    <a:effectLst/>
                    <a:latin typeface="Consolas" panose="020B0609020204030204" pitchFamily="49" charset="0"/>
                    <a:ea typeface="SimSun" panose="02010600030101010101" pitchFamily="2" charset="-122"/>
                  </a:rPr>
                  <a:t> = </a:t>
                </a:r>
                <a14:m>
                  <m:oMath xmlns:m="http://schemas.openxmlformats.org/officeDocument/2006/math">
                    <m:sSup>
                      <m:s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𝑒</m:t>
                        </m:r>
                      </m:e>
                      <m:sup>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r>
                          <a:rPr lang="en-US" sz="2000" i="1">
                            <a:effectLst/>
                            <a:latin typeface="Cambria Math" panose="02040503050406030204" pitchFamily="18" charset="0"/>
                            <a:ea typeface="SimSun" panose="02010600030101010101" pitchFamily="2" charset="-122"/>
                            <a:cs typeface="Times New Roman" panose="02020603050405020304" pitchFamily="18" charset="0"/>
                          </a:rPr>
                          <m:t>𝜋</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𝑖</m:t>
                        </m:r>
                        <m:r>
                          <a:rPr lang="en-US" sz="2000" i="1">
                            <a:effectLst/>
                            <a:latin typeface="Cambria Math" panose="02040503050406030204" pitchFamily="18" charset="0"/>
                            <a:ea typeface="SimSun" panose="02010600030101010101" pitchFamily="2" charset="-122"/>
                            <a:cs typeface="Times New Roman" panose="02020603050405020304" pitchFamily="18" charset="0"/>
                          </a:rPr>
                          <m:t>/</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sup>
                    </m:sSup>
                  </m:oMath>
                </a14:m>
                <a:r>
                  <a:rPr lang="en-US" sz="2000" dirty="0">
                    <a:effectLst/>
                    <a:latin typeface="Consolas" panose="020B0609020204030204" pitchFamily="49" charset="0"/>
                    <a:ea typeface="SimSun" panose="02010600030101010101" pitchFamily="2" charset="-122"/>
                  </a:rPr>
                  <a:t>;  </a:t>
                </a:r>
              </a:p>
              <a:p>
                <a:pPr marL="342900" marR="0" lvl="0" indent="-342900">
                  <a:spcBef>
                    <a:spcPts val="0"/>
                  </a:spcBef>
                  <a:spcAft>
                    <a:spcPts val="600"/>
                  </a:spcAft>
                  <a:buFont typeface="+mj-lt"/>
                  <a:buAutoNum type="arabicPeriod"/>
                </a:pPr>
                <a:r>
                  <a:rPr lang="en-US" sz="2000" dirty="0">
                    <a:effectLst/>
                    <a:latin typeface="Cambria Math" panose="02040503050406030204" pitchFamily="18" charset="0"/>
                    <a:ea typeface="SimSun" panose="02010600030101010101" pitchFamily="2" charset="-122"/>
                    <a:cs typeface="Times New Roman" panose="02020603050405020304" pitchFamily="18" charset="0"/>
                  </a:rPr>
                  <a:t>	</a:t>
                </a:r>
                <a:r>
                  <a:rPr lang="en-US" sz="2000" dirty="0">
                    <a:effectLst/>
                    <a:latin typeface="Consolas" panose="020B0609020204030204" pitchFamily="49" charset="0"/>
                    <a:ea typeface="SimSun" panose="02010600030101010101" pitchFamily="2" charset="-122"/>
                    <a:cs typeface="Times New Roman" panose="02020603050405020304" pitchFamily="18" charset="0"/>
                  </a:rPr>
                  <a:t>ѡ</a:t>
                </a:r>
                <a:r>
                  <a:rPr lang="en-US" sz="2000" dirty="0">
                    <a:effectLst/>
                    <a:latin typeface="Consolas" panose="020B0609020204030204" pitchFamily="49" charset="0"/>
                    <a:ea typeface="SimSun" panose="02010600030101010101" pitchFamily="2" charset="-122"/>
                  </a:rPr>
                  <a:t> = 1;</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a</a:t>
                </a:r>
                <a:r>
                  <a:rPr lang="en-US" sz="2000" baseline="30000" dirty="0">
                    <a:effectLst/>
                    <a:latin typeface="Consolas" panose="020B0609020204030204" pitchFamily="49" charset="0"/>
                    <a:ea typeface="SimSun" panose="02010600030101010101" pitchFamily="2" charset="-122"/>
                  </a:rPr>
                  <a:t>[0]</a:t>
                </a:r>
                <a:r>
                  <a:rPr lang="en-US" sz="2000" dirty="0">
                    <a:effectLst/>
                    <a:latin typeface="Consolas" panose="020B0609020204030204" pitchFamily="49" charset="0"/>
                    <a:ea typeface="SimSun" panose="02010600030101010101" pitchFamily="2" charset="-122"/>
                  </a:rPr>
                  <a:t> = (</a:t>
                </a:r>
                <a14:m>
                  <m:oMath xmlns:m="http://schemas.openxmlformats.org/officeDocument/2006/math">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−2</m:t>
                        </m:r>
                      </m:sub>
                    </m:sSub>
                  </m:oMath>
                </a14:m>
                <a:r>
                  <a:rPr lang="en-US" sz="2000" dirty="0">
                    <a:effectLst/>
                    <a:latin typeface="Consolas" panose="020B0609020204030204" pitchFamily="49" charset="0"/>
                    <a:ea typeface="SimSun" panose="02010600030101010101" pitchFamily="2" charset="-122"/>
                  </a:rPr>
                  <a:t>);</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a</a:t>
                </a:r>
                <a:r>
                  <a:rPr lang="en-US" sz="2000" baseline="30000" dirty="0">
                    <a:effectLst/>
                    <a:latin typeface="Consolas" panose="020B0609020204030204" pitchFamily="49" charset="0"/>
                    <a:ea typeface="SimSun" panose="02010600030101010101" pitchFamily="2" charset="-122"/>
                  </a:rPr>
                  <a:t>[1]</a:t>
                </a:r>
                <a:r>
                  <a:rPr lang="en-US" sz="2000" dirty="0">
                    <a:effectLst/>
                    <a:latin typeface="Consolas" panose="020B0609020204030204" pitchFamily="49" charset="0"/>
                    <a:ea typeface="SimSun" panose="02010600030101010101" pitchFamily="2" charset="-122"/>
                  </a:rPr>
                  <a:t> = (</a:t>
                </a:r>
                <a14:m>
                  <m:oMath xmlns:m="http://schemas.openxmlformats.org/officeDocument/2006/math">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3</m:t>
                        </m:r>
                      </m:sub>
                    </m:sSub>
                    <m:r>
                      <a:rPr lang="en-US" sz="2000" i="1">
                        <a:effectLst/>
                        <a:latin typeface="Cambria Math" panose="02040503050406030204" pitchFamily="18" charset="0"/>
                        <a:ea typeface="SimSun" panose="02010600030101010101" pitchFamily="2" charset="-122"/>
                        <a:cs typeface="Times New Roman" panose="02020603050405020304" pitchFamily="18" charset="0"/>
                      </a:rPr>
                      <m:t>,  …, </m:t>
                    </m:r>
                    <m:sSub>
                      <m:sSub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2000" i="1">
                            <a:effectLst/>
                            <a:latin typeface="Cambria Math" panose="02040503050406030204" pitchFamily="18" charset="0"/>
                            <a:ea typeface="SimSun" panose="02010600030101010101" pitchFamily="2" charset="-122"/>
                            <a:cs typeface="Times New Roman" panose="02020603050405020304" pitchFamily="18" charset="0"/>
                          </a:rPr>
                          <m:t> </m:t>
                        </m:r>
                        <m:r>
                          <a:rPr lang="en-US" sz="2000" i="1">
                            <a:effectLst/>
                            <a:latin typeface="Cambria Math" panose="02040503050406030204" pitchFamily="18" charset="0"/>
                            <a:ea typeface="SimSun" panose="02010600030101010101" pitchFamily="2" charset="-122"/>
                            <a:cs typeface="Times New Roman" panose="02020603050405020304" pitchFamily="18" charset="0"/>
                          </a:rPr>
                          <m:t>𝑎</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2000" dirty="0">
                    <a:effectLst/>
                    <a:latin typeface="Consolas" panose="020B0609020204030204" pitchFamily="49" charset="0"/>
                    <a:ea typeface="SimSun" panose="02010600030101010101" pitchFamily="2" charset="-122"/>
                  </a:rPr>
                  <a:t>);</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y</a:t>
                </a:r>
                <a:r>
                  <a:rPr lang="en-US" sz="2000" baseline="30000" dirty="0">
                    <a:effectLst/>
                    <a:latin typeface="Consolas" panose="020B0609020204030204" pitchFamily="49" charset="0"/>
                    <a:ea typeface="SimSun" panose="02010600030101010101" pitchFamily="2" charset="-122"/>
                  </a:rPr>
                  <a:t>[0]</a:t>
                </a:r>
                <a:r>
                  <a:rPr lang="en-US" sz="2000" dirty="0">
                    <a:effectLst/>
                    <a:latin typeface="Consolas" panose="020B0609020204030204" pitchFamily="49" charset="0"/>
                    <a:ea typeface="SimSun" panose="02010600030101010101" pitchFamily="2" charset="-122"/>
                  </a:rPr>
                  <a:t> = Recursive-FFT(a</a:t>
                </a:r>
                <a:r>
                  <a:rPr lang="en-US" sz="2000" baseline="30000" dirty="0">
                    <a:effectLst/>
                    <a:latin typeface="Consolas" panose="020B0609020204030204" pitchFamily="49" charset="0"/>
                    <a:ea typeface="SimSun" panose="02010600030101010101" pitchFamily="2" charset="-122"/>
                  </a:rPr>
                  <a:t>[0]</a:t>
                </a:r>
                <a:r>
                  <a:rPr lang="en-US" sz="2000" dirty="0">
                    <a:effectLst/>
                    <a:latin typeface="Consolas" panose="020B0609020204030204" pitchFamily="49" charset="0"/>
                    <a:ea typeface="SimSun" panose="02010600030101010101" pitchFamily="2" charset="-122"/>
                  </a:rPr>
                  <a:t> );</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y</a:t>
                </a:r>
                <a:r>
                  <a:rPr lang="en-US" sz="2000" baseline="30000" dirty="0">
                    <a:effectLst/>
                    <a:latin typeface="Consolas" panose="020B0609020204030204" pitchFamily="49" charset="0"/>
                    <a:ea typeface="SimSun" panose="02010600030101010101" pitchFamily="2" charset="-122"/>
                  </a:rPr>
                  <a:t>[1]</a:t>
                </a:r>
                <a:r>
                  <a:rPr lang="en-US" sz="2000" dirty="0">
                    <a:effectLst/>
                    <a:latin typeface="Consolas" panose="020B0609020204030204" pitchFamily="49" charset="0"/>
                    <a:ea typeface="SimSun" panose="02010600030101010101" pitchFamily="2" charset="-122"/>
                  </a:rPr>
                  <a:t> = Recursive-FFT(a</a:t>
                </a:r>
                <a:r>
                  <a:rPr lang="en-US" sz="2000" baseline="30000" dirty="0">
                    <a:effectLst/>
                    <a:latin typeface="Consolas" panose="020B0609020204030204" pitchFamily="49" charset="0"/>
                    <a:ea typeface="SimSun" panose="02010600030101010101" pitchFamily="2" charset="-122"/>
                  </a:rPr>
                  <a:t>[1]</a:t>
                </a:r>
                <a:r>
                  <a:rPr lang="en-US" sz="2000" dirty="0">
                    <a:effectLst/>
                    <a:latin typeface="Consolas" panose="020B0609020204030204" pitchFamily="49" charset="0"/>
                    <a:ea typeface="SimSun" panose="02010600030101010101" pitchFamily="2" charset="-122"/>
                  </a:rPr>
                  <a:t> );</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for k = 0 to n/2 – 1 {</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err="1">
                    <a:effectLst/>
                    <a:latin typeface="Consolas" panose="020B0609020204030204" pitchFamily="49" charset="0"/>
                    <a:ea typeface="SimSun" panose="02010600030101010101" pitchFamily="2" charset="-122"/>
                  </a:rPr>
                  <a:t>y</a:t>
                </a:r>
                <a:r>
                  <a:rPr lang="en-US" sz="2000" baseline="-25000" dirty="0" err="1">
                    <a:effectLst/>
                    <a:latin typeface="Consolas" panose="020B0609020204030204" pitchFamily="49" charset="0"/>
                    <a:ea typeface="SimSun" panose="02010600030101010101" pitchFamily="2" charset="-122"/>
                  </a:rPr>
                  <a:t>k</a:t>
                </a:r>
                <a:r>
                  <a:rPr lang="en-US" sz="2000" dirty="0">
                    <a:effectLst/>
                    <a:latin typeface="Consolas" panose="020B0609020204030204" pitchFamily="49" charset="0"/>
                    <a:ea typeface="SimSun" panose="02010600030101010101" pitchFamily="2" charset="-122"/>
                  </a:rPr>
                  <a:t> =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000" dirty="0">
                    <a:effectLst/>
                    <a:latin typeface="Consolas" panose="020B0609020204030204" pitchFamily="49" charset="0"/>
                    <a:ea typeface="SimSun" panose="02010600030101010101" pitchFamily="2" charset="-122"/>
                  </a:rPr>
                  <a:t>;</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err="1">
                    <a:effectLst/>
                    <a:latin typeface="Consolas" panose="020B0609020204030204" pitchFamily="49" charset="0"/>
                    <a:ea typeface="SimSun" panose="02010600030101010101" pitchFamily="2" charset="-122"/>
                  </a:rPr>
                  <a:t>y</a:t>
                </a:r>
                <a:r>
                  <a:rPr lang="en-US" sz="2000" baseline="-25000" dirty="0" err="1">
                    <a:effectLst/>
                    <a:latin typeface="Consolas" panose="020B0609020204030204" pitchFamily="49" charset="0"/>
                    <a:ea typeface="SimSun" panose="02010600030101010101" pitchFamily="2" charset="-122"/>
                  </a:rPr>
                  <a:t>k</a:t>
                </a:r>
                <a:r>
                  <a:rPr lang="en-US" sz="2000" baseline="-25000" dirty="0">
                    <a:effectLst/>
                    <a:latin typeface="Consolas" panose="020B0609020204030204" pitchFamily="49" charset="0"/>
                    <a:ea typeface="SimSun" panose="02010600030101010101" pitchFamily="2" charset="-122"/>
                  </a:rPr>
                  <a:t>+(n/2)</a:t>
                </a:r>
                <a:r>
                  <a:rPr lang="en-US" sz="2000" dirty="0">
                    <a:effectLst/>
                    <a:latin typeface="Consolas" panose="020B0609020204030204" pitchFamily="49" charset="0"/>
                    <a:ea typeface="SimSun" panose="02010600030101010101" pitchFamily="2" charset="-122"/>
                  </a:rPr>
                  <a:t> = </a:t>
                </a:r>
                <a14:m>
                  <m:oMath xmlns:m="http://schemas.openxmlformats.org/officeDocument/2006/math">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000" i="1">
                        <a:effectLst/>
                        <a:latin typeface="Cambria Math" panose="02040503050406030204" pitchFamily="18" charset="0"/>
                        <a:ea typeface="SimSun" panose="02010600030101010101" pitchFamily="2" charset="-122"/>
                        <a:cs typeface="Times New Roman" panose="02020603050405020304" pitchFamily="18" charset="0"/>
                      </a:rPr>
                      <m:t>− ѡ</m:t>
                    </m:r>
                    <m:sSubSup>
                      <m:sSubSupPr>
                        <m:ctrlPr>
                          <a:rPr lang="en-US" sz="20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000" i="1">
                            <a:effectLst/>
                            <a:latin typeface="Cambria Math" panose="02040503050406030204" pitchFamily="18" charset="0"/>
                            <a:ea typeface="SimSun" panose="02010600030101010101" pitchFamily="2" charset="-122"/>
                            <a:cs typeface="Times New Roman" panose="02020603050405020304" pitchFamily="18" charset="0"/>
                          </a:rPr>
                          <m:t>𝑦</m:t>
                        </m:r>
                      </m:e>
                      <m:sub>
                        <m:r>
                          <a:rPr lang="en-US" sz="20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0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000" dirty="0">
                    <a:effectLst/>
                    <a:latin typeface="Consolas" panose="020B0609020204030204" pitchFamily="49" charset="0"/>
                    <a:ea typeface="SimSun" panose="02010600030101010101" pitchFamily="2" charset="-122"/>
                  </a:rPr>
                  <a:t>;</a:t>
                </a: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cs typeface="Times New Roman" panose="02020603050405020304" pitchFamily="18" charset="0"/>
                  </a:rPr>
                  <a:t>ѡ</a:t>
                </a:r>
                <a:r>
                  <a:rPr lang="en-US" sz="2000" dirty="0">
                    <a:effectLst/>
                    <a:latin typeface="Consolas" panose="020B0609020204030204" pitchFamily="49" charset="0"/>
                    <a:ea typeface="SimSun" panose="02010600030101010101" pitchFamily="2" charset="-122"/>
                  </a:rPr>
                  <a:t> = </a:t>
                </a:r>
                <a:r>
                  <a:rPr lang="en-US" sz="2000" dirty="0" err="1">
                    <a:effectLst/>
                    <a:latin typeface="Consolas" panose="020B0609020204030204" pitchFamily="49" charset="0"/>
                    <a:ea typeface="SimSun" panose="02010600030101010101" pitchFamily="2" charset="-122"/>
                    <a:cs typeface="Times New Roman" panose="02020603050405020304" pitchFamily="18" charset="0"/>
                  </a:rPr>
                  <a:t>ѡѡ</a:t>
                </a:r>
                <a:r>
                  <a:rPr lang="en-US" sz="2000" baseline="-25000" dirty="0" err="1">
                    <a:effectLst/>
                    <a:latin typeface="Consolas" panose="020B0609020204030204" pitchFamily="49" charset="0"/>
                    <a:ea typeface="SimSun" panose="02010600030101010101" pitchFamily="2" charset="-122"/>
                    <a:cs typeface="Times New Roman" panose="02020603050405020304" pitchFamily="18" charset="0"/>
                  </a:rPr>
                  <a:t>n</a:t>
                </a:r>
                <a:r>
                  <a:rPr lang="en-US" sz="2000" dirty="0">
                    <a:effectLst/>
                    <a:latin typeface="Consolas" panose="020B0609020204030204" pitchFamily="49" charset="0"/>
                    <a:ea typeface="SimSun" panose="02010600030101010101" pitchFamily="2" charset="-122"/>
                  </a:rPr>
                  <a:t>; }    </a:t>
                </a:r>
                <a:r>
                  <a:rPr lang="en-US" sz="2000" dirty="0">
                    <a:latin typeface="Times New Roman" panose="02020603050405020304" pitchFamily="18" charset="0"/>
                    <a:ea typeface="SimSun" panose="02010600030101010101" pitchFamily="2" charset="-122"/>
                  </a:rPr>
                  <a:t>//end for k = 0 loop</a:t>
                </a:r>
                <a:endParaRPr lang="en-US" sz="2000" dirty="0">
                  <a:effectLst/>
                  <a:latin typeface="Consolas" panose="020B0609020204030204" pitchFamily="49" charset="0"/>
                  <a:ea typeface="SimSun" panose="02010600030101010101" pitchFamily="2" charset="-122"/>
                </a:endParaRPr>
              </a:p>
              <a:p>
                <a:pPr marL="342900" marR="0" lvl="0" indent="-342900">
                  <a:spcBef>
                    <a:spcPts val="0"/>
                  </a:spcBef>
                  <a:spcAft>
                    <a:spcPts val="600"/>
                  </a:spcAft>
                  <a:buFont typeface="+mj-lt"/>
                  <a:buAutoNum type="arabicPeriod"/>
                </a:pPr>
                <a:r>
                  <a:rPr lang="en-US" sz="2000" dirty="0">
                    <a:effectLst/>
                    <a:latin typeface="Times New Roman" panose="02020603050405020304" pitchFamily="18" charset="0"/>
                    <a:ea typeface="SimSun" panose="02010600030101010101" pitchFamily="2" charset="-122"/>
                  </a:rPr>
                  <a:t>	</a:t>
                </a:r>
                <a:r>
                  <a:rPr lang="en-US" sz="2000" dirty="0">
                    <a:effectLst/>
                    <a:latin typeface="Consolas" panose="020B0609020204030204" pitchFamily="49" charset="0"/>
                    <a:ea typeface="SimSun" panose="02010600030101010101" pitchFamily="2" charset="-122"/>
                  </a:rPr>
                  <a:t>return y;</a:t>
                </a:r>
                <a:r>
                  <a:rPr lang="en-US" sz="2000" dirty="0">
                    <a:effectLst/>
                    <a:latin typeface="Times New Roman" panose="02020603050405020304" pitchFamily="18" charset="0"/>
                    <a:ea typeface="SimSun" panose="02010600030101010101" pitchFamily="2" charset="-122"/>
                  </a:rPr>
                  <a:t>		//y is assumed to be a column vector</a:t>
                </a:r>
                <a:endParaRPr lang="en-US" sz="20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49071" y="546315"/>
                <a:ext cx="7865616" cy="5994333"/>
              </a:xfrm>
              <a:prstGeom prst="rect">
                <a:avLst/>
              </a:prstGeom>
              <a:blipFill>
                <a:blip r:embed="rId2"/>
                <a:stretch>
                  <a:fillRect l="-775" b="-71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6D5DC3AA-D398-4AF5-8D9E-AE5EE4F431CA}"/>
              </a:ext>
            </a:extLst>
          </p:cNvPr>
          <p:cNvSpPr/>
          <p:nvPr/>
        </p:nvSpPr>
        <p:spPr>
          <a:xfrm>
            <a:off x="6096000" y="317352"/>
            <a:ext cx="4834785" cy="584775"/>
          </a:xfrm>
          <a:prstGeom prst="rect">
            <a:avLst/>
          </a:prstGeom>
        </p:spPr>
        <p:txBody>
          <a:bodyPr wrap="none">
            <a:spAutoFit/>
          </a:bodyPr>
          <a:lstStyle/>
          <a:p>
            <a:r>
              <a:rPr lang="en-US" sz="3200" dirty="0">
                <a:ea typeface="SimSun" panose="02010600030101010101" pitchFamily="2" charset="-122"/>
              </a:rPr>
              <a:t>Evaluate a polynomial A(x) </a:t>
            </a:r>
            <a:endParaRPr lang="en-US" sz="3200" dirty="0"/>
          </a:p>
        </p:txBody>
      </p:sp>
    </p:spTree>
    <p:extLst>
      <p:ext uri="{BB962C8B-B14F-4D97-AF65-F5344CB8AC3E}">
        <p14:creationId xmlns:p14="http://schemas.microsoft.com/office/powerpoint/2010/main" val="3416333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946461"/>
            <a:ext cx="8294207" cy="62542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328990" y="2529553"/>
            <a:ext cx="9037467" cy="3050772"/>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 To complete the polynomial multiplication scheme, we describing the process of converting a polynomial from its point-value form back to its coefficient form by using the DFT and its inverse.</a:t>
            </a:r>
          </a:p>
          <a:p>
            <a:pPr>
              <a:lnSpc>
                <a:spcPct val="115000"/>
              </a:lnSpc>
            </a:pPr>
            <a:endParaRPr lang="en-US" sz="2400" dirty="0">
              <a:latin typeface="Times New Roman" panose="02020603050405020304" pitchFamily="18"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We interpolate by </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writing the DFT of a polynomial as a matrix equation V and then </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Computing the inverse DFT to get the inverse of the matrix V</a:t>
            </a:r>
            <a:r>
              <a:rPr lang="en-US" sz="2400" baseline="30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p:sp>
        <p:nvSpPr>
          <p:cNvPr id="3" name="Rectangle 2">
            <a:extLst>
              <a:ext uri="{FF2B5EF4-FFF2-40B4-BE49-F238E27FC236}">
                <a16:creationId xmlns:a16="http://schemas.microsoft.com/office/drawing/2014/main" id="{B6002CD6-760A-4B98-9867-84041579B520}"/>
              </a:ext>
            </a:extLst>
          </p:cNvPr>
          <p:cNvSpPr/>
          <p:nvPr/>
        </p:nvSpPr>
        <p:spPr>
          <a:xfrm>
            <a:off x="1328990" y="946461"/>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21885782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946461"/>
            <a:ext cx="8294207" cy="62542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7266" y="2326353"/>
            <a:ext cx="9037467" cy="3456139"/>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Key Points:</a:t>
            </a:r>
            <a:endParaRPr lang="en-US" sz="2400" dirty="0">
              <a:latin typeface="Courier New" panose="02070309020205020404" pitchFamily="49" charset="0"/>
              <a:ea typeface="SimSun" panose="02010600030101010101" pitchFamily="2" charset="-122"/>
            </a:endParaRPr>
          </a:p>
          <a:p>
            <a:pPr marL="457200" indent="-457200">
              <a:lnSpc>
                <a:spcPct val="115000"/>
              </a:lnSpc>
              <a:buAutoNum type="arabicPeriod"/>
            </a:pPr>
            <a:r>
              <a:rPr lang="en-US" sz="2400" dirty="0">
                <a:latin typeface="Times New Roman" panose="02020603050405020304" pitchFamily="18" charset="0"/>
                <a:ea typeface="SimSun" panose="02010600030101010101" pitchFamily="2" charset="-122"/>
              </a:rPr>
              <a:t>DFT as a Matrix Equation</a:t>
            </a:r>
          </a:p>
          <a:p>
            <a:pPr marL="914400" indent="-449263">
              <a:lnSpc>
                <a:spcPct val="115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Represent the DFT of a polynomial as a matrix multiplication. </a:t>
            </a:r>
          </a:p>
          <a:p>
            <a:pPr marL="914400" indent="-449263">
              <a:lnSpc>
                <a:spcPct val="115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 = </a:t>
            </a:r>
            <a:r>
              <a:rPr lang="en-US" sz="2400" dirty="0" err="1">
                <a:latin typeface="Times New Roman" panose="02020603050405020304" pitchFamily="18" charset="0"/>
                <a:cs typeface="Times New Roman" panose="02020603050405020304" pitchFamily="18" charset="0"/>
              </a:rPr>
              <a:t>DFT</a:t>
            </a:r>
            <a:r>
              <a:rPr lang="en-US" sz="2400" baseline="-25000" dirty="0" err="1">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​(a), where y =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y</a:t>
            </a:r>
            <a:r>
              <a:rPr lang="en-US" sz="2400" baseline="-25000" dirty="0">
                <a:latin typeface="Times New Roman" panose="02020603050405020304" pitchFamily="18" charset="0"/>
                <a:cs typeface="Times New Roman" panose="02020603050405020304" pitchFamily="18" charset="0"/>
              </a:rPr>
              <a:t>n−1</a:t>
            </a:r>
            <a:r>
              <a:rPr lang="en-US" sz="2400" dirty="0">
                <a:latin typeface="Times New Roman" panose="02020603050405020304" pitchFamily="18" charset="0"/>
                <a:cs typeface="Times New Roman" panose="02020603050405020304" pitchFamily="18" charset="0"/>
              </a:rPr>
              <a:t>) are the values at the nth roots of unity, and a =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a</a:t>
            </a:r>
            <a:r>
              <a:rPr lang="en-US" sz="2400" baseline="-25000" dirty="0">
                <a:latin typeface="Times New Roman" panose="02020603050405020304" pitchFamily="18" charset="0"/>
                <a:cs typeface="Times New Roman" panose="02020603050405020304" pitchFamily="18" charset="0"/>
              </a:rPr>
              <a:t>n−1​</a:t>
            </a:r>
            <a:r>
              <a:rPr lang="en-US" sz="2400" dirty="0">
                <a:latin typeface="Times New Roman" panose="02020603050405020304" pitchFamily="18" charset="0"/>
                <a:cs typeface="Times New Roman" panose="02020603050405020304" pitchFamily="18" charset="0"/>
              </a:rPr>
              <a:t>) are the coefficients of the polynomial, then this transformation can be written in matrix form as y = </a:t>
            </a:r>
            <a:r>
              <a:rPr lang="en-US" sz="2400" dirty="0" err="1">
                <a:latin typeface="Times New Roman" panose="02020603050405020304" pitchFamily="18" charset="0"/>
                <a:cs typeface="Times New Roman" panose="02020603050405020304" pitchFamily="18" charset="0"/>
              </a:rPr>
              <a:t>V⋅a</a:t>
            </a:r>
            <a:r>
              <a:rPr lang="en-US" sz="2400" dirty="0">
                <a:latin typeface="Times New Roman" panose="02020603050405020304" pitchFamily="18" charset="0"/>
                <a:cs typeface="Times New Roman" panose="02020603050405020304" pitchFamily="18" charset="0"/>
              </a:rPr>
              <a:t>, where V is the </a:t>
            </a:r>
            <a:r>
              <a:rPr lang="en-US" sz="2400" dirty="0" err="1">
                <a:latin typeface="Times New Roman" panose="02020603050405020304" pitchFamily="18" charset="0"/>
                <a:cs typeface="Times New Roman" panose="02020603050405020304" pitchFamily="18" charset="0"/>
              </a:rPr>
              <a:t>Vandermonde</a:t>
            </a:r>
            <a:r>
              <a:rPr lang="en-US" sz="2400" dirty="0">
                <a:latin typeface="Times New Roman" panose="02020603050405020304" pitchFamily="18" charset="0"/>
                <a:cs typeface="Times New Roman" panose="02020603050405020304" pitchFamily="18" charset="0"/>
              </a:rPr>
              <a:t> matrix associated with the nth roots of unity.</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B6002CD6-760A-4B98-9867-84041579B520}"/>
              </a:ext>
            </a:extLst>
          </p:cNvPr>
          <p:cNvSpPr/>
          <p:nvPr/>
        </p:nvSpPr>
        <p:spPr>
          <a:xfrm>
            <a:off x="1328990" y="946461"/>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4199015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1B04C85-0169-474A-8377-DB79E10CB339}"/>
              </a:ext>
            </a:extLst>
          </p:cNvPr>
          <p:cNvSpPr txBox="1"/>
          <p:nvPr/>
        </p:nvSpPr>
        <p:spPr>
          <a:xfrm>
            <a:off x="1212727" y="5617853"/>
            <a:ext cx="8294207" cy="625428"/>
          </a:xfrm>
          <a:prstGeom prst="rect">
            <a:avLst/>
          </a:prstGeom>
          <a:solidFill>
            <a:srgbClr val="FFFF00"/>
          </a:solidFill>
        </p:spPr>
        <p:txBody>
          <a:bodyPr wrap="square" rtlCol="0">
            <a:spAutoFit/>
          </a:bodyPr>
          <a:lstStyle/>
          <a:p>
            <a:endParaRPr lang="en-US" dirty="0"/>
          </a:p>
        </p:txBody>
      </p:sp>
      <p:sp>
        <p:nvSpPr>
          <p:cNvPr id="3" name="Left Bracket 2"/>
          <p:cNvSpPr/>
          <p:nvPr/>
        </p:nvSpPr>
        <p:spPr>
          <a:xfrm>
            <a:off x="6264545" y="1615725"/>
            <a:ext cx="88285" cy="2070267"/>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Left Bracket 3"/>
          <p:cNvSpPr/>
          <p:nvPr/>
        </p:nvSpPr>
        <p:spPr>
          <a:xfrm>
            <a:off x="8155238" y="1609376"/>
            <a:ext cx="45719" cy="22120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ight Bracket 4"/>
          <p:cNvSpPr/>
          <p:nvPr/>
        </p:nvSpPr>
        <p:spPr>
          <a:xfrm>
            <a:off x="9174697" y="1627130"/>
            <a:ext cx="45719" cy="221200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ight Bracket 5"/>
          <p:cNvSpPr/>
          <p:nvPr/>
        </p:nvSpPr>
        <p:spPr>
          <a:xfrm>
            <a:off x="5669885" y="1615725"/>
            <a:ext cx="138243" cy="2063283"/>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Left Bracket 6"/>
          <p:cNvSpPr/>
          <p:nvPr/>
        </p:nvSpPr>
        <p:spPr>
          <a:xfrm>
            <a:off x="1154097" y="1615725"/>
            <a:ext cx="117260" cy="199258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Bracket 7"/>
          <p:cNvSpPr/>
          <p:nvPr/>
        </p:nvSpPr>
        <p:spPr>
          <a:xfrm>
            <a:off x="7349430" y="1609376"/>
            <a:ext cx="45719" cy="2069632"/>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10" name="Rectangle 8"/>
              <p:cNvSpPr>
                <a:spLocks noChangeArrowheads="1"/>
              </p:cNvSpPr>
              <p:nvPr/>
            </p:nvSpPr>
            <p:spPr bwMode="auto">
              <a:xfrm>
                <a:off x="372863" y="1417746"/>
                <a:ext cx="11093976" cy="238853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zh-CN" sz="1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0</m:t>
                        </m:r>
                      </m:sub>
                      <m:sup>
                        <m:r>
                          <a:rPr lang="en-US" sz="2400" i="1">
                            <a:latin typeface="Cambria Math"/>
                          </a:rPr>
                          <m:t>2</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0</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0</a:t>
                </a:r>
                <a:endParaRPr kumimoji="0" lang="en-US" altLang="zh-CN" sz="24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	x</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1</m:t>
                        </m:r>
                      </m:sub>
                      <m:sup>
                        <m:r>
                          <a:rPr lang="en-US" sz="2400" i="1">
                            <a:latin typeface="Cambria Math"/>
                          </a:rPr>
                          <m:t>2</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1</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	.	.		.		.</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	.	.		.	=	.	  …. (2.16)</a:t>
                </a:r>
                <a:endParaRPr kumimoji="0" lang="en-US" altLang="zh-CN"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	.	.		.		.</a:t>
                </a:r>
                <a:endParaRPr kumimoji="0" lang="en-US" altLang="zh-CN" sz="24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	x</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𝑛</m:t>
                        </m:r>
                        <m:r>
                          <a:rPr lang="en-US" sz="2400" i="1">
                            <a:latin typeface="Cambria Math"/>
                          </a:rPr>
                          <m:t>−1</m:t>
                        </m:r>
                      </m:sub>
                      <m:sup>
                        <m:r>
                          <a:rPr lang="en-US" sz="2400" i="1">
                            <a:latin typeface="Cambria Math"/>
                          </a:rPr>
                          <m:t>2</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a:rPr>
                          <m:t>𝑥</m:t>
                        </m:r>
                      </m:e>
                      <m:sub>
                        <m:r>
                          <a:rPr lang="en-US" sz="2400" i="1">
                            <a:latin typeface="Cambria Math"/>
                          </a:rPr>
                          <m:t>𝑛</m:t>
                        </m:r>
                        <m:r>
                          <a:rPr lang="en-US" sz="2400" i="1">
                            <a:latin typeface="Cambria Math"/>
                          </a:rPr>
                          <m:t>−1</m:t>
                        </m:r>
                      </m:sub>
                      <m:sup>
                        <m:r>
                          <a:rPr lang="en-US" sz="2400" i="1">
                            <a:latin typeface="Cambria Math"/>
                          </a:rPr>
                          <m:t>𝑛</m:t>
                        </m:r>
                        <m:r>
                          <a:rPr lang="en-US" sz="2400" i="1">
                            <a:latin typeface="Cambria Math"/>
                          </a:rPr>
                          <m:t>−1</m:t>
                        </m:r>
                      </m:sup>
                    </m:sSubSup>
                  </m:oMath>
                </a14:m>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n-1</a:t>
                </a: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y</a:t>
                </a:r>
                <a:r>
                  <a:rPr kumimoji="0" lang="en-US" altLang="zh-CN" sz="2400" b="0" i="0" u="none" strike="noStrike" cap="none" normalizeH="0" baseline="-3000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n-1</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mc:Choice>
        <mc:Fallback xmlns="">
          <p:sp>
            <p:nvSpPr>
              <p:cNvPr id="10" name="Rectangle 8"/>
              <p:cNvSpPr>
                <a:spLocks noRot="1" noChangeAspect="1" noMove="1" noResize="1" noEditPoints="1" noAdjustHandles="1" noChangeArrowheads="1" noChangeShapeType="1" noTextEdit="1"/>
              </p:cNvSpPr>
              <p:nvPr/>
            </p:nvSpPr>
            <p:spPr bwMode="auto">
              <a:xfrm>
                <a:off x="372863" y="1417746"/>
                <a:ext cx="11093976" cy="2388539"/>
              </a:xfrm>
              <a:prstGeom prst="rect">
                <a:avLst/>
              </a:prstGeom>
              <a:blipFill rotWithShape="0">
                <a:blip r:embed="rId2"/>
                <a:stretch>
                  <a:fillRect t="-1023" b="-53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10"/>
          <p:cNvSpPr/>
          <p:nvPr/>
        </p:nvSpPr>
        <p:spPr>
          <a:xfrm>
            <a:off x="1091072" y="614719"/>
            <a:ext cx="7064166" cy="517065"/>
          </a:xfrm>
          <a:prstGeom prst="rect">
            <a:avLst/>
          </a:prstGeom>
        </p:spPr>
        <p:txBody>
          <a:bodyPr wrap="square">
            <a:spAutoFit/>
          </a:bodyPr>
          <a:lstStyle/>
          <a:p>
            <a:pPr>
              <a:lnSpc>
                <a:spcPct val="115000"/>
              </a:lnSpc>
            </a:pPr>
            <a:r>
              <a:rPr lang="en-US" sz="2400" dirty="0">
                <a:latin typeface="Times New Roman" panose="02020603050405020304" pitchFamily="18" charset="0"/>
                <a:cs typeface="Times New Roman" panose="02020603050405020304" pitchFamily="18" charset="0"/>
              </a:rPr>
              <a:t>Example: From the equation (2.16) in </a:t>
            </a:r>
            <a:r>
              <a:rPr lang="en-US" sz="2400" b="1" dirty="0">
                <a:latin typeface="Times New Roman" panose="02020603050405020304" pitchFamily="18" charset="0"/>
                <a:ea typeface="SimSun" panose="02010600030101010101" pitchFamily="2" charset="-122"/>
                <a:cs typeface="Times New Roman" panose="02020603050405020304" pitchFamily="18" charset="0"/>
              </a:rPr>
              <a:t>Example  </a:t>
            </a:r>
            <a:r>
              <a:rPr lang="en-US" sz="2400" dirty="0">
                <a:latin typeface="Times New Roman" panose="02020603050405020304" pitchFamily="18" charset="0"/>
                <a:ea typeface="SimSun" panose="02010600030101010101" pitchFamily="2" charset="-122"/>
                <a:cs typeface="Times New Roman" panose="02020603050405020304" pitchFamily="18" charset="0"/>
              </a:rPr>
              <a:t>2.29</a:t>
            </a:r>
            <a:r>
              <a:rPr lang="en-US" sz="2400" dirty="0">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mc:AlternateContent xmlns:mc="http://schemas.openxmlformats.org/markup-compatibility/2006" xmlns:a14="http://schemas.microsoft.com/office/drawing/2010/main">
        <mc:Choice Requires="a14">
          <p:sp>
            <p:nvSpPr>
              <p:cNvPr id="12" name="Rectangle 11"/>
              <p:cNvSpPr/>
              <p:nvPr/>
            </p:nvSpPr>
            <p:spPr>
              <a:xfrm>
                <a:off x="1154097" y="4092247"/>
                <a:ext cx="8566952" cy="2052613"/>
              </a:xfrm>
              <a:prstGeom prst="rect">
                <a:avLst/>
              </a:prstGeom>
            </p:spPr>
            <p:txBody>
              <a:bodyPr wrap="square">
                <a:spAutoFit/>
              </a:bodyPr>
              <a:lstStyle/>
              <a:p>
                <a:pPr>
                  <a:spcAft>
                    <a:spcPts val="1200"/>
                  </a:spcAft>
                </a:pPr>
                <a:r>
                  <a:rPr lang="en-US" sz="2400" dirty="0" err="1">
                    <a:latin typeface="Times New Roman" panose="02020603050405020304" pitchFamily="18" charset="0"/>
                    <a:ea typeface="SimSun" panose="02010600030101010101" pitchFamily="2" charset="-122"/>
                  </a:rPr>
                  <a:t>y</a:t>
                </a:r>
                <a:r>
                  <a:rPr lang="en-US" sz="2400" baseline="-25000" dirty="0" err="1">
                    <a:effectLst/>
                    <a:latin typeface="Times New Roman" panose="02020603050405020304" pitchFamily="18" charset="0"/>
                    <a:ea typeface="SimSun" panose="02010600030101010101" pitchFamily="2" charset="-122"/>
                  </a:rPr>
                  <a:t>k</a:t>
                </a:r>
                <a:r>
                  <a:rPr lang="en-US" sz="2400" baseline="-25000" dirty="0">
                    <a:effectLst/>
                    <a:latin typeface="Times New Roman" panose="02020603050405020304" pitchFamily="18" charset="0"/>
                    <a:ea typeface="SimSun" panose="02010600030101010101" pitchFamily="2" charset="-122"/>
                  </a:rPr>
                  <a:t>  </a:t>
                </a:r>
                <a:r>
                  <a:rPr lang="en-US" sz="2400" b="1"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a:t>
                </a:r>
                <a:r>
                  <a:rPr lang="en-US" sz="2400" baseline="-25000" dirty="0">
                    <a:effectLst/>
                    <a:latin typeface="Times New Roman" panose="02020603050405020304" pitchFamily="18" charset="0"/>
                    <a:ea typeface="SimSun" panose="02010600030101010101" pitchFamily="2" charset="-122"/>
                  </a:rPr>
                  <a:t>0 </a:t>
                </a:r>
                <a:r>
                  <a:rPr lang="en-US" sz="2400" b="1" dirty="0">
                    <a:effectLst/>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1  +    a</a:t>
                </a:r>
                <a:r>
                  <a:rPr lang="en-US" sz="2400" baseline="-25000" dirty="0">
                    <a:effectLst/>
                    <a:latin typeface="Times New Roman" panose="02020603050405020304" pitchFamily="18" charset="0"/>
                    <a:ea typeface="SimSun" panose="02010600030101010101" pitchFamily="2" charset="-122"/>
                  </a:rPr>
                  <a:t>1 </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x</a:t>
                </a:r>
                <a:r>
                  <a:rPr lang="en-US" sz="2400" baseline="-25000" dirty="0" err="1">
                    <a:effectLst/>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a:t>
                </a:r>
                <a:r>
                  <a:rPr lang="en-US" sz="2400" baseline="-25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  …  +  a</a:t>
                </a:r>
                <a:r>
                  <a:rPr lang="en-US" sz="2400" baseline="-25000" dirty="0">
                    <a:effectLst/>
                    <a:latin typeface="Times New Roman" panose="02020603050405020304" pitchFamily="18" charset="0"/>
                    <a:ea typeface="SimSun" panose="02010600030101010101" pitchFamily="2" charset="-122"/>
                  </a:rPr>
                  <a:t>n-1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𝑘</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When k = 1, then</a:t>
                </a:r>
                <a:endParaRPr lang="en-US" sz="2400" dirty="0">
                  <a:effectLst/>
                  <a:latin typeface="Courier New" panose="02070309020205020404" pitchFamily="49"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y</a:t>
                </a:r>
                <a:r>
                  <a:rPr lang="en-US" sz="2400" baseline="-25000" dirty="0">
                    <a:effectLst/>
                    <a:latin typeface="Times New Roman" panose="02020603050405020304" pitchFamily="18" charset="0"/>
                    <a:ea typeface="SimSun" panose="02010600030101010101" pitchFamily="2" charset="-122"/>
                  </a:rPr>
                  <a:t>1  </a:t>
                </a:r>
                <a:r>
                  <a:rPr lang="en-US" sz="2400" b="1"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a:t>
                </a:r>
                <a:r>
                  <a:rPr lang="en-US" sz="2400" baseline="-25000" dirty="0">
                    <a:effectLst/>
                    <a:latin typeface="Times New Roman" panose="02020603050405020304" pitchFamily="18" charset="0"/>
                    <a:ea typeface="SimSun" panose="02010600030101010101" pitchFamily="2" charset="-122"/>
                  </a:rPr>
                  <a:t>0 </a:t>
                </a:r>
                <a:r>
                  <a:rPr lang="en-US" sz="2400" b="1" dirty="0">
                    <a:effectLst/>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1  +    a</a:t>
                </a:r>
                <a:r>
                  <a:rPr lang="en-US" sz="2400" baseline="-25000" dirty="0">
                    <a:effectLst/>
                    <a:latin typeface="Times New Roman" panose="02020603050405020304" pitchFamily="18" charset="0"/>
                    <a:ea typeface="SimSun" panose="02010600030101010101" pitchFamily="2" charset="-122"/>
                  </a:rPr>
                  <a:t>1 </a:t>
                </a:r>
                <a:r>
                  <a:rPr lang="en-US" sz="2400" dirty="0">
                    <a:effectLst/>
                    <a:latin typeface="Times New Roman" panose="02020603050405020304" pitchFamily="18" charset="0"/>
                    <a:ea typeface="SimSun" panose="02010600030101010101" pitchFamily="2" charset="-122"/>
                  </a:rPr>
                  <a:t>* x</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  a</a:t>
                </a:r>
                <a:r>
                  <a:rPr lang="en-US" sz="2400" baseline="-25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  …  +  a</a:t>
                </a:r>
                <a:r>
                  <a:rPr lang="en-US" sz="2400" baseline="-25000" dirty="0">
                    <a:effectLst/>
                    <a:latin typeface="Times New Roman" panose="02020603050405020304" pitchFamily="18" charset="0"/>
                    <a:ea typeface="SimSun" panose="02010600030101010101" pitchFamily="2" charset="-122"/>
                  </a:rPr>
                  <a:t>n-1 </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endParaRPr lang="en-US" sz="2400" dirty="0">
                  <a:effectLst/>
                  <a:latin typeface="Courier New" panose="02070309020205020404" pitchFamily="49" charset="0"/>
                  <a:ea typeface="SimSun" panose="02010600030101010101" pitchFamily="2" charset="-122"/>
                </a:endParaRPr>
              </a:p>
              <a:p>
                <a:pPr>
                  <a:spcAft>
                    <a:spcPts val="1200"/>
                  </a:spcAft>
                </a:pPr>
                <a:r>
                  <a:rPr lang="en-US" sz="2400" dirty="0">
                    <a:effectLst/>
                    <a:latin typeface="Times New Roman" panose="02020603050405020304" pitchFamily="18" charset="0"/>
                    <a:ea typeface="SimSun" panose="02010600030101010101" pitchFamily="2" charset="-122"/>
                  </a:rPr>
                  <a:t>The </a:t>
                </a:r>
                <a:r>
                  <a:rPr lang="en-US" sz="2400" dirty="0" err="1">
                    <a:effectLst/>
                    <a:latin typeface="Times New Roman" panose="02020603050405020304" pitchFamily="18" charset="0"/>
                    <a:ea typeface="SimSun" panose="02010600030101010101" pitchFamily="2" charset="-122"/>
                  </a:rPr>
                  <a:t>Vandermonde</a:t>
                </a:r>
                <a:r>
                  <a:rPr lang="en-US" sz="2400" dirty="0">
                    <a:effectLst/>
                    <a:latin typeface="Times New Roman" panose="02020603050405020304" pitchFamily="18" charset="0"/>
                    <a:ea typeface="SimSun" panose="02010600030101010101" pitchFamily="2" charset="-122"/>
                  </a:rPr>
                  <a:t> matrix could be evaluated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0</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 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  </m:t>
                    </m:r>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oMath>
                </a14:m>
                <a:endParaRPr lang="en-US" sz="2400" dirty="0">
                  <a:effectLst/>
                  <a:latin typeface="Courier New" panose="02070309020205020404" pitchFamily="49" charset="0"/>
                  <a:ea typeface="SimSun" panose="02010600030101010101" pitchFamily="2" charset="-122"/>
                </a:endParaRPr>
              </a:p>
            </p:txBody>
          </p:sp>
        </mc:Choice>
        <mc:Fallback xmlns="">
          <p:sp>
            <p:nvSpPr>
              <p:cNvPr id="12" name="Rectangle 11"/>
              <p:cNvSpPr>
                <a:spLocks noRot="1" noChangeAspect="1" noMove="1" noResize="1" noEditPoints="1" noAdjustHandles="1" noChangeArrowheads="1" noChangeShapeType="1" noTextEdit="1"/>
              </p:cNvSpPr>
              <p:nvPr/>
            </p:nvSpPr>
            <p:spPr>
              <a:xfrm>
                <a:off x="1154097" y="4092247"/>
                <a:ext cx="8566952" cy="2052613"/>
              </a:xfrm>
              <a:prstGeom prst="rect">
                <a:avLst/>
              </a:prstGeom>
              <a:blipFill rotWithShape="0">
                <a:blip r:embed="rId3"/>
                <a:stretch>
                  <a:fillRect l="-1067" t="-2374" b="-5045"/>
                </a:stretch>
              </a:blipFill>
            </p:spPr>
            <p:txBody>
              <a:bodyPr/>
              <a:lstStyle/>
              <a:p>
                <a:r>
                  <a:rPr lang="en-US">
                    <a:noFill/>
                  </a:rPr>
                  <a:t> </a:t>
                </a:r>
              </a:p>
            </p:txBody>
          </p:sp>
        </mc:Fallback>
      </mc:AlternateContent>
    </p:spTree>
    <p:extLst>
      <p:ext uri="{BB962C8B-B14F-4D97-AF65-F5344CB8AC3E}">
        <p14:creationId xmlns:p14="http://schemas.microsoft.com/office/powerpoint/2010/main" val="1365571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31650" y="1779372"/>
                <a:ext cx="9490229" cy="3763531"/>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1	1	1	    1	     …	1		 a</a:t>
                </a:r>
                <a:r>
                  <a:rPr lang="en-US" sz="2400" baseline="-25000" dirty="0">
                    <a:effectLst/>
                    <a:latin typeface="Times New Roman" panose="02020603050405020304" pitchFamily="18" charset="0"/>
                    <a:ea typeface="SimSun" panose="02010600030101010101" pitchFamily="2" charset="-122"/>
                  </a:rPr>
                  <a:t>0		</a:t>
                </a:r>
                <a:r>
                  <a:rPr lang="en-US" sz="2400" dirty="0">
                    <a:effectLst/>
                    <a:latin typeface="Times New Roman" panose="02020603050405020304" pitchFamily="18" charset="0"/>
                    <a:ea typeface="SimSun" panose="02010600030101010101" pitchFamily="2" charset="-122"/>
                  </a:rPr>
                  <a:t>y</a:t>
                </a:r>
                <a:r>
                  <a:rPr lang="en-US" sz="2400" baseline="-25000" dirty="0">
                    <a:effectLst/>
                    <a:latin typeface="Times New Roman" panose="02020603050405020304" pitchFamily="18" charset="0"/>
                    <a:ea typeface="SimSun" panose="02010600030101010101" pitchFamily="2" charset="-122"/>
                  </a:rPr>
                  <a:t>0</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1	</a:t>
                </a:r>
                <a:r>
                  <a:rPr lang="en-US" sz="2400" dirty="0">
                    <a:effectLst/>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a</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y</a:t>
                </a:r>
                <a:r>
                  <a:rPr lang="en-US" sz="2400" baseline="-25000" dirty="0">
                    <a:effectLst/>
                    <a:latin typeface="Times New Roman" panose="02020603050405020304" pitchFamily="18" charset="0"/>
                    <a:ea typeface="SimSun" panose="02010600030101010101" pitchFamily="2" charset="-122"/>
                  </a:rPr>
                  <a:t>1</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1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4</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a</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y</a:t>
                </a:r>
                <a:r>
                  <a:rPr lang="en-US" sz="2400" baseline="-25000" dirty="0">
                    <a:effectLst/>
                    <a:latin typeface="Times New Roman" panose="02020603050405020304" pitchFamily="18" charset="0"/>
                    <a:ea typeface="SimSun" panose="02010600030101010101" pitchFamily="2" charset="-122"/>
                  </a:rPr>
                  <a:t>2</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1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6</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9</m:t>
                        </m:r>
                      </m:sup>
                    </m:sSubSup>
                  </m:oMath>
                </a14:m>
                <a:r>
                  <a:rPr lang="en-US" sz="2400" dirty="0">
                    <a:effectLst/>
                    <a:latin typeface="Times New Roman" panose="02020603050405020304" pitchFamily="18" charset="0"/>
                    <a:ea typeface="SimSun" panose="02010600030101010101" pitchFamily="2" charset="-122"/>
                  </a:rPr>
                  <a:t>	     …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a</a:t>
                </a:r>
                <a:r>
                  <a:rPr lang="en-US" sz="2400" baseline="-25000" dirty="0">
                    <a:effectLst/>
                    <a:latin typeface="Times New Roman" panose="02020603050405020304" pitchFamily="18" charset="0"/>
                    <a:ea typeface="SimSun" panose="02010600030101010101" pitchFamily="2" charset="-122"/>
                  </a:rPr>
                  <a:t>4	</a:t>
                </a:r>
                <a:r>
                  <a:rPr lang="en-US" sz="2400" dirty="0">
                    <a:effectLst/>
                    <a:latin typeface="Times New Roman" panose="02020603050405020304" pitchFamily="18" charset="0"/>
                    <a:ea typeface="SimSun" panose="02010600030101010101" pitchFamily="2" charset="-122"/>
                  </a:rPr>
                  <a:t>=</a:t>
                </a:r>
                <a:r>
                  <a:rPr lang="en-US" sz="2400" baseline="-25000"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y</a:t>
                </a:r>
                <a:r>
                  <a:rPr lang="en-US" sz="2400" baseline="-25000" dirty="0">
                    <a:effectLst/>
                    <a:latin typeface="Times New Roman" panose="02020603050405020304" pitchFamily="18" charset="0"/>
                    <a:ea typeface="SimSun" panose="02010600030101010101" pitchFamily="2" charset="-122"/>
                  </a:rPr>
                  <a:t>3</a:t>
                </a:r>
                <a:endParaRPr lang="en-US" sz="2400" dirty="0">
                  <a:effectLst/>
                  <a:latin typeface="Courier New" panose="02070309020205020404" pitchFamily="49" charset="0"/>
                  <a:ea typeface="SimSun" panose="02010600030101010101" pitchFamily="2" charset="-122"/>
                </a:endParaRPr>
              </a:p>
              <a:p>
                <a:pPr>
                  <a:lnSpc>
                    <a:spcPct val="115000"/>
                  </a:lnSpc>
                </a:pPr>
                <a:r>
                  <a:rPr lang="en-US" sz="2400" dirty="0">
                    <a:effectLst/>
                    <a:latin typeface="Times New Roman" panose="02020603050405020304" pitchFamily="18" charset="0"/>
                    <a:ea typeface="SimSun" panose="02010600030101010101" pitchFamily="2" charset="-122"/>
                  </a:rPr>
                  <a:t>	.	.	.	     .			 .		.	</a:t>
                </a:r>
              </a:p>
              <a:p>
                <a:pPr>
                  <a:lnSpc>
                    <a:spcPct val="115000"/>
                  </a:lnSpc>
                </a:pP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	.	     .			 .		</a:t>
                </a:r>
                <a:r>
                  <a:rPr lang="en-US" sz="2400" dirty="0">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a:p>
                <a:pPr>
                  <a:lnSpc>
                    <a:spcPct val="115000"/>
                  </a:lnSpc>
                </a:pP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	.	     .			 .		.	</a:t>
                </a:r>
              </a:p>
              <a:p>
                <a:pPr>
                  <a:lnSpc>
                    <a:spcPct val="115000"/>
                  </a:lnSpc>
                </a:pPr>
                <a:r>
                  <a:rPr lang="en-US" sz="2400" dirty="0">
                    <a:effectLst/>
                    <a:latin typeface="Times New Roman" panose="02020603050405020304" pitchFamily="18" charset="0"/>
                    <a:ea typeface="SimSun" panose="02010600030101010101" pitchFamily="2" charset="-122"/>
                  </a:rPr>
                  <a:t>1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2(</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3(</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r>
                      <a:rPr lang="en-US" sz="2400" b="0" i="0" smtClean="0">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−1)</m:t>
                        </m:r>
                      </m:sup>
                    </m:sSubSup>
                  </m:oMath>
                </a14:m>
                <a:r>
                  <a:rPr lang="en-US" sz="2400" dirty="0">
                    <a:effectLst/>
                    <a:latin typeface="Times New Roman" panose="02020603050405020304" pitchFamily="18" charset="0"/>
                    <a:ea typeface="SimSun" panose="02010600030101010101" pitchFamily="2" charset="-122"/>
                  </a:rPr>
                  <a:t>	 a</a:t>
                </a:r>
                <a:r>
                  <a:rPr lang="en-US" sz="2400" baseline="-25000" dirty="0">
                    <a:effectLst/>
                    <a:latin typeface="Times New Roman" panose="02020603050405020304" pitchFamily="18" charset="0"/>
                    <a:ea typeface="SimSun" panose="02010600030101010101" pitchFamily="2" charset="-122"/>
                  </a:rPr>
                  <a:t>n-1</a:t>
                </a:r>
                <a:r>
                  <a:rPr lang="en-US" sz="2400" dirty="0">
                    <a:effectLst/>
                    <a:latin typeface="Times New Roman" panose="02020603050405020304" pitchFamily="18" charset="0"/>
                    <a:ea typeface="SimSun" panose="02010600030101010101" pitchFamily="2" charset="-122"/>
                  </a:rPr>
                  <a:t>		y</a:t>
                </a:r>
                <a:r>
                  <a:rPr lang="en-US" sz="2400" baseline="-25000" dirty="0">
                    <a:effectLst/>
                    <a:latin typeface="Times New Roman" panose="02020603050405020304" pitchFamily="18" charset="0"/>
                    <a:ea typeface="SimSun" panose="02010600030101010101" pitchFamily="2" charset="-122"/>
                  </a:rPr>
                  <a:t>n-1</a:t>
                </a:r>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31650" y="1779372"/>
                <a:ext cx="9490229" cy="3763531"/>
              </a:xfrm>
              <a:prstGeom prst="rect">
                <a:avLst/>
              </a:prstGeom>
              <a:blipFill rotWithShape="0">
                <a:blip r:embed="rId2"/>
                <a:stretch>
                  <a:fillRect l="-963" t="-648" b="-1297"/>
                </a:stretch>
              </a:blipFill>
            </p:spPr>
            <p:txBody>
              <a:bodyPr/>
              <a:lstStyle/>
              <a:p>
                <a:r>
                  <a:rPr lang="en-US">
                    <a:noFill/>
                  </a:rPr>
                  <a:t> </a:t>
                </a:r>
              </a:p>
            </p:txBody>
          </p:sp>
        </mc:Fallback>
      </mc:AlternateContent>
      <p:sp>
        <p:nvSpPr>
          <p:cNvPr id="3" name="Rectangle 2"/>
          <p:cNvSpPr/>
          <p:nvPr/>
        </p:nvSpPr>
        <p:spPr>
          <a:xfrm>
            <a:off x="1211801" y="721672"/>
            <a:ext cx="9321553" cy="926664"/>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We write the DFT as the matrix product  y = </a:t>
            </a:r>
            <a:r>
              <a:rPr lang="en-US" sz="2400" dirty="0" err="1">
                <a:latin typeface="Times New Roman" panose="02020603050405020304" pitchFamily="18" charset="0"/>
                <a:ea typeface="SimSun" panose="02010600030101010101" pitchFamily="2" charset="-122"/>
              </a:rPr>
              <a:t>V</a:t>
            </a:r>
            <a:r>
              <a:rPr lang="en-US" sz="2400" baseline="-25000" dirty="0" err="1">
                <a:latin typeface="Times New Roman" panose="02020603050405020304" pitchFamily="18" charset="0"/>
                <a:ea typeface="SimSun" panose="02010600030101010101" pitchFamily="2" charset="-122"/>
              </a:rPr>
              <a:t>n</a:t>
            </a:r>
            <a:r>
              <a:rPr lang="en-US" sz="2400" dirty="0" err="1">
                <a:latin typeface="Times New Roman" panose="02020603050405020304" pitchFamily="18" charset="0"/>
                <a:ea typeface="SimSun" panose="02010600030101010101" pitchFamily="2" charset="-122"/>
              </a:rPr>
              <a:t>a</a:t>
            </a:r>
            <a:r>
              <a:rPr lang="en-US" sz="2400" dirty="0">
                <a:latin typeface="Times New Roman" panose="02020603050405020304" pitchFamily="18" charset="0"/>
                <a:ea typeface="SimSun" panose="02010600030101010101" pitchFamily="2" charset="-122"/>
              </a:rPr>
              <a:t>, where </a:t>
            </a:r>
          </a:p>
          <a:p>
            <a:pPr>
              <a:lnSpc>
                <a:spcPct val="115000"/>
              </a:lnSpc>
            </a:pPr>
            <a:r>
              <a:rPr lang="en-US" sz="2400" dirty="0" err="1">
                <a:latin typeface="Times New Roman" panose="02020603050405020304" pitchFamily="18" charset="0"/>
                <a:ea typeface="SimSun" panose="02010600030101010101" pitchFamily="2" charset="-122"/>
              </a:rPr>
              <a:t>V</a:t>
            </a:r>
            <a:r>
              <a:rPr lang="en-US" sz="2400" baseline="-25000" dirty="0" err="1">
                <a:latin typeface="Times New Roman" panose="02020603050405020304" pitchFamily="18" charset="0"/>
                <a:ea typeface="SimSun" panose="02010600030101010101" pitchFamily="2" charset="-122"/>
              </a:rPr>
              <a:t>n</a:t>
            </a:r>
            <a:r>
              <a:rPr lang="en-US" sz="2400" baseline="-250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is a </a:t>
            </a:r>
            <a:r>
              <a:rPr lang="en-US" sz="2400" dirty="0" err="1">
                <a:latin typeface="Times New Roman" panose="02020603050405020304" pitchFamily="18" charset="0"/>
                <a:ea typeface="SimSun" panose="02010600030101010101" pitchFamily="2" charset="-122"/>
              </a:rPr>
              <a:t>Vandermonde</a:t>
            </a:r>
            <a:r>
              <a:rPr lang="en-US" sz="2400" dirty="0">
                <a:latin typeface="Times New Roman" panose="02020603050405020304" pitchFamily="18" charset="0"/>
                <a:ea typeface="SimSun" panose="02010600030101010101" pitchFamily="2" charset="-122"/>
              </a:rPr>
              <a:t> matrix containing the appropriate powers of  </a:t>
            </a:r>
            <a:r>
              <a:rPr lang="en-US" sz="2400" dirty="0" err="1">
                <a:latin typeface="Cambria Math" panose="02040503050406030204" pitchFamily="18" charset="0"/>
                <a:ea typeface="SimSun" panose="02010600030101010101" pitchFamily="2" charset="-122"/>
                <a:cs typeface="Times New Roman" panose="02020603050405020304" pitchFamily="18" charset="0"/>
              </a:rPr>
              <a:t>ѡ</a:t>
            </a:r>
            <a:r>
              <a:rPr lang="en-US" sz="2400" baseline="-25000" dirty="0" err="1">
                <a:latin typeface="Times New Roman" panose="02020603050405020304" pitchFamily="18" charset="0"/>
                <a:ea typeface="SimSun" panose="02010600030101010101" pitchFamily="2" charset="-122"/>
              </a:rPr>
              <a:t>n</a:t>
            </a:r>
            <a:r>
              <a:rPr lang="en-US" sz="2400" dirty="0">
                <a:latin typeface="Times New Roman" panose="02020603050405020304" pitchFamily="18" charset="0"/>
                <a:ea typeface="SimSun" panose="02010600030101010101" pitchFamily="2" charset="-122"/>
              </a:rPr>
              <a:t>:</a:t>
            </a:r>
            <a:endParaRPr lang="en-US" sz="2400" dirty="0">
              <a:effectLst/>
              <a:latin typeface="Courier New" panose="02070309020205020404" pitchFamily="49" charset="0"/>
              <a:ea typeface="SimSun" panose="02010600030101010101" pitchFamily="2" charset="-122"/>
            </a:endParaRPr>
          </a:p>
        </p:txBody>
      </p:sp>
      <p:sp>
        <p:nvSpPr>
          <p:cNvPr id="4" name="Left Brace 3"/>
          <p:cNvSpPr/>
          <p:nvPr/>
        </p:nvSpPr>
        <p:spPr>
          <a:xfrm>
            <a:off x="1091953" y="1904707"/>
            <a:ext cx="239697" cy="351286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Left Brace 4"/>
          <p:cNvSpPr/>
          <p:nvPr/>
        </p:nvSpPr>
        <p:spPr>
          <a:xfrm>
            <a:off x="7660679" y="1849050"/>
            <a:ext cx="196787" cy="351286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Left Brace 5"/>
          <p:cNvSpPr/>
          <p:nvPr/>
        </p:nvSpPr>
        <p:spPr>
          <a:xfrm>
            <a:off x="9310462" y="1849050"/>
            <a:ext cx="239697" cy="351286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Left Brace 6"/>
          <p:cNvSpPr/>
          <p:nvPr/>
        </p:nvSpPr>
        <p:spPr>
          <a:xfrm flipH="1">
            <a:off x="10096159" y="1884307"/>
            <a:ext cx="238218" cy="3501459"/>
          </a:xfrm>
          <a:prstGeom prst="leftBrace">
            <a:avLst>
              <a:gd name="adj1" fmla="val 8333"/>
              <a:gd name="adj2" fmla="val 4924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Left Brace 7"/>
          <p:cNvSpPr/>
          <p:nvPr/>
        </p:nvSpPr>
        <p:spPr>
          <a:xfrm flipH="1">
            <a:off x="8302821" y="1868405"/>
            <a:ext cx="238218" cy="3501459"/>
          </a:xfrm>
          <a:prstGeom prst="leftBrace">
            <a:avLst>
              <a:gd name="adj1" fmla="val 8333"/>
              <a:gd name="adj2" fmla="val 4924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Left Brace 8"/>
          <p:cNvSpPr/>
          <p:nvPr/>
        </p:nvSpPr>
        <p:spPr>
          <a:xfrm flipH="1">
            <a:off x="7381960" y="1876356"/>
            <a:ext cx="184575" cy="3501459"/>
          </a:xfrm>
          <a:prstGeom prst="leftBrace">
            <a:avLst>
              <a:gd name="adj1" fmla="val 8333"/>
              <a:gd name="adj2" fmla="val 4924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10" name="Rectangle 9"/>
              <p:cNvSpPr/>
              <p:nvPr/>
            </p:nvSpPr>
            <p:spPr>
              <a:xfrm>
                <a:off x="1091953" y="5679642"/>
                <a:ext cx="9978502" cy="1018997"/>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 The (k, j) entry of  </a:t>
                </a:r>
                <a:r>
                  <a:rPr lang="en-US" sz="2400" dirty="0" err="1">
                    <a:latin typeface="Times New Roman" panose="02020603050405020304" pitchFamily="18" charset="0"/>
                    <a:ea typeface="SimSun" panose="02010600030101010101" pitchFamily="2" charset="-122"/>
                  </a:rPr>
                  <a:t>V</a:t>
                </a:r>
                <a:r>
                  <a:rPr lang="en-US" sz="2400" baseline="-25000" dirty="0" err="1">
                    <a:effectLst/>
                    <a:latin typeface="Times New Roman" panose="02020603050405020304" pitchFamily="18" charset="0"/>
                    <a:ea typeface="SimSun" panose="02010600030101010101" pitchFamily="2" charset="-122"/>
                  </a:rPr>
                  <a:t>n</a:t>
                </a:r>
                <a:r>
                  <a:rPr lang="en-US" sz="2400" baseline="-25000"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is  </a:t>
                </a:r>
                <a14:m>
                  <m:oMath xmlns:m="http://schemas.openxmlformats.org/officeDocument/2006/math">
                    <m:sSubSup>
                      <m:sSubSupPr>
                        <m:ctrlPr>
                          <a:rPr lang="en-US" sz="2400" i="1">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sub>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𝑘𝑗</m:t>
                        </m:r>
                      </m:sup>
                    </m:sSubSup>
                  </m:oMath>
                </a14:m>
                <a:r>
                  <a:rPr lang="en-US" sz="2400" dirty="0">
                    <a:effectLst/>
                    <a:latin typeface="Times New Roman" panose="02020603050405020304" pitchFamily="18" charset="0"/>
                    <a:ea typeface="SimSun" panose="02010600030101010101" pitchFamily="2" charset="-122"/>
                  </a:rPr>
                  <a:t> , for j, k = 0, 1, 2, …, n – 1. </a:t>
                </a:r>
              </a:p>
              <a:p>
                <a:pPr>
                  <a:lnSpc>
                    <a:spcPct val="115000"/>
                  </a:lnSpc>
                </a:pPr>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The exponents of the entries of </a:t>
                </a:r>
                <a:r>
                  <a:rPr lang="en-US" sz="2400" dirty="0" err="1">
                    <a:effectLst/>
                    <a:latin typeface="Times New Roman" panose="02020603050405020304" pitchFamily="18" charset="0"/>
                    <a:ea typeface="SimSun" panose="02010600030101010101" pitchFamily="2" charset="-122"/>
                  </a:rPr>
                  <a:t>V</a:t>
                </a:r>
                <a:r>
                  <a:rPr lang="en-US" sz="2400" baseline="-25000" dirty="0" err="1">
                    <a:effectLst/>
                    <a:latin typeface="Times New Roman" panose="02020603050405020304" pitchFamily="18" charset="0"/>
                    <a:ea typeface="SimSun" panose="02010600030101010101" pitchFamily="2" charset="-122"/>
                  </a:rPr>
                  <a:t>n</a:t>
                </a:r>
                <a:r>
                  <a:rPr lang="en-US" sz="2400" dirty="0">
                    <a:effectLst/>
                    <a:latin typeface="Times New Roman" panose="02020603050405020304" pitchFamily="18" charset="0"/>
                    <a:ea typeface="SimSun" panose="02010600030101010101" pitchFamily="2" charset="-122"/>
                  </a:rPr>
                  <a:t> form a multiplication table.</a:t>
                </a:r>
                <a:endParaRPr lang="en-US" sz="2400" dirty="0">
                  <a:effectLst/>
                  <a:latin typeface="Courier New" panose="02070309020205020404" pitchFamily="49" charset="0"/>
                  <a:ea typeface="SimSun" panose="02010600030101010101" pitchFamily="2" charset="-122"/>
                </a:endParaRPr>
              </a:p>
            </p:txBody>
          </p:sp>
        </mc:Choice>
        <mc:Fallback xmlns="">
          <p:sp>
            <p:nvSpPr>
              <p:cNvPr id="10" name="Rectangle 9"/>
              <p:cNvSpPr>
                <a:spLocks noRot="1" noChangeAspect="1" noMove="1" noResize="1" noEditPoints="1" noAdjustHandles="1" noChangeArrowheads="1" noChangeShapeType="1" noTextEdit="1"/>
              </p:cNvSpPr>
              <p:nvPr/>
            </p:nvSpPr>
            <p:spPr>
              <a:xfrm>
                <a:off x="1091953" y="5679642"/>
                <a:ext cx="9978502" cy="1018997"/>
              </a:xfrm>
              <a:prstGeom prst="rect">
                <a:avLst/>
              </a:prstGeom>
              <a:blipFill>
                <a:blip r:embed="rId3"/>
                <a:stretch>
                  <a:fillRect l="-183" b="-9581"/>
                </a:stretch>
              </a:blipFill>
            </p:spPr>
            <p:txBody>
              <a:bodyPr/>
              <a:lstStyle/>
              <a:p>
                <a:r>
                  <a:rPr lang="en-US">
                    <a:noFill/>
                  </a:rPr>
                  <a:t> </a:t>
                </a:r>
              </a:p>
            </p:txBody>
          </p:sp>
        </mc:Fallback>
      </mc:AlternateContent>
    </p:spTree>
    <p:extLst>
      <p:ext uri="{BB962C8B-B14F-4D97-AF65-F5344CB8AC3E}">
        <p14:creationId xmlns:p14="http://schemas.microsoft.com/office/powerpoint/2010/main" val="13539968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946461"/>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28990" y="1571889"/>
                <a:ext cx="9037467" cy="5504071"/>
              </a:xfrm>
              <a:prstGeom prst="rect">
                <a:avLst/>
              </a:prstGeom>
            </p:spPr>
            <p:txBody>
              <a:bodyPr wrap="square">
                <a:spAutoFit/>
              </a:bodyPr>
              <a:lstStyle/>
              <a:p>
                <a:pPr>
                  <a:lnSpc>
                    <a:spcPct val="115000"/>
                  </a:lnSpc>
                </a:pPr>
                <a:r>
                  <a:rPr lang="en-US" sz="2400" b="1" dirty="0">
                    <a:latin typeface="Times New Roman" panose="02020603050405020304" pitchFamily="18" charset="0"/>
                    <a:ea typeface="SimSun" panose="02010600030101010101" pitchFamily="2" charset="-122"/>
                  </a:rPr>
                  <a:t>Key Points:</a:t>
                </a:r>
                <a:endParaRPr lang="en-US" sz="2400" dirty="0">
                  <a:latin typeface="Courier New" panose="02070309020205020404" pitchFamily="49" charset="0"/>
                  <a:ea typeface="SimSun" panose="02010600030101010101" pitchFamily="2" charset="-122"/>
                </a:endParaRPr>
              </a:p>
              <a:p>
                <a:endParaRPr lang="en-US" sz="2400" b="1" dirty="0"/>
              </a:p>
              <a:p>
                <a:pPr marL="465138" indent="-465138"/>
                <a:r>
                  <a:rPr lang="en-US" sz="2400" dirty="0">
                    <a:latin typeface="Times New Roman" panose="02020603050405020304" pitchFamily="18" charset="0"/>
                    <a:cs typeface="Times New Roman" panose="02020603050405020304" pitchFamily="18" charset="0"/>
                  </a:rPr>
                  <a:t>2.   Inverse DFT:</a:t>
                </a:r>
              </a:p>
              <a:p>
                <a:pPr marL="914400" indent="-4492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revert from the point-value form y back to the coefficient form a, you need to compute the inverse DFT. </a:t>
                </a:r>
              </a:p>
              <a:p>
                <a:pPr marL="914400" indent="-4492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involves finding the inverse of the matrix V. </a:t>
                </a:r>
              </a:p>
              <a:p>
                <a:pPr marL="1379538" indent="-4492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inverse DFT is given by the inverse of this matrix, V</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is multiplied by the vector y to recover the coefficients a.</a:t>
                </a:r>
              </a:p>
              <a:p>
                <a:pPr marL="465138" indent="-465138"/>
                <a:r>
                  <a:rPr lang="en-US" sz="2400" dirty="0">
                    <a:latin typeface="Times New Roman" panose="02020603050405020304" pitchFamily="18" charset="0"/>
                    <a:cs typeface="Times New Roman" panose="02020603050405020304" pitchFamily="18" charset="0"/>
                  </a:rPr>
                  <a:t>3.   Structure of the Matrix V:</a:t>
                </a:r>
              </a:p>
              <a:p>
                <a:pPr marL="914400" indent="-4492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matrix V is composed of the powers of the nth roots of unity. The structure of its inverse V</a:t>
                </a:r>
                <a:r>
                  <a:rPr lang="en-U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is related to the DFT matrix, with modifications like scaling by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𝑛</m:t>
                        </m:r>
                      </m:den>
                    </m:f>
                  </m:oMath>
                </a14:m>
                <a:r>
                  <a:rPr lang="en-US" sz="2400" dirty="0">
                    <a:latin typeface="Times New Roman" panose="02020603050405020304" pitchFamily="18" charset="0"/>
                    <a:cs typeface="Times New Roman" panose="02020603050405020304" pitchFamily="18" charset="0"/>
                  </a:rPr>
                  <a:t> and using the conjugates of the roots of unity.</a:t>
                </a:r>
              </a:p>
              <a:p>
                <a:pPr marL="465138" indent="-449263">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28990" y="1571889"/>
                <a:ext cx="9037467" cy="5504071"/>
              </a:xfrm>
              <a:prstGeom prst="rect">
                <a:avLst/>
              </a:prstGeom>
              <a:blipFill>
                <a:blip r:embed="rId2"/>
                <a:stretch>
                  <a:fillRect l="-1011" t="-443" r="-944"/>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567875"/>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14168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F3C9D-F7D6-46ED-B852-7B2661C0AAB7}"/>
              </a:ext>
            </a:extLst>
          </p:cNvPr>
          <p:cNvSpPr txBox="1"/>
          <p:nvPr/>
        </p:nvSpPr>
        <p:spPr>
          <a:xfrm>
            <a:off x="910135" y="479802"/>
            <a:ext cx="10482213" cy="102626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9241" y="1058796"/>
            <a:ext cx="9144000" cy="5616730"/>
          </a:xfrm>
          <a:prstGeom prst="rect">
            <a:avLst/>
          </a:prstGeom>
        </p:spPr>
        <p:txBody>
          <a:bodyPr wrap="square">
            <a:spAutoFit/>
          </a:bodyPr>
          <a:lstStyle/>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process involving the Discrete Fourier Transform (DFT) and its inverse to convert between coefficient and point-value representations of a vector.</a:t>
            </a:r>
          </a:p>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Evaluation Process</a:t>
            </a:r>
          </a:p>
          <a:p>
            <a:pPr marL="914400" indent="-4572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Use any points as evaluation points. </a:t>
            </a:r>
          </a:p>
          <a:p>
            <a:pPr lvl="2" indent="-452438">
              <a:lnSpc>
                <a:spcPct val="115000"/>
              </a:lnSpc>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Choose</a:t>
            </a:r>
            <a:r>
              <a:rPr lang="en-US" sz="2400" dirty="0">
                <a:latin typeface="Times New Roman" panose="02020603050405020304" pitchFamily="18" charset="0"/>
                <a:ea typeface="SimSun" panose="02010600030101010101" pitchFamily="2" charset="-122"/>
              </a:rPr>
              <a:t> </a:t>
            </a:r>
            <a:r>
              <a:rPr lang="en-US" sz="2400" dirty="0">
                <a:solidFill>
                  <a:srgbClr val="0000FF"/>
                </a:solidFill>
                <a:latin typeface="Times New Roman" panose="02020603050405020304" pitchFamily="18" charset="0"/>
                <a:ea typeface="SimSun" panose="02010600030101010101" pitchFamily="2" charset="-122"/>
              </a:rPr>
              <a:t>“complex roots of unity” </a:t>
            </a:r>
            <a:r>
              <a:rPr lang="en-US" sz="2400" dirty="0">
                <a:latin typeface="Times New Roman" panose="02020603050405020304" pitchFamily="18" charset="0"/>
                <a:ea typeface="SimSun" panose="02010600030101010101" pitchFamily="2" charset="-122"/>
              </a:rPr>
              <a:t>as the evaluation points.</a:t>
            </a:r>
          </a:p>
          <a:p>
            <a:pPr lvl="2" indent="-452438">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Apply </a:t>
            </a:r>
            <a:r>
              <a:rPr lang="en-US" sz="2400" dirty="0">
                <a:solidFill>
                  <a:srgbClr val="0000FF"/>
                </a:solidFill>
                <a:latin typeface="Times New Roman" panose="02020603050405020304" pitchFamily="18" charset="0"/>
                <a:ea typeface="SimSun" panose="02010600030101010101" pitchFamily="2" charset="-122"/>
              </a:rPr>
              <a:t>the discrete Fourier transform (DFT) to a coefficient vector to produce a point-value representation of a coefficient vector.</a:t>
            </a:r>
          </a:p>
          <a:p>
            <a:pPr lvl="2" indent="-452438">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This conversion between representations is done in </a:t>
            </a:r>
            <a:r>
              <a:rPr lang="en-US" sz="2400" dirty="0">
                <a:solidFill>
                  <a:srgbClr val="0000FF"/>
                </a:solidFill>
                <a:latin typeface="Times New Roman" panose="02020603050405020304" pitchFamily="18" charset="0"/>
                <a:ea typeface="SimSun" panose="02010600030101010101" pitchFamily="2" charset="-122"/>
              </a:rPr>
              <a:t>Θ(n log n) time</a:t>
            </a:r>
            <a:r>
              <a:rPr lang="en-US" sz="2400" dirty="0">
                <a:latin typeface="Times New Roman" panose="02020603050405020304" pitchFamily="18" charset="0"/>
                <a:ea typeface="SimSun" panose="02010600030101010101" pitchFamily="2" charset="-122"/>
              </a:rPr>
              <a:t>.</a:t>
            </a:r>
            <a:r>
              <a:rPr lang="en-US" sz="2400" dirty="0">
                <a:solidFill>
                  <a:srgbClr val="0000FF"/>
                </a:solidFill>
                <a:latin typeface="Times New Roman" panose="02020603050405020304" pitchFamily="18" charset="0"/>
                <a:ea typeface="SimSun" panose="02010600030101010101" pitchFamily="2" charset="-122"/>
              </a:rPr>
              <a:t> </a:t>
            </a:r>
          </a:p>
          <a:p>
            <a:pPr marL="342900"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For the interpolation process, </a:t>
            </a:r>
          </a:p>
        </p:txBody>
      </p:sp>
      <p:pic>
        <p:nvPicPr>
          <p:cNvPr id="4" name="Picture 3" descr="Image result for smiley face images">
            <a:extLst>
              <a:ext uri="{FF2B5EF4-FFF2-40B4-BE49-F238E27FC236}">
                <a16:creationId xmlns:a16="http://schemas.microsoft.com/office/drawing/2014/main" id="{E7EBE7D8-395C-4F41-8202-F17E06D228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86960">
            <a:off x="794864" y="3203847"/>
            <a:ext cx="663621" cy="4503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B659A9-07A5-41DC-BD3F-081E96C85AB2}"/>
              </a:ext>
            </a:extLst>
          </p:cNvPr>
          <p:cNvSpPr txBox="1">
            <a:spLocks/>
          </p:cNvSpPr>
          <p:nvPr/>
        </p:nvSpPr>
        <p:spPr>
          <a:xfrm>
            <a:off x="1802923" y="0"/>
            <a:ext cx="8531923" cy="105879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latin typeface="+mn-lt"/>
              </a:rPr>
              <a:t>Polynomials and </a:t>
            </a:r>
            <a:br>
              <a:rPr lang="en-US" sz="3200" dirty="0">
                <a:latin typeface="+mn-lt"/>
              </a:rPr>
            </a:br>
            <a:r>
              <a:rPr lang="en-US" sz="3200" dirty="0">
                <a:latin typeface="+mn-lt"/>
              </a:rPr>
              <a:t>The Fast Fourier Transform (FFT): Summary</a:t>
            </a:r>
          </a:p>
        </p:txBody>
      </p:sp>
    </p:spTree>
    <p:extLst>
      <p:ext uri="{BB962C8B-B14F-4D97-AF65-F5344CB8AC3E}">
        <p14:creationId xmlns:p14="http://schemas.microsoft.com/office/powerpoint/2010/main" val="1702179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946461"/>
            <a:ext cx="8294207" cy="62542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7266" y="2152182"/>
            <a:ext cx="9037467" cy="341632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Interpolation Process:</a:t>
            </a:r>
          </a:p>
          <a:p>
            <a:pPr marL="465138" indent="-465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convert the point-value representation back to the coefficient representation:</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Compute the inverse DFT using the formula involving V</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result is the original coefficient vector 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process is critical in polynomial multiplication when using FFT, as it allows you to move between the coefficient and point-value forms efficiently.</a:t>
            </a:r>
          </a:p>
        </p:txBody>
      </p:sp>
      <p:sp>
        <p:nvSpPr>
          <p:cNvPr id="3" name="Rectangle 2">
            <a:extLst>
              <a:ext uri="{FF2B5EF4-FFF2-40B4-BE49-F238E27FC236}">
                <a16:creationId xmlns:a16="http://schemas.microsoft.com/office/drawing/2014/main" id="{B6002CD6-760A-4B98-9867-84041579B520}"/>
              </a:ext>
            </a:extLst>
          </p:cNvPr>
          <p:cNvSpPr/>
          <p:nvPr/>
        </p:nvSpPr>
        <p:spPr>
          <a:xfrm>
            <a:off x="1328990" y="946461"/>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29068855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77266" y="1415458"/>
                <a:ext cx="9037467" cy="538147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a:t>
                </a:r>
              </a:p>
              <a:p>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Let's walk through an example of the interpolation process using the inverse Discrete Fourier Transform (DFT) to convert from point-value form back to coefficient form.</a:t>
                </a: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Consider a polynomial A(x) =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x +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x</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x</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Suppose we have evaluated this polynomial at the 4th roots of unity to get the point-value form y =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where:</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a:t>
                </a:r>
                <a:r>
                  <a:rPr lang="en-US" sz="2400" baseline="-25000" dirty="0" err="1">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 A(</a:t>
                </a:r>
                <a14:m>
                  <m:oMath xmlns:m="http://schemas.openxmlformats.org/officeDocument/2006/math">
                    <m:sSubSup>
                      <m:sSubSup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for k = 0, 1, 2, 3</a:t>
                </a:r>
              </a:p>
              <a:p>
                <a:pPr>
                  <a:spcAft>
                    <a:spcPts val="600"/>
                  </a:spcAft>
                </a:pPr>
                <a:r>
                  <a:rPr lang="en-US" sz="2400" dirty="0">
                    <a:latin typeface="Times New Roman" panose="02020603050405020304" pitchFamily="18" charset="0"/>
                    <a:cs typeface="Times New Roman" panose="02020603050405020304" pitchFamily="18" charset="0"/>
                  </a:rPr>
                  <a:t>Here, </a:t>
                </a:r>
                <a:r>
                  <a:rPr lang="el-GR" sz="2400" dirty="0">
                    <a:latin typeface="Times New Roman" panose="02020603050405020304" pitchFamily="18" charset="0"/>
                    <a:cs typeface="Times New Roman" panose="02020603050405020304" pitchFamily="18" charset="0"/>
                  </a:rPr>
                  <a:t>ω</a:t>
                </a:r>
                <a:r>
                  <a:rPr lang="el-GR" sz="2400" baseline="-25000" dirty="0">
                    <a:latin typeface="Times New Roman" panose="02020603050405020304" pitchFamily="18" charset="0"/>
                    <a:cs typeface="Times New Roman" panose="02020603050405020304" pitchFamily="18" charset="0"/>
                  </a:rPr>
                  <a:t>4</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baseline="30000" dirty="0">
                    <a:latin typeface="Times New Roman" panose="02020603050405020304" pitchFamily="18" charset="0"/>
                    <a:cs typeface="Times New Roman" panose="02020603050405020304" pitchFamily="18" charset="0"/>
                  </a:rPr>
                  <a:t>2</a:t>
                </a:r>
                <a:r>
                  <a:rPr lang="el-GR" sz="2400" baseline="30000" dirty="0">
                    <a:latin typeface="Times New Roman" panose="02020603050405020304" pitchFamily="18" charset="0"/>
                    <a:cs typeface="Times New Roman" panose="02020603050405020304" pitchFamily="18" charset="0"/>
                  </a:rPr>
                  <a:t>π</a:t>
                </a:r>
                <a:r>
                  <a:rPr lang="en-US" sz="2400" baseline="30000" dirty="0" err="1">
                    <a:latin typeface="Times New Roman" panose="02020603050405020304" pitchFamily="18" charset="0"/>
                    <a:cs typeface="Times New Roman" panose="02020603050405020304" pitchFamily="18" charset="0"/>
                  </a:rPr>
                  <a:t>i</a:t>
                </a:r>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is the primitive 4th root of unity, and the points </a:t>
                </a:r>
                <a14:m>
                  <m:oMath xmlns:m="http://schemas.openxmlformats.org/officeDocument/2006/math">
                    <m:sSubSup>
                      <m:sSubSup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sSubSupPr>
                      <m:e>
                        <m:r>
                          <a:rPr lang="en-US" sz="2400">
                            <a:effectLst/>
                            <a:latin typeface="Cambria Math" panose="02040503050406030204" pitchFamily="18" charset="0"/>
                            <a:ea typeface="SimSun" panose="02010600030101010101" pitchFamily="2" charset="-122"/>
                            <a:cs typeface="Times New Roman" panose="02020603050405020304" pitchFamily="18" charset="0"/>
                          </a:rPr>
                          <m:t>ѡ</m:t>
                        </m:r>
                      </m:e>
                      <m:sub>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4</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𝑘</m:t>
                        </m:r>
                      </m:sup>
                    </m:sSubSup>
                    <m:r>
                      <a:rPr lang="en-US" sz="2400" i="1">
                        <a:effectLst/>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are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−i.</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77266" y="1415458"/>
                <a:ext cx="9037467" cy="5381473"/>
              </a:xfrm>
              <a:prstGeom prst="rect">
                <a:avLst/>
              </a:prstGeom>
              <a:blipFill>
                <a:blip r:embed="rId2"/>
                <a:stretch>
                  <a:fillRect l="-1080" t="-90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3309637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77266" y="1415458"/>
            <a:ext cx="9037467" cy="469359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a:t>
            </a:r>
          </a:p>
          <a:p>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Step 1: DFT Matrix V</a:t>
            </a:r>
          </a:p>
          <a:p>
            <a:pPr>
              <a:spcAft>
                <a:spcPts val="600"/>
              </a:spcAft>
            </a:pPr>
            <a:r>
              <a:rPr lang="en-US" sz="2400" dirty="0">
                <a:latin typeface="Times New Roman" panose="02020603050405020304" pitchFamily="18" charset="0"/>
                <a:cs typeface="Times New Roman" panose="02020603050405020304" pitchFamily="18" charset="0"/>
              </a:rPr>
              <a:t>The DFT can be expressed as a matrix multiplication:</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where a =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and V is the </a:t>
            </a:r>
            <a:r>
              <a:rPr lang="en-US" sz="2400" dirty="0" err="1">
                <a:latin typeface="Times New Roman" panose="02020603050405020304" pitchFamily="18" charset="0"/>
                <a:cs typeface="Times New Roman" panose="02020603050405020304" pitchFamily="18" charset="0"/>
              </a:rPr>
              <a:t>Vandermonde</a:t>
            </a:r>
            <a:r>
              <a:rPr lang="en-US" sz="2400" dirty="0">
                <a:latin typeface="Times New Roman" panose="02020603050405020304" pitchFamily="18" charset="0"/>
                <a:cs typeface="Times New Roman" panose="02020603050405020304" pitchFamily="18" charset="0"/>
              </a:rPr>
              <a:t> matrix associated with </a:t>
            </a:r>
            <a:r>
              <a:rPr lang="el-GR" sz="2400" dirty="0">
                <a:latin typeface="Times New Roman" panose="02020603050405020304" pitchFamily="18" charset="0"/>
                <a:cs typeface="Times New Roman" panose="02020603050405020304" pitchFamily="18" charset="0"/>
              </a:rPr>
              <a:t>ω</a:t>
            </a:r>
            <a:r>
              <a:rPr lang="el-GR" sz="2400" baseline="-25000" dirty="0">
                <a:latin typeface="Times New Roman" panose="02020603050405020304" pitchFamily="18" charset="0"/>
                <a:cs typeface="Times New Roman" panose="02020603050405020304" pitchFamily="18" charset="0"/>
              </a:rPr>
              <a:t>4</a:t>
            </a:r>
            <a:r>
              <a:rPr lang="el-GR" sz="2400" dirty="0">
                <a:latin typeface="Times New Roman" panose="02020603050405020304" pitchFamily="18" charset="0"/>
                <a:cs typeface="Times New Roman" panose="02020603050405020304" pitchFamily="18" charset="0"/>
              </a:rPr>
              <a:t>​:</a:t>
            </a: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V =</a:t>
            </a:r>
            <a:r>
              <a:rPr lang="en-US" sz="2400" dirty="0"/>
              <a:t> </a:t>
            </a:r>
            <a:r>
              <a:rPr lang="en-US" sz="2400" dirty="0">
                <a:latin typeface="Times New Roman" panose="02020603050405020304" pitchFamily="18" charset="0"/>
                <a:cs typeface="Times New Roman" panose="02020603050405020304" pitchFamily="18" charset="0"/>
              </a:rPr>
              <a:t>	1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i</a:t>
            </a: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i</a:t>
            </a:r>
            <a:endParaRPr lang="en-US" sz="24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
        <p:nvSpPr>
          <p:cNvPr id="5" name="Left Bracket 4">
            <a:extLst>
              <a:ext uri="{FF2B5EF4-FFF2-40B4-BE49-F238E27FC236}">
                <a16:creationId xmlns:a16="http://schemas.microsoft.com/office/drawing/2014/main" id="{CE312E21-9CD9-897A-4814-B3BA9E77FF26}"/>
              </a:ext>
            </a:extLst>
          </p:cNvPr>
          <p:cNvSpPr/>
          <p:nvPr/>
        </p:nvSpPr>
        <p:spPr>
          <a:xfrm>
            <a:off x="3236686" y="4397829"/>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F3FA9EFA-8263-0CC8-0BB5-5E6F2BBFA9E3}"/>
              </a:ext>
            </a:extLst>
          </p:cNvPr>
          <p:cNvSpPr/>
          <p:nvPr/>
        </p:nvSpPr>
        <p:spPr>
          <a:xfrm flipH="1">
            <a:off x="5249240" y="4397828"/>
            <a:ext cx="118580"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116681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577265" y="1415458"/>
                <a:ext cx="9037467" cy="432291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Step 2: Inverse DFT Matrix V</a:t>
                </a:r>
                <a:r>
                  <a:rPr lang="en-US" sz="2400" baseline="30000" dirty="0">
                    <a:latin typeface="Times New Roman" panose="02020603050405020304" pitchFamily="18" charset="0"/>
                    <a:cs typeface="Times New Roman" panose="02020603050405020304" pitchFamily="18" charset="0"/>
                  </a:rPr>
                  <a:t>−1</a:t>
                </a:r>
              </a:p>
              <a:p>
                <a:r>
                  <a:rPr lang="en-US" sz="2400" dirty="0">
                    <a:latin typeface="Times New Roman" panose="02020603050405020304" pitchFamily="18" charset="0"/>
                    <a:cs typeface="Times New Roman" panose="02020603050405020304" pitchFamily="18" charset="0"/>
                  </a:rPr>
                  <a:t>The inverse DFT matrix V</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is computed by taking the conjugate transpose of V and then scaling by</a:t>
                </a:r>
                <a:r>
                  <a:rPr lang="en-US" sz="2400" dirty="0">
                    <a:cs typeface="Times New Roman" panose="02020603050405020304" pitchFamily="18" charset="0"/>
                  </a:rPr>
                  <a:t>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𝑛</m:t>
                        </m:r>
                      </m:den>
                    </m:f>
                  </m:oMath>
                </a14:m>
                <a:r>
                  <a:rPr lang="en-US" sz="2400" dirty="0">
                    <a:latin typeface="Times New Roman" panose="02020603050405020304" pitchFamily="18" charset="0"/>
                    <a:cs typeface="Times New Roman" panose="02020603050405020304" pitchFamily="18" charset="0"/>
                  </a:rPr>
                  <a:t> ​ (where n = 4 in this case):</a:t>
                </a:r>
              </a:p>
              <a:p>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V</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577265" y="1415458"/>
                <a:ext cx="9037467" cy="4322915"/>
              </a:xfrm>
              <a:prstGeom prst="rect">
                <a:avLst/>
              </a:prstGeom>
              <a:blipFill>
                <a:blip r:embed="rId2"/>
                <a:stretch>
                  <a:fillRect l="-1080" t="-1128" b="-2398"/>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
        <p:nvSpPr>
          <p:cNvPr id="5" name="Left Bracket 4">
            <a:extLst>
              <a:ext uri="{FF2B5EF4-FFF2-40B4-BE49-F238E27FC236}">
                <a16:creationId xmlns:a16="http://schemas.microsoft.com/office/drawing/2014/main" id="{CE312E21-9CD9-897A-4814-B3BA9E77FF26}"/>
              </a:ext>
            </a:extLst>
          </p:cNvPr>
          <p:cNvSpPr/>
          <p:nvPr/>
        </p:nvSpPr>
        <p:spPr>
          <a:xfrm>
            <a:off x="4107543" y="3947571"/>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F3FA9EFA-8263-0CC8-0BB5-5E6F2BBFA9E3}"/>
              </a:ext>
            </a:extLst>
          </p:cNvPr>
          <p:cNvSpPr/>
          <p:nvPr/>
        </p:nvSpPr>
        <p:spPr>
          <a:xfrm flipH="1">
            <a:off x="6095998" y="3947571"/>
            <a:ext cx="118580"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42897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1D2687-C943-298B-7154-99F8F3C34858}"/>
              </a:ext>
            </a:extLst>
          </p:cNvPr>
          <p:cNvSpPr txBox="1"/>
          <p:nvPr/>
        </p:nvSpPr>
        <p:spPr>
          <a:xfrm>
            <a:off x="1618342" y="528206"/>
            <a:ext cx="8955315" cy="6324808"/>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conjugate transpose </a:t>
            </a:r>
            <a:r>
              <a:rPr lang="en-US" sz="2400" dirty="0">
                <a:latin typeface="Times New Roman" panose="02020603050405020304" pitchFamily="18" charset="0"/>
                <a:cs typeface="Times New Roman" panose="02020603050405020304" pitchFamily="18" charset="0"/>
              </a:rPr>
              <a:t>(also known as the Hermitian transpose) of a matrix V is obtained by first taking the transpose of the matrix (i.e., swapping rows with columns) and then taking the complex conjugate of each element.</a:t>
            </a:r>
          </a:p>
          <a:p>
            <a:pPr>
              <a:spcAft>
                <a:spcPts val="600"/>
              </a:spcAft>
            </a:pPr>
            <a:r>
              <a:rPr lang="en-US" sz="2400" dirty="0">
                <a:latin typeface="Times New Roman" panose="02020603050405020304" pitchFamily="18" charset="0"/>
                <a:cs typeface="Times New Roman" panose="02020603050405020304" pitchFamily="18" charset="0"/>
              </a:rPr>
              <a:t>Given the matrix V:     	</a:t>
            </a:r>
            <a:r>
              <a:rPr lang="en-US" sz="2400" dirty="0">
                <a:solidFill>
                  <a:srgbClr val="0000FF"/>
                </a:solidFill>
                <a:latin typeface="Times New Roman" panose="02020603050405020304" pitchFamily="18" charset="0"/>
                <a:cs typeface="Times New Roman" panose="02020603050405020304" pitchFamily="18" charset="0"/>
              </a:rPr>
              <a:t>1    1    1    1</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V =</a:t>
            </a:r>
            <a:r>
              <a:rPr lang="en-US" sz="2400" dirty="0"/>
              <a:t>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   </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i</a:t>
            </a:r>
            <a:endParaRPr lang="en-US" sz="2400" b="1" dirty="0">
              <a:solidFill>
                <a:srgbClr val="FF0000"/>
              </a:solidFill>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−1    </a:t>
            </a:r>
            <a:r>
              <a:rPr lang="en-US" sz="2400" b="1" dirty="0">
                <a:latin typeface="Times New Roman" panose="02020603050405020304" pitchFamily="18" charset="0"/>
                <a:cs typeface="Times New Roman" panose="02020603050405020304" pitchFamily="18" charset="0"/>
              </a:rPr>
              <a:t>i</a:t>
            </a:r>
          </a:p>
          <a:p>
            <a:pPr>
              <a:spcAft>
                <a:spcPts val="600"/>
              </a:spcAft>
            </a:pPr>
            <a:r>
              <a:rPr lang="en-US" sz="2400" dirty="0">
                <a:latin typeface="Times New Roman" panose="02020603050405020304" pitchFamily="18" charset="0"/>
                <a:cs typeface="Times New Roman" panose="02020603050405020304" pitchFamily="18" charset="0"/>
              </a:rPr>
              <a:t>Step 1: Transpose of V</a:t>
            </a:r>
          </a:p>
          <a:p>
            <a:pPr>
              <a:spcAft>
                <a:spcPts val="600"/>
              </a:spcAft>
            </a:pPr>
            <a:r>
              <a:rPr lang="en-US" sz="2400" dirty="0">
                <a:latin typeface="Times New Roman" panose="02020603050405020304" pitchFamily="18" charset="0"/>
                <a:cs typeface="Times New Roman" panose="02020603050405020304" pitchFamily="18" charset="0"/>
              </a:rPr>
              <a:t>The transpose of V (denoted V</a:t>
            </a:r>
            <a:r>
              <a:rPr lang="en-US" sz="2400" baseline="30000"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is obtained by swapping the rows and columns:</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1    </a:t>
            </a:r>
            <a:r>
              <a:rPr lang="en-US" sz="2400" dirty="0">
                <a:latin typeface="Times New Roman" panose="02020603050405020304" pitchFamily="18" charset="0"/>
                <a:cs typeface="Times New Roman" panose="02020603050405020304" pitchFamily="18" charset="0"/>
              </a:rPr>
              <a:t>1    1</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V</a:t>
            </a:r>
            <a:r>
              <a:rPr lang="en-US" sz="2400" baseline="30000"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i</a:t>
            </a:r>
            <a:endParaRPr lang="en-US" sz="2400" b="1"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1  −1</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i</a:t>
            </a:r>
            <a:endParaRPr lang="en-US" sz="2400" b="1" dirty="0">
              <a:latin typeface="Times New Roman" panose="02020603050405020304" pitchFamily="18" charset="0"/>
              <a:cs typeface="Times New Roman" panose="02020603050405020304" pitchFamily="18" charset="0"/>
            </a:endParaRPr>
          </a:p>
        </p:txBody>
      </p:sp>
      <p:sp>
        <p:nvSpPr>
          <p:cNvPr id="4" name="Left Bracket 3">
            <a:extLst>
              <a:ext uri="{FF2B5EF4-FFF2-40B4-BE49-F238E27FC236}">
                <a16:creationId xmlns:a16="http://schemas.microsoft.com/office/drawing/2014/main" id="{97014E4C-0B0D-8CD8-48D8-FD4587BFF831}"/>
              </a:ext>
            </a:extLst>
          </p:cNvPr>
          <p:cNvSpPr/>
          <p:nvPr/>
        </p:nvSpPr>
        <p:spPr>
          <a:xfrm>
            <a:off x="5123543" y="2094039"/>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ket 4">
            <a:extLst>
              <a:ext uri="{FF2B5EF4-FFF2-40B4-BE49-F238E27FC236}">
                <a16:creationId xmlns:a16="http://schemas.microsoft.com/office/drawing/2014/main" id="{59170395-ACE4-866A-EEFB-9EA72F2B7258}"/>
              </a:ext>
            </a:extLst>
          </p:cNvPr>
          <p:cNvSpPr/>
          <p:nvPr/>
        </p:nvSpPr>
        <p:spPr>
          <a:xfrm>
            <a:off x="5159828" y="5094200"/>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DC026837-75B8-6A72-4387-54435110AD88}"/>
              </a:ext>
            </a:extLst>
          </p:cNvPr>
          <p:cNvSpPr/>
          <p:nvPr/>
        </p:nvSpPr>
        <p:spPr>
          <a:xfrm flipH="1">
            <a:off x="7068459" y="2094039"/>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30FAA3F1-5617-3C31-8CEA-8D4019243513}"/>
              </a:ext>
            </a:extLst>
          </p:cNvPr>
          <p:cNvSpPr/>
          <p:nvPr/>
        </p:nvSpPr>
        <p:spPr>
          <a:xfrm flipH="1">
            <a:off x="7032173" y="5094200"/>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F1F3133-66BF-E727-57F6-BC70731D6064}"/>
              </a:ext>
            </a:extLst>
          </p:cNvPr>
          <p:cNvSpPr txBox="1"/>
          <p:nvPr/>
        </p:nvSpPr>
        <p:spPr>
          <a:xfrm>
            <a:off x="1618342" y="158874"/>
            <a:ext cx="7743372"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Conjugate Transpose of a Matrix – Special Note </a:t>
            </a:r>
            <a:endParaRPr lang="en-US" sz="2800" dirty="0">
              <a:solidFill>
                <a:srgbClr val="FF0000"/>
              </a:solidFill>
            </a:endParaRPr>
          </a:p>
        </p:txBody>
      </p:sp>
    </p:spTree>
    <p:extLst>
      <p:ext uri="{BB962C8B-B14F-4D97-AF65-F5344CB8AC3E}">
        <p14:creationId xmlns:p14="http://schemas.microsoft.com/office/powerpoint/2010/main" val="17193939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06ABCB3-3B46-65C0-B183-719177F54546}"/>
                  </a:ext>
                </a:extLst>
              </p:cNvPr>
              <p:cNvSpPr txBox="1"/>
              <p:nvPr/>
            </p:nvSpPr>
            <p:spPr>
              <a:xfrm>
                <a:off x="1480456" y="973408"/>
                <a:ext cx="8998857" cy="5722977"/>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Step 2: Conjugate of V</a:t>
                </a:r>
                <a:r>
                  <a:rPr lang="en-US" sz="2400" baseline="30000" dirty="0">
                    <a:latin typeface="Times New Roman" panose="02020603050405020304" pitchFamily="18" charset="0"/>
                    <a:cs typeface="Times New Roman" panose="02020603050405020304" pitchFamily="18" charset="0"/>
                  </a:rPr>
                  <a:t>T</a:t>
                </a:r>
              </a:p>
              <a:p>
                <a:r>
                  <a:rPr lang="en-US" sz="2400" dirty="0">
                    <a:latin typeface="Times New Roman" panose="02020603050405020304" pitchFamily="18" charset="0"/>
                    <a:cs typeface="Times New Roman" panose="02020603050405020304" pitchFamily="18" charset="0"/>
                  </a:rPr>
                  <a:t>The conjugate of a matrix involves changing the sign of the imaginary part of each element:</a:t>
                </a:r>
              </a:p>
              <a:p>
                <a:pPr marL="465138" indent="-465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conjugate of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is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pPr marL="465138" indent="-46513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conjugate of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is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So, the conjugate transpose V* of V is:</a:t>
                </a:r>
              </a:p>
              <a:p>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V</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			1  −1    1  −1</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p>
              <a:p>
                <a:pPr marL="465138" indent="-465138">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matrix V* is the conjugate transpose of the original matrix V.</a:t>
                </a:r>
              </a:p>
              <a:p>
                <a:r>
                  <a:rPr lang="en-US" sz="2400" dirty="0">
                    <a:latin typeface="Times New Roman" panose="02020603050405020304" pitchFamily="18" charset="0"/>
                    <a:cs typeface="Times New Roman" panose="02020603050405020304" pitchFamily="18" charset="0"/>
                  </a:rPr>
                  <a:t>Thus, the inverse DFT V  is </a:t>
                </a:r>
                <a:r>
                  <a:rPr lang="en-US" sz="2400" dirty="0"/>
                  <a:t> </a:t>
                </a:r>
                <a:r>
                  <a:rPr lang="en-US" sz="2400" dirty="0">
                    <a:latin typeface="Times New Roman" panose="02020603050405020304" pitchFamily="18" charset="0"/>
                    <a:cs typeface="Times New Roman" panose="02020603050405020304" pitchFamily="18" charset="0"/>
                  </a:rPr>
                  <a:t>V</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V*</a:t>
                </a:r>
              </a:p>
            </p:txBody>
          </p:sp>
        </mc:Choice>
        <mc:Fallback xmlns="">
          <p:sp>
            <p:nvSpPr>
              <p:cNvPr id="3" name="TextBox 2">
                <a:extLst>
                  <a:ext uri="{FF2B5EF4-FFF2-40B4-BE49-F238E27FC236}">
                    <a16:creationId xmlns:a16="http://schemas.microsoft.com/office/drawing/2014/main" id="{E06ABCB3-3B46-65C0-B183-719177F54546}"/>
                  </a:ext>
                </a:extLst>
              </p:cNvPr>
              <p:cNvSpPr txBox="1">
                <a:spLocks noRot="1" noChangeAspect="1" noMove="1" noResize="1" noEditPoints="1" noAdjustHandles="1" noChangeArrowheads="1" noChangeShapeType="1" noTextEdit="1"/>
              </p:cNvSpPr>
              <p:nvPr/>
            </p:nvSpPr>
            <p:spPr>
              <a:xfrm>
                <a:off x="1480456" y="973408"/>
                <a:ext cx="8998857" cy="5722977"/>
              </a:xfrm>
              <a:prstGeom prst="rect">
                <a:avLst/>
              </a:prstGeom>
              <a:blipFill>
                <a:blip r:embed="rId2"/>
                <a:stretch>
                  <a:fillRect l="-1084" t="-853" b="-213"/>
                </a:stretch>
              </a:blipFill>
            </p:spPr>
            <p:txBody>
              <a:bodyPr/>
              <a:lstStyle/>
              <a:p>
                <a:r>
                  <a:rPr lang="en-US">
                    <a:noFill/>
                  </a:rPr>
                  <a:t> </a:t>
                </a:r>
              </a:p>
            </p:txBody>
          </p:sp>
        </mc:Fallback>
      </mc:AlternateContent>
      <p:sp>
        <p:nvSpPr>
          <p:cNvPr id="4" name="Left Bracket 3">
            <a:extLst>
              <a:ext uri="{FF2B5EF4-FFF2-40B4-BE49-F238E27FC236}">
                <a16:creationId xmlns:a16="http://schemas.microsoft.com/office/drawing/2014/main" id="{BC3534A0-7A62-3DF3-48A1-8585F862327A}"/>
              </a:ext>
            </a:extLst>
          </p:cNvPr>
          <p:cNvSpPr/>
          <p:nvPr/>
        </p:nvSpPr>
        <p:spPr>
          <a:xfrm>
            <a:off x="4085771" y="3686314"/>
            <a:ext cx="72571"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ket 4">
            <a:extLst>
              <a:ext uri="{FF2B5EF4-FFF2-40B4-BE49-F238E27FC236}">
                <a16:creationId xmlns:a16="http://schemas.microsoft.com/office/drawing/2014/main" id="{C9417C43-E936-012D-F47E-3220471CCCCC}"/>
              </a:ext>
            </a:extLst>
          </p:cNvPr>
          <p:cNvSpPr/>
          <p:nvPr/>
        </p:nvSpPr>
        <p:spPr>
          <a:xfrm flipH="1">
            <a:off x="5921827" y="3686313"/>
            <a:ext cx="174173" cy="159657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3ADFD365-5B5A-52BA-4517-6C78FED12B91}"/>
              </a:ext>
            </a:extLst>
          </p:cNvPr>
          <p:cNvSpPr txBox="1"/>
          <p:nvPr/>
        </p:nvSpPr>
        <p:spPr>
          <a:xfrm>
            <a:off x="1480455" y="352362"/>
            <a:ext cx="7532916"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Conjugate Transpose of a Matrix – Special Note </a:t>
            </a:r>
            <a:endParaRPr lang="en-US" sz="2800" dirty="0">
              <a:solidFill>
                <a:srgbClr val="FF0000"/>
              </a:solidFill>
            </a:endParaRPr>
          </a:p>
        </p:txBody>
      </p:sp>
    </p:spTree>
    <p:extLst>
      <p:ext uri="{BB962C8B-B14F-4D97-AF65-F5344CB8AC3E}">
        <p14:creationId xmlns:p14="http://schemas.microsoft.com/office/powerpoint/2010/main" val="38437784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475665" y="2120949"/>
            <a:ext cx="9037467" cy="2616101"/>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Example:</a:t>
            </a: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r>
              <a:rPr lang="es-ES" sz="2400" b="1" dirty="0">
                <a:latin typeface="Times New Roman" panose="02020603050405020304" pitchFamily="18" charset="0"/>
                <a:cs typeface="Times New Roman" panose="02020603050405020304" pitchFamily="18" charset="0"/>
              </a:rPr>
              <a:t>Step 3: </a:t>
            </a:r>
            <a:r>
              <a:rPr lang="es-ES" sz="2400" b="1" dirty="0" err="1">
                <a:latin typeface="Times New Roman" panose="02020603050405020304" pitchFamily="18" charset="0"/>
                <a:cs typeface="Times New Roman" panose="02020603050405020304" pitchFamily="18" charset="0"/>
              </a:rPr>
              <a:t>Interpolation</a:t>
            </a:r>
            <a:r>
              <a:rPr lang="es-ES" sz="2400" b="1" dirty="0">
                <a:latin typeface="Times New Roman" panose="02020603050405020304" pitchFamily="18" charset="0"/>
                <a:cs typeface="Times New Roman" panose="02020603050405020304" pitchFamily="18" charset="0"/>
              </a:rPr>
              <a:t> (Inverse DFT)</a:t>
            </a:r>
          </a:p>
          <a:p>
            <a:pPr>
              <a:spcAft>
                <a:spcPts val="600"/>
              </a:spcAft>
            </a:pPr>
            <a:r>
              <a:rPr lang="es-ES" sz="2400" dirty="0" err="1">
                <a:latin typeface="Times New Roman" panose="02020603050405020304" pitchFamily="18" charset="0"/>
                <a:cs typeface="Times New Roman" panose="02020603050405020304" pitchFamily="18" charset="0"/>
              </a:rPr>
              <a:t>To</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recover</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coefficient</a:t>
            </a:r>
            <a:r>
              <a:rPr lang="es-ES" sz="2400" dirty="0">
                <a:latin typeface="Times New Roman" panose="02020603050405020304" pitchFamily="18" charset="0"/>
                <a:cs typeface="Times New Roman" panose="02020603050405020304" pitchFamily="18" charset="0"/>
              </a:rPr>
              <a:t> vector </a:t>
            </a:r>
            <a:r>
              <a:rPr lang="en-US" sz="2400" dirty="0">
                <a:latin typeface="Times New Roman" panose="02020603050405020304" pitchFamily="18" charset="0"/>
                <a:cs typeface="Times New Roman" panose="02020603050405020304" pitchFamily="18" charset="0"/>
              </a:rPr>
              <a:t>a =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multiply</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inverse DFT </a:t>
            </a:r>
            <a:r>
              <a:rPr lang="es-ES" sz="2400" dirty="0" err="1">
                <a:latin typeface="Times New Roman" panose="02020603050405020304" pitchFamily="18" charset="0"/>
                <a:cs typeface="Times New Roman" panose="02020603050405020304" pitchFamily="18" charset="0"/>
              </a:rPr>
              <a:t>matrix</a:t>
            </a:r>
            <a:r>
              <a:rPr lang="es-ES" sz="2400" dirty="0">
                <a:latin typeface="Times New Roman" panose="02020603050405020304" pitchFamily="18" charset="0"/>
                <a:cs typeface="Times New Roman" panose="02020603050405020304" pitchFamily="18" charset="0"/>
              </a:rPr>
              <a:t> V</a:t>
            </a:r>
            <a:r>
              <a:rPr lang="es-ES" sz="2400" baseline="30000" dirty="0">
                <a:latin typeface="Times New Roman" panose="02020603050405020304" pitchFamily="18" charset="0"/>
                <a:cs typeface="Times New Roman" panose="02020603050405020304" pitchFamily="18" charset="0"/>
              </a:rPr>
              <a:t>−1 </a:t>
            </a:r>
            <a:r>
              <a:rPr lang="es-ES" sz="2400" dirty="0" err="1">
                <a:latin typeface="Times New Roman" panose="02020603050405020304" pitchFamily="18" charset="0"/>
                <a:cs typeface="Times New Roman" panose="02020603050405020304" pitchFamily="18" charset="0"/>
              </a:rPr>
              <a:t>by</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the</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point-value</a:t>
            </a:r>
            <a:r>
              <a:rPr lang="es-ES" sz="2400" dirty="0">
                <a:latin typeface="Times New Roman" panose="02020603050405020304" pitchFamily="18" charset="0"/>
                <a:cs typeface="Times New Roman" panose="02020603050405020304" pitchFamily="18" charset="0"/>
              </a:rPr>
              <a:t> vector y =</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endParaRPr lang="es-ES" sz="2400" dirty="0">
              <a:latin typeface="Times New Roman" panose="02020603050405020304" pitchFamily="18" charset="0"/>
              <a:cs typeface="Times New Roman" panose="02020603050405020304" pitchFamily="18" charset="0"/>
            </a:endParaRPr>
          </a:p>
          <a:p>
            <a:pPr>
              <a:spcAft>
                <a:spcPts val="600"/>
              </a:spcAft>
            </a:pPr>
            <a:r>
              <a:rPr lang="es-ES" sz="2400" dirty="0">
                <a:latin typeface="Times New Roman" panose="02020603050405020304" pitchFamily="18" charset="0"/>
                <a:cs typeface="Times New Roman" panose="02020603050405020304" pitchFamily="18" charset="0"/>
              </a:rPr>
              <a:t>	a=V</a:t>
            </a:r>
            <a:r>
              <a:rPr lang="es-ES" sz="2400" baseline="30000" dirty="0">
                <a:latin typeface="Times New Roman" panose="02020603050405020304" pitchFamily="18" charset="0"/>
                <a:cs typeface="Times New Roman" panose="02020603050405020304" pitchFamily="18" charset="0"/>
              </a:rPr>
              <a:t>−1</a:t>
            </a:r>
            <a:r>
              <a:rPr lang="es-ES" sz="2400" dirty="0">
                <a:latin typeface="Times New Roman" panose="02020603050405020304" pitchFamily="18" charset="0"/>
                <a:cs typeface="Times New Roman" panose="02020603050405020304" pitchFamily="18" charset="0"/>
              </a:rPr>
              <a:t>⋅y</a:t>
            </a:r>
            <a:endParaRPr lang="en-US" sz="2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Tree>
    <p:extLst>
      <p:ext uri="{BB962C8B-B14F-4D97-AF65-F5344CB8AC3E}">
        <p14:creationId xmlns:p14="http://schemas.microsoft.com/office/powerpoint/2010/main" val="37233420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87047" y="1094365"/>
                <a:ext cx="9037467" cy="4553426"/>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Example Calculation</a:t>
                </a:r>
              </a:p>
              <a:p>
                <a:pPr>
                  <a:spcAft>
                    <a:spcPts val="600"/>
                  </a:spcAft>
                </a:pPr>
                <a:r>
                  <a:rPr lang="en-US" sz="2400" dirty="0">
                    <a:latin typeface="Times New Roman" panose="02020603050405020304" pitchFamily="18" charset="0"/>
                    <a:cs typeface="Times New Roman" panose="02020603050405020304" pitchFamily="18" charset="0"/>
                  </a:rPr>
                  <a:t>Let’s say we have the following point-value form:</a:t>
                </a:r>
              </a:p>
              <a:p>
                <a:pPr>
                  <a:spcAft>
                    <a:spcPts val="600"/>
                  </a:spcAft>
                </a:pPr>
                <a:r>
                  <a:rPr lang="es-ES" sz="2400" dirty="0">
                    <a:latin typeface="Times New Roman" panose="02020603050405020304" pitchFamily="18" charset="0"/>
                    <a:cs typeface="Times New Roman" panose="02020603050405020304" pitchFamily="18" charset="0"/>
                  </a:rPr>
                  <a:t> 	y =</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(10, 2i, −6, −2i)</a:t>
                </a:r>
              </a:p>
              <a:p>
                <a:pPr>
                  <a:spcAft>
                    <a:spcPts val="600"/>
                  </a:spcAft>
                </a:pPr>
                <a:r>
                  <a:rPr lang="en-US" sz="2400" dirty="0">
                    <a:latin typeface="Times New Roman" panose="02020603050405020304" pitchFamily="18" charset="0"/>
                    <a:cs typeface="Times New Roman" panose="02020603050405020304" pitchFamily="18" charset="0"/>
                  </a:rPr>
                  <a:t>We now multiply </a:t>
                </a:r>
                <a:r>
                  <a:rPr lang="es-ES" sz="2400" dirty="0">
                    <a:latin typeface="Times New Roman" panose="02020603050405020304" pitchFamily="18" charset="0"/>
                    <a:cs typeface="Times New Roman" panose="02020603050405020304" pitchFamily="18" charset="0"/>
                  </a:rPr>
                  <a:t>V</a:t>
                </a:r>
                <a:r>
                  <a:rPr lang="es-E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by y:</a:t>
                </a:r>
              </a:p>
              <a:p>
                <a:endParaRPr lang="en-US" sz="2400" dirty="0"/>
              </a:p>
              <a:p>
                <a:pPr>
                  <a:spcAft>
                    <a:spcPts val="600"/>
                  </a:spcAft>
                </a:pPr>
                <a:r>
                  <a:rPr lang="en-US" sz="2400" dirty="0">
                    <a:latin typeface="Times New Roman" panose="02020603050405020304" pitchFamily="18" charset="0"/>
                    <a:cs typeface="Times New Roman" panose="02020603050405020304" pitchFamily="18" charset="0"/>
                  </a:rPr>
                  <a:t> 		            1    1    1    1                   10 </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a =</a:t>
                </a:r>
                <a:r>
                  <a:rPr lang="en-US" sz="2400" dirty="0"/>
                  <a:t> </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      2i</a:t>
                </a:r>
              </a:p>
              <a:p>
                <a:pPr>
                  <a:spcAft>
                    <a:spcPts val="600"/>
                  </a:spcAft>
                </a:pPr>
                <a:r>
                  <a:rPr lang="en-US" sz="2400" dirty="0">
                    <a:latin typeface="Times New Roman" panose="02020603050405020304" pitchFamily="18" charset="0"/>
                    <a:cs typeface="Times New Roman" panose="02020603050405020304" pitchFamily="18" charset="0"/>
                  </a:rPr>
                  <a:t>			1  −1    1  −1                   -6</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-2i</a:t>
                </a:r>
                <a:endParaRPr lang="en-US" sz="2400" dirty="0"/>
              </a:p>
              <a:p>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387047" y="1094365"/>
                <a:ext cx="9037467" cy="4553426"/>
              </a:xfrm>
              <a:prstGeom prst="rect">
                <a:avLst/>
              </a:prstGeom>
              <a:blipFill>
                <a:blip r:embed="rId2"/>
                <a:stretch>
                  <a:fillRect l="-1080" t="-107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
        <p:nvSpPr>
          <p:cNvPr id="5" name="Left Bracket 4">
            <a:extLst>
              <a:ext uri="{FF2B5EF4-FFF2-40B4-BE49-F238E27FC236}">
                <a16:creationId xmlns:a16="http://schemas.microsoft.com/office/drawing/2014/main" id="{D8D95780-C39F-ECA1-9E4C-880FD65123B7}"/>
              </a:ext>
            </a:extLst>
          </p:cNvPr>
          <p:cNvSpPr/>
          <p:nvPr/>
        </p:nvSpPr>
        <p:spPr>
          <a:xfrm>
            <a:off x="4049486" y="3327402"/>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2A17F932-0E2D-E77D-AECB-A6B79C0758AB}"/>
              </a:ext>
            </a:extLst>
          </p:cNvPr>
          <p:cNvSpPr/>
          <p:nvPr/>
        </p:nvSpPr>
        <p:spPr>
          <a:xfrm>
            <a:off x="7016427" y="3312888"/>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A753D590-A559-3CAF-66A3-A1146980F2D5}"/>
              </a:ext>
            </a:extLst>
          </p:cNvPr>
          <p:cNvSpPr/>
          <p:nvPr/>
        </p:nvSpPr>
        <p:spPr>
          <a:xfrm flipH="1">
            <a:off x="6050277" y="3327402"/>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ket 7">
            <a:extLst>
              <a:ext uri="{FF2B5EF4-FFF2-40B4-BE49-F238E27FC236}">
                <a16:creationId xmlns:a16="http://schemas.microsoft.com/office/drawing/2014/main" id="{B8815EEA-F35E-568F-7DAB-39DD21460FD5}"/>
              </a:ext>
            </a:extLst>
          </p:cNvPr>
          <p:cNvSpPr/>
          <p:nvPr/>
        </p:nvSpPr>
        <p:spPr>
          <a:xfrm flipH="1">
            <a:off x="7712159" y="3305634"/>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900015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87047" y="1094365"/>
                <a:ext cx="9037467" cy="581030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 Calculation</a:t>
                </a:r>
              </a:p>
              <a:p>
                <a:r>
                  <a:rPr lang="en-US" sz="2400" dirty="0">
                    <a:latin typeface="Times New Roman" panose="02020603050405020304" pitchFamily="18" charset="0"/>
                    <a:cs typeface="Times New Roman" panose="02020603050405020304" pitchFamily="18" charset="0"/>
                  </a:rPr>
                  <a:t>Let’s say we have the following point-value form:</a:t>
                </a:r>
              </a:p>
              <a:p>
                <a:r>
                  <a:rPr lang="es-ES" sz="2400" dirty="0">
                    <a:latin typeface="Times New Roman" panose="02020603050405020304" pitchFamily="18" charset="0"/>
                    <a:cs typeface="Times New Roman" panose="02020603050405020304" pitchFamily="18" charset="0"/>
                  </a:rPr>
                  <a:t> 	y =</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(10, 2i, −6, −2i)</a:t>
                </a:r>
              </a:p>
              <a:p>
                <a:r>
                  <a:rPr lang="en-US" sz="2400" dirty="0">
                    <a:latin typeface="Times New Roman" panose="02020603050405020304" pitchFamily="18" charset="0"/>
                    <a:cs typeface="Times New Roman" panose="02020603050405020304" pitchFamily="18" charset="0"/>
                  </a:rPr>
                  <a:t>We now multiply </a:t>
                </a:r>
                <a:r>
                  <a:rPr lang="es-ES" sz="2400" dirty="0">
                    <a:latin typeface="Times New Roman" panose="02020603050405020304" pitchFamily="18" charset="0"/>
                    <a:cs typeface="Times New Roman" panose="02020603050405020304" pitchFamily="18" charset="0"/>
                  </a:rPr>
                  <a:t>V</a:t>
                </a:r>
                <a:r>
                  <a:rPr lang="es-E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by y:</a:t>
                </a:r>
              </a:p>
              <a:p>
                <a:endParaRPr lang="en-US" sz="2400" dirty="0"/>
              </a:p>
              <a:p>
                <a:pPr>
                  <a:spcAft>
                    <a:spcPts val="600"/>
                  </a:spcAft>
                </a:pPr>
                <a:r>
                  <a:rPr lang="en-US" sz="2400" dirty="0">
                    <a:latin typeface="Times New Roman" panose="02020603050405020304" pitchFamily="18" charset="0"/>
                    <a:cs typeface="Times New Roman" panose="02020603050405020304" pitchFamily="18" charset="0"/>
                  </a:rPr>
                  <a:t> 		            1    1    1    1                   10 </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a =</a:t>
                </a:r>
                <a:r>
                  <a:rPr lang="en-US" sz="2400" dirty="0"/>
                  <a:t> </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      2i</a:t>
                </a:r>
              </a:p>
              <a:p>
                <a:pPr>
                  <a:spcAft>
                    <a:spcPts val="600"/>
                  </a:spcAft>
                </a:pPr>
                <a:r>
                  <a:rPr lang="en-US" sz="2400" dirty="0">
                    <a:latin typeface="Times New Roman" panose="02020603050405020304" pitchFamily="18" charset="0"/>
                    <a:cs typeface="Times New Roman" panose="02020603050405020304" pitchFamily="18" charset="0"/>
                  </a:rPr>
                  <a:t>			1  −1    1  −1                   -6</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-2</a:t>
                </a:r>
                <a:endParaRPr lang="en-US" sz="2400" dirty="0"/>
              </a:p>
              <a:p>
                <a:r>
                  <a:rPr lang="en-US" sz="2400" dirty="0">
                    <a:latin typeface="Times New Roman" panose="02020603050405020304" pitchFamily="18" charset="0"/>
                    <a:cs typeface="Times New Roman" panose="02020603050405020304" pitchFamily="18" charset="0"/>
                  </a:rPr>
                  <a:t>Performing the matrix multiplication:</a:t>
                </a:r>
              </a:p>
              <a:p>
                <a:pPr marL="465138" indent="-465138">
                  <a:buFont typeface="+mj-lt"/>
                  <a:buAutoNum type="arabicPeriod"/>
                </a:pPr>
                <a:r>
                  <a:rPr lang="en-US" sz="2400" dirty="0">
                    <a:latin typeface="Times New Roman" panose="02020603050405020304" pitchFamily="18" charset="0"/>
                    <a:cs typeface="Times New Roman" panose="02020603050405020304" pitchFamily="18" charset="0"/>
                  </a:rPr>
                  <a:t>First row: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​(10+2i−6−2i) =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1</m:t>
                        </m:r>
                      </m:num>
                      <m:den>
                        <m:r>
                          <a:rPr lang="en-US" sz="2400" i="1" dirty="0">
                            <a:latin typeface="Cambria Math" panose="02040503050406030204" pitchFamily="18" charset="0"/>
                            <a:cs typeface="Times New Roman" panose="02020603050405020304" pitchFamily="18" charset="0"/>
                          </a:rPr>
                          <m:t>4</m:t>
                        </m:r>
                      </m:den>
                    </m:f>
                    <m:r>
                      <a:rPr lang="en-US" sz="2400" i="1" dirty="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​×4 = 1</a:t>
                </a:r>
              </a:p>
              <a:p>
                <a:pPr marL="465138" indent="-465138">
                  <a:buFont typeface="+mj-lt"/>
                  <a:buAutoNum type="arabicPeriod"/>
                </a:pPr>
                <a:r>
                  <a:rPr lang="en-US" sz="2400" dirty="0">
                    <a:latin typeface="Times New Roman" panose="02020603050405020304" pitchFamily="18" charset="0"/>
                    <a:cs typeface="Times New Roman" panose="02020603050405020304" pitchFamily="18" charset="0"/>
                  </a:rPr>
                  <a:t>Second row: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r>
                      <a:rPr lang="en-US" sz="2400" b="0" i="0" dirty="0"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(10(−</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+ 2i(−</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(−6)(−1) + (−2i)(</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1</m:t>
                        </m:r>
                      </m:num>
                      <m:den>
                        <m:r>
                          <a:rPr lang="en-US" sz="2400" i="1" dirty="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​×(10(−</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)−2+6−2(−1)) =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1</m:t>
                        </m:r>
                      </m:num>
                      <m:den>
                        <m:r>
                          <a:rPr lang="en-US" sz="2400" i="1" dirty="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​×(4) =1</a:t>
                </a:r>
              </a:p>
            </p:txBody>
          </p:sp>
        </mc:Choice>
        <mc:Fallback xmlns="">
          <p:sp>
            <p:nvSpPr>
              <p:cNvPr id="2" name="Rectangle 1"/>
              <p:cNvSpPr>
                <a:spLocks noRot="1" noChangeAspect="1" noMove="1" noResize="1" noEditPoints="1" noAdjustHandles="1" noChangeArrowheads="1" noChangeShapeType="1" noTextEdit="1"/>
              </p:cNvSpPr>
              <p:nvPr/>
            </p:nvSpPr>
            <p:spPr>
              <a:xfrm>
                <a:off x="1387047" y="1094365"/>
                <a:ext cx="9037467" cy="5810309"/>
              </a:xfrm>
              <a:prstGeom prst="rect">
                <a:avLst/>
              </a:prstGeom>
              <a:blipFill>
                <a:blip r:embed="rId2"/>
                <a:stretch>
                  <a:fillRect l="-1080" t="-839" b="-105"/>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
        <p:nvSpPr>
          <p:cNvPr id="5" name="Left Bracket 4">
            <a:extLst>
              <a:ext uri="{FF2B5EF4-FFF2-40B4-BE49-F238E27FC236}">
                <a16:creationId xmlns:a16="http://schemas.microsoft.com/office/drawing/2014/main" id="{D8D95780-C39F-ECA1-9E4C-880FD65123B7}"/>
              </a:ext>
            </a:extLst>
          </p:cNvPr>
          <p:cNvSpPr/>
          <p:nvPr/>
        </p:nvSpPr>
        <p:spPr>
          <a:xfrm>
            <a:off x="3962402" y="3022603"/>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2A17F932-0E2D-E77D-AECB-A6B79C0758AB}"/>
              </a:ext>
            </a:extLst>
          </p:cNvPr>
          <p:cNvSpPr/>
          <p:nvPr/>
        </p:nvSpPr>
        <p:spPr>
          <a:xfrm>
            <a:off x="6943857" y="2964546"/>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A753D590-A559-3CAF-66A3-A1146980F2D5}"/>
              </a:ext>
            </a:extLst>
          </p:cNvPr>
          <p:cNvSpPr/>
          <p:nvPr/>
        </p:nvSpPr>
        <p:spPr>
          <a:xfrm flipH="1">
            <a:off x="6050277" y="3022601"/>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ket 7">
            <a:extLst>
              <a:ext uri="{FF2B5EF4-FFF2-40B4-BE49-F238E27FC236}">
                <a16:creationId xmlns:a16="http://schemas.microsoft.com/office/drawing/2014/main" id="{B8815EEA-F35E-568F-7DAB-39DD21460FD5}"/>
              </a:ext>
            </a:extLst>
          </p:cNvPr>
          <p:cNvSpPr/>
          <p:nvPr/>
        </p:nvSpPr>
        <p:spPr>
          <a:xfrm flipH="1">
            <a:off x="7726673" y="2971804"/>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036399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CD48D-FA9A-46F8-BC19-447D4D8FC46B}"/>
              </a:ext>
            </a:extLst>
          </p:cNvPr>
          <p:cNvSpPr txBox="1"/>
          <p:nvPr/>
        </p:nvSpPr>
        <p:spPr>
          <a:xfrm>
            <a:off x="1328990" y="555296"/>
            <a:ext cx="8294207" cy="625428"/>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387047" y="1094365"/>
                <a:ext cx="9037467" cy="565808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 Calculation</a:t>
                </a:r>
              </a:p>
              <a:p>
                <a:r>
                  <a:rPr lang="en-US" sz="2400" dirty="0">
                    <a:latin typeface="Times New Roman" panose="02020603050405020304" pitchFamily="18" charset="0"/>
                    <a:cs typeface="Times New Roman" panose="02020603050405020304" pitchFamily="18" charset="0"/>
                  </a:rPr>
                  <a:t>Let’s say we have the following point-value form:</a:t>
                </a:r>
              </a:p>
              <a:p>
                <a:r>
                  <a:rPr lang="es-ES" sz="2400" dirty="0">
                    <a:latin typeface="Times New Roman" panose="02020603050405020304" pitchFamily="18" charset="0"/>
                    <a:cs typeface="Times New Roman" panose="02020603050405020304" pitchFamily="18" charset="0"/>
                  </a:rPr>
                  <a:t> 	y =</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y</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 (10, 2i, −6, −2i)</a:t>
                </a:r>
              </a:p>
              <a:p>
                <a:r>
                  <a:rPr lang="en-US" sz="2400" dirty="0">
                    <a:latin typeface="Times New Roman" panose="02020603050405020304" pitchFamily="18" charset="0"/>
                    <a:cs typeface="Times New Roman" panose="02020603050405020304" pitchFamily="18" charset="0"/>
                  </a:rPr>
                  <a:t>We now multiply </a:t>
                </a:r>
                <a:r>
                  <a:rPr lang="es-ES" sz="2400" dirty="0">
                    <a:latin typeface="Times New Roman" panose="02020603050405020304" pitchFamily="18" charset="0"/>
                    <a:cs typeface="Times New Roman" panose="02020603050405020304" pitchFamily="18" charset="0"/>
                  </a:rPr>
                  <a:t>V</a:t>
                </a:r>
                <a:r>
                  <a:rPr lang="es-E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by y:</a:t>
                </a:r>
              </a:p>
              <a:p>
                <a:endParaRPr lang="en-US" sz="2400" dirty="0"/>
              </a:p>
              <a:p>
                <a:pPr>
                  <a:spcAft>
                    <a:spcPts val="600"/>
                  </a:spcAft>
                </a:pPr>
                <a:r>
                  <a:rPr lang="en-US" sz="2400" dirty="0">
                    <a:latin typeface="Times New Roman" panose="02020603050405020304" pitchFamily="18" charset="0"/>
                    <a:cs typeface="Times New Roman" panose="02020603050405020304" pitchFamily="18" charset="0"/>
                  </a:rPr>
                  <a:t> 		            1    1    1    1                   10 </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t> </a:t>
                </a:r>
                <a:r>
                  <a:rPr lang="en-US" sz="2400" dirty="0">
                    <a:latin typeface="Times New Roman" panose="02020603050405020304" pitchFamily="18" charset="0"/>
                    <a:cs typeface="Times New Roman" panose="02020603050405020304" pitchFamily="18" charset="0"/>
                  </a:rPr>
                  <a:t>a =</a:t>
                </a:r>
                <a:r>
                  <a:rPr lang="en-US" sz="2400" dirty="0"/>
                  <a:t> </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      2i</a:t>
                </a:r>
              </a:p>
              <a:p>
                <a:pPr>
                  <a:spcAft>
                    <a:spcPts val="600"/>
                  </a:spcAft>
                </a:pPr>
                <a:r>
                  <a:rPr lang="en-US" sz="2400" dirty="0">
                    <a:latin typeface="Times New Roman" panose="02020603050405020304" pitchFamily="18" charset="0"/>
                    <a:cs typeface="Times New Roman" panose="02020603050405020304" pitchFamily="18" charset="0"/>
                  </a:rPr>
                  <a:t>			1  −1    1  −1                   -6</a:t>
                </a:r>
              </a:p>
              <a:p>
                <a:pPr>
                  <a:spcAft>
                    <a:spcPts val="600"/>
                  </a:spcAft>
                </a:pP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-2i</a:t>
                </a:r>
                <a:endParaRPr lang="en-US" sz="2400" dirty="0"/>
              </a:p>
              <a:p>
                <a:r>
                  <a:rPr lang="en-US" sz="2400" dirty="0">
                    <a:latin typeface="Times New Roman" panose="02020603050405020304" pitchFamily="18" charset="0"/>
                    <a:cs typeface="Times New Roman" panose="02020603050405020304" pitchFamily="18" charset="0"/>
                  </a:rPr>
                  <a:t>Performing the matrix multiplication:</a:t>
                </a:r>
              </a:p>
              <a:p>
                <a:pPr>
                  <a:buFont typeface="+mj-lt"/>
                  <a:buAutoNum type="arabicPeriod"/>
                </a:pPr>
                <a:r>
                  <a:rPr lang="en-US" sz="2400" dirty="0">
                    <a:latin typeface="Times New Roman" panose="02020603050405020304" pitchFamily="18" charset="0"/>
                    <a:cs typeface="Times New Roman" panose="02020603050405020304" pitchFamily="18" charset="0"/>
                  </a:rPr>
                  <a:t>Third row: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​(10 − 2i − 6 + 2i) =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1</m:t>
                        </m:r>
                      </m:num>
                      <m:den>
                        <m:r>
                          <a:rPr lang="en-US" sz="2400" i="1" dirty="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4 = 1</a:t>
                </a:r>
              </a:p>
              <a:p>
                <a:pPr>
                  <a:buFont typeface="+mj-lt"/>
                  <a:buAutoNum type="arabicPeriod"/>
                </a:pPr>
                <a:r>
                  <a:rPr lang="en-US" sz="2400" dirty="0">
                    <a:latin typeface="Times New Roman" panose="02020603050405020304" pitchFamily="18" charset="0"/>
                    <a:cs typeface="Times New Roman" panose="02020603050405020304" pitchFamily="18" charset="0"/>
                  </a:rPr>
                  <a:t>Fourth row:  </a:t>
                </a:r>
                <a14:m>
                  <m:oMath xmlns:m="http://schemas.openxmlformats.org/officeDocument/2006/math">
                    <m:f>
                      <m:fPr>
                        <m:ctrlPr>
                          <a:rPr lang="en-US" sz="2400" i="1" dirty="0" smtClean="0">
                            <a:latin typeface="Cambria Math" panose="02040503050406030204" pitchFamily="18" charset="0"/>
                            <a:cs typeface="Times New Roman" panose="02020603050405020304" pitchFamily="18" charset="0"/>
                          </a:rPr>
                        </m:ctrlPr>
                      </m:fPr>
                      <m:num>
                        <m:r>
                          <a:rPr lang="en-US" sz="2400" b="0" i="1" dirty="0" smtClean="0">
                            <a:latin typeface="Cambria Math" panose="02040503050406030204" pitchFamily="18" charset="0"/>
                            <a:cs typeface="Times New Roman" panose="02020603050405020304" pitchFamily="18" charset="0"/>
                          </a:rPr>
                          <m:t>1</m:t>
                        </m:r>
                      </m:num>
                      <m:den>
                        <m:r>
                          <a:rPr lang="en-US" sz="2400" b="0" i="1" dirty="0" smtClean="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(10(</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+ 2i(</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(−6)(−1) + (−2i)(−</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1</m:t>
                        </m:r>
                      </m:num>
                      <m:den>
                        <m:r>
                          <a:rPr lang="en-US" sz="2400" i="1" dirty="0">
                            <a:latin typeface="Cambria Math" panose="02040503050406030204" pitchFamily="18" charset="0"/>
                            <a:cs typeface="Times New Roman" panose="02020603050405020304" pitchFamily="18" charset="0"/>
                          </a:rPr>
                          <m:t>4</m:t>
                        </m:r>
                      </m:den>
                    </m:f>
                  </m:oMath>
                </a14:m>
                <a:r>
                  <a:rPr lang="en-US" sz="2400" dirty="0">
                    <a:latin typeface="Times New Roman" panose="02020603050405020304" pitchFamily="18" charset="0"/>
                    <a:cs typeface="Times New Roman" panose="02020603050405020304" pitchFamily="18" charset="0"/>
                  </a:rPr>
                  <a:t> ​× 4 = 1</a:t>
                </a:r>
              </a:p>
              <a:p>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387047" y="1094365"/>
                <a:ext cx="9037467" cy="5658087"/>
              </a:xfrm>
              <a:prstGeom prst="rect">
                <a:avLst/>
              </a:prstGeom>
              <a:blipFill>
                <a:blip r:embed="rId2"/>
                <a:stretch>
                  <a:fillRect l="-1080" t="-862"/>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B6002CD6-760A-4B98-9867-84041579B520}"/>
              </a:ext>
            </a:extLst>
          </p:cNvPr>
          <p:cNvSpPr/>
          <p:nvPr/>
        </p:nvSpPr>
        <p:spPr>
          <a:xfrm>
            <a:off x="1328990" y="338580"/>
            <a:ext cx="7274812" cy="625428"/>
          </a:xfrm>
          <a:prstGeom prst="rect">
            <a:avLst/>
          </a:prstGeom>
        </p:spPr>
        <p:txBody>
          <a:bodyPr wrap="none">
            <a:spAutoFit/>
          </a:bodyPr>
          <a:lstStyle/>
          <a:p>
            <a:pPr>
              <a:lnSpc>
                <a:spcPct val="115000"/>
              </a:lnSpc>
            </a:pPr>
            <a:r>
              <a:rPr lang="en-US" sz="3200" dirty="0">
                <a:ea typeface="SimSun" panose="02010600030101010101" pitchFamily="2" charset="-122"/>
              </a:rPr>
              <a:t>Interpolation at the complex roots of unity</a:t>
            </a:r>
          </a:p>
        </p:txBody>
      </p:sp>
      <p:sp>
        <p:nvSpPr>
          <p:cNvPr id="5" name="Left Bracket 4">
            <a:extLst>
              <a:ext uri="{FF2B5EF4-FFF2-40B4-BE49-F238E27FC236}">
                <a16:creationId xmlns:a16="http://schemas.microsoft.com/office/drawing/2014/main" id="{D8D95780-C39F-ECA1-9E4C-880FD65123B7}"/>
              </a:ext>
            </a:extLst>
          </p:cNvPr>
          <p:cNvSpPr/>
          <p:nvPr/>
        </p:nvSpPr>
        <p:spPr>
          <a:xfrm>
            <a:off x="4049486" y="3022603"/>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ket 5">
            <a:extLst>
              <a:ext uri="{FF2B5EF4-FFF2-40B4-BE49-F238E27FC236}">
                <a16:creationId xmlns:a16="http://schemas.microsoft.com/office/drawing/2014/main" id="{2A17F932-0E2D-E77D-AECB-A6B79C0758AB}"/>
              </a:ext>
            </a:extLst>
          </p:cNvPr>
          <p:cNvSpPr/>
          <p:nvPr/>
        </p:nvSpPr>
        <p:spPr>
          <a:xfrm>
            <a:off x="7016427" y="2964546"/>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A753D590-A559-3CAF-66A3-A1146980F2D5}"/>
              </a:ext>
            </a:extLst>
          </p:cNvPr>
          <p:cNvSpPr/>
          <p:nvPr/>
        </p:nvSpPr>
        <p:spPr>
          <a:xfrm flipH="1">
            <a:off x="6050277" y="3022601"/>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ket 7">
            <a:extLst>
              <a:ext uri="{FF2B5EF4-FFF2-40B4-BE49-F238E27FC236}">
                <a16:creationId xmlns:a16="http://schemas.microsoft.com/office/drawing/2014/main" id="{B8815EEA-F35E-568F-7DAB-39DD21460FD5}"/>
              </a:ext>
            </a:extLst>
          </p:cNvPr>
          <p:cNvSpPr/>
          <p:nvPr/>
        </p:nvSpPr>
        <p:spPr>
          <a:xfrm flipH="1">
            <a:off x="7726673" y="2971804"/>
            <a:ext cx="130628" cy="185420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72875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5887</TotalTime>
  <Words>16675</Words>
  <Application>Microsoft Office PowerPoint</Application>
  <PresentationFormat>Widescreen</PresentationFormat>
  <Paragraphs>1234</Paragraphs>
  <Slides>127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127</vt:i4>
      </vt:variant>
    </vt:vector>
  </HeadingPairs>
  <TitlesOfParts>
    <vt:vector size="136" baseType="lpstr">
      <vt:lpstr>SimSun</vt:lpstr>
      <vt:lpstr>Arial</vt:lpstr>
      <vt:lpstr>Calibri</vt:lpstr>
      <vt:lpstr>Calibri Light</vt:lpstr>
      <vt:lpstr>Cambria Math</vt:lpstr>
      <vt:lpstr>Consolas</vt:lpstr>
      <vt:lpstr>Courier New</vt:lpstr>
      <vt:lpstr>Times New Roman</vt:lpstr>
      <vt:lpstr>Office Theme</vt:lpstr>
      <vt:lpstr>Polynomials  and  The Fast Fourier Transform (FFT)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201</cp:revision>
  <dcterms:created xsi:type="dcterms:W3CDTF">2016-10-13T00:10:31Z</dcterms:created>
  <dcterms:modified xsi:type="dcterms:W3CDTF">2024-08-19T17:05:14Z</dcterms:modified>
</cp:coreProperties>
</file>