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9" r:id="rId3"/>
    <p:sldId id="499" r:id="rId4"/>
    <p:sldId id="577" r:id="rId5"/>
    <p:sldId id="572" r:id="rId6"/>
    <p:sldId id="582" r:id="rId7"/>
    <p:sldId id="579" r:id="rId8"/>
    <p:sldId id="432" r:id="rId9"/>
    <p:sldId id="433" r:id="rId10"/>
    <p:sldId id="576" r:id="rId11"/>
    <p:sldId id="583" r:id="rId12"/>
    <p:sldId id="584" r:id="rId13"/>
    <p:sldId id="436" r:id="rId14"/>
    <p:sldId id="434" r:id="rId15"/>
    <p:sldId id="318" r:id="rId16"/>
    <p:sldId id="425" r:id="rId17"/>
    <p:sldId id="509" r:id="rId18"/>
    <p:sldId id="427" r:id="rId19"/>
    <p:sldId id="589" r:id="rId20"/>
    <p:sldId id="590" r:id="rId21"/>
    <p:sldId id="591" r:id="rId22"/>
    <p:sldId id="464" r:id="rId23"/>
    <p:sldId id="585" r:id="rId24"/>
    <p:sldId id="588" r:id="rId25"/>
    <p:sldId id="587" r:id="rId26"/>
    <p:sldId id="592" r:id="rId27"/>
    <p:sldId id="593" r:id="rId28"/>
    <p:sldId id="594" r:id="rId29"/>
    <p:sldId id="595" r:id="rId30"/>
    <p:sldId id="596" r:id="rId31"/>
    <p:sldId id="597" r:id="rId32"/>
    <p:sldId id="456" r:id="rId33"/>
    <p:sldId id="441" r:id="rId34"/>
    <p:sldId id="598" r:id="rId35"/>
    <p:sldId id="510" r:id="rId36"/>
    <p:sldId id="511" r:id="rId37"/>
    <p:sldId id="512" r:id="rId38"/>
    <p:sldId id="513" r:id="rId39"/>
    <p:sldId id="442" r:id="rId40"/>
    <p:sldId id="515" r:id="rId41"/>
    <p:sldId id="514" r:id="rId42"/>
    <p:sldId id="443" r:id="rId43"/>
    <p:sldId id="599" r:id="rId44"/>
    <p:sldId id="517" r:id="rId45"/>
    <p:sldId id="600" r:id="rId46"/>
    <p:sldId id="601" r:id="rId47"/>
    <p:sldId id="446" r:id="rId48"/>
    <p:sldId id="521" r:id="rId49"/>
    <p:sldId id="445" r:id="rId50"/>
    <p:sldId id="480" r:id="rId51"/>
    <p:sldId id="522" r:id="rId52"/>
    <p:sldId id="481" r:id="rId53"/>
    <p:sldId id="523" r:id="rId54"/>
    <p:sldId id="444" r:id="rId55"/>
    <p:sldId id="602" r:id="rId56"/>
    <p:sldId id="603" r:id="rId57"/>
    <p:sldId id="604" r:id="rId58"/>
    <p:sldId id="605" r:id="rId59"/>
    <p:sldId id="606" r:id="rId60"/>
    <p:sldId id="607" r:id="rId61"/>
    <p:sldId id="451" r:id="rId62"/>
    <p:sldId id="609" r:id="rId63"/>
    <p:sldId id="610" r:id="rId64"/>
    <p:sldId id="612" r:id="rId65"/>
    <p:sldId id="611" r:id="rId66"/>
    <p:sldId id="608" r:id="rId67"/>
    <p:sldId id="613" r:id="rId68"/>
    <p:sldId id="614" r:id="rId69"/>
    <p:sldId id="615" r:id="rId70"/>
    <p:sldId id="617" r:id="rId71"/>
    <p:sldId id="616" r:id="rId72"/>
    <p:sldId id="487" r:id="rId73"/>
    <p:sldId id="485" r:id="rId74"/>
    <p:sldId id="452" r:id="rId75"/>
    <p:sldId id="618" r:id="rId76"/>
    <p:sldId id="619" r:id="rId77"/>
    <p:sldId id="622" r:id="rId78"/>
    <p:sldId id="453" r:id="rId79"/>
    <p:sldId id="621" r:id="rId80"/>
    <p:sldId id="620" r:id="rId81"/>
    <p:sldId id="623" r:id="rId82"/>
    <p:sldId id="486" r:id="rId83"/>
    <p:sldId id="455" r:id="rId84"/>
    <p:sldId id="624" r:id="rId85"/>
    <p:sldId id="457" r:id="rId86"/>
    <p:sldId id="626" r:id="rId87"/>
    <p:sldId id="627" r:id="rId88"/>
    <p:sldId id="527" r:id="rId89"/>
    <p:sldId id="528" r:id="rId90"/>
    <p:sldId id="502" r:id="rId91"/>
    <p:sldId id="524" r:id="rId92"/>
    <p:sldId id="628" r:id="rId93"/>
    <p:sldId id="525" r:id="rId94"/>
    <p:sldId id="493" r:id="rId95"/>
    <p:sldId id="629" r:id="rId96"/>
    <p:sldId id="630" r:id="rId97"/>
    <p:sldId id="491" r:id="rId98"/>
    <p:sldId id="631" r:id="rId99"/>
    <p:sldId id="492" r:id="rId100"/>
    <p:sldId id="632" r:id="rId101"/>
    <p:sldId id="633" r:id="rId102"/>
    <p:sldId id="634" r:id="rId103"/>
    <p:sldId id="635" r:id="rId104"/>
    <p:sldId id="637" r:id="rId105"/>
    <p:sldId id="636" r:id="rId106"/>
    <p:sldId id="460" r:id="rId107"/>
    <p:sldId id="530" r:id="rId108"/>
    <p:sldId id="531" r:id="rId109"/>
    <p:sldId id="532" r:id="rId110"/>
    <p:sldId id="638" r:id="rId111"/>
    <p:sldId id="639" r:id="rId112"/>
    <p:sldId id="640" r:id="rId113"/>
    <p:sldId id="498" r:id="rId114"/>
    <p:sldId id="462" r:id="rId115"/>
    <p:sldId id="535" r:id="rId116"/>
    <p:sldId id="449" r:id="rId117"/>
    <p:sldId id="465" r:id="rId118"/>
    <p:sldId id="506" r:id="rId119"/>
    <p:sldId id="466" r:id="rId120"/>
    <p:sldId id="541" r:id="rId121"/>
    <p:sldId id="469" r:id="rId122"/>
    <p:sldId id="536" r:id="rId123"/>
    <p:sldId id="537" r:id="rId124"/>
    <p:sldId id="538" r:id="rId125"/>
    <p:sldId id="533" r:id="rId126"/>
    <p:sldId id="641" r:id="rId127"/>
    <p:sldId id="467" r:id="rId128"/>
    <p:sldId id="542" r:id="rId129"/>
    <p:sldId id="539" r:id="rId130"/>
    <p:sldId id="540" r:id="rId131"/>
    <p:sldId id="543" r:id="rId132"/>
    <p:sldId id="544" r:id="rId133"/>
    <p:sldId id="545" r:id="rId134"/>
    <p:sldId id="495" r:id="rId135"/>
    <p:sldId id="546" r:id="rId136"/>
    <p:sldId id="547" r:id="rId137"/>
    <p:sldId id="548" r:id="rId138"/>
    <p:sldId id="549" r:id="rId139"/>
    <p:sldId id="550" r:id="rId140"/>
    <p:sldId id="551" r:id="rId141"/>
    <p:sldId id="552" r:id="rId142"/>
    <p:sldId id="553" r:id="rId143"/>
    <p:sldId id="554" r:id="rId144"/>
    <p:sldId id="555" r:id="rId145"/>
    <p:sldId id="556" r:id="rId146"/>
    <p:sldId id="557" r:id="rId147"/>
    <p:sldId id="558" r:id="rId148"/>
    <p:sldId id="559" r:id="rId149"/>
    <p:sldId id="508" r:id="rId150"/>
    <p:sldId id="561" r:id="rId151"/>
    <p:sldId id="496" r:id="rId152"/>
    <p:sldId id="473" r:id="rId153"/>
    <p:sldId id="563" r:id="rId154"/>
    <p:sldId id="564" r:id="rId155"/>
    <p:sldId id="565" r:id="rId156"/>
    <p:sldId id="567" r:id="rId157"/>
    <p:sldId id="568" r:id="rId158"/>
    <p:sldId id="569" r:id="rId159"/>
    <p:sldId id="570" r:id="rId160"/>
    <p:sldId id="571" r:id="rId161"/>
    <p:sldId id="497" r:id="rId162"/>
    <p:sldId id="477" r:id="rId163"/>
    <p:sldId id="478" r:id="rId164"/>
    <p:sldId id="450" r:id="rId165"/>
    <p:sldId id="322" r:id="rId166"/>
    <p:sldId id="329" r:id="rId167"/>
    <p:sldId id="330" r:id="rId168"/>
    <p:sldId id="331" r:id="rId169"/>
    <p:sldId id="332" r:id="rId170"/>
    <p:sldId id="337" r:id="rId171"/>
    <p:sldId id="338" r:id="rId172"/>
    <p:sldId id="342" r:id="rId173"/>
    <p:sldId id="343" r:id="rId174"/>
    <p:sldId id="344" r:id="rId175"/>
    <p:sldId id="345" r:id="rId176"/>
    <p:sldId id="357" r:id="rId177"/>
    <p:sldId id="358" r:id="rId1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104" autoAdjust="0"/>
  </p:normalViewPr>
  <p:slideViewPr>
    <p:cSldViewPr snapToGrid="0">
      <p:cViewPr>
        <p:scale>
          <a:sx n="68" d="100"/>
          <a:sy n="68" d="100"/>
        </p:scale>
        <p:origin x="514" y="-595"/>
      </p:cViewPr>
      <p:guideLst/>
    </p:cSldViewPr>
  </p:slideViewPr>
  <p:notesTextViewPr>
    <p:cViewPr>
      <p:scale>
        <a:sx n="1" d="1"/>
        <a:sy n="1" d="1"/>
      </p:scale>
      <p:origin x="0" y="0"/>
    </p:cViewPr>
  </p:notesTextViewPr>
  <p:sorterViewPr>
    <p:cViewPr>
      <p:scale>
        <a:sx n="67" d="100"/>
        <a:sy n="67" d="100"/>
      </p:scale>
      <p:origin x="0" y="-51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6/26/2024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01.png"/><Relationship Id="rId4" Type="http://schemas.openxmlformats.org/officeDocument/2006/relationships/image" Target="../media/image190.png"/></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t>Chapter 00</a:t>
            </a:r>
          </a:p>
        </p:txBody>
      </p:sp>
      <p:sp>
        <p:nvSpPr>
          <p:cNvPr id="3" name="Subtitle 2"/>
          <p:cNvSpPr>
            <a:spLocks noGrp="1"/>
          </p:cNvSpPr>
          <p:nvPr>
            <p:ph type="subTitle" idx="1"/>
          </p:nvPr>
        </p:nvSpPr>
        <p:spPr/>
        <p:txBody>
          <a:bodyPr>
            <a:normAutofit/>
          </a:bodyPr>
          <a:lstStyle/>
          <a:p>
            <a:r>
              <a:rPr lang="en-US" sz="3600" dirty="0"/>
              <a:t>Introducing Foundations</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0316" y="2448750"/>
            <a:ext cx="9476154" cy="39245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988646" y="1242374"/>
            <a:ext cx="9619495" cy="369332"/>
          </a:xfrm>
          <a:prstGeom prst="rect">
            <a:avLst/>
          </a:prstGeom>
          <a:solidFill>
            <a:srgbClr val="FFFF00"/>
          </a:solidFill>
        </p:spPr>
        <p:txBody>
          <a:bodyPr wrap="square" rtlCol="0">
            <a:spAutoFit/>
          </a:bodyPr>
          <a:lstStyle/>
          <a:p>
            <a:endParaRPr lang="en-US" dirty="0">
              <a:solidFill>
                <a:srgbClr val="FFFF00"/>
              </a:solidFill>
            </a:endParaRPr>
          </a:p>
        </p:txBody>
      </p:sp>
      <p:sp>
        <p:nvSpPr>
          <p:cNvPr id="2" name="TextBox 1">
            <a:extLst>
              <a:ext uri="{FF2B5EF4-FFF2-40B4-BE49-F238E27FC236}">
                <a16:creationId xmlns:a16="http://schemas.microsoft.com/office/drawing/2014/main" id="{74EC47DE-BCD3-4A28-8036-1926CD34E53F}"/>
              </a:ext>
            </a:extLst>
          </p:cNvPr>
          <p:cNvSpPr txBox="1"/>
          <p:nvPr/>
        </p:nvSpPr>
        <p:spPr>
          <a:xfrm>
            <a:off x="1357923" y="720703"/>
            <a:ext cx="9476154"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Advantages:</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Speed: All operations are O(1) since they involve direct access to an array index.</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Simplicity: Implementation is straightforward as it avoids the complexity of handling collisions or probing sequences.</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For some applications, to save memory space, the elements in the dynamic set can be saved in slots of the direct-address table T</a:t>
            </a:r>
            <a:r>
              <a:rPr lang="en-US" sz="2400" dirty="0">
                <a:solidFill>
                  <a:srgbClr val="0000FF"/>
                </a:solidFill>
                <a:latin typeface="Times New Roman" panose="02020603050405020304" pitchFamily="18" charset="0"/>
                <a:cs typeface="Times New Roman" panose="02020603050405020304" pitchFamily="18" charset="0"/>
              </a:rPr>
              <a:t> </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 not have to store the element’s key and satellite data in an object external to the direct-address table T, with a pointer from a slot in the table to the object.</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 It is unnecessary to store the key field of an object in the slot</a:t>
            </a:r>
            <a:r>
              <a:rPr lang="en-US" sz="2400" dirty="0">
                <a:latin typeface="Times New Roman" panose="02020603050405020304" pitchFamily="18" charset="0"/>
                <a:cs typeface="Times New Roman" panose="02020603050405020304" pitchFamily="18" charset="0"/>
              </a:rPr>
              <a:t> if we have the object’s index in the table as its key.</a:t>
            </a:r>
          </a:p>
          <a:p>
            <a:pPr marL="1371600" lvl="2" indent="-4572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There must be some </a:t>
            </a:r>
            <a:r>
              <a:rPr lang="en-US" sz="2400" i="1" dirty="0">
                <a:solidFill>
                  <a:srgbClr val="0000FF"/>
                </a:solidFill>
                <a:latin typeface="Times New Roman" panose="02020603050405020304" pitchFamily="18" charset="0"/>
                <a:cs typeface="Times New Roman" panose="02020603050405020304" pitchFamily="18" charset="0"/>
              </a:rPr>
              <a:t>way to tell if the slot is empty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the key is not stored.</a:t>
            </a:r>
          </a:p>
        </p:txBody>
      </p:sp>
      <p:sp>
        <p:nvSpPr>
          <p:cNvPr id="3" name="Rectangle 2">
            <a:extLst>
              <a:ext uri="{FF2B5EF4-FFF2-40B4-BE49-F238E27FC236}">
                <a16:creationId xmlns:a16="http://schemas.microsoft.com/office/drawing/2014/main" id="{069D9759-3131-4F20-9603-49D505C9E980}"/>
              </a:ext>
            </a:extLst>
          </p:cNvPr>
          <p:cNvSpPr/>
          <p:nvPr/>
        </p:nvSpPr>
        <p:spPr>
          <a:xfrm>
            <a:off x="1357923" y="229035"/>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spTree>
    <p:extLst>
      <p:ext uri="{BB962C8B-B14F-4D97-AF65-F5344CB8AC3E}">
        <p14:creationId xmlns:p14="http://schemas.microsoft.com/office/powerpoint/2010/main" val="5803575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F7FF683-655B-AE3D-B720-03854A26D297}"/>
                  </a:ext>
                </a:extLst>
              </p:cNvPr>
              <p:cNvSpPr txBox="1"/>
              <p:nvPr/>
            </p:nvSpPr>
            <p:spPr>
              <a:xfrm>
                <a:off x="1886858" y="1543857"/>
                <a:ext cx="9376228" cy="4165499"/>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The Universality of the Hash Function</a:t>
                </a:r>
              </a:p>
              <a:p>
                <a:pPr marL="465138" indent="-465138">
                  <a:lnSpc>
                    <a:spcPct val="100000"/>
                  </a:lnSpc>
                  <a:spcBef>
                    <a:spcPts val="0"/>
                  </a:spcBef>
                  <a:spcAft>
                    <a:spcPts val="600"/>
                  </a:spcAft>
                </a:pP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is said to be universal if the probability of two distinct keys colliding (i.e., mapping to the same hash value) is low.</a:t>
                </a:r>
              </a:p>
              <a:p>
                <a:pPr marL="465138"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Formally, a family of hash functions H is universal if, 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pPr>
                  <a:lnSpc>
                    <a:spcPct val="100000"/>
                  </a:lnSpc>
                  <a:spcBef>
                    <a:spcPts val="0"/>
                  </a:spcBef>
                  <a:spcAft>
                    <a:spcPts val="600"/>
                  </a:spcAft>
                </a:pPr>
                <a:r>
                  <a:rPr lang="pt-BR" sz="2400" dirty="0"/>
                  <a:t>	</a:t>
                </a:r>
                <a:r>
                  <a:rPr lang="pt-BR" sz="2800" dirty="0">
                    <a:latin typeface="Times New Roman" panose="02020603050405020304" pitchFamily="18" charset="0"/>
                    <a:cs typeface="Times New Roman" panose="02020603050405020304" pitchFamily="18" charset="0"/>
                  </a:rPr>
                  <a:t>Pr</a:t>
                </a:r>
                <a:r>
                  <a:rPr lang="pt-BR" sz="2800" baseline="-25000" dirty="0">
                    <a:latin typeface="Times New Roman" panose="02020603050405020304" pitchFamily="18" charset="0"/>
                    <a:cs typeface="Times New Roman" panose="02020603050405020304" pitchFamily="18" charset="0"/>
                  </a:rPr>
                  <a:t>h∈H</a:t>
                </a:r>
                <a:r>
                  <a:rPr lang="pt-BR" sz="2800" dirty="0">
                    <a:latin typeface="Times New Roman" panose="02020603050405020304" pitchFamily="18" charset="0"/>
                    <a:cs typeface="Times New Roman" panose="02020603050405020304" pitchFamily="18" charset="0"/>
                  </a:rPr>
                  <a:t>​[h(k</a:t>
                </a:r>
                <a:r>
                  <a:rPr lang="pt-BR" sz="2800" baseline="-25000" dirty="0">
                    <a:latin typeface="Times New Roman" panose="02020603050405020304" pitchFamily="18" charset="0"/>
                    <a:cs typeface="Times New Roman" panose="02020603050405020304" pitchFamily="18" charset="0"/>
                  </a:rPr>
                  <a:t>1</a:t>
                </a:r>
                <a:r>
                  <a:rPr lang="pt-BR" sz="2800" dirty="0">
                    <a:latin typeface="Times New Roman" panose="02020603050405020304" pitchFamily="18" charset="0"/>
                    <a:cs typeface="Times New Roman" panose="02020603050405020304" pitchFamily="18" charset="0"/>
                  </a:rPr>
                  <a:t>​) = h(k</a:t>
                </a:r>
                <a:r>
                  <a:rPr lang="pt-BR" sz="2800" baseline="-25000" dirty="0">
                    <a:latin typeface="Times New Roman" panose="02020603050405020304" pitchFamily="18" charset="0"/>
                    <a:cs typeface="Times New Roman" panose="02020603050405020304" pitchFamily="18" charset="0"/>
                  </a:rPr>
                  <a:t>2​</a:t>
                </a:r>
                <a:r>
                  <a:rPr lang="pt-BR" sz="2800" dirty="0">
                    <a:latin typeface="Times New Roman" panose="02020603050405020304" pitchFamily="18" charset="0"/>
                    <a:cs typeface="Times New Roman" panose="02020603050405020304" pitchFamily="18" charset="0"/>
                  </a:rPr>
                  <a:t>)] ≤  </a:t>
                </a:r>
                <a14:m>
                  <m:oMath xmlns:m="http://schemas.openxmlformats.org/officeDocument/2006/math">
                    <m:f>
                      <m:fPr>
                        <m:ctrlPr>
                          <a:rPr lang="pt-BR" sz="280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𝑚</m:t>
                        </m:r>
                      </m:den>
                    </m:f>
                  </m:oMath>
                </a14:m>
                <a:r>
                  <a:rPr lang="pt-BR" sz="2800" dirty="0">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AF7FF683-655B-AE3D-B720-03854A26D297}"/>
                  </a:ext>
                </a:extLst>
              </p:cNvPr>
              <p:cNvSpPr txBox="1">
                <a:spLocks noRot="1" noChangeAspect="1" noMove="1" noResize="1" noEditPoints="1" noAdjustHandles="1" noChangeArrowheads="1" noChangeShapeType="1" noTextEdit="1"/>
              </p:cNvSpPr>
              <p:nvPr/>
            </p:nvSpPr>
            <p:spPr>
              <a:xfrm>
                <a:off x="1886858" y="1543857"/>
                <a:ext cx="9376228" cy="4165499"/>
              </a:xfrm>
              <a:prstGeom prst="rect">
                <a:avLst/>
              </a:prstGeom>
              <a:blipFill>
                <a:blip r:embed="rId2"/>
                <a:stretch>
                  <a:fillRect l="-1365" t="-1462" r="-390" b="-2339"/>
                </a:stretch>
              </a:blipFill>
            </p:spPr>
            <p:txBody>
              <a:bodyPr/>
              <a:lstStyle/>
              <a:p>
                <a:r>
                  <a:rPr lang="en-US">
                    <a:noFill/>
                  </a:rPr>
                  <a:t> </a:t>
                </a:r>
              </a:p>
            </p:txBody>
          </p:sp>
        </mc:Fallback>
      </mc:AlternateContent>
    </p:spTree>
    <p:extLst>
      <p:ext uri="{BB962C8B-B14F-4D97-AF65-F5344CB8AC3E}">
        <p14:creationId xmlns:p14="http://schemas.microsoft.com/office/powerpoint/2010/main" val="41753136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FF683-655B-AE3D-B720-03854A26D297}"/>
              </a:ext>
            </a:extLst>
          </p:cNvPr>
          <p:cNvSpPr txBox="1"/>
          <p:nvPr/>
        </p:nvSpPr>
        <p:spPr>
          <a:xfrm>
            <a:off x="1814287" y="379303"/>
            <a:ext cx="9376228" cy="6309420"/>
          </a:xfrm>
          <a:prstGeom prst="rect">
            <a:avLst/>
          </a:prstGeom>
          <a:noFill/>
        </p:spPr>
        <p:txBody>
          <a:bodyPr wrap="square">
            <a:spAutoFit/>
          </a:bodyPr>
          <a:lstStyle/>
          <a:p>
            <a:pPr marL="465138" indent="-465138">
              <a:lnSpc>
                <a:spcPct val="100000"/>
              </a:lnSpc>
              <a:spcBef>
                <a:spcPts val="0"/>
              </a:spcBef>
              <a:spcAft>
                <a:spcPts val="600"/>
              </a:spcAft>
            </a:pPr>
            <a:r>
              <a:rPr lang="en-US" sz="2800" dirty="0">
                <a:latin typeface="Times New Roman" panose="02020603050405020304" pitchFamily="18" charset="0"/>
                <a:cs typeface="Times New Roman" panose="02020603050405020304" pitchFamily="18" charset="0"/>
              </a:rPr>
              <a:t>Explanation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universal when a and b are randomly chosen.</a:t>
            </a:r>
            <a:endParaRPr lang="en-US" sz="2800" dirty="0">
              <a:latin typeface="Times New Roman" panose="02020603050405020304" pitchFamily="18" charset="0"/>
              <a:cs typeface="Times New Roman" panose="02020603050405020304" pitchFamily="18" charset="0"/>
            </a:endParaRP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Prime Number p:  </a:t>
            </a:r>
            <a:r>
              <a:rPr lang="en-US" sz="2400" dirty="0">
                <a:latin typeface="Times New Roman" panose="02020603050405020304" pitchFamily="18" charset="0"/>
                <a:cs typeface="Times New Roman" panose="02020603050405020304" pitchFamily="18" charset="0"/>
              </a:rPr>
              <a:t>Using a large prime number p ensures a good distribution of hash values. </a:t>
            </a:r>
          </a:p>
          <a:p>
            <a:pPr marL="914400" indent="-465138">
              <a:lnSpc>
                <a:spcPct val="10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modulo operation with p helps distribute keys uniformly across the available hash space.</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Random Coefficients a and b: </a:t>
            </a:r>
            <a:r>
              <a:rPr lang="en-US" sz="2400" dirty="0">
                <a:latin typeface="Times New Roman" panose="02020603050405020304" pitchFamily="18" charset="0"/>
                <a:cs typeface="Times New Roman" panose="02020603050405020304" pitchFamily="18" charset="0"/>
              </a:rPr>
              <a:t>The random coefficients a and b ensure that the hash function behaves differently for different choices, reducing the likelihood of collisions.</a:t>
            </a:r>
          </a:p>
          <a:p>
            <a:pPr marL="465138" indent="-465138">
              <a:lnSpc>
                <a:spcPct val="100000"/>
              </a:lnSpc>
              <a:spcBef>
                <a:spcPts val="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Modulo m: </a:t>
            </a:r>
            <a:r>
              <a:rPr lang="en-US" sz="2400" dirty="0">
                <a:latin typeface="Times New Roman" panose="02020603050405020304" pitchFamily="18" charset="0"/>
                <a:cs typeface="Times New Roman" panose="02020603050405020304" pitchFamily="18" charset="0"/>
              </a:rPr>
              <a:t>The final modulo operation with m ensures that the hash value falls within the desired range (0 to m-1). </a:t>
            </a:r>
          </a:p>
          <a:p>
            <a:pPr marL="914400" indent="-465138">
              <a:lnSpc>
                <a:spcPct val="100000"/>
              </a:lnSpc>
              <a:spcBef>
                <a:spcPts val="0"/>
              </a:spcBef>
              <a:spcAft>
                <a:spcPts val="600"/>
              </a:spcAft>
              <a:buFont typeface="Arial" panose="020B0604020202020204" pitchFamily="34" charset="0"/>
              <a:buChar char="•"/>
            </a:pPr>
            <a:r>
              <a:rPr lang="pt-BR" sz="2400" dirty="0">
                <a:latin typeface="Times New Roman" panose="02020603050405020304" pitchFamily="18" charset="0"/>
                <a:cs typeface="Times New Roman" panose="02020603050405020304" pitchFamily="18" charset="0"/>
              </a:rPr>
              <a:t>In this context, the hash function H</a:t>
            </a:r>
            <a:r>
              <a:rPr lang="pt-BR" sz="2400" baseline="-25000" dirty="0">
                <a:latin typeface="Times New Roman" panose="02020603050405020304" pitchFamily="18" charset="0"/>
                <a:cs typeface="Times New Roman" panose="02020603050405020304" pitchFamily="18" charset="0"/>
              </a:rPr>
              <a:t>a,b</a:t>
            </a:r>
            <a:r>
              <a:rPr lang="pt-BR" sz="2400" dirty="0">
                <a:latin typeface="Times New Roman" panose="02020603050405020304" pitchFamily="18" charset="0"/>
                <a:cs typeface="Times New Roman" panose="02020603050405020304" pitchFamily="18" charset="0"/>
              </a:rPr>
              <a:t>(k) satisfies this property when a and b are chosen randomly from the specified ranges.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5453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245160C-3644-3839-A4E5-9A07107CA47D}"/>
                  </a:ext>
                </a:extLst>
              </p:cNvPr>
              <p:cNvSpPr txBox="1"/>
              <p:nvPr/>
            </p:nvSpPr>
            <p:spPr>
              <a:xfrm>
                <a:off x="1531257" y="636860"/>
                <a:ext cx="9129486" cy="5586145"/>
              </a:xfrm>
              <a:prstGeom prst="rect">
                <a:avLst/>
              </a:prstGeom>
              <a:noFill/>
            </p:spPr>
            <p:txBody>
              <a:bodyPr wrap="square">
                <a:spAutoFit/>
              </a:bodyPr>
              <a:lstStyle/>
              <a:p>
                <a:pPr>
                  <a:spcAft>
                    <a:spcPts val="600"/>
                  </a:spcAft>
                </a:pPr>
                <a:r>
                  <a:rPr lang="en-US" sz="2800" dirty="0">
                    <a:latin typeface="Times New Roman" panose="02020603050405020304" pitchFamily="18" charset="0"/>
                    <a:cs typeface="Times New Roman" panose="02020603050405020304" pitchFamily="18" charset="0"/>
                  </a:rPr>
                  <a:t>Why Universality Holds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dirty="0">
                    <a:latin typeface="Times New Roman" panose="02020603050405020304" pitchFamily="18" charset="0"/>
                    <a:cs typeface="Times New Roman" panose="02020603050405020304" pitchFamily="18" charset="0"/>
                  </a:rPr>
                  <a:t>(k) = ((( a*k + b) mod p) mod m)              …. I</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For any two distinct keys,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b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b (mod p) for a randomly chosen a ≠ 0.</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Since p is a prime number, the difference 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modulo p is uniformly distributed.</a:t>
                </a:r>
              </a:p>
              <a:p>
                <a:pPr marL="463550" indent="-463550">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The probability that a * 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b ≡ a * 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+b (mod p) is 1/p.</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Thus, the probability that two distinct keys hash to the same value is at most 1/m, proving the universality of the hash function.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This universality is crucial for applications like hash tables and cryptographic functions, where low collision probabilities are essential for performance and security.</a:t>
                </a:r>
              </a:p>
            </p:txBody>
          </p:sp>
        </mc:Choice>
        <mc:Fallback>
          <p:sp>
            <p:nvSpPr>
              <p:cNvPr id="3" name="TextBox 2">
                <a:extLst>
                  <a:ext uri="{FF2B5EF4-FFF2-40B4-BE49-F238E27FC236}">
                    <a16:creationId xmlns:a16="http://schemas.microsoft.com/office/drawing/2014/main" id="{D245160C-3644-3839-A4E5-9A07107CA47D}"/>
                  </a:ext>
                </a:extLst>
              </p:cNvPr>
              <p:cNvSpPr txBox="1">
                <a:spLocks noRot="1" noChangeAspect="1" noMove="1" noResize="1" noEditPoints="1" noAdjustHandles="1" noChangeArrowheads="1" noChangeShapeType="1" noTextEdit="1"/>
              </p:cNvSpPr>
              <p:nvPr/>
            </p:nvSpPr>
            <p:spPr>
              <a:xfrm>
                <a:off x="1531257" y="636860"/>
                <a:ext cx="9129486" cy="5586145"/>
              </a:xfrm>
              <a:prstGeom prst="rect">
                <a:avLst/>
              </a:prstGeom>
              <a:blipFill>
                <a:blip r:embed="rId2"/>
                <a:stretch>
                  <a:fillRect l="-1335" t="-1091" b="-1527"/>
                </a:stretch>
              </a:blipFill>
            </p:spPr>
            <p:txBody>
              <a:bodyPr/>
              <a:lstStyle/>
              <a:p>
                <a:r>
                  <a:rPr lang="en-US">
                    <a:noFill/>
                  </a:rPr>
                  <a:t> </a:t>
                </a:r>
              </a:p>
            </p:txBody>
          </p:sp>
        </mc:Fallback>
      </mc:AlternateContent>
    </p:spTree>
    <p:extLst>
      <p:ext uri="{BB962C8B-B14F-4D97-AF65-F5344CB8AC3E}">
        <p14:creationId xmlns:p14="http://schemas.microsoft.com/office/powerpoint/2010/main" val="31948842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Universe of Keys U: Let U be the set of all possible keys that can be hashed. </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Collection of Hash Functions H: Let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be a finite collection of hash functions, each mapping keys from U to {0, 1, 2, …, m-1}. </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Universality Condition</a:t>
                </a: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A collection of hash functions H is said to be </a:t>
                </a:r>
                <a:r>
                  <a:rPr lang="en-US" sz="2200" dirty="0">
                    <a:solidFill>
                      <a:srgbClr val="0000FF"/>
                    </a:solidFill>
                    <a:latin typeface="Times New Roman" panose="02020603050405020304" pitchFamily="18" charset="0"/>
                    <a:cs typeface="Times New Roman" panose="02020603050405020304" pitchFamily="18" charset="0"/>
                  </a:rPr>
                  <a:t>universal </a:t>
                </a:r>
                <a:r>
                  <a:rPr lang="en-US" sz="2200" dirty="0">
                    <a:latin typeface="Times New Roman" panose="02020603050405020304" pitchFamily="18" charset="0"/>
                    <a:cs typeface="Times New Roman" panose="02020603050405020304" pitchFamily="18" charset="0"/>
                  </a:rPr>
                  <a:t>if, for any two distinct keys x, y </a:t>
                </a:r>
                <a14:m>
                  <m:oMath xmlns:m="http://schemas.openxmlformats.org/officeDocument/2006/math">
                    <m:r>
                      <a:rPr lang="en-US" sz="22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U, the number of hash functions h </a:t>
                </a:r>
                <a14:m>
                  <m:oMath xmlns:m="http://schemas.openxmlformats.org/officeDocument/2006/math">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H for which h(x) = h(y) is precisely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𝑚</m:t>
                        </m:r>
                      </m:den>
                    </m:f>
                    <m:r>
                      <a:rPr lang="en-US" sz="2200" b="0" i="1" smtClean="0">
                        <a:latin typeface="Cambria Math" panose="02040503050406030204" pitchFamily="18" charset="0"/>
                        <a:cs typeface="Times New Roman" panose="02020603050405020304" pitchFamily="18" charset="0"/>
                      </a:rPr>
                      <m:t>.</m:t>
                    </m:r>
                    <m:r>
                      <a:rPr lang="en-US" sz="2200" b="0" i="0" smtClean="0">
                        <a:latin typeface="Cambria Math" panose="02040503050406030204" pitchFamily="18" charset="0"/>
                        <a:cs typeface="Times New Roman" panose="02020603050405020304" pitchFamily="18" charset="0"/>
                      </a:rPr>
                      <m:t>  </m:t>
                    </m:r>
                    <m:r>
                      <m:rPr>
                        <m:sty m:val="p"/>
                      </m:rPr>
                      <a:rPr lang="en-US" sz="2200" b="0" i="0" smtClean="0">
                        <a:latin typeface="Cambria Math" panose="02040503050406030204" pitchFamily="18" charset="0"/>
                        <a:cs typeface="Times New Roman" panose="02020603050405020304" pitchFamily="18" charset="0"/>
                      </a:rPr>
                      <m:t>Symbolically</m:t>
                    </m:r>
                    <m:r>
                      <a:rPr lang="en-US" sz="2200" b="0" i="0" smtClean="0">
                        <a:latin typeface="Cambria Math" panose="02040503050406030204" pitchFamily="18" charset="0"/>
                        <a:cs typeface="Times New Roman" panose="02020603050405020304" pitchFamily="18" charset="0"/>
                      </a:rPr>
                      <m:t>, #</m:t>
                    </m:r>
                    <m:d>
                      <m:dPr>
                        <m:begChr m:val="{"/>
                        <m:endChr m:val="|"/>
                        <m:ctrlPr>
                          <a:rPr lang="en-US" sz="2200" b="0" i="0" smtClean="0">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h</m:t>
                        </m:r>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H</m:t>
                        </m:r>
                        <m:r>
                          <a:rPr lang="en-US" sz="2200" b="0" i="0" smtClean="0">
                            <a:latin typeface="Cambria Math" panose="02040503050406030204" pitchFamily="18" charset="0"/>
                            <a:cs typeface="Times New Roman" panose="02020603050405020304" pitchFamily="18" charset="0"/>
                          </a:rPr>
                          <m:t> </m:t>
                        </m:r>
                      </m:e>
                    </m:d>
                    <m:r>
                      <a:rPr lang="en-US" sz="2200" b="0" i="0" smtClean="0">
                        <a:latin typeface="Cambria Math" panose="02040503050406030204" pitchFamily="18" charset="0"/>
                        <a:cs typeface="Times New Roman" panose="02020603050405020304" pitchFamily="18" charset="0"/>
                      </a:rPr>
                      <m:t> </m:t>
                    </m:r>
                    <m:r>
                      <m:rPr>
                        <m:sty m:val="p"/>
                      </m:rPr>
                      <a:rPr lang="en-US" sz="2200" b="0" i="0" smtClean="0">
                        <a:latin typeface="Cambria Math" panose="02040503050406030204" pitchFamily="18" charset="0"/>
                        <a:cs typeface="Times New Roman" panose="02020603050405020304" pitchFamily="18" charset="0"/>
                      </a:rPr>
                      <m:t>h</m:t>
                    </m:r>
                    <m:d>
                      <m:dPr>
                        <m:ctrlPr>
                          <a:rPr lang="en-US" sz="2200" b="0" i="0" smtClean="0">
                            <a:latin typeface="Cambria Math" panose="02040503050406030204" pitchFamily="18" charset="0"/>
                            <a:cs typeface="Times New Roman" panose="02020603050405020304" pitchFamily="18" charset="0"/>
                          </a:rPr>
                        </m:ctrlPr>
                      </m:dPr>
                      <m:e>
                        <m:r>
                          <m:rPr>
                            <m:sty m:val="p"/>
                          </m:rPr>
                          <a:rPr lang="en-US" sz="2200" b="0" i="0" smtClean="0">
                            <a:latin typeface="Cambria Math" panose="02040503050406030204" pitchFamily="18" charset="0"/>
                            <a:cs typeface="Times New Roman" panose="02020603050405020304" pitchFamily="18" charset="0"/>
                          </a:rPr>
                          <m:t>x</m:t>
                        </m:r>
                      </m:e>
                    </m:d>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h</m:t>
                    </m:r>
                    <m:r>
                      <a:rPr lang="en-US" sz="2200" b="0" i="0" smtClean="0">
                        <a:latin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cs typeface="Times New Roman" panose="02020603050405020304" pitchFamily="18" charset="0"/>
                      </a:rPr>
                      <m:t>y</m:t>
                    </m:r>
                    <m:r>
                      <a:rPr lang="en-US" sz="2200" b="0" i="0" smtClean="0">
                        <a:latin typeface="Cambria Math" panose="02040503050406030204" pitchFamily="18" charset="0"/>
                        <a:cs typeface="Times New Roman" panose="02020603050405020304" pitchFamily="18" charset="0"/>
                      </a:rPr>
                      <m:t>)}= </m:t>
                    </m:r>
                    <m:f>
                      <m:fPr>
                        <m:ctrlPr>
                          <a:rPr lang="en-US" sz="2200" i="1">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𝐻</m:t>
                        </m:r>
                        <m:r>
                          <a:rPr lang="en-US" sz="2200" i="1">
                            <a:latin typeface="Cambria Math" panose="02040503050406030204" pitchFamily="18" charset="0"/>
                            <a:cs typeface="Times New Roman" panose="02020603050405020304" pitchFamily="18" charset="0"/>
                          </a:rPr>
                          <m:t>|</m:t>
                        </m:r>
                      </m:num>
                      <m:den>
                        <m:r>
                          <a:rPr lang="en-US" sz="2200" i="1">
                            <a:latin typeface="Cambria Math" panose="02040503050406030204" pitchFamily="18" charset="0"/>
                            <a:cs typeface="Times New Roman" panose="02020603050405020304" pitchFamily="18" charset="0"/>
                          </a:rPr>
                          <m:t>𝑚</m:t>
                        </m:r>
                      </m:den>
                    </m:f>
                    <m:r>
                      <a:rPr lang="en-US" sz="2200" i="1">
                        <a:latin typeface="Cambria Math" panose="02040503050406030204" pitchFamily="18" charset="0"/>
                        <a:cs typeface="Times New Roman" panose="02020603050405020304" pitchFamily="18" charset="0"/>
                      </a:rPr>
                      <m:t>.</m:t>
                    </m:r>
                  </m:oMath>
                </a14:m>
                <a:endParaRPr lang="en-US" sz="2200" b="0" dirty="0">
                  <a:latin typeface="Times New Roman" panose="02020603050405020304" pitchFamily="18" charset="0"/>
                  <a:cs typeface="Times New Roman" panose="02020603050405020304" pitchFamily="18" charset="0"/>
                </a:endParaRPr>
              </a:p>
              <a:p>
                <a:pPr marL="457200" indent="-457200">
                  <a:lnSpc>
                    <a:spcPct val="100000"/>
                  </a:lnSpc>
                  <a:spcAft>
                    <a:spcPts val="300"/>
                  </a:spcAft>
                </a:pPr>
                <a:r>
                  <a:rPr lang="en-US" sz="2200" dirty="0">
                    <a:latin typeface="Times New Roman" panose="02020603050405020304" pitchFamily="18" charset="0"/>
                    <a:cs typeface="Times New Roman" panose="02020603050405020304" pitchFamily="18" charset="0"/>
                  </a:rPr>
                  <a:t>This means that out of the total number of hash functions |H|, exactly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𝐻</m:t>
                        </m:r>
                        <m:r>
                          <a:rPr lang="en-US" sz="2200" i="1">
                            <a:latin typeface="Cambria Math" panose="02040503050406030204" pitchFamily="18" charset="0"/>
                            <a:cs typeface="Times New Roman" panose="02020603050405020304" pitchFamily="18" charset="0"/>
                          </a:rPr>
                          <m:t>|</m:t>
                        </m:r>
                      </m:num>
                      <m:den>
                        <m:r>
                          <a:rPr lang="en-US" sz="2200" i="1">
                            <a:latin typeface="Cambria Math" panose="02040503050406030204" pitchFamily="18" charset="0"/>
                            <a:cs typeface="Times New Roman" panose="02020603050405020304" pitchFamily="18" charset="0"/>
                          </a:rPr>
                          <m:t>𝑚</m:t>
                        </m:r>
                      </m:den>
                    </m:f>
                  </m:oMath>
                </a14:m>
                <a:r>
                  <a:rPr lang="en-US" sz="2200" dirty="0">
                    <a:latin typeface="Times New Roman" panose="02020603050405020304" pitchFamily="18" charset="0"/>
                    <a:cs typeface="Times New Roman" panose="02020603050405020304" pitchFamily="18" charset="0"/>
                  </a:rPr>
                  <a:t>  functions map x and y to the same hash value (slot).</a:t>
                </a:r>
                <a:endParaRPr lang="en-US" sz="2200" b="0" dirty="0">
                  <a:latin typeface="Times New Roman" panose="02020603050405020304" pitchFamily="18" charset="0"/>
                  <a:cs typeface="Times New Roman" panose="02020603050405020304" pitchFamily="18" charset="0"/>
                </a:endParaRP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Probability of Collision</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b="-1218"/>
                </a:stretch>
              </a:blipFill>
            </p:spPr>
            <p:txBody>
              <a:bodyPr/>
              <a:lstStyle/>
              <a:p>
                <a:r>
                  <a:rPr lang="en-US">
                    <a:noFill/>
                  </a:rPr>
                  <a:t> </a:t>
                </a:r>
              </a:p>
            </p:txBody>
          </p:sp>
        </mc:Fallback>
      </mc:AlternateContent>
    </p:spTree>
    <p:extLst>
      <p:ext uri="{BB962C8B-B14F-4D97-AF65-F5344CB8AC3E}">
        <p14:creationId xmlns:p14="http://schemas.microsoft.com/office/powerpoint/2010/main" val="8513104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B1EE2A-0D30-9DB3-B586-7E4AB3DFD99F}"/>
              </a:ext>
            </a:extLst>
          </p:cNvPr>
          <p:cNvSpPr txBox="1"/>
          <p:nvPr/>
        </p:nvSpPr>
        <p:spPr>
          <a:xfrm>
            <a:off x="1000708" y="4684960"/>
            <a:ext cx="10246441" cy="1623475"/>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1025501"/>
                <a:ext cx="9019764" cy="5504608"/>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Probability of Collision</a:t>
                </a:r>
              </a:p>
              <a:p>
                <a:pPr marL="463550"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If h is chosen uniformly at random from </a:t>
                </a:r>
                <a:r>
                  <a:rPr lang="en-US" sz="2200" i="1" dirty="0">
                    <a:solidFill>
                      <a:schemeClr val="tx1"/>
                    </a:solidFill>
                    <a:latin typeface="Times New Roman" panose="02020603050405020304" pitchFamily="18" charset="0"/>
                    <a:cs typeface="Times New Roman" panose="02020603050405020304" pitchFamily="18" charset="0"/>
                  </a:rPr>
                  <a:t>H</a:t>
                </a:r>
                <a:r>
                  <a:rPr lang="en-US" sz="2200" dirty="0">
                    <a:solidFill>
                      <a:schemeClr val="tx1"/>
                    </a:solidFill>
                    <a:latin typeface="Times New Roman" panose="02020603050405020304" pitchFamily="18" charset="0"/>
                    <a:cs typeface="Times New Roman" panose="02020603050405020304" pitchFamily="18" charset="0"/>
                  </a:rPr>
                  <a:t>, the probability of a collision between x and y is: </a:t>
                </a:r>
              </a:p>
              <a:p>
                <a:pPr marL="0"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a:t>
                </a:r>
                <a:r>
                  <a:rPr lang="en-US" sz="2200" dirty="0">
                    <a:latin typeface="Times New Roman" panose="02020603050405020304" pitchFamily="18" charset="0"/>
                    <a:cs typeface="Times New Roman" panose="02020603050405020304" pitchFamily="18" charset="0"/>
                  </a:rPr>
                  <a:t>[h(x) = h(y)]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m:t>
                        </m:r>
                        <m:d>
                          <m:dPr>
                            <m:begChr m:val="{"/>
                            <m:endChr m:val="|"/>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h</m:t>
                            </m:r>
                            <m:r>
                              <a:rPr lang="en-US" sz="2200" i="1" dirty="0">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H</m:t>
                            </m:r>
                            <m:r>
                              <a:rPr lang="en-US" sz="2200">
                                <a:latin typeface="Cambria Math" panose="02040503050406030204" pitchFamily="18" charset="0"/>
                                <a:cs typeface="Times New Roman" panose="02020603050405020304" pitchFamily="18" charset="0"/>
                              </a:rPr>
                              <m:t> </m:t>
                            </m:r>
                          </m:e>
                        </m:d>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h</m:t>
                        </m:r>
                        <m:d>
                          <m:dPr>
                            <m:ctrlPr>
                              <a:rPr lang="en-US" sz="2200" i="1">
                                <a:latin typeface="Cambria Math" panose="02040503050406030204" pitchFamily="18" charset="0"/>
                                <a:cs typeface="Times New Roman" panose="02020603050405020304" pitchFamily="18" charset="0"/>
                              </a:rPr>
                            </m:ctrlPr>
                          </m:dPr>
                          <m:e>
                            <m:r>
                              <m:rPr>
                                <m:sty m:val="p"/>
                              </m:rPr>
                              <a:rPr lang="en-US" sz="2200">
                                <a:latin typeface="Cambria Math" panose="02040503050406030204" pitchFamily="18" charset="0"/>
                                <a:cs typeface="Times New Roman" panose="02020603050405020304" pitchFamily="18" charset="0"/>
                              </a:rPr>
                              <m:t>x</m:t>
                            </m:r>
                          </m:e>
                        </m:d>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h</m:t>
                        </m:r>
                        <m:r>
                          <a:rPr lang="en-US" sz="2200">
                            <a:latin typeface="Cambria Math" panose="02040503050406030204" pitchFamily="18" charset="0"/>
                            <a:cs typeface="Times New Roman" panose="02020603050405020304" pitchFamily="18" charset="0"/>
                          </a:rPr>
                          <m:t>(</m:t>
                        </m:r>
                        <m:r>
                          <m:rPr>
                            <m:sty m:val="p"/>
                          </m:rPr>
                          <a:rPr lang="en-US" sz="2200">
                            <a:latin typeface="Cambria Math" panose="02040503050406030204" pitchFamily="18" charset="0"/>
                            <a:cs typeface="Times New Roman" panose="02020603050405020304" pitchFamily="18" charset="0"/>
                          </a:rPr>
                          <m:t>y</m:t>
                        </m:r>
                        <m:r>
                          <a:rPr lang="en-US" sz="2200">
                            <a:latin typeface="Cambria Math" panose="02040503050406030204" pitchFamily="18" charset="0"/>
                            <a:cs typeface="Times New Roman" panose="02020603050405020304" pitchFamily="18" charset="0"/>
                          </a:rPr>
                          <m:t>)}</m:t>
                        </m:r>
                      </m:num>
                      <m:den>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cs typeface="Times New Roman" panose="02020603050405020304" pitchFamily="18" charset="0"/>
                          </a:rPr>
                          <m:t>𝐻</m:t>
                        </m:r>
                        <m:r>
                          <a:rPr lang="en-US" sz="2200" b="0" i="1" smtClean="0">
                            <a:latin typeface="Cambria Math" panose="02040503050406030204" pitchFamily="18" charset="0"/>
                            <a:cs typeface="Times New Roman" panose="02020603050405020304" pitchFamily="18" charset="0"/>
                          </a:rPr>
                          <m:t>|</m:t>
                        </m:r>
                      </m:den>
                    </m:f>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rPr>
                        </m:ctrlPr>
                      </m:fPr>
                      <m:num>
                        <m:f>
                          <m:fPr>
                            <m:ctrlPr>
                              <a:rPr lang="en-US" sz="2200" i="1">
                                <a:latin typeface="Cambria Math" panose="02040503050406030204" pitchFamily="18" charset="0"/>
                              </a:rPr>
                            </m:ctrlPr>
                          </m:fPr>
                          <m:num>
                            <m:r>
                              <a:rPr lang="en-US" sz="2200" i="1">
                                <a:latin typeface="Cambria Math" panose="02040503050406030204" pitchFamily="18" charset="0"/>
                              </a:rPr>
                              <m:t>|</m:t>
                            </m:r>
                            <m:r>
                              <a:rPr lang="en-US" sz="2200" i="1">
                                <a:latin typeface="Cambria Math" panose="02040503050406030204" pitchFamily="18" charset="0"/>
                              </a:rPr>
                              <m:t>𝐻</m:t>
                            </m:r>
                            <m:r>
                              <a:rPr lang="en-US" sz="2200" i="1">
                                <a:latin typeface="Cambria Math" panose="02040503050406030204" pitchFamily="18" charset="0"/>
                              </a:rPr>
                              <m:t>|</m:t>
                            </m:r>
                          </m:num>
                          <m:den>
                            <m:r>
                              <a:rPr lang="en-US" sz="2200" i="1">
                                <a:latin typeface="Cambria Math" panose="02040503050406030204" pitchFamily="18" charset="0"/>
                              </a:rPr>
                              <m:t>𝑚</m:t>
                            </m:r>
                          </m:den>
                        </m:f>
                      </m:num>
                      <m:den>
                        <m:r>
                          <a:rPr lang="en-US" sz="2200" i="1">
                            <a:latin typeface="Cambria Math" panose="02040503050406030204" pitchFamily="18" charset="0"/>
                          </a:rPr>
                          <m:t>|</m:t>
                        </m:r>
                        <m:r>
                          <a:rPr lang="en-US" sz="2200" i="1">
                            <a:latin typeface="Cambria Math" panose="02040503050406030204" pitchFamily="18" charset="0"/>
                          </a:rPr>
                          <m:t>𝐻</m:t>
                        </m:r>
                        <m:r>
                          <a:rPr lang="en-US" sz="2200" i="1">
                            <a:latin typeface="Cambria Math" panose="02040503050406030204" pitchFamily="18" charset="0"/>
                          </a:rPr>
                          <m:t>|</m:t>
                        </m:r>
                      </m:den>
                    </m:f>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𝑚</m:t>
                        </m:r>
                      </m:den>
                    </m:f>
                  </m:oMath>
                </a14:m>
                <a:r>
                  <a:rPr lang="en-US" sz="2200" dirty="0">
                    <a:latin typeface="Times New Roman" panose="02020603050405020304" pitchFamily="18" charset="0"/>
                    <a:cs typeface="Times New Roman" panose="02020603050405020304" pitchFamily="18" charset="0"/>
                  </a:rPr>
                  <a:t>.  i.e.,</a:t>
                </a:r>
                <a:endParaRPr lang="en-US" sz="2200" dirty="0">
                  <a:solidFill>
                    <a:schemeClr val="tx1"/>
                  </a:solidFill>
                  <a:latin typeface="Times New Roman" panose="02020603050405020304" pitchFamily="18" charset="0"/>
                  <a:cs typeface="Times New Roman" panose="02020603050405020304" pitchFamily="18" charset="0"/>
                </a:endParaRPr>
              </a:p>
              <a:p>
                <a:pPr marL="457200" lvl="1" indent="0">
                  <a:lnSpc>
                    <a:spcPct val="100000"/>
                  </a:lnSpc>
                  <a:spcAft>
                    <a:spcPts val="300"/>
                  </a:spcAft>
                  <a:buNone/>
                </a:pPr>
                <a:r>
                  <a:rPr lang="en-US" sz="2200" dirty="0">
                    <a:solidFill>
                      <a:schemeClr val="tx1"/>
                    </a:solidFill>
                  </a:rPr>
                  <a:t>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𝑡h𝑎𝑡</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𝑚𝑎𝑝</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𝑎𝑛𝑑</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𝑦</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𝑡𝑜</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𝑡h𝑒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𝑠𝑎𝑚𝑒</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𝑠𝑙𝑜𝑡</m:t>
                        </m:r>
                      </m:num>
                      <m:den>
                        <m:r>
                          <a:rPr lang="en-US" sz="2200" b="0" i="1" smtClean="0">
                            <a:solidFill>
                              <a:schemeClr val="tx1"/>
                            </a:solidFill>
                            <a:latin typeface="Cambria Math" panose="02040503050406030204" pitchFamily="18" charset="0"/>
                          </a:rPr>
                          <m:t>𝑇𝑜𝑡𝑎𝑙</m:t>
                        </m:r>
                        <m:r>
                          <a:rPr lang="en-US" sz="2200" b="0" i="1" smtClean="0">
                            <a:solidFill>
                              <a:schemeClr val="tx1"/>
                            </a:solidFill>
                            <a:latin typeface="Cambria Math" panose="02040503050406030204" pitchFamily="18" charset="0"/>
                          </a:rPr>
                          <m:t> # </m:t>
                        </m:r>
                        <m:r>
                          <a:rPr lang="en-US" sz="2200" b="0" i="1" smtClean="0">
                            <a:solidFill>
                              <a:schemeClr val="tx1"/>
                            </a:solidFill>
                            <a:latin typeface="Cambria Math" panose="02040503050406030204" pitchFamily="18" charset="0"/>
                          </a:rPr>
                          <m:t>𝑜𝑓</m:t>
                        </m:r>
                        <m:r>
                          <a:rPr lang="en-US" sz="2200" b="0" i="1" smtClean="0">
                            <a:solidFill>
                              <a:schemeClr val="tx1"/>
                            </a:solidFill>
                            <a:latin typeface="Cambria Math" panose="02040503050406030204" pitchFamily="18" charset="0"/>
                          </a:rPr>
                          <m:t> </m:t>
                        </m:r>
                        <m:r>
                          <a:rPr lang="en-US" sz="2200" b="0" i="1" smtClean="0">
                            <a:solidFill>
                              <a:schemeClr val="tx1"/>
                            </a:solidFill>
                            <a:latin typeface="Cambria Math" panose="02040503050406030204" pitchFamily="18" charset="0"/>
                          </a:rPr>
                          <m:t>𝑓𝑢𝑛𝑐𝑡𝑖𝑜𝑛𝑠</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num>
                          <m:den>
                            <m:r>
                              <a:rPr lang="en-US" sz="2200" b="0" i="1" smtClean="0">
                                <a:solidFill>
                                  <a:schemeClr val="tx1"/>
                                </a:solidFill>
                                <a:latin typeface="Cambria Math" panose="02040503050406030204" pitchFamily="18" charset="0"/>
                              </a:rPr>
                              <m:t>𝑚</m:t>
                            </m:r>
                          </m:den>
                        </m:f>
                      </m:num>
                      <m:den>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𝐻</m:t>
                        </m:r>
                        <m:r>
                          <a:rPr lang="en-US" sz="2200" b="0" i="1" smtClean="0">
                            <a:solidFill>
                              <a:schemeClr val="tx1"/>
                            </a:solidFill>
                            <a:latin typeface="Cambria Math" panose="02040503050406030204" pitchFamily="18" charset="0"/>
                          </a:rPr>
                          <m:t>|</m:t>
                        </m:r>
                      </m:den>
                    </m:f>
                  </m:oMath>
                </a14:m>
                <a:r>
                  <a:rPr lang="en-US" sz="2200" dirty="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oMath>
                </a14:m>
                <a:r>
                  <a:rPr lang="en-US" sz="2200" dirty="0">
                    <a:solidFill>
                      <a:schemeClr val="tx1"/>
                    </a:solidFill>
                    <a:latin typeface="Times New Roman" panose="02020603050405020304" pitchFamily="18" charset="0"/>
                    <a:cs typeface="Times New Roman" panose="02020603050405020304" pitchFamily="18" charset="0"/>
                  </a:rPr>
                  <a:t>.</a:t>
                </a: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Collision Probability: with a hash function randomly chosen from </a:t>
                </a:r>
                <a:r>
                  <a:rPr lang="en-US" sz="2200" i="1" dirty="0">
                    <a:solidFill>
                      <a:srgbClr val="0000FF"/>
                    </a:solidFill>
                    <a:latin typeface="Times New Roman" panose="02020603050405020304" pitchFamily="18" charset="0"/>
                    <a:cs typeface="Times New Roman" panose="02020603050405020304" pitchFamily="18" charset="0"/>
                  </a:rPr>
                  <a:t>H</a:t>
                </a:r>
                <a:r>
                  <a:rPr lang="en-US" sz="2200" dirty="0">
                    <a:solidFill>
                      <a:srgbClr val="0000FF"/>
                    </a:solidFill>
                    <a:latin typeface="Times New Roman" panose="02020603050405020304" pitchFamily="18" charset="0"/>
                    <a:cs typeface="Times New Roman" panose="02020603050405020304" pitchFamily="18" charset="0"/>
                  </a:rPr>
                  <a:t>, the chance of a collision between two distinct keys x and y is exactly  </a:t>
                </a:r>
                <a14:m>
                  <m:oMath xmlns:m="http://schemas.openxmlformats.org/officeDocument/2006/math">
                    <m:f>
                      <m:fPr>
                        <m:ctrlPr>
                          <a:rPr lang="en-US" sz="2200" i="1" smtClean="0">
                            <a:solidFill>
                              <a:srgbClr val="0000FF"/>
                            </a:solidFill>
                            <a:latin typeface="Cambria Math" panose="02040503050406030204" pitchFamily="18" charset="0"/>
                            <a:cs typeface="Times New Roman" panose="02020603050405020304" pitchFamily="18" charset="0"/>
                          </a:rPr>
                        </m:ctrlPr>
                      </m:fPr>
                      <m:num>
                        <m:r>
                          <a:rPr lang="en-US" sz="2200" b="0" i="1" smtClean="0">
                            <a:solidFill>
                              <a:srgbClr val="0000FF"/>
                            </a:solidFill>
                            <a:latin typeface="Cambria Math" panose="02040503050406030204" pitchFamily="18" charset="0"/>
                            <a:cs typeface="Times New Roman" panose="02020603050405020304" pitchFamily="18" charset="0"/>
                          </a:rPr>
                          <m:t>1</m:t>
                        </m:r>
                      </m:num>
                      <m:den>
                        <m:r>
                          <a:rPr lang="en-US" sz="2200" b="0" i="1" smtClean="0">
                            <a:solidFill>
                              <a:srgbClr val="0000FF"/>
                            </a:solidFill>
                            <a:latin typeface="Cambria Math" panose="02040503050406030204" pitchFamily="18" charset="0"/>
                            <a:cs typeface="Times New Roman" panose="02020603050405020304" pitchFamily="18" charset="0"/>
                          </a:rPr>
                          <m:t>𝑚</m:t>
                        </m:r>
                      </m:den>
                    </m:f>
                    <m:r>
                      <a:rPr lang="en-US" sz="2200" b="0" i="0" smtClean="0">
                        <a:solidFill>
                          <a:srgbClr val="0000FF"/>
                        </a:solidFill>
                        <a:latin typeface="Cambria Math" panose="02040503050406030204" pitchFamily="18" charset="0"/>
                        <a:cs typeface="Times New Roman" panose="02020603050405020304" pitchFamily="18" charset="0"/>
                      </a:rPr>
                      <m:t>.</m:t>
                    </m:r>
                  </m:oMath>
                </a14:m>
                <a:endParaRPr lang="en-US" sz="2200" dirty="0">
                  <a:solidFill>
                    <a:srgbClr val="0000FF"/>
                  </a:solidFill>
                  <a:latin typeface="Times New Roman" panose="02020603050405020304" pitchFamily="18" charset="0"/>
                  <a:cs typeface="Times New Roman" panose="02020603050405020304" pitchFamily="18" charset="0"/>
                </a:endParaRP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Uniform Distribution: </a:t>
                </a:r>
                <a:r>
                  <a:rPr lang="en-US" sz="2200" dirty="0">
                    <a:latin typeface="Times New Roman" panose="02020603050405020304" pitchFamily="18" charset="0"/>
                    <a:cs typeface="Times New Roman" panose="02020603050405020304" pitchFamily="18" charset="0"/>
                  </a:rPr>
                  <a:t>This matches the probability of a collision if h(x) and h(y) were randomly (independently and uniformly) chosen from the set {0, 1, 2, …, m-1}. </a:t>
                </a:r>
              </a:p>
              <a:p>
                <a:pPr marL="457200" lvl="1" indent="0">
                  <a:lnSpc>
                    <a:spcPct val="100000"/>
                  </a:lnSpc>
                  <a:spcAft>
                    <a:spcPts val="300"/>
                  </a:spcAft>
                  <a:buNone/>
                </a:pPr>
                <a:endParaRPr lang="en-US" sz="2200" dirty="0"/>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1025501"/>
                <a:ext cx="9019764" cy="5504608"/>
              </a:xfrm>
              <a:blipFill>
                <a:blip r:embed="rId2"/>
                <a:stretch>
                  <a:fillRect l="-1082" t="-886" b="-886"/>
                </a:stretch>
              </a:blipFill>
            </p:spPr>
            <p:txBody>
              <a:bodyPr/>
              <a:lstStyle/>
              <a:p>
                <a:r>
                  <a:rPr lang="en-US">
                    <a:noFill/>
                  </a:rPr>
                  <a:t> </a:t>
                </a:r>
              </a:p>
            </p:txBody>
          </p:sp>
        </mc:Fallback>
      </mc:AlternateContent>
    </p:spTree>
    <p:extLst>
      <p:ext uri="{BB962C8B-B14F-4D97-AF65-F5344CB8AC3E}">
        <p14:creationId xmlns:p14="http://schemas.microsoft.com/office/powerpoint/2010/main" val="33793919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B202A1-F187-BCFD-D333-CAFA62A31E91}"/>
              </a:ext>
            </a:extLst>
          </p:cNvPr>
          <p:cNvSpPr txBox="1"/>
          <p:nvPr/>
        </p:nvSpPr>
        <p:spPr>
          <a:xfrm>
            <a:off x="1000708" y="1557851"/>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33764" y="124980"/>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38472" y="900520"/>
                <a:ext cx="9019764" cy="5832500"/>
              </a:xfrm>
            </p:spPr>
            <p:txBody>
              <a:bodyPr>
                <a:noAutofit/>
              </a:bodyPr>
              <a:lstStyle/>
              <a:p>
                <a:pPr marL="0" indent="0">
                  <a:lnSpc>
                    <a:spcPct val="100000"/>
                  </a:lnSpc>
                  <a:spcAft>
                    <a:spcPts val="300"/>
                  </a:spcAft>
                  <a:buNone/>
                </a:pPr>
                <a:r>
                  <a:rPr lang="en-US" sz="2400" dirty="0">
                    <a:solidFill>
                      <a:srgbClr val="0000FF"/>
                    </a:solidFill>
                    <a:cs typeface="Times New Roman" panose="02020603050405020304" pitchFamily="18" charset="0"/>
                  </a:rPr>
                  <a:t>Universe hashing</a:t>
                </a:r>
              </a:p>
              <a:p>
                <a:pPr marL="0" indent="0">
                  <a:lnSpc>
                    <a:spcPct val="100000"/>
                  </a:lnSpc>
                  <a:spcAft>
                    <a:spcPts val="300"/>
                  </a:spcAft>
                  <a:buNone/>
                </a:pPr>
                <a:r>
                  <a:rPr lang="en-US" sz="2200" dirty="0">
                    <a:solidFill>
                      <a:srgbClr val="0000FF"/>
                    </a:solidFill>
                    <a:latin typeface="Times New Roman" panose="02020603050405020304" pitchFamily="18" charset="0"/>
                    <a:cs typeface="Times New Roman" panose="02020603050405020304" pitchFamily="18" charset="0"/>
                  </a:rPr>
                  <a:t>Why Universality is Important</a:t>
                </a:r>
              </a:p>
              <a:p>
                <a:pPr marL="463550"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Efficient: Universal hashing minimizes the likelihood of collisions, which helps achieve good average-case performance in hash tables.</a:t>
                </a:r>
              </a:p>
              <a:p>
                <a:pPr marL="463550" lvl="1"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Security: In cryptographic applications, universal hashing helps in providing security guarantees by making it difficult for any adversary to predict or control collisions.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Example</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Consider the hash function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(k) = (((a * k + b) mod p) mod m), where a and b are chosen randomly.  This is a universal hash function because:</a:t>
                </a:r>
              </a:p>
              <a:p>
                <a:pPr marL="463550" lvl="1" indent="-463550">
                  <a:lnSpc>
                    <a:spcPct val="100000"/>
                  </a:lnSpc>
                  <a:spcAft>
                    <a:spcPts val="300"/>
                  </a:spcAft>
                </a:pPr>
                <a:r>
                  <a:rPr lang="en-US" sz="2200" dirty="0">
                    <a:latin typeface="Times New Roman" panose="02020603050405020304" pitchFamily="18" charset="0"/>
                    <a:cs typeface="Times New Roman" panose="02020603050405020304" pitchFamily="18" charset="0"/>
                  </a:rPr>
                  <a:t>For any two distinct keys x and y</a:t>
                </a:r>
              </a:p>
              <a:p>
                <a:pPr marL="463550" lvl="1" indent="-463550">
                  <a:lnSpc>
                    <a:spcPct val="100000"/>
                  </a:lnSpc>
                  <a:spcAft>
                    <a:spcPts val="300"/>
                  </a:spcAft>
                </a:pPr>
                <a:r>
                  <a:rPr lang="en-US" sz="2200" dirty="0">
                    <a:latin typeface="Times New Roman" panose="02020603050405020304" pitchFamily="18" charset="0"/>
                    <a:cs typeface="Times New Roman" panose="02020603050405020304" pitchFamily="18" charset="0"/>
                  </a:rPr>
                  <a:t>The probability that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(x) = </a:t>
                </a:r>
                <a:r>
                  <a:rPr lang="en-US" sz="2200" dirty="0" err="1">
                    <a:latin typeface="Times New Roman" panose="02020603050405020304" pitchFamily="18" charset="0"/>
                    <a:cs typeface="Times New Roman" panose="02020603050405020304" pitchFamily="18" charset="0"/>
                  </a:rPr>
                  <a:t>H</a:t>
                </a:r>
                <a:r>
                  <a:rPr lang="en-US" sz="2200" baseline="-25000" dirty="0" err="1">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(y) is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r>
                      <a:rPr lang="en-US" sz="2200" b="0" i="0" smtClean="0">
                        <a:solidFill>
                          <a:schemeClr val="tx1"/>
                        </a:solidFill>
                        <a:latin typeface="Cambria Math" panose="02040503050406030204" pitchFamily="18" charset="0"/>
                      </a:rPr>
                      <m:t>,</m:t>
                    </m:r>
                  </m:oMath>
                </a14:m>
                <a:endParaRPr lang="en-US" sz="2200" b="0" dirty="0">
                  <a:solidFill>
                    <a:schemeClr val="tx1"/>
                  </a:solidFill>
                  <a:latin typeface="Times New Roman" panose="02020603050405020304" pitchFamily="18" charset="0"/>
                </a:endParaRPr>
              </a:p>
              <a:p>
                <a:pPr marL="463550" lvl="1" indent="-463550">
                  <a:lnSpc>
                    <a:spcPct val="100000"/>
                  </a:lnSpc>
                  <a:spcAft>
                    <a:spcPts val="300"/>
                  </a:spcAft>
                </a:pPr>
                <a:r>
                  <a:rPr lang="en-US" sz="2200" dirty="0">
                    <a:solidFill>
                      <a:schemeClr val="tx1"/>
                    </a:solidFill>
                    <a:latin typeface="Times New Roman" panose="02020603050405020304" pitchFamily="18" charset="0"/>
                    <a:cs typeface="Times New Roman" panose="02020603050405020304" pitchFamily="18" charset="0"/>
                  </a:rPr>
                  <a:t>Ensuring a low collision probability and, thus, a good distribution of hash values.</a:t>
                </a:r>
              </a:p>
              <a:p>
                <a:pPr marL="0" lvl="1" indent="0">
                  <a:lnSpc>
                    <a:spcPct val="100000"/>
                  </a:lnSpc>
                  <a:spcAft>
                    <a:spcPts val="300"/>
                  </a:spcAft>
                  <a:buNone/>
                </a:pPr>
                <a:r>
                  <a:rPr lang="en-US" sz="2200" dirty="0">
                    <a:latin typeface="Times New Roman" panose="02020603050405020304" pitchFamily="18" charset="0"/>
                    <a:cs typeface="Times New Roman" panose="02020603050405020304" pitchFamily="18" charset="0"/>
                  </a:rPr>
                  <a:t>. </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38472" y="900520"/>
                <a:ext cx="9019764" cy="5832500"/>
              </a:xfrm>
              <a:blipFill>
                <a:blip r:embed="rId2"/>
                <a:stretch>
                  <a:fillRect l="-1082" t="-837" r="-406" b="-10774"/>
                </a:stretch>
              </a:blipFill>
            </p:spPr>
            <p:txBody>
              <a:bodyPr/>
              <a:lstStyle/>
              <a:p>
                <a:r>
                  <a:rPr lang="en-US">
                    <a:noFill/>
                  </a:rPr>
                  <a:t> </a:t>
                </a:r>
              </a:p>
            </p:txBody>
          </p:sp>
        </mc:Fallback>
      </mc:AlternateContent>
    </p:spTree>
    <p:extLst>
      <p:ext uri="{BB962C8B-B14F-4D97-AF65-F5344CB8AC3E}">
        <p14:creationId xmlns:p14="http://schemas.microsoft.com/office/powerpoint/2010/main" val="2231767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738041"/>
                <a:ext cx="9594670" cy="6040937"/>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To design/construct a universal class of hash functions, the step-by-step process is:</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Choose a </a:t>
                </a:r>
                <a:r>
                  <a:rPr lang="en-US" dirty="0">
                    <a:solidFill>
                      <a:srgbClr val="0000FF"/>
                    </a:solidFill>
                    <a:latin typeface="Times New Roman" panose="02020603050405020304" pitchFamily="18" charset="0"/>
                    <a:cs typeface="Times New Roman" panose="02020603050405020304" pitchFamily="18" charset="0"/>
                  </a:rPr>
                  <a:t>Prime</a:t>
                </a:r>
                <a:r>
                  <a:rPr lang="en-US" dirty="0">
                    <a:latin typeface="Times New Roman" panose="02020603050405020304" pitchFamily="18" charset="0"/>
                    <a:cs typeface="Times New Roman" panose="02020603050405020304" pitchFamily="18" charset="0"/>
                  </a:rPr>
                  <a:t> m as the Table Size.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s prime m as the modulus in the hash function to ensure a good distribution of hash values.</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Decompose a key x into r + 1 bytes (i.e., r + 1 characters, or fixed-width binary substrings).</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Represent the key x =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a:t>
                </a:r>
                <a:r>
                  <a:rPr lang="en-US" sz="2400" i="1" dirty="0">
                    <a:latin typeface="Times New Roman" panose="02020603050405020304" pitchFamily="18" charset="0"/>
                    <a:cs typeface="Times New Roman" panose="02020603050405020304" pitchFamily="18" charset="0"/>
                  </a:rPr>
                  <a:t>x</a:t>
                </a:r>
                <a:r>
                  <a:rPr lang="en-US" sz="2400"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&gt;</m:t>
                    </m:r>
                  </m:oMath>
                </a14:m>
                <a:r>
                  <a:rPr lang="en-US" sz="2400" dirty="0">
                    <a:latin typeface="Times New Roman" panose="02020603050405020304" pitchFamily="18" charset="0"/>
                    <a:cs typeface="Times New Roman" panose="02020603050405020304" pitchFamily="18" charset="0"/>
                  </a:rPr>
                  <a:t> as a sequence of r + 1 elements. </a:t>
                </a:r>
                <a:r>
                  <a:rPr lang="en-US" sz="2400" dirty="0">
                    <a:latin typeface="Times New Roman" panose="02020603050405020304" pitchFamily="18" charset="0"/>
                    <a:ea typeface="Cambria Math" panose="02040503050406030204" pitchFamily="18" charset="0"/>
                    <a:cs typeface="Times New Roman" panose="02020603050405020304" pitchFamily="18" charset="0"/>
                  </a:rPr>
                  <a:t>Each integer </a:t>
                </a:r>
                <a14:m>
                  <m:oMath xmlns:m="http://schemas.openxmlformats.org/officeDocument/2006/math">
                    <m:sSub>
                      <m:sSub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ensures that the only requirement is that the maximum value of any byte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is less than m. </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Pick randomly a sequence a =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&lt;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a</a:t>
                </a:r>
                <a:r>
                  <a:rPr lang="en-US" i="1" baseline="-25000" dirty="0">
                    <a:latin typeface="Times New Roman" panose="02020603050405020304" pitchFamily="18" charset="0"/>
                    <a:cs typeface="Times New Roman" panose="02020603050405020304" pitchFamily="18" charset="0"/>
                  </a:rPr>
                  <a:t>r</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&gt;</m:t>
                    </m:r>
                    <m:r>
                      <a:rPr lang="en-US" b="0" i="0"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ea typeface="Cambria Math" panose="02040503050406030204" pitchFamily="18" charset="0"/>
                    <a:cs typeface="Times New Roman" panose="02020603050405020304" pitchFamily="18" charset="0"/>
                  </a:rPr>
                  <a:t> </a:t>
                </a:r>
              </a:p>
              <a:p>
                <a:pPr marL="1371600" lvl="2" indent="-457200">
                  <a:lnSpc>
                    <a:spcPct val="100000"/>
                  </a:lnSpc>
                  <a:spcBef>
                    <a:spcPts val="0"/>
                  </a:spcBef>
                  <a:spcAft>
                    <a:spcPts val="600"/>
                  </a:spcAft>
                </a:pPr>
                <a:r>
                  <a:rPr lang="en-US" sz="2400" dirty="0">
                    <a:latin typeface="Times New Roman" panose="02020603050405020304" pitchFamily="18" charset="0"/>
                    <a:ea typeface="Cambria Math" panose="02040503050406030204" pitchFamily="18" charset="0"/>
                    <a:cs typeface="Times New Roman" panose="02020603050405020304" pitchFamily="18" charset="0"/>
                  </a:rPr>
                  <a:t>Select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randomly such that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𝑖</m:t>
                        </m:r>
                      </m:sub>
                    </m:sSub>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{0, 1, 2, …, m-1}. This sequence a defines a specific hash function in the class.</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738041"/>
                <a:ext cx="9594670" cy="6040937"/>
              </a:xfrm>
              <a:blipFill>
                <a:blip r:embed="rId2"/>
                <a:stretch>
                  <a:fillRect l="-1017" t="-807" r="-254" b="-3532"/>
                </a:stretch>
              </a:blipFill>
            </p:spPr>
            <p:txBody>
              <a:bodyPr/>
              <a:lstStyle/>
              <a:p>
                <a:r>
                  <a:rPr lang="en-US">
                    <a:noFill/>
                  </a:rPr>
                  <a:t> </a:t>
                </a:r>
              </a:p>
            </p:txBody>
          </p:sp>
        </mc:Fallback>
      </mc:AlternateContent>
    </p:spTree>
    <p:extLst>
      <p:ext uri="{BB962C8B-B14F-4D97-AF65-F5344CB8AC3E}">
        <p14:creationId xmlns:p14="http://schemas.microsoft.com/office/powerpoint/2010/main" val="32324817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0" y="0"/>
            <a:ext cx="8307978"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0" y="877942"/>
                <a:ext cx="9594670" cy="585587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Universe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Design/construct a universal class of hash functions</a:t>
                </a:r>
                <a:r>
                  <a:rPr lang="en-US" sz="2400"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600"/>
                  </a:spcAft>
                  <a:buFont typeface="+mj-lt"/>
                  <a:buAutoNum type="arabicPeriod"/>
                </a:pPr>
                <a:r>
                  <a:rPr lang="en-US" dirty="0">
                    <a:latin typeface="Times New Roman" panose="02020603050405020304" pitchFamily="18" charset="0"/>
                    <a:ea typeface="Cambria Math" panose="02040503050406030204" pitchFamily="18" charset="0"/>
                    <a:cs typeface="Times New Roman" panose="02020603050405020304" pitchFamily="18" charset="0"/>
                  </a:rPr>
                  <a:t>Define the hash Function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as </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(x) = (</a:t>
                </a:r>
                <a14:m>
                  <m:oMath xmlns:m="http://schemas.openxmlformats.org/officeDocument/2006/math">
                    <m:nary>
                      <m:naryPr>
                        <m:chr m:val="∑"/>
                        <m:ctrlPr>
                          <a:rPr lang="en-US"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=0</m:t>
                        </m:r>
                      </m:sub>
                      <m:sup>
                        <m:r>
                          <a:rPr lang="en-US" b="0" i="1" smtClean="0">
                            <a:latin typeface="Cambria Math" panose="02040503050406030204" pitchFamily="18" charset="0"/>
                            <a:cs typeface="Times New Roman" panose="02020603050405020304" pitchFamily="18" charset="0"/>
                          </a:rPr>
                          <m:t>𝑟</m:t>
                        </m:r>
                      </m:sup>
                      <m:e>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𝑎</m:t>
                            </m:r>
                          </m:e>
                          <m:sub>
                            <m:r>
                              <a:rPr lang="en-US" b="0" i="1" smtClean="0">
                                <a:latin typeface="Cambria Math" panose="02040503050406030204" pitchFamily="18" charset="0"/>
                                <a:cs typeface="Times New Roman" panose="02020603050405020304" pitchFamily="18" charset="0"/>
                              </a:rPr>
                              <m:t>𝑖</m:t>
                            </m:r>
                          </m:sub>
                        </m:sSub>
                      </m:e>
                    </m:nary>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𝑖</m:t>
                        </m:r>
                      </m:sub>
                    </m:sSub>
                  </m:oMath>
                </a14:m>
                <a:r>
                  <a:rPr lang="en-US" dirty="0">
                    <a:latin typeface="Times New Roman" panose="02020603050405020304" pitchFamily="18" charset="0"/>
                    <a:ea typeface="Cambria Math" panose="02040503050406030204" pitchFamily="18" charset="0"/>
                    <a:cs typeface="Times New Roman" panose="02020603050405020304" pitchFamily="18" charset="0"/>
                  </a:rPr>
                  <a:t>) mod m.                   ……….. 12.3</a:t>
                </a:r>
              </a:p>
              <a:p>
                <a:pPr marL="914400" lvl="1" indent="-457200">
                  <a:lnSpc>
                    <a:spcPct val="100000"/>
                  </a:lnSpc>
                  <a:spcBef>
                    <a:spcPts val="600"/>
                  </a:spcBef>
                  <a:spcAft>
                    <a:spcPts val="600"/>
                  </a:spcAft>
                  <a:buNone/>
                </a:pPr>
                <a:r>
                  <a:rPr lang="en-US" dirty="0">
                    <a:latin typeface="Times New Roman" panose="02020603050405020304" pitchFamily="18" charset="0"/>
                    <a:ea typeface="Cambria Math" panose="02040503050406030204" pitchFamily="18" charset="0"/>
                    <a:cs typeface="Times New Roman" panose="02020603050405020304" pitchFamily="18" charset="0"/>
                  </a:rPr>
                  <a:t>5.   The class </a:t>
                </a:r>
                <a:r>
                  <a:rPr lang="en-US" i="1" dirty="0">
                    <a:latin typeface="Times New Roman" panose="02020603050405020304" pitchFamily="18" charset="0"/>
                    <a:ea typeface="Cambria Math" panose="02040503050406030204" pitchFamily="18" charset="0"/>
                    <a:cs typeface="Times New Roman" panose="02020603050405020304" pitchFamily="18" charset="0"/>
                  </a:rPr>
                  <a:t>H</a:t>
                </a:r>
                <a:r>
                  <a:rPr lang="en-US" dirty="0">
                    <a:latin typeface="Times New Roman" panose="02020603050405020304" pitchFamily="18" charset="0"/>
                    <a:ea typeface="Cambria Math" panose="02040503050406030204" pitchFamily="18" charset="0"/>
                    <a:cs typeface="Times New Roman" panose="02020603050405020304" pitchFamily="18" charset="0"/>
                  </a:rPr>
                  <a:t> of hash functions is defined as </a:t>
                </a:r>
              </a:p>
              <a:p>
                <a:pPr marL="457200" lvl="1" indent="-457200">
                  <a:lnSpc>
                    <a:spcPct val="100000"/>
                  </a:lnSpc>
                  <a:spcBef>
                    <a:spcPts val="0"/>
                  </a:spcBef>
                  <a:spcAft>
                    <a:spcPts val="600"/>
                  </a:spcAft>
                  <a:buNone/>
                </a:pPr>
                <a:r>
                  <a:rPr lang="en-US" i="1" dirty="0">
                    <a:latin typeface="Times New Roman" panose="02020603050405020304" pitchFamily="18" charset="0"/>
                    <a:ea typeface="Cambria Math" panose="02040503050406030204" pitchFamily="18" charset="0"/>
                    <a:cs typeface="Times New Roman" panose="02020603050405020304" pitchFamily="18" charset="0"/>
                  </a:rPr>
                  <a:t>		         H</a:t>
                </a:r>
                <a:r>
                  <a:rPr lang="en-US" dirty="0">
                    <a:latin typeface="Times New Roman" panose="02020603050405020304" pitchFamily="18" charset="0"/>
                    <a:ea typeface="Cambria Math" panose="02040503050406030204" pitchFamily="18" charset="0"/>
                    <a:cs typeface="Times New Roman" panose="02020603050405020304" pitchFamily="18" charset="0"/>
                  </a:rPr>
                  <a:t> =  </a:t>
                </a:r>
                <a14:m>
                  <m:oMath xmlns:m="http://schemas.openxmlformats.org/officeDocument/2006/math">
                    <m:nary>
                      <m:naryPr>
                        <m:chr m:val="⋃"/>
                        <m:supHide m:val="on"/>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7"/>
                          </m:rPr>
                          <a:rPr lang="en-US" b="0" i="1" smtClean="0">
                            <a:latin typeface="Cambria Math" panose="02040503050406030204" pitchFamily="18" charset="0"/>
                            <a:ea typeface="Cambria Math" panose="02040503050406030204" pitchFamily="18" charset="0"/>
                            <a:cs typeface="Times New Roman" panose="02020603050405020304" pitchFamily="18" charset="0"/>
                          </a:rPr>
                          <m:t>𝑎</m:t>
                        </m:r>
                      </m:sub>
                      <m:sup/>
                      <m:e>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sSub>
                          <m:sSubPr>
                            <m:ctrlPr>
                              <a:rPr lang="en-US"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dirty="0" smtClean="0">
                                <a:latin typeface="Cambria Math" panose="02040503050406030204" pitchFamily="18" charset="0"/>
                                <a:ea typeface="Cambria Math" panose="02040503050406030204" pitchFamily="18" charset="0"/>
                                <a:cs typeface="Times New Roman" panose="02020603050405020304" pitchFamily="18" charset="0"/>
                              </a:rPr>
                              <m:t>h</m:t>
                            </m:r>
                          </m:e>
                          <m:sub>
                            <m:r>
                              <a:rPr lang="en-US" b="0" i="1" dirty="0" smtClean="0">
                                <a:latin typeface="Cambria Math" panose="02040503050406030204" pitchFamily="18" charset="0"/>
                                <a:ea typeface="Cambria Math" panose="02040503050406030204" pitchFamily="18" charset="0"/>
                                <a:cs typeface="Times New Roman" panose="02020603050405020304" pitchFamily="18" charset="0"/>
                              </a:rPr>
                              <m:t>𝑎</m:t>
                            </m:r>
                          </m:sub>
                        </m:sSub>
                        <m:r>
                          <m:rPr>
                            <m:nor/>
                          </m:rPr>
                          <a:rPr lang="en-US" dirty="0">
                            <a:latin typeface="Times New Roman" panose="02020603050405020304" pitchFamily="18" charset="0"/>
                            <a:ea typeface="Cambria Math" panose="02040503050406030204" pitchFamily="18" charset="0"/>
                            <a:cs typeface="Times New Roman" panose="02020603050405020304" pitchFamily="18" charset="0"/>
                          </a:rPr>
                          <m:t>}</m:t>
                        </m:r>
                      </m:e>
                    </m:nary>
                  </m:oMath>
                </a14:m>
                <a:r>
                  <a:rPr lang="en-US" dirty="0">
                    <a:latin typeface="Times New Roman" panose="02020603050405020304" pitchFamily="18" charset="0"/>
                    <a:ea typeface="Cambria Math" panose="02040503050406030204" pitchFamily="18" charset="0"/>
                    <a:cs typeface="Times New Roman" panose="02020603050405020304" pitchFamily="18" charset="0"/>
                  </a:rPr>
                  <a:t>. 	          .………. 12.4</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total number of hash functions in the family H is m</a:t>
                </a:r>
                <a:r>
                  <a:rPr lang="en-US" sz="2200" baseline="30000" dirty="0">
                    <a:latin typeface="Times New Roman" panose="02020603050405020304" pitchFamily="18" charset="0"/>
                    <a:ea typeface="Cambria Math" panose="02040503050406030204" pitchFamily="18" charset="0"/>
                    <a:cs typeface="Times New Roman" panose="02020603050405020304" pitchFamily="18" charset="0"/>
                  </a:rPr>
                  <a:t>r+1</a:t>
                </a:r>
                <a:r>
                  <a:rPr lang="en-US" sz="2200" dirty="0">
                    <a:latin typeface="Times New Roman" panose="02020603050405020304" pitchFamily="18" charset="0"/>
                    <a:ea typeface="Cambria Math" panose="02040503050406030204" pitchFamily="18" charset="0"/>
                    <a:cs typeface="Times New Roman" panose="02020603050405020304" pitchFamily="18" charset="0"/>
                  </a:rPr>
                  <a:t> since</a:t>
                </a:r>
                <a:r>
                  <a:rPr lang="en-US" sz="2200" dirty="0"/>
                  <a:t> </a:t>
                </a:r>
                <a:r>
                  <a:rPr lang="en-US" sz="2200" dirty="0">
                    <a:latin typeface="Times New Roman" panose="02020603050405020304" pitchFamily="18" charset="0"/>
                    <a:cs typeface="Times New Roman" panose="02020603050405020304" pitchFamily="18" charset="0"/>
                  </a:rPr>
                  <a:t>each of the r+1 coefficients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𝑎</m:t>
                        </m:r>
                      </m:e>
                      <m:sub>
                        <m:r>
                          <a:rPr lang="en-US" sz="2200" b="0" i="1" smtClean="0">
                            <a:latin typeface="Cambria Math" panose="02040503050406030204" pitchFamily="18" charset="0"/>
                            <a:cs typeface="Times New Roman" panose="02020603050405020304" pitchFamily="18" charset="0"/>
                          </a:rPr>
                          <m:t>𝑖</m:t>
                        </m:r>
                      </m:sub>
                    </m:sSub>
                  </m:oMath>
                </a14:m>
                <a:r>
                  <a:rPr lang="en-US" sz="2200" dirty="0">
                    <a:latin typeface="Times New Roman" panose="02020603050405020304" pitchFamily="18" charset="0"/>
                    <a:cs typeface="Times New Roman" panose="02020603050405020304" pitchFamily="18" charset="0"/>
                  </a:rPr>
                  <a:t> has m possible values.</a:t>
                </a:r>
              </a:p>
              <a:p>
                <a:pPr marL="1377950" lvl="1" indent="-457200">
                  <a:lnSpc>
                    <a:spcPct val="100000"/>
                  </a:lnSpc>
                  <a:spcBef>
                    <a:spcPts val="0"/>
                  </a:spcBef>
                  <a:spcAft>
                    <a:spcPts val="600"/>
                  </a:spcAft>
                </a:pPr>
                <a:r>
                  <a:rPr lang="en-US" sz="2200" dirty="0">
                    <a:latin typeface="Times New Roman" panose="02020603050405020304" pitchFamily="18" charset="0"/>
                    <a:ea typeface="Cambria Math" panose="02040503050406030204" pitchFamily="18" charset="0"/>
                    <a:cs typeface="Times New Roman" panose="02020603050405020304" pitchFamily="18" charset="0"/>
                  </a:rPr>
                  <a:t>The class H satisfies the universality property with a collision probability of </a:t>
                </a:r>
                <a14:m>
                  <m:oMath xmlns:m="http://schemas.openxmlformats.org/officeDocument/2006/math">
                    <m:f>
                      <m:fP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m:t>
                        </m:r>
                      </m:num>
                      <m:den>
                        <m:r>
                          <a:rPr lang="en-US" sz="2200" b="0" i="1" smtClean="0">
                            <a:solidFill>
                              <a:schemeClr val="tx1"/>
                            </a:solidFill>
                            <a:latin typeface="Cambria Math" panose="02040503050406030204" pitchFamily="18" charset="0"/>
                          </a:rPr>
                          <m:t>𝑚</m:t>
                        </m:r>
                      </m:den>
                    </m:f>
                    <m:r>
                      <a:rPr lang="en-US" sz="2200" b="0" i="0" smtClean="0">
                        <a:solidFill>
                          <a:schemeClr val="tx1"/>
                        </a:solidFill>
                        <a:latin typeface="Cambria Math" panose="02040503050406030204" pitchFamily="18" charset="0"/>
                      </a:rPr>
                      <m:t>.</m:t>
                    </m:r>
                  </m:oMath>
                </a14:m>
                <a:endParaRPr lang="en-US" sz="2200" b="0" dirty="0">
                  <a:solidFill>
                    <a:schemeClr val="tx1"/>
                  </a:solidFill>
                  <a:latin typeface="Times New Roman" panose="02020603050405020304" pitchFamily="18" charset="0"/>
                </a:endParaRPr>
              </a:p>
              <a:p>
                <a:pPr marL="1377950" lvl="1" indent="-457200">
                  <a:lnSpc>
                    <a:spcPct val="100000"/>
                  </a:lnSpc>
                  <a:spcBef>
                    <a:spcPts val="0"/>
                  </a:spcBef>
                  <a:spcAft>
                    <a:spcPts val="600"/>
                  </a:spcAft>
                </a:pPr>
                <a:endParaRPr lang="en-US" sz="22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0" y="877942"/>
                <a:ext cx="9594670" cy="5855879"/>
              </a:xfrm>
              <a:blipFill>
                <a:blip r:embed="rId2"/>
                <a:stretch>
                  <a:fillRect l="-1017" t="-832" r="-1334"/>
                </a:stretch>
              </a:blipFill>
            </p:spPr>
            <p:txBody>
              <a:bodyPr/>
              <a:lstStyle/>
              <a:p>
                <a:r>
                  <a:rPr lang="en-US">
                    <a:noFill/>
                  </a:rPr>
                  <a:t> </a:t>
                </a:r>
              </a:p>
            </p:txBody>
          </p:sp>
        </mc:Fallback>
      </mc:AlternateContent>
    </p:spTree>
    <p:extLst>
      <p:ext uri="{BB962C8B-B14F-4D97-AF65-F5344CB8AC3E}">
        <p14:creationId xmlns:p14="http://schemas.microsoft.com/office/powerpoint/2010/main" val="18463348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1429942"/>
            <a:ext cx="9133114"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Choose a prime m:</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m = 7</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Decompose the key x:</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r = 2, so each key x is decomposed into 3 bytes: </a:t>
            </a:r>
          </a:p>
          <a:p>
            <a:pPr lvl="1"/>
            <a:r>
              <a:rPr lang="en-US" sz="2400" dirty="0">
                <a:latin typeface="Times New Roman" panose="02020603050405020304" pitchFamily="18" charset="0"/>
                <a:cs typeface="Times New Roman" panose="02020603050405020304" pitchFamily="18" charset="0"/>
              </a:rPr>
              <a:t>         	x =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0​</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example key: x = ⟨3, 5, 6⟩.</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Pick Random Sequence a:</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Randomly select a = ⟨2, 4, 1⟩.</a:t>
            </a:r>
          </a:p>
        </p:txBody>
      </p:sp>
    </p:spTree>
    <p:extLst>
      <p:ext uri="{BB962C8B-B14F-4D97-AF65-F5344CB8AC3E}">
        <p14:creationId xmlns:p14="http://schemas.microsoft.com/office/powerpoint/2010/main" val="26285720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64D62-4823-0E9F-0C4B-E4E8C89DA562}"/>
              </a:ext>
            </a:extLst>
          </p:cNvPr>
          <p:cNvSpPr txBox="1"/>
          <p:nvPr/>
        </p:nvSpPr>
        <p:spPr>
          <a:xfrm>
            <a:off x="1529443" y="711485"/>
            <a:ext cx="9133114"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Let's construct a concrete example to illustrate the process:</a:t>
            </a:r>
          </a:p>
          <a:p>
            <a:pPr marL="457200" indent="-457200">
              <a:buFont typeface="+mj-lt"/>
              <a:buAutoNum type="arabicPeriod" startAt="5"/>
            </a:pPr>
            <a:r>
              <a:rPr lang="en-US" sz="2400" dirty="0">
                <a:latin typeface="Times New Roman" panose="02020603050405020304" pitchFamily="18" charset="0"/>
                <a:cs typeface="Times New Roman" panose="02020603050405020304" pitchFamily="18" charset="0"/>
              </a:rPr>
              <a:t>Define the hash function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formula to compute: </a:t>
            </a:r>
          </a:p>
          <a:p>
            <a:pPr marL="914400"/>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 = (2*3 + 4*5 +1*6) mod 7</a:t>
            </a:r>
          </a:p>
          <a:p>
            <a:r>
              <a:rPr lang="en-US" sz="2400" dirty="0">
                <a:latin typeface="Times New Roman" panose="02020603050405020304" pitchFamily="18" charset="0"/>
                <a:cs typeface="Times New Roman" panose="02020603050405020304" pitchFamily="18" charset="0"/>
              </a:rPr>
              <a:t>                     = 32 mod 7</a:t>
            </a:r>
          </a:p>
          <a:p>
            <a:r>
              <a:rPr lang="en-US" sz="2400" dirty="0">
                <a:latin typeface="Times New Roman" panose="02020603050405020304" pitchFamily="18" charset="0"/>
                <a:cs typeface="Times New Roman" panose="02020603050405020304" pitchFamily="18" charset="0"/>
              </a:rPr>
              <a:t>                     = 4</a:t>
            </a:r>
          </a:p>
          <a:p>
            <a:r>
              <a:rPr lang="en-US" sz="2400" dirty="0">
                <a:latin typeface="Times New Roman" panose="02020603050405020304" pitchFamily="18" charset="0"/>
                <a:cs typeface="Times New Roman" panose="02020603050405020304" pitchFamily="18" charset="0"/>
              </a:rPr>
              <a:t>6.   Number of Hash Functions: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r = 2 and m = 7, the total number of hash functions in the family is 7</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343.</a:t>
            </a:r>
          </a:p>
          <a:p>
            <a:r>
              <a:rPr lang="en-US" sz="2400" dirty="0">
                <a:latin typeface="Times New Roman" panose="02020603050405020304" pitchFamily="18" charset="0"/>
                <a:cs typeface="Times New Roman" panose="02020603050405020304" pitchFamily="18" charset="0"/>
              </a:rPr>
              <a:t>This construction ensures that the hash functions are chosen from a large family of possible functions, which helps spread out the keys uniformly and minimizes collisions. This method of randomly selecting a hash function from a well-designed class of functions makes it universal.</a:t>
            </a:r>
          </a:p>
        </p:txBody>
      </p:sp>
    </p:spTree>
    <p:extLst>
      <p:ext uri="{BB962C8B-B14F-4D97-AF65-F5344CB8AC3E}">
        <p14:creationId xmlns:p14="http://schemas.microsoft.com/office/powerpoint/2010/main" val="225562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48146-020A-A8E7-8746-EFEA39AB6C99}"/>
              </a:ext>
            </a:extLst>
          </p:cNvPr>
          <p:cNvSpPr txBox="1"/>
          <p:nvPr/>
        </p:nvSpPr>
        <p:spPr>
          <a:xfrm>
            <a:off x="1667434" y="1903257"/>
            <a:ext cx="9108141" cy="3647152"/>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Direct-address tables </a:t>
            </a:r>
            <a:r>
              <a:rPr lang="en-US" sz="2400" dirty="0">
                <a:latin typeface="Times New Roman" panose="02020603050405020304" pitchFamily="18" charset="0"/>
                <a:cs typeface="Times New Roman" panose="02020603050405020304" pitchFamily="18" charset="0"/>
              </a:rPr>
              <a:t>provide an efficient way to manage a dynamic set with operations INSERT, SEARCH, and DELETE all running in O(1) time.</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Assumptions: </a:t>
            </a:r>
            <a:r>
              <a:rPr lang="en-US" sz="2400" dirty="0">
                <a:latin typeface="Times New Roman" panose="02020603050405020304" pitchFamily="18" charset="0"/>
                <a:cs typeface="Times New Roman" panose="02020603050405020304" pitchFamily="18" charset="0"/>
              </a:rPr>
              <a:t>This approach is effective if the universe of keys U is reasonably small and the keys are unique.</a:t>
            </a:r>
          </a:p>
          <a:p>
            <a:pPr marL="457200" indent="-457200">
              <a:spcAft>
                <a:spcPts val="600"/>
              </a:spcAft>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Memory Usage</a:t>
            </a:r>
            <a:r>
              <a:rPr lang="en-US" sz="2400" dirty="0">
                <a:latin typeface="Times New Roman" panose="02020603050405020304" pitchFamily="18" charset="0"/>
                <a:cs typeface="Times New Roman" panose="02020603050405020304" pitchFamily="18" charset="0"/>
              </a:rPr>
              <a:t>: The primary drawback is the potentially high memory usage, especially if the universe U is large, but the actual number of elements in the dynamic set is small.</a:t>
            </a:r>
          </a:p>
        </p:txBody>
      </p:sp>
      <p:sp>
        <p:nvSpPr>
          <p:cNvPr id="4" name="Rectangle 3">
            <a:extLst>
              <a:ext uri="{FF2B5EF4-FFF2-40B4-BE49-F238E27FC236}">
                <a16:creationId xmlns:a16="http://schemas.microsoft.com/office/drawing/2014/main" id="{DF636002-F293-AA77-C951-F93D00688BE1}"/>
              </a:ext>
            </a:extLst>
          </p:cNvPr>
          <p:cNvSpPr/>
          <p:nvPr/>
        </p:nvSpPr>
        <p:spPr>
          <a:xfrm>
            <a:off x="1599970" y="999999"/>
            <a:ext cx="3105787" cy="584775"/>
          </a:xfrm>
          <a:prstGeom prst="rect">
            <a:avLst/>
          </a:prstGeom>
        </p:spPr>
        <p:txBody>
          <a:bodyPr wrap="none">
            <a:spAutoFit/>
          </a:bodyPr>
          <a:lstStyle/>
          <a:p>
            <a:r>
              <a:rPr lang="en-US" sz="3200" dirty="0">
                <a:solidFill>
                  <a:srgbClr val="0000FF"/>
                </a:solidFill>
                <a:cs typeface="Times New Roman" panose="02020603050405020304" pitchFamily="18" charset="0"/>
              </a:rPr>
              <a:t>Direct-addressing</a:t>
            </a:r>
            <a:endParaRPr lang="en-US" sz="3200" dirty="0"/>
          </a:p>
        </p:txBody>
      </p:sp>
    </p:spTree>
    <p:extLst>
      <p:ext uri="{BB962C8B-B14F-4D97-AF65-F5344CB8AC3E}">
        <p14:creationId xmlns:p14="http://schemas.microsoft.com/office/powerpoint/2010/main" val="19305789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103868"/>
            <a:ext cx="9326880" cy="1002121"/>
          </a:xfrm>
        </p:spPr>
        <p:txBody>
          <a:bodyPr>
            <a:normAutofit/>
          </a:bodyPr>
          <a:lstStyle/>
          <a:p>
            <a:r>
              <a:rPr lang="en-US" sz="36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84959" y="920478"/>
                <a:ext cx="9175405" cy="5673634"/>
              </a:xfrm>
            </p:spPr>
            <p:txBody>
              <a:bodyPr>
                <a:noAutofit/>
              </a:bodyPr>
              <a:lstStyle/>
              <a:p>
                <a:pPr marL="0" indent="0">
                  <a:lnSpc>
                    <a:spcPct val="100000"/>
                  </a:lnSpc>
                  <a:spcAft>
                    <a:spcPts val="600"/>
                  </a:spcAft>
                  <a:buNone/>
                </a:pPr>
                <a:r>
                  <a:rPr lang="en-US" dirty="0">
                    <a:cs typeface="Times New Roman" panose="02020603050405020304" pitchFamily="18" charset="0"/>
                  </a:rPr>
                  <a:t>Universe hashing - </a:t>
                </a:r>
                <a:r>
                  <a:rPr lang="en-US" dirty="0">
                    <a:latin typeface="Times New Roman" panose="02020603050405020304" pitchFamily="18" charset="0"/>
                    <a:cs typeface="Times New Roman" panose="02020603050405020304" pitchFamily="18" charset="0"/>
                  </a:rPr>
                  <a:t>Example: Hashing IP Addresses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Universe U contain IP addresses. Each IP address is a 32-bit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where x</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{0, …, 255}.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Let the size of table T be a prime number m (e.g., m = 997 if we need to store 500 IPs).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Define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 4-tuple a = &lt;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&gt; where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{0, …, m-1}.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IP address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Slot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Question:   Using the above formulation of H, compute which slot IP address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 hashes to. </a:t>
                </a:r>
              </a:p>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Ans:   Using the following equation, which requires constant space and time: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(mod m)</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84959" y="920478"/>
                <a:ext cx="9175405" cy="5673634"/>
              </a:xfrm>
              <a:blipFill>
                <a:blip r:embed="rId2"/>
                <a:stretch>
                  <a:fillRect l="-1329" t="-1289" r="-2791"/>
                </a:stretch>
              </a:blipFill>
            </p:spPr>
            <p:txBody>
              <a:bodyPr/>
              <a:lstStyle/>
              <a:p>
                <a:r>
                  <a:rPr lang="en-US">
                    <a:noFill/>
                  </a:rPr>
                  <a:t> </a:t>
                </a:r>
              </a:p>
            </p:txBody>
          </p:sp>
        </mc:Fallback>
      </mc:AlternateContent>
    </p:spTree>
    <p:extLst>
      <p:ext uri="{BB962C8B-B14F-4D97-AF65-F5344CB8AC3E}">
        <p14:creationId xmlns:p14="http://schemas.microsoft.com/office/powerpoint/2010/main" val="3483320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501422" y="1878675"/>
            <a:ext cx="9189156" cy="372409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Steps to Compute the Slot for an IP Address</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Choose Random Coefficients</a:t>
            </a:r>
            <a:r>
              <a:rPr lang="en-US" sz="2400" dirty="0">
                <a:latin typeface="Times New Roman" panose="02020603050405020304" pitchFamily="18" charset="0"/>
                <a:cs typeface="Times New Roman" panose="02020603050405020304" pitchFamily="18" charset="0"/>
              </a:rPr>
              <a:t>: Select random values for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from {0,1,2,…,m−1}.</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Decompose IP Address</a:t>
            </a:r>
            <a:r>
              <a:rPr lang="en-US" sz="2400" dirty="0">
                <a:latin typeface="Times New Roman" panose="02020603050405020304" pitchFamily="18" charset="0"/>
                <a:cs typeface="Times New Roman" panose="02020603050405020304" pitchFamily="18" charset="0"/>
              </a:rPr>
              <a:t>: Represent the IP address as the 4-tuple &lt;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&gt;</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Compute Hash Value</a:t>
            </a:r>
            <a:r>
              <a:rPr lang="en-US" sz="2400" dirty="0">
                <a:latin typeface="Times New Roman" panose="02020603050405020304" pitchFamily="18" charset="0"/>
                <a:cs typeface="Times New Roman" panose="02020603050405020304" pitchFamily="18" charset="0"/>
              </a:rPr>
              <a:t>: Substitute the values of  x</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x</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and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​into the hash function to compute the hash value.</a:t>
            </a:r>
          </a:p>
          <a:p>
            <a:pPr marL="463550" indent="-463550">
              <a:spcAft>
                <a:spcPts val="600"/>
              </a:spcAft>
              <a:buFont typeface="+mj-lt"/>
              <a:buAutoNum type="arabicPeriod"/>
            </a:pPr>
            <a:r>
              <a:rPr lang="en-US" sz="2400" b="1" dirty="0">
                <a:latin typeface="Times New Roman" panose="02020603050405020304" pitchFamily="18" charset="0"/>
                <a:cs typeface="Times New Roman" panose="02020603050405020304" pitchFamily="18" charset="0"/>
              </a:rPr>
              <a:t>Modulo Operation</a:t>
            </a:r>
            <a:r>
              <a:rPr lang="en-US" sz="2400" dirty="0">
                <a:latin typeface="Times New Roman" panose="02020603050405020304" pitchFamily="18" charset="0"/>
                <a:cs typeface="Times New Roman" panose="02020603050405020304" pitchFamily="18" charset="0"/>
              </a:rPr>
              <a:t>: Perform the modulo operation with m to get the slot number.</a:t>
            </a:r>
          </a:p>
        </p:txBody>
      </p:sp>
      <p:sp>
        <p:nvSpPr>
          <p:cNvPr id="5" name="TextBox 4">
            <a:extLst>
              <a:ext uri="{FF2B5EF4-FFF2-40B4-BE49-F238E27FC236}">
                <a16:creationId xmlns:a16="http://schemas.microsoft.com/office/drawing/2014/main" id="{D3A157C1-E5FF-86DC-EA48-67F00F8A969F}"/>
              </a:ext>
            </a:extLst>
          </p:cNvPr>
          <p:cNvSpPr txBox="1"/>
          <p:nvPr/>
        </p:nvSpPr>
        <p:spPr>
          <a:xfrm>
            <a:off x="1490133" y="1079689"/>
            <a:ext cx="7665156" cy="523220"/>
          </a:xfrm>
          <a:prstGeom prst="rect">
            <a:avLst/>
          </a:prstGeom>
          <a:noFill/>
        </p:spPr>
        <p:txBody>
          <a:bodyPr wrap="square">
            <a:spAutoFit/>
          </a:bodyPr>
          <a:lstStyle/>
          <a:p>
            <a:pPr marL="0" indent="0">
              <a:lnSpc>
                <a:spcPct val="100000"/>
              </a:lnSpc>
              <a:spcAft>
                <a:spcPts val="600"/>
              </a:spcAft>
              <a:buNone/>
            </a:pPr>
            <a:r>
              <a:rPr lang="en-US" sz="2800" dirty="0">
                <a:cs typeface="Times New Roman" panose="02020603050405020304" pitchFamily="18" charset="0"/>
              </a:rPr>
              <a:t>Universe hashing - Example: Hashing IP Addresses </a:t>
            </a:r>
          </a:p>
        </p:txBody>
      </p:sp>
    </p:spTree>
    <p:extLst>
      <p:ext uri="{BB962C8B-B14F-4D97-AF65-F5344CB8AC3E}">
        <p14:creationId xmlns:p14="http://schemas.microsoft.com/office/powerpoint/2010/main" val="37260320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F0E29-382B-5973-A3BA-418D289CCB84}"/>
              </a:ext>
            </a:extLst>
          </p:cNvPr>
          <p:cNvSpPr txBox="1"/>
          <p:nvPr/>
        </p:nvSpPr>
        <p:spPr>
          <a:xfrm>
            <a:off x="1332088" y="1194911"/>
            <a:ext cx="9189156"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 Calculation: </a:t>
            </a:r>
          </a:p>
          <a:p>
            <a:pPr>
              <a:spcAft>
                <a:spcPts val="600"/>
              </a:spcAft>
            </a:pPr>
            <a:r>
              <a:rPr lang="en-US" sz="2400" dirty="0">
                <a:latin typeface="Times New Roman" panose="02020603050405020304" pitchFamily="18" charset="0"/>
                <a:cs typeface="Times New Roman" panose="02020603050405020304" pitchFamily="18" charset="0"/>
              </a:rPr>
              <a:t>Compute the Slot for an 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IP Address:  &lt;192, 168, 1, 1&gt;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Choose Random Coefficients: &lt;a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&gt; = &lt;13, 27, 45, 72&gt;</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Table size: m = 997</a:t>
            </a:r>
          </a:p>
          <a:p>
            <a:pPr marL="463550" indent="-4635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 the hash value:</a:t>
            </a:r>
          </a:p>
          <a:p>
            <a:pPr>
              <a:spcAft>
                <a:spcPts val="600"/>
              </a:spcAft>
            </a:pPr>
            <a:r>
              <a:rPr lang="en-US" sz="2400" dirty="0">
                <a:latin typeface="Times New Roman" panose="02020603050405020304" pitchFamily="18" charset="0"/>
                <a:cs typeface="Times New Roman" panose="02020603050405020304" pitchFamily="18" charset="0"/>
              </a:rPr>
              <a:t>	h</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(192, 168, 1, 1) = (13*192 + 27*168 + 45*1 + 72*1) mod 997</a:t>
            </a:r>
          </a:p>
          <a:p>
            <a:pPr>
              <a:spcAft>
                <a:spcPts val="600"/>
              </a:spcAft>
            </a:pPr>
            <a:r>
              <a:rPr lang="en-US" sz="2400" dirty="0">
                <a:latin typeface="Times New Roman" panose="02020603050405020304" pitchFamily="18" charset="0"/>
                <a:cs typeface="Times New Roman" panose="02020603050405020304" pitchFamily="18" charset="0"/>
              </a:rPr>
              <a:t>                             	     = (2496 + 4536 + 45 + 72) mod 997</a:t>
            </a:r>
          </a:p>
          <a:p>
            <a:pPr>
              <a:spcAft>
                <a:spcPts val="600"/>
              </a:spcAft>
            </a:pPr>
            <a:r>
              <a:rPr lang="en-US" sz="2400" dirty="0">
                <a:latin typeface="Times New Roman" panose="02020603050405020304" pitchFamily="18" charset="0"/>
                <a:cs typeface="Times New Roman" panose="02020603050405020304" pitchFamily="18" charset="0"/>
              </a:rPr>
              <a:t>                             	     = 172</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Conclusion: </a:t>
            </a:r>
          </a:p>
          <a:p>
            <a:pPr marL="463550" indent="-463550">
              <a:spcAft>
                <a:spcPts val="600"/>
              </a:spcAft>
            </a:pPr>
            <a:r>
              <a:rPr lang="en-US" sz="2400" dirty="0">
                <a:latin typeface="Times New Roman" panose="02020603050405020304" pitchFamily="18" charset="0"/>
                <a:cs typeface="Times New Roman" panose="02020603050405020304" pitchFamily="18" charset="0"/>
              </a:rPr>
              <a:t> 	Using a prime number for m helps distribute the hash values uniformly, minimize the chances of collisions, and maintain the hash function's universality property.</a:t>
            </a:r>
          </a:p>
        </p:txBody>
      </p:sp>
      <p:sp>
        <p:nvSpPr>
          <p:cNvPr id="5" name="TextBox 4">
            <a:extLst>
              <a:ext uri="{FF2B5EF4-FFF2-40B4-BE49-F238E27FC236}">
                <a16:creationId xmlns:a16="http://schemas.microsoft.com/office/drawing/2014/main" id="{D3A157C1-E5FF-86DC-EA48-67F00F8A969F}"/>
              </a:ext>
            </a:extLst>
          </p:cNvPr>
          <p:cNvSpPr txBox="1"/>
          <p:nvPr/>
        </p:nvSpPr>
        <p:spPr>
          <a:xfrm>
            <a:off x="1332088" y="368490"/>
            <a:ext cx="7665156" cy="523220"/>
          </a:xfrm>
          <a:prstGeom prst="rect">
            <a:avLst/>
          </a:prstGeom>
          <a:noFill/>
        </p:spPr>
        <p:txBody>
          <a:bodyPr wrap="square">
            <a:spAutoFit/>
          </a:bodyPr>
          <a:lstStyle/>
          <a:p>
            <a:pPr marL="0" indent="0">
              <a:lnSpc>
                <a:spcPct val="100000"/>
              </a:lnSpc>
              <a:spcAft>
                <a:spcPts val="600"/>
              </a:spcAft>
              <a:buNone/>
            </a:pPr>
            <a:r>
              <a:rPr lang="en-US" sz="2800" dirty="0">
                <a:cs typeface="Times New Roman" panose="02020603050405020304" pitchFamily="18" charset="0"/>
              </a:rPr>
              <a:t>Universe hashing - Example: Hashing IP Addresses </a:t>
            </a:r>
          </a:p>
        </p:txBody>
      </p:sp>
    </p:spTree>
    <p:extLst>
      <p:ext uri="{BB962C8B-B14F-4D97-AF65-F5344CB8AC3E}">
        <p14:creationId xmlns:p14="http://schemas.microsoft.com/office/powerpoint/2010/main" val="11137704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A5C493-8A94-4091-AA4A-49E6CF23F4E7}"/>
              </a:ext>
            </a:extLst>
          </p:cNvPr>
          <p:cNvSpPr txBox="1"/>
          <p:nvPr/>
        </p:nvSpPr>
        <p:spPr>
          <a:xfrm>
            <a:off x="2377440" y="2542447"/>
            <a:ext cx="7989570" cy="2692532"/>
          </a:xfrm>
          <a:prstGeom prst="rect">
            <a:avLst/>
          </a:prstGeom>
          <a:noFill/>
        </p:spPr>
        <p:txBody>
          <a:bodyPr wrap="square">
            <a:spAutoFit/>
          </a:bodyPr>
          <a:lstStyle/>
          <a:p>
            <a:pPr lvl="1">
              <a:lnSpc>
                <a:spcPct val="150000"/>
              </a:lnSpc>
            </a:pPr>
            <a:r>
              <a:rPr lang="en-US" sz="3200" dirty="0">
                <a:ea typeface="Calibri" panose="020F0502020204030204" pitchFamily="34" charset="0"/>
                <a:cs typeface="Times New Roman" panose="02020603050405020304" pitchFamily="18" charset="0"/>
              </a:rPr>
              <a:t>Collision Resolution </a:t>
            </a:r>
            <a:endPar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nSpc>
                <a:spcPct val="150000"/>
              </a:lnSpc>
              <a:buFont typeface="Arial" panose="020B0604020202020204" pitchFamily="34" charset="0"/>
              <a:buChar char="•"/>
            </a:pPr>
            <a:r>
              <a:rPr lang="en-US" sz="2800" i="1" dirty="0">
                <a:latin typeface="Times New Roman" panose="02020603050405020304" pitchFamily="18" charset="0"/>
                <a:ea typeface="Calibri" panose="020F0502020204030204" pitchFamily="34" charset="0"/>
                <a:cs typeface="Times New Roman" panose="02020603050405020304" pitchFamily="18" charset="0"/>
              </a:rPr>
              <a:t>open hashing </a:t>
            </a:r>
            <a:r>
              <a:rPr lang="en-US" sz="2800" dirty="0">
                <a:latin typeface="Times New Roman" panose="02020603050405020304" pitchFamily="18" charset="0"/>
                <a:ea typeface="Calibri" panose="020F0502020204030204" pitchFamily="34" charset="0"/>
                <a:cs typeface="Times New Roman" panose="02020603050405020304" pitchFamily="18" charset="0"/>
              </a:rPr>
              <a:t>(also called separate chaining, or chaining) and </a:t>
            </a:r>
          </a:p>
          <a:p>
            <a:pPr marL="800100" lvl="1" indent="-342900">
              <a:lnSpc>
                <a:spcPct val="150000"/>
              </a:lnSpc>
              <a:buFont typeface="Arial" panose="020B0604020202020204" pitchFamily="34" charset="0"/>
              <a:buChar char="•"/>
            </a:pP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hashing </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(also called </a:t>
            </a:r>
            <a:r>
              <a:rPr lang="en-US" sz="2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open addressing</a:t>
            </a:r>
            <a:r>
              <a:rPr lang="en-US" sz="2800" b="1" i="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805214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4083" y="1784756"/>
            <a:ext cx="9483833" cy="8169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34F49E5-131F-43DE-B163-F2FE080EC58F}"/>
                  </a:ext>
                </a:extLst>
              </p:cNvPr>
              <p:cNvSpPr/>
              <p:nvPr/>
            </p:nvSpPr>
            <p:spPr>
              <a:xfrm>
                <a:off x="1354083" y="808794"/>
                <a:ext cx="9179170" cy="5826467"/>
              </a:xfrm>
              <a:prstGeom prst="rect">
                <a:avLst/>
              </a:prstGeom>
            </p:spPr>
            <p:txBody>
              <a:bodyPr wrap="square">
                <a:spAutoFit/>
              </a:bodyPr>
              <a:lstStyle/>
              <a:p>
                <a:pPr>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In open addressing, </a:t>
                </a:r>
              </a:p>
              <a:p>
                <a:pPr marL="800100" lvl="1" indent="-342900">
                  <a:spcAft>
                    <a:spcPts val="900"/>
                  </a:spcAft>
                  <a:buFont typeface="Arial" panose="020B0604020202020204" pitchFamily="34" charset="0"/>
                  <a:buChar char="•"/>
                </a:pP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Store</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all </a:t>
                </a:r>
                <a:r>
                  <a:rPr lang="en-US" sz="2400" b="1" dirty="0">
                    <a:latin typeface="Times New Roman" panose="02020603050405020304" pitchFamily="18" charset="0"/>
                    <a:ea typeface="Calibri" panose="020F0502020204030204" pitchFamily="34" charset="0"/>
                    <a:cs typeface="Times New Roman" panose="02020603050405020304" pitchFamily="18" charset="0"/>
                  </a:rPr>
                  <a:t>keys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 elements) in the hash table.</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linked lists are used to handle collisions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Each table entry contains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either an element </a:t>
                </a:r>
                <a:r>
                  <a:rPr lang="en-US" sz="2400" dirty="0">
                    <a:latin typeface="Times New Roman" panose="02020603050405020304" pitchFamily="18" charset="0"/>
                    <a:ea typeface="Calibri" panose="020F0502020204030204" pitchFamily="34" charset="0"/>
                    <a:cs typeface="Times New Roman" panose="02020603050405020304" pitchFamily="18" charset="0"/>
                  </a:rPr>
                  <a:t>of the dynamic set or NIL if it is empty.</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hash t</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able size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 must be at least as large as the number of keys n (i.e., m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open addressing, the 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can never exceed 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1257300" lvl="2" indent="-342900">
                  <a:spcAft>
                    <a:spcPts val="9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implies that the hash table can “fill up” until no further insertion can be made;</a:t>
                </a:r>
              </a:p>
              <a:p>
                <a:pPr marL="800100" lvl="1" indent="-342900">
                  <a:spcAft>
                    <a:spcPts val="9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Advantage of open addressing: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simplified memory management and reduced overhead compared to other collision resolution methods like separate chaining that uses pointers and linked lists.</a:t>
                </a:r>
              </a:p>
            </p:txBody>
          </p:sp>
        </mc:Choice>
        <mc:Fallback>
          <p:sp>
            <p:nvSpPr>
              <p:cNvPr id="2" name="Rectangle 1">
                <a:extLst>
                  <a:ext uri="{FF2B5EF4-FFF2-40B4-BE49-F238E27FC236}">
                    <a16:creationId xmlns:a16="http://schemas.microsoft.com/office/drawing/2014/main" id="{A34F49E5-131F-43DE-B163-F2FE080EC58F}"/>
                  </a:ext>
                </a:extLst>
              </p:cNvPr>
              <p:cNvSpPr>
                <a:spLocks noRot="1" noChangeAspect="1" noMove="1" noResize="1" noEditPoints="1" noAdjustHandles="1" noChangeArrowheads="1" noChangeShapeType="1" noTextEdit="1"/>
              </p:cNvSpPr>
              <p:nvPr/>
            </p:nvSpPr>
            <p:spPr>
              <a:xfrm>
                <a:off x="1354083" y="808794"/>
                <a:ext cx="9179170" cy="5826467"/>
              </a:xfrm>
              <a:prstGeom prst="rect">
                <a:avLst/>
              </a:prstGeom>
              <a:blipFill>
                <a:blip r:embed="rId2"/>
                <a:stretch>
                  <a:fillRect l="-996" t="-838" b="-157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527FB26-6534-9BBD-7AA7-C043B008F615}"/>
              </a:ext>
            </a:extLst>
          </p:cNvPr>
          <p:cNvSpPr txBox="1"/>
          <p:nvPr/>
        </p:nvSpPr>
        <p:spPr>
          <a:xfrm>
            <a:off x="1503265" y="122630"/>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40420650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C8367F-CBAB-C07A-CD33-52AEF102AF24}"/>
              </a:ext>
            </a:extLst>
          </p:cNvPr>
          <p:cNvSpPr txBox="1"/>
          <p:nvPr/>
        </p:nvSpPr>
        <p:spPr>
          <a:xfrm>
            <a:off x="1634836" y="1446150"/>
            <a:ext cx="870989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permutation of ⟨0,1,2,…,m−1⟩ is any possible arrangement of the elements in the set {0,1,2,…,m−1}.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set of m elements, there are m! different permutations.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if m=3, the set is {0,1,2}. The permutations of this set of are:</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{0,1,2}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{0,2,1}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{1,0,2}</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{1,2,0}</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{2,0,1}</a:t>
            </a:r>
          </a:p>
          <a:p>
            <a:pPr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{2,1,0}</a:t>
            </a:r>
          </a:p>
        </p:txBody>
      </p:sp>
    </p:spTree>
    <p:extLst>
      <p:ext uri="{BB962C8B-B14F-4D97-AF65-F5344CB8AC3E}">
        <p14:creationId xmlns:p14="http://schemas.microsoft.com/office/powerpoint/2010/main" val="23220694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9573" y="3950671"/>
            <a:ext cx="9758210" cy="85480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1182097"/>
                <a:ext cx="9013371" cy="559739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In open addressing, </a:t>
                </a:r>
              </a:p>
              <a:p>
                <a:pPr marL="461963" indent="-461963"/>
                <a:r>
                  <a:rPr lang="en-US" sz="2400" dirty="0">
                    <a:solidFill>
                      <a:srgbClr val="0000FF"/>
                    </a:solidFill>
                    <a:latin typeface="Times New Roman" panose="02020603050405020304" pitchFamily="18" charset="0"/>
                    <a:cs typeface="Times New Roman" panose="02020603050405020304" pitchFamily="18" charset="0"/>
                  </a:rPr>
                  <a:t>For insertion, </a:t>
                </a:r>
                <a:r>
                  <a:rPr lang="en-US" sz="2400" dirty="0">
                    <a:latin typeface="Times New Roman" panose="02020603050405020304" pitchFamily="18" charset="0"/>
                    <a:cs typeface="Times New Roman" panose="02020603050405020304" pitchFamily="18" charset="0"/>
                  </a:rPr>
                  <a:t>examine (called a </a:t>
                </a:r>
                <a:r>
                  <a:rPr lang="en-US" sz="2400" i="1" dirty="0">
                    <a:solidFill>
                      <a:srgbClr val="0000FF"/>
                    </a:solidFill>
                    <a:latin typeface="Times New Roman" panose="02020603050405020304" pitchFamily="18" charset="0"/>
                    <a:cs typeface="Times New Roman" panose="02020603050405020304" pitchFamily="18" charset="0"/>
                  </a:rPr>
                  <a:t>probe</a:t>
                </a:r>
                <a:r>
                  <a:rPr lang="en-US" sz="2400" dirty="0">
                    <a:solidFill>
                      <a:srgbClr val="0000FF"/>
                    </a:solidFill>
                    <a:latin typeface="Times New Roman" panose="02020603050405020304" pitchFamily="18" charset="0"/>
                    <a:cs typeface="Times New Roman" panose="02020603050405020304" pitchFamily="18" charset="0"/>
                  </a:rPr>
                  <a:t>) the hash table successively until an empty slot for storing the key is found.</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The sequence of positions probed </a:t>
                </a:r>
                <a:r>
                  <a:rPr lang="en-US" sz="2400" i="1" dirty="0">
                    <a:solidFill>
                      <a:srgbClr val="0000FF"/>
                    </a:solidFill>
                    <a:latin typeface="Times New Roman" panose="02020603050405020304" pitchFamily="18" charset="0"/>
                    <a:cs typeface="Times New Roman" panose="02020603050405020304" pitchFamily="18" charset="0"/>
                  </a:rPr>
                  <a:t>depends upon the key being inserted</a:t>
                </a:r>
                <a:r>
                  <a:rPr lang="en-US" sz="2400" i="1" dirty="0">
                    <a:latin typeface="Times New Roman" panose="02020603050405020304" pitchFamily="18" charset="0"/>
                    <a:cs typeface="Times New Roman" panose="02020603050405020304" pitchFamily="18" charset="0"/>
                  </a:rPr>
                  <a:t>.</a:t>
                </a:r>
              </a:p>
              <a:p>
                <a:pPr marL="461963" indent="-461963"/>
                <a:r>
                  <a:rPr lang="en-US" sz="2400" dirty="0">
                    <a:solidFill>
                      <a:srgbClr val="0000FF"/>
                    </a:solidFill>
                    <a:latin typeface="Times New Roman" panose="02020603050405020304" pitchFamily="18" charset="0"/>
                    <a:cs typeface="Times New Roman" panose="02020603050405020304" pitchFamily="18" charset="0"/>
                  </a:rPr>
                  <a:t>To determine which slots to probe, </a:t>
                </a:r>
                <a:r>
                  <a:rPr lang="en-US" sz="2400" i="1" dirty="0">
                    <a:solidFill>
                      <a:srgbClr val="0000FF"/>
                    </a:solidFill>
                    <a:latin typeface="Times New Roman" panose="02020603050405020304" pitchFamily="18" charset="0"/>
                    <a:cs typeface="Times New Roman" panose="02020603050405020304" pitchFamily="18" charset="0"/>
                  </a:rPr>
                  <a:t>extend the hash function </a:t>
                </a:r>
                <a:r>
                  <a:rPr lang="en-US" sz="2400" dirty="0">
                    <a:solidFill>
                      <a:srgbClr val="0000FF"/>
                    </a:solidFill>
                    <a:latin typeface="Times New Roman" panose="02020603050405020304" pitchFamily="18" charset="0"/>
                    <a:cs typeface="Times New Roman" panose="02020603050405020304" pitchFamily="18" charset="0"/>
                  </a:rPr>
                  <a:t>to include the probe number (starting from 0) as a second input</a:t>
                </a:r>
                <a:r>
                  <a:rPr lang="en-US" sz="2400" dirty="0">
                    <a:latin typeface="Times New Roman" panose="02020603050405020304" pitchFamily="18" charset="0"/>
                    <a:cs typeface="Times New Roman" panose="02020603050405020304" pitchFamily="18" charset="0"/>
                  </a:rPr>
                  <a:t>.        The hash function becomes</a:t>
                </a:r>
              </a:p>
              <a:p>
                <a:pPr marL="0" indent="0">
                  <a:buNone/>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h: U </a:t>
                </a:r>
                <a:r>
                  <a:rPr lang="en-US" sz="2400" dirty="0">
                    <a:solidFill>
                      <a:srgbClr val="0000FF"/>
                    </a:solidFill>
                    <a:cs typeface="Times New Roman" panose="02020603050405020304" pitchFamily="18" charset="0"/>
                  </a:rPr>
                  <a:t>x</a:t>
                </a:r>
                <a:r>
                  <a:rPr lang="en-US" sz="24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a:t>
                </a:r>
                <a:endParaRPr lang="en-US" sz="2400" dirty="0">
                  <a:latin typeface="Times New Roman" panose="02020603050405020304" pitchFamily="18" charset="0"/>
                  <a:cs typeface="Times New Roman" panose="02020603050405020304" pitchFamily="18" charset="0"/>
                </a:endParaRPr>
              </a:p>
              <a:p>
                <a:pPr marL="461963" indent="-461963"/>
                <a:r>
                  <a:rPr lang="en-US" sz="2400" dirty="0">
                    <a:latin typeface="Times New Roman" panose="02020603050405020304" pitchFamily="18" charset="0"/>
                    <a:cs typeface="Times New Roman" panose="02020603050405020304" pitchFamily="18" charset="0"/>
                  </a:rPr>
                  <a:t>With open addressing, </a:t>
                </a:r>
                <a:r>
                  <a:rPr lang="en-US" sz="2400" dirty="0">
                    <a:solidFill>
                      <a:srgbClr val="0000FF"/>
                    </a:solidFill>
                    <a:latin typeface="Times New Roman" panose="02020603050405020304" pitchFamily="18" charset="0"/>
                    <a:cs typeface="Times New Roman" panose="02020603050405020304" pitchFamily="18" charset="0"/>
                  </a:rPr>
                  <a:t>for every key k, the probe sequence         </a:t>
                </a:r>
              </a:p>
              <a:p>
                <a:pPr marL="0" indent="0">
                  <a:buNone/>
                </a:pPr>
                <a:r>
                  <a:rPr lang="en-US" sz="2400" dirty="0">
                    <a:solidFill>
                      <a:srgbClr val="0000FF"/>
                    </a:solidFill>
                    <a:latin typeface="Times New Roman" panose="02020603050405020304" pitchFamily="18" charset="0"/>
                    <a:cs typeface="Times New Roman" panose="02020603050405020304" pitchFamily="18" charset="0"/>
                  </a:rPr>
                  <a:t>          &lt;h(k, 0), h(k, 1), …, h(k, m-1)&gt;  </a:t>
                </a:r>
              </a:p>
              <a:p>
                <a:pPr marL="517525" indent="-517525">
                  <a:buNone/>
                </a:pPr>
                <a:r>
                  <a:rPr lang="en-US" sz="2400" dirty="0">
                    <a:solidFill>
                      <a:srgbClr val="0000FF"/>
                    </a:solidFill>
                    <a:latin typeface="Times New Roman" panose="02020603050405020304" pitchFamily="18" charset="0"/>
                    <a:cs typeface="Times New Roman" panose="02020603050405020304" pitchFamily="18" charset="0"/>
                  </a:rPr>
                  <a:t>       is required to be a permutation of &lt;0, 1, 2, …, m-1&gt;.  E</a:t>
                </a:r>
                <a:r>
                  <a:rPr lang="en-US" sz="2400" dirty="0">
                    <a:latin typeface="Times New Roman" panose="02020603050405020304" pitchFamily="18" charset="0"/>
                    <a:cs typeface="Times New Roman" panose="02020603050405020304" pitchFamily="18" charset="0"/>
                  </a:rPr>
                  <a:t>very hash-table position is eventually considered as a slot for a new key as the table fills up.</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1182097"/>
                <a:ext cx="9013371" cy="5597394"/>
              </a:xfrm>
              <a:blipFill>
                <a:blip r:embed="rId2"/>
                <a:stretch>
                  <a:fillRect l="-1014" t="-1525" r="-1082" b="-239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A5F3004-071C-DBF7-D1AC-F96A8443CB6A}"/>
              </a:ext>
            </a:extLst>
          </p:cNvPr>
          <p:cNvSpPr txBox="1"/>
          <p:nvPr/>
        </p:nvSpPr>
        <p:spPr>
          <a:xfrm>
            <a:off x="1524000" y="377784"/>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440995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1857" y="2842626"/>
            <a:ext cx="9674787" cy="352102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000" y="934850"/>
                <a:ext cx="9217891" cy="5923150"/>
              </a:xfrm>
            </p:spPr>
            <p:txBody>
              <a:bodyPr>
                <a:noAutofit/>
              </a:bodyPr>
              <a:lstStyle/>
              <a:p>
                <a:pPr marL="461963" indent="-461963">
                  <a:lnSpc>
                    <a:spcPct val="120000"/>
                  </a:lnSpc>
                  <a:spcBef>
                    <a:spcPts val="0"/>
                  </a:spcBef>
                  <a:spcAft>
                    <a:spcPts val="1200"/>
                  </a:spcAft>
                </a:pPr>
                <a:r>
                  <a:rPr lang="en-US" sz="2000" dirty="0">
                    <a:latin typeface="Times New Roman" panose="02020603050405020304" pitchFamily="18" charset="0"/>
                    <a:cs typeface="Times New Roman" panose="02020603050405020304" pitchFamily="18" charset="0"/>
                  </a:rPr>
                  <a:t>Assume that </a:t>
                </a:r>
                <a:r>
                  <a:rPr lang="en-US" sz="2000" dirty="0">
                    <a:solidFill>
                      <a:srgbClr val="0000FF"/>
                    </a:solidFill>
                    <a:latin typeface="Times New Roman" panose="02020603050405020304" pitchFamily="18" charset="0"/>
                    <a:cs typeface="Times New Roman" panose="02020603050405020304" pitchFamily="18" charset="0"/>
                  </a:rPr>
                  <a:t>the elements in the hash table T are keys </a:t>
                </a:r>
                <a:r>
                  <a:rPr lang="en-US" sz="2000" dirty="0">
                    <a:latin typeface="Times New Roman" panose="02020603050405020304" pitchFamily="18" charset="0"/>
                    <a:cs typeface="Times New Roman" panose="02020603050405020304" pitchFamily="18" charset="0"/>
                  </a:rPr>
                  <a:t>with no satellite information; the key k is identical to the element containing key k. Each slot contains either a key or NIL (if the slot is empty).  </a:t>
                </a:r>
              </a:p>
              <a:p>
                <a:pPr marL="0" indent="0">
                  <a:lnSpc>
                    <a:spcPct val="120000"/>
                  </a:lnSpc>
                  <a:spcBef>
                    <a:spcPts val="0"/>
                  </a:spcBef>
                  <a:spcAft>
                    <a:spcPts val="1200"/>
                  </a:spcAft>
                  <a:buNone/>
                </a:pPr>
                <a:r>
                  <a:rPr lang="en-US" sz="2000" dirty="0">
                    <a:solidFill>
                      <a:srgbClr val="0000FF"/>
                    </a:solidFill>
                    <a:latin typeface="Times New Roman" panose="02020603050405020304" pitchFamily="18" charset="0"/>
                    <a:cs typeface="Times New Roman" panose="02020603050405020304" pitchFamily="18" charset="0"/>
                  </a:rPr>
                  <a:t>       Let h: U </a:t>
                </a:r>
                <a:r>
                  <a:rPr lang="en-US" sz="2000" dirty="0">
                    <a:solidFill>
                      <a:srgbClr val="0000FF"/>
                    </a:solidFill>
                    <a:cs typeface="Times New Roman" panose="02020603050405020304" pitchFamily="18" charset="0"/>
                  </a:rPr>
                  <a:t>x</a:t>
                </a:r>
                <a:r>
                  <a:rPr lang="en-US" sz="2000"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sz="20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0000FF"/>
                    </a:solidFill>
                    <a:latin typeface="Times New Roman" panose="02020603050405020304" pitchFamily="18" charset="0"/>
                    <a:cs typeface="Times New Roman" panose="02020603050405020304" pitchFamily="18" charset="0"/>
                  </a:rPr>
                  <a:t> {0, 1, 2, …, m-1}. </a:t>
                </a: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Hash-Insert(T,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repeat   </a:t>
                </a:r>
                <a:r>
                  <a:rPr lang="en-US" sz="2000"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sz="2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if (T[j]  ==  (NIL || DELETED)) // if deletion is included</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then  {T[j]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k</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return j; }</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else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until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error “hash table overflow” //when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 m</a:t>
                </a: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000" y="934850"/>
                <a:ext cx="9217891" cy="5923150"/>
              </a:xfrm>
              <a:blipFill>
                <a:blip r:embed="rId2"/>
                <a:stretch>
                  <a:fillRect l="-595" r="-13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845920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2669" y="2908904"/>
            <a:ext cx="9379020" cy="3756040"/>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1612" y="1229757"/>
                <a:ext cx="8438607" cy="5435187"/>
              </a:xfrm>
            </p:spPr>
            <p:txBody>
              <a:bodyPr>
                <a:normAutofit fontScale="85000" lnSpcReduction="20000"/>
              </a:bodyPr>
              <a:lstStyle/>
              <a:p>
                <a:pPr marL="461963" indent="-461963">
                  <a:lnSpc>
                    <a:spcPct val="120000"/>
                  </a:lnSpc>
                  <a:spcBef>
                    <a:spcPts val="0"/>
                  </a:spcBef>
                  <a:spcAft>
                    <a:spcPts val="1200"/>
                  </a:spcAft>
                </a:pPr>
                <a:r>
                  <a:rPr lang="en-US" dirty="0">
                    <a:latin typeface="Times New Roman" panose="02020603050405020304" pitchFamily="18" charset="0"/>
                    <a:cs typeface="Times New Roman" panose="02020603050405020304" pitchFamily="18" charset="0"/>
                  </a:rPr>
                  <a:t>The procedure Hash-Search takes as input a hash table T and a key k, returning j if slot j contains key k or NIL if key k is not present in table T.</a:t>
                </a: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Let h: U </a:t>
                </a:r>
                <a:r>
                  <a:rPr lang="en-US" dirty="0">
                    <a:solidFill>
                      <a:srgbClr val="0000FF"/>
                    </a:solidFill>
                    <a:cs typeface="Times New Roman" panose="02020603050405020304" pitchFamily="18" charset="0"/>
                  </a:rPr>
                  <a:t>x</a:t>
                </a:r>
                <a:r>
                  <a:rPr lang="en-US" dirty="0">
                    <a:solidFill>
                      <a:srgbClr val="0000FF"/>
                    </a:solidFill>
                    <a:latin typeface="Times New Roman" panose="02020603050405020304" pitchFamily="18" charset="0"/>
                    <a:cs typeface="Times New Roman" panose="02020603050405020304" pitchFamily="18" charset="0"/>
                  </a:rPr>
                  <a:t> {0, 1, 2, …, m-1}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{0, 1, 2, …, m-1}. </a:t>
                </a: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Hash-Search(T,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0</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repeat   </a:t>
                </a:r>
                <a:r>
                  <a:rPr lang="en-US" dirty="0">
                    <a:solidFill>
                      <a:srgbClr val="0000FF"/>
                    </a:solidFill>
                    <a:latin typeface="Times New Roman" panose="02020603050405020304" pitchFamily="18" charset="0"/>
                    <a:cs typeface="Times New Roman" panose="02020603050405020304" pitchFamily="18" charset="0"/>
                  </a:rPr>
                  <a:t>j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h(k,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if (T[j]  ==  k)</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then return j;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until T[j] == (NIL || DELETED) or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m; </a:t>
                </a:r>
              </a:p>
              <a:p>
                <a:pPr marL="0" indent="0">
                  <a:lnSpc>
                    <a:spcPct val="120000"/>
                  </a:lnSpc>
                  <a:spcBef>
                    <a:spcPts val="0"/>
                  </a:spcBef>
                  <a:spcAft>
                    <a:spcPts val="600"/>
                  </a:spcAft>
                  <a:buNone/>
                </a:pPr>
                <a:r>
                  <a:rPr lang="en-US" dirty="0">
                    <a:latin typeface="Times New Roman" panose="02020603050405020304" pitchFamily="18" charset="0"/>
                    <a:cs typeface="Times New Roman" panose="02020603050405020304" pitchFamily="18" charset="0"/>
                  </a:rPr>
                  <a:t>            return NIL</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1612" y="1229757"/>
                <a:ext cx="8438607" cy="5435187"/>
              </a:xfrm>
              <a:blipFill>
                <a:blip r:embed="rId2"/>
                <a:stretch>
                  <a:fillRect l="-939" t="-898" b="-190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CC998A2-670F-6E8A-23E6-4FFC0EF5AD79}"/>
              </a:ext>
            </a:extLst>
          </p:cNvPr>
          <p:cNvSpPr txBox="1"/>
          <p:nvPr/>
        </p:nvSpPr>
        <p:spPr>
          <a:xfrm>
            <a:off x="1524000" y="350075"/>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008342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9520" y="1142450"/>
            <a:ext cx="8972955" cy="5657852"/>
          </a:xfrm>
        </p:spPr>
        <p:txBody>
          <a:bodyPr>
            <a:noAutofit/>
          </a:bodyPr>
          <a:lstStyle/>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Deleting a key from slot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 Cannot simply marking this slot empty (NIL). </a:t>
            </a:r>
          </a:p>
          <a:p>
            <a:pPr marL="13763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If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is marked NIL, it would be impossible to retrieve any key k that had probed slot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during its insertion and found it occupied.</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A solution is to </a:t>
            </a:r>
            <a:r>
              <a:rPr lang="en-US" dirty="0">
                <a:solidFill>
                  <a:srgbClr val="0000FF"/>
                </a:solidFill>
                <a:latin typeface="Times New Roman" panose="02020603050405020304" pitchFamily="18" charset="0"/>
                <a:cs typeface="Times New Roman" panose="02020603050405020304" pitchFamily="18" charset="0"/>
              </a:rPr>
              <a:t>mark the slot with a special value DELETED instead of NIL to avoid disrupting the probe sequence. </a:t>
            </a:r>
          </a:p>
          <a:p>
            <a:pPr marL="1376363" lvl="2" indent="-461963">
              <a:lnSpc>
                <a:spcPct val="100000"/>
              </a:lnSpc>
              <a:spcBef>
                <a:spcPts val="0"/>
              </a:spcBef>
              <a:spcAft>
                <a:spcPts val="900"/>
              </a:spcAft>
            </a:pPr>
            <a:r>
              <a:rPr lang="en-US" sz="2400" dirty="0">
                <a:solidFill>
                  <a:srgbClr val="0000FF"/>
                </a:solidFill>
                <a:latin typeface="Times New Roman" panose="02020603050405020304" pitchFamily="18" charset="0"/>
                <a:cs typeface="Times New Roman" panose="02020603050405020304" pitchFamily="18" charset="0"/>
              </a:rPr>
              <a:t>This approach ensures that the probe sequence can continue correctly for other keys that might have probed this slot.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44086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Hash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Tree>
    <p:extLst>
      <p:ext uri="{BB962C8B-B14F-4D97-AF65-F5344CB8AC3E}">
        <p14:creationId xmlns:p14="http://schemas.microsoft.com/office/powerpoint/2010/main" val="13353081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520" y="3173759"/>
            <a:ext cx="8972955" cy="718436"/>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609521" y="1106367"/>
            <a:ext cx="8972955" cy="71843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894912"/>
            <a:ext cx="9443875" cy="5657852"/>
          </a:xfrm>
        </p:spPr>
        <p:txBody>
          <a:bodyPr>
            <a:noAutofit/>
          </a:bodyPr>
          <a:lstStyle/>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Handle carefully deletions from an open-address hash table. </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Modify the </a:t>
            </a:r>
            <a:r>
              <a:rPr lang="en-US" sz="2200" dirty="0">
                <a:solidFill>
                  <a:srgbClr val="0000FF"/>
                </a:solidFill>
                <a:latin typeface="Times New Roman" panose="02020603050405020304" pitchFamily="18" charset="0"/>
                <a:cs typeface="Times New Roman" panose="02020603050405020304" pitchFamily="18" charset="0"/>
              </a:rPr>
              <a:t>Hash-Search procedure to skip DELETED slots and to keep looking  when the value DELETED is encountered.</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ensures that keys can still be found even if they were inserted after encountering the new-deleted slot.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Modify the Hash-Insert procedure to insert a new key if a slot has DELETED. </a:t>
            </a:r>
          </a:p>
          <a:p>
            <a:pPr marL="461963" indent="-461963">
              <a:lnSpc>
                <a:spcPct val="100000"/>
              </a:lnSpc>
              <a:spcBef>
                <a:spcPts val="0"/>
              </a:spcBef>
              <a:spcAft>
                <a:spcPts val="900"/>
              </a:spcAft>
            </a:pPr>
            <a:r>
              <a:rPr lang="en-US" sz="2200" dirty="0">
                <a:solidFill>
                  <a:srgbClr val="0000FF"/>
                </a:solidFill>
                <a:latin typeface="Times New Roman" panose="02020603050405020304" pitchFamily="18" charset="0"/>
                <a:cs typeface="Times New Roman" panose="02020603050405020304" pitchFamily="18" charset="0"/>
              </a:rPr>
              <a:t>This allows keys to be inserted into slots previously occupied by deleted keys, maintaining efficient use of the tale.</a:t>
            </a:r>
          </a:p>
          <a:p>
            <a:pPr marL="461963" indent="-461963">
              <a:lnSpc>
                <a:spcPct val="100000"/>
              </a:lnSpc>
              <a:spcBef>
                <a:spcPts val="0"/>
              </a:spcBef>
              <a:spcAft>
                <a:spcPts val="900"/>
              </a:spcAft>
            </a:pPr>
            <a:r>
              <a:rPr lang="en-US" sz="2200" dirty="0">
                <a:latin typeface="Times New Roman" panose="02020603050405020304" pitchFamily="18" charset="0"/>
                <a:cs typeface="Times New Roman" panose="02020603050405020304" pitchFamily="18" charset="0"/>
              </a:rPr>
              <a:t>Efficiency: Handling deletions in open addressing can lead to inefficiencies, making chaining a preferred collision resolution technique when deletions are frequent. </a:t>
            </a:r>
          </a:p>
          <a:p>
            <a:pPr marL="919163" lvl="1" indent="-461963">
              <a:lnSpc>
                <a:spcPct val="100000"/>
              </a:lnSpc>
              <a:spcBef>
                <a:spcPts val="0"/>
              </a:spcBef>
              <a:spcAft>
                <a:spcPts val="900"/>
              </a:spcAft>
            </a:pPr>
            <a:r>
              <a:rPr lang="en-US" dirty="0">
                <a:latin typeface="Times New Roman" panose="02020603050405020304" pitchFamily="18" charset="0"/>
                <a:cs typeface="Times New Roman" panose="02020603050405020304" pitchFamily="18" charset="0"/>
              </a:rPr>
              <a:t>Chaining allows for easier and more efficient handling of deletions, as each slot in the table to a linked list of keys that hashed to the same slot, and deleting a key involves removing it from the list.</a:t>
            </a:r>
          </a:p>
        </p:txBody>
      </p:sp>
      <p:pic>
        <p:nvPicPr>
          <p:cNvPr id="4" name="Picture 3" descr="Image result for smiley face images">
            <a:extLst>
              <a:ext uri="{FF2B5EF4-FFF2-40B4-BE49-F238E27FC236}">
                <a16:creationId xmlns:a16="http://schemas.microsoft.com/office/drawing/2014/main" id="{B3AACF6D-8B36-4376-9AE6-EAAE6CED53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F8E881-8F2E-4443-6A04-EF829FB5370E}"/>
              </a:ext>
            </a:extLst>
          </p:cNvPr>
          <p:cNvSpPr txBox="1"/>
          <p:nvPr/>
        </p:nvSpPr>
        <p:spPr>
          <a:xfrm>
            <a:off x="1515291" y="136931"/>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223091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is a theoretical model in which </a:t>
            </a:r>
            <a:r>
              <a:rPr lang="en-US" sz="2400" dirty="0">
                <a:solidFill>
                  <a:srgbClr val="0000FF"/>
                </a:solidFill>
                <a:latin typeface="Times New Roman" panose="02020603050405020304" pitchFamily="18" charset="0"/>
                <a:cs typeface="Times New Roman" panose="02020603050405020304" pitchFamily="18" charset="0"/>
              </a:rPr>
              <a:t>each key in a hash table is equally likely to be mapped to any of the m! permutations of the hash table slots {0, 1, 2, …, m-1}</a:t>
            </a:r>
            <a:r>
              <a:rPr lang="en-US" sz="2400" dirty="0">
                <a:latin typeface="Times New Roman" panose="02020603050405020304" pitchFamily="18" charset="0"/>
                <a:cs typeface="Times New Roman" panose="02020603050405020304" pitchFamily="18" charset="0"/>
              </a:rPr>
              <a:t>. This model assumes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 has an equal probability of being assigned to any slot.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The probe sequences for resolving collisions are uniformly distributed across all possible permutations. </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662290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165133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the </a:t>
            </a:r>
            <a:r>
              <a:rPr lang="en-US" sz="2400" dirty="0">
                <a:solidFill>
                  <a:srgbClr val="0000FF"/>
                </a:solidFill>
                <a:latin typeface="Times New Roman" panose="02020603050405020304" pitchFamily="18" charset="0"/>
                <a:cs typeface="Times New Roman" panose="02020603050405020304" pitchFamily="18" charset="0"/>
              </a:rPr>
              <a:t>assumption of </a:t>
            </a:r>
            <a:r>
              <a:rPr lang="en-US" sz="2400" i="1" dirty="0">
                <a:solidFill>
                  <a:srgbClr val="0000FF"/>
                </a:solidFill>
                <a:latin typeface="Times New Roman" panose="02020603050405020304" pitchFamily="18" charset="0"/>
                <a:cs typeface="Times New Roman" panose="02020603050405020304" pitchFamily="18" charset="0"/>
              </a:rPr>
              <a:t>uniform hashing :</a:t>
            </a:r>
            <a:r>
              <a:rPr lang="en-US" sz="2400" i="1"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The assumption of  uniform hashing in closed hashing means that:</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Each key’s probe sequence is equally likely to be any permutation of the table slots.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This assumption is crucial for theoretical analysis and ensures that all slots are probed with equal probability, leading to a more uniform distribution of keys.</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490619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6" y="2027413"/>
            <a:ext cx="9255707" cy="3610117"/>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Benefits of Uniform Hashing in closed hashing means: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Reduced clustering: Uniform hashing reduces primary and secondary clustering, common issues in linear probing where keys tend to cluster together causing long probe sequences.</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Improved performance: By evenly distributing keys, uniform </a:t>
            </a:r>
            <a:r>
              <a:rPr lang="en-US" sz="2400" dirty="0" err="1">
                <a:latin typeface="Times New Roman" panose="02020603050405020304" pitchFamily="18" charset="0"/>
                <a:cs typeface="Times New Roman" panose="02020603050405020304" pitchFamily="18" charset="0"/>
              </a:rPr>
              <a:t>hasing</a:t>
            </a:r>
            <a:r>
              <a:rPr lang="en-US" sz="2400" dirty="0">
                <a:latin typeface="Times New Roman" panose="02020603050405020304" pitchFamily="18" charset="0"/>
                <a:cs typeface="Times New Roman" panose="02020603050405020304" pitchFamily="18" charset="0"/>
              </a:rPr>
              <a:t> improves the performance of hash table operations, making them closer to the ideal O(1) average-case time complexity.</a:t>
            </a: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623076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5180A-4164-4FE7-2F8E-058AB763E9F4}"/>
              </a:ext>
            </a:extLst>
          </p:cNvPr>
          <p:cNvSpPr txBox="1"/>
          <p:nvPr/>
        </p:nvSpPr>
        <p:spPr>
          <a:xfrm>
            <a:off x="942793" y="1220470"/>
            <a:ext cx="9738751" cy="2035196"/>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8145" y="1404525"/>
            <a:ext cx="9255707" cy="5208545"/>
          </a:xfrm>
        </p:spPr>
        <p:txBody>
          <a:bodyPr>
            <a:noAutofit/>
          </a:bodyPr>
          <a:lstStyle/>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Example</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Consider a hash table of size m = 5. Under uniform hashing, if a key hashes to a slot that is already occupied, the probe sequence could be any of the 5! (= 120) possible permutations of the slots {0, 1, 2, 3, 4}.</a:t>
            </a: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Imagine a scenario where we have the following slots in the hash table:</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r>
              <a:rPr lang="en-US" sz="2400" dirty="0">
                <a:latin typeface="Times New Roman" panose="02020603050405020304" pitchFamily="18" charset="0"/>
                <a:cs typeface="Times New Roman" panose="02020603050405020304" pitchFamily="18" charset="0"/>
              </a:rPr>
              <a:t>If another key B also hashes to slot 0, the probe sequence could be:</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One possible sequence:  0, 1, 2, 3, 4</a:t>
            </a:r>
          </a:p>
          <a:p>
            <a:pPr marL="919163" lvl="1" indent="-461963">
              <a:lnSpc>
                <a:spcPct val="100000"/>
              </a:lnSpc>
              <a:spcBef>
                <a:spcPts val="0"/>
              </a:spcBef>
              <a:spcAft>
                <a:spcPts val="1200"/>
              </a:spcAft>
            </a:pPr>
            <a:r>
              <a:rPr lang="en-US" dirty="0">
                <a:latin typeface="Times New Roman" panose="02020603050405020304" pitchFamily="18" charset="0"/>
                <a:cs typeface="Times New Roman" panose="02020603050405020304" pitchFamily="18" charset="0"/>
              </a:rPr>
              <a:t>Another possible sequence: 0, 4, 3, 2, 1</a:t>
            </a: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4BA58E1-242C-5C75-80FD-D678CF7D8308}"/>
              </a:ext>
            </a:extLst>
          </p:cNvPr>
          <p:cNvSpPr txBox="1"/>
          <p:nvPr/>
        </p:nvSpPr>
        <p:spPr>
          <a:xfrm>
            <a:off x="1314322" y="434969"/>
            <a:ext cx="6176281"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graphicFrame>
        <p:nvGraphicFramePr>
          <p:cNvPr id="4" name="Table 3">
            <a:extLst>
              <a:ext uri="{FF2B5EF4-FFF2-40B4-BE49-F238E27FC236}">
                <a16:creationId xmlns:a16="http://schemas.microsoft.com/office/drawing/2014/main" id="{D4E6BFC0-A9B8-9D51-7D33-A240D1691A61}"/>
              </a:ext>
            </a:extLst>
          </p:cNvPr>
          <p:cNvGraphicFramePr>
            <a:graphicFrameLocks noGrp="1"/>
          </p:cNvGraphicFramePr>
          <p:nvPr>
            <p:extLst>
              <p:ext uri="{D42A27DB-BD31-4B8C-83A1-F6EECF244321}">
                <p14:modId xmlns:p14="http://schemas.microsoft.com/office/powerpoint/2010/main" val="12767061"/>
              </p:ext>
            </p:extLst>
          </p:nvPr>
        </p:nvGraphicFramePr>
        <p:xfrm>
          <a:off x="2031997" y="4019968"/>
          <a:ext cx="8128002" cy="914400"/>
        </p:xfrm>
        <a:graphic>
          <a:graphicData uri="http://schemas.openxmlformats.org/drawingml/2006/table">
            <a:tbl>
              <a:tblPr firstRow="1" bandRow="1">
                <a:tableStyleId>{5C22544A-7EE6-4342-B048-85BDC9FD1C3A}</a:tableStyleId>
              </a:tblPr>
              <a:tblGrid>
                <a:gridCol w="4630059">
                  <a:extLst>
                    <a:ext uri="{9D8B030D-6E8A-4147-A177-3AD203B41FA5}">
                      <a16:colId xmlns:a16="http://schemas.microsoft.com/office/drawing/2014/main" val="1693035689"/>
                    </a:ext>
                  </a:extLst>
                </a:gridCol>
                <a:gridCol w="669472">
                  <a:extLst>
                    <a:ext uri="{9D8B030D-6E8A-4147-A177-3AD203B41FA5}">
                      <a16:colId xmlns:a16="http://schemas.microsoft.com/office/drawing/2014/main" val="998493894"/>
                    </a:ext>
                  </a:extLst>
                </a:gridCol>
                <a:gridCol w="669471">
                  <a:extLst>
                    <a:ext uri="{9D8B030D-6E8A-4147-A177-3AD203B41FA5}">
                      <a16:colId xmlns:a16="http://schemas.microsoft.com/office/drawing/2014/main" val="2022214061"/>
                    </a:ext>
                  </a:extLst>
                </a:gridCol>
                <a:gridCol w="669471">
                  <a:extLst>
                    <a:ext uri="{9D8B030D-6E8A-4147-A177-3AD203B41FA5}">
                      <a16:colId xmlns:a16="http://schemas.microsoft.com/office/drawing/2014/main" val="3519435349"/>
                    </a:ext>
                  </a:extLst>
                </a:gridCol>
                <a:gridCol w="734786">
                  <a:extLst>
                    <a:ext uri="{9D8B030D-6E8A-4147-A177-3AD203B41FA5}">
                      <a16:colId xmlns:a16="http://schemas.microsoft.com/office/drawing/2014/main" val="1441554882"/>
                    </a:ext>
                  </a:extLst>
                </a:gridCol>
                <a:gridCol w="754743">
                  <a:extLst>
                    <a:ext uri="{9D8B030D-6E8A-4147-A177-3AD203B41FA5}">
                      <a16:colId xmlns:a16="http://schemas.microsoft.com/office/drawing/2014/main" val="711512780"/>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Slot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18259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110462"/>
                  </a:ext>
                </a:extLst>
              </a:tr>
            </a:tbl>
          </a:graphicData>
        </a:graphic>
      </p:graphicFrame>
    </p:spTree>
    <p:extLst>
      <p:ext uri="{BB962C8B-B14F-4D97-AF65-F5344CB8AC3E}">
        <p14:creationId xmlns:p14="http://schemas.microsoft.com/office/powerpoint/2010/main" val="22654242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B0195A-F809-0F33-F524-542CF3A7EA4B}"/>
              </a:ext>
            </a:extLst>
          </p:cNvPr>
          <p:cNvSpPr txBox="1"/>
          <p:nvPr/>
        </p:nvSpPr>
        <p:spPr>
          <a:xfrm>
            <a:off x="1328057" y="585044"/>
            <a:ext cx="9329057" cy="6001643"/>
          </a:xfrm>
          <a:prstGeom prst="rect">
            <a:avLst/>
          </a:prstGeom>
          <a:noFill/>
        </p:spPr>
        <p:txBody>
          <a:bodyPr wrap="square">
            <a:spAutoFit/>
          </a:bodyPr>
          <a:lstStyle/>
          <a:p>
            <a:r>
              <a:rPr lang="en-US" sz="2400" b="1" dirty="0"/>
              <a:t>Importance of Uniform Hashing?</a:t>
            </a:r>
          </a:p>
          <a:p>
            <a:endParaRPr lang="en-US" sz="2400" b="1" dirty="0"/>
          </a:p>
          <a:p>
            <a:pPr marL="403225" indent="-403225">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Collision Resolution: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hashing ensures a more balanced and fair distribution of keys in the hash table, which reduces the likelihood of clustering and improves the performance of operations such as insertion, deletion, and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producing a whole probe sequence, uniform hashing can better handle collisions compared to simpler methods that might produce predictable patterns.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Theoretical Model: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practical implementations may not achieve perfect uniform hashing, the model provides an ideal scenario to aim for.</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helps analyze the expected performance of hashing algorithms and serves as a benchmark for designing more effective hashing techniques.</a:t>
            </a:r>
          </a:p>
        </p:txBody>
      </p:sp>
    </p:spTree>
    <p:extLst>
      <p:ext uri="{BB962C8B-B14F-4D97-AF65-F5344CB8AC3E}">
        <p14:creationId xmlns:p14="http://schemas.microsoft.com/office/powerpoint/2010/main" val="23044713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44C9EF-66ED-DC79-33E3-B573974B3496}"/>
              </a:ext>
            </a:extLst>
          </p:cNvPr>
          <p:cNvSpPr txBox="1"/>
          <p:nvPr/>
        </p:nvSpPr>
        <p:spPr>
          <a:xfrm>
            <a:off x="4447822" y="3429000"/>
            <a:ext cx="4086578" cy="1782796"/>
          </a:xfrm>
          <a:prstGeom prst="rect">
            <a:avLst/>
          </a:prstGeom>
          <a:noFill/>
        </p:spPr>
        <p:txBody>
          <a:bodyPr wrap="square">
            <a:spAutoFit/>
          </a:bodyPr>
          <a:lstStyle/>
          <a:p>
            <a:pPr>
              <a:spcAft>
                <a:spcPts val="600"/>
              </a:spcAft>
            </a:pPr>
            <a:r>
              <a:rPr lang="en-US" sz="3200" dirty="0">
                <a:cs typeface="Times New Roman" panose="02020603050405020304" pitchFamily="18" charset="0"/>
              </a:rPr>
              <a:t>Linear Probing</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quadratic probing </a:t>
            </a:r>
          </a:p>
          <a:p>
            <a:pPr marL="0" lvl="1">
              <a:spcBef>
                <a:spcPts val="0"/>
              </a:spcBef>
              <a:spcAft>
                <a:spcPts val="600"/>
              </a:spcAft>
            </a:pPr>
            <a:r>
              <a:rPr lang="en-US" sz="3200" dirty="0">
                <a:solidFill>
                  <a:srgbClr val="0000FF"/>
                </a:solidFill>
                <a:latin typeface="Times New Roman" panose="02020603050405020304" pitchFamily="18" charset="0"/>
                <a:cs typeface="Times New Roman" panose="02020603050405020304" pitchFamily="18" charset="0"/>
              </a:rPr>
              <a:t>double hashing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5900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rmAutofit fontScale="25000" lnSpcReduction="20000"/>
          </a:bodyPr>
          <a:lstStyle/>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0" indent="0">
              <a:lnSpc>
                <a:spcPct val="11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Open addressing handles collisions by probing for the next available slot using a predetermined sequence when a collision occurs.</a:t>
            </a:r>
          </a:p>
          <a:p>
            <a:pPr marL="461963"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Three common probing techniques:</a:t>
            </a:r>
            <a:endParaRPr lang="en-US" sz="96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linear probing,</a:t>
            </a:r>
          </a:p>
          <a:p>
            <a:pPr marL="1376363" lvl="2"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is linear. If the initial hash slot is occupied, the algorithm checks the next slot in a sequential manner (e.g., h(k), h(k) +1, h(k) + 2,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quadratic probing, </a:t>
            </a:r>
          </a:p>
          <a:p>
            <a:pPr marL="1377950"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The probe sequence follows a quadratic function, avoiding primary clustering (e.g., h(k), h(k) + 1</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h(k) + 2</a:t>
            </a:r>
            <a:r>
              <a:rPr lang="en-US" sz="9600" baseline="30000" dirty="0">
                <a:solidFill>
                  <a:srgbClr val="0000FF"/>
                </a:solidFill>
                <a:latin typeface="Times New Roman" panose="02020603050405020304" pitchFamily="18" charset="0"/>
                <a:cs typeface="Times New Roman" panose="02020603050405020304" pitchFamily="18" charset="0"/>
              </a:rPr>
              <a:t>2</a:t>
            </a:r>
            <a:r>
              <a:rPr lang="en-US" sz="9600" dirty="0">
                <a:solidFill>
                  <a:srgbClr val="0000FF"/>
                </a:solidFill>
                <a:latin typeface="Times New Roman" panose="02020603050405020304" pitchFamily="18" charset="0"/>
                <a:cs typeface="Times New Roman" panose="02020603050405020304" pitchFamily="18" charset="0"/>
              </a:rPr>
              <a:t>, …)</a:t>
            </a:r>
          </a:p>
          <a:p>
            <a:pPr marL="919163" lvl="1" indent="-461963">
              <a:lnSpc>
                <a:spcPct val="11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double hashing</a:t>
            </a:r>
            <a:r>
              <a:rPr lang="en-US" sz="96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0996303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812971"/>
              </a:xfrm>
            </p:spPr>
            <p:txBody>
              <a:bodyPr>
                <a:noAutofit/>
              </a:bodyPr>
              <a:lstStyle/>
              <a:p>
                <a:pPr marL="0" indent="0">
                  <a:lnSpc>
                    <a:spcPct val="11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Collision resolution in open addressing and how different probing techniques work:</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a:t>
                </a:r>
              </a:p>
              <a:p>
                <a:pPr marL="919163" lvl="1"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double hashing</a:t>
                </a:r>
                <a:r>
                  <a:rPr lang="en-US" dirty="0">
                    <a:latin typeface="Times New Roman" panose="02020603050405020304" pitchFamily="18" charset="0"/>
                    <a:cs typeface="Times New Roman" panose="02020603050405020304" pitchFamily="18" charset="0"/>
                  </a:rPr>
                  <a:t>.</a:t>
                </a:r>
              </a:p>
              <a:p>
                <a:pPr marL="1377950" lvl="1" indent="-461963">
                  <a:lnSpc>
                    <a:spcPct val="110000"/>
                  </a:lnSpc>
                  <a:spcBef>
                    <a:spcPts val="0"/>
                  </a:spcBef>
                  <a:spcAft>
                    <a:spcPts val="1200"/>
                  </a:spcAft>
                </a:pPr>
                <a:r>
                  <a:rPr lang="en-US" dirty="0">
                    <a:latin typeface="Times New Roman" panose="02020603050405020304" pitchFamily="18" charset="0"/>
                    <a:cs typeface="Times New Roman" panose="02020603050405020304" pitchFamily="18" charset="0"/>
                  </a:rPr>
                  <a:t>Uses a second hash function to determine the step size in the probe sequence, leading to a better distribution (e.g., h(k)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*h’(k), where 0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i).</a:t>
                </a:r>
              </a:p>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This ensures that every slot in the table will be probed eventually, avoiding infinite loops.</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02376" y="1045029"/>
                <a:ext cx="8830493" cy="5812971"/>
              </a:xfrm>
              <a:blipFill>
                <a:blip r:embed="rId2"/>
                <a:stretch>
                  <a:fillRect l="-1105" t="-62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921594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687" y="1865210"/>
            <a:ext cx="10794189" cy="169078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045029"/>
            <a:ext cx="8830493" cy="5632995"/>
          </a:xfrm>
        </p:spPr>
        <p:txBody>
          <a:bodyPr>
            <a:normAutofit fontScale="92500" lnSpcReduction="20000"/>
          </a:bodyPr>
          <a:lstStyle/>
          <a:p>
            <a:pPr marL="461963"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Three common probing techniques:</a:t>
            </a:r>
            <a:endParaRPr lang="en-US" sz="2400" dirty="0">
              <a:latin typeface="Times New Roman" panose="02020603050405020304" pitchFamily="18" charset="0"/>
              <a:cs typeface="Times New Roman" panose="02020603050405020304" pitchFamily="18" charset="0"/>
            </a:endParaRPr>
          </a:p>
          <a:p>
            <a:pPr marL="461963" indent="-461963">
              <a:lnSpc>
                <a:spcPct val="110000"/>
              </a:lnSpc>
              <a:spcBef>
                <a:spcPts val="0"/>
              </a:spcBef>
              <a:spcAft>
                <a:spcPts val="1200"/>
              </a:spcAft>
            </a:pPr>
            <a:r>
              <a:rPr lang="en-US"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Probe Sequence and Permutation</a:t>
            </a:r>
            <a:endParaRPr lang="en-US" sz="2400" dirty="0">
              <a:latin typeface="Times New Roman" panose="02020603050405020304" pitchFamily="18" charset="0"/>
              <a:cs typeface="Times New Roman" panose="02020603050405020304" pitchFamily="18" charset="0"/>
            </a:endParaRPr>
          </a:p>
          <a:p>
            <a:pPr marL="914400"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These techniques guarantee that the probe sequence &lt;h(k, 0), h(k, 1), …, h(k, m-1)&gt; is a permutation of &lt;0, 1, 2, …, m-1&gt; for each key k. </a:t>
            </a:r>
          </a:p>
          <a:p>
            <a:pPr marL="914400" indent="-461963">
              <a:lnSpc>
                <a:spcPct val="11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This ensures that every slot in the table will eventually be probed, thus avoiding infinite loops.</a:t>
            </a:r>
          </a:p>
          <a:p>
            <a:pPr marL="461963"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Comparison with Uniform Hashing:</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None of these techniques fully satisfy the assumption of </a:t>
            </a:r>
            <a:r>
              <a:rPr lang="en-US" sz="2400" i="1" dirty="0">
                <a:latin typeface="Times New Roman" panose="02020603050405020304" pitchFamily="18" charset="0"/>
                <a:cs typeface="Times New Roman" panose="02020603050405020304" pitchFamily="18" charset="0"/>
              </a:rPr>
              <a:t>uniform hashing. </a:t>
            </a:r>
            <a:r>
              <a:rPr lang="en-US" sz="2400" dirty="0">
                <a:latin typeface="Times New Roman" panose="02020603050405020304" pitchFamily="18" charset="0"/>
                <a:cs typeface="Times New Roman" panose="02020603050405020304" pitchFamily="18" charset="0"/>
              </a:rPr>
              <a:t>Uniform hashing requires m! different probe sequences, but these probing techniques generate at most 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different sequences.</a:t>
            </a:r>
          </a:p>
          <a:p>
            <a:pPr marL="914400" indent="-461963">
              <a:lnSpc>
                <a:spcPct val="110000"/>
              </a:lnSpc>
              <a:spcBef>
                <a:spcPts val="0"/>
              </a:spcBef>
              <a:spcAft>
                <a:spcPts val="1200"/>
              </a:spcAft>
            </a:pPr>
            <a:r>
              <a:rPr lang="en-US" sz="2400" dirty="0">
                <a:latin typeface="Times New Roman" panose="02020603050405020304" pitchFamily="18" charset="0"/>
                <a:cs typeface="Times New Roman" panose="02020603050405020304" pitchFamily="18" charset="0"/>
              </a:rPr>
              <a:t>Double hashing has the highest number of probe sequences and provides the best distribution of keys across the slots. It approximates uniform hashing more closely compared to linear and quadratic probing.</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88C3F23-E6EF-3F1C-A996-F3C8C94320CA}"/>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2739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462" y="4196114"/>
            <a:ext cx="10019424" cy="2309069"/>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B06A7DD-B1B8-498F-B730-BE371820F1C2}"/>
                  </a:ext>
                </a:extLst>
              </p:cNvPr>
              <p:cNvSpPr txBox="1"/>
              <p:nvPr/>
            </p:nvSpPr>
            <p:spPr>
              <a:xfrm>
                <a:off x="1243708" y="859705"/>
                <a:ext cx="9704584" cy="5278368"/>
              </a:xfrm>
              <a:prstGeom prst="rect">
                <a:avLst/>
              </a:prstGeom>
              <a:noFill/>
            </p:spPr>
            <p:txBody>
              <a:bodyPr wrap="square" rtlCol="0">
                <a:spAutoFit/>
              </a:bodyPr>
              <a:lstStyle/>
              <a:p>
                <a:r>
                  <a:rPr lang="en-US" sz="3200" dirty="0">
                    <a:cs typeface="Times New Roman" panose="02020603050405020304" pitchFamily="18" charset="0"/>
                  </a:rPr>
                  <a:t>Hash Tables</a:t>
                </a:r>
                <a:r>
                  <a:rPr lang="en-US" sz="2800" dirty="0">
                    <a:cs typeface="Times New Roman" panose="02020603050405020304" pitchFamily="18" charset="0"/>
                  </a:rPr>
                  <a:t>				</a:t>
                </a:r>
                <a:r>
                  <a:rPr lang="en-US" sz="2400" dirty="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endParaRPr lang="en-US" sz="2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direct-address table T[0 .. |U|-1]</a:t>
                </a:r>
                <a:r>
                  <a:rPr lang="en-US" sz="2400" dirty="0">
                    <a:latin typeface="Times New Roman" panose="02020603050405020304" pitchFamily="18" charset="0"/>
                    <a:cs typeface="Times New Roman" panose="02020603050405020304" pitchFamily="18" charset="0"/>
                  </a:rPr>
                  <a:t>:                            or        </a:t>
                </a:r>
              </a:p>
              <a:p>
                <a:pPr marL="798513" indent="-458788">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an element with key k in slot k</a:t>
                </a:r>
                <a:r>
                  <a:rPr lang="en-US" sz="2400" dirty="0">
                    <a:latin typeface="Times New Roman" panose="02020603050405020304" pitchFamily="18" charset="0"/>
                    <a:cs typeface="Times New Roman" panose="02020603050405020304" pitchFamily="18" charset="0"/>
                  </a:rPr>
                  <a:t>.                          </a:t>
                </a:r>
              </a:p>
              <a:p>
                <a:pPr marL="339725">
                  <a:spcAft>
                    <a:spcPts val="600"/>
                  </a:spcAft>
                </a:pPr>
                <a:r>
                  <a:rPr lang="en-US" sz="2400" dirty="0">
                    <a:latin typeface="Times New Roman" panose="02020603050405020304" pitchFamily="18" charset="0"/>
                    <a:cs typeface="Times New Roman" panose="02020603050405020304" pitchFamily="18" charset="0"/>
                  </a:rPr>
                  <a:t>                   								</a:t>
                </a:r>
                <a:r>
                  <a:rPr lang="en-US" sz="2400" dirty="0">
                    <a:latin typeface="Consolas" panose="020B0609020204030204" pitchFamily="49"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m be the hash table size.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U be the universe of possible keys.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dirty="0">
                    <a:solidFill>
                      <a:srgbClr val="0000FF"/>
                    </a:solidFill>
                    <a:latin typeface="Times New Roman" panose="02020603050405020304" pitchFamily="18" charset="0"/>
                    <a:cs typeface="Times New Roman" panose="02020603050405020304" pitchFamily="18" charset="0"/>
                  </a:rPr>
                  <a:t>hash table T[0.. m-1], m &lt;&lt; |U|</a:t>
                </a:r>
                <a:r>
                  <a:rPr lang="en-US" sz="2400" dirty="0">
                    <a:latin typeface="Times New Roman" panose="02020603050405020304" pitchFamily="18" charset="0"/>
                    <a:cs typeface="Times New Roman" panose="02020603050405020304" pitchFamily="18" charset="0"/>
                  </a:rPr>
                  <a:t>: 		</a:t>
                </a:r>
                <a:endParaRPr lang="en-US" sz="2400" dirty="0">
                  <a:latin typeface="Consolas" panose="020B0609020204030204" pitchFamily="49" charset="0"/>
                  <a:cs typeface="Times New Roman" panose="02020603050405020304" pitchFamily="18" charset="0"/>
                </a:endParaRPr>
              </a:p>
              <a:p>
                <a:pPr marL="746125" lvl="1" indent="-4000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Let T[0 .. m-1] be a hash table T of m slots (also called positions}.</a:t>
                </a:r>
              </a:p>
              <a:p>
                <a:pPr marL="746125" lvl="1" indent="-40005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U </a:t>
                </a:r>
                <a14:m>
                  <m:oMath xmlns:m="http://schemas.openxmlformats.org/officeDocument/2006/math">
                    <m:r>
                      <a:rPr lang="en-US" sz="2400" b="0" i="1" dirty="0" smtClean="0">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 m-1}, </a:t>
                </a:r>
                <a:r>
                  <a:rPr lang="en-US" sz="2400" b="1" dirty="0">
                    <a:solidFill>
                      <a:srgbClr val="0000FF"/>
                    </a:solidFill>
                    <a:latin typeface="Times New Roman" panose="02020603050405020304" pitchFamily="18" charset="0"/>
                    <a:cs typeface="Times New Roman" panose="02020603050405020304" pitchFamily="18" charset="0"/>
                  </a:rPr>
                  <a:t>m &lt;&lt; |U|, </a:t>
                </a:r>
                <a:r>
                  <a:rPr lang="en-US" sz="2400" dirty="0">
                    <a:solidFill>
                      <a:srgbClr val="0000FF"/>
                    </a:solidFill>
                    <a:latin typeface="Times New Roman" panose="02020603050405020304" pitchFamily="18" charset="0"/>
                    <a:cs typeface="Times New Roman" panose="02020603050405020304" pitchFamily="18" charset="0"/>
                  </a:rPr>
                  <a:t>defined by </a:t>
                </a:r>
              </a:p>
              <a:p>
                <a:pPr marL="746125" indent="-400050">
                  <a:spcAft>
                    <a:spcPts val="600"/>
                  </a:spcAft>
                </a:pPr>
                <a:r>
                  <a:rPr lang="en-US" sz="2400" dirty="0">
                    <a:solidFill>
                      <a:srgbClr val="0000FF"/>
                    </a:solidFill>
                    <a:latin typeface="Times New Roman" panose="02020603050405020304" pitchFamily="18" charset="0"/>
                    <a:cs typeface="Times New Roman" panose="02020603050405020304" pitchFamily="18" charset="0"/>
                  </a:rPr>
                  <a:t>	h(k)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for an 0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&lt; m, and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k mod m.</a:t>
                </a:r>
              </a:p>
              <a:p>
                <a:pPr marL="746125" indent="-40005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Store the element with key k in slot h(k).</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B06A7DD-B1B8-498F-B730-BE371820F1C2}"/>
                  </a:ext>
                </a:extLst>
              </p:cNvPr>
              <p:cNvSpPr txBox="1">
                <a:spLocks noRot="1" noChangeAspect="1" noMove="1" noResize="1" noEditPoints="1" noAdjustHandles="1" noChangeArrowheads="1" noChangeShapeType="1" noTextEdit="1"/>
              </p:cNvSpPr>
              <p:nvPr/>
            </p:nvSpPr>
            <p:spPr>
              <a:xfrm>
                <a:off x="1243708" y="859705"/>
                <a:ext cx="9704584" cy="5278368"/>
              </a:xfrm>
              <a:prstGeom prst="rect">
                <a:avLst/>
              </a:prstGeom>
              <a:blipFill>
                <a:blip r:embed="rId2"/>
                <a:stretch>
                  <a:fillRect l="-1570" t="-1501" b="-1732"/>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AF4F5969-6B2E-ECB9-CBAB-EDF1813AAFAB}"/>
              </a:ext>
            </a:extLst>
          </p:cNvPr>
          <p:cNvGraphicFramePr>
            <a:graphicFrameLocks noGrp="1"/>
          </p:cNvGraphicFramePr>
          <p:nvPr>
            <p:extLst>
              <p:ext uri="{D42A27DB-BD31-4B8C-83A1-F6EECF244321}">
                <p14:modId xmlns:p14="http://schemas.microsoft.com/office/powerpoint/2010/main" val="3129059561"/>
              </p:ext>
            </p:extLst>
          </p:nvPr>
        </p:nvGraphicFramePr>
        <p:xfrm>
          <a:off x="9128034" y="1436178"/>
          <a:ext cx="2004788" cy="3708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8" name="Table 7">
            <a:extLst>
              <a:ext uri="{FF2B5EF4-FFF2-40B4-BE49-F238E27FC236}">
                <a16:creationId xmlns:a16="http://schemas.microsoft.com/office/drawing/2014/main" id="{3E72E235-A45D-1A5E-F48E-3AD8224313B9}"/>
              </a:ext>
            </a:extLst>
          </p:cNvPr>
          <p:cNvGraphicFramePr>
            <a:graphicFrameLocks noGrp="1"/>
          </p:cNvGraphicFramePr>
          <p:nvPr>
            <p:extLst>
              <p:ext uri="{D42A27DB-BD31-4B8C-83A1-F6EECF244321}">
                <p14:modId xmlns:p14="http://schemas.microsoft.com/office/powerpoint/2010/main" val="859868423"/>
              </p:ext>
            </p:extLst>
          </p:nvPr>
        </p:nvGraphicFramePr>
        <p:xfrm>
          <a:off x="8729158" y="3562021"/>
          <a:ext cx="2004788" cy="36576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185650537"/>
                    </a:ext>
                  </a:extLst>
                </a:gridCol>
                <a:gridCol w="1002394">
                  <a:extLst>
                    <a:ext uri="{9D8B030D-6E8A-4147-A177-3AD203B41FA5}">
                      <a16:colId xmlns:a16="http://schemas.microsoft.com/office/drawing/2014/main" val="3608346953"/>
                    </a:ext>
                  </a:extLst>
                </a:gridCol>
              </a:tblGrid>
              <a:tr h="333008">
                <a:tc>
                  <a:txBody>
                    <a:bodyPr/>
                    <a:lstStyle/>
                    <a:p>
                      <a:pPr algn="ctr"/>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11" name="Table 10">
            <a:extLst>
              <a:ext uri="{FF2B5EF4-FFF2-40B4-BE49-F238E27FC236}">
                <a16:creationId xmlns:a16="http://schemas.microsoft.com/office/drawing/2014/main" id="{2CE9AB2A-BD6A-8111-E232-EDAB893F8FAB}"/>
              </a:ext>
            </a:extLst>
          </p:cNvPr>
          <p:cNvGraphicFramePr>
            <a:graphicFrameLocks noGrp="1"/>
          </p:cNvGraphicFramePr>
          <p:nvPr>
            <p:extLst>
              <p:ext uri="{D42A27DB-BD31-4B8C-83A1-F6EECF244321}">
                <p14:modId xmlns:p14="http://schemas.microsoft.com/office/powerpoint/2010/main" val="3550722419"/>
              </p:ext>
            </p:extLst>
          </p:nvPr>
        </p:nvGraphicFramePr>
        <p:xfrm>
          <a:off x="7370342" y="571326"/>
          <a:ext cx="1002394" cy="210312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0264517"/>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33344">
                <a:tc>
                  <a:txBody>
                    <a:bodyPr/>
                    <a:lstStyle/>
                    <a:p>
                      <a:r>
                        <a:rPr lang="en-US" dirty="0">
                          <a:solidFill>
                            <a:schemeClr val="tx1"/>
                          </a:solidFill>
                        </a:rPr>
                        <a:t>slot k, 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33344">
                <a:tc>
                  <a:txBody>
                    <a:bodyPr/>
                    <a:lstStyle/>
                    <a:p>
                      <a:r>
                        <a:rPr lang="en-US" dirty="0">
                          <a:solidFill>
                            <a:schemeClr val="tx1"/>
                          </a:solidFill>
                        </a:rPr>
                        <a:t>slot k+1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455265"/>
                  </a:ext>
                </a:extLst>
              </a:tr>
              <a:tr h="333344">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2" name="Straight Arrow Connector 11">
            <a:extLst>
              <a:ext uri="{FF2B5EF4-FFF2-40B4-BE49-F238E27FC236}">
                <a16:creationId xmlns:a16="http://schemas.microsoft.com/office/drawing/2014/main" id="{5BBBD067-45C0-4693-A774-8774DFB622E2}"/>
              </a:ext>
            </a:extLst>
          </p:cNvPr>
          <p:cNvCxnSpPr>
            <a:cxnSpLocks/>
          </p:cNvCxnSpPr>
          <p:nvPr/>
        </p:nvCxnSpPr>
        <p:spPr>
          <a:xfrm>
            <a:off x="8191063" y="1611233"/>
            <a:ext cx="92209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A6DEC977-A1FB-154A-C68B-ADBD4BD808EA}"/>
              </a:ext>
            </a:extLst>
          </p:cNvPr>
          <p:cNvGraphicFramePr>
            <a:graphicFrameLocks noGrp="1"/>
          </p:cNvGraphicFramePr>
          <p:nvPr>
            <p:extLst>
              <p:ext uri="{D42A27DB-BD31-4B8C-83A1-F6EECF244321}">
                <p14:modId xmlns:p14="http://schemas.microsoft.com/office/powerpoint/2010/main" val="118778080"/>
              </p:ext>
            </p:extLst>
          </p:nvPr>
        </p:nvGraphicFramePr>
        <p:xfrm>
          <a:off x="9897303" y="2010461"/>
          <a:ext cx="1002394" cy="1463040"/>
        </p:xfrm>
        <a:graphic>
          <a:graphicData uri="http://schemas.openxmlformats.org/drawingml/2006/table">
            <a:tbl>
              <a:tblPr firstRow="1" bandRow="1">
                <a:tableStyleId>{5C22544A-7EE6-4342-B048-85BDC9FD1C3A}</a:tableStyleId>
              </a:tblPr>
              <a:tblGrid>
                <a:gridCol w="1002394">
                  <a:extLst>
                    <a:ext uri="{9D8B030D-6E8A-4147-A177-3AD203B41FA5}">
                      <a16:colId xmlns:a16="http://schemas.microsoft.com/office/drawing/2014/main" val="3608346953"/>
                    </a:ext>
                  </a:extLst>
                </a:gridCol>
              </a:tblGrid>
              <a:tr h="3220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6754708"/>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8777882"/>
                  </a:ext>
                </a:extLst>
              </a:tr>
              <a:tr h="322047">
                <a:tc>
                  <a:txBody>
                    <a:bodyPr/>
                    <a:lstStyle/>
                    <a:p>
                      <a:r>
                        <a:rPr lang="en-US" dirty="0">
                          <a:solidFill>
                            <a:schemeClr val="tx1"/>
                          </a:solidFill>
                        </a:rPr>
                        <a:t>slot h(k)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1605109"/>
                  </a:ext>
                </a:extLst>
              </a:tr>
              <a:tr h="322047">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14" name="Straight Arrow Connector 13">
            <a:extLst>
              <a:ext uri="{FF2B5EF4-FFF2-40B4-BE49-F238E27FC236}">
                <a16:creationId xmlns:a16="http://schemas.microsoft.com/office/drawing/2014/main" id="{A84E33B4-D94C-27AD-BC21-D0047820A70A}"/>
              </a:ext>
            </a:extLst>
          </p:cNvPr>
          <p:cNvCxnSpPr>
            <a:cxnSpLocks/>
          </p:cNvCxnSpPr>
          <p:nvPr/>
        </p:nvCxnSpPr>
        <p:spPr>
          <a:xfrm flipH="1">
            <a:off x="8793019" y="2927927"/>
            <a:ext cx="1173018" cy="634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401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97184B-ED68-8B8C-A363-834ECDB075C0}"/>
              </a:ext>
            </a:extLst>
          </p:cNvPr>
          <p:cNvSpPr txBox="1"/>
          <p:nvPr/>
        </p:nvSpPr>
        <p:spPr>
          <a:xfrm>
            <a:off x="2297723" y="2891807"/>
            <a:ext cx="8311662" cy="2769989"/>
          </a:xfrm>
          <a:prstGeom prst="rect">
            <a:avLst/>
          </a:prstGeom>
          <a:noFill/>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Summary</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Linear Probing</a:t>
            </a:r>
            <a:r>
              <a:rPr lang="en-US" sz="2400" dirty="0">
                <a:latin typeface="Times New Roman" panose="02020603050405020304" pitchFamily="18" charset="0"/>
                <a:cs typeface="Times New Roman" panose="02020603050405020304" pitchFamily="18" charset="0"/>
              </a:rPr>
              <a:t> is simple but suffers from primary clustering.</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Quadratic Probing</a:t>
            </a:r>
            <a:r>
              <a:rPr lang="en-US" sz="2400" dirty="0">
                <a:latin typeface="Times New Roman" panose="02020603050405020304" pitchFamily="18" charset="0"/>
                <a:cs typeface="Times New Roman" panose="02020603050405020304" pitchFamily="18" charset="0"/>
              </a:rPr>
              <a:t> reduces clustering but can still leave some slots unutilized.</a:t>
            </a:r>
          </a:p>
          <a:p>
            <a:pPr marL="457200" indent="-457200">
              <a:spcAft>
                <a:spcPts val="12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Double Hashing</a:t>
            </a:r>
            <a:r>
              <a:rPr lang="en-US" sz="2400" dirty="0">
                <a:latin typeface="Times New Roman" panose="02020603050405020304" pitchFamily="18" charset="0"/>
                <a:cs typeface="Times New Roman" panose="02020603050405020304" pitchFamily="18" charset="0"/>
              </a:rPr>
              <a:t> offers the best distribution and is the closest to achieving the uniform hashing model.</a:t>
            </a:r>
          </a:p>
        </p:txBody>
      </p:sp>
    </p:spTree>
    <p:extLst>
      <p:ext uri="{BB962C8B-B14F-4D97-AF65-F5344CB8AC3E}">
        <p14:creationId xmlns:p14="http://schemas.microsoft.com/office/powerpoint/2010/main" val="11981067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1" y="1079019"/>
                <a:ext cx="9861786" cy="5778981"/>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1.   Hash Function</a:t>
                </a:r>
              </a:p>
              <a:p>
                <a:pPr marL="914400" indent="-461963">
                  <a:lnSpc>
                    <a:spcPct val="120000"/>
                  </a:lnSpc>
                  <a:spcBef>
                    <a:spcPts val="0"/>
                  </a:spcBef>
                  <a:spcAft>
                    <a:spcPts val="12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An ordinary hash function </a:t>
                </a:r>
                <a:r>
                  <a:rPr lang="en-US" sz="9600" dirty="0">
                    <a:solidFill>
                      <a:srgbClr val="0000FF"/>
                    </a:solidFill>
                    <a:latin typeface="Times New Roman" panose="02020603050405020304" pitchFamily="18" charset="0"/>
                    <a:cs typeface="Times New Roman" panose="02020603050405020304" pitchFamily="18" charset="0"/>
                  </a:rPr>
                  <a:t>h</a:t>
                </a:r>
                <a:r>
                  <a:rPr lang="en-US" sz="9600" dirty="0">
                    <a:solidFill>
                      <a:srgbClr val="0000FF"/>
                    </a:solidFill>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maps a key k to an initial address in the hash table.</a:t>
                </a:r>
              </a:p>
              <a:p>
                <a:pPr marL="137795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For linear probing, the hash function is modified to include a probe number i:</a:t>
                </a:r>
              </a:p>
              <a:p>
                <a:pPr marL="0" indent="0">
                  <a:lnSpc>
                    <a:spcPct val="120000"/>
                  </a:lnSpc>
                  <a:spcBef>
                    <a:spcPts val="0"/>
                  </a:spcBef>
                  <a:spcAft>
                    <a:spcPts val="12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a:t>
                </a:r>
              </a:p>
              <a:p>
                <a:pPr marL="914400" indent="-461963">
                  <a:lnSpc>
                    <a:spcPct val="120000"/>
                  </a:lnSpc>
                  <a:spcBef>
                    <a:spcPts val="0"/>
                  </a:spcBef>
                  <a:spcAft>
                    <a:spcPts val="1200"/>
                  </a:spcAft>
                </a:pPr>
                <a:r>
                  <a:rPr lang="en-US" sz="9600" dirty="0">
                    <a:latin typeface="Times New Roman" panose="02020603050405020304" pitchFamily="18" charset="0"/>
                    <a:cs typeface="Times New Roman" panose="02020603050405020304" pitchFamily="18" charset="0"/>
                  </a:rPr>
                  <a:t>m is the size of the hash table, and </a:t>
                </a:r>
                <a:r>
                  <a:rPr lang="en-US" sz="9600" dirty="0" err="1">
                    <a:latin typeface="Times New Roman" panose="02020603050405020304" pitchFamily="18" charset="0"/>
                    <a:cs typeface="Times New Roman" panose="02020603050405020304" pitchFamily="18" charset="0"/>
                  </a:rPr>
                  <a:t>i</a:t>
                </a:r>
                <a:r>
                  <a:rPr lang="en-US" sz="9600" dirty="0">
                    <a:latin typeface="Times New Roman" panose="02020603050405020304" pitchFamily="18" charset="0"/>
                    <a:cs typeface="Times New Roman" panose="02020603050405020304" pitchFamily="18" charset="0"/>
                  </a:rPr>
                  <a:t> ranges from 1 to m – 1,</a:t>
                </a:r>
              </a:p>
              <a:p>
                <a:pPr marL="461963" indent="-461963">
                  <a:lnSpc>
                    <a:spcPct val="120000"/>
                  </a:lnSpc>
                  <a:spcBef>
                    <a:spcPts val="0"/>
                  </a:spcBef>
                  <a:spcAft>
                    <a:spcPts val="1200"/>
                  </a:spcAft>
                </a:pP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1" y="1079019"/>
                <a:ext cx="9861786" cy="5778981"/>
              </a:xfrm>
              <a:blipFill>
                <a:blip r:embed="rId2"/>
                <a:stretch>
                  <a:fillRect l="-927" t="-844" r="-618" b="-105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883653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995719"/>
                <a:ext cx="9861786" cy="5685036"/>
              </a:xfrm>
            </p:spPr>
            <p:txBody>
              <a:bodyPr>
                <a:normAutofit fontScale="25000" lnSpcReduction="20000"/>
              </a:bodyPr>
              <a:lstStyle/>
              <a:p>
                <a:pPr marL="0" indent="0">
                  <a:lnSpc>
                    <a:spcPct val="120000"/>
                  </a:lnSpc>
                  <a:spcBef>
                    <a:spcPts val="0"/>
                  </a:spcBef>
                  <a:spcAft>
                    <a:spcPts val="600"/>
                  </a:spcAft>
                  <a:buNone/>
                </a:pPr>
                <a:r>
                  <a:rPr lang="en-US" sz="9600" dirty="0">
                    <a:cs typeface="Times New Roman" panose="02020603050405020304" pitchFamily="18" charset="0"/>
                  </a:rPr>
                  <a:t>The method of Linear Probing in hash tables</a:t>
                </a:r>
              </a:p>
              <a:p>
                <a:pPr marL="0" indent="0">
                  <a:lnSpc>
                    <a:spcPct val="120000"/>
                  </a:lnSpc>
                  <a:spcBef>
                    <a:spcPts val="0"/>
                  </a:spcBef>
                  <a:spcAft>
                    <a:spcPts val="600"/>
                  </a:spcAft>
                  <a:buNone/>
                </a:pPr>
                <a:r>
                  <a:rPr lang="en-US" sz="96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9600" dirty="0">
                  <a:cs typeface="Times New Roman" panose="02020603050405020304" pitchFamily="18" charset="0"/>
                </a:endParaRPr>
              </a:p>
              <a:p>
                <a:pPr marL="461963"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Given an ordinary hash function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9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9600" dirty="0">
                    <a:solidFill>
                      <a:srgbClr val="0000FF"/>
                    </a:solidFill>
                    <a:latin typeface="Times New Roman" panose="02020603050405020304" pitchFamily="18" charset="0"/>
                    <a:cs typeface="Times New Roman" panose="02020603050405020304" pitchFamily="18" charset="0"/>
                  </a:rPr>
                  <a:t> {0, 1, 2, …, m-1}, the method of </a:t>
                </a:r>
                <a:r>
                  <a:rPr lang="en-US" sz="9600" i="1" dirty="0">
                    <a:solidFill>
                      <a:srgbClr val="0000FF"/>
                    </a:solidFill>
                    <a:latin typeface="Times New Roman" panose="02020603050405020304" pitchFamily="18" charset="0"/>
                    <a:cs typeface="Times New Roman" panose="02020603050405020304" pitchFamily="18" charset="0"/>
                  </a:rPr>
                  <a:t>linear probing </a:t>
                </a:r>
                <a:r>
                  <a:rPr lang="en-US" sz="96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20000"/>
                  </a:lnSpc>
                  <a:spcBef>
                    <a:spcPts val="0"/>
                  </a:spcBef>
                  <a:spcAft>
                    <a:spcPts val="600"/>
                  </a:spcAft>
                  <a:buNone/>
                </a:pPr>
                <a:r>
                  <a:rPr lang="en-US" sz="9600" dirty="0">
                    <a:solidFill>
                      <a:srgbClr val="0000FF"/>
                    </a:solidFill>
                    <a:latin typeface="Times New Roman" panose="02020603050405020304" pitchFamily="18" charset="0"/>
                    <a:cs typeface="Times New Roman" panose="02020603050405020304" pitchFamily="18" charset="0"/>
                  </a:rPr>
                  <a:t>	h(k,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mod m, where the probe number </a:t>
                </a:r>
                <a:r>
                  <a:rPr lang="en-US" sz="9600" dirty="0" err="1">
                    <a:solidFill>
                      <a:srgbClr val="0000FF"/>
                    </a:solidFill>
                    <a:latin typeface="Times New Roman" panose="02020603050405020304" pitchFamily="18" charset="0"/>
                    <a:cs typeface="Times New Roman" panose="02020603050405020304" pitchFamily="18" charset="0"/>
                  </a:rPr>
                  <a:t>i</a:t>
                </a:r>
                <a:r>
                  <a:rPr lang="en-US" sz="9600" dirty="0">
                    <a:solidFill>
                      <a:srgbClr val="0000FF"/>
                    </a:solidFill>
                    <a:latin typeface="Times New Roman" panose="02020603050405020304" pitchFamily="18" charset="0"/>
                    <a:cs typeface="Times New Roman" panose="02020603050405020304" pitchFamily="18" charset="0"/>
                  </a:rPr>
                  <a:t> = 0, 1, 2, …, m-1.</a:t>
                </a:r>
              </a:p>
              <a:p>
                <a:pPr marL="0" indent="0">
                  <a:lnSpc>
                    <a:spcPct val="120000"/>
                  </a:lnSpc>
                  <a:spcBef>
                    <a:spcPts val="0"/>
                  </a:spcBef>
                  <a:spcAft>
                    <a:spcPts val="600"/>
                  </a:spcAft>
                  <a:buNone/>
                </a:pPr>
                <a:r>
                  <a:rPr lang="en-US" sz="9600" dirty="0">
                    <a:cs typeface="Times New Roman" panose="02020603050405020304" pitchFamily="18" charset="0"/>
                  </a:rPr>
                  <a:t>2.   Probing Sequence:</a:t>
                </a:r>
                <a:endParaRPr lang="en-US" sz="9600" dirty="0">
                  <a:solidFill>
                    <a:srgbClr val="0000FF"/>
                  </a:solidFill>
                  <a:latin typeface="Times New Roman" panose="02020603050405020304" pitchFamily="18" charset="0"/>
                  <a:cs typeface="Times New Roman" panose="02020603050405020304" pitchFamily="18" charset="0"/>
                </a:endParaRPr>
              </a:p>
              <a:p>
                <a:pPr marL="91440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When inserting a key k:</a:t>
                </a:r>
              </a:p>
              <a:p>
                <a:pPr marL="1377950"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The initial slot probed is </a:t>
                </a:r>
                <a:r>
                  <a:rPr lang="en-US" sz="9600" dirty="0">
                    <a:solidFill>
                      <a:srgbClr val="0000FF"/>
                    </a:solidFill>
                    <a:latin typeface="Times New Roman" panose="02020603050405020304" pitchFamily="18" charset="0"/>
                    <a:cs typeface="Times New Roman" panose="02020603050405020304" pitchFamily="18" charset="0"/>
                  </a:rPr>
                  <a:t>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When a collision occurs (i.e., if this slot is occupied), the next slot probed is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continuing up to T[m – 1].</a:t>
                </a:r>
              </a:p>
              <a:p>
                <a:pPr marL="137795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If necessary, it wraps around to T[0], T[1], …, until it reaches T[h</a:t>
                </a:r>
                <a:r>
                  <a:rPr lang="en-US" sz="9600" dirty="0">
                    <a:solidFill>
                      <a:srgbClr val="0000FF"/>
                    </a:solidFill>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(k) - 1]. </a:t>
                </a:r>
              </a:p>
              <a:p>
                <a:pPr marL="914400" indent="-461963">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An item is inserted into the first empty slot found during this sequence.</a:t>
                </a:r>
                <a:endParaRPr lang="en-US" sz="96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461963" indent="-461963">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995719"/>
                <a:ext cx="9861786" cy="5685036"/>
              </a:xfrm>
              <a:blipFill>
                <a:blip r:embed="rId2"/>
                <a:stretch>
                  <a:fillRect l="-927" t="-85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754711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4060" y="1547446"/>
            <a:ext cx="9980577" cy="24317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4060" y="1230574"/>
                <a:ext cx="9861786" cy="5627426"/>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pPr marL="461963"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Given an ordinary hash function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{0, 1, 2, …, m-1}, the method of </a:t>
                </a:r>
                <a:r>
                  <a:rPr lang="en-US" sz="2400" i="1" dirty="0">
                    <a:solidFill>
                      <a:srgbClr val="0000FF"/>
                    </a:solidFill>
                    <a:latin typeface="Times New Roman" panose="02020603050405020304" pitchFamily="18" charset="0"/>
                    <a:cs typeface="Times New Roman" panose="02020603050405020304" pitchFamily="18" charset="0"/>
                  </a:rPr>
                  <a:t>linear probing </a:t>
                </a:r>
                <a:r>
                  <a:rPr lang="en-US" sz="2400" dirty="0">
                    <a:solidFill>
                      <a:srgbClr val="0000FF"/>
                    </a:solidFill>
                    <a:latin typeface="Times New Roman" panose="02020603050405020304" pitchFamily="18" charset="0"/>
                    <a:cs typeface="Times New Roman" panose="02020603050405020304" pitchFamily="18" charset="0"/>
                  </a:rPr>
                  <a:t>uses the hash function</a:t>
                </a:r>
              </a:p>
              <a:p>
                <a:pPr marL="0" indent="0">
                  <a:lnSpc>
                    <a:spcPct val="10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mod m, where the probe number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0, 1, 2, …, m-1.</a:t>
                </a:r>
              </a:p>
              <a:p>
                <a:pPr marL="0" indent="0">
                  <a:lnSpc>
                    <a:spcPct val="100000"/>
                  </a:lnSpc>
                  <a:spcBef>
                    <a:spcPts val="0"/>
                  </a:spcBef>
                  <a:spcAft>
                    <a:spcPts val="1200"/>
                  </a:spcAft>
                  <a:buNone/>
                </a:pPr>
                <a:r>
                  <a:rPr lang="en-US" sz="2400" dirty="0">
                    <a:cs typeface="Times New Roman" panose="02020603050405020304" pitchFamily="18" charset="0"/>
                  </a:rPr>
                  <a:t>3.   Search Operation:</a:t>
                </a:r>
                <a:endParaRPr lang="en-US" sz="2400" dirty="0">
                  <a:solidFill>
                    <a:srgbClr val="0000FF"/>
                  </a:solidFill>
                  <a:latin typeface="Times New Roman" panose="02020603050405020304" pitchFamily="18" charset="0"/>
                  <a:cs typeface="Times New Roman" panose="02020603050405020304" pitchFamily="18" charset="0"/>
                </a:endParaRPr>
              </a:p>
              <a:p>
                <a:pPr marL="91440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To search for an item with key k: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Start at the hash address </a:t>
                </a:r>
                <a:r>
                  <a:rPr lang="en-US" sz="2400" dirty="0">
                    <a:latin typeface="Times New Roman" panose="02020603050405020304" pitchFamily="18" charset="0"/>
                    <a:cs typeface="Times New Roman" panose="02020603050405020304" pitchFamily="18" charset="0"/>
                  </a:rPr>
                  <a:t>T[h’(k)].</a:t>
                </a:r>
                <a:r>
                  <a:rPr lang="en-US" sz="2400" dirty="0">
                    <a:solidFill>
                      <a:srgbClr val="0000FF"/>
                    </a:solidFill>
                    <a:latin typeface="Times New Roman" panose="02020603050405020304" pitchFamily="18" charset="0"/>
                    <a:cs typeface="Times New Roman" panose="02020603050405020304" pitchFamily="18" charset="0"/>
                  </a:rPr>
                  <a:t> </a:t>
                </a:r>
              </a:p>
              <a:p>
                <a:pPr marL="1377950" indent="-461963">
                  <a:lnSpc>
                    <a:spcPct val="10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Continue probing each subsequent address in the probing sequence until a match is found or an empty slot is encountered.</a:t>
                </a: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4060" y="1230574"/>
                <a:ext cx="9861786" cy="5627426"/>
              </a:xfrm>
              <a:blipFill>
                <a:blip r:embed="rId2"/>
                <a:stretch>
                  <a:fillRect l="-927" t="-867" r="-68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5CEDC5F-48BD-7B46-E079-057C019C48B8}"/>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2366493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0696" y="3775342"/>
            <a:ext cx="10673583" cy="218607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9098" y="781965"/>
            <a:ext cx="9656777" cy="5963713"/>
          </a:xfrm>
        </p:spPr>
        <p:txBody>
          <a:bodyPr>
            <a:noAutofit/>
          </a:bodyPr>
          <a:lstStyle/>
          <a:p>
            <a:pPr marL="0" indent="0">
              <a:lnSpc>
                <a:spcPct val="100000"/>
              </a:lnSpc>
              <a:spcBef>
                <a:spcPts val="0"/>
              </a:spcBef>
              <a:buNone/>
            </a:pPr>
            <a:r>
              <a:rPr lang="en-US" sz="2400" dirty="0">
                <a:cs typeface="Times New Roman" panose="02020603050405020304" pitchFamily="18" charset="0"/>
              </a:rPr>
              <a:t>The method of Linear Probing in hash tables</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Deletion Issues and Solutions</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4.   Deletion Problem:</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Simply removing an item from the hash table can disrupt the probing sequence, potentially causing search operations for other keys to fail.</a:t>
            </a:r>
          </a:p>
          <a:p>
            <a:pPr marL="457200" indent="-457200">
              <a:lnSpc>
                <a:spcPct val="100000"/>
              </a:lnSpc>
              <a:spcBef>
                <a:spcPts val="0"/>
              </a:spcBef>
              <a:spcAft>
                <a:spcPts val="600"/>
              </a:spcAft>
              <a:buAutoNum type="arabicPeriod" startAt="5"/>
            </a:pPr>
            <a:r>
              <a:rPr lang="en-US" sz="2200" dirty="0">
                <a:solidFill>
                  <a:srgbClr val="0000FF"/>
                </a:solidFill>
                <a:latin typeface="Times New Roman" panose="02020603050405020304" pitchFamily="18" charset="0"/>
                <a:cs typeface="Times New Roman" panose="02020603050405020304" pitchFamily="18" charset="0"/>
              </a:rPr>
              <a:t>Deletion Solutions:</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Use Sentinel Value.</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Replace the deleted item with a sentinel value “DELETED”. </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sentinel does not match any key and indicates that the slot was previously occupied but can be replaced by inserting another item later. </a:t>
            </a:r>
          </a:p>
          <a:p>
            <a:pPr marL="91440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Rehashing Items:</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Rehash all items between the deleted item slot and the next empty slot to fill the gap left by the deletion.</a:t>
            </a:r>
          </a:p>
          <a:p>
            <a:pPr marL="1377950" indent="-461963">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This ensures that the probing sequence remains intact, maintaining the correctness of search operations.</a:t>
            </a: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0CBBCC-0233-78D0-D187-B2107FBD00B7}"/>
              </a:ext>
            </a:extLst>
          </p:cNvPr>
          <p:cNvSpPr txBox="1"/>
          <p:nvPr/>
        </p:nvSpPr>
        <p:spPr>
          <a:xfrm>
            <a:off x="1524527" y="15021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7397302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AECB2B-A0FB-0FDC-490F-00F99F423EC3}"/>
              </a:ext>
            </a:extLst>
          </p:cNvPr>
          <p:cNvSpPr txBox="1"/>
          <p:nvPr/>
        </p:nvSpPr>
        <p:spPr>
          <a:xfrm>
            <a:off x="1461369" y="1681625"/>
            <a:ext cx="9269261" cy="5262979"/>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Characteristics of Linear Probing</a:t>
            </a:r>
          </a:p>
          <a:p>
            <a:r>
              <a:rPr lang="en-US" sz="2400" dirty="0">
                <a:latin typeface="Times New Roman" panose="02020603050405020304" pitchFamily="18" charset="0"/>
                <a:cs typeface="Times New Roman" panose="02020603050405020304" pitchFamily="18" charset="0"/>
              </a:rPr>
              <a:t>Linear probing is a popular collision resolution method for hash tables due to its simplicity and memory efficiency.</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Simple Implementation:</a:t>
            </a:r>
            <a:r>
              <a:rPr lang="en-US" sz="2400" dirty="0">
                <a:latin typeface="Times New Roman" panose="02020603050405020304" pitchFamily="18" charset="0"/>
                <a:cs typeface="Times New Roman" panose="02020603050405020304" pitchFamily="18" charset="0"/>
              </a:rPr>
              <a:t> </a:t>
            </a:r>
          </a:p>
          <a:p>
            <a:pPr marL="914400" indent="-4556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require pointers or additional data structures, making it easy to implement.</a:t>
            </a:r>
          </a:p>
          <a:p>
            <a:pPr marL="463550" indent="-4635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Memory Saving:</a:t>
            </a:r>
            <a:r>
              <a:rPr lang="en-US" sz="2400" dirty="0">
                <a:latin typeface="Times New Roman" panose="02020603050405020304" pitchFamily="18" charset="0"/>
                <a:cs typeface="Times New Roman" panose="02020603050405020304" pitchFamily="18" charset="0"/>
              </a:rPr>
              <a:t> </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uses the array space of the hash table efficiently without needing extra memory for linked lists or other structures.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it has inherent issues, particularly with complex deletion handling and primary clustering</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which can significantly impact performance.</a:t>
            </a:r>
          </a:p>
        </p:txBody>
      </p:sp>
    </p:spTree>
    <p:extLst>
      <p:ext uri="{BB962C8B-B14F-4D97-AF65-F5344CB8AC3E}">
        <p14:creationId xmlns:p14="http://schemas.microsoft.com/office/powerpoint/2010/main" val="30981270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2E10F-8F14-FB1E-9B5C-0599C2578237}"/>
              </a:ext>
            </a:extLst>
          </p:cNvPr>
          <p:cNvSpPr txBox="1"/>
          <p:nvPr/>
        </p:nvSpPr>
        <p:spPr>
          <a:xfrm>
            <a:off x="1456267" y="1277116"/>
            <a:ext cx="9279466" cy="5413790"/>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Primary Clustering</a:t>
            </a:r>
          </a:p>
          <a:p>
            <a:pPr marL="463550" indent="-463550">
              <a:buFont typeface="+mj-lt"/>
              <a:buAutoNum type="arabicPeriod"/>
            </a:pPr>
            <a:r>
              <a:rPr lang="en-US" sz="2400" dirty="0">
                <a:latin typeface="Times New Roman" panose="02020603050405020304" pitchFamily="18" charset="0"/>
                <a:cs typeface="Times New Roman" panose="02020603050405020304" pitchFamily="18" charset="0"/>
              </a:rPr>
              <a:t>Definition: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Primary clustering refers to the phenomenon where consecutive elements cluster together, leading to create long runs of occupied slots, or clusters i.e., longer probe sequences.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clustering increases the average search time for elements, as large clusters require more steps to resolve collisions. </a:t>
            </a:r>
          </a:p>
          <a:p>
            <a:pPr marL="463550" lvl="1" indent="-450850"/>
            <a:r>
              <a:rPr lang="en-US" sz="2400" dirty="0">
                <a:latin typeface="Times New Roman" panose="02020603050405020304" pitchFamily="18" charset="0"/>
                <a:cs typeface="Times New Roman" panose="02020603050405020304" pitchFamily="18" charset="0"/>
              </a:rPr>
              <a:t>2.     Formation of Clusters: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an empty slot is preceded by I full slots, the probability that this empty slot is the next one filled is (i+1)/m, compared to a probability of 1/m if the preceding slot was empty.</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results in runs of occupied slots tending to get longer as more elements are inserted, leading to significant clusters.</a:t>
            </a:r>
          </a:p>
        </p:txBody>
      </p:sp>
    </p:spTree>
    <p:extLst>
      <p:ext uri="{BB962C8B-B14F-4D97-AF65-F5344CB8AC3E}">
        <p14:creationId xmlns:p14="http://schemas.microsoft.com/office/powerpoint/2010/main" val="20878835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314C735-64FC-24EB-EEBB-A524BB0EC404}"/>
                  </a:ext>
                </a:extLst>
              </p:cNvPr>
              <p:cNvSpPr txBox="1"/>
              <p:nvPr/>
            </p:nvSpPr>
            <p:spPr>
              <a:xfrm>
                <a:off x="1505211" y="1328018"/>
                <a:ext cx="9181577" cy="4964757"/>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Impact on Search Time</a:t>
                </a:r>
                <a:endParaRPr lang="en-US" sz="2400" dirty="0">
                  <a:latin typeface="Times New Roman" panose="02020603050405020304" pitchFamily="18" charset="0"/>
                  <a:cs typeface="Times New Roman" panose="02020603050405020304" pitchFamily="18" charset="0"/>
                </a:endParaRPr>
              </a:p>
              <a:p>
                <a:pPr>
                  <a:buFont typeface="+mj-lt"/>
                  <a:buAutoNum type="arabicPeriod" startAt="3"/>
                </a:pPr>
                <a:r>
                  <a:rPr lang="en-US" sz="2400" dirty="0">
                    <a:latin typeface="Times New Roman" panose="02020603050405020304" pitchFamily="18" charset="0"/>
                    <a:cs typeface="Times New Roman" panose="02020603050405020304" pitchFamily="18" charset="0"/>
                  </a:rPr>
                  <a:t>   Average Unsuccessful Search:</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hash table has n=m/2 keys, and every even-indexed slot is occupied while every odd-indexed slot is empty, the average unsuccessful search time is calculated as follows: </a:t>
                </a:r>
              </a:p>
              <a:p>
                <a:pPr lvl="1"/>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𝑛</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𝑚</m:t>
                            </m:r>
                          </m:num>
                          <m:den>
                            <m:r>
                              <a:rPr lang="en-US" sz="2400" b="0" i="1" smtClean="0">
                                <a:latin typeface="Cambria Math" panose="02040503050406030204" pitchFamily="18" charset="0"/>
                                <a:cs typeface="Times New Roman" panose="02020603050405020304" pitchFamily="18" charset="0"/>
                              </a:rPr>
                              <m:t>2</m:t>
                            </m:r>
                          </m:den>
                        </m:f>
                      </m:num>
                      <m:den>
                        <m:r>
                          <a:rPr lang="en-US" sz="2400" b="0" i="1"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=1+0.5=1.5 probes</a:t>
                </a:r>
              </a:p>
              <a:p>
                <a:pPr marL="463550" indent="-463550">
                  <a:buFont typeface="+mj-lt"/>
                  <a:buAutoNum type="arabicPeriod" startAt="3"/>
                </a:pPr>
                <a:r>
                  <a:rPr lang="en-US" sz="2400" dirty="0">
                    <a:latin typeface="Times New Roman" panose="02020603050405020304" pitchFamily="18" charset="0"/>
                    <a:cs typeface="Times New Roman" panose="02020603050405020304" pitchFamily="18" charset="0"/>
                  </a:rPr>
                  <a:t>   Increased Probes with Occupied Locations: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n=m/2 locations are occupied, the average number of probes required increases to approximately n/4=m/8. This is because searches must probe through the initial occupied slots before finding an empty one, increasing the average search time.</a:t>
                </a:r>
              </a:p>
            </p:txBody>
          </p:sp>
        </mc:Choice>
        <mc:Fallback>
          <p:sp>
            <p:nvSpPr>
              <p:cNvPr id="3" name="TextBox 2">
                <a:extLst>
                  <a:ext uri="{FF2B5EF4-FFF2-40B4-BE49-F238E27FC236}">
                    <a16:creationId xmlns:a16="http://schemas.microsoft.com/office/drawing/2014/main" id="{3314C735-64FC-24EB-EEBB-A524BB0EC404}"/>
                  </a:ext>
                </a:extLst>
              </p:cNvPr>
              <p:cNvSpPr txBox="1">
                <a:spLocks noRot="1" noChangeAspect="1" noMove="1" noResize="1" noEditPoints="1" noAdjustHandles="1" noChangeArrowheads="1" noChangeShapeType="1" noTextEdit="1"/>
              </p:cNvSpPr>
              <p:nvPr/>
            </p:nvSpPr>
            <p:spPr>
              <a:xfrm>
                <a:off x="1505211" y="1328018"/>
                <a:ext cx="9181577" cy="4964757"/>
              </a:xfrm>
              <a:prstGeom prst="rect">
                <a:avLst/>
              </a:prstGeom>
              <a:blipFill>
                <a:blip r:embed="rId2"/>
                <a:stretch>
                  <a:fillRect l="-1062" t="-1106"/>
                </a:stretch>
              </a:blipFill>
            </p:spPr>
            <p:txBody>
              <a:bodyPr/>
              <a:lstStyle/>
              <a:p>
                <a:r>
                  <a:rPr lang="en-US">
                    <a:noFill/>
                  </a:rPr>
                  <a:t> </a:t>
                </a:r>
              </a:p>
            </p:txBody>
          </p:sp>
        </mc:Fallback>
      </mc:AlternateContent>
    </p:spTree>
    <p:extLst>
      <p:ext uri="{BB962C8B-B14F-4D97-AF65-F5344CB8AC3E}">
        <p14:creationId xmlns:p14="http://schemas.microsoft.com/office/powerpoint/2010/main" val="17442219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3C27A-B2D8-403E-187C-6118D763239B}"/>
              </a:ext>
            </a:extLst>
          </p:cNvPr>
          <p:cNvSpPr txBox="1"/>
          <p:nvPr/>
        </p:nvSpPr>
        <p:spPr>
          <a:xfrm>
            <a:off x="1490597" y="2416469"/>
            <a:ext cx="8872603" cy="2677656"/>
          </a:xfrm>
          <a:prstGeom prst="rect">
            <a:avLst/>
          </a:prstGeom>
          <a:noFill/>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400" dirty="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Comparison to Uniform Hashing</a:t>
            </a:r>
            <a:endParaRPr lang="en-US" sz="2400" dirty="0">
              <a:latin typeface="Times New Roman" panose="02020603050405020304" pitchFamily="18" charset="0"/>
              <a:cs typeface="Times New Roman" panose="02020603050405020304" pitchFamily="18" charset="0"/>
            </a:endParaRPr>
          </a:p>
          <a:p>
            <a:pPr>
              <a:buFont typeface="+mj-lt"/>
              <a:buAutoNum type="arabicPeriod" startAt="5"/>
            </a:pPr>
            <a:r>
              <a:rPr lang="en-US" sz="2400" dirty="0">
                <a:latin typeface="Times New Roman" panose="02020603050405020304" pitchFamily="18" charset="0"/>
                <a:cs typeface="Times New Roman" panose="02020603050405020304" pitchFamily="18" charset="0"/>
              </a:rPr>
              <a:t>   Non-Uniform Distribution: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Linear probing does not approximate uniform hashing well because clusters are more likely to form. In uniform hashing, the distribution of keys is more evenly spread across the table, reducing the probability of long runs of occupied slots.</a:t>
            </a:r>
          </a:p>
        </p:txBody>
      </p:sp>
    </p:spTree>
    <p:extLst>
      <p:ext uri="{BB962C8B-B14F-4D97-AF65-F5344CB8AC3E}">
        <p14:creationId xmlns:p14="http://schemas.microsoft.com/office/powerpoint/2010/main" val="4441728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C9874E-6B33-C76B-A80B-410EE5DA078C}"/>
              </a:ext>
            </a:extLst>
          </p:cNvPr>
          <p:cNvSpPr txBox="1"/>
          <p:nvPr/>
        </p:nvSpPr>
        <p:spPr>
          <a:xfrm>
            <a:off x="1569155" y="406650"/>
            <a:ext cx="9412224" cy="5863144"/>
          </a:xfrm>
          <a:prstGeom prst="rect">
            <a:avLst/>
          </a:prstGeom>
          <a:noFill/>
        </p:spPr>
        <p:txBody>
          <a:bodyPr wrap="square">
            <a:spAutoFit/>
          </a:bodyPr>
          <a:lstStyle/>
          <a:p>
            <a:pPr>
              <a:spcAft>
                <a:spcPts val="600"/>
              </a:spcAft>
            </a:pPr>
            <a:r>
              <a:rPr lang="en-US" sz="2200" dirty="0">
                <a:solidFill>
                  <a:srgbClr val="0000FF"/>
                </a:solidFill>
                <a:latin typeface="Times New Roman" panose="02020603050405020304" pitchFamily="18" charset="0"/>
                <a:cs typeface="Times New Roman" panose="02020603050405020304" pitchFamily="18" charset="0"/>
              </a:rPr>
              <a:t>Hash Function and Probing Sequence: </a:t>
            </a:r>
            <a:endParaRPr lang="en-US" sz="2200" dirty="0">
              <a:cs typeface="Times New Roman" panose="02020603050405020304" pitchFamily="18" charset="0"/>
            </a:endParaRPr>
          </a:p>
          <a:p>
            <a:pPr>
              <a:spcAft>
                <a:spcPts val="600"/>
              </a:spcAft>
            </a:pPr>
            <a:r>
              <a:rPr lang="en-US" sz="2200" b="1" dirty="0">
                <a:latin typeface="Times New Roman" panose="02020603050405020304" pitchFamily="18" charset="0"/>
                <a:cs typeface="Times New Roman" panose="02020603050405020304" pitchFamily="18" charset="0"/>
              </a:rPr>
              <a:t>Summary</a:t>
            </a:r>
          </a:p>
          <a:p>
            <a:pPr>
              <a:spcAft>
                <a:spcPts val="600"/>
              </a:spcAft>
            </a:pPr>
            <a:r>
              <a:rPr lang="en-US" sz="2200" b="1" dirty="0">
                <a:latin typeface="Times New Roman" panose="02020603050405020304" pitchFamily="18" charset="0"/>
                <a:cs typeface="Times New Roman" panose="02020603050405020304" pitchFamily="18" charset="0"/>
              </a:rPr>
              <a:t>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Simple Implementation: Linear probing is easy to implement, as it only requires a single array and no additional data structures like linked lists.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Memory Efficiency: It makes efficient use of the array space without needing pointers or extra memory allocations.</a:t>
            </a:r>
          </a:p>
          <a:p>
            <a:pPr>
              <a:spcAft>
                <a:spcPts val="600"/>
              </a:spcAft>
            </a:pPr>
            <a:r>
              <a:rPr lang="en-US" sz="2200" b="1" dirty="0">
                <a:latin typeface="Times New Roman" panose="02020603050405020304" pitchFamily="18" charset="0"/>
                <a:cs typeface="Times New Roman" panose="02020603050405020304" pitchFamily="18" charset="0"/>
              </a:rPr>
              <a:t>Disadvantages:</a:t>
            </a:r>
            <a:endParaRPr lang="en-US" sz="22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Primary Clustering: The main issue with linear probing is primary clustering, where clusters of occupied slots form, leading to increased search times.</a:t>
            </a:r>
          </a:p>
          <a:p>
            <a:pPr marL="4572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Performance Degradation: As clusters grow, the efficiency of the hash table degrades, making unsuccessful searches particularly costly.</a:t>
            </a:r>
          </a:p>
          <a:p>
            <a:pPr>
              <a:spcAft>
                <a:spcPts val="600"/>
              </a:spcAft>
            </a:pPr>
            <a:r>
              <a:rPr lang="en-US" sz="2200" b="1" dirty="0">
                <a:latin typeface="Times New Roman" panose="02020603050405020304" pitchFamily="18" charset="0"/>
                <a:cs typeface="Times New Roman" panose="02020603050405020304" pitchFamily="18" charset="0"/>
              </a:rPr>
              <a:t>Performance Metrics:</a:t>
            </a:r>
            <a:endParaRPr lang="en-US" sz="2200" dirty="0">
              <a:latin typeface="Times New Roman" panose="02020603050405020304" pitchFamily="18" charset="0"/>
              <a:cs typeface="Times New Roman" panose="02020603050405020304" pitchFamily="18" charset="0"/>
            </a:endParaRPr>
          </a:p>
          <a:p>
            <a:pPr marL="463550" indent="-46355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Unsuccessful Search Time: Increases with clustering, with specific patterns of occupied and empty slots significantly affecting average search times.</a:t>
            </a:r>
          </a:p>
        </p:txBody>
      </p:sp>
    </p:spTree>
    <p:extLst>
      <p:ext uri="{BB962C8B-B14F-4D97-AF65-F5344CB8AC3E}">
        <p14:creationId xmlns:p14="http://schemas.microsoft.com/office/powerpoint/2010/main" val="429059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661159" y="5774462"/>
            <a:ext cx="8869681"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Hash Table:  Using a hash function h to map keys to hash-table slots.  Both keys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map to the same slot, so they collide.</a:t>
            </a:r>
          </a:p>
          <a:p>
            <a:endParaRPr lang="en-US" dirty="0"/>
          </a:p>
        </p:txBody>
      </p:sp>
      <p:sp>
        <p:nvSpPr>
          <p:cNvPr id="3" name="Oval 2">
            <a:extLst>
              <a:ext uri="{FF2B5EF4-FFF2-40B4-BE49-F238E27FC236}">
                <a16:creationId xmlns:a16="http://schemas.microsoft.com/office/drawing/2014/main" id="{0D0EB8B1-8917-4F4F-80BC-71669B450746}"/>
              </a:ext>
            </a:extLst>
          </p:cNvPr>
          <p:cNvSpPr/>
          <p:nvPr/>
        </p:nvSpPr>
        <p:spPr>
          <a:xfrm>
            <a:off x="1602376" y="2751909"/>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207901" y="3429000"/>
            <a:ext cx="2934788" cy="2028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Actual keys K</a:t>
            </a:r>
          </a:p>
          <a:p>
            <a:r>
              <a:rPr lang="en-US" dirty="0">
                <a:solidFill>
                  <a:schemeClr val="tx1"/>
                </a:solidFill>
              </a:rPr>
              <a:t>                 k</a:t>
            </a:r>
            <a:r>
              <a:rPr lang="en-US" baseline="-25000" dirty="0">
                <a:solidFill>
                  <a:schemeClr val="tx1"/>
                </a:solidFill>
              </a:rPr>
              <a:t>1           </a:t>
            </a:r>
            <a:r>
              <a:rPr lang="en-US" dirty="0">
                <a:solidFill>
                  <a:schemeClr val="tx1"/>
                </a:solidFill>
              </a:rPr>
              <a:t>k</a:t>
            </a:r>
            <a:r>
              <a:rPr lang="en-US" baseline="-25000" dirty="0">
                <a:solidFill>
                  <a:schemeClr val="tx1"/>
                </a:solidFill>
              </a:rPr>
              <a:t>4       </a:t>
            </a:r>
          </a:p>
          <a:p>
            <a:pPr algn="ctr"/>
            <a:r>
              <a:rPr lang="en-US" baseline="-25000" dirty="0">
                <a:solidFill>
                  <a:schemeClr val="tx1"/>
                </a:solidFill>
              </a:rPr>
              <a:t>                                             </a:t>
            </a:r>
            <a:endParaRPr lang="en-US" dirty="0">
              <a:solidFill>
                <a:schemeClr val="tx1"/>
              </a:solidFill>
            </a:endParaRPr>
          </a:p>
          <a:p>
            <a:pPr algn="ctr"/>
            <a:r>
              <a:rPr lang="en-US" dirty="0">
                <a:solidFill>
                  <a:schemeClr val="tx1"/>
                </a:solidFill>
              </a:rPr>
              <a:t>k</a:t>
            </a:r>
            <a:r>
              <a:rPr lang="en-US" baseline="-25000" dirty="0">
                <a:solidFill>
                  <a:schemeClr val="tx1"/>
                </a:solidFill>
              </a:rPr>
              <a:t>5</a:t>
            </a:r>
          </a:p>
          <a:p>
            <a:r>
              <a:rPr lang="en-US" dirty="0">
                <a:solidFill>
                  <a:schemeClr val="tx1"/>
                </a:solidFill>
              </a:rPr>
              <a:t> k</a:t>
            </a:r>
            <a:r>
              <a:rPr lang="en-US" baseline="-25000" dirty="0">
                <a:solidFill>
                  <a:schemeClr val="tx1"/>
                </a:solidFill>
              </a:rPr>
              <a:t>2</a:t>
            </a:r>
          </a:p>
          <a:p>
            <a:pPr algn="ctr"/>
            <a:r>
              <a:rPr lang="en-US" dirty="0">
                <a:solidFill>
                  <a:schemeClr val="tx1"/>
                </a:solidFill>
              </a:rPr>
              <a:t>                    k</a:t>
            </a:r>
            <a:r>
              <a:rPr lang="en-US" baseline="-25000" dirty="0">
                <a:solidFill>
                  <a:schemeClr val="tx1"/>
                </a:solidFill>
              </a:rPr>
              <a:t>3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2481530080"/>
              </p:ext>
            </p:extLst>
          </p:nvPr>
        </p:nvGraphicFramePr>
        <p:xfrm>
          <a:off x="6096000" y="719666"/>
          <a:ext cx="2595154" cy="4450080"/>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h(k</a:t>
                      </a:r>
                      <a:r>
                        <a:rPr lang="en-US" baseline="-25000" dirty="0">
                          <a:solidFill>
                            <a:schemeClr val="tx1"/>
                          </a:solidFill>
                        </a:rPr>
                        <a:t>1</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4</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2</a:t>
                      </a:r>
                      <a:r>
                        <a:rPr lang="en-US" dirty="0">
                          <a:solidFill>
                            <a:schemeClr val="tx1"/>
                          </a:solidFill>
                        </a:rPr>
                        <a:t> )</a:t>
                      </a:r>
                      <a:r>
                        <a:rPr lang="en-US" dirty="0">
                          <a:solidFill>
                            <a:srgbClr val="FF0000"/>
                          </a:solidFill>
                        </a:rPr>
                        <a:t> = h(k</a:t>
                      </a:r>
                      <a:r>
                        <a:rPr lang="en-US" baseline="-25000" dirty="0">
                          <a:solidFill>
                            <a:srgbClr val="FF0000"/>
                          </a:solidFill>
                        </a:rPr>
                        <a:t>5</a:t>
                      </a:r>
                      <a:r>
                        <a:rPr lang="en-US"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h(k</a:t>
                      </a:r>
                      <a:r>
                        <a:rPr lang="en-US" baseline="-25000" dirty="0">
                          <a:solidFill>
                            <a:schemeClr val="tx1"/>
                          </a:solidFill>
                        </a:rPr>
                        <a:t>3</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m-1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860073" y="40244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27411" y="452410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378237" y="419643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332518" y="504661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17507" y="5151132"/>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p:nvPr/>
        </p:nvCxnSpPr>
        <p:spPr>
          <a:xfrm flipV="1">
            <a:off x="3893815" y="1970034"/>
            <a:ext cx="2202185" cy="2045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p:cNvCxnSpPr>
          <p:nvPr/>
        </p:nvCxnSpPr>
        <p:spPr>
          <a:xfrm flipV="1">
            <a:off x="4392656" y="2366298"/>
            <a:ext cx="1703344" cy="1852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a:stCxn id="7" idx="7"/>
          </p:cNvCxnSpPr>
          <p:nvPr/>
        </p:nvCxnSpPr>
        <p:spPr>
          <a:xfrm flipV="1">
            <a:off x="3866435" y="3557053"/>
            <a:ext cx="2229564" cy="973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p:cNvCxnSpPr>
          <p:nvPr/>
        </p:nvCxnSpPr>
        <p:spPr>
          <a:xfrm flipV="1">
            <a:off x="3037099" y="3584158"/>
            <a:ext cx="3081759" cy="1585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stCxn id="9" idx="7"/>
          </p:cNvCxnSpPr>
          <p:nvPr/>
        </p:nvCxnSpPr>
        <p:spPr>
          <a:xfrm flipV="1">
            <a:off x="4371542" y="4219295"/>
            <a:ext cx="1724458" cy="83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26D4C57-67BD-4BFD-88EE-E7AFDC6EBBCD}"/>
              </a:ext>
            </a:extLst>
          </p:cNvPr>
          <p:cNvSpPr/>
          <p:nvPr/>
        </p:nvSpPr>
        <p:spPr>
          <a:xfrm>
            <a:off x="1912016" y="818197"/>
            <a:ext cx="1776064" cy="492443"/>
          </a:xfrm>
          <a:prstGeom prst="rect">
            <a:avLst/>
          </a:prstGeom>
        </p:spPr>
        <p:txBody>
          <a:bodyPr wrap="none">
            <a:spAutoFit/>
          </a:bodyPr>
          <a:lstStyle/>
          <a:p>
            <a:r>
              <a:rPr lang="en-US" sz="2600" dirty="0">
                <a:cs typeface="Times New Roman" panose="02020603050405020304" pitchFamily="18" charset="0"/>
              </a:rPr>
              <a:t>Hash Tables</a:t>
            </a:r>
          </a:p>
        </p:txBody>
      </p:sp>
    </p:spTree>
    <p:extLst>
      <p:ext uri="{BB962C8B-B14F-4D97-AF65-F5344CB8AC3E}">
        <p14:creationId xmlns:p14="http://schemas.microsoft.com/office/powerpoint/2010/main" val="5246728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293CA-FFB3-A36C-0F06-CCAD604CDB2A}"/>
              </a:ext>
            </a:extLst>
          </p:cNvPr>
          <p:cNvSpPr txBox="1"/>
          <p:nvPr/>
        </p:nvSpPr>
        <p:spPr>
          <a:xfrm>
            <a:off x="4030133" y="3348756"/>
            <a:ext cx="3589867"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Quadratic Probing </a:t>
            </a:r>
            <a:endParaRPr lang="en-US" sz="3200" dirty="0"/>
          </a:p>
        </p:txBody>
      </p:sp>
    </p:spTree>
    <p:extLst>
      <p:ext uri="{BB962C8B-B14F-4D97-AF65-F5344CB8AC3E}">
        <p14:creationId xmlns:p14="http://schemas.microsoft.com/office/powerpoint/2010/main" val="27678472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337023"/>
                <a:ext cx="9302220" cy="5013937"/>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A method used to resolve collision in hash tables. </a:t>
                </a:r>
                <a:r>
                  <a:rPr lang="en-US" sz="2200" dirty="0">
                    <a:solidFill>
                      <a:srgbClr val="0000FF"/>
                    </a:solidFill>
                    <a:latin typeface="Times New Roman" panose="02020603050405020304" pitchFamily="18" charset="0"/>
                    <a:cs typeface="Times New Roman" panose="02020603050405020304" pitchFamily="18" charset="0"/>
                  </a:rPr>
                  <a:t>This alleviates the primary clustering problem found in linear probing by skipping slots.</a:t>
                </a:r>
                <a:endParaRPr lang="en-US" sz="2200" dirty="0">
                  <a:latin typeface="Times New Roman" panose="02020603050405020304" pitchFamily="18" charset="0"/>
                  <a:cs typeface="Times New Roman" panose="02020603050405020304" pitchFamily="18" charset="0"/>
                </a:endParaRPr>
              </a:p>
              <a:p>
                <a:pPr marL="457200" indent="-457200">
                  <a:lnSpc>
                    <a:spcPct val="100000"/>
                  </a:lnSpc>
                  <a:spcBef>
                    <a:spcPts val="0"/>
                  </a:spcBef>
                  <a:spcAft>
                    <a:spcPts val="600"/>
                  </a:spcAft>
                </a:pPr>
                <a:r>
                  <a:rPr lang="en-US" sz="2200" dirty="0">
                    <a:latin typeface="Times New Roman" panose="02020603050405020304" pitchFamily="18" charset="0"/>
                    <a:cs typeface="Times New Roman" panose="02020603050405020304" pitchFamily="18" charset="0"/>
                  </a:rPr>
                  <a:t>Uses a hashing function of the form</a:t>
                </a:r>
              </a:p>
              <a:p>
                <a:pPr marL="457200" lvl="1"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where h’ is an auxiliary hash function;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and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latin typeface="Times New Roman" panose="02020603050405020304" pitchFamily="18" charset="0"/>
                    <a:cs typeface="Times New Roman" panose="02020603050405020304" pitchFamily="18" charset="0"/>
                  </a:rPr>
                  <a:t> 0 are constants;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m is the size of the hash table, and </a:t>
                </a:r>
              </a:p>
              <a:p>
                <a:pPr marL="457200" indent="-45720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is the probe number, ranging  0 </a:t>
                </a:r>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200" b="0" i="0" smtClean="0">
                        <a:latin typeface="Cambria Math" panose="02040503050406030204" pitchFamily="18" charset="0"/>
                        <a:ea typeface="Cambria Math" panose="02040503050406030204" pitchFamily="18" charset="0"/>
                        <a:cs typeface="Times New Roman" panose="02020603050405020304" pitchFamily="18" charset="0"/>
                      </a:rPr>
                      <m:t>i</m:t>
                    </m:r>
                  </m:oMath>
                </a14:m>
                <a:r>
                  <a:rPr lang="en-US" sz="22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Constraints for the Method’s Effective Use:</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values of </a:t>
                </a:r>
                <a:r>
                  <a:rPr lang="en-US" sz="2200"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 c</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and m must be chosen carefully to ensure that all slots in the hash table can be probed, thus making full use of the table’s capacity. </a:t>
                </a:r>
                <a:endParaRPr lang="en-US" sz="2200" dirty="0">
                  <a:solidFill>
                    <a:srgbClr val="0000FF"/>
                  </a:solidFill>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24527" y="1337023"/>
                <a:ext cx="9302220" cy="5013937"/>
              </a:xfrm>
              <a:blipFill>
                <a:blip r:embed="rId2"/>
                <a:stretch>
                  <a:fillRect l="-983" t="-243" b="-850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8184275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24527" y="1190994"/>
            <a:ext cx="9290229" cy="5258446"/>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Initial Position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The initial position probed is T[h’(k)];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Quadratic Offsets: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Later positions are probed with offsets that increase quadratically with the probe number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Advantages Over Linear Probing: </a:t>
            </a:r>
          </a:p>
          <a:p>
            <a:pPr marL="9144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Reduction of Clustering - Quadratic probing skips slots in a quadratic manner, reducing the primary clustering problem found in linear probing, where consecutive slots are probed sequentially.</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674071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97111" y="1243457"/>
            <a:ext cx="9245059" cy="5050339"/>
          </a:xfrm>
        </p:spPr>
        <p:txBody>
          <a:bodyPr>
            <a:no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Quadratic Probing in Hash Tables  </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 + c</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i + c</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i</a:t>
            </a:r>
            <a:r>
              <a:rPr lang="en-US" sz="2200" baseline="30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 mod m</a:t>
            </a:r>
          </a:p>
          <a:p>
            <a:pPr marL="0" indent="0">
              <a:lnSpc>
                <a:spcPct val="100000"/>
              </a:lnSpc>
              <a:spcBef>
                <a:spcPts val="0"/>
              </a:spcBef>
              <a:spcAft>
                <a:spcPts val="600"/>
              </a:spcAft>
              <a:buNone/>
            </a:pPr>
            <a:r>
              <a:rPr lang="en-US" sz="2200" dirty="0">
                <a:solidFill>
                  <a:srgbClr val="0000FF"/>
                </a:solidFill>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Secondary Clustering:</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Identical Probe Sequences for Colliding Keys - If two keys have the same initial probe position, then their probe sequences are the same, since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0)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0) implies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This leads to a milder form of clustering called </a:t>
            </a:r>
            <a:r>
              <a:rPr lang="en-US" sz="2200" i="1" dirty="0">
                <a:solidFill>
                  <a:srgbClr val="0000FF"/>
                </a:solidFill>
                <a:latin typeface="Times New Roman" panose="02020603050405020304" pitchFamily="18" charset="0"/>
                <a:cs typeface="Times New Roman" panose="02020603050405020304" pitchFamily="18" charset="0"/>
              </a:rPr>
              <a:t>secondary clustering.     </a:t>
            </a:r>
          </a:p>
          <a:p>
            <a:pPr marL="914400" indent="-457200">
              <a:lnSpc>
                <a:spcPct val="100000"/>
              </a:lnSpc>
              <a:spcBef>
                <a:spcPts val="60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Fixed Probe Sequences: </a:t>
            </a:r>
            <a:r>
              <a:rPr lang="en-US" sz="2200" dirty="0">
                <a:latin typeface="Times New Roman" panose="02020603050405020304" pitchFamily="18" charset="0"/>
                <a:cs typeface="Times New Roman" panose="02020603050405020304" pitchFamily="18" charset="0"/>
              </a:rPr>
              <a:t>As in linear probing, since the initial probe position determines the entire sequence, there are </a:t>
            </a:r>
            <a:r>
              <a:rPr lang="en-US" sz="2200" dirty="0">
                <a:solidFill>
                  <a:srgbClr val="0000FF"/>
                </a:solidFill>
                <a:latin typeface="Times New Roman" panose="02020603050405020304" pitchFamily="18" charset="0"/>
                <a:cs typeface="Times New Roman" panose="02020603050405020304" pitchFamily="18" charset="0"/>
              </a:rPr>
              <a:t>only m distinct probe sequences corresponding to the initial m positions.   </a:t>
            </a: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74169" y="4154476"/>
            <a:ext cx="1516185" cy="584775"/>
          </a:xfrm>
          <a:prstGeom prst="rect">
            <a:avLst/>
          </a:prstGeom>
          <a:noFill/>
        </p:spPr>
        <p:txBody>
          <a:bodyPr wrap="square" rtlCol="0">
            <a:spAutoFit/>
          </a:bodyPr>
          <a:lstStyle/>
          <a:p>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 + 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 + 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a:p>
            <a:r>
              <a:rPr lang="en-US" sz="1600" baseline="300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h</a:t>
            </a:r>
            <a:r>
              <a:rPr lang="en-US" sz="1600" dirty="0">
                <a:solidFill>
                  <a:srgbClr val="0000FF"/>
                </a:solidFill>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(k’)+c</a:t>
            </a:r>
            <a:r>
              <a:rPr lang="en-US" sz="1600" baseline="-25000" dirty="0">
                <a:solidFill>
                  <a:srgbClr val="0000FF"/>
                </a:solidFill>
                <a:latin typeface="Times New Roman" panose="02020603050405020304" pitchFamily="18" charset="0"/>
                <a:cs typeface="Times New Roman" panose="02020603050405020304" pitchFamily="18" charset="0"/>
              </a:rPr>
              <a:t>1</a:t>
            </a:r>
            <a:r>
              <a:rPr lang="en-US" sz="1600" dirty="0">
                <a:solidFill>
                  <a:srgbClr val="0000FF"/>
                </a:solidFill>
                <a:latin typeface="Times New Roman" panose="02020603050405020304" pitchFamily="18" charset="0"/>
                <a:cs typeface="Times New Roman" panose="02020603050405020304" pitchFamily="18" charset="0"/>
              </a:rPr>
              <a:t>i+c</a:t>
            </a:r>
            <a:r>
              <a:rPr lang="en-US" sz="1600" baseline="-25000" dirty="0">
                <a:solidFill>
                  <a:srgbClr val="0000FF"/>
                </a:solidFill>
                <a:latin typeface="Times New Roman" panose="02020603050405020304" pitchFamily="18" charset="0"/>
                <a:cs typeface="Times New Roman" panose="02020603050405020304" pitchFamily="18" charset="0"/>
              </a:rPr>
              <a:t>2</a:t>
            </a:r>
            <a:r>
              <a:rPr lang="en-US" sz="1600" dirty="0">
                <a:solidFill>
                  <a:srgbClr val="0000FF"/>
                </a:solidFill>
                <a:latin typeface="Times New Roman" panose="02020603050405020304" pitchFamily="18" charset="0"/>
                <a:cs typeface="Times New Roman" panose="02020603050405020304" pitchFamily="18" charset="0"/>
              </a:rPr>
              <a:t>i</a:t>
            </a:r>
            <a:r>
              <a:rPr lang="en-US" sz="1600" baseline="30000" dirty="0">
                <a:solidFill>
                  <a:srgbClr val="0000FF"/>
                </a:solidFill>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1DECFDE0-BECB-61AA-8338-C1C65FF3884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692787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7C044-5629-7B81-E9DC-FE92E113452D}"/>
              </a:ext>
            </a:extLst>
          </p:cNvPr>
          <p:cNvSpPr txBox="1"/>
          <p:nvPr/>
        </p:nvSpPr>
        <p:spPr>
          <a:xfrm>
            <a:off x="4854222" y="3244334"/>
            <a:ext cx="3476978"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Double Hashing </a:t>
            </a:r>
            <a:endParaRPr lang="en-US" sz="3200" dirty="0"/>
          </a:p>
        </p:txBody>
      </p:sp>
    </p:spTree>
    <p:extLst>
      <p:ext uri="{BB962C8B-B14F-4D97-AF65-F5344CB8AC3E}">
        <p14:creationId xmlns:p14="http://schemas.microsoft.com/office/powerpoint/2010/main" val="24969939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49476" y="5463973"/>
            <a:ext cx="10285045" cy="13940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48357" y="860252"/>
                <a:ext cx="9287281" cy="5795318"/>
              </a:xfrm>
            </p:spPr>
            <p:txBody>
              <a:bodyPr>
                <a:noAutofit/>
              </a:bodyPr>
              <a:lstStyle/>
              <a:p>
                <a:pPr marL="0" indent="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Double hashing - A technique used in hash tables to resolve collisions.</a:t>
                </a:r>
              </a:p>
              <a:p>
                <a:pPr marL="457200" indent="-457200">
                  <a:lnSpc>
                    <a:spcPct val="100000"/>
                  </a:lnSpc>
                  <a:spcBef>
                    <a:spcPts val="600"/>
                  </a:spcBef>
                  <a:spcAft>
                    <a:spcPts val="600"/>
                  </a:spcAft>
                </a:pPr>
                <a:r>
                  <a:rPr lang="en-US" sz="2400" dirty="0">
                    <a:latin typeface="Times New Roman" panose="02020603050405020304" pitchFamily="18" charset="0"/>
                    <a:cs typeface="Times New Roman" panose="02020603050405020304" pitchFamily="18" charset="0"/>
                  </a:rPr>
                  <a:t>The formula for the double hash function is:</a:t>
                </a:r>
              </a:p>
              <a:p>
                <a:pPr marL="457200" indent="-45720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 to determine the probing sequence; the probe number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with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&lt; m; and m is the size of the hash table</a:t>
                </a:r>
              </a:p>
              <a:p>
                <a:pPr marL="4572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Key Requirements for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Relative primality </a:t>
                </a:r>
              </a:p>
              <a:p>
                <a:pPr marL="9144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value must be relatively prime to m</a:t>
                </a:r>
              </a:p>
              <a:p>
                <a:pPr marL="1371600" indent="-457200">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ensures that the </a:t>
                </a:r>
                <a:r>
                  <a:rPr lang="en-US" sz="2400" i="1" dirty="0">
                    <a:solidFill>
                      <a:srgbClr val="0000FF"/>
                    </a:solidFill>
                    <a:latin typeface="Times New Roman" panose="02020603050405020304" pitchFamily="18" charset="0"/>
                    <a:cs typeface="Times New Roman" panose="02020603050405020304" pitchFamily="18" charset="0"/>
                  </a:rPr>
                  <a:t>entire</a:t>
                </a:r>
                <a:r>
                  <a:rPr lang="en-US" sz="2400" dirty="0">
                    <a:solidFill>
                      <a:srgbClr val="0000FF"/>
                    </a:solidFill>
                    <a:latin typeface="Times New Roman" panose="02020603050405020304" pitchFamily="18" charset="0"/>
                    <a:cs typeface="Times New Roman" panose="02020603050405020304" pitchFamily="18" charset="0"/>
                  </a:rPr>
                  <a:t> hash table can be searched, i.e., the sequence to include all possible addresses.</a:t>
                </a:r>
              </a:p>
              <a:p>
                <a:pPr marL="13716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Otherwise, if GCD(h</a:t>
                </a:r>
                <a:r>
                  <a:rPr lang="en-US" baseline="-25000" dirty="0">
                    <a:solidFill>
                      <a:srgbClr val="0000FF"/>
                    </a:solidFill>
                    <a:latin typeface="Times New Roman" panose="02020603050405020304" pitchFamily="18" charset="0"/>
                    <a:cs typeface="Times New Roman" panose="02020603050405020304" pitchFamily="18" charset="0"/>
                  </a:rPr>
                  <a:t>2</a:t>
                </a:r>
                <a:r>
                  <a:rPr lang="en-US" dirty="0">
                    <a:solidFill>
                      <a:srgbClr val="0000FF"/>
                    </a:solidFill>
                    <a:latin typeface="Times New Roman" panose="02020603050405020304" pitchFamily="18" charset="0"/>
                    <a:cs typeface="Times New Roman" panose="02020603050405020304" pitchFamily="18" charset="0"/>
                  </a:rPr>
                  <a:t>(k), m) = d &gt; 1 for some key k, then a search for key k would examine </a:t>
                </a:r>
                <a14:m>
                  <m:oMath xmlns:m="http://schemas.openxmlformats.org/officeDocument/2006/math">
                    <m:f>
                      <m:fPr>
                        <m:ctrlPr>
                          <a:rPr lang="en-US" i="1" dirty="0" smtClean="0">
                            <a:solidFill>
                              <a:srgbClr val="0000FF"/>
                            </a:solidFill>
                            <a:latin typeface="Cambria Math" panose="02040503050406030204" pitchFamily="18" charset="0"/>
                            <a:cs typeface="Times New Roman" panose="02020603050405020304" pitchFamily="18" charset="0"/>
                          </a:rPr>
                        </m:ctrlPr>
                      </m:fPr>
                      <m:num>
                        <m:r>
                          <a:rPr lang="en-US" b="0" i="1" dirty="0" smtClean="0">
                            <a:solidFill>
                              <a:srgbClr val="0000FF"/>
                            </a:solidFill>
                            <a:latin typeface="Cambria Math" panose="02040503050406030204" pitchFamily="18" charset="0"/>
                            <a:cs typeface="Times New Roman" panose="02020603050405020304" pitchFamily="18" charset="0"/>
                          </a:rPr>
                          <m:t>1</m:t>
                        </m:r>
                      </m:num>
                      <m:den>
                        <m:r>
                          <a:rPr lang="en-US" b="0" i="1" dirty="0" smtClean="0">
                            <a:solidFill>
                              <a:srgbClr val="0000FF"/>
                            </a:solidFill>
                            <a:latin typeface="Cambria Math" panose="02040503050406030204" pitchFamily="18" charset="0"/>
                            <a:cs typeface="Times New Roman" panose="02020603050405020304" pitchFamily="18" charset="0"/>
                          </a:rPr>
                          <m:t>𝑑</m:t>
                        </m:r>
                      </m:den>
                    </m:f>
                    <m:r>
                      <a:rPr lang="en-US" b="0" i="1" dirty="0" smtClean="0">
                        <a:solidFill>
                          <a:srgbClr val="0000FF"/>
                        </a:solidFill>
                        <a:latin typeface="Cambria Math" panose="02040503050406030204" pitchFamily="18" charset="0"/>
                        <a:cs typeface="Times New Roman" panose="02020603050405020304" pitchFamily="18" charset="0"/>
                      </a:rPr>
                      <m:t>𝑡h</m:t>
                    </m:r>
                    <m:r>
                      <a:rPr lang="en-US" i="1" dirty="0">
                        <a:solidFill>
                          <a:srgbClr val="0000FF"/>
                        </a:solidFill>
                        <a:latin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of the hash table. </a:t>
                </a:r>
                <a:endParaRPr lang="en-US"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nSpc>
                    <a:spcPct val="10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48357" y="860252"/>
                <a:ext cx="9287281" cy="5795318"/>
              </a:xfrm>
              <a:blipFill>
                <a:blip r:embed="rId2"/>
                <a:stretch>
                  <a:fillRect l="-1051" t="-841" r="-85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6686723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07080"/>
            <a:ext cx="10285045" cy="1394027"/>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5E97DB82-7DD7-B774-232A-F1E971D3A84A}"/>
              </a:ext>
            </a:extLst>
          </p:cNvPr>
          <p:cNvSpPr txBox="1"/>
          <p:nvPr/>
        </p:nvSpPr>
        <p:spPr>
          <a:xfrm>
            <a:off x="1056891" y="5250920"/>
            <a:ext cx="10285045" cy="1394027"/>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26029" y="959235"/>
            <a:ext cx="9546771" cy="5795318"/>
          </a:xfrm>
        </p:spPr>
        <p:txBody>
          <a:bodyPr>
            <a:noAutofit/>
          </a:bodyPr>
          <a:lstStyle/>
          <a:p>
            <a:pPr marL="0" indent="0">
              <a:lnSpc>
                <a:spcPct val="100000"/>
              </a:lnSpc>
              <a:spcBef>
                <a:spcPts val="600"/>
              </a:spcBef>
              <a:buNone/>
            </a:pPr>
            <a:r>
              <a:rPr lang="en-US" sz="22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The formula for the double hash function is: </a:t>
            </a:r>
            <a:r>
              <a:rPr lang="en-US" sz="2200" dirty="0">
                <a:solidFill>
                  <a:srgbClr val="0000FF"/>
                </a:solidFill>
                <a:latin typeface="Times New Roman" panose="02020603050405020304" pitchFamily="18" charset="0"/>
                <a:cs typeface="Times New Roman" panose="02020603050405020304" pitchFamily="18" charset="0"/>
              </a:rPr>
              <a:t>h(k,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a:t>
            </a:r>
            <a:r>
              <a:rPr lang="en-US" sz="2200" dirty="0" err="1">
                <a:solidFill>
                  <a:srgbClr val="0000FF"/>
                </a:solidFill>
                <a:latin typeface="Times New Roman" panose="02020603050405020304" pitchFamily="18" charset="0"/>
                <a:cs typeface="Times New Roman" panose="02020603050405020304" pitchFamily="18" charset="0"/>
              </a:rPr>
              <a:t>i</a:t>
            </a: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mod m   </a:t>
            </a:r>
          </a:p>
          <a:p>
            <a:pPr marL="4572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Ensuring Relative Primality: The following strategies are to ensure that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is relatively prime to m</a:t>
            </a:r>
          </a:p>
          <a:p>
            <a:pPr marL="914400" indent="-457200">
              <a:lnSpc>
                <a:spcPct val="100000"/>
              </a:lnSpc>
              <a:spcBef>
                <a:spcPts val="600"/>
              </a:spcBef>
              <a:buFont typeface="+mj-lt"/>
              <a:buAutoNum type="arabicPeriod"/>
            </a:pPr>
            <a:r>
              <a:rPr lang="en-US" sz="2200" dirty="0">
                <a:solidFill>
                  <a:srgbClr val="0000FF"/>
                </a:solidFill>
                <a:latin typeface="Times New Roman" panose="02020603050405020304" pitchFamily="18" charset="0"/>
                <a:cs typeface="Times New Roman" panose="02020603050405020304" pitchFamily="18" charset="0"/>
              </a:rPr>
              <a:t>Let m be a power of 2.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to always return and produce an odd number. </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if m = 2</a:t>
            </a:r>
            <a:r>
              <a:rPr lang="en-US" sz="2200" baseline="30000" dirty="0">
                <a:solidFill>
                  <a:srgbClr val="0000FF"/>
                </a:solidFill>
                <a:latin typeface="Times New Roman" panose="02020603050405020304" pitchFamily="18" charset="0"/>
                <a:cs typeface="Times New Roman" panose="02020603050405020304" pitchFamily="18" charset="0"/>
              </a:rPr>
              <a:t>n</a:t>
            </a:r>
            <a:r>
              <a:rPr lang="en-US" sz="2200" dirty="0">
                <a:solidFill>
                  <a:srgbClr val="0000FF"/>
                </a:solidFill>
                <a:latin typeface="Times New Roman" panose="02020603050405020304" pitchFamily="18" charset="0"/>
                <a:cs typeface="Times New Roman" panose="02020603050405020304" pitchFamily="18" charset="0"/>
              </a:rPr>
              <a:t> ,  any odd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will be relatively prime to m.</a:t>
            </a:r>
          </a:p>
          <a:p>
            <a:pPr marL="914400" indent="-45720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2. 	Let m be a prime. Design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so that it always returns a positive integer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This can be achieved by a secondary modulus operation with a number m’ slightly less than m.</a:t>
            </a:r>
          </a:p>
          <a:p>
            <a:pPr marL="1371600" indent="-457200">
              <a:lnSpc>
                <a:spcPct val="100000"/>
              </a:lnSpc>
              <a:spcBef>
                <a:spcPts val="600"/>
              </a:spcBef>
            </a:pPr>
            <a:r>
              <a:rPr lang="en-US" sz="2200" dirty="0">
                <a:solidFill>
                  <a:srgbClr val="0000FF"/>
                </a:solidFill>
                <a:latin typeface="Times New Roman" panose="02020603050405020304" pitchFamily="18" charset="0"/>
                <a:cs typeface="Times New Roman" panose="02020603050405020304" pitchFamily="18" charset="0"/>
              </a:rPr>
              <a:t>Example:  Choose m to be a prime number, and define</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h</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(k) = k mod m; h</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600"/>
              </a:spcBef>
              <a:buNone/>
            </a:pPr>
            <a:r>
              <a:rPr lang="en-US" sz="2200" dirty="0">
                <a:solidFill>
                  <a:srgbClr val="0000FF"/>
                </a:solidFill>
                <a:latin typeface="Times New Roman" panose="02020603050405020304" pitchFamily="18" charset="0"/>
                <a:cs typeface="Times New Roman" panose="02020603050405020304" pitchFamily="18" charset="0"/>
              </a:rPr>
              <a:t>                   where m’ is chosen to be slightly less than m (says, m-1 or m-2).</a:t>
            </a:r>
            <a:endParaRPr lang="en-US" sz="2200" dirty="0">
              <a:latin typeface="Times New Roman" panose="02020603050405020304" pitchFamily="18" charset="0"/>
              <a:cs typeface="Times New Roman" panose="02020603050405020304" pitchFamily="18" charset="0"/>
            </a:endParaRPr>
          </a:p>
          <a:p>
            <a:pPr>
              <a:lnSpc>
                <a:spcPct val="100000"/>
              </a:lnSpc>
              <a:spcBef>
                <a:spcPts val="600"/>
              </a:spcBef>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a:lnSpc>
                <a:spcPct val="100000"/>
              </a:lnSpc>
              <a:spcBef>
                <a:spcPts val="0"/>
              </a:spcBef>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BA42C0-CB55-79C4-8554-7E1FF5C5A3C3}"/>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837715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507671" y="1520785"/>
            <a:ext cx="9176657" cy="3816429"/>
          </a:xfrm>
          <a:prstGeom prst="rect">
            <a:avLst/>
          </a:prstGeom>
          <a:noFill/>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Double hashing</a:t>
            </a:r>
          </a:p>
          <a:p>
            <a:pPr>
              <a:spcBef>
                <a:spcPts val="600"/>
              </a:spcBef>
              <a:spcAft>
                <a:spcPts val="600"/>
              </a:spcAft>
            </a:pPr>
            <a:r>
              <a:rPr lang="en-US" sz="2400" b="1" dirty="0">
                <a:latin typeface="Times New Roman" panose="02020603050405020304" pitchFamily="18" charset="0"/>
                <a:cs typeface="Times New Roman" panose="02020603050405020304" pitchFamily="18" charset="0"/>
              </a:rPr>
              <a:t>Benefits:</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Avoids Clustering</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reduces clustering compared to linear or quadratic probing.</a:t>
            </a:r>
          </a:p>
          <a:p>
            <a:pPr marL="457200" indent="-457200">
              <a:spcBef>
                <a:spcPts val="600"/>
              </a:spcBef>
              <a:spcAft>
                <a:spcPts val="60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Efficient Probing Sequence</a:t>
            </a:r>
            <a:r>
              <a:rPr lang="en-US" sz="2400" dirty="0">
                <a:latin typeface="Times New Roman" panose="02020603050405020304" pitchFamily="18" charset="0"/>
                <a:cs typeface="Times New Roman" panose="02020603050405020304" pitchFamily="18" charset="0"/>
              </a:rPr>
              <a:t>: </a:t>
            </a:r>
          </a:p>
          <a:p>
            <a:pPr marL="9144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Ensures that the entire hash table is utilized, reducing the likelihood of collisions.</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62454040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32460B-4C30-806E-0114-3579DADE3B8B}"/>
              </a:ext>
            </a:extLst>
          </p:cNvPr>
          <p:cNvSpPr txBox="1"/>
          <p:nvPr/>
        </p:nvSpPr>
        <p:spPr>
          <a:xfrm>
            <a:off x="1431471" y="994856"/>
            <a:ext cx="9176657" cy="5863144"/>
          </a:xfrm>
          <a:prstGeom prst="rect">
            <a:avLst/>
          </a:prstGeom>
          <a:noFill/>
        </p:spPr>
        <p:txBody>
          <a:bodyPr wrap="square">
            <a:spAutoFit/>
          </a:bodyPr>
          <a:lstStyle/>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Double hashing:  The formula for the double hash function is: </a:t>
            </a:r>
            <a:r>
              <a:rPr lang="en-US" sz="2400" dirty="0">
                <a:solidFill>
                  <a:srgbClr val="0000FF"/>
                </a:solidFill>
                <a:latin typeface="Times New Roman" panose="02020603050405020304" pitchFamily="18" charset="0"/>
                <a:cs typeface="Times New Roman" panose="02020603050405020304" pitchFamily="18" charset="0"/>
              </a:rPr>
              <a:t>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57200" indent="-457200">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Example in Practice:</a:t>
            </a:r>
          </a:p>
          <a:p>
            <a:pPr marL="457200" indent="-457200"/>
            <a:r>
              <a:rPr lang="en-US" sz="2400" dirty="0">
                <a:latin typeface="Times New Roman" panose="02020603050405020304" pitchFamily="18" charset="0"/>
                <a:cs typeface="Times New Roman" panose="02020603050405020304" pitchFamily="18" charset="0"/>
              </a:rPr>
              <a:t>If m=7 (a prime number), and m′=5</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 k mod 7</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 1 + (k mod 5)</a:t>
            </a:r>
          </a:p>
          <a:p>
            <a:pPr marL="457200" indent="-457200"/>
            <a:r>
              <a:rPr lang="en-US" sz="2400" dirty="0">
                <a:latin typeface="Times New Roman" panose="02020603050405020304" pitchFamily="18" charset="0"/>
                <a:cs typeface="Times New Roman" panose="02020603050405020304" pitchFamily="18" charset="0"/>
              </a:rPr>
              <a:t>For key k = 10,</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(10) = 10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(10) = 1 + (10 mod 5) = 1 + 0 = 1</a:t>
            </a:r>
          </a:p>
          <a:p>
            <a:pPr marL="457200" indent="-457200"/>
            <a:r>
              <a:rPr lang="en-US" sz="2400" dirty="0">
                <a:latin typeface="Times New Roman" panose="02020603050405020304" pitchFamily="18" charset="0"/>
                <a:cs typeface="Times New Roman" panose="02020603050405020304" pitchFamily="18" charset="0"/>
              </a:rPr>
              <a:t>The probing sequence would be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0) = (3 + 0 ⋅ 1) mod 7 = 3</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1) = (3 + 1 ⋅ 1) mod 7 = 4</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h(10, 2 )= (3 + 2 ⋅ 1) mod 7 =5 </a:t>
            </a:r>
          </a:p>
          <a:p>
            <a:r>
              <a:rPr lang="en-US" sz="2400" dirty="0">
                <a:latin typeface="Times New Roman" panose="02020603050405020304" pitchFamily="18" charset="0"/>
                <a:cs typeface="Times New Roman" panose="02020603050405020304" pitchFamily="18" charset="0"/>
              </a:rPr>
              <a:t>Thus, the key 10 would be placed in one of the positions 3, 4, 5, etc., depending on the availability.</a:t>
            </a:r>
          </a:p>
        </p:txBody>
      </p:sp>
      <p:sp>
        <p:nvSpPr>
          <p:cNvPr id="4" name="TextBox 3">
            <a:extLst>
              <a:ext uri="{FF2B5EF4-FFF2-40B4-BE49-F238E27FC236}">
                <a16:creationId xmlns:a16="http://schemas.microsoft.com/office/drawing/2014/main" id="{2847CA4E-D61A-F52A-42DF-C2A775F9B196}"/>
              </a:ext>
            </a:extLst>
          </p:cNvPr>
          <p:cNvSpPr txBox="1"/>
          <p:nvPr/>
        </p:nvSpPr>
        <p:spPr>
          <a:xfrm>
            <a:off x="152452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1765707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660235"/>
                <a:ext cx="9726929" cy="620348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formula for the double hash function is </a:t>
                </a:r>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a:t>
                </a:r>
                <a:r>
                  <a:rPr lang="en-US" sz="20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	where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are auxiliary hash functions, and 0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&lt; m.</a:t>
                </a:r>
              </a:p>
              <a:p>
                <a:pPr marL="4572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Example: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k = 123456. Choose m = 701 (a prime) and m’ = 700.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Define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k mod m; and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(k mod m’).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Then h</a:t>
                </a:r>
                <a:r>
                  <a:rPr lang="en-US" sz="2400" baseline="-25000" dirty="0">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123456 mod 701 = 80 and </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1 + (123456 mod 700) = 257. </a:t>
                </a:r>
              </a:p>
              <a:p>
                <a:pPr marL="914400" indent="-45720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So, probing sequence:</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first probe is to position 80, and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subsequent probes are to every 257</a:t>
                </a:r>
                <a:r>
                  <a:rPr lang="en-US" sz="2400" baseline="30000" dirty="0">
                    <a:solidFill>
                      <a:srgbClr val="0000FF"/>
                    </a:solidFill>
                    <a:latin typeface="Times New Roman" panose="02020603050405020304" pitchFamily="18" charset="0"/>
                    <a:cs typeface="Times New Roman" panose="02020603050405020304" pitchFamily="18" charset="0"/>
                  </a:rPr>
                  <a:t>th</a:t>
                </a:r>
                <a:r>
                  <a:rPr lang="en-US" sz="2400" dirty="0">
                    <a:solidFill>
                      <a:srgbClr val="0000FF"/>
                    </a:solidFill>
                    <a:latin typeface="Times New Roman" panose="02020603050405020304" pitchFamily="18" charset="0"/>
                    <a:cs typeface="Times New Roman" panose="02020603050405020304" pitchFamily="18" charset="0"/>
                  </a:rPr>
                  <a:t> slot (mod m)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1) = (80 + 1 . 257) mod 701 = 337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h(k, 2) = (80 + 2 . 257) mod 701 = 594  </a:t>
                </a:r>
              </a:p>
              <a:p>
                <a:pPr marL="914400" indent="-457200">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And so on, examined until the key is found or every slot is examined.</a:t>
                </a: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71600" y="660235"/>
                <a:ext cx="9726929" cy="6203488"/>
              </a:xfrm>
              <a:blipFill>
                <a:blip r:embed="rId2"/>
                <a:stretch>
                  <a:fillRect l="-940" t="-786" b="-29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313791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418" y="2244436"/>
            <a:ext cx="9760704" cy="4315885"/>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90976" y="1682062"/>
            <a:ext cx="8810047" cy="4508927"/>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Encode the location </a:t>
            </a:r>
            <a:r>
              <a:rPr lang="en-US" sz="2400" dirty="0">
                <a:latin typeface="Times New Roman" panose="02020603050405020304" pitchFamily="18" charset="0"/>
                <a:ea typeface="Calibri" panose="020F0502020204030204" pitchFamily="34" charset="0"/>
                <a:cs typeface="Times New Roman" panose="02020603050405020304" pitchFamily="18" charset="0"/>
              </a:rPr>
              <a:t>of a computer on the Internet:</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use a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32-bit-IP</a:t>
            </a:r>
            <a:r>
              <a:rPr lang="en-US" sz="2400" dirty="0">
                <a:latin typeface="Times New Roman" panose="02020603050405020304" pitchFamily="18" charset="0"/>
                <a:ea typeface="Calibri" panose="020F0502020204030204" pitchFamily="34" charset="0"/>
                <a:cs typeface="Times New Roman" panose="02020603050405020304" pitchFamily="18" charset="0"/>
              </a:rPr>
              <a:t> (Internet protocol)</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address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Often represented 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four 8-bit fields</a:t>
            </a:r>
            <a:r>
              <a:rPr lang="en-US" sz="2400" dirty="0">
                <a:latin typeface="Times New Roman" panose="02020603050405020304" pitchFamily="18" charset="0"/>
                <a:ea typeface="Calibri" panose="020F0502020204030204" pitchFamily="34" charset="0"/>
                <a:cs typeface="Times New Roman" panose="02020603050405020304" pitchFamily="18" charset="0"/>
              </a:rPr>
              <a:t>, such as 128.32.168.80.  </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direct addressing,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achieve fast lookup times (constant time O(1))</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 records are maintained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 an array indexed by IP address.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Waste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memory space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array would have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4 * 10</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9</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entries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large majority of them are blank.</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211A536-EE53-4234-81FF-BA92039F0194}"/>
              </a:ext>
            </a:extLst>
          </p:cNvPr>
          <p:cNvSpPr/>
          <p:nvPr/>
        </p:nvSpPr>
        <p:spPr>
          <a:xfrm>
            <a:off x="1561484" y="762391"/>
            <a:ext cx="5118837" cy="492443"/>
          </a:xfrm>
          <a:prstGeom prst="rect">
            <a:avLst/>
          </a:prstGeom>
        </p:spPr>
        <p:txBody>
          <a:bodyPr wrap="none">
            <a:spAutoFit/>
          </a:bodyPr>
          <a:lstStyle/>
          <a:p>
            <a:r>
              <a:rPr lang="en-US" sz="2600" dirty="0">
                <a:cs typeface="Times New Roman" panose="02020603050405020304" pitchFamily="18" charset="0"/>
              </a:rPr>
              <a:t>Hash Tables vs Direct-Address Tables</a:t>
            </a:r>
          </a:p>
        </p:txBody>
      </p:sp>
    </p:spTree>
    <p:extLst>
      <p:ext uri="{BB962C8B-B14F-4D97-AF65-F5344CB8AC3E}">
        <p14:creationId xmlns:p14="http://schemas.microsoft.com/office/powerpoint/2010/main" val="2028312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3918" y="1969821"/>
            <a:ext cx="10328911" cy="184779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71600" y="715876"/>
            <a:ext cx="9726929" cy="6203488"/>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marL="4572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Benefits: Improved Distribution</a:t>
            </a:r>
          </a:p>
          <a:p>
            <a:pPr marL="914400" indent="-457200">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Double hashing produces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a:t>
            </a:r>
            <a:r>
              <a:rPr lang="en-US" sz="2400" baseline="30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 probe sequences compared to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(m) in linear or quadratic probing. E</a:t>
            </a:r>
            <a:r>
              <a:rPr lang="en-US" sz="2400" dirty="0">
                <a:latin typeface="Times New Roman" panose="02020603050405020304" pitchFamily="18" charset="0"/>
                <a:cs typeface="Times New Roman" panose="02020603050405020304" pitchFamily="18" charset="0"/>
              </a:rPr>
              <a:t>ach possible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pair yields a distinct probe sequence, ensuring a more uniform distribution of keys. As we vary the key, the initial probe position h</a:t>
            </a:r>
            <a:r>
              <a:rPr lang="en-US" sz="2400" baseline="-25000" dirty="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(k) and the offset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(k) may vary independently.</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As a result, the performance of double hashing appears to be very close to the performance of the “idea” scheme of uniform hashing.</a:t>
            </a:r>
          </a:p>
          <a:p>
            <a:pPr marL="4572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Drawbacks: The</a:t>
            </a:r>
            <a:r>
              <a:rPr lang="en-US" sz="2400" b="1" dirty="0">
                <a:solidFill>
                  <a:srgbClr val="0000FF"/>
                </a:solidFill>
                <a:latin typeface="Times New Roman" panose="02020603050405020304" pitchFamily="18" charset="0"/>
                <a:cs typeface="Times New Roman" panose="02020603050405020304" pitchFamily="18" charset="0"/>
              </a:rPr>
              <a:t> drawback </a:t>
            </a:r>
            <a:r>
              <a:rPr lang="en-US" sz="2400" dirty="0">
                <a:latin typeface="Times New Roman" panose="02020603050405020304" pitchFamily="18" charset="0"/>
                <a:cs typeface="Times New Roman" panose="02020603050405020304" pitchFamily="18" charset="0"/>
              </a:rPr>
              <a:t>is that we cannot delete items by rehashing, as in linear probing, because rehashing can disrupt the probe sequence.</a:t>
            </a:r>
          </a:p>
          <a:p>
            <a:pPr marL="914400" indent="-457200">
              <a:lnSpc>
                <a:spcPct val="120000"/>
              </a:lnSpc>
              <a:spcBef>
                <a:spcPts val="0"/>
              </a:spcBef>
              <a:spcAft>
                <a:spcPts val="900"/>
              </a:spcAft>
            </a:pPr>
            <a:r>
              <a:rPr lang="en-US" sz="2400" dirty="0">
                <a:latin typeface="Times New Roman" panose="02020603050405020304" pitchFamily="18" charset="0"/>
                <a:cs typeface="Times New Roman" panose="02020603050405020304" pitchFamily="18" charset="0"/>
              </a:rPr>
              <a:t>Use a sentinel value to delete an item from the slot.</a:t>
            </a:r>
          </a:p>
        </p:txBody>
      </p:sp>
      <p:sp>
        <p:nvSpPr>
          <p:cNvPr id="7" name="TextBox 6">
            <a:extLst>
              <a:ext uri="{FF2B5EF4-FFF2-40B4-BE49-F238E27FC236}">
                <a16:creationId xmlns:a16="http://schemas.microsoft.com/office/drawing/2014/main" id="{1EBA42C0-CB55-79C4-8554-7E1FF5C5A3C3}"/>
              </a:ext>
            </a:extLst>
          </p:cNvPr>
          <p:cNvSpPr txBox="1"/>
          <p:nvPr/>
        </p:nvSpPr>
        <p:spPr>
          <a:xfrm>
            <a:off x="1371600" y="11545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29763279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2971" y="3713548"/>
            <a:ext cx="10335552" cy="1812039"/>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02376" y="1332413"/>
            <a:ext cx="9239795" cy="5094514"/>
          </a:xfrm>
        </p:spPr>
        <p:txBody>
          <a:bodyPr>
            <a:normAutofit/>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Double hashing</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Uses a hashing function of the form</a:t>
            </a:r>
          </a:p>
          <a:p>
            <a:pPr marL="0" indent="0">
              <a:lnSpc>
                <a:spcPct val="120000"/>
              </a:lnSpc>
              <a:spcBef>
                <a:spcPts val="0"/>
              </a:spcBef>
              <a:spcAft>
                <a:spcPts val="1200"/>
              </a:spcAft>
              <a:buNone/>
            </a:pPr>
            <a:r>
              <a:rPr lang="en-US" sz="2400" dirty="0">
                <a:solidFill>
                  <a:srgbClr val="0000FF"/>
                </a:solidFill>
                <a:latin typeface="Times New Roman" panose="02020603050405020304" pitchFamily="18" charset="0"/>
                <a:cs typeface="Times New Roman" panose="02020603050405020304" pitchFamily="18" charset="0"/>
              </a:rPr>
              <a:t>      h(k,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(h</a:t>
            </a:r>
            <a:r>
              <a:rPr lang="en-US" sz="2400" baseline="-25000" dirty="0">
                <a:solidFill>
                  <a:srgbClr val="0000FF"/>
                </a:solidFill>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(k)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h</a:t>
            </a:r>
            <a:r>
              <a:rPr lang="en-US" sz="2400" baseline="-25000" dirty="0">
                <a:solidFill>
                  <a:srgbClr val="0000FF"/>
                </a:solidFill>
                <a:latin typeface="Times New Roman" panose="02020603050405020304" pitchFamily="18" charset="0"/>
                <a:cs typeface="Times New Roman" panose="02020603050405020304" pitchFamily="18" charset="0"/>
              </a:rPr>
              <a:t>2</a:t>
            </a:r>
            <a:r>
              <a:rPr lang="en-US" sz="2400" dirty="0">
                <a:solidFill>
                  <a:srgbClr val="0000FF"/>
                </a:solidFill>
                <a:latin typeface="Times New Roman" panose="02020603050405020304" pitchFamily="18" charset="0"/>
                <a:cs typeface="Times New Roman" panose="02020603050405020304" pitchFamily="18" charset="0"/>
              </a:rPr>
              <a:t>(k) ) mod m,   </a:t>
            </a:r>
          </a:p>
          <a:p>
            <a:pPr marL="461963" indent="-461963">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      where h</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auxiliary hash functions.</a:t>
            </a:r>
          </a:p>
          <a:p>
            <a:pPr>
              <a:lnSpc>
                <a:spcPct val="120000"/>
              </a:lnSpc>
              <a:spcBef>
                <a:spcPts val="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The initial position probed is T[h</a:t>
            </a:r>
            <a:r>
              <a:rPr lang="en-US" sz="2400" baseline="-25000" dirty="0">
                <a:solidFill>
                  <a:srgbClr val="0000FF"/>
                </a:solidFill>
                <a:cs typeface="Times New Roman" panose="02020603050405020304" pitchFamily="18" charset="0"/>
              </a:rPr>
              <a:t>1 </a:t>
            </a:r>
            <a:r>
              <a:rPr lang="en-US" sz="2400" dirty="0">
                <a:solidFill>
                  <a:srgbClr val="0000FF"/>
                </a:solidFill>
                <a:latin typeface="Times New Roman" panose="02020603050405020304" pitchFamily="18" charset="0"/>
                <a:cs typeface="Times New Roman" panose="02020603050405020304" pitchFamily="18" charset="0"/>
              </a:rPr>
              <a:t>(k)]; successive probe positions are offset from previous positions by the amount h</a:t>
            </a:r>
            <a:r>
              <a:rPr lang="en-US" sz="2400" baseline="-25000" dirty="0">
                <a:solidFill>
                  <a:srgbClr val="0000FF"/>
                </a:solidFill>
                <a:cs typeface="Times New Roman" panose="02020603050405020304" pitchFamily="18" charset="0"/>
              </a:rPr>
              <a:t>2 </a:t>
            </a:r>
            <a:r>
              <a:rPr lang="en-US" sz="2400" dirty="0">
                <a:solidFill>
                  <a:srgbClr val="0000FF"/>
                </a:solidFill>
                <a:latin typeface="Times New Roman" panose="02020603050405020304" pitchFamily="18" charset="0"/>
                <a:cs typeface="Times New Roman" panose="02020603050405020304" pitchFamily="18" charset="0"/>
              </a:rPr>
              <a:t>(k), modulo m.  </a:t>
            </a:r>
            <a:r>
              <a:rPr lang="en-US" sz="2400" dirty="0">
                <a:latin typeface="Times New Roman" panose="02020603050405020304" pitchFamily="18" charset="0"/>
                <a:cs typeface="Times New Roman" panose="02020603050405020304" pitchFamily="18" charset="0"/>
              </a:rPr>
              <a:t>Thus, the probe sequence depends in two ways upon the key k, since the initial probe position, the offset, or both, may vary. </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An example of insertion by double hashing is given below.</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3022BA45-C3A5-43D1-855F-82758AFAE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A712D-C7EC-B932-B18F-165450757A69}"/>
              </a:ext>
            </a:extLst>
          </p:cNvPr>
          <p:cNvSpPr txBox="1"/>
          <p:nvPr/>
        </p:nvSpPr>
        <p:spPr>
          <a:xfrm>
            <a:off x="1490237" y="275477"/>
            <a:ext cx="6097904" cy="584775"/>
          </a:xfrm>
          <a:prstGeom prst="rect">
            <a:avLst/>
          </a:prstGeom>
          <a:solidFill>
            <a:srgbClr val="FFFF00"/>
          </a:solidFill>
        </p:spPr>
        <p:txBody>
          <a:bodyPr wrap="square">
            <a:spAutoFit/>
          </a:bodyPr>
          <a:lstStyle/>
          <a:p>
            <a:pPr>
              <a:spcAft>
                <a:spcPts val="1800"/>
              </a:spcAft>
            </a:pPr>
            <a:r>
              <a:rPr lang="en-US" sz="3200" dirty="0">
                <a:ea typeface="Calibri" panose="020F0502020204030204" pitchFamily="34" charset="0"/>
                <a:cs typeface="Times New Roman" panose="02020603050405020304" pitchFamily="18" charset="0"/>
              </a:rPr>
              <a:t>Closed Hashing (Open Addressing )</a:t>
            </a:r>
          </a:p>
        </p:txBody>
      </p:sp>
    </p:spTree>
    <p:extLst>
      <p:ext uri="{BB962C8B-B14F-4D97-AF65-F5344CB8AC3E}">
        <p14:creationId xmlns:p14="http://schemas.microsoft.com/office/powerpoint/2010/main" val="13955172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extLst>
              <p:ext uri="{D42A27DB-BD31-4B8C-83A1-F6EECF244321}">
                <p14:modId xmlns:p14="http://schemas.microsoft.com/office/powerpoint/2010/main" val="3167135591"/>
              </p:ext>
            </p:extLst>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555641"/>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pPr marL="457200"/>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pPr marL="457200"/>
                <a:r>
                  <a:rPr lang="en-US" sz="2000" dirty="0">
                    <a:latin typeface="Times New Roman" panose="02020603050405020304" pitchFamily="18" charset="0"/>
                    <a:cs typeface="Times New Roman" panose="02020603050405020304" pitchFamily="18" charset="0"/>
                  </a:rPr>
                  <a:t>Choose m = 13 as the hash table’s size; m’ = 11. </a:t>
                </a:r>
              </a:p>
              <a:p>
                <a:pPr marL="457200"/>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(79) = 79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(79) = 1 + (79 mod 11) = 9 since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79</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 first probe position is h(79, 0) = (1 + 0*(9)) mod 13 = 1. </a:t>
                </a:r>
              </a:p>
              <a:p>
                <a:r>
                  <a:rPr lang="en-US" sz="2000" dirty="0">
                    <a:latin typeface="Times New Roman" panose="02020603050405020304" pitchFamily="18" charset="0"/>
                    <a:cs typeface="Times New Roman" panose="02020603050405020304" pitchFamily="18" charset="0"/>
                  </a:rPr>
                  <a:t>Insert 79 in slot 1 since slot 1 is empty.</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(96) = 96 mod 13 = 5.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(96) = 1+ (96 mod 11) = 9, since 96</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5 mod 13 and 96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8 mod 11. </a:t>
                </a:r>
              </a:p>
              <a:p>
                <a:r>
                  <a:rPr lang="en-US" sz="2000" dirty="0">
                    <a:latin typeface="Times New Roman" panose="02020603050405020304" pitchFamily="18" charset="0"/>
                    <a:cs typeface="Times New Roman" panose="02020603050405020304" pitchFamily="18" charset="0"/>
                  </a:rPr>
                  <a:t>Then, the first probe position is h(96, 0) = (5 + 0* (9)) mod 13 = 5.  </a:t>
                </a:r>
              </a:p>
              <a:p>
                <a:r>
                  <a:rPr lang="en-US" sz="2000" dirty="0">
                    <a:latin typeface="Times New Roman" panose="02020603050405020304" pitchFamily="18" charset="0"/>
                    <a:cs typeface="Times New Roman" panose="02020603050405020304" pitchFamily="18" charset="0"/>
                  </a:rPr>
                  <a:t>Insert 96 in slot 5, since slot 5 is empty.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(72) = 72 mod 13 = 7.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(72 mod 11) = 7.  </a:t>
                </a:r>
              </a:p>
              <a:p>
                <a:r>
                  <a:rPr lang="en-US" sz="2000" dirty="0">
                    <a:latin typeface="Times New Roman" panose="02020603050405020304" pitchFamily="18" charset="0"/>
                    <a:cs typeface="Times New Roman" panose="02020603050405020304" pitchFamily="18" charset="0"/>
                  </a:rPr>
                  <a:t>The first probe position is h(72, 0) = (7 + 0* (7)) mod 13 = 7. </a:t>
                </a:r>
              </a:p>
              <a:p>
                <a:r>
                  <a:rPr lang="en-US" sz="2000" dirty="0">
                    <a:latin typeface="Times New Roman" panose="02020603050405020304" pitchFamily="18" charset="0"/>
                    <a:cs typeface="Times New Roman" panose="02020603050405020304" pitchFamily="18" charset="0"/>
                  </a:rPr>
                  <a:t>Insert 72 in slot 7, since slot 7 is empty.</a:t>
                </a:r>
              </a:p>
              <a:p>
                <a:endParaRPr lang="en-US" sz="2000" dirty="0">
                  <a:latin typeface="Times New Roman" panose="02020603050405020304" pitchFamily="18" charset="0"/>
                  <a:cs typeface="Times New Roman" panose="02020603050405020304" pitchFamily="18" charset="0"/>
                </a:endParaRPr>
              </a:p>
            </p:txBody>
          </p:sp>
        </mc:Choice>
        <mc:Fallback>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555641"/>
              </a:xfrm>
              <a:prstGeom prst="rect">
                <a:avLst/>
              </a:prstGeom>
              <a:blipFill>
                <a:blip r:embed="rId2"/>
                <a:stretch>
                  <a:fillRect l="-741" t="-465"/>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354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C05AB4-5827-41B5-874C-A5300D16B3FB}"/>
              </a:ext>
            </a:extLst>
          </p:cNvPr>
          <p:cNvGraphicFramePr>
            <a:graphicFrameLocks noGrp="1"/>
          </p:cNvGraphicFramePr>
          <p:nvPr/>
        </p:nvGraphicFramePr>
        <p:xfrm>
          <a:off x="590002" y="654352"/>
          <a:ext cx="2078446" cy="4820920"/>
        </p:xfrm>
        <a:graphic>
          <a:graphicData uri="http://schemas.openxmlformats.org/drawingml/2006/table">
            <a:tbl>
              <a:tblPr firstRow="1" bandRow="1">
                <a:tableStyleId>{5C22544A-7EE6-4342-B048-85BDC9FD1C3A}</a:tableStyleId>
              </a:tblPr>
              <a:tblGrid>
                <a:gridCol w="1039223">
                  <a:extLst>
                    <a:ext uri="{9D8B030D-6E8A-4147-A177-3AD203B41FA5}">
                      <a16:colId xmlns:a16="http://schemas.microsoft.com/office/drawing/2014/main" val="2104672733"/>
                    </a:ext>
                  </a:extLst>
                </a:gridCol>
                <a:gridCol w="1039223">
                  <a:extLst>
                    <a:ext uri="{9D8B030D-6E8A-4147-A177-3AD203B41FA5}">
                      <a16:colId xmlns:a16="http://schemas.microsoft.com/office/drawing/2014/main" val="213860052"/>
                    </a:ext>
                  </a:extLst>
                </a:gridCol>
              </a:tblGrid>
              <a:tr h="370840">
                <a:tc>
                  <a:txBody>
                    <a:bodyPr/>
                    <a:lstStyle/>
                    <a:p>
                      <a:pPr algn="r"/>
                      <a:r>
                        <a:rPr lang="en-US" b="0" dirty="0">
                          <a:solidFill>
                            <a:schemeClr val="tx1"/>
                          </a:solidFill>
                        </a:rPr>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4017766"/>
                  </a:ext>
                </a:extLst>
              </a:tr>
              <a:tr h="370840">
                <a:tc>
                  <a:txBody>
                    <a:bodyPr/>
                    <a:lstStyle/>
                    <a:p>
                      <a:pPr algn="r"/>
                      <a:r>
                        <a:rPr lang="en-US" dirty="0">
                          <a:solidFill>
                            <a:schemeClr val="tx1"/>
                          </a:solidFill>
                        </a:rPr>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806621"/>
                  </a:ext>
                </a:extLst>
              </a:tr>
              <a:tr h="370840">
                <a:tc>
                  <a:txBody>
                    <a:bodyPr/>
                    <a:lstStyle/>
                    <a:p>
                      <a:pPr algn="r"/>
                      <a:r>
                        <a:rPr lang="en-US" dirty="0">
                          <a:solidFill>
                            <a:schemeClr val="tx1"/>
                          </a:solidFill>
                        </a:rPr>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4711772"/>
                  </a:ext>
                </a:extLst>
              </a:tr>
              <a:tr h="370840">
                <a:tc>
                  <a:txBody>
                    <a:bodyPr/>
                    <a:lstStyle/>
                    <a:p>
                      <a:pPr algn="r"/>
                      <a:r>
                        <a:rPr lang="en-US" dirty="0">
                          <a:solidFill>
                            <a:schemeClr val="tx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36302"/>
                  </a:ext>
                </a:extLst>
              </a:tr>
              <a:tr h="370840">
                <a:tc>
                  <a:txBody>
                    <a:bodyPr/>
                    <a:lstStyle/>
                    <a:p>
                      <a:pPr algn="r"/>
                      <a:r>
                        <a:rPr lang="en-US" dirty="0">
                          <a:solidFill>
                            <a:schemeClr val="tx1"/>
                          </a:solidFill>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624550"/>
                  </a:ext>
                </a:extLst>
              </a:tr>
              <a:tr h="370840">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7143182"/>
                  </a:ext>
                </a:extLst>
              </a:tr>
              <a:tr h="370840">
                <a:tc>
                  <a:txBody>
                    <a:bodyPr/>
                    <a:lstStyle/>
                    <a:p>
                      <a:pPr algn="r"/>
                      <a:r>
                        <a:rPr lang="en-US" dirty="0">
                          <a:solidFill>
                            <a:schemeClr val="tx1"/>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341905"/>
                  </a:ext>
                </a:extLst>
              </a:tr>
              <a:tr h="370840">
                <a:tc>
                  <a:txBody>
                    <a:bodyPr/>
                    <a:lstStyle/>
                    <a:p>
                      <a:pPr algn="r"/>
                      <a:r>
                        <a:rPr lang="en-US" dirty="0">
                          <a:solidFill>
                            <a:schemeClr val="tx1"/>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1597283"/>
                  </a:ext>
                </a:extLst>
              </a:tr>
              <a:tr h="370840">
                <a:tc>
                  <a:txBody>
                    <a:bodyPr/>
                    <a:lstStyle/>
                    <a:p>
                      <a:pPr algn="r"/>
                      <a:r>
                        <a:rPr lang="en-US" dirty="0">
                          <a:solidFill>
                            <a:schemeClr val="tx1"/>
                          </a:solidFill>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341032"/>
                  </a:ext>
                </a:extLst>
              </a:tr>
              <a:tr h="370840">
                <a:tc>
                  <a:txBody>
                    <a:bodyPr/>
                    <a:lstStyle/>
                    <a:p>
                      <a:pPr algn="r"/>
                      <a:r>
                        <a:rPr lang="en-US" dirty="0">
                          <a:solidFill>
                            <a:schemeClr val="tx1"/>
                          </a:solidFill>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613331"/>
                  </a:ext>
                </a:extLst>
              </a:tr>
              <a:tr h="370840">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4210284"/>
                  </a:ext>
                </a:extLst>
              </a:tr>
              <a:tr h="370840">
                <a:tc>
                  <a:txBody>
                    <a:bodyPr/>
                    <a:lstStyle/>
                    <a:p>
                      <a:pPr algn="r"/>
                      <a:r>
                        <a:rPr lang="en-US" dirty="0">
                          <a:solidFill>
                            <a:schemeClr val="tx1"/>
                          </a:solidFill>
                        </a:rPr>
                        <a:t>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780565"/>
                  </a:ext>
                </a:extLst>
              </a:tr>
              <a:tr h="370840">
                <a:tc>
                  <a:txBody>
                    <a:bodyPr/>
                    <a:lstStyle/>
                    <a:p>
                      <a:pPr algn="r"/>
                      <a:r>
                        <a:rPr lang="en-US" dirty="0">
                          <a:solidFill>
                            <a:schemeClr val="tx1"/>
                          </a:solidFill>
                        </a:rPr>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4941365"/>
                  </a:ext>
                </a:extLst>
              </a:tr>
            </a:tbl>
          </a:graphicData>
        </a:graphic>
      </p:graphicFrame>
      <p:cxnSp>
        <p:nvCxnSpPr>
          <p:cNvPr id="4" name="Connector: Curved 3">
            <a:extLst>
              <a:ext uri="{FF2B5EF4-FFF2-40B4-BE49-F238E27FC236}">
                <a16:creationId xmlns:a16="http://schemas.microsoft.com/office/drawing/2014/main" id="{3361D5E4-5843-4C3A-9BC1-0F4117088E9A}"/>
              </a:ext>
            </a:extLst>
          </p:cNvPr>
          <p:cNvCxnSpPr>
            <a:cxnSpLocks/>
          </p:cNvCxnSpPr>
          <p:nvPr/>
        </p:nvCxnSpPr>
        <p:spPr>
          <a:xfrm>
            <a:off x="2661833" y="1277993"/>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6346BA84-1F41-4B66-AD1D-5751F11D5513}"/>
              </a:ext>
            </a:extLst>
          </p:cNvPr>
          <p:cNvCxnSpPr>
            <a:cxnSpLocks/>
          </p:cNvCxnSpPr>
          <p:nvPr/>
        </p:nvCxnSpPr>
        <p:spPr>
          <a:xfrm rot="5400000">
            <a:off x="2244026" y="1728352"/>
            <a:ext cx="1356118" cy="478968"/>
          </a:xfrm>
          <a:prstGeom prst="curvedConnector3">
            <a:avLst>
              <a:gd name="adj1" fmla="val 9880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DCCF0C05-7001-4122-ABE3-075AAA48CA88}"/>
              </a:ext>
            </a:extLst>
          </p:cNvPr>
          <p:cNvCxnSpPr>
            <a:cxnSpLocks/>
          </p:cNvCxnSpPr>
          <p:nvPr/>
        </p:nvCxnSpPr>
        <p:spPr>
          <a:xfrm>
            <a:off x="2657560" y="2708891"/>
            <a:ext cx="478971" cy="11125"/>
          </a:xfrm>
          <a:prstGeom prst="curved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FA9C9F47-1969-4CE7-AF81-511F583797C8}"/>
              </a:ext>
            </a:extLst>
          </p:cNvPr>
          <p:cNvCxnSpPr>
            <a:cxnSpLocks/>
          </p:cNvCxnSpPr>
          <p:nvPr/>
        </p:nvCxnSpPr>
        <p:spPr>
          <a:xfrm rot="5400000">
            <a:off x="2168835" y="3178630"/>
            <a:ext cx="1356118" cy="478968"/>
          </a:xfrm>
          <a:prstGeom prst="curvedConnector3">
            <a:avLst>
              <a:gd name="adj1" fmla="val 98805"/>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C57CCCF1-1538-4E24-8AB9-EFBEA35630D2}"/>
                  </a:ext>
                </a:extLst>
              </p:cNvPr>
              <p:cNvSpPr txBox="1"/>
              <p:nvPr/>
            </p:nvSpPr>
            <p:spPr>
              <a:xfrm>
                <a:off x="3592287" y="239623"/>
                <a:ext cx="8229600" cy="6247864"/>
              </a:xfrm>
              <a:prstGeom prst="rect">
                <a:avLst/>
              </a:prstGeom>
              <a:solidFill>
                <a:srgbClr val="FFFF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Example:  The process of inserting keys using double hashing </a:t>
                </a:r>
              </a:p>
              <a:p>
                <a:r>
                  <a:rPr lang="en-US" sz="2000" dirty="0">
                    <a:solidFill>
                      <a:srgbClr val="0000FF"/>
                    </a:solidFill>
                    <a:latin typeface="Times New Roman" panose="02020603050405020304" pitchFamily="18" charset="0"/>
                    <a:cs typeface="Times New Roman" panose="02020603050405020304" pitchFamily="18" charset="0"/>
                  </a:rPr>
                  <a:t>h(k,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 (h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(k) +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h</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(k) ) mod m, where </a:t>
                </a:r>
                <a:r>
                  <a:rPr lang="en-US" sz="2000" dirty="0" err="1">
                    <a:solidFill>
                      <a:srgbClr val="0000FF"/>
                    </a:solidFill>
                    <a:latin typeface="Times New Roman" panose="02020603050405020304" pitchFamily="18" charset="0"/>
                    <a:cs typeface="Times New Roman" panose="02020603050405020304" pitchFamily="18" charset="0"/>
                  </a:rPr>
                  <a:t>i</a:t>
                </a:r>
                <a:r>
                  <a:rPr lang="en-US" sz="2000" dirty="0">
                    <a:solidFill>
                      <a:srgbClr val="0000FF"/>
                    </a:solidFill>
                    <a:latin typeface="Times New Roman" panose="02020603050405020304" pitchFamily="18" charset="0"/>
                    <a:cs typeface="Times New Roman" panose="02020603050405020304" pitchFamily="18" charset="0"/>
                  </a:rPr>
                  <a:t> is the probe number.</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Choose m = 13 as the hash table’s size; m’ = 11. </a:t>
                </a:r>
              </a:p>
              <a:p>
                <a:r>
                  <a:rPr lang="en-US" sz="2000" dirty="0">
                    <a:latin typeface="Times New Roman" panose="02020603050405020304" pitchFamily="18" charset="0"/>
                    <a:cs typeface="Times New Roman" panose="02020603050405020304" pitchFamily="18" charset="0"/>
                  </a:rPr>
                  <a:t>Define h</a:t>
                </a:r>
                <a:r>
                  <a:rPr lang="en-US" sz="2000" baseline="-25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(k) = k mod 13 and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(k) = 1 + (k mod 11).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To insert keys 79, 96, 72, 14, 50:</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(14) = 14 mod 13 = 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(72) = 1+ (14 mod 11) = 4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14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 mod 13 and 14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3 mod 11.</a:t>
                </a:r>
              </a:p>
              <a:p>
                <a:r>
                  <a:rPr lang="en-US" sz="2000" dirty="0">
                    <a:latin typeface="Times New Roman" panose="02020603050405020304" pitchFamily="18" charset="0"/>
                    <a:cs typeface="Times New Roman" panose="02020603050405020304" pitchFamily="18" charset="0"/>
                  </a:rPr>
                  <a:t>The first probe position is h(14, 0) = (1 + 0*(4)) mod 13 = 1, where slot 1 is occupied by 79.</a:t>
                </a:r>
              </a:p>
              <a:p>
                <a:r>
                  <a:rPr lang="en-US" sz="2000" dirty="0">
                    <a:latin typeface="Times New Roman" panose="02020603050405020304" pitchFamily="18" charset="0"/>
                    <a:cs typeface="Times New Roman" panose="02020603050405020304" pitchFamily="18" charset="0"/>
                  </a:rPr>
                  <a:t>The second probe h(14, 1) =  (1 + 1*(4)) mod 13 = 5, where the slot 5 is occupied by 96. </a:t>
                </a:r>
              </a:p>
              <a:p>
                <a:r>
                  <a:rPr lang="en-US" sz="2000" dirty="0">
                    <a:latin typeface="Times New Roman" panose="02020603050405020304" pitchFamily="18" charset="0"/>
                    <a:cs typeface="Times New Roman" panose="02020603050405020304" pitchFamily="18" charset="0"/>
                  </a:rPr>
                  <a:t>The third probe h(14, 2) = (1 + 2*(4)) = 9. Insert the key 14 into empty slot 9, after slots 1 and 5 have been examined and found to be already occupied.</a:t>
                </a:r>
              </a:p>
              <a:p>
                <a:endParaRPr lang="en-US" sz="2000" dirty="0">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h</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(50) = 50 mod 13 = 11.  </a:t>
                </a:r>
                <a:r>
                  <a:rPr lang="en-US" sz="2000" dirty="0">
                    <a:latin typeface="Times New Roman" panose="02020603050405020304" pitchFamily="18" charset="0"/>
                    <a:cs typeface="Times New Roman" panose="02020603050405020304" pitchFamily="18" charset="0"/>
                  </a:rPr>
                  <a:t>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(50) = 1+ (50 mod 11) = 7 since </a:t>
                </a:r>
                <a:r>
                  <a:rPr lang="en-US" sz="2000" dirty="0">
                    <a:latin typeface="Times New Roman" panose="02020603050405020304" pitchFamily="18" charset="0"/>
                    <a:ea typeface="Cambria Math" panose="02040503050406030204" pitchFamily="18" charset="0"/>
                    <a:cs typeface="Times New Roman" panose="02020603050405020304" pitchFamily="18" charset="0"/>
                  </a:rPr>
                  <a:t>50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11 mod 13 and 50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6 mod 11.</a:t>
                </a:r>
              </a:p>
              <a:p>
                <a:r>
                  <a:rPr lang="en-US" sz="2000" dirty="0">
                    <a:latin typeface="Times New Roman" panose="02020603050405020304" pitchFamily="18" charset="0"/>
                    <a:cs typeface="Times New Roman" panose="02020603050405020304" pitchFamily="18" charset="0"/>
                  </a:rPr>
                  <a:t>The first probe position is h(50, 0) = (11 + 0*(7)) mod 13 = 11. Insert the key 50 in the empty slot 11. </a:t>
                </a:r>
              </a:p>
            </p:txBody>
          </p:sp>
        </mc:Choice>
        <mc:Fallback>
          <p:sp>
            <p:nvSpPr>
              <p:cNvPr id="38" name="TextBox 37">
                <a:extLst>
                  <a:ext uri="{FF2B5EF4-FFF2-40B4-BE49-F238E27FC236}">
                    <a16:creationId xmlns:a16="http://schemas.microsoft.com/office/drawing/2014/main" id="{C57CCCF1-1538-4E24-8AB9-EFBEA35630D2}"/>
                  </a:ext>
                </a:extLst>
              </p:cNvPr>
              <p:cNvSpPr txBox="1">
                <a:spLocks noRot="1" noChangeAspect="1" noMove="1" noResize="1" noEditPoints="1" noAdjustHandles="1" noChangeArrowheads="1" noChangeShapeType="1" noTextEdit="1"/>
              </p:cNvSpPr>
              <p:nvPr/>
            </p:nvSpPr>
            <p:spPr>
              <a:xfrm>
                <a:off x="3592287" y="239623"/>
                <a:ext cx="8229600" cy="6247864"/>
              </a:xfrm>
              <a:prstGeom prst="rect">
                <a:avLst/>
              </a:prstGeom>
              <a:blipFill>
                <a:blip r:embed="rId2"/>
                <a:stretch>
                  <a:fillRect l="-741" t="-488" b="-780"/>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C5257A35-BDE2-497A-AB23-DC40FACF7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761045" y="1308058"/>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906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FA11-9E4B-FF8C-3377-5DAA93E456E8}"/>
              </a:ext>
            </a:extLst>
          </p:cNvPr>
          <p:cNvSpPr txBox="1">
            <a:spLocks/>
          </p:cNvSpPr>
          <p:nvPr/>
        </p:nvSpPr>
        <p:spPr>
          <a:xfrm>
            <a:off x="3265068" y="2697398"/>
            <a:ext cx="5348354" cy="46349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28324654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447051"/>
            <a:ext cx="5927796" cy="1002121"/>
          </a:xfrm>
        </p:spPr>
        <p:txBody>
          <a:bodyPr>
            <a:normAutofit/>
          </a:bodyPr>
          <a:lstStyle/>
          <a:p>
            <a:r>
              <a:rPr lang="en-US" sz="2800" dirty="0">
                <a:latin typeface="+mn-lt"/>
              </a:rPr>
              <a:t>Analysis of Open-address Hashing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449172"/>
                <a:ext cx="9057459" cy="5612674"/>
              </a:xfrm>
            </p:spPr>
            <p:txBody>
              <a:bodyPr>
                <a:normAutofit fontScale="85000" lnSpcReduction="20000"/>
              </a:bodyPr>
              <a:lstStyle/>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Open addressing is a collision resolution technique in hash tables, where each slot can contain at most one element. When a collision occurs, the algorithm probes or searches through the table using a predetermined sequence to find the next available slot.</a:t>
                </a:r>
              </a:p>
              <a:p>
                <a:pPr marL="4572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is defined as the ratio of the number of elements n to the number of slots m in the hash table</a:t>
                </a:r>
                <a:r>
                  <a:rPr lang="en-US" sz="2600" dirty="0">
                    <a:latin typeface="Times New Roman" panose="02020603050405020304" pitchFamily="18" charset="0"/>
                    <a:cs typeface="Times New Roman" panose="02020603050405020304" pitchFamily="18" charset="0"/>
                  </a:rPr>
                  <a:t> </a:t>
                </a:r>
              </a:p>
              <a:p>
                <a:pPr marL="1371600" indent="0">
                  <a:lnSpc>
                    <a:spcPct val="120000"/>
                  </a:lnSpc>
                  <a:spcBef>
                    <a:spcPts val="0"/>
                  </a:spcBef>
                  <a:spcAft>
                    <a:spcPts val="1200"/>
                  </a:spcAft>
                  <a:buNone/>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If n elements (i.e., keys) are stored in a table with m slots, the average number of elements per slot is </a:t>
                </a:r>
                <a14:m>
                  <m:oMath xmlns:m="http://schemas.openxmlformats.org/officeDocument/2006/math">
                    <m:r>
                      <a:rPr lang="en-US" sz="2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smtClean="0">
                            <a:solidFill>
                              <a:srgbClr val="0000FF"/>
                            </a:solidFill>
                            <a:latin typeface="Cambria Math" panose="02040503050406030204" pitchFamily="18" charset="0"/>
                            <a:cs typeface="Times New Roman" panose="02020603050405020304" pitchFamily="18" charset="0"/>
                          </a:rPr>
                        </m:ctrlPr>
                      </m:fPr>
                      <m:num>
                        <m:r>
                          <a:rPr lang="en-US" sz="2600" b="0" i="1" smtClean="0">
                            <a:solidFill>
                              <a:srgbClr val="0000FF"/>
                            </a:solidFill>
                            <a:latin typeface="Cambria Math" panose="02040503050406030204" pitchFamily="18" charset="0"/>
                            <a:cs typeface="Times New Roman" panose="02020603050405020304" pitchFamily="18" charset="0"/>
                          </a:rPr>
                          <m:t>𝑛</m:t>
                        </m:r>
                      </m:num>
                      <m:den>
                        <m:r>
                          <a:rPr lang="en-US" sz="2600" b="0" i="1" smtClean="0">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p>
              <a:p>
                <a:pPr marL="914400" indent="-457200">
                  <a:lnSpc>
                    <a:spcPct val="120000"/>
                  </a:lnSpc>
                  <a:spcBef>
                    <a:spcPts val="0"/>
                  </a:spcBef>
                  <a:spcAft>
                    <a:spcPts val="1200"/>
                  </a:spcAft>
                </a:pPr>
                <a:r>
                  <a:rPr lang="en-US" sz="2600" dirty="0">
                    <a:latin typeface="Times New Roman" panose="02020603050405020304" pitchFamily="18" charset="0"/>
                    <a:cs typeface="Times New Roman" panose="02020603050405020304" pitchFamily="18" charset="0"/>
                  </a:rPr>
                  <a:t>In open addressing, each slot has at most one element, and thus, n </a:t>
                </a:r>
                <a14:m>
                  <m:oMath xmlns:m="http://schemas.openxmlformats.org/officeDocument/2006/math">
                    <m:r>
                      <a:rPr lang="en-US" sz="2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600" dirty="0">
                    <a:latin typeface="Times New Roman" panose="02020603050405020304" pitchFamily="18" charset="0"/>
                    <a:cs typeface="Times New Roman" panose="02020603050405020304" pitchFamily="18" charset="0"/>
                  </a:rPr>
                  <a:t>m implies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latin typeface="Times New Roman" panose="02020603050405020304" pitchFamily="18" charset="0"/>
                    <a:cs typeface="Times New Roman" panose="02020603050405020304" pitchFamily="18" charset="0"/>
                  </a:rPr>
                  <a:t> 1. That is, </a:t>
                </a:r>
                <a14:m>
                  <m:oMath xmlns:m="http://schemas.openxmlformats.org/officeDocument/2006/math">
                    <m:r>
                      <a:rPr lang="en-US" sz="26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6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600" i="1">
                            <a:solidFill>
                              <a:srgbClr val="0000FF"/>
                            </a:solidFill>
                            <a:latin typeface="Cambria Math" panose="02040503050406030204" pitchFamily="18" charset="0"/>
                            <a:cs typeface="Times New Roman" panose="02020603050405020304" pitchFamily="18" charset="0"/>
                          </a:rPr>
                        </m:ctrlPr>
                      </m:fPr>
                      <m:num>
                        <m:r>
                          <a:rPr lang="en-US" sz="2600" i="1">
                            <a:solidFill>
                              <a:srgbClr val="0000FF"/>
                            </a:solidFill>
                            <a:latin typeface="Cambria Math" panose="02040503050406030204" pitchFamily="18" charset="0"/>
                            <a:cs typeface="Times New Roman" panose="02020603050405020304" pitchFamily="18" charset="0"/>
                          </a:rPr>
                          <m:t>𝑛</m:t>
                        </m:r>
                      </m:num>
                      <m:den>
                        <m:r>
                          <a:rPr lang="en-US" sz="2600" i="1">
                            <a:solidFill>
                              <a:srgbClr val="0000FF"/>
                            </a:solidFill>
                            <a:latin typeface="Cambria Math" panose="02040503050406030204" pitchFamily="18" charset="0"/>
                            <a:cs typeface="Times New Roman" panose="02020603050405020304" pitchFamily="18" charset="0"/>
                          </a:rPr>
                          <m:t>𝑚</m:t>
                        </m:r>
                      </m:den>
                    </m:f>
                  </m:oMath>
                </a14:m>
                <a:r>
                  <a:rPr lang="en-US" sz="26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solidFill>
                      <a:srgbClr val="0000FF"/>
                    </a:solidFill>
                    <a:latin typeface="Times New Roman" panose="02020603050405020304" pitchFamily="18" charset="0"/>
                    <a:cs typeface="Times New Roman" panose="02020603050405020304" pitchFamily="18" charset="0"/>
                  </a:rPr>
                  <a:t> 1.</a:t>
                </a:r>
                <a:endParaRPr lang="en-US" sz="26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449172"/>
                <a:ext cx="9057459" cy="5612674"/>
              </a:xfrm>
              <a:blipFill>
                <a:blip r:embed="rId2"/>
                <a:stretch>
                  <a:fillRect l="-808" t="-761" r="-1212"/>
                </a:stretch>
              </a:blipFill>
            </p:spPr>
            <p:txBody>
              <a:bodyPr/>
              <a:lstStyle/>
              <a:p>
                <a:r>
                  <a:rPr lang="en-US">
                    <a:noFill/>
                  </a:rPr>
                  <a:t> </a:t>
                </a:r>
              </a:p>
            </p:txBody>
          </p:sp>
        </mc:Fallback>
      </mc:AlternateContent>
    </p:spTree>
    <p:extLst>
      <p:ext uri="{BB962C8B-B14F-4D97-AF65-F5344CB8AC3E}">
        <p14:creationId xmlns:p14="http://schemas.microsoft.com/office/powerpoint/2010/main" val="105022823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642821"/>
            <a:ext cx="5691052" cy="810624"/>
          </a:xfrm>
        </p:spPr>
        <p:txBody>
          <a:bodyPr>
            <a:normAutofit/>
          </a:bodyPr>
          <a:lstStyle/>
          <a:p>
            <a:r>
              <a:rPr lang="en-US" sz="2800" dirty="0">
                <a:latin typeface="+mn-lt"/>
              </a:rPr>
              <a:t>Analysis of Open-address Hashing</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67694"/>
            <a:ext cx="9326880" cy="4442821"/>
          </a:xfrm>
        </p:spPr>
        <p:txBody>
          <a:bodyPr>
            <a:normAutofit/>
          </a:bodyPr>
          <a:lstStyle/>
          <a:p>
            <a:pPr marL="4572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Uniform Hashing Assumption:</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Under the uniform hashing assumption, each key k is equally likely to be hashed to any of the m slots.</a:t>
            </a:r>
          </a:p>
          <a:p>
            <a:pPr marL="9144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Additionally, the probe sequence &lt;h(k, 0), h(k, 1), …, h(k, m-1)&gt; for each key k is equally likely to be any permutation of &lt;0, 1, …, m-1&gt;. That means,</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possible probe sequence is equally likely.  </a:t>
            </a:r>
          </a:p>
          <a:p>
            <a:pPr marL="1371600" indent="-457200">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Each key has a unique fixed probe sequence associated with it. </a:t>
            </a:r>
          </a:p>
        </p:txBody>
      </p:sp>
    </p:spTree>
    <p:extLst>
      <p:ext uri="{BB962C8B-B14F-4D97-AF65-F5344CB8AC3E}">
        <p14:creationId xmlns:p14="http://schemas.microsoft.com/office/powerpoint/2010/main" val="6116198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EE831FC-8479-F5AC-A506-F83D4F5071E2}"/>
                  </a:ext>
                </a:extLst>
              </p:cNvPr>
              <p:cNvSpPr txBox="1"/>
              <p:nvPr/>
            </p:nvSpPr>
            <p:spPr>
              <a:xfrm>
                <a:off x="1515291" y="699968"/>
                <a:ext cx="9241972" cy="615937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Average Case Analysis</a:t>
                </a:r>
              </a:p>
              <a:p>
                <a:r>
                  <a:rPr lang="en-US" sz="2400" dirty="0">
                    <a:latin typeface="Times New Roman" panose="02020603050405020304" pitchFamily="18" charset="0"/>
                    <a:cs typeface="Times New Roman" panose="02020603050405020304" pitchFamily="18" charset="0"/>
                  </a:rPr>
                  <a:t>To understand the performance of open addressing, we analyze the average number of probes required for insertion and a search under uniform hashing.</a:t>
                </a:r>
              </a:p>
              <a:p>
                <a:r>
                  <a:rPr lang="en-US" sz="2400" b="1" dirty="0">
                    <a:latin typeface="Times New Roman" panose="02020603050405020304" pitchFamily="18" charset="0"/>
                    <a:cs typeface="Times New Roman" panose="02020603050405020304" pitchFamily="18" charset="0"/>
                  </a:rPr>
                  <a:t>Insertion</a:t>
                </a:r>
              </a:p>
              <a:p>
                <a:r>
                  <a:rPr lang="en-US" sz="2400" dirty="0">
                    <a:latin typeface="Times New Roman" panose="02020603050405020304" pitchFamily="18" charset="0"/>
                    <a:cs typeface="Times New Roman" panose="02020603050405020304" pitchFamily="18" charset="0"/>
                  </a:rPr>
                  <a:t>The expected number of probes needed to insert a key can be derived by considering the probability of finding an empty slot.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first probe will find an empty slot with probability 1− α.</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first probe fails, the second probe will find an empty slot with probability (1−α).</a:t>
                </a:r>
              </a:p>
              <a:p>
                <a:r>
                  <a:rPr lang="en-US" sz="2400" dirty="0">
                    <a:latin typeface="Times New Roman" panose="02020603050405020304" pitchFamily="18" charset="0"/>
                    <a:cs typeface="Times New Roman" panose="02020603050405020304" pitchFamily="18" charset="0"/>
                  </a:rPr>
                  <a:t>In general, the expected number of probes for an insertion is:</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nary>
                      <m:naryPr>
                        <m:chr m:val="∑"/>
                        <m:limLoc m:val="subSup"/>
                        <m:ctrlPr>
                          <a:rPr lang="en-US" sz="2400" i="1" smtClean="0">
                            <a:latin typeface="Cambria Math" panose="02040503050406030204" pitchFamily="18" charset="0"/>
                          </a:rPr>
                        </m:ctrlPr>
                      </m:naryPr>
                      <m:sub>
                        <m:r>
                          <m:rPr>
                            <m:brk m:alnAt="25"/>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𝑚</m:t>
                        </m:r>
                      </m:sup>
                      <m:e>
                        <m:r>
                          <a:rPr lang="en-US" sz="2400" b="0" i="1" smtClean="0">
                            <a:latin typeface="Cambria Math" panose="02040503050406030204" pitchFamily="18" charset="0"/>
                          </a:rPr>
                          <m:t>𝑖</m:t>
                        </m:r>
                      </m:e>
                    </m:nary>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Pr</a:t>
                </a:r>
                <a:r>
                  <a:rPr lang="en-US" sz="2400" dirty="0">
                    <a:latin typeface="Times New Roman" panose="02020603050405020304" pitchFamily="18" charset="0"/>
                    <a:cs typeface="Times New Roman" panose="02020603050405020304" pitchFamily="18" charset="0"/>
                  </a:rPr>
                  <a:t>(first empty slot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For large m and assuming uniform distribution, this simplifies to:</a:t>
                </a:r>
              </a:p>
              <a:p>
                <a:r>
                  <a:rPr lang="en-US" sz="2400" dirty="0">
                    <a:latin typeface="Times New Roman" panose="02020603050405020304" pitchFamily="18" charset="0"/>
                    <a:cs typeface="Times New Roman" panose="02020603050405020304" pitchFamily="18" charset="0"/>
                  </a:rPr>
                  <a:t>	E[probes]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indicates that as α approaches 1, the expected number of probes increases significantly.</a:t>
                </a:r>
              </a:p>
            </p:txBody>
          </p:sp>
        </mc:Choice>
        <mc:Fallback>
          <p:sp>
            <p:nvSpPr>
              <p:cNvPr id="3" name="TextBox 2">
                <a:extLst>
                  <a:ext uri="{FF2B5EF4-FFF2-40B4-BE49-F238E27FC236}">
                    <a16:creationId xmlns:a16="http://schemas.microsoft.com/office/drawing/2014/main" id="{7EE831FC-8479-F5AC-A506-F83D4F5071E2}"/>
                  </a:ext>
                </a:extLst>
              </p:cNvPr>
              <p:cNvSpPr txBox="1">
                <a:spLocks noRot="1" noChangeAspect="1" noMove="1" noResize="1" noEditPoints="1" noAdjustHandles="1" noChangeArrowheads="1" noChangeShapeType="1" noTextEdit="1"/>
              </p:cNvSpPr>
              <p:nvPr/>
            </p:nvSpPr>
            <p:spPr>
              <a:xfrm>
                <a:off x="1515291" y="699968"/>
                <a:ext cx="9241972" cy="6159378"/>
              </a:xfrm>
              <a:prstGeom prst="rect">
                <a:avLst/>
              </a:prstGeom>
              <a:blipFill>
                <a:blip r:embed="rId2"/>
                <a:stretch>
                  <a:fillRect l="-1055" t="-792" b="-13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25F8E18A-BE05-62AF-4116-15DAA935B2F1}"/>
              </a:ext>
            </a:extLst>
          </p:cNvPr>
          <p:cNvSpPr txBox="1">
            <a:spLocks/>
          </p:cNvSpPr>
          <p:nvPr/>
        </p:nvSpPr>
        <p:spPr>
          <a:xfrm>
            <a:off x="1515291" y="17997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47663476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8431553-E09C-63A6-7992-0BDE11BE93CE}"/>
                  </a:ext>
                </a:extLst>
              </p:cNvPr>
              <p:cNvSpPr txBox="1"/>
              <p:nvPr/>
            </p:nvSpPr>
            <p:spPr>
              <a:xfrm>
                <a:off x="1480457" y="1635753"/>
                <a:ext cx="9231086" cy="451194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Search</a:t>
                </a:r>
              </a:p>
              <a:p>
                <a:r>
                  <a:rPr lang="en-US" sz="2400" dirty="0">
                    <a:latin typeface="Times New Roman" panose="02020603050405020304" pitchFamily="18" charset="0"/>
                    <a:cs typeface="Times New Roman" panose="02020603050405020304" pitchFamily="18" charset="0"/>
                  </a:rPr>
                  <a:t>For a successful search (assuming the key is in the table), the expected number of probes is the same as for insertion:</a:t>
                </a:r>
              </a:p>
              <a:p>
                <a:r>
                  <a:rPr lang="en-US" sz="2400" dirty="0">
                    <a:latin typeface="Times New Roman" panose="02020603050405020304" pitchFamily="18" charset="0"/>
                    <a:cs typeface="Times New Roman" panose="02020603050405020304" pitchFamily="18" charset="0"/>
                  </a:rPr>
                  <a:t>	E[probes for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an unsuccessful search, the search will typically examine all slots in the worst case, resulting in an expected number of probes of approximately:</a:t>
                </a:r>
              </a:p>
              <a:p>
                <a:r>
                  <a:rPr lang="en-US" sz="2400" dirty="0">
                    <a:latin typeface="Times New Roman" panose="02020603050405020304" pitchFamily="18" charset="0"/>
                    <a:cs typeface="Times New Roman" panose="02020603050405020304" pitchFamily="18" charset="0"/>
                  </a:rPr>
                  <a:t>	E[probes for unsuccessful search]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result follows because the search must check all possible slots, and each slot is checked with decreasing probability of finding the key as more slots are checked.</a:t>
                </a:r>
              </a:p>
            </p:txBody>
          </p:sp>
        </mc:Choice>
        <mc:Fallback>
          <p:sp>
            <p:nvSpPr>
              <p:cNvPr id="3" name="TextBox 2">
                <a:extLst>
                  <a:ext uri="{FF2B5EF4-FFF2-40B4-BE49-F238E27FC236}">
                    <a16:creationId xmlns:a16="http://schemas.microsoft.com/office/drawing/2014/main" id="{48431553-E09C-63A6-7992-0BDE11BE93CE}"/>
                  </a:ext>
                </a:extLst>
              </p:cNvPr>
              <p:cNvSpPr txBox="1">
                <a:spLocks noRot="1" noChangeAspect="1" noMove="1" noResize="1" noEditPoints="1" noAdjustHandles="1" noChangeArrowheads="1" noChangeShapeType="1" noTextEdit="1"/>
              </p:cNvSpPr>
              <p:nvPr/>
            </p:nvSpPr>
            <p:spPr>
              <a:xfrm>
                <a:off x="1480457" y="1635753"/>
                <a:ext cx="9231086" cy="4511941"/>
              </a:xfrm>
              <a:prstGeom prst="rect">
                <a:avLst/>
              </a:prstGeom>
              <a:blipFill>
                <a:blip r:embed="rId2"/>
                <a:stretch>
                  <a:fillRect l="-1057" t="-1081" b="-2162"/>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3195F52-777D-2CDF-2CA6-76F70010AD8D}"/>
              </a:ext>
            </a:extLst>
          </p:cNvPr>
          <p:cNvSpPr txBox="1">
            <a:spLocks/>
          </p:cNvSpPr>
          <p:nvPr/>
        </p:nvSpPr>
        <p:spPr>
          <a:xfrm>
            <a:off x="1480457" y="902217"/>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9205385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8652351-923C-D9B3-B7D0-8DA9098A8583}"/>
                  </a:ext>
                </a:extLst>
              </p:cNvPr>
              <p:cNvSpPr txBox="1"/>
              <p:nvPr/>
            </p:nvSpPr>
            <p:spPr>
              <a:xfrm>
                <a:off x="1485900" y="997526"/>
                <a:ext cx="9220200" cy="577773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Conclusion</a:t>
                </a:r>
              </a:p>
              <a:p>
                <a:r>
                  <a:rPr lang="en-US" sz="2400" dirty="0">
                    <a:latin typeface="Times New Roman" panose="02020603050405020304" pitchFamily="18" charset="0"/>
                    <a:cs typeface="Times New Roman" panose="02020603050405020304" pitchFamily="18" charset="0"/>
                  </a:rPr>
                  <a:t>The performance of open addressing with uniform hashing is heavily influenced by the load factor α. As α increases, the number of probes required for insertion and search operations increases. This analysis demonstrates the importance of keeping the load factor below a certain threshold to ensure the efficient operation of the hash table. Typically, a load factor of α ≤ 0.7 is recommended to balance space utilization and performance.</a:t>
                </a:r>
              </a:p>
              <a:p>
                <a:r>
                  <a:rPr lang="en-US" sz="2400" dirty="0">
                    <a:latin typeface="Times New Roman" panose="02020603050405020304" pitchFamily="18" charset="0"/>
                    <a:cs typeface="Times New Roman" panose="02020603050405020304" pitchFamily="18" charset="0"/>
                  </a:rPr>
                  <a:t>To summarize:</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Insertion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 </m:t>
                        </m:r>
                        <m:r>
                          <m:rPr>
                            <m:nor/>
                          </m:rPr>
                          <a:rPr lang="en-US" sz="2400" dirty="0">
                            <a:latin typeface="Times New Roman" panose="02020603050405020304" pitchFamily="18" charset="0"/>
                            <a:cs typeface="Times New Roman" panose="02020603050405020304" pitchFamily="18" charset="0"/>
                          </a:rPr>
                          <m:t>α</m:t>
                        </m:r>
                      </m:den>
                    </m:f>
                    <m:r>
                      <a:rPr lang="en-US" sz="2400" i="1" dirty="0">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p>
              <a:p>
                <a:pPr marL="9144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Unsuccessful Search Probes:</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m:rPr>
                                <m:nor/>
                              </m:rPr>
                              <a:rPr lang="en-US" sz="2400" dirty="0">
                                <a:latin typeface="Times New Roman" panose="02020603050405020304" pitchFamily="18" charset="0"/>
                                <a:cs typeface="Times New Roman" panose="02020603050405020304" pitchFamily="18" charset="0"/>
                              </a:rPr>
                              <m:t>α</m:t>
                            </m:r>
                            <m:r>
                              <a:rPr lang="en-US" sz="2400" b="0" i="1" dirty="0" smtClean="0">
                                <a:latin typeface="Cambria Math" panose="02040503050406030204" pitchFamily="18" charset="0"/>
                              </a:rPr>
                              <m:t>)</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Understanding these relationships helps in designing and maintaining hash tables for optimal performance. ​</a:t>
                </a:r>
              </a:p>
            </p:txBody>
          </p:sp>
        </mc:Choice>
        <mc:Fallback>
          <p:sp>
            <p:nvSpPr>
              <p:cNvPr id="3" name="TextBox 2">
                <a:extLst>
                  <a:ext uri="{FF2B5EF4-FFF2-40B4-BE49-F238E27FC236}">
                    <a16:creationId xmlns:a16="http://schemas.microsoft.com/office/drawing/2014/main" id="{78652351-923C-D9B3-B7D0-8DA9098A8583}"/>
                  </a:ext>
                </a:extLst>
              </p:cNvPr>
              <p:cNvSpPr txBox="1">
                <a:spLocks noRot="1" noChangeAspect="1" noMove="1" noResize="1" noEditPoints="1" noAdjustHandles="1" noChangeArrowheads="1" noChangeShapeType="1" noTextEdit="1"/>
              </p:cNvSpPr>
              <p:nvPr/>
            </p:nvSpPr>
            <p:spPr>
              <a:xfrm>
                <a:off x="1485900" y="997526"/>
                <a:ext cx="9220200" cy="5777736"/>
              </a:xfrm>
              <a:prstGeom prst="rect">
                <a:avLst/>
              </a:prstGeom>
              <a:blipFill>
                <a:blip r:embed="rId2"/>
                <a:stretch>
                  <a:fillRect l="-1058" t="-845" b="-1584"/>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C1F5AC79-4EDD-DF7E-7F02-AFDAE8CE4A87}"/>
              </a:ext>
            </a:extLst>
          </p:cNvPr>
          <p:cNvSpPr txBox="1">
            <a:spLocks/>
          </p:cNvSpPr>
          <p:nvPr/>
        </p:nvSpPr>
        <p:spPr>
          <a:xfrm>
            <a:off x="1485900" y="382846"/>
            <a:ext cx="5691052" cy="6146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Analysis of Open-address Hashing</a:t>
            </a:r>
          </a:p>
        </p:txBody>
      </p:sp>
    </p:spTree>
    <p:extLst>
      <p:ext uri="{BB962C8B-B14F-4D97-AF65-F5344CB8AC3E}">
        <p14:creationId xmlns:p14="http://schemas.microsoft.com/office/powerpoint/2010/main" val="385551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593" y="1786759"/>
            <a:ext cx="10023366" cy="375150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01488" y="988931"/>
                <a:ext cx="9354354" cy="5498941"/>
              </a:xfrm>
              <a:prstGeom prst="rect">
                <a:avLst/>
              </a:prstGeom>
            </p:spPr>
            <p:txBody>
              <a:bodyPr wrap="square">
                <a:spAutoFit/>
              </a:bodyPr>
              <a:lstStyle/>
              <a:p>
                <a:pPr>
                  <a:spcAft>
                    <a:spcPts val="2400"/>
                  </a:spcAft>
                </a:pPr>
                <a:r>
                  <a:rPr lang="en-US" sz="2800" dirty="0">
                    <a:ea typeface="Calibri" panose="020F0502020204030204" pitchFamily="34" charset="0"/>
                    <a:cs typeface="Times New Roman" panose="02020603050405020304" pitchFamily="18" charset="0"/>
                  </a:rPr>
                  <a:t>Example:   </a:t>
                </a:r>
              </a:p>
              <a:p>
                <a:pPr>
                  <a:spcAft>
                    <a:spcPts val="1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Use a hash table to manage a smaller number of IP addresses efficiently. </a:t>
                </a:r>
              </a:p>
              <a:p>
                <a:pPr marL="461963" indent="-461963">
                  <a:spcAft>
                    <a:spcPts val="1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Suppose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a:t>
                </a:r>
                <a:r>
                  <a:rPr lang="en-US" sz="2400" dirty="0">
                    <a:latin typeface="Times New Roman" panose="02020603050405020304" pitchFamily="18" charset="0"/>
                    <a:ea typeface="Calibri" panose="020F0502020204030204" pitchFamily="34" charset="0"/>
                    <a:cs typeface="Times New Roman" panose="02020603050405020304" pitchFamily="18" charset="0"/>
                  </a:rPr>
                  <a:t>IP (Internet protocol) addresses is limited to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 more than 251</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Assumption: Let the total number of IP addresses N be 251 </a:t>
                </a:r>
                <a:r>
                  <a:rPr lang="en-US" sz="2400" dirty="0">
                    <a:latin typeface="Times New Roman" panose="02020603050405020304" pitchFamily="18" charset="0"/>
                    <a:ea typeface="Calibri" panose="020F0502020204030204" pitchFamily="34" charset="0"/>
                    <a:cs typeface="Times New Roman" panose="02020603050405020304" pitchFamily="18" charset="0"/>
                  </a:rPr>
                  <a:t>(disregarding dots)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lvl="2" indent="-452438">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Hash(n) is defined to map an IP address n to one of the 251 positions in an array. </a:t>
                </a:r>
              </a:p>
              <a:p>
                <a:pPr lvl="2" indent="-452438">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Place the record with IP address n in the position of Hash(n).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01488" y="988931"/>
                <a:ext cx="9354354" cy="5498941"/>
              </a:xfrm>
              <a:prstGeom prst="rect">
                <a:avLst/>
              </a:prstGeom>
              <a:blipFill>
                <a:blip r:embed="rId2"/>
                <a:stretch>
                  <a:fillRect l="-1303" t="-998" r="-1694" b="-1663"/>
                </a:stretch>
              </a:blipFill>
            </p:spPr>
            <p:txBody>
              <a:bodyPr/>
              <a:lstStyle/>
              <a:p>
                <a:r>
                  <a:rPr lang="en-US">
                    <a:noFill/>
                  </a:rPr>
                  <a:t> </a:t>
                </a:r>
              </a:p>
            </p:txBody>
          </p:sp>
        </mc:Fallback>
      </mc:AlternateContent>
    </p:spTree>
    <p:extLst>
      <p:ext uri="{BB962C8B-B14F-4D97-AF65-F5344CB8AC3E}">
        <p14:creationId xmlns:p14="http://schemas.microsoft.com/office/powerpoint/2010/main" val="1430253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7770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C34AC96-90B8-498D-85F9-810AFD72F8F5}"/>
                  </a:ext>
                </a:extLst>
              </p:cNvPr>
              <p:cNvSpPr txBox="1"/>
              <p:nvPr/>
            </p:nvSpPr>
            <p:spPr>
              <a:xfrm>
                <a:off x="1372727" y="944619"/>
                <a:ext cx="9669782" cy="5465471"/>
              </a:xfrm>
              <a:prstGeom prst="rect">
                <a:avLst/>
              </a:prstGeom>
              <a:noFill/>
            </p:spPr>
            <p:txBody>
              <a:bodyPr wrap="square">
                <a:spAutoFit/>
              </a:bodyPr>
              <a:lstStyle/>
              <a:p>
                <a:r>
                  <a:rPr lang="en-US" sz="2800" dirty="0">
                    <a:latin typeface="+mn-lt"/>
                  </a:rPr>
                  <a:t>Analysis </a:t>
                </a:r>
                <a:r>
                  <a:rPr lang="en-US" sz="2800" dirty="0"/>
                  <a:t>of Double</a:t>
                </a:r>
                <a:r>
                  <a:rPr lang="en-US" sz="2800" dirty="0">
                    <a:latin typeface="+mn-lt"/>
                  </a:rPr>
                  <a:t> Hashing</a:t>
                </a:r>
              </a:p>
              <a:p>
                <a:endParaRPr lang="en-US" dirty="0"/>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collisions are resolved by double hashing,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number of probes in a successful search is at most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r>
                          <a:rPr lang="en-US" sz="2400" b="0" i="0" smtClean="0">
                            <a:latin typeface="Cambria Math" panose="02040503050406030204" pitchFamily="18" charset="0"/>
                          </a:rPr>
                          <m:t>(</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e>
                    </m:func>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 and assuming that each key in the table is equally to be searched for; and</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the expected number of probes in an unsuccessful search is at most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1 −</m:t>
                        </m:r>
                        <m:r>
                          <a:rPr lang="en-US" sz="2400" i="1">
                            <a:latin typeface="Cambria Math" panose="02040503050406030204" pitchFamily="18" charset="0"/>
                            <a:ea typeface="Cambria Math" panose="02040503050406030204" pitchFamily="18" charset="0"/>
                          </a:rPr>
                          <m:t>𝛼</m:t>
                        </m:r>
                      </m:den>
                    </m:f>
                  </m:oMath>
                </a14:m>
                <a:r>
                  <a:rPr lang="en-US" sz="2400" dirty="0">
                    <a:latin typeface="Times New Roman" panose="02020603050405020304" pitchFamily="18" charset="0"/>
                    <a:cs typeface="Times New Roman" panose="02020603050405020304" pitchFamily="18" charset="0"/>
                  </a:rPr>
                  <a:t>, assuming uniform hashing.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 big improvement over linear probing and quadratic probing.</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Double hashing allows us to achieve the same performance with a much smaller table.</a:t>
                </a:r>
              </a:p>
            </p:txBody>
          </p:sp>
        </mc:Choice>
        <mc:Fallback>
          <p:sp>
            <p:nvSpPr>
              <p:cNvPr id="3" name="TextBox 2">
                <a:extLst>
                  <a:ext uri="{FF2B5EF4-FFF2-40B4-BE49-F238E27FC236}">
                    <a16:creationId xmlns:a16="http://schemas.microsoft.com/office/drawing/2014/main" id="{9C34AC96-90B8-498D-85F9-810AFD72F8F5}"/>
                  </a:ext>
                </a:extLst>
              </p:cNvPr>
              <p:cNvSpPr txBox="1">
                <a:spLocks noRot="1" noChangeAspect="1" noMove="1" noResize="1" noEditPoints="1" noAdjustHandles="1" noChangeArrowheads="1" noChangeShapeType="1" noTextEdit="1"/>
              </p:cNvSpPr>
              <p:nvPr/>
            </p:nvSpPr>
            <p:spPr>
              <a:xfrm>
                <a:off x="1372727" y="944619"/>
                <a:ext cx="9669782" cy="5465471"/>
              </a:xfrm>
              <a:prstGeom prst="rect">
                <a:avLst/>
              </a:prstGeom>
              <a:blipFill>
                <a:blip r:embed="rId2"/>
                <a:stretch>
                  <a:fillRect l="-1261" t="-1115" b="-1561"/>
                </a:stretch>
              </a:blipFill>
            </p:spPr>
            <p:txBody>
              <a:bodyPr/>
              <a:lstStyle/>
              <a:p>
                <a:r>
                  <a:rPr lang="en-US">
                    <a:noFill/>
                  </a:rPr>
                  <a:t> </a:t>
                </a:r>
              </a:p>
            </p:txBody>
          </p:sp>
        </mc:Fallback>
      </mc:AlternateContent>
    </p:spTree>
    <p:extLst>
      <p:ext uri="{BB962C8B-B14F-4D97-AF65-F5344CB8AC3E}">
        <p14:creationId xmlns:p14="http://schemas.microsoft.com/office/powerpoint/2010/main" val="24028145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0"/>
            <a:ext cx="9326880" cy="1002121"/>
          </a:xfrm>
        </p:spPr>
        <p:txBody>
          <a:bodyPr>
            <a:normAutofit/>
          </a:bodyPr>
          <a:lstStyle/>
          <a:p>
            <a:r>
              <a:rPr lang="en-US" sz="2800" dirty="0">
                <a:latin typeface="+mn-lt"/>
              </a:rPr>
              <a:t>Analysis of Open-address Hashing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32560" y="914218"/>
                <a:ext cx="9326880" cy="5783147"/>
              </a:xfrm>
            </p:spPr>
            <p:txBody>
              <a:bodyPr>
                <a:noAutofit/>
              </a:bodyPr>
              <a:lstStyle/>
              <a:p>
                <a:pPr marL="463550" indent="-46355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Let’s analyze the expected number of probes for hashing with open addressing under the assumption of uniform hashing, beginning with an analysis of the number of probes made in an unsuccessful search.</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Theorem 12.5: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𝑛</m:t>
                        </m:r>
                      </m:num>
                      <m:den>
                        <m:r>
                          <a:rPr lang="en-US" sz="2400" i="1">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&lt; 1, the expected number of probes in an unsuccessful search is at most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assuming uniform hashing.</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Comment:  If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a constant, Theorem 12.5 predicts that an unsuccessful search runs in O(1) time. For example, if the hash table is half full, the average number of probes in an unsuccessful search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2. If it is 90% full, the average number of probes is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9</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10. </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Corollary 12.6:  Inserting an element into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requires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probes on average, assuming uniform hashing.</a:t>
                </a: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0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432560" y="914218"/>
                <a:ext cx="9326880" cy="5783147"/>
              </a:xfrm>
              <a:blipFill>
                <a:blip r:embed="rId2"/>
                <a:stretch>
                  <a:fillRect l="-850" t="-843" r="-1373" b="-2634"/>
                </a:stretch>
              </a:blipFill>
            </p:spPr>
            <p:txBody>
              <a:bodyPr/>
              <a:lstStyle/>
              <a:p>
                <a:r>
                  <a:rPr lang="en-US">
                    <a:noFill/>
                  </a:rPr>
                  <a:t> </a:t>
                </a:r>
              </a:p>
            </p:txBody>
          </p:sp>
        </mc:Fallback>
      </mc:AlternateContent>
    </p:spTree>
    <p:extLst>
      <p:ext uri="{BB962C8B-B14F-4D97-AF65-F5344CB8AC3E}">
        <p14:creationId xmlns:p14="http://schemas.microsoft.com/office/powerpoint/2010/main" val="8630538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73834"/>
            <a:ext cx="5348353" cy="1002121"/>
          </a:xfrm>
        </p:spPr>
        <p:txBody>
          <a:bodyPr>
            <a:normAutofit/>
          </a:bodyPr>
          <a:lstStyle/>
          <a:p>
            <a:r>
              <a:rPr lang="en-US" sz="2800" dirty="0">
                <a:latin typeface="+mn-lt"/>
              </a:rPr>
              <a:t>Analysis of Open-address Hashing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1421"/>
                <a:ext cx="8680269" cy="4754880"/>
              </a:xfrm>
            </p:spPr>
            <p:txBody>
              <a:bodyPr>
                <a:normAutofit/>
              </a:bodyPr>
              <a:lstStyle/>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Computing the expected number of probes for a successful search requires a little more work.</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Theorem 12.7:  Given an open-address hash table with load factor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&lt; 1, the expected number of probes in a successful search is at most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ln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r>
                          <a:rPr lang="en-US" sz="2400" i="1">
                            <a:latin typeface="Cambria Math" panose="02040503050406030204" pitchFamily="18" charset="0"/>
                            <a:ea typeface="Cambria Math" panose="02040503050406030204" pitchFamily="18" charset="0"/>
                            <a:cs typeface="Times New Roman" panose="02020603050405020304" pitchFamily="18" charset="0"/>
                          </a:rPr>
                          <m:t>)</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𝛼</m:t>
                        </m:r>
                      </m:den>
                    </m:f>
                  </m:oMath>
                </a14:m>
                <a:r>
                  <a:rPr lang="en-US" sz="2400" dirty="0">
                    <a:latin typeface="Times New Roman" panose="02020603050405020304" pitchFamily="18" charset="0"/>
                    <a:cs typeface="Times New Roman" panose="02020603050405020304" pitchFamily="18" charset="0"/>
                  </a:rPr>
                  <a:t> , assuming uniform hashing and assuming that each key in the table is equally likely to be searched for.</a:t>
                </a:r>
              </a:p>
              <a:p>
                <a:pPr>
                  <a:lnSpc>
                    <a:spcPct val="120000"/>
                  </a:lnSpc>
                  <a:spcBef>
                    <a:spcPts val="0"/>
                  </a:spcBef>
                  <a:spcAft>
                    <a:spcPts val="1200"/>
                  </a:spcAft>
                </a:pPr>
                <a:r>
                  <a:rPr lang="en-US" sz="2400" dirty="0">
                    <a:latin typeface="Times New Roman" panose="02020603050405020304" pitchFamily="18" charset="0"/>
                    <a:cs typeface="Times New Roman" panose="02020603050405020304" pitchFamily="18" charset="0"/>
                  </a:rPr>
                  <a:t>Comment: If the hash table is half full, the expected number of probes is less than 3.387. If the hash table is 90% full, the expected number of probes is less than 3.670.</a:t>
                </a: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lnSpc>
                    <a:spcPct val="120000"/>
                  </a:lnSpc>
                  <a:spcBef>
                    <a:spcPts val="0"/>
                  </a:spcBef>
                  <a:spcAft>
                    <a:spcPts val="1200"/>
                  </a:spcAft>
                  <a:buNone/>
                </a:pPr>
                <a:endParaRPr lang="en-US" sz="24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511421"/>
                <a:ext cx="8680269" cy="4754880"/>
              </a:xfrm>
              <a:blipFill>
                <a:blip r:embed="rId2"/>
                <a:stretch>
                  <a:fillRect l="-983" t="-256" r="-983"/>
                </a:stretch>
              </a:blipFill>
            </p:spPr>
            <p:txBody>
              <a:bodyPr/>
              <a:lstStyle/>
              <a:p>
                <a:r>
                  <a:rPr lang="en-US">
                    <a:noFill/>
                  </a:rPr>
                  <a:t> </a:t>
                </a:r>
              </a:p>
            </p:txBody>
          </p:sp>
        </mc:Fallback>
      </mc:AlternateContent>
    </p:spTree>
    <p:extLst>
      <p:ext uri="{BB962C8B-B14F-4D97-AF65-F5344CB8AC3E}">
        <p14:creationId xmlns:p14="http://schemas.microsoft.com/office/powerpoint/2010/main" val="27201733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2084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829" y="1489107"/>
            <a:ext cx="9088341" cy="3739485"/>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Summary:</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satisfy somewhat conflicting requirements: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hash table’s size should not be excessively large </a:t>
            </a:r>
            <a:r>
              <a:rPr lang="en-US" sz="2400" dirty="0">
                <a:latin typeface="Times New Roman" panose="02020603050405020304" pitchFamily="18" charset="0"/>
                <a:ea typeface="Calibri" panose="020F0502020204030204" pitchFamily="34" charset="0"/>
                <a:cs typeface="Times New Roman" panose="02020603050405020304" pitchFamily="18" charset="0"/>
              </a:rPr>
              <a:t>compared to the number of keys but should not jeopardize the implementation’s time efficiency.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needs to distribute keys among the cells of the hash table as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evenly </a:t>
            </a:r>
            <a:r>
              <a:rPr lang="en-US" sz="2400" dirty="0">
                <a:latin typeface="Times New Roman" panose="02020603050405020304" pitchFamily="18" charset="0"/>
                <a:ea typeface="Calibri" panose="020F0502020204030204" pitchFamily="34" charset="0"/>
                <a:cs typeface="Times New Roman" panose="02020603050405020304" pitchFamily="18" charset="0"/>
              </a:rPr>
              <a:t>as possible. </a:t>
            </a:r>
          </a:p>
          <a:p>
            <a:pPr marL="342900" marR="0" lvl="0" indent="-342900">
              <a:spcBef>
                <a:spcPts val="0"/>
              </a:spcBef>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hash function has to be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easy to compute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2457" y="1707400"/>
            <a:ext cx="7903029" cy="3924151"/>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The </a:t>
            </a:r>
            <a:r>
              <a:rPr lang="en-US" sz="2600" dirty="0">
                <a:solidFill>
                  <a:srgbClr val="0000FF"/>
                </a:solidFill>
                <a:ea typeface="Calibri" panose="020F0502020204030204" pitchFamily="34" charset="0"/>
                <a:cs typeface="Times New Roman" panose="02020603050405020304" pitchFamily="18" charset="0"/>
              </a:rPr>
              <a:t>efficiency of searching </a:t>
            </a:r>
            <a:r>
              <a:rPr lang="en-US" sz="2600" dirty="0">
                <a:ea typeface="Calibri" panose="020F0502020204030204" pitchFamily="34" charset="0"/>
                <a:cs typeface="Times New Roman" panose="02020603050405020304" pitchFamily="18" charset="0"/>
              </a:rPr>
              <a:t>depends on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lengths of the linked lists</a:t>
            </a:r>
            <a:r>
              <a:rPr lang="en-US" sz="2400" dirty="0">
                <a:latin typeface="Times New Roman" panose="02020603050405020304" pitchFamily="18" charset="0"/>
                <a:ea typeface="Calibri" panose="020F0502020204030204" pitchFamily="34" charset="0"/>
                <a:cs typeface="Times New Roman" panose="02020603050405020304" pitchFamily="18" charset="0"/>
              </a:rPr>
              <a:t>, which, in turn, </a:t>
            </a:r>
          </a:p>
          <a:p>
            <a:pPr marL="1257300" lvl="2"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depend on the dictionary 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table sizes</a:t>
            </a:r>
            <a:r>
              <a:rPr lang="en-US" sz="2400" dirty="0">
                <a:latin typeface="Times New Roman" panose="02020603050405020304" pitchFamily="18" charset="0"/>
                <a:ea typeface="Calibri" panose="020F0502020204030204" pitchFamily="34" charset="0"/>
                <a:cs typeface="Times New Roman" panose="02020603050405020304" pitchFamily="18" charset="0"/>
              </a:rPr>
              <a:t>, as well as </a:t>
            </a:r>
          </a:p>
          <a:p>
            <a:pPr marL="800100" lvl="1" indent="-342900">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quality of the hash function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If the hash function evenly distributes n keys among m cells of the hash table,  </a:t>
            </a:r>
            <a:r>
              <a:rPr lang="en-US" sz="2400" dirty="0">
                <a:latin typeface="Times New Roman" panose="02020603050405020304" pitchFamily="18" charset="0"/>
                <a:ea typeface="Calibri" panose="020F0502020204030204" pitchFamily="34" charset="0"/>
              </a:rPr>
              <a:t>each list will be about n/m keys long.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rPr>
              <a:t>The ratio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𝛂</a:t>
            </a:r>
            <a:r>
              <a:rPr lang="en-US" sz="2400" dirty="0">
                <a:solidFill>
                  <a:srgbClr val="0000FF"/>
                </a:solidFill>
                <a:latin typeface="Times New Roman" panose="02020603050405020304" pitchFamily="18" charset="0"/>
                <a:ea typeface="Calibri" panose="020F0502020204030204" pitchFamily="34" charset="0"/>
              </a:rPr>
              <a:t> = n/m, called the load factor </a:t>
            </a:r>
            <a:r>
              <a:rPr lang="en-US" sz="2400" dirty="0">
                <a:latin typeface="Times New Roman" panose="02020603050405020304" pitchFamily="18" charset="0"/>
                <a:ea typeface="Calibri" panose="020F0502020204030204" pitchFamily="34" charset="0"/>
              </a:rPr>
              <a:t>of the hash table, plays a crucial role in the efficiency of hashing.</a:t>
            </a:r>
            <a:endParaRPr lang="en-US" sz="2400" dirty="0"/>
          </a:p>
        </p:txBody>
      </p:sp>
      <p:pic>
        <p:nvPicPr>
          <p:cNvPr id="3" name="Picture 2" descr="Image result for smiley face images">
            <a:extLst>
              <a:ext uri="{FF2B5EF4-FFF2-40B4-BE49-F238E27FC236}">
                <a16:creationId xmlns:a16="http://schemas.microsoft.com/office/drawing/2014/main" id="{CFDC96DA-B3B3-4649-96A0-A3EFE8E9DC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337354"/>
            <a:ext cx="10216055" cy="166375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51829" y="1221953"/>
                <a:ext cx="9088341" cy="5203540"/>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average number of pointers (chain links) inspected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in  successful searches, S ≈ 1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𝛼</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p>
              <a:p>
                <a:pPr marL="1257300" lvl="2"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unsuccessful search, U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Cambria Math" panose="02040503050406030204" pitchFamily="18" charset="0"/>
                    <a:ea typeface="Times New Roman" panose="02020603050405020304" pitchFamily="18" charset="0"/>
                    <a:cs typeface="Times New Roman" panose="02020603050405020304" pitchFamily="18" charset="0"/>
                  </a:rPr>
                  <a:t>𝛂</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(7.4)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39725" indent="-339725">
                  <a:lnSpc>
                    <a:spcPct val="150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under the standard assumptions of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searching for a randomly selected element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 hash function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distributed keys uniformly (evenly)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among the table’s cells.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hey are almost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identical to searching sequentially in a linked list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hat we have</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gained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hashing is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 reduction in average list size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by a factor of the size of the hash table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51829" y="1221953"/>
                <a:ext cx="9088341" cy="5203540"/>
              </a:xfrm>
              <a:prstGeom prst="rect">
                <a:avLst/>
              </a:prstGeom>
              <a:blipFill>
                <a:blip r:embed="rId2"/>
                <a:stretch>
                  <a:fillRect l="-940" r="-805" b="-1522"/>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0" y="1576825"/>
            <a:ext cx="9144000" cy="4465133"/>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two other dictionary operations – insertion and deletion </a:t>
            </a:r>
            <a:r>
              <a:rPr lang="en-US" sz="2400" dirty="0">
                <a:latin typeface="Times New Roman" panose="02020603050405020304" pitchFamily="18" charset="0"/>
                <a:ea typeface="Calibri" panose="020F0502020204030204" pitchFamily="34" charset="0"/>
                <a:cs typeface="Times New Roman" panose="02020603050405020304" pitchFamily="18" charset="0"/>
              </a:rPr>
              <a:t>– are almost identical to searching.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Insertions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are normally done at the end of a list. </a:t>
            </a:r>
          </a:p>
          <a:p>
            <a:pPr marL="800100" lvl="1" indent="-3429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Deletion</a:t>
            </a:r>
            <a:r>
              <a:rPr lang="en-US" sz="2400" dirty="0">
                <a:latin typeface="Times New Roman" panose="02020603050405020304" pitchFamily="18" charset="0"/>
                <a:ea typeface="Calibri" panose="020F0502020204030204" pitchFamily="34" charset="0"/>
                <a:cs typeface="Times New Roman" panose="02020603050405020304" pitchFamily="18" charset="0"/>
              </a:rPr>
              <a:t> is performed by searching for a key to be deleted and then removing it from its list. </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Hence, the efficiency of these operations is identical to that of searching, and they are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all Θ(1) in the average case </a:t>
            </a:r>
            <a:r>
              <a:rPr lang="en-US" sz="2400" dirty="0">
                <a:latin typeface="Times New Roman" panose="02020603050405020304" pitchFamily="18" charset="0"/>
                <a:ea typeface="Calibri" panose="020F0502020204030204" pitchFamily="34" charset="0"/>
                <a:cs typeface="Times New Roman" panose="02020603050405020304" pitchFamily="18" charset="0"/>
              </a:rPr>
              <a:t>if the number of keys n is about equal to the hash table’s size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D11217A6-9CBE-4245-9CE4-36062F2B96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399" y="1963053"/>
            <a:ext cx="8084583" cy="3511026"/>
          </a:xfrm>
          <a:prstGeom prst="rect">
            <a:avLst/>
          </a:prstGeom>
        </p:spPr>
        <p:txBody>
          <a:bodyPr wrap="square">
            <a:spAutoFit/>
          </a:bodyPr>
          <a:lstStyle/>
          <a:p>
            <a:pPr>
              <a:lnSpc>
                <a:spcPct val="150000"/>
              </a:lnSpc>
              <a:spcAft>
                <a:spcPts val="1200"/>
              </a:spcAft>
            </a:pPr>
            <a:r>
              <a:rPr lang="en-US" sz="2400" dirty="0">
                <a:ea typeface="Calibri" panose="020F0502020204030204" pitchFamily="34" charset="0"/>
                <a:cs typeface="Times New Roman" panose="02020603050405020304" pitchFamily="18" charset="0"/>
              </a:rPr>
              <a:t>Closed Hashing (Open Addressing)</a:t>
            </a:r>
          </a:p>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closed hashing,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all keys are stored in the hash table itself without linking lists. </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table size m must be at least as large as the number of keys 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91FC466E-0093-44B6-AC47-3C68426BBE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379" y="2249213"/>
            <a:ext cx="9754677" cy="135583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18483" y="693158"/>
                <a:ext cx="9124471" cy="6075766"/>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of Calculation:   </a:t>
                </a:r>
              </a:p>
              <a:p>
                <a:pPr marL="461963" indent="-461963">
                  <a:spcAft>
                    <a:spcPts val="10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function Hash </a:t>
                </a:r>
                <a:r>
                  <a:rPr lang="en-US" sz="2400" dirty="0">
                    <a:latin typeface="Times New Roman" panose="02020603050405020304" pitchFamily="18" charset="0"/>
                    <a:ea typeface="Calibri" panose="020F0502020204030204" pitchFamily="34"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{0, 1, … 250} by</a:t>
                </a:r>
              </a:p>
              <a:p>
                <a:pPr lvl="2">
                  <a:spcAft>
                    <a:spcPts val="10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mod 251</a:t>
                </a:r>
                <a:r>
                  <a:rPr lang="en-US" sz="2400" dirty="0">
                    <a:latin typeface="Times New Roman" panose="02020603050405020304" pitchFamily="18" charset="0"/>
                    <a:ea typeface="Calibri" panose="020F0502020204030204" pitchFamily="34" charset="0"/>
                    <a:cs typeface="Times New Roman" panose="02020603050405020304" pitchFamily="18" charset="0"/>
                  </a:rPr>
                  <a:t>, where 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N is an IP address.</a:t>
                </a:r>
              </a:p>
              <a:p>
                <a:pPr marL="461963" indent="-461963">
                  <a:spcAft>
                    <a:spcPts val="1800"/>
                  </a:spcAft>
                  <a:buFont typeface="Arial" panose="020B0604020202020204" pitchFamily="34" charset="0"/>
                  <a:buChar char="•"/>
                  <a:tabLst>
                    <a:tab pos="1539875" algn="l"/>
                  </a:tabLs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mod 251 = n – 251* </a:t>
                </a:r>
                <a:r>
                  <a:rPr lang="en-US" dirty="0"/>
                  <a:t>⌊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dirty="0"/>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where</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n</m:t>
                        </m:r>
                      </m:num>
                      <m:den>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251</m:t>
                        </m:r>
                      </m:den>
                    </m:f>
                  </m:oMath>
                </a14:m>
                <a:r>
                  <a:rPr lang="en-US" sz="2400" dirty="0"/>
                  <a:t> ⌋</a:t>
                </a:r>
                <a:r>
                  <a:rPr lang="en-US" sz="2400" dirty="0">
                    <a:latin typeface="Times New Roman" panose="02020603050405020304" pitchFamily="18" charset="0"/>
                    <a:ea typeface="Calibri" panose="020F0502020204030204" pitchFamily="34" charset="0"/>
                    <a:cs typeface="Times New Roman" panose="02020603050405020304" pitchFamily="18" charset="0"/>
                  </a:rPr>
                  <a:t> is the integer division.</a:t>
                </a:r>
              </a:p>
              <a:p>
                <a:pPr>
                  <a:spcAft>
                    <a:spcPts val="1800"/>
                  </a:spcAft>
                  <a:tabLst>
                    <a:tab pos="1539875"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 r = x – y *q,  0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y. For this case, x = n, y = 251]</a:t>
                </a:r>
              </a:p>
              <a:p>
                <a:pPr marL="461963" indent="-461963">
                  <a:spcAft>
                    <a:spcPts val="1000"/>
                  </a:spcAft>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 example, Hash(128.32.168.80) = 1283216880 (mod 251)</a:t>
                </a:r>
              </a:p>
              <a:p>
                <a:pPr lvl="2">
                  <a:spcAft>
                    <a:spcPts val="1000"/>
                  </a:spcAft>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1283216880 - (251 * 5112417) = 213</a:t>
                </a:r>
              </a:p>
              <a:p>
                <a:pPr marL="914400" lvl="1" indent="-457200">
                  <a:spcAft>
                    <a:spcPts val="10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record for the IP address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400" dirty="0">
                    <a:latin typeface="Times New Roman" panose="02020603050405020304" pitchFamily="18" charset="0"/>
                    <a:ea typeface="Calibri" panose="020F0502020204030204" pitchFamily="34" charset="0"/>
                    <a:cs typeface="Times New Roman" panose="02020603050405020304" pitchFamily="18" charset="0"/>
                  </a:rPr>
                  <a:t>.32.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400" dirty="0">
                    <a:latin typeface="Times New Roman" panose="02020603050405020304" pitchFamily="18" charset="0"/>
                    <a:ea typeface="Calibri" panose="020F0502020204030204" pitchFamily="34" charset="0"/>
                    <a:cs typeface="Times New Roman" panose="02020603050405020304" pitchFamily="18" charset="0"/>
                  </a:rPr>
                  <a:t>.80 is located in position 213 of a table.</a:t>
                </a:r>
              </a:p>
              <a:p>
                <a:pPr marL="457200" indent="-457200">
                  <a:spcAft>
                    <a:spcPts val="1000"/>
                  </a:spcAft>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method efficiently uses a hash table to manage a relatively small number of IP addresses, maintaining quick lookup times while minimizing wasted space.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8483" y="693158"/>
                <a:ext cx="9124471" cy="6075766"/>
              </a:xfrm>
              <a:prstGeom prst="rect">
                <a:avLst/>
              </a:prstGeom>
              <a:blipFill>
                <a:blip r:embed="rId2"/>
                <a:stretch>
                  <a:fillRect l="-1404" t="-1004" r="-1738" b="-1406"/>
                </a:stretch>
              </a:blipFill>
            </p:spPr>
            <p:txBody>
              <a:bodyPr/>
              <a:lstStyle/>
              <a:p>
                <a:r>
                  <a:rPr lang="en-US">
                    <a:noFill/>
                  </a:rPr>
                  <a:t> </a:t>
                </a:r>
              </a:p>
            </p:txBody>
          </p:sp>
        </mc:Fallback>
      </mc:AlternateContent>
    </p:spTree>
    <p:extLst>
      <p:ext uri="{BB962C8B-B14F-4D97-AF65-F5344CB8AC3E}">
        <p14:creationId xmlns:p14="http://schemas.microsoft.com/office/powerpoint/2010/main" val="31739254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417226" y="966627"/>
                <a:ext cx="9144000" cy="5434052"/>
              </a:xfrm>
              <a:prstGeom prst="rect">
                <a:avLst/>
              </a:prstGeom>
            </p:spPr>
            <p:txBody>
              <a:bodyPr wrap="square">
                <a:spAutoFit/>
              </a:bodyPr>
              <a:lstStyle/>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mathematical analysis of linear probing is a much more difficult problem than that of separate chaining.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the linear probing approach,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average number of times the search algorithm </a:t>
                </a:r>
                <a:r>
                  <a:rPr lang="en-US" sz="2400" dirty="0">
                    <a:latin typeface="Times New Roman" panose="02020603050405020304" pitchFamily="18" charset="0"/>
                    <a:ea typeface="Calibri" panose="020F0502020204030204" pitchFamily="34" charset="0"/>
                    <a:cs typeface="Times New Roman" panose="02020603050405020304" pitchFamily="18" charset="0"/>
                  </a:rPr>
                  <a:t>for a key must access the hash table with the load factor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successful and unsuccessful searches is, respectively.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U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( 1+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(1− ∝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 (7.5)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accuracy of these approximations increases with larger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sizes of the hash table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These numbers are surprisingly small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for densely populated tables, i.e., for large percentage values of  </a:t>
                </a:r>
                <a:r>
                  <a:rPr lang="en-US" sz="2400" dirty="0">
                    <a:effectLst/>
                    <a:latin typeface="Cambria Math" panose="02040503050406030204" pitchFamily="18" charset="0"/>
                    <a:ea typeface="Calibri" panose="020F0502020204030204" pitchFamily="34" charset="0"/>
                    <a:cs typeface="Times New Roman" panose="02020603050405020304" pitchFamily="18" charset="0"/>
                  </a:rPr>
                  <a:t>𝛂</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417226" y="966627"/>
                <a:ext cx="9144000" cy="5434052"/>
              </a:xfrm>
              <a:prstGeom prst="rect">
                <a:avLst/>
              </a:prstGeom>
              <a:blipFill>
                <a:blip r:embed="rId2"/>
                <a:stretch>
                  <a:fillRect l="-1000" t="-898" b="-1571"/>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FB43E6E6-C806-4D75-BACA-4F1EEF96953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9560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extLst>
                        <a:ext uri="{9D8B030D-6E8A-4147-A177-3AD203B41FA5}">
                          <a16:colId xmlns:a16="http://schemas.microsoft.com/office/drawing/2014/main" val="20000"/>
                        </a:ext>
                      </a:extLst>
                    </a:gridCol>
                    <a:gridCol w="2763297">
                      <a:extLst>
                        <a:ext uri="{9D8B030D-6E8A-4147-A177-3AD203B41FA5}">
                          <a16:colId xmlns:a16="http://schemas.microsoft.com/office/drawing/2014/main" val="20001"/>
                        </a:ext>
                      </a:extLst>
                    </a:gridCol>
                    <a:gridCol w="2528369">
                      <a:extLst>
                        <a:ext uri="{9D8B030D-6E8A-4147-A177-3AD203B41FA5}">
                          <a16:colId xmlns:a16="http://schemas.microsoft.com/office/drawing/2014/main" val="20002"/>
                        </a:ext>
                      </a:extLst>
                    </a:gridCol>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den>
                                </m:f>
                                <m:r>
                                  <a:rPr lang="en-US" sz="2200" b="1">
                                    <a:solidFill>
                                      <a:schemeClr val="tx1"/>
                                    </a:solidFill>
                                    <a:effectLst/>
                                    <a:latin typeface="Cambria Math" panose="02040503050406030204" pitchFamily="18" charset="0"/>
                                  </a:rPr>
                                  <m:t>)</m:t>
                                </m:r>
                              </m:oMath>
                            </m:oMathPara>
                          </a14:m>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14:m>
                            <m:oMath xmlns:m="http://schemas.openxmlformats.org/officeDocument/2006/math">
                              <m:f>
                                <m:fPr>
                                  <m:ctrlPr>
                                    <a:rPr lang="en-US" sz="2200" b="1" i="1" smtClean="0">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r>
                                    <a:rPr lang="en-US" sz="2200" b="1" i="1">
                                      <a:solidFill>
                                        <a:schemeClr val="tx1"/>
                                      </a:solidFill>
                                      <a:effectLst/>
                                      <a:latin typeface="Cambria Math" panose="02040503050406030204" pitchFamily="18" charset="0"/>
                                    </a:rPr>
                                    <m:t>𝟐</m:t>
                                  </m:r>
                                </m:den>
                              </m:f>
                              <m:r>
                                <a:rPr lang="en-US" sz="2200" b="1">
                                  <a:solidFill>
                                    <a:schemeClr val="tx1"/>
                                  </a:solidFill>
                                  <a:effectLst/>
                                  <a:latin typeface="Cambria Math" panose="02040503050406030204" pitchFamily="18" charset="0"/>
                                </a:rPr>
                                <m:t> ( </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m:t>
                              </m:r>
                              <m:f>
                                <m:fPr>
                                  <m:ctrlPr>
                                    <a:rPr lang="en-US" sz="2200" b="1" i="1">
                                      <a:solidFill>
                                        <a:schemeClr val="tx1"/>
                                      </a:solidFill>
                                      <a:effectLst/>
                                      <a:latin typeface="Cambria Math" panose="02040503050406030204" pitchFamily="18" charset="0"/>
                                    </a:rPr>
                                  </m:ctrlPr>
                                </m:fPr>
                                <m:num>
                                  <m:r>
                                    <a:rPr lang="en-US" sz="2200" b="1" i="1">
                                      <a:solidFill>
                                        <a:schemeClr val="tx1"/>
                                      </a:solidFill>
                                      <a:effectLst/>
                                      <a:latin typeface="Cambria Math" panose="02040503050406030204" pitchFamily="18" charset="0"/>
                                    </a:rPr>
                                    <m:t>𝟏</m:t>
                                  </m:r>
                                </m:num>
                                <m:den>
                                  <m:sSup>
                                    <m:sSupPr>
                                      <m:ctrlPr>
                                        <a:rPr lang="en-US" sz="2200" b="1" i="1">
                                          <a:solidFill>
                                            <a:schemeClr val="tx1"/>
                                          </a:solidFill>
                                          <a:effectLst/>
                                          <a:latin typeface="Cambria Math" panose="02040503050406030204" pitchFamily="18" charset="0"/>
                                        </a:rPr>
                                      </m:ctrlPr>
                                    </m:sSupPr>
                                    <m:e>
                                      <m:r>
                                        <a:rPr lang="en-US" sz="2200" b="1">
                                          <a:solidFill>
                                            <a:schemeClr val="tx1"/>
                                          </a:solidFill>
                                          <a:effectLst/>
                                          <a:latin typeface="Cambria Math" panose="02040503050406030204" pitchFamily="18" charset="0"/>
                                        </a:rPr>
                                        <m:t>(</m:t>
                                      </m:r>
                                      <m:r>
                                        <a:rPr lang="en-US" sz="2200" b="1" i="1">
                                          <a:solidFill>
                                            <a:schemeClr val="tx1"/>
                                          </a:solidFill>
                                          <a:effectLst/>
                                          <a:latin typeface="Cambria Math" panose="02040503050406030204" pitchFamily="18" charset="0"/>
                                        </a:rPr>
                                        <m:t>𝟏</m:t>
                                      </m:r>
                                      <m:r>
                                        <a:rPr lang="en-US" sz="2200" b="1">
                                          <a:solidFill>
                                            <a:schemeClr val="tx1"/>
                                          </a:solidFill>
                                          <a:effectLst/>
                                          <a:latin typeface="Cambria Math" panose="02040503050406030204" pitchFamily="18" charset="0"/>
                                        </a:rPr>
                                        <m:t>− ∝ )</m:t>
                                      </m:r>
                                    </m:e>
                                    <m:sup>
                                      <m:r>
                                        <a:rPr lang="en-US" sz="2200" b="1" i="1">
                                          <a:solidFill>
                                            <a:schemeClr val="tx1"/>
                                          </a:solidFill>
                                          <a:effectLst/>
                                          <a:latin typeface="Cambria Math" panose="02040503050406030204" pitchFamily="18" charset="0"/>
                                        </a:rPr>
                                        <m:t>𝟐</m:t>
                                      </m:r>
                                    </m:sup>
                                  </m:sSup>
                                </m:den>
                              </m:f>
                            </m:oMath>
                          </a14:m>
                          <a:r>
                            <a:rPr lang="en-US" sz="2200" b="1">
                              <a:solidFill>
                                <a:schemeClr val="tx1"/>
                              </a:solidFill>
                              <a:effectLst/>
                            </a:rPr>
                            <a:t> )</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720905962"/>
                  </p:ext>
                </p:extLst>
              </p:nvPr>
            </p:nvGraphicFramePr>
            <p:xfrm>
              <a:off x="2115047" y="1669774"/>
              <a:ext cx="6941489" cy="3011957"/>
            </p:xfrm>
            <a:graphic>
              <a:graphicData uri="http://schemas.openxmlformats.org/drawingml/2006/table">
                <a:tbl>
                  <a:tblPr firstRow="1" firstCol="1" bandRow="1">
                    <a:tableStyleId>{5C22544A-7EE6-4342-B048-85BDC9FD1C3A}</a:tableStyleId>
                  </a:tblPr>
                  <a:tblGrid>
                    <a:gridCol w="1649823"/>
                    <a:gridCol w="2763297"/>
                    <a:gridCol w="2528369"/>
                  </a:tblGrid>
                  <a:tr h="1236140">
                    <a:tc>
                      <a:txBody>
                        <a:bodyPr/>
                        <a:lstStyle/>
                        <a:p>
                          <a:pPr marL="0" marR="0" algn="ctr">
                            <a:lnSpc>
                              <a:spcPct val="150000"/>
                            </a:lnSpc>
                            <a:spcBef>
                              <a:spcPts val="0"/>
                            </a:spcBef>
                            <a:spcAft>
                              <a:spcPts val="0"/>
                            </a:spcAft>
                          </a:pPr>
                          <a:r>
                            <a:rPr lang="en-US" sz="2200" b="1">
                              <a:solidFill>
                                <a:schemeClr val="tx1"/>
                              </a:solidFill>
                              <a:effectLst/>
                            </a:rPr>
                            <a:t>𝛂</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59912" t="-490" r="-91850" b="-145098"/>
                          </a:stretch>
                        </a:blip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174940" t="-490" r="-482" b="-145098"/>
                          </a:stretch>
                        </a:blipFill>
                      </a:tcPr>
                    </a:tc>
                  </a:tr>
                  <a:tr h="591939">
                    <a:tc>
                      <a:txBody>
                        <a:bodyPr/>
                        <a:lstStyle/>
                        <a:p>
                          <a:pPr marL="0" marR="0" algn="ctr">
                            <a:lnSpc>
                              <a:spcPct val="150000"/>
                            </a:lnSpc>
                            <a:spcBef>
                              <a:spcPts val="0"/>
                            </a:spcBef>
                            <a:spcAft>
                              <a:spcPts val="0"/>
                            </a:spcAft>
                          </a:pPr>
                          <a:r>
                            <a:rPr lang="en-US" sz="2200" b="1">
                              <a:solidFill>
                                <a:schemeClr val="tx1"/>
                              </a:solidFill>
                              <a:effectLst/>
                            </a:rPr>
                            <a:t>50%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1.5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75%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2.5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8.5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39">
                    <a:tc>
                      <a:txBody>
                        <a:bodyPr/>
                        <a:lstStyle/>
                        <a:p>
                          <a:pPr marL="0" marR="0" algn="ctr">
                            <a:lnSpc>
                              <a:spcPct val="150000"/>
                            </a:lnSpc>
                            <a:spcBef>
                              <a:spcPts val="0"/>
                            </a:spcBef>
                            <a:spcAft>
                              <a:spcPts val="0"/>
                            </a:spcAft>
                          </a:pPr>
                          <a:r>
                            <a:rPr lang="en-US" sz="2200" b="1">
                              <a:solidFill>
                                <a:schemeClr val="tx1"/>
                              </a:solidFill>
                              <a:effectLst/>
                            </a:rPr>
                            <a:t>90%</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a:solidFill>
                                <a:schemeClr val="tx1"/>
                              </a:solidFill>
                              <a:effectLst/>
                            </a:rPr>
                            <a:t>5.5</a:t>
                          </a:r>
                          <a:endParaRPr lang="en-US" sz="2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200" b="1" dirty="0">
                              <a:solidFill>
                                <a:schemeClr val="tx1"/>
                              </a:solidFill>
                              <a:effectLst/>
                            </a:rPr>
                            <a:t>50.5</a:t>
                          </a:r>
                          <a:endParaRPr lang="en-US" sz="2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Fallback>
      </mc:AlternateContent>
      <p:pic>
        <p:nvPicPr>
          <p:cNvPr id="3" name="Picture 2" descr="Image result for smiley face images">
            <a:extLst>
              <a:ext uri="{FF2B5EF4-FFF2-40B4-BE49-F238E27FC236}">
                <a16:creationId xmlns:a16="http://schemas.microsoft.com/office/drawing/2014/main" id="{4A45B7A2-BF33-4314-82E6-6A500777AC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986" y="1337354"/>
            <a:ext cx="569340" cy="4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532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1964" y="2020614"/>
            <a:ext cx="9032681" cy="3863365"/>
          </a:xfrm>
          <a:prstGeom prst="rect">
            <a:avLst/>
          </a:prstGeom>
        </p:spPr>
        <p:txBody>
          <a:bodyPr wrap="square">
            <a:spAutoFit/>
          </a:bodyPr>
          <a:lstStyle/>
          <a:p>
            <a:pPr>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worthwhile to compare the main properties of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hashing with balanced search trees </a:t>
            </a:r>
            <a:r>
              <a:rPr lang="en-US" sz="2400" dirty="0">
                <a:latin typeface="Times New Roman" panose="02020603050405020304" pitchFamily="18" charset="0"/>
                <a:ea typeface="Calibri" panose="020F0502020204030204" pitchFamily="34" charset="0"/>
                <a:cs typeface="Times New Roman" panose="02020603050405020304" pitchFamily="18" charset="0"/>
              </a:rPr>
              <a:t>– its principal competitor for implementing dictionaries.</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Ordering preservation</a:t>
            </a:r>
          </a:p>
          <a:p>
            <a:pPr marL="857250" lvl="1" indent="-4000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Application of Hashing</a:t>
            </a:r>
          </a:p>
          <a:p>
            <a:pPr>
              <a:lnSpc>
                <a:spcPct val="150000"/>
              </a:lnSpc>
            </a:pP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5152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2136339"/>
            <a:ext cx="8992925" cy="2880084"/>
          </a:xfrm>
          <a:prstGeom prst="rect">
            <a:avLst/>
          </a:prstGeom>
        </p:spPr>
        <p:txBody>
          <a:bodyPr wrap="square">
            <a:spAutoFit/>
          </a:bodyPr>
          <a:lstStyle/>
          <a:p>
            <a:pPr marL="461963" indent="-461963">
              <a:lnSpc>
                <a:spcPct val="150000"/>
              </a:lnSpc>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Asymptotic time efficiency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With hashing, searching insertion and deletion can be implemented to take Θ(1) time on average but Θ(n) time in the very unlikely worst case. For balanced search trees, the average time efficiencies are Θ(log n) for both the average and worst cases.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7905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48" y="1928590"/>
            <a:ext cx="9096292" cy="3357137"/>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Ordering preservation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Unlike balanced search trees, hashing does not assume the existence of key ordering and usually does not preserve it. </a:t>
            </a:r>
          </a:p>
          <a:p>
            <a:pPr marL="457200" marR="0">
              <a:lnSpc>
                <a:spcPct val="150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hashing less suitable for applications that need to iterate over the keys in order or require range queries such as counting the number of keys between some lower and upper bounds.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640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3283" y="1196899"/>
            <a:ext cx="9088342" cy="4955203"/>
          </a:xfrm>
          <a:prstGeom prst="rect">
            <a:avLst/>
          </a:prstGeom>
        </p:spPr>
        <p:txBody>
          <a:bodyPr wrap="square">
            <a:spAutoFit/>
          </a:bodyPr>
          <a:lstStyle/>
          <a:p>
            <a:pPr marL="461963"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Application of Hashing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has found by IBM researchers, many important applications. It becomes a standard technique for storing a symbol table – a table of a computer program’s symbols generating during compilation.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Hashing is quite handy for such AI applications as checking whether positions generated by a chess-playing computer program have already been considered.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454025">
              <a:spcBef>
                <a:spcPts val="0"/>
              </a:spcBef>
              <a:spcAft>
                <a:spcPts val="1200"/>
              </a:spcAft>
              <a:buFont typeface="Wingdings" panose="05000000000000000000" pitchFamily="2" charset="2"/>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some modifications, it has also proved to be useful for storing very large dictionaries on disks; this variation of hashing is called </a:t>
            </a:r>
            <a:r>
              <a:rPr lang="en-US" sz="2200" i="1" dirty="0">
                <a:latin typeface="Times New Roman" panose="02020603050405020304" pitchFamily="18" charset="0"/>
                <a:ea typeface="Calibri" panose="020F0502020204030204" pitchFamily="34" charset="0"/>
                <a:cs typeface="Times New Roman" panose="02020603050405020304" pitchFamily="18" charset="0"/>
              </a:rPr>
              <a:t>extendible hashing</a:t>
            </a:r>
            <a:r>
              <a:rPr lang="en-US" sz="2200" dirty="0">
                <a:latin typeface="Times New Roman" panose="02020603050405020304" pitchFamily="18" charset="0"/>
                <a:ea typeface="Calibri" panose="020F0502020204030204" pitchFamily="34" charset="0"/>
                <a:cs typeface="Times New Roman" panose="02020603050405020304" pitchFamily="18" charset="0"/>
              </a:rPr>
              <a:t>.  Accordingly, a location computed by a hash function in extendible hashing indicates a disk address of a </a:t>
            </a:r>
            <a:r>
              <a:rPr lang="en-US" sz="2200" i="1" dirty="0">
                <a:latin typeface="Times New Roman" panose="02020603050405020304" pitchFamily="18" charset="0"/>
                <a:ea typeface="Calibri" panose="020F0502020204030204" pitchFamily="34" charset="0"/>
                <a:cs typeface="Times New Roman" panose="02020603050405020304" pitchFamily="18" charset="0"/>
              </a:rPr>
              <a:t>bucket</a:t>
            </a:r>
            <a:r>
              <a:rPr lang="en-US" sz="2200" dirty="0">
                <a:latin typeface="Times New Roman" panose="02020603050405020304" pitchFamily="18" charset="0"/>
                <a:ea typeface="Calibri" panose="020F0502020204030204" pitchFamily="34" charset="0"/>
                <a:cs typeface="Times New Roman" panose="02020603050405020304" pitchFamily="18" charset="0"/>
              </a:rPr>
              <a:t> that can hold up to  b  keys. When a  key’s bucket is identified all its keys are read into main memory and then searched for the key is question.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64170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413" y="3234651"/>
            <a:ext cx="3442914" cy="1380506"/>
          </a:xfrm>
          <a:prstGeom prst="rect">
            <a:avLst/>
          </a:prstGeom>
        </p:spPr>
        <p:txBody>
          <a:bodyPr wrap="square">
            <a:spAutoFit/>
          </a:bodyPr>
          <a:lstStyle/>
          <a:p>
            <a:pPr algn="ctr">
              <a:lnSpc>
                <a:spcPct val="107000"/>
              </a:lnSpc>
              <a:spcAft>
                <a:spcPts val="800"/>
              </a:spcAft>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End of Chapter 0 </a:t>
            </a:r>
          </a:p>
          <a:p>
            <a:pPr algn="ctr">
              <a:lnSpc>
                <a:spcPct val="107000"/>
              </a:lnSpc>
              <a:spcAft>
                <a:spcPts val="800"/>
              </a:spcAft>
            </a:pPr>
            <a:r>
              <a:rPr lang="en-US" sz="4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8016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51334" y="2784066"/>
            <a:ext cx="10077939" cy="1180124"/>
          </a:xfrm>
          <a:prstGeom prst="rect">
            <a:avLst/>
          </a:prstGeom>
          <a:solidFill>
            <a:srgbClr val="FFFF00"/>
          </a:solidFill>
        </p:spPr>
        <p:txBody>
          <a:bodyPr wrap="square" rtlCol="0">
            <a:spAutoFit/>
          </a:bodyPr>
          <a:lstStyle/>
          <a:p>
            <a:endParaRPr lang="en-US" dirty="0"/>
          </a:p>
        </p:txBody>
      </p:sp>
      <p:graphicFrame>
        <p:nvGraphicFramePr>
          <p:cNvPr id="2" name="Table 1">
            <a:extLst>
              <a:ext uri="{FF2B5EF4-FFF2-40B4-BE49-F238E27FC236}">
                <a16:creationId xmlns:a16="http://schemas.microsoft.com/office/drawing/2014/main" id="{CC3B74B0-F773-4B07-8F04-30F54A37A2A5}"/>
              </a:ext>
            </a:extLst>
          </p:cNvPr>
          <p:cNvGraphicFramePr>
            <a:graphicFrameLocks noGrp="1"/>
          </p:cNvGraphicFramePr>
          <p:nvPr>
            <p:extLst>
              <p:ext uri="{D42A27DB-BD31-4B8C-83A1-F6EECF244321}">
                <p14:modId xmlns:p14="http://schemas.microsoft.com/office/powerpoint/2010/main" val="2505996351"/>
              </p:ext>
            </p:extLst>
          </p:nvPr>
        </p:nvGraphicFramePr>
        <p:xfrm>
          <a:off x="3268622" y="702247"/>
          <a:ext cx="3741783" cy="5974080"/>
        </p:xfrm>
        <a:graphic>
          <a:graphicData uri="http://schemas.openxmlformats.org/drawingml/2006/table">
            <a:tbl>
              <a:tblPr firstRow="1" bandRow="1">
                <a:tableStyleId>{5C22544A-7EE6-4342-B048-85BDC9FD1C3A}</a:tableStyleId>
              </a:tblPr>
              <a:tblGrid>
                <a:gridCol w="924610">
                  <a:extLst>
                    <a:ext uri="{9D8B030D-6E8A-4147-A177-3AD203B41FA5}">
                      <a16:colId xmlns:a16="http://schemas.microsoft.com/office/drawing/2014/main" val="1580968642"/>
                    </a:ext>
                  </a:extLst>
                </a:gridCol>
                <a:gridCol w="2817173">
                  <a:extLst>
                    <a:ext uri="{9D8B030D-6E8A-4147-A177-3AD203B41FA5}">
                      <a16:colId xmlns:a16="http://schemas.microsoft.com/office/drawing/2014/main" val="2644965566"/>
                    </a:ext>
                  </a:extLst>
                </a:gridCol>
              </a:tblGrid>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Hash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IP Addresses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92761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586192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45079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75252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928969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244308"/>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172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73.102.177.405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96914"/>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03637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966709"/>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128</a:t>
                      </a:r>
                      <a:r>
                        <a:rPr lang="en-US" sz="2200" dirty="0">
                          <a:latin typeface="Times New Roman" panose="02020603050405020304" pitchFamily="18" charset="0"/>
                          <a:ea typeface="Calibri" panose="020F0502020204030204" pitchFamily="34" charset="0"/>
                          <a:cs typeface="Times New Roman" panose="02020603050405020304" pitchFamily="18" charset="0"/>
                        </a:rPr>
                        <a:t>.32.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168</a:t>
                      </a:r>
                      <a:r>
                        <a:rPr lang="en-US" sz="2200" dirty="0">
                          <a:latin typeface="Times New Roman" panose="02020603050405020304" pitchFamily="18" charset="0"/>
                          <a:ea typeface="Calibri" panose="020F0502020204030204" pitchFamily="34" charset="0"/>
                          <a:cs typeface="Times New Roman" panose="02020603050405020304" pitchFamily="18" charset="0"/>
                        </a:rPr>
                        <a:t>.80</a:t>
                      </a:r>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3385097"/>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2751830"/>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452871"/>
                  </a:ext>
                </a:extLst>
              </a:tr>
              <a:tr h="397338">
                <a:tc>
                  <a:txBody>
                    <a:bodyPr/>
                    <a:lstStyle/>
                    <a:p>
                      <a:r>
                        <a:rPr lang="en-US" sz="2200" b="0" dirty="0">
                          <a:solidFill>
                            <a:sysClr val="windowText" lastClr="000000"/>
                          </a:solidFill>
                          <a:latin typeface="Times New Roman" panose="02020603050405020304" pitchFamily="18" charset="0"/>
                          <a:cs typeface="Times New Roman" panose="02020603050405020304" pitchFamily="18" charset="0"/>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3431"/>
                  </a:ext>
                </a:extLst>
              </a:tr>
              <a:tr h="397338">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b="0" dirty="0">
                        <a:solidFill>
                          <a:sysClr val="windowText" lastClr="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101637"/>
                  </a:ext>
                </a:extLst>
              </a:tr>
            </a:tbl>
          </a:graphicData>
        </a:graphic>
      </p:graphicFrame>
      <p:sp>
        <p:nvSpPr>
          <p:cNvPr id="5" name="Rectangle 4">
            <a:extLst>
              <a:ext uri="{FF2B5EF4-FFF2-40B4-BE49-F238E27FC236}">
                <a16:creationId xmlns:a16="http://schemas.microsoft.com/office/drawing/2014/main" id="{8A04E3BE-E9EC-4D25-A603-D7F6A42FC04C}"/>
              </a:ext>
            </a:extLst>
          </p:cNvPr>
          <p:cNvSpPr/>
          <p:nvPr/>
        </p:nvSpPr>
        <p:spPr>
          <a:xfrm>
            <a:off x="1151334" y="562094"/>
            <a:ext cx="1646220" cy="492443"/>
          </a:xfrm>
          <a:prstGeom prst="rect">
            <a:avLst/>
          </a:prstGeom>
        </p:spPr>
        <p:txBody>
          <a:bodyPr wrap="none">
            <a:spAutoFit/>
          </a:bodyPr>
          <a:lstStyle/>
          <a:p>
            <a:r>
              <a:rPr lang="en-US" sz="2600" dirty="0">
                <a:cs typeface="Times New Roman" panose="02020603050405020304" pitchFamily="18" charset="0"/>
              </a:rPr>
              <a:t>Hash Table</a:t>
            </a:r>
          </a:p>
        </p:txBody>
      </p:sp>
      <p:sp>
        <p:nvSpPr>
          <p:cNvPr id="3" name="TextBox 2">
            <a:extLst>
              <a:ext uri="{FF2B5EF4-FFF2-40B4-BE49-F238E27FC236}">
                <a16:creationId xmlns:a16="http://schemas.microsoft.com/office/drawing/2014/main" id="{7785E7F4-E8B5-47DC-96A6-E6697EC59885}"/>
              </a:ext>
            </a:extLst>
          </p:cNvPr>
          <p:cNvSpPr txBox="1"/>
          <p:nvPr/>
        </p:nvSpPr>
        <p:spPr>
          <a:xfrm>
            <a:off x="7190651" y="2784066"/>
            <a:ext cx="4144297"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73.102.177.154</a:t>
            </a:r>
            <a:r>
              <a:rPr lang="en-US" sz="2200" dirty="0">
                <a:latin typeface="Times New Roman" panose="02020603050405020304" pitchFamily="18" charset="0"/>
                <a:cs typeface="Times New Roman" panose="02020603050405020304" pitchFamily="18" charset="0"/>
              </a:rPr>
              <a:t>) = 171</a:t>
            </a:r>
          </a:p>
          <a:p>
            <a:r>
              <a:rPr lang="en-US" sz="2200" dirty="0">
                <a:latin typeface="Times New Roman" panose="02020603050405020304" pitchFamily="18" charset="0"/>
                <a:cs typeface="Times New Roman" panose="02020603050405020304" pitchFamily="18" charset="0"/>
              </a:rPr>
              <a:t>Hash(</a:t>
            </a:r>
            <a:r>
              <a:rPr lang="en-US" sz="2200" dirty="0">
                <a:solidFill>
                  <a:sysClr val="windowText" lastClr="000000"/>
                </a:solidFill>
                <a:latin typeface="Times New Roman" panose="02020603050405020304" pitchFamily="18" charset="0"/>
                <a:cs typeface="Times New Roman" panose="02020603050405020304" pitchFamily="18" charset="0"/>
              </a:rPr>
              <a:t>73.102.177.405) = 171</a:t>
            </a:r>
          </a:p>
          <a:p>
            <a:r>
              <a:rPr lang="en-US" sz="2200" dirty="0">
                <a:solidFill>
                  <a:sysClr val="windowText" lastClr="000000"/>
                </a:solidFill>
                <a:latin typeface="Times New Roman" panose="02020603050405020304" pitchFamily="18" charset="0"/>
                <a:cs typeface="Times New Roman" panose="02020603050405020304" pitchFamily="18" charset="0"/>
              </a:rPr>
              <a:t>They collide.</a:t>
            </a:r>
          </a:p>
        </p:txBody>
      </p:sp>
    </p:spTree>
    <p:extLst>
      <p:ext uri="{BB962C8B-B14F-4D97-AF65-F5344CB8AC3E}">
        <p14:creationId xmlns:p14="http://schemas.microsoft.com/office/powerpoint/2010/main" val="25301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832" y="1019137"/>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3816429"/>
          </a:xfrm>
          <a:prstGeom prst="rect">
            <a:avLst/>
          </a:prstGeom>
          <a:noFill/>
        </p:spPr>
        <p:txBody>
          <a:bodyPr wrap="square" rtlCol="0">
            <a:spAutoFit/>
          </a:bodyPr>
          <a:lstStyle/>
          <a:p>
            <a:pPr>
              <a:spcAft>
                <a:spcPts val="1200"/>
              </a:spcAft>
            </a:pPr>
            <a:r>
              <a:rPr lang="en-US" sz="2400" dirty="0">
                <a:latin typeface="Times New Roman" panose="02020603050405020304" pitchFamily="18" charset="0"/>
                <a:cs typeface="Times New Roman" panose="02020603050405020304" pitchFamily="18" charset="0"/>
              </a:rPr>
              <a:t>Deterministic Nature: </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hash function </a:t>
            </a:r>
            <a:r>
              <a:rPr lang="en-US" sz="2400" dirty="0">
                <a:solidFill>
                  <a:srgbClr val="0000FF"/>
                </a:solidFill>
                <a:latin typeface="Times New Roman" panose="02020603050405020304" pitchFamily="18" charset="0"/>
                <a:cs typeface="Times New Roman" panose="02020603050405020304" pitchFamily="18" charset="0"/>
              </a:rPr>
              <a:t>h must be deterministic.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h always produces the same output h(k) for the given input k.</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ensures consistency and reliability when storing and retrieving data. </a:t>
            </a:r>
          </a:p>
          <a:p>
            <a:pPr marL="1371600" lvl="2"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same input key will always hash to the same output value, which is essential for reliable data retrieval.</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397121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1965960" y="1660145"/>
            <a:ext cx="9537122" cy="4830494"/>
          </a:xfrm>
        </p:spPr>
        <p:txBody>
          <a:bodyPr>
            <a:normAutofit fontScale="90000"/>
          </a:bodyPr>
          <a:lstStyle/>
          <a:p>
            <a:br>
              <a:rPr lang="en-US" dirty="0">
                <a:latin typeface="+mn-lt"/>
              </a:rPr>
            </a:br>
            <a:r>
              <a:rPr lang="en-US" sz="2400" dirty="0">
                <a:latin typeface="+mn-lt"/>
              </a:rPr>
              <a:t> </a:t>
            </a:r>
            <a:br>
              <a:rPr lang="en-US" sz="2400" dirty="0">
                <a:latin typeface="+mn-lt"/>
              </a:rPr>
            </a:br>
            <a:r>
              <a:rPr lang="en-US" sz="2700" dirty="0">
                <a:latin typeface="+mn-lt"/>
              </a:rPr>
              <a:t>Direct-Addressing Table[4 – 11] </a:t>
            </a:r>
            <a:br>
              <a:rPr lang="en-US" sz="2700" dirty="0">
                <a:latin typeface="+mn-lt"/>
              </a:rPr>
            </a:br>
            <a:r>
              <a:rPr lang="en-US" sz="2700" dirty="0">
                <a:latin typeface="+mn-lt"/>
              </a:rPr>
              <a:t>Hash tables [12 – 25]</a:t>
            </a:r>
            <a:br>
              <a:rPr lang="en-US" sz="2700" dirty="0">
                <a:latin typeface="+mn-lt"/>
              </a:rPr>
            </a:br>
            <a:r>
              <a:rPr lang="en-US" sz="2700" dirty="0">
                <a:latin typeface="+mn-lt"/>
              </a:rPr>
              <a:t>Collision Resolutions [26-</a:t>
            </a:r>
            <a:r>
              <a:rPr lang="en-US" sz="2700" dirty="0">
                <a:solidFill>
                  <a:srgbClr val="FF0000"/>
                </a:solidFill>
                <a:latin typeface="+mn-lt"/>
              </a:rPr>
              <a:t>54</a:t>
            </a:r>
            <a:r>
              <a:rPr lang="en-US" sz="2700" dirty="0">
                <a:latin typeface="+mn-lt"/>
              </a:rPr>
              <a:t>]</a:t>
            </a:r>
            <a:br>
              <a:rPr lang="en-US" sz="2700" dirty="0">
                <a:latin typeface="+mn-lt"/>
              </a:rPr>
            </a:br>
            <a:r>
              <a:rPr lang="en-US" sz="2700" dirty="0">
                <a:latin typeface="+mn-lt"/>
              </a:rPr>
              <a:t>	Linear Probing [27-31]</a:t>
            </a:r>
            <a:br>
              <a:rPr lang="en-US" sz="2700" dirty="0">
                <a:latin typeface="+mn-lt"/>
              </a:rPr>
            </a:br>
            <a:r>
              <a:rPr lang="en-US" sz="2700" dirty="0">
                <a:latin typeface="+mn-lt"/>
              </a:rPr>
              <a:t>              Open Hashing (Chaining) [32 -</a:t>
            </a:r>
            <a:r>
              <a:rPr lang="en-US" sz="2700" dirty="0">
                <a:solidFill>
                  <a:srgbClr val="FF0000"/>
                </a:solidFill>
                <a:latin typeface="+mn-lt"/>
              </a:rPr>
              <a:t> 56</a:t>
            </a:r>
            <a:r>
              <a:rPr lang="en-US" sz="2700" dirty="0">
                <a:latin typeface="+mn-lt"/>
              </a:rPr>
              <a:t>]</a:t>
            </a:r>
            <a:br>
              <a:rPr lang="en-US" sz="2700" dirty="0">
                <a:latin typeface="+mn-lt"/>
              </a:rPr>
            </a:br>
            <a:r>
              <a:rPr lang="en-US" sz="2700" dirty="0">
                <a:latin typeface="+mn-lt"/>
              </a:rPr>
              <a:t>                       Load Factor [38], Simple Uniform hashing [19, 43], and </a:t>
            </a:r>
            <a:br>
              <a:rPr lang="en-US" sz="2700" dirty="0">
                <a:latin typeface="+mn-lt"/>
              </a:rPr>
            </a:br>
            <a:r>
              <a:rPr lang="en-US" sz="2700" dirty="0">
                <a:latin typeface="+mn-lt"/>
              </a:rPr>
              <a:t>                       Performance Analysis [42-54] </a:t>
            </a:r>
            <a:br>
              <a:rPr lang="en-US" sz="2700" dirty="0">
                <a:latin typeface="+mn-lt"/>
              </a:rPr>
            </a:br>
            <a:r>
              <a:rPr lang="en-US" sz="2700" dirty="0">
                <a:latin typeface="+mn-lt"/>
              </a:rPr>
              <a:t>              Good Hash functions [57 – </a:t>
            </a:r>
            <a:r>
              <a:rPr lang="en-US" sz="2700" dirty="0">
                <a:solidFill>
                  <a:srgbClr val="FF0000"/>
                </a:solidFill>
                <a:latin typeface="+mn-lt"/>
              </a:rPr>
              <a:t>112</a:t>
            </a:r>
            <a:r>
              <a:rPr lang="en-US" sz="2700" dirty="0">
                <a:latin typeface="+mn-lt"/>
              </a:rPr>
              <a:t> ] </a:t>
            </a:r>
            <a:br>
              <a:rPr lang="en-US" sz="2700" dirty="0">
                <a:latin typeface="+mn-lt"/>
              </a:rPr>
            </a:br>
            <a:r>
              <a:rPr lang="en-US" sz="2700" dirty="0">
                <a:latin typeface="+mn-lt"/>
              </a:rPr>
              <a:t>	         Assumptions [59], Key Interpretations [65-70], </a:t>
            </a:r>
            <a:br>
              <a:rPr lang="en-US" sz="2700" dirty="0">
                <a:latin typeface="+mn-lt"/>
              </a:rPr>
            </a:br>
            <a:r>
              <a:rPr lang="en-US" sz="2700" dirty="0">
                <a:latin typeface="+mn-lt"/>
              </a:rPr>
              <a:t>                       Modular Hashing </a:t>
            </a:r>
            <a:r>
              <a:rPr lang="en-US" sz="2700">
                <a:latin typeface="+mn-lt"/>
              </a:rPr>
              <a:t>[72 - </a:t>
            </a:r>
            <a:r>
              <a:rPr lang="en-US" sz="2700" dirty="0">
                <a:latin typeface="+mn-lt"/>
              </a:rPr>
              <a:t>76], Multiplication Hashing </a:t>
            </a:r>
            <a:r>
              <a:rPr lang="en-US" sz="2700">
                <a:latin typeface="+mn-lt"/>
              </a:rPr>
              <a:t>[77 - </a:t>
            </a:r>
            <a:r>
              <a:rPr lang="en-US" sz="2700" dirty="0">
                <a:latin typeface="+mn-lt"/>
              </a:rPr>
              <a:t>83], </a:t>
            </a:r>
            <a:br>
              <a:rPr lang="en-US" sz="2700" dirty="0">
                <a:latin typeface="+mn-lt"/>
              </a:rPr>
            </a:br>
            <a:r>
              <a:rPr lang="en-US" sz="2700" dirty="0">
                <a:latin typeface="+mn-lt"/>
              </a:rPr>
              <a:t>                       Universal hashing [84-</a:t>
            </a:r>
            <a:r>
              <a:rPr lang="en-US" sz="2700" dirty="0">
                <a:solidFill>
                  <a:srgbClr val="FF0000"/>
                </a:solidFill>
                <a:latin typeface="+mn-lt"/>
              </a:rPr>
              <a:t>112</a:t>
            </a:r>
            <a:r>
              <a:rPr lang="en-US" sz="2700" dirty="0">
                <a:latin typeface="+mn-lt"/>
              </a:rPr>
              <a:t>]</a:t>
            </a:r>
            <a:br>
              <a:rPr lang="en-US" sz="2700" dirty="0">
                <a:latin typeface="+mn-lt"/>
              </a:rPr>
            </a:br>
            <a:r>
              <a:rPr lang="en-US" sz="2700" dirty="0">
                <a:latin typeface="+mn-lt"/>
              </a:rPr>
              <a:t>             Open Addressing (Closed Hashing</a:t>
            </a:r>
            <a:r>
              <a:rPr lang="en-US" sz="2700">
                <a:latin typeface="+mn-lt"/>
              </a:rPr>
              <a:t>)[113 - 1</a:t>
            </a:r>
            <a:r>
              <a:rPr lang="en-US" sz="2700">
                <a:solidFill>
                  <a:srgbClr val="FF0000"/>
                </a:solidFill>
                <a:latin typeface="+mn-lt"/>
              </a:rPr>
              <a:t>75</a:t>
            </a:r>
            <a:r>
              <a:rPr lang="en-US" sz="2700">
                <a:latin typeface="+mn-lt"/>
              </a:rPr>
              <a:t>]</a:t>
            </a:r>
            <a:br>
              <a:rPr lang="en-US" sz="2700" dirty="0">
                <a:latin typeface="+mn-lt"/>
              </a:rPr>
            </a:br>
            <a:r>
              <a:rPr lang="en-US" sz="2700" dirty="0">
                <a:latin typeface="+mn-lt"/>
              </a:rPr>
              <a:t>                       Linear Probing [130 - 139], Quadratic Probing [141 -143 ],  </a:t>
            </a:r>
            <a:br>
              <a:rPr lang="en-US" sz="2700" dirty="0">
                <a:latin typeface="+mn-lt"/>
              </a:rPr>
            </a:br>
            <a:r>
              <a:rPr lang="en-US" sz="2700" dirty="0">
                <a:latin typeface="+mn-lt"/>
              </a:rPr>
              <a:t>                       Double Hashing [145 - 153]</a:t>
            </a:r>
            <a:br>
              <a:rPr lang="en-US" sz="2700" dirty="0">
                <a:latin typeface="+mn-lt"/>
              </a:rPr>
            </a:br>
            <a:r>
              <a:rPr lang="en-US" sz="2700" dirty="0">
                <a:latin typeface="+mn-lt"/>
              </a:rPr>
              <a:t>	          Analysis of Open Addressing [155 - </a:t>
            </a:r>
            <a:r>
              <a:rPr lang="en-US" sz="2700" dirty="0">
                <a:solidFill>
                  <a:srgbClr val="FF0000"/>
                </a:solidFill>
                <a:latin typeface="+mn-lt"/>
              </a:rPr>
              <a:t>175</a:t>
            </a:r>
            <a:r>
              <a:rPr lang="en-US" sz="2700" dirty="0">
                <a:latin typeface="+mn-lt"/>
              </a:rPr>
              <a:t> ]</a:t>
            </a:r>
            <a:br>
              <a:rPr lang="en-US" sz="2400" dirty="0">
                <a:latin typeface="+mn-lt"/>
              </a:rPr>
            </a:br>
            <a:br>
              <a:rPr lang="en-US" sz="2400" dirty="0">
                <a:latin typeface="+mn-lt"/>
              </a:rPr>
            </a:br>
            <a:endParaRPr lang="en-US" dirty="0">
              <a:latin typeface="+mn-lt"/>
            </a:endParaRP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5549" y="964549"/>
            <a:ext cx="386516" cy="350792"/>
          </a:xfrm>
          <a:prstGeom prst="rect">
            <a:avLst/>
          </a:prstGeom>
          <a:noFill/>
          <a:ln>
            <a:noFill/>
          </a:ln>
        </p:spPr>
      </p:pic>
      <p:sp>
        <p:nvSpPr>
          <p:cNvPr id="4" name="TextBox 3">
            <a:extLst>
              <a:ext uri="{FF2B5EF4-FFF2-40B4-BE49-F238E27FC236}">
                <a16:creationId xmlns:a16="http://schemas.microsoft.com/office/drawing/2014/main" id="{2313880D-F7F0-9207-D74F-237CB98587E0}"/>
              </a:ext>
            </a:extLst>
          </p:cNvPr>
          <p:cNvSpPr txBox="1"/>
          <p:nvPr/>
        </p:nvSpPr>
        <p:spPr>
          <a:xfrm>
            <a:off x="1945351" y="847557"/>
            <a:ext cx="9578340" cy="584775"/>
          </a:xfrm>
          <a:prstGeom prst="rect">
            <a:avLst/>
          </a:prstGeom>
          <a:noFill/>
        </p:spPr>
        <p:txBody>
          <a:bodyPr wrap="square" rtlCol="0">
            <a:spAutoFit/>
          </a:bodyPr>
          <a:lstStyle/>
          <a:p>
            <a:r>
              <a:rPr lang="en-US" sz="3200" dirty="0">
                <a:latin typeface="+mn-lt"/>
              </a:rPr>
              <a:t>Contents</a:t>
            </a:r>
            <a:endParaRPr lang="en-US" sz="3200" dirty="0"/>
          </a:p>
        </p:txBody>
      </p:sp>
    </p:spTree>
    <p:extLst>
      <p:ext uri="{BB962C8B-B14F-4D97-AF65-F5344CB8AC3E}">
        <p14:creationId xmlns:p14="http://schemas.microsoft.com/office/powerpoint/2010/main" val="98464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687" y="526694"/>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357923" y="1107542"/>
            <a:ext cx="9476154" cy="5078313"/>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Collisions:</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Pigeonhole Principle: </a:t>
            </a:r>
          </a:p>
          <a:p>
            <a:pPr marL="919163" lvl="1"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Impossible to Avoid collisions Due to the Pigeonhole Principles</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s</a:t>
            </a:r>
            <a:r>
              <a:rPr lang="en-US" sz="2400" dirty="0">
                <a:latin typeface="Times New Roman" panose="02020603050405020304" pitchFamily="18" charset="0"/>
                <a:cs typeface="Times New Roman" panose="02020603050405020304" pitchFamily="18" charset="0"/>
              </a:rPr>
              <a:t>ince the number of possible input keys |U| is greater than the number of available hash table slots m, |U| &gt; m, at least two distinct keys will hash to the same value</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Minimize the number of collisions: </a:t>
            </a: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Achieving uniform distribution of keys: A</a:t>
            </a:r>
            <a:r>
              <a:rPr lang="en-US" sz="2400" dirty="0">
                <a:latin typeface="Times New Roman" panose="02020603050405020304" pitchFamily="18" charset="0"/>
                <a:cs typeface="Times New Roman" panose="02020603050405020304" pitchFamily="18" charset="0"/>
              </a:rPr>
              <a:t> well-designed h should distribute keys randomly and evenly across the hash table to minimize collisions.</a:t>
            </a: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p:txBody>
      </p:sp>
      <p:sp>
        <p:nvSpPr>
          <p:cNvPr id="3" name="Rectangle 2">
            <a:extLst>
              <a:ext uri="{FF2B5EF4-FFF2-40B4-BE49-F238E27FC236}">
                <a16:creationId xmlns:a16="http://schemas.microsoft.com/office/drawing/2014/main" id="{F0B936B4-99F7-4E86-9E7D-4F546AF44130}"/>
              </a:ext>
            </a:extLst>
          </p:cNvPr>
          <p:cNvSpPr/>
          <p:nvPr/>
        </p:nvSpPr>
        <p:spPr>
          <a:xfrm>
            <a:off x="1436914" y="426703"/>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297807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832" y="1019137"/>
            <a:ext cx="9476154" cy="392452"/>
          </a:xfrm>
          <a:prstGeom prst="rect">
            <a:avLst/>
          </a:prstGeom>
          <a:solidFill>
            <a:srgbClr val="FFFF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9B262A1-5365-4DD0-858E-A1C35C142E4B}"/>
              </a:ext>
            </a:extLst>
          </p:cNvPr>
          <p:cNvSpPr txBox="1"/>
          <p:nvPr/>
        </p:nvSpPr>
        <p:spPr>
          <a:xfrm>
            <a:off x="1436914" y="1511580"/>
            <a:ext cx="9476154" cy="4708981"/>
          </a:xfrm>
          <a:prstGeom prst="rect">
            <a:avLst/>
          </a:prstGeom>
          <a:noFill/>
        </p:spPr>
        <p:txBody>
          <a:bodyPr wrap="square" rtlCol="0">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Collision Resolution:</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Need for resolution methods: Since collisions are inevitable, it is necessary to have methods for resolving them when they</a:t>
            </a:r>
            <a:r>
              <a:rPr lang="en-US" sz="2400" dirty="0">
                <a:latin typeface="Times New Roman" panose="02020603050405020304" pitchFamily="18" charset="0"/>
                <a:cs typeface="Times New Roman" panose="02020603050405020304" pitchFamily="18" charset="0"/>
              </a:rPr>
              <a:t> occur.</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Common methods include</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Chaining: Store multiple keys that hash to the same slot in a linked list</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Open Addressing: Find another slot within the table using a probing sequence. </a:t>
            </a:r>
          </a:p>
          <a:p>
            <a:pPr marL="1376363" lvl="2"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linear probing, quadratic probing, double hashing.</a:t>
            </a:r>
          </a:p>
          <a:p>
            <a:pPr marL="966788" lvl="2" indent="-461963">
              <a:spcAft>
                <a:spcPts val="12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0B936B4-99F7-4E86-9E7D-4F546AF44130}"/>
              </a:ext>
            </a:extLst>
          </p:cNvPr>
          <p:cNvSpPr/>
          <p:nvPr/>
        </p:nvSpPr>
        <p:spPr>
          <a:xfrm>
            <a:off x="1436914" y="919146"/>
            <a:ext cx="1900649" cy="523220"/>
          </a:xfrm>
          <a:prstGeom prst="rect">
            <a:avLst/>
          </a:prstGeom>
        </p:spPr>
        <p:txBody>
          <a:bodyPr wrap="none">
            <a:spAutoFit/>
          </a:bodyPr>
          <a:lstStyle/>
          <a:p>
            <a:r>
              <a:rPr lang="en-US" sz="2800" dirty="0">
                <a:cs typeface="Times New Roman" panose="02020603050405020304" pitchFamily="18" charset="0"/>
              </a:rPr>
              <a:t>Hash Tables</a:t>
            </a:r>
          </a:p>
        </p:txBody>
      </p:sp>
    </p:spTree>
    <p:extLst>
      <p:ext uri="{BB962C8B-B14F-4D97-AF65-F5344CB8AC3E}">
        <p14:creationId xmlns:p14="http://schemas.microsoft.com/office/powerpoint/2010/main" val="421142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7481" y="2421262"/>
            <a:ext cx="9967530" cy="1222690"/>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352C9455-2420-41C4-8DD5-A460DA4B0EA7}"/>
              </a:ext>
            </a:extLst>
          </p:cNvPr>
          <p:cNvSpPr/>
          <p:nvPr/>
        </p:nvSpPr>
        <p:spPr>
          <a:xfrm>
            <a:off x="1485656" y="1614042"/>
            <a:ext cx="9183001" cy="3262432"/>
          </a:xfrm>
          <a:prstGeom prst="rect">
            <a:avLst/>
          </a:prstGeom>
        </p:spPr>
        <p:txBody>
          <a:bodyPr wrap="square">
            <a:spAutoFit/>
          </a:bodyPr>
          <a:lstStyle/>
          <a:p>
            <a:pPr>
              <a:spcBef>
                <a:spcPts val="1200"/>
              </a:spcBef>
              <a:spcAft>
                <a:spcPts val="600"/>
              </a:spcAft>
            </a:pPr>
            <a:r>
              <a:rPr lang="en-US" sz="2600" dirty="0">
                <a:ea typeface="Calibri" panose="020F0502020204030204" pitchFamily="34" charset="0"/>
                <a:cs typeface="Times New Roman" panose="02020603050405020304" pitchFamily="18" charset="0"/>
              </a:rPr>
              <a:t>Collision Resolution in Hash Tables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Every hashing scheme must have a </a:t>
            </a:r>
            <a:r>
              <a:rPr lang="en-US" sz="2400" i="1" dirty="0">
                <a:latin typeface="Times New Roman" panose="02020603050405020304" pitchFamily="18" charset="0"/>
                <a:ea typeface="Calibri" panose="020F0502020204030204" pitchFamily="34" charset="0"/>
                <a:cs typeface="Times New Roman" panose="02020603050405020304" pitchFamily="18" charset="0"/>
              </a:rPr>
              <a:t>collision resolution mechanism</a:t>
            </a:r>
          </a:p>
          <a:p>
            <a:pPr marL="800100" lvl="1"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To handle cases where multiple keys hash to the same value. </a:t>
            </a:r>
          </a:p>
          <a:p>
            <a:pPr>
              <a:spcBef>
                <a:spcPts val="12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Performance and efficiency: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performance and efficiency of the hash table can be maintained if the hash function is well-designed with effective collision resolution. </a:t>
            </a:r>
          </a:p>
        </p:txBody>
      </p:sp>
      <p:sp>
        <p:nvSpPr>
          <p:cNvPr id="3" name="Rectangle 2">
            <a:extLst>
              <a:ext uri="{FF2B5EF4-FFF2-40B4-BE49-F238E27FC236}">
                <a16:creationId xmlns:a16="http://schemas.microsoft.com/office/drawing/2014/main" id="{B801F1DF-684E-4056-BD98-15257935E9DE}"/>
              </a:ext>
            </a:extLst>
          </p:cNvPr>
          <p:cNvSpPr/>
          <p:nvPr/>
        </p:nvSpPr>
        <p:spPr>
          <a:xfrm>
            <a:off x="1485656" y="706747"/>
            <a:ext cx="2148345" cy="584775"/>
          </a:xfrm>
          <a:prstGeom prst="rect">
            <a:avLst/>
          </a:prstGeom>
        </p:spPr>
        <p:txBody>
          <a:bodyPr wrap="none">
            <a:spAutoFit/>
          </a:bodyPr>
          <a:lstStyle/>
          <a:p>
            <a:r>
              <a:rPr lang="en-US" sz="3200" dirty="0">
                <a:cs typeface="Times New Roman" panose="02020603050405020304" pitchFamily="18" charset="0"/>
              </a:rPr>
              <a:t>Hash Tables</a:t>
            </a:r>
          </a:p>
        </p:txBody>
      </p:sp>
    </p:spTree>
    <p:extLst>
      <p:ext uri="{BB962C8B-B14F-4D97-AF65-F5344CB8AC3E}">
        <p14:creationId xmlns:p14="http://schemas.microsoft.com/office/powerpoint/2010/main" val="225284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257396"/>
            <a:ext cx="9202734" cy="5062924"/>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Definition of Direct-Address Tables:</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U={0,1,…, m−1}, m = |U|.</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direct-address table T[0 .. m-1] stores an element with key k in slot 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Each key directly corresponds to a slot in the table.</a:t>
            </a:r>
          </a:p>
          <a:p>
            <a:pPr>
              <a:spcBef>
                <a:spcPts val="600"/>
              </a:spcBef>
            </a:pPr>
            <a:r>
              <a:rPr lang="en-US" sz="2200" dirty="0">
                <a:latin typeface="Times New Roman" panose="02020603050405020304" pitchFamily="18" charset="0"/>
                <a:cs typeface="Times New Roman" panose="02020603050405020304" pitchFamily="18" charset="0"/>
              </a:rPr>
              <a:t>Definition of Hash Tables: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Let U be the universe of possible keys, and m be the hash table size.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hash table T[0 .. m-1], m &lt;&lt; |U| uses a hash function h to map keys to positions in the table</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hash function h maps keys from the universe U to {0,1,…, m−1}: h(k) = k mod  m.</a:t>
            </a:r>
          </a:p>
          <a:p>
            <a:pPr>
              <a:spcAft>
                <a:spcPts val="6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66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1051208"/>
            <a:ext cx="9072282" cy="4647426"/>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Times New Roman" panose="02020603050405020304" pitchFamily="18" charset="0"/>
                <a:cs typeface="Times New Roman" panose="02020603050405020304" pitchFamily="18" charset="0"/>
              </a:rPr>
              <a:t>Operations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T[k]=element.</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Return T[k].</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Set T[k]=NIL.</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Operations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INSERT: Place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SEARCH: Look for the element at T[h(k)].</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DELETE: Remove the element at T[h(k)].</a:t>
            </a:r>
          </a:p>
          <a:p>
            <a:pPr>
              <a:spcAft>
                <a:spcPts val="6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36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0C6F8-9882-BA6D-B124-17961C1DDE20}"/>
              </a:ext>
            </a:extLst>
          </p:cNvPr>
          <p:cNvSpPr txBox="1"/>
          <p:nvPr/>
        </p:nvSpPr>
        <p:spPr>
          <a:xfrm>
            <a:off x="1559859" y="710549"/>
            <a:ext cx="9072282" cy="600164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Comparison of Hash Tables and Direct-Address Tables</a:t>
            </a:r>
          </a:p>
          <a:p>
            <a:pPr>
              <a:spcAft>
                <a:spcPts val="600"/>
              </a:spcAft>
            </a:pPr>
            <a:r>
              <a:rPr lang="en-US" sz="2200" dirty="0">
                <a:latin typeface="Times New Roman" panose="02020603050405020304" pitchFamily="18" charset="0"/>
                <a:cs typeface="Times New Roman" panose="02020603050405020304" pitchFamily="18" charset="0"/>
              </a:rPr>
              <a:t>Time Complexity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time, guaranteed worst-case.</a:t>
            </a:r>
          </a:p>
          <a:p>
            <a:r>
              <a:rPr lang="en-US" sz="2200" dirty="0">
                <a:latin typeface="Times New Roman" panose="02020603050405020304" pitchFamily="18" charset="0"/>
                <a:cs typeface="Times New Roman" panose="02020603050405020304" pitchFamily="18" charset="0"/>
              </a:rPr>
              <a:t>Time Complexity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All operations (INSERT, SEARCH, DELETE) run in O(1) average time, assuming a good hash function that distributes keys uniformly.</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worst-case time complexity can be higher due to collisions, but with techniques like chaining or open addressing, performance remains efficient in practice.</a:t>
            </a:r>
          </a:p>
          <a:p>
            <a:pPr>
              <a:spcBef>
                <a:spcPts val="600"/>
              </a:spcBef>
              <a:spcAft>
                <a:spcPts val="600"/>
              </a:spcAft>
            </a:pPr>
            <a:r>
              <a:rPr lang="en-US" sz="2200" dirty="0">
                <a:latin typeface="Times New Roman" panose="02020603050405020304" pitchFamily="18" charset="0"/>
                <a:cs typeface="Times New Roman" panose="02020603050405020304" pitchFamily="18" charset="0"/>
              </a:rPr>
              <a:t>Storage Requirements of Direct-Address Tables :</a:t>
            </a:r>
          </a:p>
          <a:p>
            <a:pPr marL="914400" indent="-457200">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where m is the size of the universe ∣U∣.</a:t>
            </a:r>
          </a:p>
          <a:p>
            <a:r>
              <a:rPr lang="en-US" sz="2200" dirty="0">
                <a:latin typeface="Times New Roman" panose="02020603050405020304" pitchFamily="18" charset="0"/>
                <a:cs typeface="Times New Roman" panose="02020603050405020304" pitchFamily="18" charset="0"/>
              </a:rPr>
              <a:t>Storage Requirements of Hash Tables :</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table size is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where ∣K∣ is the number of actual keys.</a:t>
            </a:r>
          </a:p>
          <a:p>
            <a:pPr marL="914400" indent="-4572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Typically, ∣K∣≪∣U∣, so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K∣) storage is much smaller than </a:t>
            </a:r>
            <a:r>
              <a:rPr lang="el-GR" sz="2200" dirty="0">
                <a:latin typeface="Times New Roman" panose="02020603050405020304" pitchFamily="18" charset="0"/>
                <a:cs typeface="Times New Roman" panose="02020603050405020304" pitchFamily="18" charset="0"/>
              </a:rPr>
              <a:t>Θ(</a:t>
            </a:r>
            <a:r>
              <a:rPr lang="en-US" sz="2200" dirty="0">
                <a:latin typeface="Times New Roman" panose="02020603050405020304" pitchFamily="18" charset="0"/>
                <a:cs typeface="Times New Roman" panose="02020603050405020304" pitchFamily="18" charset="0"/>
              </a:rPr>
              <a:t>m) of direct-address tables.</a:t>
            </a:r>
          </a:p>
        </p:txBody>
      </p:sp>
    </p:spTree>
    <p:extLst>
      <p:ext uri="{BB962C8B-B14F-4D97-AF65-F5344CB8AC3E}">
        <p14:creationId xmlns:p14="http://schemas.microsoft.com/office/powerpoint/2010/main" val="749543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F492D-0996-D96A-A976-FF0FC557EFC0}"/>
              </a:ext>
            </a:extLst>
          </p:cNvPr>
          <p:cNvSpPr txBox="1"/>
          <p:nvPr/>
        </p:nvSpPr>
        <p:spPr>
          <a:xfrm>
            <a:off x="3048886" y="3244334"/>
            <a:ext cx="6097772" cy="584775"/>
          </a:xfrm>
          <a:prstGeom prst="rect">
            <a:avLst/>
          </a:prstGeom>
          <a:noFill/>
        </p:spPr>
        <p:txBody>
          <a:bodyPr wrap="square">
            <a:spAutoFit/>
          </a:bodyPr>
          <a:lstStyle/>
          <a:p>
            <a:pPr>
              <a:spcBef>
                <a:spcPts val="1200"/>
              </a:spcBef>
              <a:spcAft>
                <a:spcPts val="6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Collision Resolution in Hash Tables </a:t>
            </a:r>
          </a:p>
        </p:txBody>
      </p:sp>
    </p:spTree>
    <p:extLst>
      <p:ext uri="{BB962C8B-B14F-4D97-AF65-F5344CB8AC3E}">
        <p14:creationId xmlns:p14="http://schemas.microsoft.com/office/powerpoint/2010/main" val="259880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988" y="704855"/>
            <a:ext cx="10034953" cy="37513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67886" y="704855"/>
                <a:ext cx="9290282" cy="615553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(closed hashing or open addressing)</a:t>
                </a:r>
              </a:p>
              <a:p>
                <a:pPr marL="461963" indent="-461963">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straightforward and effective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method for handling collisions in hash tables, especially when the number of collisions is relatively low.</a:t>
                </a:r>
              </a:p>
              <a:p>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Hash Function: </a:t>
                </a:r>
              </a:p>
              <a:p>
                <a:pPr marL="914400"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Given an IP address n, define a Hash() function as Hash(n) = n mod m, where m is the hash table’s size. </a:t>
                </a:r>
              </a:p>
              <a:p>
                <a:pPr marL="1376363" lvl="1" indent="-460375">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hash function computes the index k in the hash table, where k = n mod m.</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1376363" lvl="1" indent="-460375">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record with the IP address n should ideally be placed in the position k, using Hash(n) = n mod m = k, where 0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k </a:t>
                </a:r>
                <a14:m>
                  <m:oMath xmlns:m="http://schemas.openxmlformats.org/officeDocument/2006/math">
                    <m:r>
                      <a:rPr lang="en-US" sz="2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 </a:t>
                </a:r>
              </a:p>
              <a:p>
                <a:pPr lvl="1"/>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lvl="2"/>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Insertion Process: </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 position k is occupied, the process searches for the next available slot by checking subsequent positions k + 1, k + 2, …, m - 1, 0, 1, …, k – 1 in a circular manner.</a:t>
                </a:r>
              </a:p>
              <a:p>
                <a:pPr lvl="2" indent="-452438">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record is placed in the first empty slot found during this linear search.</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67886" y="704855"/>
                <a:ext cx="9290282" cy="6155531"/>
              </a:xfrm>
              <a:prstGeom prst="rect">
                <a:avLst/>
              </a:prstGeom>
              <a:blipFill>
                <a:blip r:embed="rId2"/>
                <a:stretch>
                  <a:fillRect l="-984" t="-793" r="-394" b="-109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254266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3C1714-70C1-1642-F115-F24E83EE0B71}"/>
              </a:ext>
            </a:extLst>
          </p:cNvPr>
          <p:cNvSpPr txBox="1"/>
          <p:nvPr/>
        </p:nvSpPr>
        <p:spPr>
          <a:xfrm>
            <a:off x="1219200" y="1691148"/>
            <a:ext cx="9448800" cy="403124"/>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903852"/>
            <a:ext cx="8906217" cy="4339650"/>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Search Process: </a:t>
            </a:r>
          </a:p>
          <a:p>
            <a:pPr marL="914400" indent="-461963">
              <a:spcAft>
                <a:spcPts val="12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To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search a record with its IP address n in the table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hash function</a:t>
            </a:r>
            <a:r>
              <a:rPr lang="en-US" sz="2200" dirty="0">
                <a:latin typeface="Times New Roman" panose="02020603050405020304" pitchFamily="18" charset="0"/>
                <a:ea typeface="Calibri" panose="020F0502020204030204" pitchFamily="34" charset="0"/>
                <a:cs typeface="Times New Roman" panose="02020603050405020304" pitchFamily="18" charset="0"/>
              </a:rPr>
              <a:t> Hash(n) = n mod m is used to compute the starting position k (says, k = n mod m).</a:t>
            </a:r>
          </a:p>
          <a:p>
            <a:pPr marL="1376363" lvl="2" indent="-460375">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search proceeds linearly </a:t>
            </a:r>
            <a:r>
              <a:rPr lang="en-US" sz="2200" dirty="0">
                <a:latin typeface="Times New Roman" panose="02020603050405020304" pitchFamily="18" charset="0"/>
                <a:ea typeface="Calibri" panose="020F0502020204030204" pitchFamily="34" charset="0"/>
                <a:cs typeface="Times New Roman" panose="02020603050405020304" pitchFamily="18" charset="0"/>
              </a:rPr>
              <a:t>from this position k through m - 1, then from position 0 through k-1 if necessary, until the record is found or an empty slot is encountered (indicating the record is not in the table), or the process proceeds from the position k through k-1 (indicating the record is not in the table). </a:t>
            </a:r>
          </a:p>
        </p:txBody>
      </p:sp>
      <p:sp>
        <p:nvSpPr>
          <p:cNvPr id="4" name="Rectangle 3">
            <a:extLst>
              <a:ext uri="{FF2B5EF4-FFF2-40B4-BE49-F238E27FC236}">
                <a16:creationId xmlns:a16="http://schemas.microsoft.com/office/drawing/2014/main" id="{197317E8-6C25-4F89-AF54-04451DE39B89}"/>
              </a:ext>
            </a:extLst>
          </p:cNvPr>
          <p:cNvSpPr/>
          <p:nvPr/>
        </p:nvSpPr>
        <p:spPr>
          <a:xfrm>
            <a:off x="1376217" y="202710"/>
            <a:ext cx="9675241"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 (closed hashing) </a:t>
            </a:r>
          </a:p>
        </p:txBody>
      </p:sp>
    </p:spTree>
    <p:extLst>
      <p:ext uri="{BB962C8B-B14F-4D97-AF65-F5344CB8AC3E}">
        <p14:creationId xmlns:p14="http://schemas.microsoft.com/office/powerpoint/2010/main" val="379000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3C1714-70C1-1642-F115-F24E83EE0B71}"/>
              </a:ext>
            </a:extLst>
          </p:cNvPr>
          <p:cNvSpPr txBox="1"/>
          <p:nvPr/>
        </p:nvSpPr>
        <p:spPr>
          <a:xfrm>
            <a:off x="1101510" y="1026400"/>
            <a:ext cx="8745932" cy="49244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76218" y="1026400"/>
                <a:ext cx="8906217" cy="4830681"/>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Advantages: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Simple and easy to implement, requiring only a single array and a simple probing loop.</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Efficient when load factor is low (i.e., the load factor </a:t>
                </a:r>
                <a14:m>
                  <m:oMath xmlns:m="http://schemas.openxmlformats.org/officeDocument/2006/math">
                    <m:r>
                      <a:rPr lang="en-US" sz="22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dirty="0" smtClean="0">
                            <a:latin typeface="Cambria Math" panose="02040503050406030204" pitchFamily="18" charset="0"/>
                            <a:cs typeface="Times New Roman" panose="02020603050405020304" pitchFamily="18" charset="0"/>
                          </a:rPr>
                        </m:ctrlPr>
                      </m:fPr>
                      <m:num>
                        <m:r>
                          <a:rPr lang="en-US" sz="2200" b="0" i="1" dirty="0" smtClean="0">
                            <a:latin typeface="Cambria Math" panose="02040503050406030204" pitchFamily="18" charset="0"/>
                            <a:cs typeface="Times New Roman" panose="02020603050405020304" pitchFamily="18" charset="0"/>
                          </a:rPr>
                          <m:t>𝑛𝑢𝑚𝑏𝑒𝑟</m:t>
                        </m:r>
                        <m:r>
                          <a:rPr lang="en-US" sz="2200" b="0" i="1" dirty="0" smtClean="0">
                            <a:latin typeface="Cambria Math" panose="02040503050406030204" pitchFamily="18" charset="0"/>
                            <a:cs typeface="Times New Roman" panose="02020603050405020304" pitchFamily="18" charset="0"/>
                          </a:rPr>
                          <m:t> </m:t>
                        </m:r>
                        <m:r>
                          <a:rPr lang="en-US" sz="2200" b="0" i="1" dirty="0" smtClean="0">
                            <a:latin typeface="Cambria Math" panose="02040503050406030204" pitchFamily="18" charset="0"/>
                            <a:cs typeface="Times New Roman" panose="02020603050405020304" pitchFamily="18" charset="0"/>
                          </a:rPr>
                          <m:t>𝑜𝑓</m:t>
                        </m:r>
                        <m:r>
                          <a:rPr lang="en-US" sz="2200" b="0" i="1" dirty="0" smtClean="0">
                            <a:latin typeface="Cambria Math" panose="02040503050406030204" pitchFamily="18" charset="0"/>
                            <a:cs typeface="Times New Roman" panose="02020603050405020304" pitchFamily="18" charset="0"/>
                          </a:rPr>
                          <m:t> </m:t>
                        </m:r>
                        <m:r>
                          <a:rPr lang="en-US" sz="2200" b="0" i="1" dirty="0" smtClean="0">
                            <a:latin typeface="Cambria Math" panose="02040503050406030204" pitchFamily="18" charset="0"/>
                            <a:cs typeface="Times New Roman" panose="02020603050405020304" pitchFamily="18" charset="0"/>
                          </a:rPr>
                          <m:t>𝑟𝑒𝑐𝑜𝑟𝑑𝑠</m:t>
                        </m:r>
                      </m:num>
                      <m:den>
                        <m:r>
                          <a:rPr lang="en-US" sz="2200" b="0" i="1" dirty="0" smtClean="0">
                            <a:latin typeface="Cambria Math" panose="02040503050406030204" pitchFamily="18" charset="0"/>
                            <a:cs typeface="Times New Roman" panose="02020603050405020304" pitchFamily="18" charset="0"/>
                          </a:rPr>
                          <m:t>𝑚</m:t>
                        </m:r>
                      </m:den>
                    </m:f>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is low), the likelihood of collisions is minimal.</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Consequently, the average number of probes (comparisons) required to insert or find a record remains low.</a:t>
                </a:r>
              </a:p>
              <a:p>
                <a:pPr marL="452437">
                  <a:spcAft>
                    <a:spcPts val="600"/>
                  </a:spcAft>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76218" y="1026400"/>
                <a:ext cx="8906217" cy="4830681"/>
              </a:xfrm>
              <a:prstGeom prst="rect">
                <a:avLst/>
              </a:prstGeom>
              <a:blipFill>
                <a:blip r:embed="rId2"/>
                <a:stretch>
                  <a:fillRect l="-1095" t="-100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97317E8-6C25-4F89-AF54-04451DE39B89}"/>
              </a:ext>
            </a:extLst>
          </p:cNvPr>
          <p:cNvSpPr/>
          <p:nvPr/>
        </p:nvSpPr>
        <p:spPr>
          <a:xfrm>
            <a:off x="1376218" y="33245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2632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DF66-F324-469C-B79C-C6B5D930E106}"/>
              </a:ext>
            </a:extLst>
          </p:cNvPr>
          <p:cNvSpPr>
            <a:spLocks noGrp="1"/>
          </p:cNvSpPr>
          <p:nvPr>
            <p:ph type="title"/>
          </p:nvPr>
        </p:nvSpPr>
        <p:spPr>
          <a:xfrm>
            <a:off x="838200" y="2599039"/>
            <a:ext cx="10515600" cy="1325563"/>
          </a:xfrm>
        </p:spPr>
        <p:txBody>
          <a:bodyPr/>
          <a:lstStyle/>
          <a:p>
            <a:pPr algn="ctr"/>
            <a:r>
              <a:rPr lang="en-US" dirty="0">
                <a:latin typeface="+mn-lt"/>
              </a:rPr>
              <a:t>Direct-Address Tables</a:t>
            </a:r>
          </a:p>
        </p:txBody>
      </p:sp>
      <p:pic>
        <p:nvPicPr>
          <p:cNvPr id="3" name="Picture 2" descr="Emoticon smiley with thumb up Stock Vector - 16515884">
            <a:extLst>
              <a:ext uri="{FF2B5EF4-FFF2-40B4-BE49-F238E27FC236}">
                <a16:creationId xmlns:a16="http://schemas.microsoft.com/office/drawing/2014/main" id="{F70ABA62-63A0-4096-927F-23FEECD8E02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76159" y="2599039"/>
            <a:ext cx="386516" cy="350792"/>
          </a:xfrm>
          <a:prstGeom prst="rect">
            <a:avLst/>
          </a:prstGeom>
          <a:noFill/>
          <a:ln>
            <a:noFill/>
          </a:ln>
        </p:spPr>
      </p:pic>
      <p:sp>
        <p:nvSpPr>
          <p:cNvPr id="4" name="TextBox 3">
            <a:extLst>
              <a:ext uri="{FF2B5EF4-FFF2-40B4-BE49-F238E27FC236}">
                <a16:creationId xmlns:a16="http://schemas.microsoft.com/office/drawing/2014/main" id="{8C3DAB6B-785D-1D2C-810C-E6B9263359AC}"/>
              </a:ext>
            </a:extLst>
          </p:cNvPr>
          <p:cNvSpPr txBox="1"/>
          <p:nvPr/>
        </p:nvSpPr>
        <p:spPr>
          <a:xfrm>
            <a:off x="3405940" y="3924602"/>
            <a:ext cx="5513469" cy="2554545"/>
          </a:xfrm>
          <a:prstGeom prst="rect">
            <a:avLst/>
          </a:prstGeom>
          <a:noFill/>
        </p:spPr>
        <p:txBody>
          <a:bodyPr wrap="square" rtlCol="0">
            <a:spAutoFit/>
          </a:bodyPr>
          <a:lstStyle/>
          <a:p>
            <a:r>
              <a:rPr lang="en-US" sz="2000" dirty="0"/>
              <a:t>Scenario: In healthcare, when you need to make or change an appointment, healthcare personnel use your birthdate and name to locate your existing file. However, it can be challenging to identify the correct file if many patients share the exact birthdate or name. In such situations, your SSN is required to create a unique identifier for your file, ensuring it's correctly associated with you.</a:t>
            </a:r>
          </a:p>
        </p:txBody>
      </p:sp>
    </p:spTree>
    <p:extLst>
      <p:ext uri="{BB962C8B-B14F-4D97-AF65-F5344CB8AC3E}">
        <p14:creationId xmlns:p14="http://schemas.microsoft.com/office/powerpoint/2010/main" val="309992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946110"/>
            <a:ext cx="10034953" cy="3751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1026400"/>
            <a:ext cx="8906217" cy="5324535"/>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Potential issues: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Over time, linear probing can lead to clusters of occupied slots, known as primary clustering</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 A new collision that occurred tends to prolong the cluster, increasing the number of probes required for subsequent operations.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Performance Degradation and High Load Factors: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As the load factor increases (i.e., the table becomes fuller), the probability of collisions rises, leading to longer probe sequences.</a:t>
            </a:r>
          </a:p>
          <a:p>
            <a:pPr marL="1376363"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This degrades performance, making insertion and search operations more time-consuming.</a:t>
            </a:r>
          </a:p>
        </p:txBody>
      </p:sp>
      <p:sp>
        <p:nvSpPr>
          <p:cNvPr id="4" name="Rectangle 3">
            <a:extLst>
              <a:ext uri="{FF2B5EF4-FFF2-40B4-BE49-F238E27FC236}">
                <a16:creationId xmlns:a16="http://schemas.microsoft.com/office/drawing/2014/main" id="{197317E8-6C25-4F89-AF54-04451DE39B89}"/>
              </a:ext>
            </a:extLst>
          </p:cNvPr>
          <p:cNvSpPr/>
          <p:nvPr/>
        </p:nvSpPr>
        <p:spPr>
          <a:xfrm>
            <a:off x="1367886" y="158404"/>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857496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201" y="1625292"/>
            <a:ext cx="10034953" cy="37513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218" y="1520785"/>
            <a:ext cx="8906217" cy="3816429"/>
          </a:xfrm>
          <a:prstGeom prst="rect">
            <a:avLst/>
          </a:prstGeom>
        </p:spPr>
        <p:txBody>
          <a:bodyPr wrap="square">
            <a:spAutoFit/>
          </a:bodyPr>
          <a:lstStyle/>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Efficiency of Linear Probing </a:t>
            </a:r>
          </a:p>
          <a:p>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Reasons why it Works Well When Collisions Are Few:</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With a low load factor, the hash table has plenty of empty slots.</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Collisions occur infrequently, and when they do, the probe sequence to find the next available slot is short.</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linear nature of probing ensures that even if a collision occurs, the algorithm quickly finds an empty slot nearby.</a:t>
            </a:r>
          </a:p>
          <a:p>
            <a:pPr marL="914400" indent="-461963">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Thus, the average time complexity for insertion and search remains close to O(1), making hash table operations efficient.</a:t>
            </a:r>
          </a:p>
        </p:txBody>
      </p:sp>
      <p:sp>
        <p:nvSpPr>
          <p:cNvPr id="4" name="Rectangle 3">
            <a:extLst>
              <a:ext uri="{FF2B5EF4-FFF2-40B4-BE49-F238E27FC236}">
                <a16:creationId xmlns:a16="http://schemas.microsoft.com/office/drawing/2014/main" id="{197317E8-6C25-4F89-AF54-04451DE39B89}"/>
              </a:ext>
            </a:extLst>
          </p:cNvPr>
          <p:cNvSpPr/>
          <p:nvPr/>
        </p:nvSpPr>
        <p:spPr>
          <a:xfrm>
            <a:off x="1376218" y="480317"/>
            <a:ext cx="8745932" cy="492443"/>
          </a:xfrm>
          <a:prstGeom prst="rect">
            <a:avLst/>
          </a:prstGeom>
        </p:spPr>
        <p:txBody>
          <a:bodyPr wrap="square">
            <a:spAutoFit/>
          </a:bodyPr>
          <a:lstStyle/>
          <a:p>
            <a:r>
              <a:rPr lang="en-US" sz="2600" dirty="0">
                <a:cs typeface="Times New Roman" panose="02020603050405020304" pitchFamily="18" charset="0"/>
              </a:rPr>
              <a:t>Hash Tables -  Collision Resolution by Linear Probing</a:t>
            </a:r>
          </a:p>
        </p:txBody>
      </p:sp>
    </p:spTree>
    <p:extLst>
      <p:ext uri="{BB962C8B-B14F-4D97-AF65-F5344CB8AC3E}">
        <p14:creationId xmlns:p14="http://schemas.microsoft.com/office/powerpoint/2010/main" val="43192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6A7DD-B1B8-498F-B730-BE371820F1C2}"/>
              </a:ext>
            </a:extLst>
          </p:cNvPr>
          <p:cNvSpPr txBox="1"/>
          <p:nvPr/>
        </p:nvSpPr>
        <p:spPr>
          <a:xfrm>
            <a:off x="1204658" y="5467267"/>
            <a:ext cx="9687931" cy="1200329"/>
          </a:xfrm>
          <a:prstGeom prst="rect">
            <a:avLst/>
          </a:prstGeom>
          <a:solidFill>
            <a:srgbClr val="FFFF0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4: </a:t>
            </a:r>
            <a:r>
              <a:rPr lang="en-US" sz="2400" dirty="0">
                <a:solidFill>
                  <a:srgbClr val="0000FF"/>
                </a:solidFill>
                <a:latin typeface="Times New Roman" panose="02020603050405020304" pitchFamily="18" charset="0"/>
                <a:cs typeface="Times New Roman" panose="02020603050405020304" pitchFamily="18" charset="0"/>
              </a:rPr>
              <a:t>Collision resolution by chaining</a:t>
            </a:r>
            <a:r>
              <a:rPr lang="en-US" sz="2400" dirty="0">
                <a:latin typeface="Times New Roman" panose="02020603050405020304" pitchFamily="18" charset="0"/>
                <a:cs typeface="Times New Roman" panose="02020603050405020304" pitchFamily="18" charset="0"/>
              </a:rPr>
              <a:t>:  Each hash-table slot T[j] contains a linked list of all the keys whose hash value is j. For example, h(k</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and h(k</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h(k</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 = h(k</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where h() is a defined hash-function. </a:t>
            </a:r>
            <a:endParaRPr lang="en-US"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0D0EB8B1-8917-4F4F-80BC-71669B450746}"/>
              </a:ext>
            </a:extLst>
          </p:cNvPr>
          <p:cNvSpPr/>
          <p:nvPr/>
        </p:nvSpPr>
        <p:spPr>
          <a:xfrm>
            <a:off x="1602376" y="2072640"/>
            <a:ext cx="3910149" cy="27954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Oval 3">
            <a:extLst>
              <a:ext uri="{FF2B5EF4-FFF2-40B4-BE49-F238E27FC236}">
                <a16:creationId xmlns:a16="http://schemas.microsoft.com/office/drawing/2014/main" id="{66C5606D-458A-43A0-BBA7-37F8E8C0764A}"/>
              </a:ext>
            </a:extLst>
          </p:cNvPr>
          <p:cNvSpPr/>
          <p:nvPr/>
        </p:nvSpPr>
        <p:spPr>
          <a:xfrm>
            <a:off x="2064462" y="2532634"/>
            <a:ext cx="2934788" cy="22135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Actual keys K</a:t>
            </a:r>
          </a:p>
          <a:p>
            <a:r>
              <a:rPr lang="en-US" dirty="0">
                <a:solidFill>
                  <a:schemeClr val="tx1"/>
                </a:solidFill>
              </a:rPr>
              <a:t>              k</a:t>
            </a:r>
            <a:r>
              <a:rPr lang="en-US" baseline="-25000" dirty="0">
                <a:solidFill>
                  <a:schemeClr val="tx1"/>
                </a:solidFill>
              </a:rPr>
              <a:t>1             </a:t>
            </a:r>
          </a:p>
          <a:p>
            <a:r>
              <a:rPr lang="en-US" baseline="-25000" dirty="0">
                <a:solidFill>
                  <a:schemeClr val="tx1"/>
                </a:solidFill>
              </a:rPr>
              <a:t> </a:t>
            </a:r>
            <a:r>
              <a:rPr lang="en-US" dirty="0">
                <a:solidFill>
                  <a:schemeClr val="tx1"/>
                </a:solidFill>
              </a:rPr>
              <a:t>k</a:t>
            </a:r>
            <a:r>
              <a:rPr lang="en-US" baseline="-25000" dirty="0">
                <a:solidFill>
                  <a:schemeClr val="tx1"/>
                </a:solidFill>
              </a:rPr>
              <a:t>4                                 </a:t>
            </a:r>
            <a:r>
              <a:rPr lang="en-US" dirty="0">
                <a:solidFill>
                  <a:schemeClr val="tx1"/>
                </a:solidFill>
              </a:rPr>
              <a:t>k</a:t>
            </a:r>
            <a:r>
              <a:rPr lang="en-US" baseline="-25000" dirty="0">
                <a:solidFill>
                  <a:schemeClr val="tx1"/>
                </a:solidFill>
              </a:rPr>
              <a:t>5     </a:t>
            </a:r>
            <a:endParaRPr lang="en-US" dirty="0">
              <a:solidFill>
                <a:schemeClr val="tx1"/>
              </a:solidFill>
            </a:endParaRPr>
          </a:p>
          <a:p>
            <a:r>
              <a:rPr lang="en-US" dirty="0">
                <a:solidFill>
                  <a:schemeClr val="tx1"/>
                </a:solidFill>
              </a:rPr>
              <a:t>	             k</a:t>
            </a:r>
            <a:r>
              <a:rPr lang="en-US" baseline="-25000" dirty="0">
                <a:solidFill>
                  <a:schemeClr val="tx1"/>
                </a:solidFill>
              </a:rPr>
              <a:t>7                                </a:t>
            </a:r>
          </a:p>
          <a:p>
            <a:r>
              <a:rPr lang="en-US" dirty="0">
                <a:solidFill>
                  <a:schemeClr val="tx1"/>
                </a:solidFill>
              </a:rPr>
              <a:t>   k</a:t>
            </a:r>
            <a:r>
              <a:rPr lang="en-US" baseline="-25000" dirty="0">
                <a:solidFill>
                  <a:schemeClr val="tx1"/>
                </a:solidFill>
              </a:rPr>
              <a:t>2</a:t>
            </a:r>
            <a:r>
              <a:rPr lang="en-US" dirty="0">
                <a:solidFill>
                  <a:schemeClr val="tx1"/>
                </a:solidFill>
              </a:rPr>
              <a:t>                         k</a:t>
            </a:r>
            <a:r>
              <a:rPr lang="en-US" baseline="-25000" dirty="0">
                <a:solidFill>
                  <a:schemeClr val="tx1"/>
                </a:solidFill>
              </a:rPr>
              <a:t>3 </a:t>
            </a:r>
          </a:p>
          <a:p>
            <a:pPr algn="ctr"/>
            <a:r>
              <a:rPr lang="en-US" dirty="0">
                <a:solidFill>
                  <a:schemeClr val="tx1"/>
                </a:solidFill>
              </a:rPr>
              <a:t>                    k</a:t>
            </a:r>
            <a:r>
              <a:rPr lang="en-US" baseline="-25000" dirty="0">
                <a:solidFill>
                  <a:schemeClr val="tx1"/>
                </a:solidFill>
              </a:rPr>
              <a:t>8</a:t>
            </a:r>
          </a:p>
          <a:p>
            <a:pPr algn="ctr"/>
            <a:r>
              <a:rPr lang="en-US" dirty="0">
                <a:solidFill>
                  <a:schemeClr val="tx1"/>
                </a:solidFill>
              </a:rPr>
              <a:t>k</a:t>
            </a:r>
            <a:r>
              <a:rPr lang="en-US" baseline="-25000" dirty="0">
                <a:solidFill>
                  <a:schemeClr val="tx1"/>
                </a:solidFill>
              </a:rPr>
              <a:t>6        </a:t>
            </a:r>
            <a:r>
              <a:rPr lang="en-US" dirty="0">
                <a:solidFill>
                  <a:schemeClr val="tx1"/>
                </a:solidFill>
              </a:rPr>
              <a:t>  </a:t>
            </a:r>
          </a:p>
        </p:txBody>
      </p:sp>
      <p:graphicFrame>
        <p:nvGraphicFramePr>
          <p:cNvPr id="5" name="Table 4">
            <a:extLst>
              <a:ext uri="{FF2B5EF4-FFF2-40B4-BE49-F238E27FC236}">
                <a16:creationId xmlns:a16="http://schemas.microsoft.com/office/drawing/2014/main" id="{5327AE10-73CA-41D8-8D03-E8E1AE5A87F7}"/>
              </a:ext>
            </a:extLst>
          </p:cNvPr>
          <p:cNvGraphicFramePr>
            <a:graphicFrameLocks noGrp="1"/>
          </p:cNvGraphicFramePr>
          <p:nvPr>
            <p:extLst>
              <p:ext uri="{D42A27DB-BD31-4B8C-83A1-F6EECF244321}">
                <p14:modId xmlns:p14="http://schemas.microsoft.com/office/powerpoint/2010/main" val="3328702648"/>
              </p:ext>
            </p:extLst>
          </p:nvPr>
        </p:nvGraphicFramePr>
        <p:xfrm>
          <a:off x="6096000" y="719666"/>
          <a:ext cx="2595154" cy="4527974"/>
        </p:xfrm>
        <a:graphic>
          <a:graphicData uri="http://schemas.openxmlformats.org/drawingml/2006/table">
            <a:tbl>
              <a:tblPr firstRow="1" bandRow="1">
                <a:tableStyleId>{5C22544A-7EE6-4342-B048-85BDC9FD1C3A}</a:tableStyleId>
              </a:tblPr>
              <a:tblGrid>
                <a:gridCol w="578348">
                  <a:extLst>
                    <a:ext uri="{9D8B030D-6E8A-4147-A177-3AD203B41FA5}">
                      <a16:colId xmlns:a16="http://schemas.microsoft.com/office/drawing/2014/main" val="1171149247"/>
                    </a:ext>
                  </a:extLst>
                </a:gridCol>
                <a:gridCol w="2016806">
                  <a:extLst>
                    <a:ext uri="{9D8B030D-6E8A-4147-A177-3AD203B41FA5}">
                      <a16:colId xmlns:a16="http://schemas.microsoft.com/office/drawing/2014/main" val="1767721557"/>
                    </a:ext>
                  </a:extLst>
                </a:gridCol>
              </a:tblGrid>
              <a:tr h="370840">
                <a:tc>
                  <a:txBody>
                    <a:bodyPr/>
                    <a:lstStyle/>
                    <a:p>
                      <a:r>
                        <a:rPr lang="en-US" dirty="0">
                          <a:solidFill>
                            <a:schemeClr val="tx1"/>
                          </a:solidFill>
                        </a:rPr>
                        <a:t>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531297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3654272"/>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311140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655398"/>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2985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210010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2910423"/>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5728687"/>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6135858"/>
                  </a:ext>
                </a:extLst>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2991"/>
                  </a:ext>
                </a:extLst>
              </a:tr>
              <a:tr h="44873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199431"/>
                  </a:ext>
                </a:extLst>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875905"/>
                  </a:ext>
                </a:extLst>
              </a:tr>
            </a:tbl>
          </a:graphicData>
        </a:graphic>
      </p:graphicFrame>
      <p:sp>
        <p:nvSpPr>
          <p:cNvPr id="6" name="Oval 5">
            <a:extLst>
              <a:ext uri="{FF2B5EF4-FFF2-40B4-BE49-F238E27FC236}">
                <a16:creationId xmlns:a16="http://schemas.microsoft.com/office/drawing/2014/main" id="{00CC84E9-1DC2-4E15-B469-5F9BC75BF9A8}"/>
              </a:ext>
            </a:extLst>
          </p:cNvPr>
          <p:cNvSpPr/>
          <p:nvPr/>
        </p:nvSpPr>
        <p:spPr>
          <a:xfrm>
            <a:off x="3477163" y="2986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BB1B587-1FD7-49A4-8E0F-0BF97CAE92C2}"/>
              </a:ext>
            </a:extLst>
          </p:cNvPr>
          <p:cNvSpPr/>
          <p:nvPr/>
        </p:nvSpPr>
        <p:spPr>
          <a:xfrm>
            <a:off x="3870956" y="401030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786F62-9C52-4ECA-BA57-03E48961DDED}"/>
              </a:ext>
            </a:extLst>
          </p:cNvPr>
          <p:cNvSpPr/>
          <p:nvPr/>
        </p:nvSpPr>
        <p:spPr>
          <a:xfrm>
            <a:off x="4230408" y="330899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EAE0BB-1F11-496E-85E7-3678F91463DE}"/>
              </a:ext>
            </a:extLst>
          </p:cNvPr>
          <p:cNvSpPr/>
          <p:nvPr/>
        </p:nvSpPr>
        <p:spPr>
          <a:xfrm>
            <a:off x="4201884" y="417575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F679D0-EDB8-4348-944A-4247D5D0F3E6}"/>
              </a:ext>
            </a:extLst>
          </p:cNvPr>
          <p:cNvSpPr/>
          <p:nvPr/>
        </p:nvSpPr>
        <p:spPr>
          <a:xfrm>
            <a:off x="3052343" y="425413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CBFCFD0-F7CE-4827-A098-78531121DB74}"/>
              </a:ext>
            </a:extLst>
          </p:cNvPr>
          <p:cNvCxnSpPr>
            <a:cxnSpLocks/>
            <a:stCxn id="6" idx="7"/>
          </p:cNvCxnSpPr>
          <p:nvPr/>
        </p:nvCxnSpPr>
        <p:spPr>
          <a:xfrm flipV="1">
            <a:off x="3516187" y="1677121"/>
            <a:ext cx="2596321" cy="1315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789350-7DD7-45E2-AD47-4F5D99EE1AE6}"/>
              </a:ext>
            </a:extLst>
          </p:cNvPr>
          <p:cNvCxnSpPr>
            <a:cxnSpLocks/>
            <a:stCxn id="8" idx="3"/>
          </p:cNvCxnSpPr>
          <p:nvPr/>
        </p:nvCxnSpPr>
        <p:spPr>
          <a:xfrm flipV="1">
            <a:off x="4237103" y="3100284"/>
            <a:ext cx="1844252" cy="2477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D29318B-2D8D-45F2-A994-4B8F247E11F7}"/>
              </a:ext>
            </a:extLst>
          </p:cNvPr>
          <p:cNvCxnSpPr>
            <a:cxnSpLocks/>
          </p:cNvCxnSpPr>
          <p:nvPr/>
        </p:nvCxnSpPr>
        <p:spPr>
          <a:xfrm flipV="1">
            <a:off x="3695777" y="4275654"/>
            <a:ext cx="2409099" cy="268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A43C94-23BF-483C-A113-AFDEA7D1E38F}"/>
              </a:ext>
            </a:extLst>
          </p:cNvPr>
          <p:cNvCxnSpPr>
            <a:cxnSpLocks/>
            <a:stCxn id="25" idx="0"/>
          </p:cNvCxnSpPr>
          <p:nvPr/>
        </p:nvCxnSpPr>
        <p:spPr>
          <a:xfrm flipV="1">
            <a:off x="2977457" y="3123143"/>
            <a:ext cx="3087391" cy="6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F05C2F0-CC1D-4C02-9B25-5C2916C13FCD}"/>
              </a:ext>
            </a:extLst>
          </p:cNvPr>
          <p:cNvCxnSpPr>
            <a:cxnSpLocks/>
          </p:cNvCxnSpPr>
          <p:nvPr/>
        </p:nvCxnSpPr>
        <p:spPr>
          <a:xfrm flipV="1">
            <a:off x="4558814" y="3916934"/>
            <a:ext cx="15460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EADDA83-C58F-40F1-A1F6-AFAAC1183B9A}"/>
              </a:ext>
            </a:extLst>
          </p:cNvPr>
          <p:cNvSpPr/>
          <p:nvPr/>
        </p:nvSpPr>
        <p:spPr>
          <a:xfrm>
            <a:off x="2889473" y="3413928"/>
            <a:ext cx="62950" cy="673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E49FE04-E89D-4AD5-9DE4-DDA8EE4EE4F8}"/>
              </a:ext>
            </a:extLst>
          </p:cNvPr>
          <p:cNvCxnSpPr>
            <a:cxnSpLocks/>
            <a:stCxn id="18" idx="2"/>
          </p:cNvCxnSpPr>
          <p:nvPr/>
        </p:nvCxnSpPr>
        <p:spPr>
          <a:xfrm flipV="1">
            <a:off x="2889473" y="1677123"/>
            <a:ext cx="3208533" cy="1770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72B9217-2F7D-4ADA-9FD1-442675D477A8}"/>
              </a:ext>
            </a:extLst>
          </p:cNvPr>
          <p:cNvSpPr/>
          <p:nvPr/>
        </p:nvSpPr>
        <p:spPr>
          <a:xfrm>
            <a:off x="4426357" y="358331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1334A6-DF50-4D95-9E99-60814B9B830E}"/>
              </a:ext>
            </a:extLst>
          </p:cNvPr>
          <p:cNvSpPr/>
          <p:nvPr/>
        </p:nvSpPr>
        <p:spPr>
          <a:xfrm>
            <a:off x="2954597" y="381844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882B0072-286D-4DA4-8AB5-6FCF4DD7B41E}"/>
              </a:ext>
            </a:extLst>
          </p:cNvPr>
          <p:cNvCxnSpPr>
            <a:cxnSpLocks/>
            <a:stCxn id="23" idx="7"/>
          </p:cNvCxnSpPr>
          <p:nvPr/>
        </p:nvCxnSpPr>
        <p:spPr>
          <a:xfrm flipV="1">
            <a:off x="4465381" y="3101375"/>
            <a:ext cx="1639495" cy="4886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BF18451-FE46-440E-9EAA-F48767B87AAE}"/>
              </a:ext>
            </a:extLst>
          </p:cNvPr>
          <p:cNvSpPr/>
          <p:nvPr/>
        </p:nvSpPr>
        <p:spPr>
          <a:xfrm>
            <a:off x="4484918" y="38927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830F4ED-C845-48CB-BC2C-54A6910842AE}"/>
              </a:ext>
            </a:extLst>
          </p:cNvPr>
          <p:cNvSpPr/>
          <p:nvPr/>
        </p:nvSpPr>
        <p:spPr>
          <a:xfrm>
            <a:off x="3683723" y="451975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B5A17BD-EAC1-464D-93E6-2AA742FDDE25}"/>
              </a:ext>
            </a:extLst>
          </p:cNvPr>
          <p:cNvCxnSpPr/>
          <p:nvPr/>
        </p:nvCxnSpPr>
        <p:spPr>
          <a:xfrm flipH="1">
            <a:off x="6248236" y="108369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B3F893-B9B3-434F-9DC2-A4A019FB9BD8}"/>
              </a:ext>
            </a:extLst>
          </p:cNvPr>
          <p:cNvCxnSpPr/>
          <p:nvPr/>
        </p:nvCxnSpPr>
        <p:spPr>
          <a:xfrm flipH="1">
            <a:off x="6208488" y="1830293"/>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E96E53-1C1C-48FF-8728-BED6097CE38E}"/>
              </a:ext>
            </a:extLst>
          </p:cNvPr>
          <p:cNvCxnSpPr/>
          <p:nvPr/>
        </p:nvCxnSpPr>
        <p:spPr>
          <a:xfrm flipH="1">
            <a:off x="6248235" y="2194326"/>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AFD055-F486-4199-8645-8A03CA1AD18F}"/>
              </a:ext>
            </a:extLst>
          </p:cNvPr>
          <p:cNvCxnSpPr/>
          <p:nvPr/>
        </p:nvCxnSpPr>
        <p:spPr>
          <a:xfrm flipH="1">
            <a:off x="6248235" y="2563197"/>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415491-4843-4362-999D-5B2F4CC8EC45}"/>
              </a:ext>
            </a:extLst>
          </p:cNvPr>
          <p:cNvCxnSpPr/>
          <p:nvPr/>
        </p:nvCxnSpPr>
        <p:spPr>
          <a:xfrm flipH="1">
            <a:off x="6262781" y="3313829"/>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84C11F-53BA-447F-A9ED-707F5B079F06}"/>
              </a:ext>
            </a:extLst>
          </p:cNvPr>
          <p:cNvCxnSpPr/>
          <p:nvPr/>
        </p:nvCxnSpPr>
        <p:spPr>
          <a:xfrm flipH="1">
            <a:off x="6223522" y="441914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C00F43-4F0F-4733-B39B-CECE65AF0946}"/>
              </a:ext>
            </a:extLst>
          </p:cNvPr>
          <p:cNvCxnSpPr/>
          <p:nvPr/>
        </p:nvCxnSpPr>
        <p:spPr>
          <a:xfrm flipH="1">
            <a:off x="6248235" y="4876850"/>
            <a:ext cx="288827" cy="367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DB6FD27-2A69-497D-ACFF-6C6F14AA6E58}"/>
              </a:ext>
            </a:extLst>
          </p:cNvPr>
          <p:cNvCxnSpPr>
            <a:cxnSpLocks/>
            <a:stCxn id="9" idx="7"/>
          </p:cNvCxnSpPr>
          <p:nvPr/>
        </p:nvCxnSpPr>
        <p:spPr>
          <a:xfrm>
            <a:off x="4240908" y="4182450"/>
            <a:ext cx="1840447" cy="7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Table 41">
            <a:extLst>
              <a:ext uri="{FF2B5EF4-FFF2-40B4-BE49-F238E27FC236}">
                <a16:creationId xmlns:a16="http://schemas.microsoft.com/office/drawing/2014/main" id="{47EC4BB0-2B6D-46DF-B479-732F0EAE24E8}"/>
              </a:ext>
            </a:extLst>
          </p:cNvPr>
          <p:cNvGraphicFramePr>
            <a:graphicFrameLocks noGrp="1"/>
          </p:cNvGraphicFramePr>
          <p:nvPr>
            <p:extLst>
              <p:ext uri="{D42A27DB-BD31-4B8C-83A1-F6EECF244321}">
                <p14:modId xmlns:p14="http://schemas.microsoft.com/office/powerpoint/2010/main" val="44175275"/>
              </p:ext>
            </p:extLst>
          </p:nvPr>
        </p:nvGraphicFramePr>
        <p:xfrm>
          <a:off x="7225610"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1</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3" name="Table 42">
            <a:extLst>
              <a:ext uri="{FF2B5EF4-FFF2-40B4-BE49-F238E27FC236}">
                <a16:creationId xmlns:a16="http://schemas.microsoft.com/office/drawing/2014/main" id="{912FA7B4-E3EE-4BA5-AAA6-675494171969}"/>
              </a:ext>
            </a:extLst>
          </p:cNvPr>
          <p:cNvGraphicFramePr>
            <a:graphicFrameLocks noGrp="1"/>
          </p:cNvGraphicFramePr>
          <p:nvPr>
            <p:extLst>
              <p:ext uri="{D42A27DB-BD31-4B8C-83A1-F6EECF244321}">
                <p14:modId xmlns:p14="http://schemas.microsoft.com/office/powerpoint/2010/main" val="980255679"/>
              </p:ext>
            </p:extLst>
          </p:nvPr>
        </p:nvGraphicFramePr>
        <p:xfrm>
          <a:off x="8714562" y="1451587"/>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4</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4" name="Table 43">
            <a:extLst>
              <a:ext uri="{FF2B5EF4-FFF2-40B4-BE49-F238E27FC236}">
                <a16:creationId xmlns:a16="http://schemas.microsoft.com/office/drawing/2014/main" id="{3E0F60B9-E497-4C2B-97EF-192A6DEC3F8D}"/>
              </a:ext>
            </a:extLst>
          </p:cNvPr>
          <p:cNvGraphicFramePr>
            <a:graphicFrameLocks noGrp="1"/>
          </p:cNvGraphicFramePr>
          <p:nvPr>
            <p:extLst>
              <p:ext uri="{D42A27DB-BD31-4B8C-83A1-F6EECF244321}">
                <p14:modId xmlns:p14="http://schemas.microsoft.com/office/powerpoint/2010/main" val="2133914171"/>
              </p:ext>
            </p:extLst>
          </p:nvPr>
        </p:nvGraphicFramePr>
        <p:xfrm>
          <a:off x="7206355" y="2931085"/>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5</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5" name="Table 44">
            <a:extLst>
              <a:ext uri="{FF2B5EF4-FFF2-40B4-BE49-F238E27FC236}">
                <a16:creationId xmlns:a16="http://schemas.microsoft.com/office/drawing/2014/main" id="{5B5AE550-FD91-4D84-B77B-22834369AA55}"/>
              </a:ext>
            </a:extLst>
          </p:cNvPr>
          <p:cNvGraphicFramePr>
            <a:graphicFrameLocks noGrp="1"/>
          </p:cNvGraphicFramePr>
          <p:nvPr>
            <p:extLst>
              <p:ext uri="{D42A27DB-BD31-4B8C-83A1-F6EECF244321}">
                <p14:modId xmlns:p14="http://schemas.microsoft.com/office/powerpoint/2010/main" val="3595594992"/>
              </p:ext>
            </p:extLst>
          </p:nvPr>
        </p:nvGraphicFramePr>
        <p:xfrm>
          <a:off x="8733563"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7</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6" name="Table 45">
            <a:extLst>
              <a:ext uri="{FF2B5EF4-FFF2-40B4-BE49-F238E27FC236}">
                <a16:creationId xmlns:a16="http://schemas.microsoft.com/office/drawing/2014/main" id="{660BF7AB-9C10-442C-B77C-F3D82D75BF88}"/>
              </a:ext>
            </a:extLst>
          </p:cNvPr>
          <p:cNvGraphicFramePr>
            <a:graphicFrameLocks noGrp="1"/>
          </p:cNvGraphicFramePr>
          <p:nvPr>
            <p:extLst>
              <p:ext uri="{D42A27DB-BD31-4B8C-83A1-F6EECF244321}">
                <p14:modId xmlns:p14="http://schemas.microsoft.com/office/powerpoint/2010/main" val="2329349955"/>
              </p:ext>
            </p:extLst>
          </p:nvPr>
        </p:nvGraphicFramePr>
        <p:xfrm>
          <a:off x="10178545" y="2944706"/>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2</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7" name="Table 46">
            <a:extLst>
              <a:ext uri="{FF2B5EF4-FFF2-40B4-BE49-F238E27FC236}">
                <a16:creationId xmlns:a16="http://schemas.microsoft.com/office/drawing/2014/main" id="{754FCA8D-4F74-4BE9-949C-83CE13725E5E}"/>
              </a:ext>
            </a:extLst>
          </p:cNvPr>
          <p:cNvGraphicFramePr>
            <a:graphicFrameLocks noGrp="1"/>
          </p:cNvGraphicFramePr>
          <p:nvPr>
            <p:extLst>
              <p:ext uri="{D42A27DB-BD31-4B8C-83A1-F6EECF244321}">
                <p14:modId xmlns:p14="http://schemas.microsoft.com/office/powerpoint/2010/main" val="2242533280"/>
              </p:ext>
            </p:extLst>
          </p:nvPr>
        </p:nvGraphicFramePr>
        <p:xfrm>
          <a:off x="7218754" y="3720373"/>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3</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8" name="Table 47">
            <a:extLst>
              <a:ext uri="{FF2B5EF4-FFF2-40B4-BE49-F238E27FC236}">
                <a16:creationId xmlns:a16="http://schemas.microsoft.com/office/drawing/2014/main" id="{7E186EE6-2B1E-4A08-AFE8-08D1C6140D1B}"/>
              </a:ext>
            </a:extLst>
          </p:cNvPr>
          <p:cNvGraphicFramePr>
            <a:graphicFrameLocks noGrp="1"/>
          </p:cNvGraphicFramePr>
          <p:nvPr>
            <p:extLst>
              <p:ext uri="{D42A27DB-BD31-4B8C-83A1-F6EECF244321}">
                <p14:modId xmlns:p14="http://schemas.microsoft.com/office/powerpoint/2010/main" val="3972156114"/>
              </p:ext>
            </p:extLst>
          </p:nvPr>
        </p:nvGraphicFramePr>
        <p:xfrm>
          <a:off x="7225609"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8</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graphicFrame>
        <p:nvGraphicFramePr>
          <p:cNvPr id="49" name="Table 48">
            <a:extLst>
              <a:ext uri="{FF2B5EF4-FFF2-40B4-BE49-F238E27FC236}">
                <a16:creationId xmlns:a16="http://schemas.microsoft.com/office/drawing/2014/main" id="{C60E6D12-B13A-4F23-BE90-DEBDEA23C7E7}"/>
              </a:ext>
            </a:extLst>
          </p:cNvPr>
          <p:cNvGraphicFramePr>
            <a:graphicFrameLocks noGrp="1"/>
          </p:cNvGraphicFramePr>
          <p:nvPr>
            <p:extLst>
              <p:ext uri="{D42A27DB-BD31-4B8C-83A1-F6EECF244321}">
                <p14:modId xmlns:p14="http://schemas.microsoft.com/office/powerpoint/2010/main" val="2633987680"/>
              </p:ext>
            </p:extLst>
          </p:nvPr>
        </p:nvGraphicFramePr>
        <p:xfrm>
          <a:off x="8714562" y="4146374"/>
          <a:ext cx="1106202" cy="370840"/>
        </p:xfrm>
        <a:graphic>
          <a:graphicData uri="http://schemas.openxmlformats.org/drawingml/2006/table">
            <a:tbl>
              <a:tblPr firstRow="1" bandRow="1">
                <a:tableStyleId>{5C22544A-7EE6-4342-B048-85BDC9FD1C3A}</a:tableStyleId>
              </a:tblPr>
              <a:tblGrid>
                <a:gridCol w="553101">
                  <a:extLst>
                    <a:ext uri="{9D8B030D-6E8A-4147-A177-3AD203B41FA5}">
                      <a16:colId xmlns:a16="http://schemas.microsoft.com/office/drawing/2014/main" val="3515038752"/>
                    </a:ext>
                  </a:extLst>
                </a:gridCol>
                <a:gridCol w="553101">
                  <a:extLst>
                    <a:ext uri="{9D8B030D-6E8A-4147-A177-3AD203B41FA5}">
                      <a16:colId xmlns:a16="http://schemas.microsoft.com/office/drawing/2014/main" val="1174780462"/>
                    </a:ext>
                  </a:extLst>
                </a:gridCol>
              </a:tblGrid>
              <a:tr h="370840">
                <a:tc>
                  <a:txBody>
                    <a:bodyPr/>
                    <a:lstStyle/>
                    <a:p>
                      <a:r>
                        <a:rPr lang="en-US" dirty="0">
                          <a:solidFill>
                            <a:schemeClr val="tx1"/>
                          </a:solidFill>
                        </a:rPr>
                        <a:t>k</a:t>
                      </a:r>
                      <a:r>
                        <a:rPr lang="en-US" baseline="-25000" dirty="0">
                          <a:solidFill>
                            <a:schemeClr val="tx1"/>
                          </a:solidFill>
                        </a:rPr>
                        <a:t>6</a:t>
                      </a:r>
                      <a:r>
                        <a:rPr lang="en-US" dirty="0">
                          <a:solidFill>
                            <a:schemeClr val="tx1"/>
                          </a:solidFill>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2911779"/>
                  </a:ext>
                </a:extLst>
              </a:tr>
            </a:tbl>
          </a:graphicData>
        </a:graphic>
      </p:graphicFrame>
      <p:cxnSp>
        <p:nvCxnSpPr>
          <p:cNvPr id="51" name="Straight Arrow Connector 50">
            <a:extLst>
              <a:ext uri="{FF2B5EF4-FFF2-40B4-BE49-F238E27FC236}">
                <a16:creationId xmlns:a16="http://schemas.microsoft.com/office/drawing/2014/main" id="{26482F57-B699-4BFD-8A8B-A9DDE26B91B2}"/>
              </a:ext>
            </a:extLst>
          </p:cNvPr>
          <p:cNvCxnSpPr>
            <a:cxnSpLocks/>
            <a:endCxn id="43" idx="1"/>
          </p:cNvCxnSpPr>
          <p:nvPr/>
        </p:nvCxnSpPr>
        <p:spPr>
          <a:xfrm>
            <a:off x="8137201" y="1637007"/>
            <a:ext cx="577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D70FD47-429B-4BD7-96BF-E0345B1D7689}"/>
              </a:ext>
            </a:extLst>
          </p:cNvPr>
          <p:cNvCxnSpPr>
            <a:cxnSpLocks/>
          </p:cNvCxnSpPr>
          <p:nvPr/>
        </p:nvCxnSpPr>
        <p:spPr>
          <a:xfrm>
            <a:off x="8137201" y="3139378"/>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A83E0FA-F2A5-40BE-86E7-89410A3AC937}"/>
              </a:ext>
            </a:extLst>
          </p:cNvPr>
          <p:cNvCxnSpPr>
            <a:cxnSpLocks/>
          </p:cNvCxnSpPr>
          <p:nvPr/>
        </p:nvCxnSpPr>
        <p:spPr>
          <a:xfrm>
            <a:off x="9590626" y="3116505"/>
            <a:ext cx="596362"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B711543-505A-4040-89AF-A9A9197A88A1}"/>
              </a:ext>
            </a:extLst>
          </p:cNvPr>
          <p:cNvCxnSpPr>
            <a:cxnSpLocks/>
          </p:cNvCxnSpPr>
          <p:nvPr/>
        </p:nvCxnSpPr>
        <p:spPr>
          <a:xfrm>
            <a:off x="8130350" y="4321721"/>
            <a:ext cx="5963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5210417-27ED-454F-A96A-8F3F42A14060}"/>
              </a:ext>
            </a:extLst>
          </p:cNvPr>
          <p:cNvCxnSpPr/>
          <p:nvPr/>
        </p:nvCxnSpPr>
        <p:spPr>
          <a:xfrm flipH="1">
            <a:off x="9404414" y="144617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0EB83E-FDA7-4026-8D05-EEB5B8859FE3}"/>
              </a:ext>
            </a:extLst>
          </p:cNvPr>
          <p:cNvCxnSpPr/>
          <p:nvPr/>
        </p:nvCxnSpPr>
        <p:spPr>
          <a:xfrm flipH="1">
            <a:off x="10814045" y="2931085"/>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E1B87C-3097-4E61-A83D-B668C88E1316}"/>
              </a:ext>
            </a:extLst>
          </p:cNvPr>
          <p:cNvCxnSpPr/>
          <p:nvPr/>
        </p:nvCxnSpPr>
        <p:spPr>
          <a:xfrm flipH="1">
            <a:off x="7909584" y="3715318"/>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7056CCA-6D3A-4F78-904B-2FFFDD5C7AA0}"/>
              </a:ext>
            </a:extLst>
          </p:cNvPr>
          <p:cNvCxnSpPr/>
          <p:nvPr/>
        </p:nvCxnSpPr>
        <p:spPr>
          <a:xfrm flipH="1">
            <a:off x="9349885" y="4133099"/>
            <a:ext cx="338299" cy="384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3171283-CFFF-4E65-B737-B45737C5D7E8}"/>
              </a:ext>
            </a:extLst>
          </p:cNvPr>
          <p:cNvCxnSpPr>
            <a:cxnSpLocks/>
            <a:endCxn id="42" idx="1"/>
          </p:cNvCxnSpPr>
          <p:nvPr/>
        </p:nvCxnSpPr>
        <p:spPr>
          <a:xfrm>
            <a:off x="6407194" y="1637007"/>
            <a:ext cx="8184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AE7388-1DFF-4BC9-91C7-37588E9C2B4B}"/>
              </a:ext>
            </a:extLst>
          </p:cNvPr>
          <p:cNvCxnSpPr>
            <a:cxnSpLocks/>
            <a:endCxn id="44" idx="1"/>
          </p:cNvCxnSpPr>
          <p:nvPr/>
        </p:nvCxnSpPr>
        <p:spPr>
          <a:xfrm>
            <a:off x="6346755" y="3116505"/>
            <a:ext cx="85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7F7BD81-EF89-4C2F-9124-B95B061ADBA7}"/>
              </a:ext>
            </a:extLst>
          </p:cNvPr>
          <p:cNvCxnSpPr>
            <a:cxnSpLocks/>
            <a:endCxn id="47" idx="1"/>
          </p:cNvCxnSpPr>
          <p:nvPr/>
        </p:nvCxnSpPr>
        <p:spPr>
          <a:xfrm>
            <a:off x="6392091" y="3901439"/>
            <a:ext cx="826663" cy="43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C9DD730-0C9C-4425-93EA-DD352807796F}"/>
              </a:ext>
            </a:extLst>
          </p:cNvPr>
          <p:cNvCxnSpPr>
            <a:cxnSpLocks/>
            <a:endCxn id="48" idx="1"/>
          </p:cNvCxnSpPr>
          <p:nvPr/>
        </p:nvCxnSpPr>
        <p:spPr>
          <a:xfrm>
            <a:off x="6407194" y="4329318"/>
            <a:ext cx="818415" cy="24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EE1A7AE-560A-4C2F-AC02-14D5D275FB03}"/>
              </a:ext>
            </a:extLst>
          </p:cNvPr>
          <p:cNvSpPr/>
          <p:nvPr/>
        </p:nvSpPr>
        <p:spPr>
          <a:xfrm>
            <a:off x="1451842" y="1279499"/>
            <a:ext cx="1646220" cy="492443"/>
          </a:xfrm>
          <a:prstGeom prst="rect">
            <a:avLst/>
          </a:prstGeom>
        </p:spPr>
        <p:txBody>
          <a:bodyPr wrap="none">
            <a:spAutoFit/>
          </a:bodyPr>
          <a:lstStyle/>
          <a:p>
            <a:r>
              <a:rPr lang="en-US" sz="2600" dirty="0">
                <a:cs typeface="Times New Roman" panose="02020603050405020304" pitchFamily="18" charset="0"/>
              </a:rPr>
              <a:t>Hash Table</a:t>
            </a:r>
          </a:p>
        </p:txBody>
      </p:sp>
      <p:pic>
        <p:nvPicPr>
          <p:cNvPr id="74" name="Picture 73" descr="Image result for smiley face images">
            <a:extLst>
              <a:ext uri="{FF2B5EF4-FFF2-40B4-BE49-F238E27FC236}">
                <a16:creationId xmlns:a16="http://schemas.microsoft.com/office/drawing/2014/main" id="{1CCF868E-62CA-40EA-B94B-4419B80DFA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714103" y="2055223"/>
            <a:ext cx="651363" cy="483440"/>
          </a:xfrm>
          <a:prstGeom prst="rect">
            <a:avLst/>
          </a:prstGeom>
          <a:noFill/>
          <a:extLst>
            <a:ext uri="{909E8E84-426E-40DD-AFC4-6F175D3DCCD1}">
              <a14:hiddenFill xmlns:a14="http://schemas.microsoft.com/office/drawing/2010/main">
                <a:solidFill>
                  <a:srgbClr val="FFFFFF"/>
                </a:solidFill>
              </a14:hiddenFill>
            </a:ext>
          </a:extLst>
        </p:spPr>
      </p:pic>
      <p:sp>
        <p:nvSpPr>
          <p:cNvPr id="53" name="Title 1">
            <a:extLst>
              <a:ext uri="{FF2B5EF4-FFF2-40B4-BE49-F238E27FC236}">
                <a16:creationId xmlns:a16="http://schemas.microsoft.com/office/drawing/2014/main" id="{66AE69BE-719E-D33F-F9B4-30E41F130873}"/>
              </a:ext>
            </a:extLst>
          </p:cNvPr>
          <p:cNvSpPr txBox="1">
            <a:spLocks/>
          </p:cNvSpPr>
          <p:nvPr/>
        </p:nvSpPr>
        <p:spPr>
          <a:xfrm>
            <a:off x="1204658" y="274701"/>
            <a:ext cx="8673737" cy="467556"/>
          </a:xfrm>
          <a:prstGeom prst="rect">
            <a:avLst/>
          </a:prstGeom>
          <a:solidFill>
            <a:srgbClr val="FFFF00"/>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Collision Resolution by Chaining (or called Open Hashing) </a:t>
            </a:r>
          </a:p>
        </p:txBody>
      </p:sp>
      <p:sp>
        <p:nvSpPr>
          <p:cNvPr id="11" name="TextBox 10">
            <a:extLst>
              <a:ext uri="{FF2B5EF4-FFF2-40B4-BE49-F238E27FC236}">
                <a16:creationId xmlns:a16="http://schemas.microsoft.com/office/drawing/2014/main" id="{36AC0AAA-BA5A-C8B4-E939-43385589D65E}"/>
              </a:ext>
            </a:extLst>
          </p:cNvPr>
          <p:cNvSpPr txBox="1"/>
          <p:nvPr/>
        </p:nvSpPr>
        <p:spPr>
          <a:xfrm>
            <a:off x="6367935" y="706147"/>
            <a:ext cx="3829646" cy="369332"/>
          </a:xfrm>
          <a:prstGeom prst="rect">
            <a:avLst/>
          </a:prstGeom>
          <a:noFill/>
        </p:spPr>
        <p:txBody>
          <a:bodyPr wrap="square" rtlCol="0">
            <a:spAutoFit/>
          </a:bodyPr>
          <a:lstStyle/>
          <a:p>
            <a:r>
              <a:rPr lang="en-US" dirty="0"/>
              <a:t>slots           linked lists</a:t>
            </a:r>
          </a:p>
        </p:txBody>
      </p:sp>
    </p:spTree>
    <p:extLst>
      <p:ext uri="{BB962C8B-B14F-4D97-AF65-F5344CB8AC3E}">
        <p14:creationId xmlns:p14="http://schemas.microsoft.com/office/powerpoint/2010/main" val="1353707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402856"/>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284646" y="1597576"/>
            <a:ext cx="8872077"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Storage: </a:t>
            </a:r>
          </a:p>
          <a:p>
            <a:pPr marL="914400" indent="-452438">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Store all the elements that hash to the same slot (position) in the same linked list (or chain). </a:t>
            </a:r>
          </a:p>
          <a:p>
            <a:pPr marL="461963"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Structure: </a:t>
            </a:r>
          </a:p>
          <a:p>
            <a:pPr marL="914400" indent="-461963">
              <a:lnSpc>
                <a:spcPct val="100000"/>
              </a:lnSpc>
              <a:spcBef>
                <a:spcPts val="60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 hash table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an array of linked lists. Each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points to the head of a linked list that contains all elements hashing to the </a:t>
            </a:r>
            <a:r>
              <a:rPr lang="en-US" sz="2400" b="0" i="1" dirty="0" err="1">
                <a:solidFill>
                  <a:srgbClr val="0D0D0D"/>
                </a:solidFill>
                <a:effectLst/>
                <a:highlight>
                  <a:srgbClr val="FFFFFF"/>
                </a:highlight>
                <a:latin typeface="Times New Roman" panose="02020603050405020304" pitchFamily="18" charset="0"/>
                <a:cs typeface="Times New Roman" panose="02020603050405020304" pitchFamily="18" charset="0"/>
              </a:rPr>
              <a:t>i</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284646" y="0"/>
            <a:ext cx="8673737" cy="894936"/>
          </a:xfrm>
        </p:spPr>
        <p:txBody>
          <a:bodyPr>
            <a:normAutofit/>
          </a:bodyPr>
          <a:lstStyle/>
          <a:p>
            <a:r>
              <a:rPr lang="en-US" sz="2800" dirty="0">
                <a:latin typeface="+mn-lt"/>
              </a:rPr>
              <a:t>Collision Resolution by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49643" y="693008"/>
            <a:ext cx="9800137" cy="6007676"/>
          </a:xfrm>
        </p:spPr>
        <p:txBody>
          <a:bodyPr>
            <a:noAutofit/>
          </a:bodyPr>
          <a:lstStyle/>
          <a:p>
            <a:pPr marL="0" indent="0">
              <a:lnSpc>
                <a:spcPct val="100000"/>
              </a:lnSpc>
              <a:spcBef>
                <a:spcPts val="60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Collisions resolved by chaining </a:t>
            </a:r>
          </a:p>
          <a:p>
            <a:pPr marL="461963"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Dictionary Operations on a Hash Table T</a:t>
            </a:r>
            <a:endParaRPr lang="en-US" sz="2400" dirty="0">
              <a:latin typeface="Times New Roman" panose="02020603050405020304" pitchFamily="18" charset="0"/>
              <a:cs typeface="Times New Roman" panose="02020603050405020304" pitchFamily="18" charset="0"/>
            </a:endParaRPr>
          </a:p>
          <a:p>
            <a:pPr marL="914400"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Let x be an element with the key k, k = key[x]. When collisions are resolved by chaining, the </a:t>
            </a:r>
            <a:r>
              <a:rPr lang="en-US" sz="2400" i="1" dirty="0">
                <a:solidFill>
                  <a:srgbClr val="0000FF"/>
                </a:solidFill>
                <a:latin typeface="Times New Roman" panose="02020603050405020304" pitchFamily="18" charset="0"/>
                <a:cs typeface="Times New Roman" panose="02020603050405020304" pitchFamily="18" charset="0"/>
              </a:rPr>
              <a:t>Dictionary Operations on a hash table T </a:t>
            </a:r>
            <a:r>
              <a:rPr lang="en-US" sz="2400" dirty="0">
                <a:solidFill>
                  <a:srgbClr val="0000FF"/>
                </a:solidFill>
                <a:latin typeface="Times New Roman" panose="02020603050405020304" pitchFamily="18" charset="0"/>
                <a:cs typeface="Times New Roman" panose="02020603050405020304" pitchFamily="18" charset="0"/>
              </a:rPr>
              <a:t>are</a:t>
            </a:r>
            <a:r>
              <a:rPr lang="en-US" sz="2400" dirty="0">
                <a:latin typeface="Times New Roman" panose="02020603050405020304" pitchFamily="18" charset="0"/>
                <a:cs typeface="Times New Roman" panose="02020603050405020304" pitchFamily="18" charset="0"/>
              </a:rPr>
              <a:t>:</a:t>
            </a:r>
          </a:p>
          <a:p>
            <a:pPr marL="1376363"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Chained-Hash-Insert(T,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Compute the hash value 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Insert element x at the head of the linked list at slot T[h(key[x])]</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Chained-Hash-Search(T, k)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Compute the hash value h(k).</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Search the linked list at slot T[h(k)] for an element with key k </a:t>
            </a:r>
          </a:p>
          <a:p>
            <a:pPr marL="1376363" lvl="1" indent="-457200">
              <a:lnSpc>
                <a:spcPct val="100000"/>
              </a:lnSpc>
              <a:spcBef>
                <a:spcPts val="600"/>
              </a:spcBef>
            </a:pPr>
            <a:r>
              <a:rPr lang="en-US" dirty="0">
                <a:solidFill>
                  <a:srgbClr val="0000FF"/>
                </a:solidFill>
                <a:latin typeface="Times New Roman" panose="02020603050405020304" pitchFamily="18" charset="0"/>
                <a:cs typeface="Times New Roman" panose="02020603050405020304" pitchFamily="18" charset="0"/>
              </a:rPr>
              <a:t>Chained-Hash-Delete(T, 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Find x in the linked list at slot T[h(key[x])] </a:t>
            </a:r>
          </a:p>
          <a:p>
            <a:pPr marL="1376363" lvl="1" indent="-457200">
              <a:lnSpc>
                <a:spcPct val="100000"/>
              </a:lnSpc>
              <a:spcBef>
                <a:spcPts val="600"/>
              </a:spcBef>
              <a:buNone/>
            </a:pPr>
            <a:r>
              <a:rPr lang="en-US" dirty="0">
                <a:latin typeface="Times New Roman" panose="02020603050405020304" pitchFamily="18" charset="0"/>
                <a:cs typeface="Times New Roman" panose="02020603050405020304" pitchFamily="18" charset="0"/>
              </a:rPr>
              <a:t>      Adjust the pointers in the linked list to Delete x </a:t>
            </a:r>
          </a:p>
        </p:txBody>
      </p:sp>
    </p:spTree>
    <p:extLst>
      <p:ext uri="{BB962C8B-B14F-4D97-AF65-F5344CB8AC3E}">
        <p14:creationId xmlns:p14="http://schemas.microsoft.com/office/powerpoint/2010/main" val="963650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894672"/>
            <a:ext cx="8179033"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2092208"/>
            <a:ext cx="8721434" cy="3748447"/>
          </a:xfrm>
        </p:spPr>
        <p:txBody>
          <a:bodyPr>
            <a:normAutofit lnSpcReduction="10000"/>
          </a:bodyPr>
          <a:lstStyle/>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Operation (Chained-Hash-Insert(T, x)): </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 an element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into the hash table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at slot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Inserting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the head of the linked list also takes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20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657807"/>
            <a:ext cx="8188866"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907459"/>
            <a:ext cx="9250750" cy="4950542"/>
          </a:xfrm>
        </p:spPr>
        <p:txBody>
          <a:bodyPr>
            <a:normAutofit fontScale="92500" lnSpcReduction="10000"/>
          </a:bodyPr>
          <a:lstStyle/>
          <a:p>
            <a:pPr marL="461963"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Operation (Chained-Hash-Search(T, k): </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hash table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 the linked list at slot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for an element with key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the linked list is proportional to the length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of the list.</a:t>
            </a:r>
          </a:p>
          <a:p>
            <a:pPr marL="1376363" indent="-461963" algn="l">
              <a:buFont typeface="Arial" panose="020B0604020202020204" pitchFamily="34" charset="0"/>
              <a:buChar char="•"/>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tabLst>
                <a:tab pos="914400" algn="l"/>
              </a:tabLst>
            </a:pP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The worst-case time for searching is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p>
          <a:p>
            <a:pPr marL="1828800" lvl="1" indent="-461963">
              <a:tabLst>
                <a:tab pos="914400" algn="l"/>
              </a:tabLst>
            </a:pPr>
            <a:r>
              <a:rPr lang="en-US" sz="2600" dirty="0">
                <a:solidFill>
                  <a:srgbClr val="0D0D0D"/>
                </a:solidFill>
                <a:highlight>
                  <a:srgbClr val="FFFFFF"/>
                </a:highlight>
                <a:latin typeface="Times New Roman" panose="02020603050405020304" pitchFamily="18" charset="0"/>
                <a:cs typeface="Times New Roman" panose="02020603050405020304" pitchFamily="18" charset="0"/>
              </a:rPr>
              <a:t>I</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n the worst case, all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elements hash to the same slot, so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L </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6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914400" algn="l"/>
              </a:tabLst>
            </a:pPr>
            <a:endParaRPr lang="en-US" sz="26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1600" lvl="2" indent="-457200">
              <a:lnSpc>
                <a:spcPct val="100000"/>
              </a:lnSpc>
              <a:spcBef>
                <a:spcPts val="0"/>
              </a:spcBef>
              <a:spcAft>
                <a:spcPts val="1200"/>
              </a:spcAft>
            </a:pPr>
            <a:endParaRPr 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777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8031" y="234904"/>
            <a:ext cx="8256431" cy="776287"/>
          </a:xfrm>
          <a:solidFill>
            <a:srgbClr val="FFFF00"/>
          </a:solidFill>
        </p:spPr>
        <p:txBody>
          <a:bodyPr>
            <a:noAutofit/>
          </a:bodyPr>
          <a:lstStyle/>
          <a:p>
            <a:r>
              <a:rPr lang="en-US" sz="2800" dirty="0">
                <a:latin typeface="+mn-lt"/>
              </a:rPr>
              <a:t>Time Efficiency for the Collision Resolution by Chaining</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8030" y="1101213"/>
            <a:ext cx="8530495" cy="5756787"/>
          </a:xfrm>
        </p:spPr>
        <p:txBody>
          <a:bodyPr>
            <a:normAutofit fontScale="77500" lnSpcReduction="20000"/>
          </a:bodyPr>
          <a:lstStyle/>
          <a:p>
            <a:pPr marL="461963" indent="-461963" algn="l"/>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Operation (Chained-Hash-Delete(T, x): </a:t>
            </a:r>
          </a:p>
          <a:p>
            <a:pPr marL="914400" indent="-461963" algn="l">
              <a:tabLst>
                <a:tab pos="914400" algn="l"/>
              </a:tabLst>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Delete an element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from the hash table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Procedure:</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the hash value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8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 the linked list at slot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tabLst>
                <a:tab pos="1376363" algn="l"/>
              </a:tabLst>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Adjust the pointers in the linked list to remove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Time Complexity:</a:t>
            </a:r>
          </a:p>
          <a:p>
            <a:pPr marL="1376363" lvl="1" indent="-461963"/>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Computing the hash value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Finding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involves searching the list, which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from a singly or doubly linked list takes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 once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is found.</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828800"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The search step dominates the time complexity.</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Combined Search and Deletion:</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Compute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(key[</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dirty="0">
                <a:solidFill>
                  <a:srgbClr val="0D0D0D"/>
                </a:solidFill>
                <a:highlight>
                  <a:srgbClr val="FFFFFF"/>
                </a:highlight>
                <a:latin typeface="Times New Roman" panose="02020603050405020304" pitchFamily="18" charset="0"/>
                <a:cs typeface="Times New Roman" panose="02020603050405020304" pitchFamily="18" charset="0"/>
              </a:rPr>
              <a:t>slot for x: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endParaRPr lang="en-US" sz="28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Searching for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1376363" lvl="1" indent="-461963" algn="l">
              <a:buFont typeface="Arial" panose="020B0604020202020204" pitchFamily="34" charset="0"/>
              <a:buChar char="•"/>
            </a:pP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Deleting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x</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80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800"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indent="-461963" algn="l">
              <a:buFont typeface="Arial" panose="020B0604020202020204" pitchFamily="34" charset="0"/>
              <a:buChar char="•"/>
            </a:pP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Total Worst-Case Time: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highlight>
                  <a:srgbClr val="FFFFFF"/>
                </a:highlight>
                <a:latin typeface="Times New Roman" panose="02020603050405020304" pitchFamily="18" charset="0"/>
                <a:cs typeface="Times New Roman" panose="02020603050405020304" pitchFamily="18" charset="0"/>
              </a:rPr>
              <a:t>1</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 =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L</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p:txBody>
      </p:sp>
      <p:sp>
        <p:nvSpPr>
          <p:cNvPr id="6" name="TextBox 5"/>
          <p:cNvSpPr txBox="1"/>
          <p:nvPr/>
        </p:nvSpPr>
        <p:spPr>
          <a:xfrm>
            <a:off x="10339754" y="6542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7" name="TextBox 6"/>
          <p:cNvSpPr txBox="1"/>
          <p:nvPr/>
        </p:nvSpPr>
        <p:spPr>
          <a:xfrm>
            <a:off x="10339754" y="12555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8" name="TextBox 7"/>
          <p:cNvSpPr txBox="1"/>
          <p:nvPr/>
        </p:nvSpPr>
        <p:spPr>
          <a:xfrm>
            <a:off x="10339754" y="1856845"/>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10" name="Straight Arrow Connector 9"/>
          <p:cNvCxnSpPr/>
          <p:nvPr/>
        </p:nvCxnSpPr>
        <p:spPr>
          <a:xfrm>
            <a:off x="10535138" y="838911"/>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35138" y="1468175"/>
            <a:ext cx="62524" cy="7082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254154" y="1440211"/>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1250246" y="772662"/>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67108" y="24875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16" name="TextBox 15"/>
          <p:cNvSpPr txBox="1"/>
          <p:nvPr/>
        </p:nvSpPr>
        <p:spPr>
          <a:xfrm>
            <a:off x="10367108" y="3088801"/>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1" name="Straight Arrow Connector 30"/>
          <p:cNvCxnSpPr/>
          <p:nvPr/>
        </p:nvCxnSpPr>
        <p:spPr>
          <a:xfrm>
            <a:off x="10597662" y="2738417"/>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1258062" y="2688808"/>
            <a:ext cx="3908"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492154" y="37469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35" name="TextBox 34"/>
          <p:cNvSpPr txBox="1"/>
          <p:nvPr/>
        </p:nvSpPr>
        <p:spPr>
          <a:xfrm>
            <a:off x="10492154" y="43482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delete</a:t>
            </a:r>
          </a:p>
        </p:txBody>
      </p:sp>
      <p:sp>
        <p:nvSpPr>
          <p:cNvPr id="36" name="TextBox 35"/>
          <p:cNvSpPr txBox="1"/>
          <p:nvPr/>
        </p:nvSpPr>
        <p:spPr>
          <a:xfrm>
            <a:off x="10492154" y="4949524"/>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37" name="Straight Arrow Connector 36"/>
          <p:cNvCxnSpPr/>
          <p:nvPr/>
        </p:nvCxnSpPr>
        <p:spPr>
          <a:xfrm>
            <a:off x="10687538" y="3931590"/>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718800" y="466782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492154" y="54948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a:t>
            </a:r>
          </a:p>
        </p:txBody>
      </p:sp>
      <p:sp>
        <p:nvSpPr>
          <p:cNvPr id="42" name="TextBox 41"/>
          <p:cNvSpPr txBox="1"/>
          <p:nvPr/>
        </p:nvSpPr>
        <p:spPr>
          <a:xfrm>
            <a:off x="10492154" y="6096196"/>
            <a:ext cx="1117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a:t>
            </a:r>
          </a:p>
        </p:txBody>
      </p:sp>
      <p:cxnSp>
        <p:nvCxnSpPr>
          <p:cNvPr id="43" name="Straight Arrow Connector 42"/>
          <p:cNvCxnSpPr/>
          <p:nvPr/>
        </p:nvCxnSpPr>
        <p:spPr>
          <a:xfrm>
            <a:off x="10722708" y="5745812"/>
            <a:ext cx="31262" cy="6013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40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320502" y="1039415"/>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242458"/>
            <a:ext cx="9702140" cy="6537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896236"/>
                <a:ext cx="9208339" cy="5961764"/>
              </a:xfrm>
            </p:spPr>
            <p:txBody>
              <a:bodyPr>
                <a:noAutofit/>
              </a:bodyPr>
              <a:lstStyle/>
              <a:p>
                <a:pPr marL="461963" indent="-461963">
                  <a:lnSpc>
                    <a:spcPct val="120000"/>
                  </a:lnSpc>
                  <a:spcBef>
                    <a:spcPts val="0"/>
                  </a:spcBef>
                </a:pPr>
                <a:r>
                  <a:rPr lang="en-US" sz="24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4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Definition:</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the hash table T with m slots have n elements. </a:t>
                </a:r>
              </a:p>
              <a:p>
                <a:pPr marL="914400" indent="-461963">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T</a:t>
                </a:r>
                <a:r>
                  <a:rPr lang="en-US" sz="2400" dirty="0">
                    <a:solidFill>
                      <a:srgbClr val="0000FF"/>
                    </a:solidFill>
                    <a:latin typeface="Times New Roman" panose="02020603050405020304" pitchFamily="18" charset="0"/>
                    <a:cs typeface="Times New Roman" panose="02020603050405020304" pitchFamily="18" charset="0"/>
                  </a:rPr>
                  <a:t>he load factor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of a hash table T is defined as the average number of elements per slot</a:t>
                </a:r>
              </a:p>
              <a:p>
                <a:pPr marL="855663" indent="-403225">
                  <a:lnSpc>
                    <a:spcPct val="100000"/>
                  </a:lnSpc>
                  <a:spcBef>
                    <a:spcPts val="0"/>
                  </a:spcBef>
                  <a:spcAft>
                    <a:spcPts val="600"/>
                  </a:spcAft>
                  <a:buNone/>
                  <a:tabLst>
                    <a:tab pos="914400" algn="l"/>
                  </a:tabLst>
                </a:pPr>
                <a:r>
                  <a:rPr lang="en-US" sz="24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𝑜𝑟</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𝑇</m:t>
                        </m:r>
                      </m:sub>
                    </m:sSub>
                  </m:oMath>
                </a14:m>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𝑛</m:t>
                        </m:r>
                      </m:num>
                      <m:den>
                        <m:r>
                          <a:rPr lang="en-US" sz="2400" i="1">
                            <a:solidFill>
                              <a:srgbClr val="0000FF"/>
                            </a:solidFill>
                            <a:latin typeface="Cambria Math" panose="02040503050406030204" pitchFamily="18" charset="0"/>
                            <a:cs typeface="Times New Roman" panose="02020603050405020304" pitchFamily="18" charset="0"/>
                          </a:rPr>
                          <m:t>𝑚</m:t>
                        </m:r>
                      </m:den>
                    </m:f>
                    <m:r>
                      <a:rPr lang="en-US" sz="2400" b="0" i="0" smtClean="0">
                        <a:solidFill>
                          <a:srgbClr val="0000FF"/>
                        </a:solidFill>
                        <a:latin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Load Factor Variations: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can vary as follows:</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&lt;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Fewer elements than slots, n &lt; m.</a:t>
                </a:r>
              </a:p>
              <a:p>
                <a:pPr marL="914400" indent="-461963" algn="l">
                  <a:buFont typeface="Arial" panose="020B0604020202020204" pitchFamily="34" charset="0"/>
                  <a:buChar char="•"/>
                </a:pP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Equal number of elements and slots, n = m.</a:t>
                </a:r>
              </a:p>
              <a:p>
                <a:pPr marL="914400" indent="-461963" algn="l">
                  <a:buFont typeface="Arial" panose="020B0604020202020204" pitchFamily="34" charset="0"/>
                  <a:buChar char="•"/>
                </a:pPr>
                <a:r>
                  <a:rPr lang="en-US" sz="2400" b="1" i="1" dirty="0">
                    <a:solidFill>
                      <a:srgbClr val="0D0D0D"/>
                    </a:solidFill>
                    <a:effectLst/>
                    <a:highlight>
                      <a:srgbClr val="FFFFFF"/>
                    </a:highlight>
                    <a:latin typeface="Times New Roman" panose="02020603050405020304" pitchFamily="18" charset="0"/>
                    <a:cs typeface="Times New Roman" panose="02020603050405020304" pitchFamily="18" charset="0"/>
                  </a:rPr>
                  <a:t>α </a:t>
                </a: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&gt; 1</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More elements than slots,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&gt; m  </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or </a:t>
                </a:r>
                <a:r>
                  <a:rPr lang="en-US" sz="2400" dirty="0">
                    <a:solidFill>
                      <a:srgbClr val="0000FF"/>
                    </a:solidFill>
                    <a:latin typeface="Times New Roman" panose="02020603050405020304" pitchFamily="18" charset="0"/>
                    <a:cs typeface="Times New Roman" panose="02020603050405020304" pitchFamily="18" charset="0"/>
                  </a:rPr>
                  <a:t>staying fixed, as n and m go to infinity</a:t>
                </a: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896236"/>
                <a:ext cx="9208339" cy="5961764"/>
              </a:xfrm>
              <a:blipFill>
                <a:blip r:embed="rId2"/>
                <a:stretch>
                  <a:fillRect l="-1060" t="-204"/>
                </a:stretch>
              </a:blipFill>
            </p:spPr>
            <p:txBody>
              <a:bodyPr/>
              <a:lstStyle/>
              <a:p>
                <a:r>
                  <a:rPr lang="en-US">
                    <a:noFill/>
                  </a:rPr>
                  <a:t> </a:t>
                </a:r>
              </a:p>
            </p:txBody>
          </p:sp>
        </mc:Fallback>
      </mc:AlternateContent>
    </p:spTree>
    <p:extLst>
      <p:ext uri="{BB962C8B-B14F-4D97-AF65-F5344CB8AC3E}">
        <p14:creationId xmlns:p14="http://schemas.microsoft.com/office/powerpoint/2010/main" val="298096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Performance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67912" y="879216"/>
            <a:ext cx="9099157" cy="5978784"/>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6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Performance</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 the average case, </a:t>
            </a:r>
            <a:r>
              <a:rPr lang="en-US" sz="2400" i="0" dirty="0">
                <a:solidFill>
                  <a:srgbClr val="0000FF"/>
                </a:solidFill>
                <a:effectLst/>
                <a:highlight>
                  <a:srgbClr val="FFFFFF"/>
                </a:highlight>
                <a:latin typeface="Times New Roman" panose="02020603050405020304" pitchFamily="18" charset="0"/>
                <a:cs typeface="Times New Roman" panose="02020603050405020304" pitchFamily="18" charset="0"/>
              </a:rPr>
              <a:t>assuming a good hash function that distributes keys uniformly (which minimizes the collision occurrences):</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O(1) time on average. The element is inserted at the beginning or end of the linked list in its slot.</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Deletion: O(1) time on average. assuming we have a pointer to the element to be deleted.</a:t>
            </a:r>
          </a:p>
          <a:p>
            <a:pPr marL="914400"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Search: O(1) time on average, as the expected length of the linked list in each slot is </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461963" indent="-461963" algn="l"/>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operations are efficient if the hash function is good and the hash table is not too full (i.e., a low load factor (α)). </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case: O(1).</a:t>
            </a:r>
            <a:endPar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58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134035" y="331694"/>
            <a:ext cx="9923930" cy="637097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dynamic set </a:t>
            </a:r>
            <a:r>
              <a:rPr lang="en-US" sz="2400" dirty="0">
                <a:latin typeface="Times New Roman" panose="02020603050405020304" pitchFamily="18" charset="0"/>
                <a:cs typeface="Times New Roman" panose="02020603050405020304" pitchFamily="18" charset="0"/>
              </a:rPr>
              <a:t>is a data structure that allows the management of a collection of elements.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(key, satellite data) pairs and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operations supported by a dynamic set include INSERT, SEARCH, and DELETE.</a:t>
            </a:r>
          </a:p>
          <a:p>
            <a:r>
              <a:rPr lang="en-US" sz="2400" dirty="0">
                <a:latin typeface="Times New Roman" panose="02020603050405020304" pitchFamily="18" charset="0"/>
                <a:cs typeface="Times New Roman" panose="02020603050405020304" pitchFamily="18" charset="0"/>
              </a:rPr>
              <a:t>Dictionary, a type of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dictionary is a data structure that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stores elements as (key, value) pairs and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supports operations INSERT, SEARCH, and DELETE on these (key, value) pairs. </a:t>
            </a:r>
          </a:p>
          <a:p>
            <a:r>
              <a:rPr lang="en-US" sz="2400" dirty="0">
                <a:latin typeface="Times New Roman" panose="02020603050405020304" pitchFamily="18" charset="0"/>
                <a:cs typeface="Times New Roman" panose="02020603050405020304" pitchFamily="18" charset="0"/>
              </a:rPr>
              <a:t>Implementations of Dictionaries: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Balanced binary search tree, which supports all these operations in O(log n) time.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Doubly linked list, which supports INSERT and DELETE in O(1) time but SEARCH in O(n) time.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Hash table, which, under the assumption of a good hash function and uniform distribution of keys, supports all of these operations O(1) time. </a:t>
            </a:r>
          </a:p>
        </p:txBody>
      </p:sp>
    </p:spTree>
    <p:extLst>
      <p:ext uri="{BB962C8B-B14F-4D97-AF65-F5344CB8AC3E}">
        <p14:creationId xmlns:p14="http://schemas.microsoft.com/office/powerpoint/2010/main" val="110070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90A78C-4894-6A39-9943-140CFF5A9F1A}"/>
              </a:ext>
            </a:extLst>
          </p:cNvPr>
          <p:cNvSpPr txBox="1"/>
          <p:nvPr/>
        </p:nvSpPr>
        <p:spPr>
          <a:xfrm>
            <a:off x="1006764" y="1191491"/>
            <a:ext cx="10021454" cy="822036"/>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8638902" cy="5551081"/>
          </a:xfrm>
        </p:spPr>
        <p:txBody>
          <a:bodyPr>
            <a:noAutofit/>
          </a:bodyPr>
          <a:lstStyle/>
          <a:p>
            <a:pPr marL="461963" indent="-461963">
              <a:lnSpc>
                <a:spcPct val="12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How well does hashing with chaining perform? </a:t>
            </a:r>
          </a:p>
          <a:p>
            <a:pPr marL="461963" indent="-461963">
              <a:lnSpc>
                <a:spcPct val="120000"/>
              </a:lnSpc>
              <a:spcBef>
                <a:spcPts val="0"/>
              </a:spcBef>
              <a:spcAft>
                <a:spcPts val="1800"/>
              </a:spcAft>
            </a:pPr>
            <a:r>
              <a:rPr lang="en-US" sz="2200" dirty="0">
                <a:solidFill>
                  <a:srgbClr val="0000FF"/>
                </a:solidFill>
                <a:latin typeface="Times New Roman" panose="02020603050405020304" pitchFamily="18" charset="0"/>
                <a:cs typeface="Times New Roman" panose="02020603050405020304" pitchFamily="18" charset="0"/>
              </a:rPr>
              <a:t>How long does searching for an element with a given key take?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Worst-Case Performance</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 the worst-case scenario,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ll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keys hash to the same slot.</a:t>
            </a:r>
          </a:p>
          <a:p>
            <a:pPr marL="1376363" indent="-452438" algn="l">
              <a:buFont typeface="Arial" panose="020B0604020202020204" pitchFamily="34" charset="0"/>
              <a:buChar char="•"/>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This creates a single linked list of length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52438"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Therefore, the worst-case time complexity for search, insertion, and deletion becomes:</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Search: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might need to traverse the entire list to find the element.</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Insertion: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 if we check for duplicates before insertion, otherwise </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(1)</a:t>
            </a:r>
          </a:p>
          <a:p>
            <a:pPr marL="1376363" lvl="1" indent="-452438"/>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Deletion: 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lvl="1" indent="-452438"/>
            <a:r>
              <a:rPr lang="en-US" dirty="0">
                <a:solidFill>
                  <a:srgbClr val="0D0D0D"/>
                </a:solidFill>
                <a:highlight>
                  <a:srgbClr val="FFFFFF"/>
                </a:highlight>
                <a:latin typeface="Times New Roman" panose="02020603050405020304" pitchFamily="18" charset="0"/>
                <a:cs typeface="Times New Roman" panose="02020603050405020304" pitchFamily="18" charset="0"/>
              </a:rPr>
              <a:t>Worst case: </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Θ(</a:t>
            </a:r>
            <a:r>
              <a:rPr lang="en-US"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lvl="1"/>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522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5" y="365126"/>
            <a:ext cx="9702140" cy="653778"/>
          </a:xfrm>
          <a:solidFill>
            <a:srgbClr val="FFFF00"/>
          </a:solidFill>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5" y="1100376"/>
                <a:ext cx="9112804" cy="5757624"/>
              </a:xfrm>
            </p:spPr>
            <p:txBody>
              <a:bodyPr>
                <a:noAutofit/>
              </a:bodyPr>
              <a:lstStyle/>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the Hash Function</a:t>
                </a:r>
              </a:p>
              <a:p>
                <a:pPr marL="461963"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Simple Hash Functions: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generally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O</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1963" indent="-461963" algn="l"/>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Complex hash functions: Typically considered O(1) in analysis but can be more than O(1) in practice.</a:t>
                </a:r>
              </a:p>
              <a:p>
                <a:pPr marL="0" indent="0" algn="l">
                  <a:buNone/>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Summary</a:t>
                </a:r>
              </a:p>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Average Case: With a good hash function that distributes keys uniformly across the hash table and a properly sized table (keeping </a:t>
                </a:r>
                <a14:m>
                  <m:oMath xmlns:m="http://schemas.openxmlformats.org/officeDocument/2006/math">
                    <m:r>
                      <a:rPr lang="en-US" sz="2400" i="1" smtClean="0">
                        <a:solidFill>
                          <a:srgbClr val="0D0D0D"/>
                        </a:solidFill>
                        <a:effectLst/>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low), the average time complexity for search, insertion, and deletion is </a:t>
                </a:r>
                <a:r>
                  <a:rPr lang="en-US" sz="2400" i="1" dirty="0">
                    <a:solidFill>
                      <a:srgbClr val="0000FF"/>
                    </a:solidFill>
                    <a:effectLst/>
                    <a:highlight>
                      <a:srgbClr val="FFFFFF"/>
                    </a:highlight>
                    <a:latin typeface="Times New Roman" panose="02020603050405020304" pitchFamily="18" charset="0"/>
                    <a:cs typeface="Times New Roman" panose="02020603050405020304" pitchFamily="18" charset="0"/>
                  </a:rPr>
                  <a:t>O</a:t>
                </a:r>
                <a:r>
                  <a:rPr lang="en-US" sz="2400" i="0" dirty="0">
                    <a:solidFill>
                      <a:srgbClr val="0000FF"/>
                    </a:solidFill>
                    <a:effectLst/>
                    <a:highlight>
                      <a:srgbClr val="FFFFFF"/>
                    </a:highlight>
                    <a:latin typeface="Times New Roman" panose="02020603050405020304" pitchFamily="18" charset="0"/>
                    <a:cs typeface="Times New Roman" panose="02020603050405020304" pitchFamily="18" charset="0"/>
                  </a:rPr>
                  <a:t>(1).</a:t>
                </a:r>
                <a:r>
                  <a:rPr lang="en-US" sz="1600" dirty="0">
                    <a:solidFill>
                      <a:srgbClr val="0000FF"/>
                    </a:solidFill>
                  </a:rPr>
                  <a:t> </a:t>
                </a:r>
              </a:p>
              <a:p>
                <a:pPr marL="914400" lvl="1" indent="-457200"/>
                <a:r>
                  <a:rPr lang="en-US" dirty="0">
                    <a:latin typeface="Times New Roman" panose="02020603050405020304" pitchFamily="18" charset="0"/>
                    <a:cs typeface="Times New Roman" panose="02020603050405020304" pitchFamily="18" charset="0"/>
                  </a:rPr>
                  <a:t>This constant time performance is due to the arrays' direct access nature and the hash function's efficiency in minimizing collisions.</a:t>
                </a:r>
                <a:endParaRPr lang="en-US" i="0" dirty="0">
                  <a:solidFill>
                    <a:srgbClr val="0D0D0D"/>
                  </a:solidFill>
                  <a:effectLst/>
                  <a:highlight>
                    <a:srgbClr val="FFFFFF"/>
                  </a:highlight>
                  <a:latin typeface="Times New Roman" panose="02020603050405020304" pitchFamily="18" charset="0"/>
                  <a:cs typeface="Times New Roman" panose="02020603050405020304" pitchFamily="18" charset="0"/>
                </a:endParaRPr>
              </a:p>
              <a:p>
                <a:pPr marL="461963" indent="-461963" algn="l">
                  <a:buFont typeface="Arial" panose="020B0604020202020204" pitchFamily="34" charset="0"/>
                  <a:buChar char="•"/>
                </a:pP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Worst Case: The worst-case time complexity for these operations is Θ(</a:t>
                </a:r>
                <a:r>
                  <a:rPr lang="en-US" sz="2400" i="1" dirty="0">
                    <a:solidFill>
                      <a:srgbClr val="0D0D0D"/>
                    </a:solidFill>
                    <a:effectLst/>
                    <a:highlight>
                      <a:srgbClr val="FFFFFF"/>
                    </a:highlight>
                    <a:latin typeface="Times New Roman" panose="02020603050405020304" pitchFamily="18" charset="0"/>
                    <a:cs typeface="Times New Roman" panose="02020603050405020304" pitchFamily="18" charset="0"/>
                  </a:rPr>
                  <a:t>n</a:t>
                </a:r>
                <a:r>
                  <a:rPr lang="en-US" sz="2400" i="0" dirty="0">
                    <a:solidFill>
                      <a:srgbClr val="0D0D0D"/>
                    </a:solidFill>
                    <a:effectLst/>
                    <a:highlight>
                      <a:srgbClr val="FFFFFF"/>
                    </a:highlight>
                    <a:latin typeface="Times New Roman" panose="02020603050405020304" pitchFamily="18" charset="0"/>
                    <a:cs typeface="Times New Roman" panose="02020603050405020304" pitchFamily="18" charset="0"/>
                  </a:rPr>
                  <a:t>), which is no better than using a simple linked list for all elements.</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5" y="1100376"/>
                <a:ext cx="9112804" cy="5757624"/>
              </a:xfrm>
              <a:blipFill>
                <a:blip r:embed="rId2"/>
                <a:stretch>
                  <a:fillRect l="-1070" t="-1483" r="-1271" b="-2013"/>
                </a:stretch>
              </a:blipFill>
            </p:spPr>
            <p:txBody>
              <a:bodyPr/>
              <a:lstStyle/>
              <a:p>
                <a:r>
                  <a:rPr lang="en-US">
                    <a:noFill/>
                  </a:rPr>
                  <a:t> </a:t>
                </a:r>
              </a:p>
            </p:txBody>
          </p:sp>
        </mc:Fallback>
      </mc:AlternateContent>
    </p:spTree>
    <p:extLst>
      <p:ext uri="{BB962C8B-B14F-4D97-AF65-F5344CB8AC3E}">
        <p14:creationId xmlns:p14="http://schemas.microsoft.com/office/powerpoint/2010/main" val="358974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307239"/>
            <a:ext cx="9746846" cy="6144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75010" y="1460904"/>
                <a:ext cx="9345211" cy="4989057"/>
              </a:xfrm>
            </p:spPr>
            <p:txBody>
              <a:bodyPr>
                <a:noAutofit/>
              </a:bodyPr>
              <a:lstStyle/>
              <a:p>
                <a:pPr marL="0" indent="0">
                  <a:lnSpc>
                    <a:spcPct val="100000"/>
                  </a:lnSpc>
                  <a:spcBef>
                    <a:spcPts val="0"/>
                  </a:spcBef>
                  <a:spcAft>
                    <a:spcPts val="400"/>
                  </a:spcAft>
                  <a:buNone/>
                </a:pPr>
                <a:r>
                  <a:rPr lang="en-US" sz="2400" dirty="0">
                    <a:latin typeface="Times New Roman" panose="02020603050405020304" pitchFamily="18" charset="0"/>
                    <a:cs typeface="Times New Roman" panose="02020603050405020304" pitchFamily="18" charset="0"/>
                  </a:rPr>
                  <a:t>Average-Case Performance Analysis of Hashing with Chaining</a:t>
                </a:r>
              </a:p>
              <a:p>
                <a:pPr marL="0"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To analyze the average-case performance of hashing with chaining,  let’s consider the load factor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and the assumption of simple uniform hashing.</a:t>
                </a:r>
              </a:p>
              <a:p>
                <a:pPr marL="463550" indent="-463550">
                  <a:lnSpc>
                    <a:spcPct val="100000"/>
                  </a:lnSpc>
                  <a:spcBef>
                    <a:spcPts val="0"/>
                  </a:spcBef>
                  <a:spcAft>
                    <a:spcPts val="400"/>
                  </a:spcAft>
                </a:pPr>
                <a:endParaRPr lang="en-US" sz="2400" dirty="0">
                  <a:latin typeface="Times New Roman" panose="02020603050405020304" pitchFamily="18" charset="0"/>
                  <a:cs typeface="Times New Roman" panose="02020603050405020304" pitchFamily="18" charset="0"/>
                </a:endParaRPr>
              </a:p>
              <a:p>
                <a:pPr marL="463550" indent="-463550">
                  <a:lnSpc>
                    <a:spcPct val="100000"/>
                  </a:lnSpc>
                  <a:spcBef>
                    <a:spcPts val="0"/>
                  </a:spcBef>
                  <a:spcAft>
                    <a:spcPts val="400"/>
                  </a:spcAft>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O(1) performance of hashing </a:t>
                </a:r>
                <a:r>
                  <a:rPr lang="en-US" sz="2400" dirty="0">
                    <a:latin typeface="Times New Roman" panose="02020603050405020304" pitchFamily="18" charset="0"/>
                    <a:cs typeface="Times New Roman" panose="02020603050405020304" pitchFamily="18" charset="0"/>
                  </a:rPr>
                  <a:t>depends on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the load factor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and </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how well the hash function h </a:t>
                </a:r>
                <a:r>
                  <a:rPr lang="en-US" dirty="0">
                    <a:latin typeface="Times New Roman" panose="02020603050405020304" pitchFamily="18" charset="0"/>
                    <a:cs typeface="Times New Roman" panose="02020603050405020304" pitchFamily="18" charset="0"/>
                  </a:rPr>
                  <a:t>distributes keys to be stored among the m slots.</a:t>
                </a: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75010" y="1460904"/>
                <a:ext cx="9345211" cy="4989057"/>
              </a:xfrm>
              <a:blipFill>
                <a:blip r:embed="rId2"/>
                <a:stretch>
                  <a:fillRect l="-1044" t="-978"/>
                </a:stretch>
              </a:blipFill>
            </p:spPr>
            <p:txBody>
              <a:bodyPr/>
              <a:lstStyle/>
              <a:p>
                <a:r>
                  <a:rPr lang="en-US">
                    <a:noFill/>
                  </a:rPr>
                  <a:t> </a:t>
                </a:r>
              </a:p>
            </p:txBody>
          </p:sp>
        </mc:Fallback>
      </mc:AlternateContent>
    </p:spTree>
    <p:extLst>
      <p:ext uri="{BB962C8B-B14F-4D97-AF65-F5344CB8AC3E}">
        <p14:creationId xmlns:p14="http://schemas.microsoft.com/office/powerpoint/2010/main" val="805288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078172" y="177407"/>
            <a:ext cx="9746846" cy="614478"/>
          </a:xfrm>
          <a:solidFill>
            <a:srgbClr val="FFFF00"/>
          </a:solidFill>
        </p:spPr>
        <p:txBody>
          <a:bodyPr>
            <a:normAutofit/>
          </a:bodyPr>
          <a:lstStyle/>
          <a:p>
            <a:r>
              <a:rPr lang="en-US" sz="2800" dirty="0">
                <a:latin typeface="+mn-lt"/>
              </a:rPr>
              <a:t>Performance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194674" y="910298"/>
                <a:ext cx="9345211" cy="5947702"/>
              </a:xfrm>
            </p:spPr>
            <p:txBody>
              <a:bodyPr>
                <a:noAutofit/>
              </a:bodyPr>
              <a:lstStyle/>
              <a:p>
                <a:pPr marL="0"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Assumptions:</a:t>
                </a:r>
              </a:p>
              <a:p>
                <a:pPr marL="914400" indent="-463550">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The assumption of </a:t>
                </a:r>
                <a:r>
                  <a:rPr lang="en-US" sz="2400" i="1" dirty="0">
                    <a:solidFill>
                      <a:srgbClr val="0000FF"/>
                    </a:solidFill>
                    <a:latin typeface="Times New Roman" panose="02020603050405020304" pitchFamily="18" charset="0"/>
                    <a:cs typeface="Times New Roman" panose="02020603050405020304" pitchFamily="18" charset="0"/>
                  </a:rPr>
                  <a:t>simple uniform hashing</a:t>
                </a:r>
                <a:r>
                  <a:rPr lang="en-US" sz="2400" dirty="0">
                    <a:latin typeface="Times New Roman" panose="02020603050405020304" pitchFamily="18" charset="0"/>
                    <a:cs typeface="Times New Roman" panose="02020603050405020304" pitchFamily="18" charset="0"/>
                  </a:rPr>
                  <a:t>: </a:t>
                </a:r>
              </a:p>
              <a:p>
                <a:pPr marL="1828800" lvl="1" indent="-452438">
                  <a:lnSpc>
                    <a:spcPct val="100000"/>
                  </a:lnSpc>
                  <a:spcBef>
                    <a:spcPts val="0"/>
                  </a:spcBef>
                  <a:spcAft>
                    <a:spcPts val="400"/>
                  </a:spcAft>
                </a:pPr>
                <a:r>
                  <a:rPr lang="en-US" dirty="0">
                    <a:solidFill>
                      <a:srgbClr val="FF0000"/>
                    </a:solidFill>
                    <a:latin typeface="Times New Roman" panose="02020603050405020304" pitchFamily="18" charset="0"/>
                    <a:cs typeface="Times New Roman" panose="02020603050405020304" pitchFamily="18" charset="0"/>
                  </a:rPr>
                  <a:t>any given element is </a:t>
                </a:r>
              </a:p>
              <a:p>
                <a:pPr marL="1828800" lvl="2" indent="-452438">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equally</a:t>
                </a:r>
                <a:r>
                  <a:rPr lang="en-US" sz="2400" dirty="0">
                    <a:solidFill>
                      <a:srgbClr val="FF0000"/>
                    </a:solidFill>
                    <a:latin typeface="Times New Roman" panose="02020603050405020304" pitchFamily="18" charset="0"/>
                    <a:cs typeface="Times New Roman" panose="02020603050405020304" pitchFamily="18" charset="0"/>
                  </a:rPr>
                  <a:t> likely to hash into any of the m slots, </a:t>
                </a:r>
              </a:p>
              <a:p>
                <a:pPr marL="1828800" lvl="2" indent="-452438">
                  <a:lnSpc>
                    <a:spcPct val="100000"/>
                  </a:lnSpc>
                  <a:spcBef>
                    <a:spcPts val="0"/>
                  </a:spcBef>
                  <a:spcAft>
                    <a:spcPts val="400"/>
                  </a:spcAft>
                </a:pPr>
                <a:r>
                  <a:rPr lang="en-US" sz="2400" i="1" dirty="0">
                    <a:solidFill>
                      <a:srgbClr val="FF0000"/>
                    </a:solidFill>
                    <a:latin typeface="Times New Roman" panose="02020603050405020304" pitchFamily="18" charset="0"/>
                    <a:cs typeface="Times New Roman" panose="02020603050405020304" pitchFamily="18" charset="0"/>
                  </a:rPr>
                  <a:t>independent of</a:t>
                </a:r>
                <a:r>
                  <a:rPr lang="en-US" sz="2400" dirty="0">
                    <a:solidFill>
                      <a:srgbClr val="FF0000"/>
                    </a:solidFill>
                    <a:latin typeface="Times New Roman" panose="02020603050405020304" pitchFamily="18" charset="0"/>
                    <a:cs typeface="Times New Roman" panose="02020603050405020304" pitchFamily="18" charset="0"/>
                  </a:rPr>
                  <a:t> where any other element has hashed to. </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Computing the hash value </a:t>
                </a:r>
                <a:r>
                  <a:rPr lang="en-US" dirty="0">
                    <a:solidFill>
                      <a:srgbClr val="0000FF"/>
                    </a:solidFill>
                    <a:latin typeface="Times New Roman" panose="02020603050405020304" pitchFamily="18" charset="0"/>
                    <a:cs typeface="Times New Roman" panose="02020603050405020304" pitchFamily="18" charset="0"/>
                  </a:rPr>
                  <a:t>h(k) takes O(1) time</a:t>
                </a:r>
                <a:r>
                  <a:rPr lang="en-US" dirty="0">
                    <a:latin typeface="Times New Roman" panose="02020603050405020304" pitchFamily="18" charset="0"/>
                    <a:cs typeface="Times New Roman" panose="02020603050405020304" pitchFamily="18" charset="0"/>
                  </a:rPr>
                  <a:t>.</a:t>
                </a:r>
              </a:p>
              <a:p>
                <a:pPr marL="914400" lvl="1" indent="-457200">
                  <a:lnSpc>
                    <a:spcPct val="100000"/>
                  </a:lnSpc>
                  <a:spcBef>
                    <a:spcPts val="0"/>
                  </a:spcBef>
                  <a:spcAft>
                    <a:spcPts val="400"/>
                  </a:spcAft>
                </a:pPr>
                <a:r>
                  <a:rPr lang="en-US" dirty="0">
                    <a:latin typeface="Times New Roman" panose="02020603050405020304" pitchFamily="18" charset="0"/>
                    <a:cs typeface="Times New Roman" panose="02020603050405020304" pitchFamily="18" charset="0"/>
                  </a:rPr>
                  <a:t>Accessing slot h(k) takes O(1) time.</a:t>
                </a:r>
              </a:p>
              <a:p>
                <a:pPr marL="9144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Searching within a list takes O(L) time, where L is the length of the list at slot T[h(k)].  </a:t>
                </a:r>
              </a:p>
              <a:p>
                <a:pPr marL="0" lvl="1" indent="0">
                  <a:lnSpc>
                    <a:spcPct val="100000"/>
                  </a:lnSpc>
                  <a:spcBef>
                    <a:spcPts val="0"/>
                  </a:spcBef>
                  <a:spcAft>
                    <a:spcPts val="400"/>
                  </a:spcAft>
                  <a:buNone/>
                </a:pPr>
                <a:r>
                  <a:rPr lang="en-US" dirty="0">
                    <a:solidFill>
                      <a:srgbClr val="0000FF"/>
                    </a:solidFill>
                    <a:latin typeface="Times New Roman" panose="02020603050405020304" pitchFamily="18" charset="0"/>
                    <a:cs typeface="Times New Roman" panose="02020603050405020304" pitchFamily="18" charset="0"/>
                  </a:rPr>
                  <a:t>Load Factor </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914400" lvl="1" indent="-461963">
                  <a:lnSpc>
                    <a:spcPct val="100000"/>
                  </a:lnSpc>
                  <a:spcBef>
                    <a:spcPts val="0"/>
                  </a:spcBef>
                  <a:spcAft>
                    <a:spcPts val="400"/>
                  </a:spcAft>
                </a:pPr>
                <a:r>
                  <a:rPr lang="en-US" i="1" dirty="0">
                    <a:solidFill>
                      <a:srgbClr val="0D0D0D"/>
                    </a:solidFill>
                    <a:highlight>
                      <a:srgbClr val="FFFFFF"/>
                    </a:highlight>
                    <a:latin typeface="Times New Roman" panose="02020603050405020304" pitchFamily="18" charset="0"/>
                    <a:cs typeface="Times New Roman" panose="02020603050405020304" pitchFamily="18" charset="0"/>
                  </a:rPr>
                  <a:t>α </a:t>
                </a:r>
                <a:r>
                  <a:rPr lang="en-US" dirty="0">
                    <a:solidFill>
                      <a:srgbClr val="0D0D0D"/>
                    </a:solidFill>
                    <a:highlight>
                      <a:srgbClr val="FFFFFF"/>
                    </a:highlight>
                    <a:latin typeface="Times New Roman" panose="02020603050405020304" pitchFamily="18" charset="0"/>
                    <a:cs typeface="Times New Roman" panose="02020603050405020304" pitchFamily="18" charset="0"/>
                  </a:rPr>
                  <a:t>= </a:t>
                </a:r>
                <a14:m>
                  <m:oMath xmlns:m="http://schemas.openxmlformats.org/officeDocument/2006/math">
                    <m:f>
                      <m:fPr>
                        <m:ctrlPr>
                          <a:rPr lang="en-US" i="1">
                            <a:solidFill>
                              <a:srgbClr val="0000FF"/>
                            </a:solidFill>
                            <a:latin typeface="Cambria Math" panose="02040503050406030204" pitchFamily="18" charset="0"/>
                            <a:cs typeface="Times New Roman" panose="02020603050405020304" pitchFamily="18" charset="0"/>
                          </a:rPr>
                        </m:ctrlPr>
                      </m:fPr>
                      <m:num>
                        <m:r>
                          <a:rPr lang="en-US" i="1">
                            <a:solidFill>
                              <a:srgbClr val="0000FF"/>
                            </a:solidFill>
                            <a:latin typeface="Cambria Math" panose="02040503050406030204" pitchFamily="18" charset="0"/>
                            <a:cs typeface="Times New Roman" panose="02020603050405020304" pitchFamily="18" charset="0"/>
                          </a:rPr>
                          <m:t>𝑛</m:t>
                        </m:r>
                      </m:num>
                      <m:den>
                        <m:r>
                          <a:rPr lang="en-US" i="1">
                            <a:solidFill>
                              <a:srgbClr val="0000FF"/>
                            </a:solidFill>
                            <a:latin typeface="Cambria Math" panose="02040503050406030204" pitchFamily="18" charset="0"/>
                            <a:cs typeface="Times New Roman" panose="02020603050405020304" pitchFamily="18" charset="0"/>
                          </a:rPr>
                          <m:t>𝑚</m:t>
                        </m:r>
                      </m:den>
                    </m:f>
                  </m:oMath>
                </a14:m>
                <a:endParaRPr lang="en-US" dirty="0">
                  <a:solidFill>
                    <a:srgbClr val="0000FF"/>
                  </a:solidFill>
                  <a:latin typeface="Times New Roman" panose="02020603050405020304" pitchFamily="18" charset="0"/>
                  <a:cs typeface="Times New Roman" panose="02020603050405020304" pitchFamily="18" charset="0"/>
                </a:endParaRPr>
              </a:p>
              <a:p>
                <a:pPr marL="0" indent="0" algn="l">
                  <a:buNone/>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Expected Length of a List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p>
              <a:p>
                <a:pPr marL="914400" indent="-461963" algn="l"/>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The expected number of elements in any slot (list) is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since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is the average number of elements per slot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nSpc>
                    <a:spcPct val="100000"/>
                  </a:lnSpc>
                  <a:spcAft>
                    <a:spcPts val="400"/>
                  </a:spcAft>
                  <a:buNone/>
                </a:pPr>
                <a:endParaRPr lang="en-US" sz="2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194674" y="910298"/>
                <a:ext cx="9345211" cy="5947702"/>
              </a:xfrm>
              <a:blipFill>
                <a:blip r:embed="rId2"/>
                <a:stretch>
                  <a:fillRect l="-1044" t="-820" r="-1500" b="-3074"/>
                </a:stretch>
              </a:blipFill>
            </p:spPr>
            <p:txBody>
              <a:bodyPr/>
              <a:lstStyle/>
              <a:p>
                <a:r>
                  <a:rPr lang="en-US">
                    <a:noFill/>
                  </a:rPr>
                  <a:t> </a:t>
                </a:r>
              </a:p>
            </p:txBody>
          </p:sp>
        </mc:Fallback>
      </mc:AlternateContent>
    </p:spTree>
    <p:extLst>
      <p:ext uri="{BB962C8B-B14F-4D97-AF65-F5344CB8AC3E}">
        <p14:creationId xmlns:p14="http://schemas.microsoft.com/office/powerpoint/2010/main" val="386025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18699" y="2350238"/>
            <a:ext cx="10019407" cy="3976424"/>
          </a:xfrm>
        </p:spPr>
        <p:txBody>
          <a:bodyPr>
            <a:noAutofit/>
          </a:bodyPr>
          <a:lstStyle/>
          <a:p>
            <a:pPr marL="457200" lvl="1" indent="-457200">
              <a:lnSpc>
                <a:spcPct val="100000"/>
              </a:lnSpc>
              <a:spcBef>
                <a:spcPts val="60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 Unsuccessful Search</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In an unsuccessful search, no element in the table has key k. </a:t>
            </a:r>
          </a:p>
          <a:p>
            <a:pPr marL="1376363"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Case II: Successful Search </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search successfully finds an element with key k.</a:t>
            </a:r>
          </a:p>
          <a:p>
            <a:pPr marL="1828800" lvl="2" indent="-461963">
              <a:lnSpc>
                <a:spcPct val="100000"/>
              </a:lnSpc>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On average, half of the elements in the list need to be checked before finding the key 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818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 the search is unsuccessful: no element in the table has key k.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endParaRPr lang="en-US" sz="2400" i="1" dirty="0">
              <a:solidFill>
                <a:srgbClr val="0000FF"/>
              </a:solidFill>
              <a:highlight>
                <a:srgbClr val="FFFFFF"/>
              </a:highlight>
              <a:latin typeface="Times New Roman" panose="02020603050405020304" pitchFamily="18" charset="0"/>
              <a:cs typeface="Times New Roman" panose="02020603050405020304" pitchFamily="18" charset="0"/>
            </a:endParaRP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Compute Hash Value: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Access Slot: O(1)</a:t>
            </a:r>
          </a:p>
          <a:p>
            <a:pPr marL="1828800" lvl="2" indent="-461963">
              <a:lnSpc>
                <a:spcPct val="100000"/>
              </a:lnSpc>
              <a:spcBef>
                <a:spcPts val="0"/>
              </a:spcBef>
              <a:spcAft>
                <a:spcPts val="400"/>
              </a:spcAft>
            </a:pPr>
            <a:r>
              <a:rPr lang="en-US" sz="2400" dirty="0">
                <a:solidFill>
                  <a:srgbClr val="0000FF"/>
                </a:solidFill>
                <a:highlight>
                  <a:srgbClr val="FFFFFF"/>
                </a:highlight>
                <a:latin typeface="Times New Roman" panose="02020603050405020304" pitchFamily="18" charset="0"/>
                <a:cs typeface="Times New Roman" panose="02020603050405020304" pitchFamily="18" charset="0"/>
              </a:rPr>
              <a:t>Time to Search List: O(L), where L = </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000FF"/>
                </a:solidFill>
                <a:latin typeface="Times New Roman" panose="02020603050405020304" pitchFamily="18" charset="0"/>
                <a:cs typeface="Times New Roman" panose="02020603050405020304" pitchFamily="18" charset="0"/>
              </a:rPr>
              <a:t> </a:t>
            </a:r>
          </a:p>
          <a:p>
            <a:pPr marL="1828800"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Thus, the total time for an unsuccessful search is: </a:t>
            </a:r>
          </a:p>
          <a:p>
            <a:pPr marL="1366837"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067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542124" y="806245"/>
            <a:ext cx="9107752" cy="857120"/>
          </a:xfrm>
          <a:solidFill>
            <a:srgbClr val="FFFF00"/>
          </a:solidFill>
        </p:spPr>
        <p:txBody>
          <a:bodyPr>
            <a:normAutofit fontScale="90000"/>
          </a:bodyPr>
          <a:lstStyle/>
          <a:p>
            <a:br>
              <a:rPr lang="en-US" sz="3100" dirty="0">
                <a:latin typeface="+mn-lt"/>
              </a:rPr>
            </a:br>
            <a:r>
              <a:rPr lang="en-US" sz="3100" dirty="0">
                <a:latin typeface="+mn-lt"/>
              </a:rPr>
              <a:t>Average-Case Performance Analysis of Hashing with Chaining (or called Open Hashing)</a:t>
            </a:r>
            <a:br>
              <a:rPr lang="en-US" sz="2800" dirty="0">
                <a:latin typeface="+mn-lt"/>
              </a:rPr>
            </a:br>
            <a:endParaRPr lang="en-US" sz="2800" dirty="0">
              <a:latin typeface="+mn-l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328531" y="1829128"/>
                <a:ext cx="10019407" cy="4728988"/>
              </a:xfrm>
            </p:spPr>
            <p:txBody>
              <a:bodyPr>
                <a:noAutofit/>
              </a:bodyPr>
              <a:lstStyle/>
              <a:p>
                <a:pPr marL="457200" lvl="1" indent="-457200">
                  <a:lnSpc>
                    <a:spcPct val="100000"/>
                  </a:lnSpc>
                  <a:spcBef>
                    <a:spcPts val="0"/>
                  </a:spcBef>
                  <a:spcAft>
                    <a:spcPts val="400"/>
                  </a:spcAft>
                </a:pPr>
                <a:r>
                  <a:rPr lang="en-US" dirty="0">
                    <a:solidFill>
                      <a:srgbClr val="0000FF"/>
                    </a:solidFill>
                    <a:latin typeface="Times New Roman" panose="02020603050405020304" pitchFamily="18" charset="0"/>
                    <a:cs typeface="Times New Roman" panose="02020603050405020304" pitchFamily="18" charset="0"/>
                  </a:rPr>
                  <a:t>To analyze the expected (average) number of elements in the list T[h(k)], we check to see if any element has a key equal to k </a:t>
                </a:r>
                <a:r>
                  <a:rPr lang="en-US" dirty="0">
                    <a:latin typeface="Times New Roman" panose="02020603050405020304" pitchFamily="18" charset="0"/>
                    <a:cs typeface="Times New Roman" panose="02020603050405020304" pitchFamily="18" charset="0"/>
                  </a:rPr>
                  <a:t>using a search algorithm</a:t>
                </a:r>
                <a:r>
                  <a:rPr lang="en-US" dirty="0">
                    <a:solidFill>
                      <a:srgbClr val="0000FF"/>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We have two cases: </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Case II: the search successfully finds an element with key k.</a:t>
                </a:r>
              </a:p>
              <a:p>
                <a:pPr marL="1376363" lvl="2" indent="-461963">
                  <a:lnSpc>
                    <a:spcPct val="100000"/>
                  </a:lnSpc>
                  <a:spcBef>
                    <a:spcPts val="0"/>
                  </a:spcBef>
                  <a:spcAft>
                    <a:spcPts val="400"/>
                  </a:spcAft>
                </a:pPr>
                <a:r>
                  <a:rPr lang="en-US" sz="2400" dirty="0">
                    <a:solidFill>
                      <a:srgbClr val="0000FF"/>
                    </a:solidFill>
                    <a:latin typeface="Times New Roman" panose="02020603050405020304" pitchFamily="18" charset="0"/>
                    <a:cs typeface="Times New Roman" panose="02020603050405020304" pitchFamily="18" charset="0"/>
                  </a:rPr>
                  <a:t>Expected Length of List T[h(k)]: </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Average Number of Elements Checked: </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compute Hash Value: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Access Slot: O(1)</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Time to Search List: O(</a:t>
                </a:r>
                <a14:m>
                  <m:oMath xmlns:m="http://schemas.openxmlformats.org/officeDocument/2006/math">
                    <m:f>
                      <m:fPr>
                        <m:ctrlPr>
                          <a:rPr lang="en-US" sz="2400" i="1" smtClean="0">
                            <a:solidFill>
                              <a:srgbClr val="0D0D0D"/>
                            </a:solidFill>
                            <a:highlight>
                              <a:srgbClr val="FFFFFF"/>
                            </a:highlight>
                            <a:latin typeface="Cambria Math" panose="02040503050406030204" pitchFamily="18" charset="0"/>
                            <a:cs typeface="Times New Roman" panose="02020603050405020304" pitchFamily="18" charset="0"/>
                          </a:rPr>
                        </m:ctrlPr>
                      </m:fPr>
                      <m:num>
                        <m:r>
                          <m:rPr>
                            <m:nor/>
                          </m:rP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  </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α</m:t>
                        </m:r>
                        <m:r>
                          <m:rPr>
                            <m:nor/>
                          </m:rPr>
                          <a:rPr lang="en-US" sz="2400" i="1" dirty="0">
                            <a:solidFill>
                              <a:srgbClr val="0D0D0D"/>
                            </a:solidFill>
                            <a:highlight>
                              <a:srgbClr val="FFFFFF"/>
                            </a:highlight>
                            <a:latin typeface="Times New Roman" panose="02020603050405020304" pitchFamily="18" charset="0"/>
                            <a:cs typeface="Times New Roman" panose="02020603050405020304" pitchFamily="18" charset="0"/>
                          </a:rPr>
                          <m:t>  </m:t>
                        </m:r>
                      </m:num>
                      <m:den>
                        <m:r>
                          <a:rPr lang="en-US" sz="2400" b="0" i="1" smtClean="0">
                            <a:solidFill>
                              <a:srgbClr val="0D0D0D"/>
                            </a:solidFill>
                            <a:highlight>
                              <a:srgbClr val="FFFFFF"/>
                            </a:highlight>
                            <a:latin typeface="Cambria Math" panose="02040503050406030204" pitchFamily="18" charset="0"/>
                            <a:cs typeface="Times New Roman" panose="02020603050405020304" pitchFamily="18" charset="0"/>
                          </a:rPr>
                          <m:t>2</m:t>
                        </m:r>
                      </m:den>
                    </m:f>
                  </m:oMath>
                </a14:m>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Thus, the total time for a successful search is: </a:t>
                </a:r>
              </a:p>
              <a:p>
                <a:pPr marL="914400" lvl="2" indent="0">
                  <a:lnSpc>
                    <a:spcPct val="100000"/>
                  </a:lnSpc>
                  <a:spcBef>
                    <a:spcPts val="0"/>
                  </a:spcBef>
                  <a:spcAft>
                    <a:spcPts val="400"/>
                  </a:spcAft>
                  <a:buNone/>
                </a:pPr>
                <a:r>
                  <a:rPr lang="en-US" sz="2400" dirty="0">
                    <a:solidFill>
                      <a:srgbClr val="0000FF"/>
                    </a:solidFill>
                    <a:latin typeface="Times New Roman" panose="02020603050405020304" pitchFamily="18" charset="0"/>
                    <a:cs typeface="Times New Roman" panose="02020603050405020304" pitchFamily="18" charset="0"/>
                  </a:rPr>
                  <a:t>      O(1) + O(1) + 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cs typeface="Times New Roman" panose="02020603050405020304" pitchFamily="18" charset="0"/>
                  </a:rPr>
                  <a:t>O(</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α</a:t>
                </a: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a:t>
                </a:r>
                <a:r>
                  <a:rPr lang="en-US" sz="2400" i="1" dirty="0">
                    <a:solidFill>
                      <a:srgbClr val="0D0D0D"/>
                    </a:solidFill>
                    <a:highlight>
                      <a:srgbClr val="FFFFFF"/>
                    </a:highlight>
                    <a:latin typeface="Times New Roman" panose="02020603050405020304" pitchFamily="18" charset="0"/>
                    <a:cs typeface="Times New Roman" panose="02020603050405020304" pitchFamily="18" charset="0"/>
                  </a:rPr>
                  <a:t> </a:t>
                </a: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1376363" lvl="2" indent="-461963">
                  <a:lnSpc>
                    <a:spcPct val="100000"/>
                  </a:lnSpc>
                  <a:spcBef>
                    <a:spcPts val="0"/>
                  </a:spcBef>
                  <a:spcAft>
                    <a:spcPts val="400"/>
                  </a:spcAft>
                </a:pPr>
                <a:endParaRPr lang="en-US" sz="2400" dirty="0">
                  <a:solidFill>
                    <a:srgbClr val="0D0D0D"/>
                  </a:solidFill>
                  <a:highlight>
                    <a:srgbClr val="FFFFFF"/>
                  </a:highlight>
                  <a:latin typeface="Times New Roman" panose="02020603050405020304" pitchFamily="18" charset="0"/>
                  <a:cs typeface="Times New Roman" panose="02020603050405020304" pitchFamily="18" charset="0"/>
                </a:endParaRPr>
              </a:p>
              <a:p>
                <a:pPr marL="914400" lvl="2" indent="0">
                  <a:lnSpc>
                    <a:spcPct val="100000"/>
                  </a:lnSpc>
                  <a:spcBef>
                    <a:spcPts val="0"/>
                  </a:spcBef>
                  <a:spcAft>
                    <a:spcPts val="4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328531" y="1829128"/>
                <a:ext cx="10019407" cy="4728988"/>
              </a:xfrm>
              <a:blipFill>
                <a:blip r:embed="rId2"/>
                <a:stretch>
                  <a:fillRect l="-852" t="-1031" r="-1156" b="-4768"/>
                </a:stretch>
              </a:blipFill>
            </p:spPr>
            <p:txBody>
              <a:bodyPr/>
              <a:lstStyle/>
              <a:p>
                <a:r>
                  <a:rPr lang="en-US">
                    <a:noFill/>
                  </a:rPr>
                  <a:t> </a:t>
                </a:r>
              </a:p>
            </p:txBody>
          </p:sp>
        </mc:Fallback>
      </mc:AlternateContent>
    </p:spTree>
    <p:extLst>
      <p:ext uri="{BB962C8B-B14F-4D97-AF65-F5344CB8AC3E}">
        <p14:creationId xmlns:p14="http://schemas.microsoft.com/office/powerpoint/2010/main" val="3771786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637731" y="935474"/>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We must show that the average case time for an unsuccessful search in a hash table with chaining is </a:t>
                </a:r>
                <a14:m>
                  <m:oMath xmlns:m="http://schemas.openxmlformats.org/officeDocument/2006/math">
                    <m:r>
                      <a:rPr lang="en-US" sz="2400" i="1">
                        <a:solidFill>
                          <a:srgbClr val="0000FF"/>
                        </a:solidFill>
                        <a:highlight>
                          <a:srgbClr val="FFFFFF"/>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where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r>
                      <a:rPr lang="en-US" sz="2400" i="1">
                        <a:solidFill>
                          <a:srgbClr val="FF0000"/>
                        </a:solidFill>
                        <a:latin typeface="Cambria Math" panose="02040503050406030204" pitchFamily="18" charset="0"/>
                        <a:cs typeface="Times New Roman" panose="02020603050405020304" pitchFamily="18" charset="0"/>
                      </a:rPr>
                      <m:t> </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is the load factor​.</a:t>
                </a:r>
              </a:p>
              <a:p>
                <a:pPr marL="463550" indent="-46355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Under the assumption of simple uniform hashing, any key k is equally likely to hash to any of the m slots,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independently of other keys.</a:t>
                </a:r>
              </a:p>
              <a:p>
                <a:pPr marL="463550" indent="-463550">
                  <a:lnSpc>
                    <a:spcPct val="100000"/>
                  </a:lnSpc>
                  <a:spcBef>
                    <a:spcPts val="0"/>
                  </a:spcBef>
                  <a:spcAft>
                    <a:spcPts val="600"/>
                  </a:spcAft>
                </a:pP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Time for computing hash function h(k) for a key k is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(1). </a:t>
                </a:r>
              </a:p>
              <a:p>
                <a:pPr marL="463550" indent="-463550">
                  <a:lnSpc>
                    <a:spcPct val="100000"/>
                  </a:lnSpc>
                  <a:spcBef>
                    <a:spcPts val="0"/>
                  </a:spcBef>
                  <a:spcAft>
                    <a:spcPts val="600"/>
                  </a:spcAft>
                </a:pPr>
                <a:r>
                  <a:rPr lang="en-US" sz="2400" dirty="0">
                    <a:solidFill>
                      <a:srgbClr val="0D0D0D"/>
                    </a:solidFill>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he expected length of the list at any slot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T</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h</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k</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is the load factor </a:t>
                </a:r>
                <a:r>
                  <a:rPr lang="en-US" sz="2400" b="0" i="1" dirty="0">
                    <a:solidFill>
                      <a:srgbClr val="0D0D0D"/>
                    </a:solidFill>
                    <a:effectLst/>
                    <a:highlight>
                      <a:srgbClr val="FFFFFF"/>
                    </a:highlight>
                    <a:latin typeface="Times New Roman" panose="02020603050405020304" pitchFamily="18" charset="0"/>
                    <a:cs typeface="Times New Roman" panose="02020603050405020304" pitchFamily="18" charset="0"/>
                  </a:rPr>
                  <a:t>α</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is because, on average, the n keys are evenly distributed among the m slots.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637731" y="935474"/>
                <a:ext cx="9327253" cy="5942965"/>
              </a:xfrm>
              <a:blipFill>
                <a:blip r:embed="rId2"/>
                <a:stretch>
                  <a:fillRect l="-1046" t="-923" r="-1569"/>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41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15" y="935474"/>
            <a:ext cx="9692287" cy="172935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20089" y="93945"/>
            <a:ext cx="9144896" cy="915035"/>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728910" y="821090"/>
                <a:ext cx="9327253" cy="5942965"/>
              </a:xfrm>
            </p:spPr>
            <p:txBody>
              <a:bodyPr>
                <a:noAutofit/>
              </a:bodyPr>
              <a:lstStyle/>
              <a:p>
                <a:pPr marL="0" indent="0">
                  <a:lnSpc>
                    <a:spcPct val="100000"/>
                  </a:lnSpc>
                  <a:spcBef>
                    <a:spcPts val="0"/>
                  </a:spcBef>
                  <a:spcAft>
                    <a:spcPts val="1200"/>
                  </a:spcAft>
                  <a:buNone/>
                </a:pPr>
                <a:r>
                  <a:rPr lang="en-US" sz="2400" dirty="0">
                    <a:cs typeface="Times New Roman" panose="02020603050405020304" pitchFamily="18" charset="0"/>
                  </a:rPr>
                  <a:t>Theorem 12.1  (</a:t>
                </a:r>
                <a:r>
                  <a:rPr lang="en-US" sz="2400" dirty="0">
                    <a:solidFill>
                      <a:srgbClr val="0000FF"/>
                    </a:solidFill>
                    <a:latin typeface="Times New Roman" panose="02020603050405020304" pitchFamily="18" charset="0"/>
                    <a:cs typeface="Times New Roman" panose="02020603050405020304" pitchFamily="18" charset="0"/>
                  </a:rPr>
                  <a:t>an unsuccessful search</a:t>
                </a:r>
                <a:r>
                  <a:rPr lang="en-US" sz="2400" dirty="0">
                    <a:cs typeface="Times New Roman" panose="02020603050405020304" pitchFamily="18" charset="0"/>
                  </a:rPr>
                  <a:t>)</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an unsuccessful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{continued}</a:t>
                </a:r>
              </a:p>
              <a:p>
                <a:pPr marL="0" indent="0">
                  <a:lnSpc>
                    <a:spcPct val="10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 unsuccessful search time </a:t>
                </a:r>
                <a:r>
                  <a:rPr lang="en-US" sz="2400" dirty="0">
                    <a:latin typeface="Times New Roman" panose="02020603050405020304" pitchFamily="18" charset="0"/>
                    <a:cs typeface="Times New Roman" panose="02020603050405020304" pitchFamily="18" charset="0"/>
                  </a:rPr>
                  <a:t>for a key k is: </a:t>
                </a:r>
                <a:endParaRPr lang="en-US" sz="2400" dirty="0">
                  <a:solidFill>
                    <a:srgbClr val="0000FF"/>
                  </a:solidFill>
                  <a:latin typeface="Times New Roman" panose="020206030504050203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 confirm the absence of the key k, we need to search to the end of the list at the slot T[h(k)]. The average list length</a:t>
                </a:r>
                <a:r>
                  <a:rPr lang="en-US" dirty="0">
                    <a:solidFill>
                      <a:srgbClr val="FF0000"/>
                    </a:solidFill>
                    <a:latin typeface="Times New Roman" panose="02020603050405020304" pitchFamily="18" charset="0"/>
                    <a:cs typeface="Times New Roman" panose="02020603050405020304" pitchFamily="18" charset="0"/>
                  </a:rPr>
                  <a:t> at any slot T[h(k)] is the load factor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i="1">
                            <a:solidFill>
                              <a:srgbClr val="FF0000"/>
                            </a:solidFill>
                            <a:latin typeface="Cambria Math" panose="02040503050406030204" pitchFamily="18" charset="0"/>
                            <a:cs typeface="Times New Roman" panose="02020603050405020304" pitchFamily="18" charset="0"/>
                          </a:rPr>
                        </m:ctrlPr>
                      </m:fPr>
                      <m:num>
                        <m:r>
                          <a:rPr lang="en-US" i="1">
                            <a:solidFill>
                              <a:srgbClr val="FF0000"/>
                            </a:solidFill>
                            <a:latin typeface="Cambria Math" panose="02040503050406030204" pitchFamily="18" charset="0"/>
                            <a:cs typeface="Times New Roman" panose="02020603050405020304" pitchFamily="18" charset="0"/>
                          </a:rPr>
                          <m:t>𝑛</m:t>
                        </m:r>
                      </m:num>
                      <m:den>
                        <m:r>
                          <a:rPr lang="en-US" i="1">
                            <a:solidFill>
                              <a:srgbClr val="FF0000"/>
                            </a:solidFill>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Thus,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FF"/>
                    </a:solidFill>
                    <a:latin typeface="Times New Roman" panose="02020603050405020304" pitchFamily="18" charset="0"/>
                    <a:cs typeface="Times New Roman" panose="02020603050405020304" pitchFamily="18" charset="0"/>
                  </a:rPr>
                  <a:t>is the expected number of elements examined in an unsuccessful search.</a:t>
                </a:r>
                <a:endParaRPr lang="en-US" b="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a:p>
                <a:pPr lvl="1">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Total time for an unsuccessful search includes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latin typeface="Times New Roman" panose="02020603050405020304" pitchFamily="18" charset="0"/>
                    <a:cs typeface="Times New Roman" panose="02020603050405020304" pitchFamily="18" charset="0"/>
                  </a:rPr>
                  <a:t>the time to compute h(k), and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the time to traverse the list at the slot T[h(k)]</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Thus, the total time for an unsuccessful search is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(1) +</a:t>
                </a:r>
                <a:r>
                  <a:rPr lang="en-US" dirty="0">
                    <a:solidFill>
                      <a:srgbClr val="0000FF"/>
                    </a:solidFill>
                    <a:ea typeface="Cambria Math" panose="02040503050406030204" pitchFamily="18" charset="0"/>
                    <a:cs typeface="Times New Roman" panose="02020603050405020304" pitchFamily="18" charset="0"/>
                  </a:rPr>
                  <a:t>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dirty="0">
                    <a:solidFill>
                      <a:srgbClr val="0000FF"/>
                    </a:solidFill>
                    <a:latin typeface="Times New Roman" panose="02020603050405020304" pitchFamily="18" charset="0"/>
                    <a:cs typeface="Times New Roman" panose="02020603050405020304" pitchFamily="18" charset="0"/>
                  </a:rPr>
                  <a:t>). </a:t>
                </a:r>
              </a:p>
              <a:p>
                <a:pPr marL="0" indent="0">
                  <a:buNone/>
                </a:pPr>
                <a:r>
                  <a:rPr lang="en-US" sz="1600" b="1" i="0" dirty="0">
                    <a:solidFill>
                      <a:srgbClr val="0D8065"/>
                    </a:solidFill>
                    <a:effectLst/>
                    <a:highlight>
                      <a:srgbClr val="D7F7F0"/>
                    </a:highlight>
                    <a:latin typeface="Inter"/>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728910" y="821090"/>
                <a:ext cx="9327253" cy="5942965"/>
              </a:xfrm>
              <a:blipFill>
                <a:blip r:embed="rId2"/>
                <a:stretch>
                  <a:fillRect l="-1046" t="-923" r="-1699" b="-2462"/>
                </a:stretch>
              </a:blipFill>
            </p:spPr>
            <p:txBody>
              <a:bodyPr/>
              <a:lstStyle/>
              <a:p>
                <a:r>
                  <a:rPr lang="en-US">
                    <a:noFill/>
                  </a:rPr>
                  <a:t> </a:t>
                </a:r>
              </a:p>
            </p:txBody>
          </p:sp>
        </mc:Fallback>
      </mc:AlternateContent>
      <p:sp>
        <p:nvSpPr>
          <p:cNvPr id="4" name="Star: 5 Points 3">
            <a:extLst>
              <a:ext uri="{FF2B5EF4-FFF2-40B4-BE49-F238E27FC236}">
                <a16:creationId xmlns:a16="http://schemas.microsoft.com/office/drawing/2014/main" id="{B2E45A93-40E7-4697-91F0-BAFC8B346F53}"/>
              </a:ext>
            </a:extLst>
          </p:cNvPr>
          <p:cNvSpPr/>
          <p:nvPr/>
        </p:nvSpPr>
        <p:spPr>
          <a:xfrm>
            <a:off x="10919302" y="5855516"/>
            <a:ext cx="397447" cy="234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93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0555" y="2451659"/>
            <a:ext cx="9746994" cy="203437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850675" y="914885"/>
            <a:ext cx="9046754" cy="758281"/>
          </a:xfrm>
        </p:spPr>
        <p:txBody>
          <a:bodyPr>
            <a:normAutofit/>
          </a:bodyPr>
          <a:lstStyle/>
          <a:p>
            <a:r>
              <a:rPr lang="en-US" sz="28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963783" y="2368733"/>
                <a:ext cx="8264434" cy="2812865"/>
              </a:xfrm>
            </p:spPr>
            <p:txBody>
              <a:bodyPr>
                <a:normAutofit/>
              </a:bodyPr>
              <a:lstStyle/>
              <a:p>
                <a:pPr marL="0" indent="0">
                  <a:lnSpc>
                    <a:spcPct val="120000"/>
                  </a:lnSpc>
                  <a:spcBef>
                    <a:spcPts val="0"/>
                  </a:spcBef>
                  <a:spcAft>
                    <a:spcPts val="1800"/>
                  </a:spcAft>
                  <a:buNone/>
                </a:pPr>
                <a:r>
                  <a:rPr lang="en-US" sz="2400" dirty="0">
                    <a:cs typeface="Times New Roman" panose="02020603050405020304" pitchFamily="18" charset="0"/>
                  </a:rPr>
                  <a:t>Theorem 12.2 (</a:t>
                </a:r>
                <a:r>
                  <a:rPr lang="en-US" sz="2400" dirty="0">
                    <a:solidFill>
                      <a:srgbClr val="0000FF"/>
                    </a:solidFill>
                    <a:latin typeface="Times New Roman" panose="02020603050405020304" pitchFamily="18" charset="0"/>
                    <a:cs typeface="Times New Roman" panose="02020603050405020304" pitchFamily="18" charset="0"/>
                  </a:rPr>
                  <a:t>a successful search</a:t>
                </a:r>
                <a:r>
                  <a:rPr lang="en-US" sz="2400" dirty="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24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Proof:</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963783" y="2368733"/>
                <a:ext cx="8264434" cy="2812865"/>
              </a:xfrm>
              <a:blipFill>
                <a:blip r:embed="rId2"/>
                <a:stretch>
                  <a:fillRect l="-1106" t="-434"/>
                </a:stretch>
              </a:blipFill>
            </p:spPr>
            <p:txBody>
              <a:bodyPr/>
              <a:lstStyle/>
              <a:p>
                <a:r>
                  <a:rPr lang="en-US">
                    <a:noFill/>
                  </a:rPr>
                  <a:t> </a:t>
                </a:r>
              </a:p>
            </p:txBody>
          </p:sp>
        </mc:Fallback>
      </mc:AlternateContent>
    </p:spTree>
    <p:extLst>
      <p:ext uri="{BB962C8B-B14F-4D97-AF65-F5344CB8AC3E}">
        <p14:creationId xmlns:p14="http://schemas.microsoft.com/office/powerpoint/2010/main" val="387123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7" y="1322522"/>
            <a:ext cx="9152965" cy="489364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Direct-address tables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direct-address table is a simple and efficient data structure for implementing a dynamic set, given certain assumptions about the input. </a:t>
            </a:r>
          </a:p>
          <a:p>
            <a:r>
              <a:rPr lang="en-US" sz="2400" dirty="0">
                <a:latin typeface="Times New Roman" panose="02020603050405020304" pitchFamily="18" charset="0"/>
                <a:cs typeface="Times New Roman" panose="02020603050405020304" pitchFamily="18" charset="0"/>
              </a:rPr>
              <a:t>Suppose an application needs a dynamic set.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has elements (key, satellite data).</a:t>
            </a:r>
          </a:p>
          <a:p>
            <a:pPr marL="457200" indent="-457200"/>
            <a:r>
              <a:rPr lang="en-US" sz="2400" dirty="0">
                <a:latin typeface="Times New Roman" panose="02020603050405020304" pitchFamily="18" charset="0"/>
                <a:cs typeface="Times New Roman" panose="02020603050405020304" pitchFamily="18" charset="0"/>
              </a:rPr>
              <a:t>Characteristics of Keys</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element has a key drawn from a finite set of all possible keys called the universe U = {0, 1, . . . , m − 1}.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assumption is that m is not too large, allowing the direct-address table to be of manageable size. </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key is unique within the dynamic set, meaning no two elements have the same key.</a:t>
            </a:r>
          </a:p>
        </p:txBody>
      </p:sp>
      <p:sp>
        <p:nvSpPr>
          <p:cNvPr id="4" name="TextBox 3">
            <a:extLst>
              <a:ext uri="{FF2B5EF4-FFF2-40B4-BE49-F238E27FC236}">
                <a16:creationId xmlns:a16="http://schemas.microsoft.com/office/drawing/2014/main" id="{455C9EFA-DA7B-3DA8-B3BB-0C32306BAB67}"/>
              </a:ext>
            </a:extLst>
          </p:cNvPr>
          <p:cNvSpPr txBox="1"/>
          <p:nvPr/>
        </p:nvSpPr>
        <p:spPr>
          <a:xfrm>
            <a:off x="1519517" y="426393"/>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4157556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965603"/>
                <a:ext cx="8808030" cy="5554940"/>
              </a:xfrm>
            </p:spPr>
            <p:txBody>
              <a:bodyPr>
                <a:normAutofit fontScale="25000" lnSpcReduction="20000"/>
              </a:bodyPr>
              <a:lstStyle/>
              <a:p>
                <a:pPr marL="0" indent="0">
                  <a:lnSpc>
                    <a:spcPct val="12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96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96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96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9600" dirty="0">
                    <a:solidFill>
                      <a:srgbClr val="0000FF"/>
                    </a:solidFill>
                    <a:latin typeface="Times New Roman" panose="020206030504050203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8800" dirty="0">
                    <a:latin typeface="Times New Roman" panose="02020603050405020304" pitchFamily="18" charset="0"/>
                    <a:cs typeface="Times New Roman" panose="02020603050405020304" pitchFamily="18" charset="0"/>
                  </a:rPr>
                  <a:t>Proof: Assume that: </a:t>
                </a:r>
              </a:p>
              <a:p>
                <a:pPr marL="457200" indent="-457200">
                  <a:lnSpc>
                    <a:spcPct val="120000"/>
                  </a:lnSpc>
                  <a:spcBef>
                    <a:spcPts val="0"/>
                  </a:spcBef>
                  <a:buFont typeface="+mj-lt"/>
                  <a:buAutoNum type="arabicPeriod"/>
                </a:pPr>
                <a:r>
                  <a:rPr lang="en-US" sz="8800" dirty="0">
                    <a:latin typeface="Times New Roman" panose="02020603050405020304" pitchFamily="18" charset="0"/>
                    <a:cs typeface="Times New Roman" panose="02020603050405020304" pitchFamily="18" charset="0"/>
                  </a:rPr>
                  <a:t>By simple uniform hashing assumption, each key is equally to be hashed to any slot in the table, ensuring a uniform distribution of keys across the slots. </a:t>
                </a:r>
              </a:p>
              <a:p>
                <a:pPr marL="914400" lvl="1" indent="-457200">
                  <a:lnSpc>
                    <a:spcPct val="120000"/>
                  </a:lnSpc>
                  <a:spcBef>
                    <a:spcPts val="0"/>
                  </a:spcBef>
                </a:pPr>
                <a:r>
                  <a:rPr lang="en-US" sz="8400" dirty="0">
                    <a:latin typeface="Times New Roman" panose="02020603050405020304" pitchFamily="18" charset="0"/>
                    <a:cs typeface="Times New Roman" panose="02020603050405020304" pitchFamily="18" charset="0"/>
                  </a:rPr>
                  <a:t>Thus, the key/element being searched for is equally likely to be any of the n keys/elements stored in the table.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2.   The Chained-Hash-Insert procedure inserts a new element at the end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of the list instead of the front. </a:t>
                </a:r>
              </a:p>
              <a:p>
                <a:pPr marL="0" indent="0">
                  <a:lnSpc>
                    <a:spcPct val="120000"/>
                  </a:lnSpc>
                  <a:spcBef>
                    <a:spcPts val="0"/>
                  </a:spcBef>
                  <a:buNone/>
                </a:pPr>
                <a:r>
                  <a:rPr lang="en-US" sz="8800" dirty="0">
                    <a:latin typeface="Times New Roman" panose="02020603050405020304" pitchFamily="18" charset="0"/>
                    <a:cs typeface="Times New Roman" panose="02020603050405020304" pitchFamily="18" charset="0"/>
                  </a:rPr>
                  <a:t>      The average successful search time is the same whether new elements   </a:t>
                </a:r>
              </a:p>
              <a:p>
                <a:pPr marL="457200" indent="-457200">
                  <a:lnSpc>
                    <a:spcPct val="120000"/>
                  </a:lnSpc>
                  <a:spcBef>
                    <a:spcPts val="0"/>
                  </a:spcBef>
                  <a:buNone/>
                </a:pPr>
                <a:r>
                  <a:rPr lang="en-US" sz="8800" dirty="0">
                    <a:latin typeface="Times New Roman" panose="02020603050405020304" pitchFamily="18" charset="0"/>
                    <a:cs typeface="Times New Roman" panose="02020603050405020304" pitchFamily="18" charset="0"/>
                  </a:rPr>
                  <a:t>      are inserted at the front or the end of the list (the order of insertion) and the expected length of the list.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965603"/>
                <a:ext cx="8808030" cy="5554940"/>
              </a:xfrm>
              <a:blipFill>
                <a:blip r:embed="rId2"/>
                <a:stretch>
                  <a:fillRect l="-1038" t="-877" r="-1661" b="-98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extLst>
              <p:ext uri="{D42A27DB-BD31-4B8C-83A1-F6EECF244321}">
                <p14:modId xmlns:p14="http://schemas.microsoft.com/office/powerpoint/2010/main" val="3716016255"/>
              </p:ext>
            </p:extLst>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extLst>
              <p:ext uri="{D42A27DB-BD31-4B8C-83A1-F6EECF244321}">
                <p14:modId xmlns:p14="http://schemas.microsoft.com/office/powerpoint/2010/main" val="423553906"/>
              </p:ext>
            </p:extLst>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191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842598" y="693460"/>
                <a:ext cx="8808030" cy="6164540"/>
              </a:xfrm>
            </p:spPr>
            <p:txBody>
              <a:bodyPr>
                <a:normAutofit fontScale="85000" lnSpcReduction="10000"/>
              </a:bodyPr>
              <a:lstStyle/>
              <a:p>
                <a:pPr marL="0" indent="0">
                  <a:lnSpc>
                    <a:spcPct val="12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Theorem 12.2</a:t>
                </a:r>
              </a:p>
              <a:p>
                <a:pPr marL="0" indent="0">
                  <a:lnSpc>
                    <a:spcPct val="110000"/>
                  </a:lnSpc>
                  <a:spcBef>
                    <a:spcPts val="0"/>
                  </a:spcBef>
                  <a:spcAft>
                    <a:spcPts val="1200"/>
                  </a:spcAft>
                  <a:buNone/>
                </a:pPr>
                <a:r>
                  <a:rPr lang="en-US" sz="2400" dirty="0">
                    <a:latin typeface="Times New Roman" panose="02020603050405020304" pitchFamily="18" charset="0"/>
                    <a:cs typeface="Times New Roman" panose="02020603050405020304" pitchFamily="18" charset="0"/>
                  </a:rPr>
                  <a:t>Under the simple uniform hashing assumption, a successful search takes average-case time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0000FF"/>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a hash table in which collisions are resolved by chaining.</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Proof: </a:t>
                </a:r>
              </a:p>
              <a:p>
                <a:pPr marL="457200" indent="-457200">
                  <a:lnSpc>
                    <a:spcPct val="120000"/>
                  </a:lnSpc>
                  <a:spcBef>
                    <a:spcPts val="0"/>
                  </a:spcBef>
                  <a:spcAft>
                    <a:spcPts val="600"/>
                  </a:spcAft>
                  <a:buAutoNum type="arabicPeriod" startAt="3"/>
                </a:pPr>
                <a:r>
                  <a:rPr lang="en-US" sz="2400" dirty="0">
                    <a:solidFill>
                      <a:srgbClr val="0000FF"/>
                    </a:solidFill>
                    <a:latin typeface="Times New Roman" panose="02020603050405020304" pitchFamily="18" charset="0"/>
                    <a:cs typeface="Times New Roman" panose="02020603050405020304" pitchFamily="18" charset="0"/>
                  </a:rPr>
                  <a:t>The expected number of elements examined </a:t>
                </a:r>
                <a:r>
                  <a:rPr lang="en-US" sz="2400" dirty="0">
                    <a:latin typeface="Times New Roman" panose="02020603050405020304" pitchFamily="18" charset="0"/>
                    <a:cs typeface="Times New Roman" panose="02020603050405020304" pitchFamily="18" charset="0"/>
                  </a:rPr>
                  <a:t>during a successful search is one more than the number of elements examined when the sought-for the element was inserted. This is because every new element is added to the </a:t>
                </a:r>
                <a:r>
                  <a:rPr lang="en-US" sz="2600" dirty="0">
                    <a:latin typeface="Times New Roman" panose="02020603050405020304" pitchFamily="18" charset="0"/>
                    <a:cs typeface="Times New Roman" panose="02020603050405020304" pitchFamily="18" charset="0"/>
                  </a:rPr>
                  <a:t>end of the list. </a:t>
                </a:r>
              </a:p>
              <a:p>
                <a:pPr marL="457200" indent="-457200">
                  <a:lnSpc>
                    <a:spcPct val="120000"/>
                  </a:lnSpc>
                  <a:spcBef>
                    <a:spcPts val="0"/>
                  </a:spcBef>
                  <a:spcAft>
                    <a:spcPts val="600"/>
                  </a:spcAft>
                  <a:buAutoNum type="arabicPeriod" startAt="3"/>
                </a:pPr>
                <a:r>
                  <a:rPr lang="en-US" sz="2600" dirty="0">
                    <a:latin typeface="Times New Roman" panose="02020603050405020304" pitchFamily="18" charset="0"/>
                    <a:cs typeface="Times New Roman" panose="02020603050405020304" pitchFamily="18" charset="0"/>
                  </a:rPr>
                  <a:t>For a successful search, if an element was inserted as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the expected number of elements examined is:</a:t>
                </a:r>
              </a:p>
              <a:p>
                <a:pPr marL="457200" lvl="1" indent="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		1 + </a:t>
                </a:r>
                <a14:m>
                  <m:oMath xmlns:m="http://schemas.openxmlformats.org/officeDocument/2006/math">
                    <m:f>
                      <m:fPr>
                        <m:ctrlPr>
                          <a:rPr lang="en-US" sz="2600" i="1" smtClean="0">
                            <a:latin typeface="Cambria Math" panose="02040503050406030204" pitchFamily="18" charset="0"/>
                            <a:cs typeface="Times New Roman" panose="02020603050405020304" pitchFamily="18" charset="0"/>
                          </a:rPr>
                        </m:ctrlPr>
                      </m:fPr>
                      <m:num>
                        <m:r>
                          <a:rPr lang="en-US" sz="2600" b="0" i="1" smtClean="0">
                            <a:latin typeface="Cambria Math" panose="02040503050406030204" pitchFamily="18" charset="0"/>
                            <a:cs typeface="Times New Roman" panose="02020603050405020304" pitchFamily="18" charset="0"/>
                          </a:rPr>
                          <m:t>𝑖</m:t>
                        </m:r>
                        <m:r>
                          <a:rPr lang="en-US" sz="2600" b="0" i="1" smtClean="0">
                            <a:latin typeface="Cambria Math" panose="02040503050406030204" pitchFamily="18" charset="0"/>
                            <a:cs typeface="Times New Roman" panose="02020603050405020304" pitchFamily="18" charset="0"/>
                          </a:rPr>
                          <m:t> −1</m:t>
                        </m:r>
                      </m:num>
                      <m:den>
                        <m:r>
                          <a:rPr lang="en-US" sz="2600" b="0" i="1" smtClean="0">
                            <a:latin typeface="Cambria Math" panose="02040503050406030204" pitchFamily="18" charset="0"/>
                            <a:cs typeface="Times New Roman" panose="02020603050405020304" pitchFamily="18" charset="0"/>
                          </a:rPr>
                          <m:t>𝑚</m:t>
                        </m:r>
                      </m:den>
                    </m:f>
                  </m:oMath>
                </a14:m>
                <a:endParaRPr lang="en-US" sz="2600" dirty="0">
                  <a:latin typeface="Times New Roman" panose="02020603050405020304" pitchFamily="18" charset="0"/>
                  <a:cs typeface="Times New Roman" panose="02020603050405020304" pitchFamily="18" charset="0"/>
                </a:endParaRPr>
              </a:p>
              <a:p>
                <a:pPr marL="457200" indent="-457200">
                  <a:lnSpc>
                    <a:spcPct val="120000"/>
                  </a:lnSpc>
                  <a:spcBef>
                    <a:spcPts val="0"/>
                  </a:spcBef>
                  <a:spcAft>
                    <a:spcPts val="600"/>
                  </a:spcAft>
                  <a:buNone/>
                </a:pPr>
                <a:r>
                  <a:rPr lang="en-US" sz="2600" dirty="0">
                    <a:latin typeface="Times New Roman" panose="02020603050405020304" pitchFamily="18" charset="0"/>
                    <a:cs typeface="Times New Roman" panose="02020603050405020304" pitchFamily="18" charset="0"/>
                  </a:rPr>
                  <a:t>Here, </a:t>
                </a:r>
                <a14:m>
                  <m:oMath xmlns:m="http://schemas.openxmlformats.org/officeDocument/2006/math">
                    <m:f>
                      <m:fPr>
                        <m:ctrlPr>
                          <a:rPr lang="en-US" sz="2600" i="1" dirty="0" smtClean="0">
                            <a:latin typeface="Cambria Math" panose="02040503050406030204" pitchFamily="18" charset="0"/>
                          </a:rPr>
                        </m:ctrlPr>
                      </m:fPr>
                      <m:num>
                        <m:r>
                          <a:rPr lang="en-US" sz="2600" b="0" i="1" dirty="0" smtClean="0">
                            <a:latin typeface="Cambria Math" panose="02040503050406030204" pitchFamily="18" charset="0"/>
                          </a:rPr>
                          <m:t>𝑖</m:t>
                        </m:r>
                        <m:r>
                          <a:rPr lang="en-US" sz="2600" b="0" i="1" dirty="0" smtClean="0">
                            <a:latin typeface="Cambria Math" panose="02040503050406030204" pitchFamily="18" charset="0"/>
                          </a:rPr>
                          <m:t> −1</m:t>
                        </m:r>
                      </m:num>
                      <m:den>
                        <m:r>
                          <a:rPr lang="en-US" sz="2600" b="0" i="1" dirty="0" smtClean="0">
                            <a:latin typeface="Cambria Math" panose="02040503050406030204" pitchFamily="18" charset="0"/>
                          </a:rPr>
                          <m:t>𝑚</m:t>
                        </m:r>
                      </m:den>
                    </m:f>
                  </m:oMath>
                </a14:m>
                <a:r>
                  <a:rPr lang="en-US" sz="2600" dirty="0">
                    <a:latin typeface="Times New Roman" panose="02020603050405020304" pitchFamily="18" charset="0"/>
                    <a:cs typeface="Times New Roman" panose="02020603050405020304" pitchFamily="18" charset="0"/>
                  </a:rPr>
                  <a:t>​  represents the expected length of the list to which the </a:t>
                </a:r>
                <a:r>
                  <a:rPr lang="en-US" sz="2600" i="1" dirty="0" err="1">
                    <a:latin typeface="Times New Roman" panose="02020603050405020304" pitchFamily="18" charset="0"/>
                    <a:cs typeface="Times New Roman" panose="02020603050405020304" pitchFamily="18" charset="0"/>
                  </a:rPr>
                  <a:t>i</a:t>
                </a:r>
                <a:r>
                  <a:rPr lang="en-US" sz="2600" dirty="0" err="1">
                    <a:latin typeface="Times New Roman" panose="02020603050405020304" pitchFamily="18" charset="0"/>
                    <a:cs typeface="Times New Roman" panose="02020603050405020304" pitchFamily="18" charset="0"/>
                  </a:rPr>
                  <a:t>-th</a:t>
                </a:r>
                <a:r>
                  <a:rPr lang="en-US" sz="2600" dirty="0">
                    <a:latin typeface="Times New Roman" panose="02020603050405020304" pitchFamily="18" charset="0"/>
                    <a:cs typeface="Times New Roman" panose="02020603050405020304" pitchFamily="18" charset="0"/>
                  </a:rPr>
                  <a:t> element is added.</a:t>
                </a:r>
              </a:p>
              <a:p>
                <a:pPr marL="0" indent="0">
                  <a:lnSpc>
                    <a:spcPct val="120000"/>
                  </a:lnSpc>
                  <a:spcBef>
                    <a:spcPts val="0"/>
                  </a:spcBef>
                  <a:buNone/>
                </a:pP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842598" y="693460"/>
                <a:ext cx="8808030" cy="6164540"/>
              </a:xfrm>
              <a:blipFill>
                <a:blip r:embed="rId2"/>
                <a:stretch>
                  <a:fillRect l="-900" t="-495" r="-1107"/>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4A5CC92C-11BA-47AE-AB93-757606108698}"/>
              </a:ext>
            </a:extLst>
          </p:cNvPr>
          <p:cNvGraphicFramePr>
            <a:graphicFrameLocks noGrp="1"/>
          </p:cNvGraphicFramePr>
          <p:nvPr/>
        </p:nvGraphicFramePr>
        <p:xfrm>
          <a:off x="9852454" y="1559926"/>
          <a:ext cx="2064206" cy="259194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246075004"/>
                    </a:ext>
                  </a:extLst>
                </a:gridCol>
                <a:gridCol w="314527">
                  <a:extLst>
                    <a:ext uri="{9D8B030D-6E8A-4147-A177-3AD203B41FA5}">
                      <a16:colId xmlns:a16="http://schemas.microsoft.com/office/drawing/2014/main" val="1674722147"/>
                    </a:ext>
                  </a:extLst>
                </a:gridCol>
                <a:gridCol w="307196">
                  <a:extLst>
                    <a:ext uri="{9D8B030D-6E8A-4147-A177-3AD203B41FA5}">
                      <a16:colId xmlns:a16="http://schemas.microsoft.com/office/drawing/2014/main" val="3958010009"/>
                    </a:ext>
                  </a:extLst>
                </a:gridCol>
                <a:gridCol w="258325">
                  <a:extLst>
                    <a:ext uri="{9D8B030D-6E8A-4147-A177-3AD203B41FA5}">
                      <a16:colId xmlns:a16="http://schemas.microsoft.com/office/drawing/2014/main" val="2987663127"/>
                    </a:ext>
                  </a:extLst>
                </a:gridCol>
                <a:gridCol w="356068">
                  <a:extLst>
                    <a:ext uri="{9D8B030D-6E8A-4147-A177-3AD203B41FA5}">
                      <a16:colId xmlns:a16="http://schemas.microsoft.com/office/drawing/2014/main" val="812361166"/>
                    </a:ext>
                  </a:extLst>
                </a:gridCol>
                <a:gridCol w="309905">
                  <a:extLst>
                    <a:ext uri="{9D8B030D-6E8A-4147-A177-3AD203B41FA5}">
                      <a16:colId xmlns:a16="http://schemas.microsoft.com/office/drawing/2014/main" val="1217219591"/>
                    </a:ext>
                  </a:extLst>
                </a:gridCol>
                <a:gridCol w="309905">
                  <a:extLst>
                    <a:ext uri="{9D8B030D-6E8A-4147-A177-3AD203B41FA5}">
                      <a16:colId xmlns:a16="http://schemas.microsoft.com/office/drawing/2014/main" val="3896167337"/>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rowSpan="7">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0082026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4646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10829"/>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947334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36903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54533"/>
                  </a:ext>
                </a:extLst>
              </a:tr>
              <a:tr h="3669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7489001"/>
                  </a:ext>
                </a:extLst>
              </a:tr>
            </a:tbl>
          </a:graphicData>
        </a:graphic>
      </p:graphicFrame>
      <p:graphicFrame>
        <p:nvGraphicFramePr>
          <p:cNvPr id="16" name="Table 15">
            <a:extLst>
              <a:ext uri="{FF2B5EF4-FFF2-40B4-BE49-F238E27FC236}">
                <a16:creationId xmlns:a16="http://schemas.microsoft.com/office/drawing/2014/main" id="{E4D37F05-1BC3-45BC-8F2C-C7C81C938E40}"/>
              </a:ext>
            </a:extLst>
          </p:cNvPr>
          <p:cNvGraphicFramePr>
            <a:graphicFrameLocks noGrp="1"/>
          </p:cNvGraphicFramePr>
          <p:nvPr/>
        </p:nvGraphicFramePr>
        <p:xfrm>
          <a:off x="9830485" y="1574044"/>
          <a:ext cx="225168" cy="2595880"/>
        </p:xfrm>
        <a:graphic>
          <a:graphicData uri="http://schemas.openxmlformats.org/drawingml/2006/table">
            <a:tbl>
              <a:tblPr firstRow="1" bandRow="1">
                <a:tableStyleId>{5C22544A-7EE6-4342-B048-85BDC9FD1C3A}</a:tableStyleId>
              </a:tblPr>
              <a:tblGrid>
                <a:gridCol w="225168">
                  <a:extLst>
                    <a:ext uri="{9D8B030D-6E8A-4147-A177-3AD203B41FA5}">
                      <a16:colId xmlns:a16="http://schemas.microsoft.com/office/drawing/2014/main" val="417812313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929418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05177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0465186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528667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5908815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71869499"/>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2837781"/>
                  </a:ext>
                </a:extLst>
              </a:tr>
            </a:tbl>
          </a:graphicData>
        </a:graphic>
      </p:graphicFrame>
      <p:cxnSp>
        <p:nvCxnSpPr>
          <p:cNvPr id="5" name="Straight Arrow Connector 4">
            <a:extLst>
              <a:ext uri="{FF2B5EF4-FFF2-40B4-BE49-F238E27FC236}">
                <a16:creationId xmlns:a16="http://schemas.microsoft.com/office/drawing/2014/main" id="{A65A9001-207D-4501-A9B7-E4EAF581ECBE}"/>
              </a:ext>
            </a:extLst>
          </p:cNvPr>
          <p:cNvCxnSpPr/>
          <p:nvPr/>
        </p:nvCxnSpPr>
        <p:spPr>
          <a:xfrm>
            <a:off x="9943069"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C381BFE-6F9E-4B6F-8505-B6DCCDAB6BAE}"/>
              </a:ext>
            </a:extLst>
          </p:cNvPr>
          <p:cNvCxnSpPr/>
          <p:nvPr/>
        </p:nvCxnSpPr>
        <p:spPr>
          <a:xfrm>
            <a:off x="10565025" y="1775254"/>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31263B-330C-4E23-ACB9-887287D53073}"/>
              </a:ext>
            </a:extLst>
          </p:cNvPr>
          <p:cNvCxnSpPr/>
          <p:nvPr/>
        </p:nvCxnSpPr>
        <p:spPr>
          <a:xfrm>
            <a:off x="11219934" y="177113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504BD8-2ADE-48BB-B6B7-25F5811130E1}"/>
              </a:ext>
            </a:extLst>
          </p:cNvPr>
          <p:cNvCxnSpPr/>
          <p:nvPr/>
        </p:nvCxnSpPr>
        <p:spPr>
          <a:xfrm>
            <a:off x="9943069" y="2145956"/>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ABC319-27BA-485A-A618-7608E50DFEA0}"/>
              </a:ext>
            </a:extLst>
          </p:cNvPr>
          <p:cNvCxnSpPr/>
          <p:nvPr/>
        </p:nvCxnSpPr>
        <p:spPr>
          <a:xfrm>
            <a:off x="9943069" y="2847660"/>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ED62E5A-04D3-47A3-93B7-ED0A664D5F7F}"/>
              </a:ext>
            </a:extLst>
          </p:cNvPr>
          <p:cNvCxnSpPr/>
          <p:nvPr/>
        </p:nvCxnSpPr>
        <p:spPr>
          <a:xfrm>
            <a:off x="10565025" y="286001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1334B28-D1BC-4AD1-B59B-6F24D037C7C3}"/>
              </a:ext>
            </a:extLst>
          </p:cNvPr>
          <p:cNvCxnSpPr/>
          <p:nvPr/>
        </p:nvCxnSpPr>
        <p:spPr>
          <a:xfrm>
            <a:off x="9943069" y="3249827"/>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68B509-7B1F-4EA4-BD31-00602984BD5C}"/>
              </a:ext>
            </a:extLst>
          </p:cNvPr>
          <p:cNvCxnSpPr/>
          <p:nvPr/>
        </p:nvCxnSpPr>
        <p:spPr>
          <a:xfrm>
            <a:off x="9943069"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974E8A-ECBB-436E-9968-C8F87CA3914A}"/>
              </a:ext>
            </a:extLst>
          </p:cNvPr>
          <p:cNvCxnSpPr/>
          <p:nvPr/>
        </p:nvCxnSpPr>
        <p:spPr>
          <a:xfrm>
            <a:off x="10565025" y="3973739"/>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809308-A94A-442D-B09D-010E5B99D4E3}"/>
              </a:ext>
            </a:extLst>
          </p:cNvPr>
          <p:cNvCxnSpPr/>
          <p:nvPr/>
        </p:nvCxnSpPr>
        <p:spPr>
          <a:xfrm>
            <a:off x="11219934" y="3960365"/>
            <a:ext cx="4201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506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02551" y="25481"/>
                <a:ext cx="9039498" cy="6832519"/>
              </a:xfrm>
            </p:spPr>
            <p:txBody>
              <a:bodyPr>
                <a:normAutofit fontScale="25000" lnSpcReduction="20000"/>
              </a:bodyPr>
              <a:lstStyle/>
              <a:p>
                <a:pPr marL="0" indent="0">
                  <a:lnSpc>
                    <a:spcPct val="110000"/>
                  </a:lnSpc>
                  <a:spcBef>
                    <a:spcPts val="0"/>
                  </a:spcBef>
                  <a:spcAft>
                    <a:spcPts val="1200"/>
                  </a:spcAft>
                  <a:buNone/>
                </a:pPr>
                <a:r>
                  <a:rPr lang="en-US" sz="9600" dirty="0">
                    <a:cs typeface="Times New Roman" panose="02020603050405020304" pitchFamily="18" charset="0"/>
                  </a:rPr>
                  <a:t>Theorem 12.2</a:t>
                </a:r>
              </a:p>
              <a:p>
                <a:pPr marL="0" indent="0">
                  <a:lnSpc>
                    <a:spcPct val="110000"/>
                  </a:lnSpc>
                  <a:spcBef>
                    <a:spcPts val="0"/>
                  </a:spcBef>
                  <a:spcAft>
                    <a:spcPts val="1200"/>
                  </a:spcAft>
                  <a:buNone/>
                </a:pPr>
                <a:r>
                  <a:rPr lang="en-US" sz="8000" dirty="0">
                    <a:latin typeface="Times New Roman" panose="02020603050405020304" pitchFamily="18" charset="0"/>
                    <a:cs typeface="Times New Roman" panose="02020603050405020304" pitchFamily="18" charset="0"/>
                  </a:rPr>
                  <a:t>Under the assumption of simple uniform hashing, in a hash table in which collisions are resolved by chaining, </a:t>
                </a:r>
                <a:r>
                  <a:rPr lang="en-US" sz="8000" dirty="0">
                    <a:solidFill>
                      <a:srgbClr val="0000FF"/>
                    </a:solidFill>
                    <a:latin typeface="Times New Roman" panose="02020603050405020304" pitchFamily="18" charset="0"/>
                    <a:cs typeface="Times New Roman" panose="02020603050405020304" pitchFamily="18" charset="0"/>
                  </a:rPr>
                  <a:t>a successful search takes average-case time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0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0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000" dirty="0">
                    <a:solidFill>
                      <a:srgbClr val="0000FF"/>
                    </a:solidFill>
                    <a:latin typeface="Times New Roman" panose="02020603050405020304" pitchFamily="18" charset="0"/>
                    <a:cs typeface="Times New Roman" panose="02020603050405020304" pitchFamily="18" charset="0"/>
                  </a:rPr>
                  <a:t>)</a:t>
                </a:r>
                <a:r>
                  <a:rPr lang="en-US" sz="80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Proof: (continued)</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The total expected number of elements examined for a successful search over n items in the table of size m is </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𝑛</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8800" i="1" dirty="0">
                            <a:solidFill>
                              <a:srgbClr val="0000FF"/>
                            </a:solidFill>
                            <a:latin typeface="Cambria Math" panose="02040503050406030204" pitchFamily="18" charset="0"/>
                            <a:cs typeface="Times New Roman" panose="02020603050405020304" pitchFamily="18" charset="0"/>
                          </a:rPr>
                        </m:ctrlPr>
                      </m:naryPr>
                      <m:sub>
                        <m:r>
                          <m:rPr>
                            <m:brk m:alnAt="23"/>
                          </m:rP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sub>
                      <m:sup>
                        <m:r>
                          <a:rPr lang="en-US" sz="8800" i="1" dirty="0">
                            <a:solidFill>
                              <a:srgbClr val="0000FF"/>
                            </a:solidFill>
                            <a:latin typeface="Cambria Math" panose="02040503050406030204" pitchFamily="18" charset="0"/>
                            <a:cs typeface="Times New Roman" panose="02020603050405020304" pitchFamily="18" charset="0"/>
                          </a:rPr>
                          <m:t>𝑛</m:t>
                        </m:r>
                      </m:sup>
                      <m:e>
                        <m:r>
                          <a:rPr lang="en-US" sz="8800" i="1" dirty="0">
                            <a:solidFill>
                              <a:srgbClr val="0000FF"/>
                            </a:solidFill>
                            <a:latin typeface="Cambria Math" panose="02040503050406030204" pitchFamily="18" charset="0"/>
                            <a:cs typeface="Times New Roman" panose="02020603050405020304" pitchFamily="18" charset="0"/>
                          </a:rPr>
                          <m:t>( 1+ </m:t>
                        </m:r>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𝑖</m:t>
                            </m:r>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𝑚</m:t>
                            </m:r>
                          </m:den>
                        </m:f>
                      </m:e>
                    </m:nary>
                  </m:oMath>
                </a14:m>
                <a:r>
                  <a:rPr lang="en-US" sz="8800" dirty="0">
                    <a:solidFill>
                      <a:srgbClr val="0000FF"/>
                    </a:solidFill>
                    <a:latin typeface="Times New Roman" panose="02020603050405020304" pitchFamily="18" charset="0"/>
                    <a:cs typeface="Times New Roman" panose="02020603050405020304" pitchFamily="18" charset="0"/>
                  </a:rPr>
                  <a:t> ) </a:t>
                </a:r>
              </a:p>
              <a:p>
                <a:pPr marL="0" indent="0">
                  <a:lnSpc>
                    <a:spcPct val="110000"/>
                  </a:lnSpc>
                  <a:spcBef>
                    <a:spcPts val="0"/>
                  </a:spcBef>
                  <a:spcAft>
                    <a:spcPts val="1200"/>
                  </a:spcAft>
                  <a:buNone/>
                </a:pPr>
                <a:r>
                  <a:rPr lang="en-US" sz="8800" dirty="0">
                    <a:solidFill>
                      <a:srgbClr val="0000FF"/>
                    </a:solidFill>
                    <a:latin typeface="Times New Roman" panose="02020603050405020304" pitchFamily="18" charset="0"/>
                    <a:cs typeface="Times New Roman" panose="02020603050405020304" pitchFamily="18" charset="0"/>
                  </a:rPr>
                  <a:t>where  </a:t>
                </a:r>
                <a14:m>
                  <m:oMath xmlns:m="http://schemas.openxmlformats.org/officeDocument/2006/math">
                    <m:f>
                      <m:fPr>
                        <m:ctrlPr>
                          <a:rPr lang="en-US" sz="8800" i="1">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cs typeface="Times New Roman" panose="02020603050405020304" pitchFamily="18" charset="0"/>
                          </a:rPr>
                          <m:t>𝑖</m:t>
                        </m:r>
                        <m:r>
                          <a:rPr lang="en-US" sz="8800" i="1">
                            <a:solidFill>
                              <a:srgbClr val="0000FF"/>
                            </a:solidFill>
                            <a:latin typeface="Cambria Math" panose="02040503050406030204" pitchFamily="18" charset="0"/>
                            <a:cs typeface="Times New Roman" panose="02020603050405020304" pitchFamily="18" charset="0"/>
                          </a:rPr>
                          <m:t>−1</m:t>
                        </m:r>
                      </m:num>
                      <m:den>
                        <m:r>
                          <a:rPr lang="en-US" sz="8800" i="1">
                            <a:solidFill>
                              <a:srgbClr val="0000FF"/>
                            </a:solidFill>
                            <a:latin typeface="Cambria Math" panose="02040503050406030204" pitchFamily="18" charset="0"/>
                            <a:cs typeface="Times New Roman" panose="02020603050405020304" pitchFamily="18" charset="0"/>
                          </a:rPr>
                          <m:t>𝑚</m:t>
                        </m:r>
                      </m:den>
                    </m:f>
                    <m:r>
                      <a:rPr lang="en-US" sz="8800" i="1">
                        <a:solidFill>
                          <a:srgbClr val="0000FF"/>
                        </a:solidFill>
                        <a:latin typeface="Cambria Math" panose="02040503050406030204" pitchFamily="18" charset="0"/>
                        <a:cs typeface="Times New Roman" panose="02020603050405020304" pitchFamily="18" charset="0"/>
                      </a:rPr>
                      <m:t> </m:t>
                    </m:r>
                    <m:r>
                      <a:rPr lang="en-US" sz="8800" b="0" i="0" smtClean="0">
                        <a:solidFill>
                          <a:srgbClr val="0000FF"/>
                        </a:solidFill>
                        <a:latin typeface="Cambria Math" panose="02040503050406030204" pitchFamily="18" charset="0"/>
                        <a:cs typeface="Times New Roman" panose="02020603050405020304" pitchFamily="18" charset="0"/>
                      </a:rPr>
                      <m:t> </m:t>
                    </m:r>
                  </m:oMath>
                </a14:m>
                <a:r>
                  <a:rPr lang="en-US" sz="8800" dirty="0">
                    <a:solidFill>
                      <a:srgbClr val="0000FF"/>
                    </a:solidFill>
                    <a:latin typeface="Times New Roman" panose="02020603050405020304" pitchFamily="18" charset="0"/>
                    <a:cs typeface="Times New Roman" panose="02020603050405020304" pitchFamily="18" charset="0"/>
                  </a:rPr>
                  <a:t>is the expected length of the list to which the </a:t>
                </a:r>
                <a:r>
                  <a:rPr lang="en-US" sz="8800" dirty="0" err="1">
                    <a:solidFill>
                      <a:srgbClr val="0000FF"/>
                    </a:solidFill>
                    <a:latin typeface="Times New Roman" panose="02020603050405020304" pitchFamily="18" charset="0"/>
                    <a:cs typeface="Times New Roman" panose="02020603050405020304" pitchFamily="18" charset="0"/>
                  </a:rPr>
                  <a:t>i</a:t>
                </a:r>
                <a:r>
                  <a:rPr lang="en-US" sz="8800" baseline="30000" dirty="0" err="1">
                    <a:solidFill>
                      <a:srgbClr val="0000FF"/>
                    </a:solidFill>
                    <a:latin typeface="Times New Roman" panose="02020603050405020304" pitchFamily="18" charset="0"/>
                    <a:cs typeface="Times New Roman" panose="02020603050405020304" pitchFamily="18" charset="0"/>
                  </a:rPr>
                  <a:t>th</a:t>
                </a:r>
                <a:r>
                  <a:rPr lang="en-US" sz="8800" dirty="0">
                    <a:solidFill>
                      <a:srgbClr val="0000FF"/>
                    </a:solidFill>
                    <a:latin typeface="Times New Roman" panose="02020603050405020304" pitchFamily="18" charset="0"/>
                    <a:cs typeface="Times New Roman" panose="02020603050405020304" pitchFamily="18" charset="0"/>
                  </a:rPr>
                  <a:t> element is added. </a:t>
                </a:r>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sub>
                      <m:sup>
                        <m:r>
                          <a:rPr lang="en-US" sz="7200" b="0" i="1" dirty="0" smtClean="0">
                            <a:solidFill>
                              <a:srgbClr val="0000FF"/>
                            </a:solidFill>
                            <a:latin typeface="Cambria Math" panose="02040503050406030204" pitchFamily="18" charset="0"/>
                            <a:cs typeface="Times New Roman" panose="02020603050405020304" pitchFamily="18" charset="0"/>
                          </a:rPr>
                          <m:t>𝑛</m:t>
                        </m:r>
                      </m:sup>
                      <m:e>
                        <m:r>
                          <a:rPr lang="en-US" sz="7200" b="0" i="1" dirty="0" smtClean="0">
                            <a:solidFill>
                              <a:srgbClr val="0000FF"/>
                            </a:solidFill>
                            <a:latin typeface="Cambria Math" panose="02040503050406030204" pitchFamily="18" charset="0"/>
                            <a:cs typeface="Times New Roman" panose="02020603050405020304" pitchFamily="18" charset="0"/>
                          </a:rPr>
                          <m:t>( 1+ </m:t>
                        </m:r>
                        <m:f>
                          <m:fPr>
                            <m:ctrlPr>
                              <a:rPr lang="en-US" sz="7200" b="0" i="1" dirty="0" smtClean="0">
                                <a:solidFill>
                                  <a:srgbClr val="0000FF"/>
                                </a:solidFill>
                                <a:latin typeface="Cambria Math" panose="02040503050406030204" pitchFamily="18" charset="0"/>
                                <a:cs typeface="Times New Roman" panose="02020603050405020304" pitchFamily="18" charset="0"/>
                              </a:rPr>
                            </m:ctrlPr>
                          </m:fPr>
                          <m:num>
                            <m:r>
                              <a:rPr lang="en-US" sz="7200" b="0" i="1" dirty="0" smtClean="0">
                                <a:solidFill>
                                  <a:srgbClr val="0000FF"/>
                                </a:solidFill>
                                <a:latin typeface="Cambria Math" panose="02040503050406030204" pitchFamily="18" charset="0"/>
                                <a:cs typeface="Times New Roman" panose="02020603050405020304" pitchFamily="18" charset="0"/>
                              </a:rPr>
                              <m:t>𝑖</m:t>
                            </m:r>
                            <m:r>
                              <a:rPr lang="en-US" sz="7200" b="0" i="1" dirty="0" smtClean="0">
                                <a:solidFill>
                                  <a:srgbClr val="0000FF"/>
                                </a:solidFill>
                                <a:latin typeface="Cambria Math" panose="02040503050406030204" pitchFamily="18" charset="0"/>
                                <a:cs typeface="Times New Roman" panose="02020603050405020304" pitchFamily="18" charset="0"/>
                              </a:rPr>
                              <m:t>−1</m:t>
                            </m:r>
                          </m:num>
                          <m:den>
                            <m:r>
                              <a:rPr lang="en-US" sz="7200" b="0" i="1" dirty="0" smtClean="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   =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smtClean="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1+ </m:t>
                        </m:r>
                      </m:e>
                    </m:nary>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a:solidFill>
                              <a:srgbClr val="0000FF"/>
                            </a:solidFill>
                            <a:latin typeface="Cambria Math" panose="02040503050406030204" pitchFamily="18" charset="0"/>
                            <a:cs typeface="Times New Roman" panose="02020603050405020304" pitchFamily="18" charset="0"/>
                          </a:rPr>
                        </m:ctrlPr>
                      </m:fPr>
                      <m:num>
                        <m:r>
                          <a:rPr lang="en-US" sz="7200" i="1">
                            <a:solidFill>
                              <a:srgbClr val="0000FF"/>
                            </a:solidFill>
                            <a:latin typeface="Cambria Math" panose="02040503050406030204" pitchFamily="18" charset="0"/>
                            <a:cs typeface="Times New Roman" panose="02020603050405020304" pitchFamily="18" charset="0"/>
                          </a:rPr>
                          <m:t>1</m:t>
                        </m:r>
                      </m:num>
                      <m:den>
                        <m:r>
                          <a:rPr lang="en-US" sz="7200" i="1">
                            <a:solidFill>
                              <a:srgbClr val="0000FF"/>
                            </a:solidFill>
                            <a:latin typeface="Cambria Math" panose="02040503050406030204" pitchFamily="18" charset="0"/>
                            <a:cs typeface="Times New Roman" panose="02020603050405020304" pitchFamily="18" charset="0"/>
                          </a:rPr>
                          <m:t>𝑛</m:t>
                        </m:r>
                      </m:den>
                    </m:f>
                  </m:oMath>
                </a14:m>
                <a:r>
                  <a:rPr lang="en-US" sz="72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nary>
                      <m:naryPr>
                        <m:chr m:val="∑"/>
                        <m:ctrlPr>
                          <a:rPr lang="en-US" sz="7200" i="1" dirty="0">
                            <a:solidFill>
                              <a:srgbClr val="0000FF"/>
                            </a:solidFill>
                            <a:latin typeface="Cambria Math" panose="02040503050406030204" pitchFamily="18" charset="0"/>
                            <a:cs typeface="Times New Roman" panose="02020603050405020304" pitchFamily="18" charset="0"/>
                          </a:rPr>
                        </m:ctrlPr>
                      </m:naryPr>
                      <m:sub>
                        <m:r>
                          <m:rPr>
                            <m:brk m:alnAt="23"/>
                          </m:rP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sub>
                      <m:sup>
                        <m:r>
                          <a:rPr lang="en-US" sz="7200" i="1" dirty="0">
                            <a:solidFill>
                              <a:srgbClr val="0000FF"/>
                            </a:solidFill>
                            <a:latin typeface="Cambria Math" panose="02040503050406030204" pitchFamily="18" charset="0"/>
                            <a:cs typeface="Times New Roman" panose="02020603050405020304" pitchFamily="18" charset="0"/>
                          </a:rPr>
                          <m:t>𝑛</m:t>
                        </m:r>
                      </m:sup>
                      <m:e>
                        <m:r>
                          <a:rPr lang="en-US" sz="7200" i="1" dirty="0">
                            <a:solidFill>
                              <a:srgbClr val="0000FF"/>
                            </a:solidFill>
                            <a:latin typeface="Cambria Math" panose="02040503050406030204" pitchFamily="18" charset="0"/>
                            <a:cs typeface="Times New Roman" panose="02020603050405020304" pitchFamily="18" charset="0"/>
                          </a:rPr>
                          <m:t> </m:t>
                        </m:r>
                        <m:f>
                          <m:fPr>
                            <m:ctrlPr>
                              <a:rPr lang="en-US" sz="7200" i="1" dirty="0">
                                <a:solidFill>
                                  <a:srgbClr val="0000FF"/>
                                </a:solidFill>
                                <a:latin typeface="Cambria Math" panose="02040503050406030204" pitchFamily="18" charset="0"/>
                                <a:cs typeface="Times New Roman" panose="02020603050405020304" pitchFamily="18" charset="0"/>
                              </a:rPr>
                            </m:ctrlPr>
                          </m:fPr>
                          <m:num>
                            <m:r>
                              <a:rPr lang="en-US" sz="7200" i="1" dirty="0">
                                <a:solidFill>
                                  <a:srgbClr val="0000FF"/>
                                </a:solidFill>
                                <a:latin typeface="Cambria Math" panose="02040503050406030204" pitchFamily="18" charset="0"/>
                                <a:cs typeface="Times New Roman" panose="02020603050405020304" pitchFamily="18" charset="0"/>
                              </a:rPr>
                              <m:t>𝑖</m:t>
                            </m:r>
                            <m:r>
                              <a:rPr lang="en-US" sz="7200" i="1" dirty="0">
                                <a:solidFill>
                                  <a:srgbClr val="0000FF"/>
                                </a:solidFill>
                                <a:latin typeface="Cambria Math" panose="02040503050406030204" pitchFamily="18" charset="0"/>
                                <a:cs typeface="Times New Roman" panose="02020603050405020304" pitchFamily="18" charset="0"/>
                              </a:rPr>
                              <m:t>−1</m:t>
                            </m:r>
                          </m:num>
                          <m:den>
                            <m:r>
                              <a:rPr lang="en-US" sz="7200" i="1" dirty="0">
                                <a:solidFill>
                                  <a:srgbClr val="0000FF"/>
                                </a:solidFill>
                                <a:latin typeface="Cambria Math" panose="02040503050406030204" pitchFamily="18" charset="0"/>
                                <a:cs typeface="Times New Roman" panose="02020603050405020304" pitchFamily="18" charset="0"/>
                              </a:rPr>
                              <m:t>𝑚</m:t>
                            </m:r>
                          </m:den>
                        </m:f>
                      </m:e>
                    </m:nary>
                  </m:oMath>
                </a14:m>
                <a:r>
                  <a:rPr lang="en-US" sz="7200" dirty="0">
                    <a:solidFill>
                      <a:srgbClr val="0000FF"/>
                    </a:solidFill>
                    <a:latin typeface="Times New Roman" panose="02020603050405020304" pitchFamily="18" charset="0"/>
                    <a:cs typeface="Times New Roman" panose="02020603050405020304" pitchFamily="18" charset="0"/>
                  </a:rPr>
                  <a:t>  </a:t>
                </a:r>
              </a:p>
              <a:p>
                <a:pPr marL="0" indent="0">
                  <a:lnSpc>
                    <a:spcPct val="110000"/>
                  </a:lnSpc>
                  <a:spcBef>
                    <a:spcPts val="0"/>
                  </a:spcBef>
                  <a:spcAft>
                    <a:spcPts val="1200"/>
                  </a:spcAft>
                  <a:buNone/>
                </a:pPr>
                <a:r>
                  <a:rPr lang="en-US" sz="7200" dirty="0">
                    <a:solidFill>
                      <a:srgbClr val="0000FF"/>
                    </a:solidFill>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dirty="0" smtClean="0">
                            <a:latin typeface="Cambria Math" panose="02040503050406030204" pitchFamily="18" charset="0"/>
                            <a:cs typeface="Times New Roman" panose="02020603050405020304" pitchFamily="18" charset="0"/>
                          </a:rPr>
                        </m:ctrlPr>
                      </m:fPr>
                      <m:num>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𝑛</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𝑛𝑚</m:t>
                        </m:r>
                      </m:den>
                    </m:f>
                    <m:r>
                      <a:rPr lang="en-US" sz="7200" b="0" i="1" smtClean="0">
                        <a:latin typeface="Cambria Math" panose="02040503050406030204" pitchFamily="18" charset="0"/>
                        <a:cs typeface="Times New Roman" panose="02020603050405020304" pitchFamily="18" charset="0"/>
                      </a:rPr>
                      <m:t> </m:t>
                    </m:r>
                    <m:nary>
                      <m:naryPr>
                        <m:chr m:val="∑"/>
                        <m:ctrlPr>
                          <a:rPr lang="en-US" sz="7200" b="0" i="1" smtClean="0">
                            <a:latin typeface="Cambria Math" panose="02040503050406030204" pitchFamily="18" charset="0"/>
                            <a:cs typeface="Times New Roman" panose="02020603050405020304" pitchFamily="18" charset="0"/>
                          </a:rPr>
                        </m:ctrlPr>
                      </m:naryPr>
                      <m:sub>
                        <m:r>
                          <m:rPr>
                            <m:brk m:alnAt="23"/>
                          </m:rP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=1</m:t>
                        </m:r>
                      </m:sub>
                      <m:sup>
                        <m:r>
                          <a:rPr lang="en-US" sz="7200" b="0" i="1" smtClean="0">
                            <a:latin typeface="Cambria Math" panose="02040503050406030204" pitchFamily="18" charset="0"/>
                            <a:cs typeface="Times New Roman" panose="02020603050405020304" pitchFamily="18" charset="0"/>
                          </a:rPr>
                          <m:t>𝑛</m:t>
                        </m:r>
                      </m:sup>
                      <m:e>
                        <m:r>
                          <a:rPr lang="en-US" sz="7200" b="0" i="1" smtClean="0">
                            <a:latin typeface="Cambria Math" panose="02040503050406030204" pitchFamily="18" charset="0"/>
                            <a:cs typeface="Times New Roman" panose="02020603050405020304" pitchFamily="18" charset="0"/>
                          </a:rPr>
                          <m:t>(</m:t>
                        </m:r>
                        <m:r>
                          <a:rPr lang="en-US" sz="7200" b="0" i="1" smtClean="0">
                            <a:latin typeface="Cambria Math" panose="02040503050406030204" pitchFamily="18" charset="0"/>
                            <a:cs typeface="Times New Roman" panose="02020603050405020304" pitchFamily="18" charset="0"/>
                          </a:rPr>
                          <m:t>𝑖</m:t>
                        </m:r>
                        <m:r>
                          <a:rPr lang="en-US" sz="7200" b="0" i="1" smtClean="0">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nary>
                      <m:naryPr>
                        <m:chr m:val="∑"/>
                        <m:ctrlPr>
                          <a:rPr lang="en-US" sz="7200" i="1">
                            <a:latin typeface="Cambria Math" panose="02040503050406030204" pitchFamily="18" charset="0"/>
                            <a:cs typeface="Times New Roman" panose="02020603050405020304" pitchFamily="18" charset="0"/>
                          </a:rPr>
                        </m:ctrlPr>
                      </m:naryPr>
                      <m:sub>
                        <m:r>
                          <m:rPr>
                            <m:brk m:alnAt="23"/>
                          </m:rP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=1</m:t>
                        </m:r>
                      </m:sub>
                      <m:sup>
                        <m:r>
                          <a:rPr lang="en-US" sz="7200" i="1">
                            <a:latin typeface="Cambria Math" panose="02040503050406030204" pitchFamily="18" charset="0"/>
                            <a:cs typeface="Times New Roman" panose="02020603050405020304" pitchFamily="18" charset="0"/>
                          </a:rPr>
                          <m:t>𝑛</m:t>
                        </m:r>
                      </m:sup>
                      <m:e>
                        <m:r>
                          <a:rPr lang="en-US" sz="7200" i="1">
                            <a:latin typeface="Cambria Math" panose="02040503050406030204" pitchFamily="18" charset="0"/>
                            <a:cs typeface="Times New Roman" panose="02020603050405020304" pitchFamily="18" charset="0"/>
                          </a:rPr>
                          <m:t>(</m:t>
                        </m:r>
                        <m:r>
                          <a:rPr lang="en-US" sz="7200" i="1">
                            <a:latin typeface="Cambria Math" panose="02040503050406030204" pitchFamily="18" charset="0"/>
                            <a:cs typeface="Times New Roman" panose="02020603050405020304" pitchFamily="18" charset="0"/>
                          </a:rPr>
                          <m:t>𝑖</m:t>
                        </m:r>
                        <m:r>
                          <a:rPr lang="en-US" sz="7200" i="1">
                            <a:latin typeface="Cambria Math" panose="02040503050406030204" pitchFamily="18" charset="0"/>
                            <a:cs typeface="Times New Roman" panose="02020603050405020304" pitchFamily="18" charset="0"/>
                          </a:rPr>
                          <m:t> −1)</m:t>
                        </m:r>
                      </m:e>
                    </m:nary>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a:latin typeface="Cambria Math" panose="02040503050406030204" pitchFamily="18" charset="0"/>
                            <a:cs typeface="Times New Roman" panose="02020603050405020304" pitchFamily="18" charset="0"/>
                          </a:rPr>
                        </m:ctrlPr>
                      </m:fPr>
                      <m:num>
                        <m:r>
                          <a:rPr lang="en-US" sz="7200" i="1">
                            <a:latin typeface="Cambria Math" panose="02040503050406030204" pitchFamily="18" charset="0"/>
                            <a:cs typeface="Times New Roman" panose="02020603050405020304" pitchFamily="18" charset="0"/>
                          </a:rPr>
                          <m:t>1</m:t>
                        </m:r>
                      </m:num>
                      <m:den>
                        <m:r>
                          <a:rPr lang="en-US" sz="7200" i="1">
                            <a:latin typeface="Cambria Math" panose="02040503050406030204" pitchFamily="18" charset="0"/>
                            <a:cs typeface="Times New Roman" panose="02020603050405020304" pitchFamily="18" charset="0"/>
                          </a:rPr>
                          <m:t>𝑛𝑚</m:t>
                        </m:r>
                      </m:den>
                    </m:f>
                    <m:r>
                      <a:rPr lang="en-US" sz="7200" i="1">
                        <a:latin typeface="Cambria Math" panose="02040503050406030204" pitchFamily="18" charset="0"/>
                        <a:cs typeface="Times New Roman" panose="02020603050405020304" pitchFamily="18" charset="0"/>
                      </a:rPr>
                      <m:t> </m:t>
                    </m:r>
                    <m:r>
                      <a:rPr lang="en-US" sz="7200" b="0" i="1" smtClean="0">
                        <a:latin typeface="Cambria Math" panose="02040503050406030204" pitchFamily="18" charset="0"/>
                        <a:cs typeface="Times New Roman" panose="02020603050405020304" pitchFamily="18" charset="0"/>
                      </a:rPr>
                      <m:t>( </m:t>
                    </m:r>
                    <m:f>
                      <m:fPr>
                        <m:ctrlPr>
                          <a:rPr lang="en-US" sz="7200" i="1" dirty="0" smtClean="0">
                            <a:latin typeface="Cambria Math" panose="02040503050406030204" pitchFamily="18" charset="0"/>
                            <a:cs typeface="Times New Roman" panose="02020603050405020304" pitchFamily="18" charset="0"/>
                          </a:rPr>
                        </m:ctrlPr>
                      </m:fPr>
                      <m:num>
                        <m:d>
                          <m:dPr>
                            <m:ctrlPr>
                              <a:rPr lang="en-US" sz="7200" b="0" i="1" dirty="0" smtClean="0">
                                <a:latin typeface="Cambria Math" panose="02040503050406030204" pitchFamily="18" charset="0"/>
                                <a:cs typeface="Times New Roman" panose="02020603050405020304" pitchFamily="18" charset="0"/>
                              </a:rPr>
                            </m:ctrlPr>
                          </m:dPr>
                          <m:e>
                            <m:r>
                              <a:rPr lang="en-US" sz="7200" b="0" i="1" dirty="0" smtClean="0">
                                <a:latin typeface="Cambria Math" panose="02040503050406030204" pitchFamily="18" charset="0"/>
                                <a:cs typeface="Times New Roman" panose="02020603050405020304" pitchFamily="18" charset="0"/>
                              </a:rPr>
                              <m:t>𝑛</m:t>
                            </m:r>
                            <m:r>
                              <a:rPr lang="en-US" sz="7200" b="0" i="1" dirty="0" smtClean="0">
                                <a:latin typeface="Cambria Math" panose="02040503050406030204" pitchFamily="18" charset="0"/>
                                <a:cs typeface="Times New Roman" panose="02020603050405020304" pitchFamily="18" charset="0"/>
                              </a:rPr>
                              <m:t> −1</m:t>
                            </m:r>
                          </m:e>
                        </m:d>
                        <m:r>
                          <a:rPr lang="en-US" sz="7200" b="0" i="1" dirty="0" smtClean="0">
                            <a:latin typeface="Cambria Math" panose="02040503050406030204" pitchFamily="18" charset="0"/>
                            <a:cs typeface="Times New Roman" panose="02020603050405020304" pitchFamily="18" charset="0"/>
                          </a:rPr>
                          <m:t>𝑛</m:t>
                        </m:r>
                      </m:num>
                      <m:den>
                        <m:r>
                          <a:rPr lang="en-US" sz="7200" b="0" i="1" dirty="0" smtClean="0">
                            <a:latin typeface="Cambria Math" panose="02040503050406030204" pitchFamily="18" charset="0"/>
                            <a:cs typeface="Times New Roman" panose="02020603050405020304" pitchFamily="18" charset="0"/>
                          </a:rPr>
                          <m:t>2</m:t>
                        </m:r>
                      </m:den>
                    </m:f>
                    <m:r>
                      <a:rPr lang="en-US" sz="7200" b="0" i="1" smtClean="0">
                        <a:latin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sSup>
                          <m:sSupPr>
                            <m:ctrlPr>
                              <a:rPr lang="en-US" sz="7200" i="1" smtClean="0">
                                <a:latin typeface="Cambria Math" panose="02040503050406030204" pitchFamily="18" charset="0"/>
                                <a:cs typeface="Times New Roman" panose="02020603050405020304" pitchFamily="18" charset="0"/>
                              </a:rPr>
                            </m:ctrlPr>
                          </m:sSupPr>
                          <m:e>
                            <m:r>
                              <a:rPr lang="en-US" sz="7200" b="0" i="1" smtClean="0">
                                <a:latin typeface="Cambria Math" panose="02040503050406030204" pitchFamily="18" charset="0"/>
                                <a:cs typeface="Times New Roman" panose="02020603050405020304" pitchFamily="18" charset="0"/>
                              </a:rPr>
                              <m:t>𝑛</m:t>
                            </m:r>
                          </m:e>
                          <m:sup>
                            <m:r>
                              <a:rPr lang="en-US" sz="7200" b="0" i="1" smtClean="0">
                                <a:latin typeface="Cambria Math" panose="02040503050406030204" pitchFamily="18" charset="0"/>
                                <a:cs typeface="Times New Roman" panose="02020603050405020304" pitchFamily="18" charset="0"/>
                              </a:rPr>
                              <m:t>2</m:t>
                            </m:r>
                          </m:sup>
                        </m:sSup>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d>
                          <m:dPr>
                            <m:ctrlPr>
                              <a:rPr lang="en-US" sz="7200" b="0" i="1" smtClean="0">
                                <a:latin typeface="Cambria Math" panose="02040503050406030204" pitchFamily="18" charset="0"/>
                                <a:cs typeface="Times New Roman" panose="02020603050405020304" pitchFamily="18" charset="0"/>
                              </a:rPr>
                            </m:ctrlPr>
                          </m:dPr>
                          <m:e>
                            <m:r>
                              <a:rPr lang="en-US" sz="7200" b="0" i="1" smtClean="0">
                                <a:latin typeface="Cambria Math" panose="02040503050406030204" pitchFamily="18" charset="0"/>
                                <a:cs typeface="Times New Roman" panose="02020603050405020304" pitchFamily="18" charset="0"/>
                              </a:rPr>
                              <m:t>𝑛</m:t>
                            </m:r>
                            <m:r>
                              <a:rPr lang="en-US" sz="7200" b="0" i="1" smtClean="0">
                                <a:latin typeface="Cambria Math" panose="02040503050406030204" pitchFamily="18" charset="0"/>
                                <a:cs typeface="Times New Roman" panose="02020603050405020304" pitchFamily="18" charset="0"/>
                              </a:rPr>
                              <m:t> −1</m:t>
                            </m:r>
                          </m:e>
                        </m:d>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𝑛𝑚</m:t>
                        </m:r>
                      </m:den>
                    </m:f>
                  </m:oMath>
                </a14:m>
                <a:endParaRPr lang="en-US" sz="7200" dirty="0">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r>
                  <a:rPr lang="en-US" sz="7200" dirty="0">
                    <a:latin typeface="Times New Roman" panose="02020603050405020304" pitchFamily="18" charset="0"/>
                    <a:cs typeface="Times New Roman" panose="02020603050405020304" pitchFamily="18" charset="0"/>
                  </a:rPr>
                  <a:t>		   	=   1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1</m:t>
                        </m:r>
                      </m:num>
                      <m:den>
                        <m:r>
                          <a:rPr lang="en-US" sz="7200" b="0" i="1" smtClean="0">
                            <a:latin typeface="Cambria Math" panose="02040503050406030204" pitchFamily="18" charset="0"/>
                            <a:cs typeface="Times New Roman" panose="02020603050405020304" pitchFamily="18" charset="0"/>
                          </a:rPr>
                          <m:t>2</m:t>
                        </m:r>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7200" b="0" i="1" smtClean="0">
                            <a:solidFill>
                              <a:srgbClr val="0000FF"/>
                            </a:solidFill>
                            <a:latin typeface="Cambria Math" panose="02040503050406030204" pitchFamily="18" charset="0"/>
                            <a:cs typeface="Times New Roman" panose="02020603050405020304" pitchFamily="18" charset="0"/>
                          </a:rPr>
                          <m:t>2</m:t>
                        </m:r>
                      </m:den>
                    </m:f>
                  </m:oMath>
                </a14:m>
                <a:r>
                  <a:rPr lang="en-US" sz="72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7200" i="1" smtClean="0">
                            <a:solidFill>
                              <a:srgbClr val="0000FF"/>
                            </a:solidFill>
                            <a:latin typeface="Cambria Math" panose="02040503050406030204" pitchFamily="18" charset="0"/>
                            <a:cs typeface="Times New Roman" panose="02020603050405020304" pitchFamily="18" charset="0"/>
                          </a:rPr>
                        </m:ctrlPr>
                      </m:fPr>
                      <m:num>
                        <m:r>
                          <a:rPr lang="en-US" sz="7200" b="0" i="1" smtClean="0">
                            <a:solidFill>
                              <a:srgbClr val="0000FF"/>
                            </a:solidFill>
                            <a:latin typeface="Cambria Math" panose="02040503050406030204" pitchFamily="18" charset="0"/>
                            <a:cs typeface="Times New Roman" panose="02020603050405020304" pitchFamily="18" charset="0"/>
                          </a:rPr>
                          <m:t>1</m:t>
                        </m:r>
                      </m:num>
                      <m:den>
                        <m:r>
                          <a:rPr lang="en-US" sz="7200" b="0" i="1" smtClean="0">
                            <a:solidFill>
                              <a:srgbClr val="0000FF"/>
                            </a:solidFill>
                            <a:latin typeface="Cambria Math" panose="02040503050406030204" pitchFamily="18" charset="0"/>
                            <a:cs typeface="Times New Roman" panose="02020603050405020304" pitchFamily="18" charset="0"/>
                          </a:rPr>
                          <m:t>2</m:t>
                        </m:r>
                        <m:r>
                          <a:rPr lang="en-US" sz="7200" b="0" i="1" smtClean="0">
                            <a:solidFill>
                              <a:srgbClr val="0000FF"/>
                            </a:solidFill>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 where </a:t>
                </a:r>
                <a14:m>
                  <m:oMath xmlns:m="http://schemas.openxmlformats.org/officeDocument/2006/math">
                    <m:r>
                      <a:rPr lang="en-US" sz="7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r>
                      <a:rPr lang="en-US" sz="7200"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7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7200" i="1" smtClean="0">
                            <a:latin typeface="Cambria Math" panose="02040503050406030204" pitchFamily="18" charset="0"/>
                            <a:cs typeface="Times New Roman" panose="02020603050405020304" pitchFamily="18" charset="0"/>
                          </a:rPr>
                        </m:ctrlPr>
                      </m:fPr>
                      <m:num>
                        <m:r>
                          <a:rPr lang="en-US" sz="7200" b="0" i="1" smtClean="0">
                            <a:latin typeface="Cambria Math" panose="02040503050406030204" pitchFamily="18" charset="0"/>
                            <a:cs typeface="Times New Roman" panose="02020603050405020304" pitchFamily="18" charset="0"/>
                          </a:rPr>
                          <m:t>𝑛</m:t>
                        </m:r>
                      </m:num>
                      <m:den>
                        <m:r>
                          <a:rPr lang="en-US" sz="7200" b="0" i="1" smtClean="0">
                            <a:latin typeface="Cambria Math" panose="02040503050406030204" pitchFamily="18" charset="0"/>
                            <a:cs typeface="Times New Roman" panose="02020603050405020304" pitchFamily="18" charset="0"/>
                          </a:rPr>
                          <m:t>𝑚</m:t>
                        </m:r>
                      </m:den>
                    </m:f>
                  </m:oMath>
                </a14:m>
                <a:r>
                  <a:rPr lang="en-US" sz="7200" dirty="0">
                    <a:latin typeface="Times New Roman" panose="02020603050405020304" pitchFamily="18" charset="0"/>
                    <a:cs typeface="Times New Roman" panose="02020603050405020304" pitchFamily="18" charset="0"/>
                  </a:rPr>
                  <a:t>.</a:t>
                </a:r>
              </a:p>
              <a:p>
                <a:pPr marL="0" indent="0">
                  <a:lnSpc>
                    <a:spcPct val="110000"/>
                  </a:lnSpc>
                  <a:spcBef>
                    <a:spcPts val="0"/>
                  </a:spcBef>
                  <a:spcAft>
                    <a:spcPts val="1200"/>
                  </a:spcAft>
                  <a:buNone/>
                </a:pPr>
                <a:r>
                  <a:rPr lang="en-US" sz="8800" dirty="0">
                    <a:latin typeface="Times New Roman" panose="02020603050405020304" pitchFamily="18" charset="0"/>
                    <a:cs typeface="Times New Roman" panose="02020603050405020304" pitchFamily="18" charset="0"/>
                  </a:rPr>
                  <a:t>Thus</a:t>
                </a:r>
                <a:r>
                  <a:rPr lang="en-US" sz="8800" dirty="0">
                    <a:solidFill>
                      <a:srgbClr val="0000FF"/>
                    </a:solidFill>
                    <a:latin typeface="Times New Roman" panose="02020603050405020304" pitchFamily="18" charset="0"/>
                    <a:cs typeface="Times New Roman" panose="02020603050405020304" pitchFamily="18" charset="0"/>
                  </a:rPr>
                  <a:t>, the total time required for a successful search (including the time for computing the hash function)</a:t>
                </a:r>
                <a:r>
                  <a:rPr lang="en-US" sz="8800" dirty="0">
                    <a:latin typeface="Times New Roman" panose="02020603050405020304" pitchFamily="18" charset="0"/>
                    <a:cs typeface="Times New Roman" panose="02020603050405020304" pitchFamily="18" charset="0"/>
                  </a:rPr>
                  <a:t> is </a:t>
                </a:r>
                <a14:m>
                  <m:oMath xmlns:m="http://schemas.openxmlformats.org/officeDocument/2006/math">
                    <m:r>
                      <a:rPr lang="en-US" sz="88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(2 + </a:t>
                </a:r>
                <a14:m>
                  <m:oMath xmlns:m="http://schemas.openxmlformats.org/officeDocument/2006/math">
                    <m:r>
                      <a:rPr lang="en-US" sz="8800" b="0" i="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sz="8800" i="1" dirty="0" smtClean="0">
                            <a:solidFill>
                              <a:srgbClr val="0000FF"/>
                            </a:solidFill>
                            <a:latin typeface="Cambria Math" panose="02040503050406030204" pitchFamily="18" charset="0"/>
                            <a:cs typeface="Times New Roman" panose="02020603050405020304" pitchFamily="18" charset="0"/>
                          </a:rPr>
                        </m:ctrlPr>
                      </m:fPr>
                      <m:num>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8800" b="0" i="1" dirty="0" smtClean="0">
                            <a:solidFill>
                              <a:srgbClr val="0000FF"/>
                            </a:solidFill>
                            <a:latin typeface="Cambria Math" panose="02040503050406030204" pitchFamily="18" charset="0"/>
                            <a:cs typeface="Times New Roman" panose="02020603050405020304" pitchFamily="18" charset="0"/>
                          </a:rPr>
                          <m:t>2</m:t>
                        </m:r>
                      </m:den>
                    </m:f>
                    <m:r>
                      <a:rPr lang="en-US" sz="8800" b="0" i="1" dirty="0" smtClean="0">
                        <a:solidFill>
                          <a:srgbClr val="0000FF"/>
                        </a:solidFill>
                        <a:latin typeface="Cambria Math" panose="02040503050406030204" pitchFamily="18" charset="0"/>
                        <a:cs typeface="Times New Roman" panose="02020603050405020304" pitchFamily="18" charset="0"/>
                      </a:rPr>
                      <m:t>  −  </m:t>
                    </m:r>
                    <m:f>
                      <m:fPr>
                        <m:ctrlPr>
                          <a:rPr lang="en-US" sz="8800" b="0" i="1" dirty="0" smtClean="0">
                            <a:solidFill>
                              <a:srgbClr val="0000FF"/>
                            </a:solidFill>
                            <a:latin typeface="Cambria Math" panose="02040503050406030204" pitchFamily="18" charset="0"/>
                            <a:cs typeface="Times New Roman" panose="02020603050405020304" pitchFamily="18" charset="0"/>
                          </a:rPr>
                        </m:ctrlPr>
                      </m:fPr>
                      <m:num>
                        <m:r>
                          <a:rPr lang="en-US" sz="8800" b="0" i="1" dirty="0" smtClean="0">
                            <a:solidFill>
                              <a:srgbClr val="0000FF"/>
                            </a:solidFill>
                            <a:latin typeface="Cambria Math" panose="02040503050406030204" pitchFamily="18" charset="0"/>
                            <a:cs typeface="Times New Roman" panose="02020603050405020304" pitchFamily="18" charset="0"/>
                          </a:rPr>
                          <m:t>1</m:t>
                        </m:r>
                      </m:num>
                      <m:den>
                        <m:r>
                          <a:rPr lang="en-US" sz="8800" b="0" i="1" dirty="0" smtClean="0">
                            <a:solidFill>
                              <a:srgbClr val="0000FF"/>
                            </a:solidFill>
                            <a:latin typeface="Cambria Math" panose="02040503050406030204" pitchFamily="18" charset="0"/>
                            <a:cs typeface="Times New Roman" panose="02020603050405020304" pitchFamily="18" charset="0"/>
                          </a:rPr>
                          <m:t>2</m:t>
                        </m:r>
                        <m:r>
                          <a:rPr lang="en-US" sz="8800" b="0" i="1" dirty="0" smtClean="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88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8800" dirty="0">
                    <a:solidFill>
                      <a:srgbClr val="0000FF"/>
                    </a:solidFill>
                    <a:latin typeface="Times New Roman" panose="02020603050405020304" pitchFamily="18" charset="0"/>
                    <a:cs typeface="Times New Roman" panose="02020603050405020304" pitchFamily="18" charset="0"/>
                  </a:rPr>
                  <a:t>(1 + </a:t>
                </a:r>
                <a14:m>
                  <m:oMath xmlns:m="http://schemas.openxmlformats.org/officeDocument/2006/math">
                    <m:r>
                      <a:rPr lang="en-US" sz="88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8800" dirty="0">
                    <a:solidFill>
                      <a:srgbClr val="0000FF"/>
                    </a:solidFill>
                    <a:latin typeface="Times New Roman" panose="02020603050405020304" pitchFamily="18" charset="0"/>
                    <a:cs typeface="Times New Roman" panose="02020603050405020304" pitchFamily="18" charset="0"/>
                  </a:rPr>
                  <a:t>), for large n, the term </a:t>
                </a:r>
                <a14:m>
                  <m:oMath xmlns:m="http://schemas.openxmlformats.org/officeDocument/2006/math">
                    <m:f>
                      <m:fPr>
                        <m:ctrlPr>
                          <a:rPr lang="en-US" sz="8800" i="1" dirty="0">
                            <a:solidFill>
                              <a:srgbClr val="0000FF"/>
                            </a:solidFill>
                            <a:latin typeface="Cambria Math" panose="02040503050406030204" pitchFamily="18" charset="0"/>
                            <a:cs typeface="Times New Roman" panose="02020603050405020304" pitchFamily="18" charset="0"/>
                          </a:rPr>
                        </m:ctrlPr>
                      </m:fPr>
                      <m:num>
                        <m:r>
                          <a:rPr lang="en-US" sz="8800" i="1" dirty="0">
                            <a:solidFill>
                              <a:srgbClr val="0000FF"/>
                            </a:solidFill>
                            <a:latin typeface="Cambria Math" panose="02040503050406030204" pitchFamily="18" charset="0"/>
                            <a:cs typeface="Times New Roman" panose="02020603050405020304" pitchFamily="18" charset="0"/>
                          </a:rPr>
                          <m:t>1</m:t>
                        </m:r>
                      </m:num>
                      <m:den>
                        <m:r>
                          <a:rPr lang="en-US" sz="8800" i="1" dirty="0">
                            <a:solidFill>
                              <a:srgbClr val="0000FF"/>
                            </a:solidFill>
                            <a:latin typeface="Cambria Math" panose="02040503050406030204" pitchFamily="18" charset="0"/>
                            <a:cs typeface="Times New Roman" panose="02020603050405020304" pitchFamily="18" charset="0"/>
                          </a:rPr>
                          <m:t>2</m:t>
                        </m:r>
                        <m:r>
                          <a:rPr lang="en-US" sz="8800" i="1" dirty="0">
                            <a:solidFill>
                              <a:srgbClr val="0000FF"/>
                            </a:solidFill>
                            <a:latin typeface="Cambria Math" panose="02040503050406030204" pitchFamily="18" charset="0"/>
                            <a:cs typeface="Times New Roman" panose="02020603050405020304" pitchFamily="18" charset="0"/>
                          </a:rPr>
                          <m:t>𝑚</m:t>
                        </m:r>
                      </m:den>
                    </m:f>
                  </m:oMath>
                </a14:m>
                <a:r>
                  <a:rPr lang="en-US" sz="8800" dirty="0">
                    <a:solidFill>
                      <a:srgbClr val="0000FF"/>
                    </a:solidFill>
                    <a:latin typeface="Times New Roman" panose="02020603050405020304" pitchFamily="18" charset="0"/>
                    <a:cs typeface="Times New Roman" panose="02020603050405020304" pitchFamily="18" charset="0"/>
                  </a:rPr>
                  <a:t> becomes negligible.</a:t>
                </a:r>
              </a:p>
              <a:p>
                <a:pPr marL="0" indent="0">
                  <a:lnSpc>
                    <a:spcPct val="110000"/>
                  </a:lnSpc>
                  <a:spcBef>
                    <a:spcPts val="0"/>
                  </a:spcBef>
                  <a:spcAft>
                    <a:spcPts val="1200"/>
                  </a:spcAft>
                  <a:buNone/>
                </a:pPr>
                <a:endParaRPr lang="en-US" sz="8800" dirty="0">
                  <a:solidFill>
                    <a:srgbClr val="0000FF"/>
                  </a:solidFill>
                  <a:latin typeface="Times New Roman" panose="02020603050405020304" pitchFamily="18" charset="0"/>
                  <a:cs typeface="Times New Roman" panose="02020603050405020304" pitchFamily="18" charset="0"/>
                </a:endParaRPr>
              </a:p>
              <a:p>
                <a:pPr marL="0" indent="0">
                  <a:lnSpc>
                    <a:spcPct val="110000"/>
                  </a:lnSpc>
                  <a:spcBef>
                    <a:spcPts val="0"/>
                  </a:spcBef>
                  <a:spcAft>
                    <a:spcPts val="1200"/>
                  </a:spcAft>
                  <a:buNone/>
                </a:pPr>
                <a:endParaRPr lang="en-US" sz="88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02551" y="25481"/>
                <a:ext cx="9039498" cy="6832519"/>
              </a:xfrm>
              <a:blipFill>
                <a:blip r:embed="rId2"/>
                <a:stretch>
                  <a:fillRect l="-1011" t="-1249" b="-1070"/>
                </a:stretch>
              </a:blipFill>
            </p:spPr>
            <p:txBody>
              <a:bodyPr/>
              <a:lstStyle/>
              <a:p>
                <a:r>
                  <a:rPr lang="en-US">
                    <a:noFill/>
                  </a:rPr>
                  <a:t> </a:t>
                </a:r>
              </a:p>
            </p:txBody>
          </p:sp>
        </mc:Fallback>
      </mc:AlternateContent>
    </p:spTree>
    <p:extLst>
      <p:ext uri="{BB962C8B-B14F-4D97-AF65-F5344CB8AC3E}">
        <p14:creationId xmlns:p14="http://schemas.microsoft.com/office/powerpoint/2010/main" val="3353519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194C1B-2D0E-F5C0-1BB4-204B0742B851}"/>
                  </a:ext>
                </a:extLst>
              </p:cNvPr>
              <p:cNvSpPr txBox="1"/>
              <p:nvPr/>
            </p:nvSpPr>
            <p:spPr>
              <a:xfrm>
                <a:off x="1507671" y="1896853"/>
                <a:ext cx="9176657" cy="4279890"/>
              </a:xfrm>
              <a:prstGeom prst="rect">
                <a:avLst/>
              </a:prstGeom>
              <a:noFill/>
            </p:spPr>
            <p:txBody>
              <a:bodyPr wrap="square">
                <a:spAutoFit/>
              </a:bodyPr>
              <a:lstStyle/>
              <a:p>
                <a:r>
                  <a:rPr lang="en-US" sz="2400" b="1" dirty="0"/>
                  <a:t>Conclusion</a:t>
                </a:r>
              </a:p>
              <a:p>
                <a:endParaRPr lang="en-US" sz="2400" b="1" dirty="0"/>
              </a:p>
              <a:p>
                <a:r>
                  <a:rPr lang="en-US" sz="2400" dirty="0">
                    <a:latin typeface="Times New Roman" panose="02020603050405020304" pitchFamily="18" charset="0"/>
                    <a:cs typeface="Times New Roman" panose="02020603050405020304" pitchFamily="18" charset="0"/>
                  </a:rPr>
                  <a:t>The average successful search time in a hash table with chaining, where elements are inserted at the end of the list, is approximately θ(1+α), where α is the load factor. This analysis confirms that the average time complexity remains efficient and aligns with the expected performance characteristics of hash tables using chaining, regardless of whether elements are inserted at the front or the end of the list.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average-case time for an unsuccessful search in a hash table with chaining is θ(1+α), where α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𝑚</m:t>
                        </m:r>
                      </m:den>
                    </m:f>
                  </m:oMath>
                </a14:m>
                <a:r>
                  <a:rPr lang="en-US" sz="2400" dirty="0">
                    <a:latin typeface="Times New Roman" panose="02020603050405020304" pitchFamily="18" charset="0"/>
                    <a:cs typeface="Times New Roman" panose="02020603050405020304" pitchFamily="18" charset="0"/>
                  </a:rPr>
                  <a:t> is the load factor. </a:t>
                </a:r>
              </a:p>
            </p:txBody>
          </p:sp>
        </mc:Choice>
        <mc:Fallback xmlns="">
          <p:sp>
            <p:nvSpPr>
              <p:cNvPr id="3" name="TextBox 2">
                <a:extLst>
                  <a:ext uri="{FF2B5EF4-FFF2-40B4-BE49-F238E27FC236}">
                    <a16:creationId xmlns:a16="http://schemas.microsoft.com/office/drawing/2014/main" id="{2D194C1B-2D0E-F5C0-1BB4-204B0742B851}"/>
                  </a:ext>
                </a:extLst>
              </p:cNvPr>
              <p:cNvSpPr txBox="1">
                <a:spLocks noRot="1" noChangeAspect="1" noMove="1" noResize="1" noEditPoints="1" noAdjustHandles="1" noChangeArrowheads="1" noChangeShapeType="1" noTextEdit="1"/>
              </p:cNvSpPr>
              <p:nvPr/>
            </p:nvSpPr>
            <p:spPr>
              <a:xfrm>
                <a:off x="1507671" y="1896853"/>
                <a:ext cx="9176657" cy="4279890"/>
              </a:xfrm>
              <a:prstGeom prst="rect">
                <a:avLst/>
              </a:prstGeom>
              <a:blipFill>
                <a:blip r:embed="rId2"/>
                <a:stretch>
                  <a:fillRect l="-996" t="-1140" b="-427"/>
                </a:stretch>
              </a:blipFill>
            </p:spPr>
            <p:txBody>
              <a:bodyPr/>
              <a:lstStyle/>
              <a:p>
                <a:r>
                  <a:rPr lang="en-US">
                    <a:noFill/>
                  </a:rPr>
                  <a:t> </a:t>
                </a:r>
              </a:p>
            </p:txBody>
          </p:sp>
        </mc:Fallback>
      </mc:AlternateContent>
    </p:spTree>
    <p:extLst>
      <p:ext uri="{BB962C8B-B14F-4D97-AF65-F5344CB8AC3E}">
        <p14:creationId xmlns:p14="http://schemas.microsoft.com/office/powerpoint/2010/main" val="4166843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AC436F-2194-357E-38A5-72776DCD1681}"/>
              </a:ext>
            </a:extLst>
          </p:cNvPr>
          <p:cNvSpPr txBox="1"/>
          <p:nvPr/>
        </p:nvSpPr>
        <p:spPr>
          <a:xfrm>
            <a:off x="4712677" y="3004458"/>
            <a:ext cx="6295292" cy="733530"/>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184031" y="4065797"/>
            <a:ext cx="9823938" cy="263733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D3FEEB-E307-4E6A-83D8-BAA075B975B5}"/>
              </a:ext>
            </a:extLst>
          </p:cNvPr>
          <p:cNvSpPr>
            <a:spLocks noGrp="1"/>
          </p:cNvSpPr>
          <p:nvPr>
            <p:ph type="title"/>
          </p:nvPr>
        </p:nvSpPr>
        <p:spPr>
          <a:xfrm>
            <a:off x="1436914" y="365125"/>
            <a:ext cx="9942286" cy="1010829"/>
          </a:xfrm>
        </p:spPr>
        <p:txBody>
          <a:bodyPr>
            <a:normAutofit/>
          </a:bodyPr>
          <a:lstStyle/>
          <a:p>
            <a:r>
              <a:rPr lang="en-US" sz="3200" dirty="0">
                <a:latin typeface="+mn-lt"/>
              </a:rPr>
              <a:t>Analysis of Hashing with Chaining (or called Open Hashing)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59E695-66BA-40D0-A85B-0E98EF92A235}"/>
                  </a:ext>
                </a:extLst>
              </p:cNvPr>
              <p:cNvSpPr>
                <a:spLocks noGrp="1"/>
              </p:cNvSpPr>
              <p:nvPr>
                <p:ph idx="1"/>
              </p:nvPr>
            </p:nvSpPr>
            <p:spPr>
              <a:xfrm>
                <a:off x="1436914" y="1375954"/>
                <a:ext cx="8648181" cy="538446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What does this analysis mean?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Searching in a hash table takes constant time O(1) on average.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If the number m of hash-table slots is proportional to the number n of elements in the table, then we have n = O(m) and, consequently,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𝛼</m:t>
                    </m:r>
                    <m:r>
                      <a:rPr lang="en-US" b="0" i="0"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𝑂</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0</m:t>
                        </m:r>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𝑐</m:t>
                        </m:r>
                        <m:r>
                          <a:rPr lang="en-US" b="0" i="1" baseline="-25000"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𝑚</m:t>
                        </m:r>
                      </m:den>
                    </m:f>
                  </m:oMath>
                </a14:m>
                <a:r>
                  <a:rPr lang="en-US" dirty="0">
                    <a:latin typeface="Times New Roman" panose="02020603050405020304" pitchFamily="18" charset="0"/>
                    <a:cs typeface="Times New Roman" panose="02020603050405020304" pitchFamily="18" charset="0"/>
                  </a:rPr>
                  <a:t>  = O(1).   </a:t>
                </a:r>
                <a:endParaRPr lang="en-US" dirty="0">
                  <a:solidFill>
                    <a:srgbClr val="0000FF"/>
                  </a:solidFill>
                  <a:latin typeface="Times New Roman" panose="02020603050405020304" pitchFamily="18" charset="0"/>
                  <a:cs typeface="Times New Roman" panose="02020603050405020304" pitchFamily="18" charset="0"/>
                </a:endParaRP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All dictionary operations can be supported in O(1) time on average when the lists are doubly linked since</a:t>
                </a:r>
                <a:endParaRPr lang="en-US" sz="2400"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insertion takes O(1) worst-case time,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deletion takes O(1) worst-case time when the lists are doubly linked and </a:t>
                </a:r>
              </a:p>
              <a:p>
                <a:pPr marL="914400" lvl="1" indent="-457200">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searching takes constant time on average. </a:t>
                </a:r>
              </a:p>
              <a:p>
                <a:pPr>
                  <a:lnSpc>
                    <a:spcPct val="100000"/>
                  </a:lnSpc>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B59E695-66BA-40D0-A85B-0E98EF92A235}"/>
                  </a:ext>
                </a:extLst>
              </p:cNvPr>
              <p:cNvSpPr>
                <a:spLocks noGrp="1" noRot="1" noChangeAspect="1" noMove="1" noResize="1" noEditPoints="1" noAdjustHandles="1" noChangeArrowheads="1" noChangeShapeType="1" noTextEdit="1"/>
              </p:cNvSpPr>
              <p:nvPr>
                <p:ph idx="1"/>
              </p:nvPr>
            </p:nvSpPr>
            <p:spPr>
              <a:xfrm>
                <a:off x="1436914" y="1375954"/>
                <a:ext cx="8648181" cy="5384466"/>
              </a:xfrm>
              <a:blipFill>
                <a:blip r:embed="rId2"/>
                <a:stretch>
                  <a:fillRect l="-1128" t="-906" r="-846"/>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6B6FBD38-5A32-4431-B4A9-0845BA6218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438829" y="2222457"/>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54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72616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assumption of simple uniform hashing, the average-case performance of hashing with chaining is determined by the 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solidFill>
                              <a:srgbClr val="FF0000"/>
                            </a:solidFill>
                            <a:latin typeface="Cambria Math" panose="02040503050406030204" pitchFamily="18" charset="0"/>
                            <a:cs typeface="Times New Roman" panose="02020603050405020304" pitchFamily="18" charset="0"/>
                          </a:rPr>
                        </m:ctrlPr>
                      </m:fPr>
                      <m:num>
                        <m:r>
                          <a:rPr lang="en-US" sz="2400" i="1">
                            <a:solidFill>
                              <a:srgbClr val="FF0000"/>
                            </a:solidFill>
                            <a:latin typeface="Cambria Math" panose="02040503050406030204" pitchFamily="18" charset="0"/>
                            <a:cs typeface="Times New Roman" panose="02020603050405020304" pitchFamily="18" charset="0"/>
                          </a:rPr>
                          <m:t>𝑛</m:t>
                        </m:r>
                      </m:num>
                      <m:den>
                        <m:r>
                          <a:rPr lang="en-US" sz="2400" i="1">
                            <a:solidFill>
                              <a:srgbClr val="FF0000"/>
                            </a:solidFill>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Successful Search: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low (i.e., n &lt;&lt; m), the list is short, and the search time is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high (i.e., n &gt;&gt; m), the list is long, and search times approach O(n).</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726166"/>
              </a:xfrm>
              <a:prstGeom prst="rect">
                <a:avLst/>
              </a:prstGeom>
              <a:blipFill>
                <a:blip r:embed="rId2"/>
                <a:stretch>
                  <a:fillRect l="-1109" t="-1031" r="-1871" b="-1933"/>
                </a:stretch>
              </a:blipFill>
            </p:spPr>
            <p:txBody>
              <a:bodyPr/>
              <a:lstStyle/>
              <a:p>
                <a:r>
                  <a:rPr lang="en-US">
                    <a:noFill/>
                  </a:rPr>
                  <a:t> </a:t>
                </a:r>
              </a:p>
            </p:txBody>
          </p:sp>
        </mc:Fallback>
      </mc:AlternateContent>
    </p:spTree>
    <p:extLst>
      <p:ext uri="{BB962C8B-B14F-4D97-AF65-F5344CB8AC3E}">
        <p14:creationId xmlns:p14="http://schemas.microsoft.com/office/powerpoint/2010/main" val="1333210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6BACA7-BD33-D91B-F633-62657B83DAB6}"/>
              </a:ext>
            </a:extLst>
          </p:cNvPr>
          <p:cNvSpPr txBox="1">
            <a:spLocks/>
          </p:cNvSpPr>
          <p:nvPr/>
        </p:nvSpPr>
        <p:spPr>
          <a:xfrm>
            <a:off x="1850675" y="914885"/>
            <a:ext cx="9046754" cy="7582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mn-lt"/>
              </a:rPr>
              <a:t>Analysis of Hashing with Chaining (or called Open Hashing) </a:t>
            </a:r>
            <a:endParaRPr lang="en-US" sz="2800" dirty="0">
              <a:latin typeface="+mn-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ABCEAAD-AE95-4A00-D4AA-86A01C77EE93}"/>
                  </a:ext>
                </a:extLst>
              </p:cNvPr>
              <p:cNvSpPr txBox="1"/>
              <p:nvPr/>
            </p:nvSpPr>
            <p:spPr>
              <a:xfrm>
                <a:off x="1850675" y="1848465"/>
                <a:ext cx="8797660" cy="4970591"/>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Summary</a:t>
                </a:r>
              </a:p>
              <a:p>
                <a:r>
                  <a:rPr lang="en-US" sz="2400" dirty="0">
                    <a:latin typeface="Times New Roman" panose="02020603050405020304" pitchFamily="18" charset="0"/>
                    <a:cs typeface="Times New Roman" panose="02020603050405020304" pitchFamily="18" charset="0"/>
                  </a:rPr>
                  <a:t>Key Points: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performance depends heavily on the hash function’s ability to distribute keys uniformly across slots.</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vs. Worst Case:</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Average Case: With a good hash function, O(</a:t>
                </a:r>
                <a14:m>
                  <m:oMath xmlns:m="http://schemas.openxmlformats.org/officeDocument/2006/math">
                    <m:r>
                      <a:rPr lang="en-US"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2400" dirty="0">
                    <a:latin typeface="Times New Roman" panose="02020603050405020304" pitchFamily="18" charset="0"/>
                    <a:cs typeface="Times New Roman" panose="02020603050405020304" pitchFamily="18" charset="0"/>
                  </a:rPr>
                  <a:t>) is often close to  O(1).</a:t>
                </a:r>
              </a:p>
              <a:p>
                <a:pPr marL="914400"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Worst Case: In the worst case, where all keys hash to the same slot, the performance degrades to O(n).</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maintaining a low load factor and using an effective hash function, the average-case performance of hashing with chaining can be kept efficient.</a:t>
                </a:r>
              </a:p>
            </p:txBody>
          </p:sp>
        </mc:Choice>
        <mc:Fallback xmlns="">
          <p:sp>
            <p:nvSpPr>
              <p:cNvPr id="5" name="TextBox 4">
                <a:extLst>
                  <a:ext uri="{FF2B5EF4-FFF2-40B4-BE49-F238E27FC236}">
                    <a16:creationId xmlns:a16="http://schemas.microsoft.com/office/drawing/2014/main" id="{5ABCEAAD-AE95-4A00-D4AA-86A01C77EE93}"/>
                  </a:ext>
                </a:extLst>
              </p:cNvPr>
              <p:cNvSpPr txBox="1">
                <a:spLocks noRot="1" noChangeAspect="1" noMove="1" noResize="1" noEditPoints="1" noAdjustHandles="1" noChangeArrowheads="1" noChangeShapeType="1" noTextEdit="1"/>
              </p:cNvSpPr>
              <p:nvPr/>
            </p:nvSpPr>
            <p:spPr>
              <a:xfrm>
                <a:off x="1850675" y="1848465"/>
                <a:ext cx="8797660" cy="4970591"/>
              </a:xfrm>
              <a:prstGeom prst="rect">
                <a:avLst/>
              </a:prstGeom>
              <a:blipFill>
                <a:blip r:embed="rId2"/>
                <a:stretch>
                  <a:fillRect l="-1109" t="-980" r="-901" b="-1838"/>
                </a:stretch>
              </a:blipFill>
            </p:spPr>
            <p:txBody>
              <a:bodyPr/>
              <a:lstStyle/>
              <a:p>
                <a:r>
                  <a:rPr lang="en-US">
                    <a:noFill/>
                  </a:rPr>
                  <a:t> </a:t>
                </a:r>
              </a:p>
            </p:txBody>
          </p:sp>
        </mc:Fallback>
      </mc:AlternateContent>
    </p:spTree>
    <p:extLst>
      <p:ext uri="{BB962C8B-B14F-4D97-AF65-F5344CB8AC3E}">
        <p14:creationId xmlns:p14="http://schemas.microsoft.com/office/powerpoint/2010/main" val="1360021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B50C75-3221-F9C6-AB90-ED457A942970}"/>
              </a:ext>
            </a:extLst>
          </p:cNvPr>
          <p:cNvSpPr txBox="1"/>
          <p:nvPr/>
        </p:nvSpPr>
        <p:spPr>
          <a:xfrm>
            <a:off x="3077497" y="3246792"/>
            <a:ext cx="5466735" cy="523220"/>
          </a:xfrm>
          <a:prstGeom prst="rect">
            <a:avLst/>
          </a:prstGeom>
          <a:noFill/>
        </p:spPr>
        <p:txBody>
          <a:bodyPr wrap="square">
            <a:spAutoFit/>
          </a:bodyPr>
          <a:lstStyle/>
          <a:p>
            <a:r>
              <a:rPr lang="en-US" sz="2800" dirty="0">
                <a:latin typeface="+mn-lt"/>
              </a:rPr>
              <a:t>What makes a good hash function?</a:t>
            </a:r>
            <a:endParaRPr lang="en-US" sz="2800" dirty="0"/>
          </a:p>
        </p:txBody>
      </p:sp>
    </p:spTree>
    <p:extLst>
      <p:ext uri="{BB962C8B-B14F-4D97-AF65-F5344CB8AC3E}">
        <p14:creationId xmlns:p14="http://schemas.microsoft.com/office/powerpoint/2010/main" val="1206999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90350"/>
            <a:ext cx="8290560" cy="1002121"/>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767903"/>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good hash function is crucial for ensuring the efficiency and effectiveness of hashing with chaining. </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Ease of Computation:</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easy to compute. Ideally, computing the hash value h(k) should take O(1).  </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Minimal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 good hash function minimizes the number of collisions.</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Minimizing collisions helps maintain short linked lists in the hash table,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ensuring that search, insertion, and deletion operations remain efficient. </a:t>
            </a:r>
          </a:p>
          <a:p>
            <a:pPr marL="919163" lvl="1" indent="-461963">
              <a:lnSpc>
                <a:spcPct val="100000"/>
              </a:lnSpc>
              <a:spcBef>
                <a:spcPts val="0"/>
              </a:spcBef>
              <a:spcAft>
                <a:spcPts val="600"/>
              </a:spcAft>
            </a:pPr>
            <a:r>
              <a:rPr lang="en-US" dirty="0">
                <a:solidFill>
                  <a:srgbClr val="FF0000"/>
                </a:solidFill>
                <a:latin typeface="Times New Roman" panose="02020603050405020304" pitchFamily="18" charset="0"/>
                <a:cs typeface="Times New Roman" panose="02020603050405020304" pitchFamily="18" charset="0"/>
              </a:rPr>
              <a:t>Simple Uniform Hashing (Uniform Distribution): </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3449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71556"/>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Simple Uniform Hashing (Uniform Distribution):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good hash function should satisfy (approximately) the assumption of simple uniform hashing: </a:t>
            </a:r>
          </a:p>
          <a:p>
            <a:pPr marL="1828800"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each key is equally likely to hash to any of the m slots, independently of where any other key has hashed.</a:t>
            </a:r>
          </a:p>
          <a:p>
            <a:pPr marL="1828800"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Assure the hash function to distribute keys uniformly across all available slots.</a:t>
            </a:r>
          </a:p>
          <a:p>
            <a:pPr marL="18288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 Ensure that keys and their records are distributed evenly throughout the hash table, preventing clustering and maintaining efficient operations.</a:t>
            </a:r>
          </a:p>
          <a:p>
            <a:pPr marL="914400" lvl="2" indent="-461963">
              <a:lnSpc>
                <a:spcPct val="100000"/>
              </a:lnSpc>
              <a:spcBef>
                <a:spcPts val="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Deterministic:</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82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56AC2A-FEE7-58EA-2A4A-52FB58BBF276}"/>
              </a:ext>
            </a:extLst>
          </p:cNvPr>
          <p:cNvSpPr txBox="1"/>
          <p:nvPr/>
        </p:nvSpPr>
        <p:spPr>
          <a:xfrm>
            <a:off x="1519518" y="990828"/>
            <a:ext cx="9152965" cy="5632311"/>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Structure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Array Representation:</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direct-address table is represented as an array T of size m.</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index I in the array corresponds directly to a key in the universe U.</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Storage:</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element with key k is stored at T[k].</a:t>
            </a:r>
          </a:p>
          <a:p>
            <a:pPr marL="13716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there is no element with key I, then 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NIL</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dynamic set can then be implemented as an array or direct-address table, T[0..m-1], in which each position or slot corresponds to a key in the universe U. </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Depending on the application, place the value at T(k) or just a pointer to the value. </a:t>
            </a:r>
          </a:p>
          <a:p>
            <a:pPr marL="457200"/>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E9400DE-4F89-E779-4974-DBF099B49D01}"/>
              </a:ext>
            </a:extLst>
          </p:cNvPr>
          <p:cNvSpPr txBox="1"/>
          <p:nvPr/>
        </p:nvSpPr>
        <p:spPr>
          <a:xfrm>
            <a:off x="1519517" y="333137"/>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1193486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95626" y="0"/>
            <a:ext cx="8290560" cy="796413"/>
          </a:xfrm>
          <a:solidFill>
            <a:srgbClr val="FFFF00"/>
          </a:solidFill>
        </p:spPr>
        <p:txBody>
          <a:bodyPr>
            <a:normAutofit/>
          </a:bodyPr>
          <a:lstStyle/>
          <a:p>
            <a:r>
              <a:rPr lang="en-US" sz="3200" dirty="0">
                <a:latin typeface="+mn-lt"/>
              </a:rPr>
              <a:t>Hash Function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8754" y="999747"/>
            <a:ext cx="9148178" cy="5381388"/>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Characteristics of a Good Hash Function</a:t>
            </a:r>
          </a:p>
          <a:p>
            <a:pPr marL="461963"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The key characteristics that make a hash function good are:</a:t>
            </a:r>
          </a:p>
          <a:p>
            <a:pPr marL="9191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Deterministic: </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The hash function should be deterministic.</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that the same key always hashes to the same slot.</a:t>
            </a:r>
          </a:p>
          <a:p>
            <a:pPr marL="1376363" lvl="1" indent="-461963">
              <a:lnSpc>
                <a:spcPct val="10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This ensures consistency and predictability in the behavior of the hash table.</a:t>
            </a:r>
          </a:p>
          <a:p>
            <a:pPr marL="914400"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Avalanche Effect:</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 small change in the input key should produce a significantly different hash value.</a:t>
            </a:r>
          </a:p>
          <a:p>
            <a:pPr marL="1376363" lvl="2" indent="-461963">
              <a:lnSpc>
                <a:spcPct val="10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This property helps achieve a uniform distribution and reduces the chances of similar keys causing collisions.</a:t>
            </a:r>
          </a:p>
          <a:p>
            <a:pPr marL="0" indent="0">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34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796865"/>
            <a:ext cx="9524184" cy="4004167"/>
          </a:xfrm>
        </p:spPr>
        <p:txBody>
          <a:bodyPr>
            <a:normAutofit/>
          </a:bodyPr>
          <a:lstStyle/>
          <a:p>
            <a:pPr marL="0" indent="0">
              <a:lnSpc>
                <a:spcPct val="120000"/>
              </a:lnSpc>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Common Hash Function Techniques</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Division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Multiplication Method:</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Universal Hashing:</a:t>
            </a:r>
          </a:p>
          <a:p>
            <a:pPr marL="461963" indent="-461963">
              <a:lnSpc>
                <a:spcPct val="120000"/>
              </a:lnSpc>
              <a:spcAft>
                <a:spcPts val="600"/>
              </a:spcAft>
            </a:pPr>
            <a:r>
              <a:rPr lang="en-US" sz="2400" dirty="0">
                <a:latin typeface="Times New Roman" panose="02020603050405020304" pitchFamily="18" charset="0"/>
                <a:cs typeface="Times New Roman" panose="02020603050405020304" pitchFamily="18" charset="0"/>
              </a:rPr>
              <a:t>Cryptographic Hash Functions:</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705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21529E-C679-CD32-9ECA-AA92AFD1C1E2}"/>
              </a:ext>
            </a:extLst>
          </p:cNvPr>
          <p:cNvSpPr txBox="1"/>
          <p:nvPr/>
        </p:nvSpPr>
        <p:spPr>
          <a:xfrm>
            <a:off x="1769807" y="1229032"/>
            <a:ext cx="8898194" cy="460425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Division Method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h(k) = k mod m, where k is the key 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Choosing m as a prime number can reduce collisions and achieve a more uniform distribution.</a:t>
            </a:r>
          </a:p>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Multiplication Method</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hash value is computed as h(k)=⌊m(kA mod 1)⌋, where A is a constant (usually 0 &lt; A&lt;1) and m is the size of the hash table.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tends to distribute keys more uniformly and can be more effective than the division method.</a:t>
            </a:r>
          </a:p>
        </p:txBody>
      </p:sp>
    </p:spTree>
    <p:extLst>
      <p:ext uri="{BB962C8B-B14F-4D97-AF65-F5344CB8AC3E}">
        <p14:creationId xmlns:p14="http://schemas.microsoft.com/office/powerpoint/2010/main" val="3883460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6348" y="2104103"/>
            <a:ext cx="9419303" cy="387798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Universal Hashing</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lang="en-US" sz="2400" dirty="0"/>
              <a:t>Universal Hashing involves randomly selecting a hash function from a set of predefined hash functions, known as a universal family of hash functions.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Random Selection: A hash function is chosen randomly from a universal family of predefined hash functions.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Collision Reduction: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method helps reduce the probability of collisions, particularly in adversarial situations where the keys might be chosen to cause collisions.</a:t>
            </a:r>
          </a:p>
        </p:txBody>
      </p:sp>
    </p:spTree>
    <p:extLst>
      <p:ext uri="{BB962C8B-B14F-4D97-AF65-F5344CB8AC3E}">
        <p14:creationId xmlns:p14="http://schemas.microsoft.com/office/powerpoint/2010/main" val="4600587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93969A-9445-8C6B-0923-12C447A59C4B}"/>
              </a:ext>
            </a:extLst>
          </p:cNvPr>
          <p:cNvSpPr txBox="1"/>
          <p:nvPr/>
        </p:nvSpPr>
        <p:spPr>
          <a:xfrm>
            <a:off x="1381432" y="462117"/>
            <a:ext cx="9429136" cy="618630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ts val="1200"/>
              </a:spcAft>
              <a:buClrTx/>
              <a:buSzTx/>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61963" marR="0" lvl="0" algn="l" defTabSz="914400" rtl="0" eaLnBrk="0" fontAlgn="base" latinLnBrk="0" hangingPunct="0">
              <a:lnSpc>
                <a:spcPct val="100000"/>
              </a:lnSpc>
              <a:spcBef>
                <a:spcPct val="0"/>
              </a:spcBef>
              <a:spcAft>
                <a:spcPts val="1200"/>
              </a:spcAft>
              <a:buClrTx/>
              <a:buSzTx/>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Cryptographic hash functions are designed to provide strong hash properties and are commonly used in security-related applications.</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Functions like: MD5 (Message Digest Algorithm 5), SHA-1 (Secure Hash Algorithm 1), and SHA-256 (Secure Hash Algorithm 256). </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Good Distribution: These functions produce hash values that are well-distributed.</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Avalanche Effect: A small change in the input significantly changes the output hash.</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Computationally Expensive: These functions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are generally more computationally expensive.</a:t>
            </a:r>
          </a:p>
          <a:p>
            <a:pPr marL="461963" marR="0" lvl="0" indent="-461963" algn="l" defTabSz="914400" rtl="0" eaLnBrk="0" fontAlgn="base" latinLnBrk="0" hangingPunct="0">
              <a:lnSpc>
                <a:spcPct val="100000"/>
              </a:lnSpc>
              <a:spcBef>
                <a:spcPct val="0"/>
              </a:spcBef>
              <a:spcAft>
                <a:spcPts val="1200"/>
              </a:spcAft>
              <a:buClrTx/>
              <a:buSzTx/>
              <a:buFontTx/>
              <a:buChar char="•"/>
              <a:tabLst/>
            </a:pPr>
            <a:r>
              <a:rPr lang="en-US" altLang="en-US" sz="2400" dirty="0">
                <a:latin typeface="Times New Roman" panose="02020603050405020304" pitchFamily="18" charset="0"/>
                <a:cs typeface="Times New Roman" panose="02020603050405020304" pitchFamily="18" charset="0"/>
              </a:rPr>
              <a:t>Use Cases: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O</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ften used in security-related applications rather than in hash tables for general-purpose computing due to their computation cost.</a:t>
            </a:r>
          </a:p>
        </p:txBody>
      </p:sp>
    </p:spTree>
    <p:extLst>
      <p:ext uri="{BB962C8B-B14F-4D97-AF65-F5344CB8AC3E}">
        <p14:creationId xmlns:p14="http://schemas.microsoft.com/office/powerpoint/2010/main" val="950947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FBCF-F962-0621-5F14-401A3A1DE4F9}"/>
              </a:ext>
            </a:extLst>
          </p:cNvPr>
          <p:cNvSpPr txBox="1"/>
          <p:nvPr/>
        </p:nvSpPr>
        <p:spPr>
          <a:xfrm>
            <a:off x="1582994" y="521111"/>
            <a:ext cx="8917858" cy="6124754"/>
          </a:xfrm>
          <a:prstGeom prst="rect">
            <a:avLst/>
          </a:prstGeom>
          <a:noFill/>
        </p:spPr>
        <p:txBody>
          <a:bodyPr wrap="square" rtlCol="0">
            <a:spAutoFit/>
          </a:bodyPr>
          <a:lstStyle/>
          <a:p>
            <a:pPr>
              <a:spcAft>
                <a:spcPts val="1200"/>
              </a:spcAft>
            </a:pPr>
            <a:r>
              <a:rPr lang="en-US" sz="2400" b="1" dirty="0">
                <a:latin typeface="Times New Roman" panose="02020603050405020304" pitchFamily="18" charset="0"/>
                <a:cs typeface="Times New Roman" panose="02020603050405020304" pitchFamily="18" charset="0"/>
              </a:rPr>
              <a:t>Practical Considerations</a:t>
            </a:r>
          </a:p>
          <a:p>
            <a:pPr>
              <a:spcAft>
                <a:spcPts val="1200"/>
              </a:spcAft>
            </a:pPr>
            <a:endParaRPr lang="en-US" sz="2400" b="1" dirty="0">
              <a:latin typeface="Times New Roman" panose="02020603050405020304" pitchFamily="18"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Prime Table Size: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the division method, choosing the table size m to be a prime number helps achieve a more uniform distribution.</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Key Transformation: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Transform non-numeric keys into numeric values using techniques like folding, digit extraction, or converting characters to ASCII values and combining them.</a:t>
            </a:r>
          </a:p>
          <a:p>
            <a:pPr marL="461963"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Load Factor Management: </a:t>
            </a:r>
          </a:p>
          <a:p>
            <a:pPr marL="914400" indent="-461963">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Keeping the load factor α low (e.g., α ≤ 1) by resizing the hash table when necessary helps maintain efficient operations.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408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512624"/>
            <a:ext cx="9524184" cy="5275219"/>
          </a:xfrm>
        </p:spPr>
        <p:txBody>
          <a:bodyPr>
            <a:normAutofit lnSpcReduction="10000"/>
          </a:bodyPr>
          <a:lstStyle/>
          <a:p>
            <a:pPr marL="0" indent="0">
              <a:lnSpc>
                <a:spcPct val="120000"/>
              </a:lnSpc>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Interpreting keys as large natural numbers and computing their hash values</a:t>
            </a:r>
          </a:p>
          <a:p>
            <a:pPr marL="0" indent="0">
              <a:lnSpc>
                <a:spcPct val="12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Step-by-Step Process</a:t>
            </a:r>
          </a:p>
          <a:p>
            <a:pPr marL="461963"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Convert the Key to an Integer: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If the key is not already a natural number, convert it into one.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For character strings as keys, interpret them as integers expressed in a suitable radix notation (e.g., ASCII values). </a:t>
            </a:r>
          </a:p>
          <a:p>
            <a:pPr marL="1425575"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Convert each character to its ASCII value</a:t>
            </a:r>
          </a:p>
          <a:p>
            <a:pPr marL="1425575"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Combine the ASCII values using the specified radix (base).</a:t>
            </a:r>
          </a:p>
          <a:p>
            <a:pPr marL="461963"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Compute the Hash Value Using Horner’s Rule: </a:t>
            </a:r>
          </a:p>
          <a:p>
            <a:pPr marL="914400" indent="-461963">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Use Horner’s rule to calculate the hash value efficiently for long character strings.</a:t>
            </a:r>
          </a:p>
        </p:txBody>
      </p:sp>
    </p:spTree>
    <p:extLst>
      <p:ext uri="{BB962C8B-B14F-4D97-AF65-F5344CB8AC3E}">
        <p14:creationId xmlns:p14="http://schemas.microsoft.com/office/powerpoint/2010/main" val="3422850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94932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79110"/>
            <a:ext cx="9524184" cy="5275219"/>
          </a:xfrm>
        </p:spPr>
        <p:txBody>
          <a:bodyPr>
            <a:normAutofit fontScale="25000" lnSpcReduction="20000"/>
          </a:bodyPr>
          <a:lstStyle/>
          <a:p>
            <a:pPr marL="0" indent="0">
              <a:lnSpc>
                <a:spcPct val="120000"/>
              </a:lnSpc>
              <a:spcAft>
                <a:spcPts val="600"/>
              </a:spcAft>
              <a:buNone/>
            </a:pPr>
            <a:r>
              <a:rPr lang="en-US" sz="8800" dirty="0">
                <a:solidFill>
                  <a:srgbClr val="0000FF"/>
                </a:solidFill>
                <a:latin typeface="Times New Roman" panose="02020603050405020304" pitchFamily="18" charset="0"/>
                <a:cs typeface="Times New Roman" panose="02020603050405020304" pitchFamily="18" charset="0"/>
              </a:rPr>
              <a:t>Interpreting keys as large natural numbers and computing their hash values</a:t>
            </a:r>
          </a:p>
          <a:p>
            <a:pPr>
              <a:lnSpc>
                <a:spcPct val="120000"/>
              </a:lnSpc>
              <a:spcAft>
                <a:spcPts val="600"/>
              </a:spcAft>
            </a:pPr>
            <a:r>
              <a:rPr lang="en-US" sz="8800" dirty="0">
                <a:solidFill>
                  <a:srgbClr val="0000FF"/>
                </a:solidFill>
                <a:latin typeface="Times New Roman" panose="02020603050405020304" pitchFamily="18" charset="0"/>
                <a:cs typeface="Times New Roman" panose="02020603050405020304" pitchFamily="18" charset="0"/>
              </a:rPr>
              <a:t>Example: Character Strings as Keys</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For converting “pt” to a radix-128 integer</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Interpret pt as the pair of decimal integers (112, 116), according to the ASCII character set. </a:t>
            </a: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Then, combine ASCII values using Radix-128, pt becomes an integer using </a:t>
            </a:r>
            <a:r>
              <a:rPr lang="en-US" sz="8800" dirty="0" err="1">
                <a:latin typeface="Times New Roman" panose="02020603050405020304" pitchFamily="18" charset="0"/>
                <a:cs typeface="Times New Roman" panose="02020603050405020304" pitchFamily="18" charset="0"/>
              </a:rPr>
              <a:t>Honer’s</a:t>
            </a:r>
            <a:r>
              <a:rPr lang="en-US" sz="8800" dirty="0">
                <a:latin typeface="Times New Roman" panose="02020603050405020304" pitchFamily="18" charset="0"/>
                <a:cs typeface="Times New Roman" panose="02020603050405020304" pitchFamily="18" charset="0"/>
              </a:rPr>
              <a:t> rule to calculate</a:t>
            </a:r>
          </a:p>
          <a:p>
            <a:pPr marL="457200" lvl="1" indent="0">
              <a:lnSpc>
                <a:spcPct val="120000"/>
              </a:lnSpc>
              <a:spcAft>
                <a:spcPts val="600"/>
              </a:spcAft>
              <a:buNone/>
            </a:pPr>
            <a:r>
              <a:rPr lang="en-US" sz="8800" dirty="0">
                <a:latin typeface="Times New Roman" panose="02020603050405020304" pitchFamily="18" charset="0"/>
                <a:cs typeface="Times New Roman" panose="02020603050405020304" pitchFamily="18" charset="0"/>
              </a:rPr>
              <a:t>                  (112*128) + 116 = 14452, where 128 is 2</a:t>
            </a:r>
            <a:r>
              <a:rPr lang="en-US" sz="8800" baseline="30000" dirty="0">
                <a:latin typeface="Times New Roman" panose="02020603050405020304" pitchFamily="18" charset="0"/>
                <a:cs typeface="Times New Roman" panose="02020603050405020304" pitchFamily="18" charset="0"/>
              </a:rPr>
              <a:t>7</a:t>
            </a:r>
            <a:r>
              <a:rPr lang="en-US" sz="8800" dirty="0">
                <a:latin typeface="Times New Roman" panose="02020603050405020304" pitchFamily="18" charset="0"/>
                <a:cs typeface="Times New Roman" panose="02020603050405020304" pitchFamily="18" charset="0"/>
              </a:rPr>
              <a:t>.</a:t>
            </a:r>
          </a:p>
          <a:p>
            <a:pPr marL="457200" lvl="1" indent="0">
              <a:lnSpc>
                <a:spcPct val="120000"/>
              </a:lnSpc>
              <a:spcAft>
                <a:spcPts val="600"/>
              </a:spcAft>
              <a:buNone/>
            </a:pPr>
            <a:endParaRPr lang="en-US" sz="8800" dirty="0">
              <a:latin typeface="Times New Roman" panose="02020603050405020304" pitchFamily="18" charset="0"/>
              <a:cs typeface="Times New Roman" panose="02020603050405020304" pitchFamily="18" charset="0"/>
            </a:endParaRPr>
          </a:p>
          <a:p>
            <a:pPr lvl="1">
              <a:lnSpc>
                <a:spcPct val="120000"/>
              </a:lnSpc>
              <a:spcAft>
                <a:spcPts val="600"/>
              </a:spcAft>
            </a:pPr>
            <a:r>
              <a:rPr lang="en-US" sz="8800" dirty="0">
                <a:latin typeface="Times New Roman" panose="02020603050405020304" pitchFamily="18" charset="0"/>
                <a:cs typeface="Times New Roman" panose="02020603050405020304" pitchFamily="18" charset="0"/>
              </a:rPr>
              <a:t>opt can be computed as integer (((111*128) + 112)*128) + 116 = 1833076, using Horner Rule.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962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403023" y="972591"/>
                <a:ext cx="9409138" cy="3607141"/>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Method 1: An Unsophisticated Option </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Use the sum of the ordinal values modulo m.</a:t>
                </a:r>
              </a:p>
              <a:p>
                <a:pPr marL="461963" indent="-461963">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hash function h(K) is defined as:</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here m is a given table size</a:t>
                </a:r>
                <a:r>
                  <a:rPr lang="en-US" sz="2400" dirty="0">
                    <a:latin typeface="Times New Roman" panose="02020603050405020304" pitchFamily="18" charset="0"/>
                    <a:ea typeface="Calibri" panose="020F0502020204030204" pitchFamily="34" charset="0"/>
                    <a:cs typeface="Times New Roman" panose="02020603050405020304" pitchFamily="18" charset="0"/>
                  </a:rPr>
                  <a:t>, 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403023" y="972591"/>
                <a:ext cx="9409138" cy="3607141"/>
              </a:xfrm>
              <a:prstGeom prst="rect">
                <a:avLst/>
              </a:prstGeom>
              <a:blipFill>
                <a:blip r:embed="rId2"/>
                <a:stretch>
                  <a:fillRect l="-1295" t="-1692" b="-3046"/>
                </a:stretch>
              </a:blipFill>
            </p:spPr>
            <p:txBody>
              <a:bodyPr/>
              <a:lstStyle/>
              <a:p>
                <a:r>
                  <a:rPr lang="en-US">
                    <a:noFill/>
                  </a:rPr>
                  <a:t> </a:t>
                </a:r>
              </a:p>
            </p:txBody>
          </p:sp>
        </mc:Fallback>
      </mc:AlternateContent>
    </p:spTree>
    <p:extLst>
      <p:ext uri="{BB962C8B-B14F-4D97-AF65-F5344CB8AC3E}">
        <p14:creationId xmlns:p14="http://schemas.microsoft.com/office/powerpoint/2010/main" val="2360463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5524589"/>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Method 2: An Efficient Method Using Horner’s Rule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61963" indent="-461963">
              <a:spcAft>
                <a:spcPts val="120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a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the hash function h(K) is calculated piecewise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using Horner’s rule: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61963">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a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constant larger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than every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string. </a:t>
            </a:r>
            <a:r>
              <a:rPr lang="en-US" sz="2400" dirty="0">
                <a:latin typeface="Times New Roman" panose="02020603050405020304" pitchFamily="18" charset="0"/>
                <a:ea typeface="Calibri" panose="020F0502020204030204" pitchFamily="34" charset="0"/>
                <a:cs typeface="Times New Roman" panose="02020603050405020304" pitchFamily="18" charset="0"/>
              </a:rPr>
              <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can be 128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ASCII codes are used. </a:t>
            </a:r>
          </a:p>
          <a:p>
            <a:pPr marL="461963" indent="-461963">
              <a:spcAft>
                <a:spcPts val="12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As an example, when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 2,  h(</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is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0</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1</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2</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))mod 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07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040FB-1008-830B-108C-FFAB3B04CA5C}"/>
              </a:ext>
            </a:extLst>
          </p:cNvPr>
          <p:cNvSpPr txBox="1"/>
          <p:nvPr/>
        </p:nvSpPr>
        <p:spPr>
          <a:xfrm>
            <a:off x="1609164" y="1595334"/>
            <a:ext cx="8973671"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Operations</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INSERT: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Place the element with key k at T[k].</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SEARCH: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Retrieve the element with key k by accessing T[k].</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DELETE:</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Remove the element with key k by setting T[k]=NIL.</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O(1).</a:t>
            </a:r>
          </a:p>
        </p:txBody>
      </p:sp>
      <p:sp>
        <p:nvSpPr>
          <p:cNvPr id="4" name="TextBox 3">
            <a:extLst>
              <a:ext uri="{FF2B5EF4-FFF2-40B4-BE49-F238E27FC236}">
                <a16:creationId xmlns:a16="http://schemas.microsoft.com/office/drawing/2014/main" id="{2D9FFFA3-94C9-E3EA-0327-9AF73C4AA0AD}"/>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Tables </a:t>
            </a:r>
            <a:endParaRPr lang="en-US" sz="2800" dirty="0"/>
          </a:p>
        </p:txBody>
      </p:sp>
    </p:spTree>
    <p:extLst>
      <p:ext uri="{BB962C8B-B14F-4D97-AF65-F5344CB8AC3E}">
        <p14:creationId xmlns:p14="http://schemas.microsoft.com/office/powerpoint/2010/main" val="3121039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0187" y="333494"/>
            <a:ext cx="9754811" cy="468924"/>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FDEADFC8-611C-4784-9BE9-E67566FCA9C1}"/>
              </a:ext>
            </a:extLst>
          </p:cNvPr>
          <p:cNvSpPr/>
          <p:nvPr/>
        </p:nvSpPr>
        <p:spPr>
          <a:xfrm>
            <a:off x="1403024" y="333494"/>
            <a:ext cx="9409138" cy="523220"/>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Example: Compute the Hash Values for Character Strings:       </a:t>
            </a:r>
          </a:p>
        </p:txBody>
      </p:sp>
      <p:sp>
        <p:nvSpPr>
          <p:cNvPr id="5" name="TextBox 4">
            <a:extLst>
              <a:ext uri="{FF2B5EF4-FFF2-40B4-BE49-F238E27FC236}">
                <a16:creationId xmlns:a16="http://schemas.microsoft.com/office/drawing/2014/main" id="{DB5EBA09-D78E-5341-8087-52309545D1A1}"/>
              </a:ext>
            </a:extLst>
          </p:cNvPr>
          <p:cNvSpPr txBox="1"/>
          <p:nvPr/>
        </p:nvSpPr>
        <p:spPr>
          <a:xfrm>
            <a:off x="1403024" y="1143786"/>
            <a:ext cx="9500950" cy="5370701"/>
          </a:xfrm>
          <a:prstGeom prst="rect">
            <a:avLst/>
          </a:prstGeom>
          <a:noFill/>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calculate the hash values for the string "opt" with a table size m=1000:</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1: Unsophisticated Option</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ASCII values=[111,112,116] </a:t>
            </a:r>
          </a:p>
          <a:p>
            <a:pPr>
              <a:spcAft>
                <a:spcPts val="600"/>
              </a:spcAft>
            </a:pPr>
            <a:r>
              <a:rPr lang="en-US" sz="2400" dirty="0">
                <a:latin typeface="Times New Roman" panose="02020603050405020304" pitchFamily="18" charset="0"/>
                <a:cs typeface="Times New Roman" panose="02020603050405020304" pitchFamily="18" charset="0"/>
              </a:rPr>
              <a:t>Sum=111+112+116=339 </a:t>
            </a:r>
          </a:p>
          <a:p>
            <a:pPr>
              <a:spcAft>
                <a:spcPts val="600"/>
              </a:spcAft>
            </a:pPr>
            <a:r>
              <a:rPr lang="en-US" sz="2400" dirty="0">
                <a:latin typeface="Times New Roman" panose="02020603050405020304" pitchFamily="18" charset="0"/>
                <a:cs typeface="Times New Roman" panose="02020603050405020304" pitchFamily="18" charset="0"/>
              </a:rPr>
              <a:t>h("opt") = 339 mod 1000=339.</a:t>
            </a:r>
          </a:p>
          <a:p>
            <a:pPr>
              <a:spcAft>
                <a:spcPts val="600"/>
              </a:spcAft>
            </a:pP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b="1" dirty="0">
                <a:latin typeface="Times New Roman" panose="02020603050405020304" pitchFamily="18" charset="0"/>
                <a:cs typeface="Times New Roman" panose="02020603050405020304" pitchFamily="18" charset="0"/>
              </a:rPr>
              <a:t>Method 2: Horner’s Rule</a:t>
            </a:r>
            <a:r>
              <a:rPr lang="en-US" sz="2400" dirty="0">
                <a:latin typeface="Times New Roman" panose="02020603050405020304" pitchFamily="18" charset="0"/>
                <a:cs typeface="Times New Roman" panose="02020603050405020304" pitchFamily="18" charset="0"/>
              </a:rPr>
              <a:t> Using C=128: </a:t>
            </a:r>
          </a:p>
          <a:p>
            <a:pPr>
              <a:spcAft>
                <a:spcPts val="600"/>
              </a:spcAft>
            </a:pPr>
            <a:r>
              <a:rPr lang="en-US" sz="2400" dirty="0">
                <a:latin typeface="Times New Roman" panose="02020603050405020304" pitchFamily="18" charset="0"/>
                <a:cs typeface="Times New Roman" panose="02020603050405020304" pitchFamily="18" charset="0"/>
              </a:rPr>
              <a:t>h ← 0</a:t>
            </a:r>
          </a:p>
          <a:p>
            <a:pPr>
              <a:spcAft>
                <a:spcPts val="600"/>
              </a:spcAft>
            </a:pPr>
            <a:r>
              <a:rPr lang="en-US" sz="2400" dirty="0">
                <a:latin typeface="Times New Roman" panose="02020603050405020304" pitchFamily="18" charset="0"/>
                <a:cs typeface="Times New Roman" panose="02020603050405020304" pitchFamily="18" charset="0"/>
              </a:rPr>
              <a:t>h ← (0×128+111) mod 1000 = 111</a:t>
            </a:r>
          </a:p>
          <a:p>
            <a:pPr>
              <a:spcAft>
                <a:spcPts val="600"/>
              </a:spcAft>
            </a:pPr>
            <a:r>
              <a:rPr lang="en-US" sz="2400" dirty="0">
                <a:latin typeface="Times New Roman" panose="02020603050405020304" pitchFamily="18" charset="0"/>
                <a:cs typeface="Times New Roman" panose="02020603050405020304" pitchFamily="18" charset="0"/>
              </a:rPr>
              <a:t>h ← (111×128+112) mod  1000 = 14320 mod  1000 = 320  </a:t>
            </a:r>
          </a:p>
          <a:p>
            <a:pPr>
              <a:spcAft>
                <a:spcPts val="600"/>
              </a:spcAft>
            </a:pPr>
            <a:r>
              <a:rPr lang="en-US" sz="2400" dirty="0">
                <a:latin typeface="Times New Roman" panose="02020603050405020304" pitchFamily="18" charset="0"/>
                <a:cs typeface="Times New Roman" panose="02020603050405020304" pitchFamily="18" charset="0"/>
              </a:rPr>
              <a:t>h ← (320×128+116) mod  1000 = 40956 mod  1000 = 196  </a:t>
            </a:r>
          </a:p>
          <a:p>
            <a:pPr>
              <a:spcAft>
                <a:spcPts val="600"/>
              </a:spcAft>
            </a:pPr>
            <a:r>
              <a:rPr lang="en-US" sz="2400" dirty="0">
                <a:latin typeface="Times New Roman" panose="02020603050405020304" pitchFamily="18" charset="0"/>
                <a:cs typeface="Times New Roman" panose="02020603050405020304" pitchFamily="18" charset="0"/>
              </a:rPr>
              <a:t>h("opt") = 196</a:t>
            </a:r>
          </a:p>
        </p:txBody>
      </p:sp>
    </p:spTree>
    <p:extLst>
      <p:ext uri="{BB962C8B-B14F-4D97-AF65-F5344CB8AC3E}">
        <p14:creationId xmlns:p14="http://schemas.microsoft.com/office/powerpoint/2010/main" val="4084055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3749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32560" y="1234"/>
            <a:ext cx="9517380" cy="85168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98697" y="654956"/>
            <a:ext cx="9585106" cy="5929955"/>
          </a:xfrm>
        </p:spPr>
        <p:txBody>
          <a:bodyPr>
            <a:noAutofit/>
          </a:bodyPr>
          <a:lstStyle/>
          <a:p>
            <a:pPr marL="0" indent="0">
              <a:lnSpc>
                <a:spcPct val="100000"/>
              </a:lnSpc>
              <a:spcBef>
                <a:spcPts val="0"/>
              </a:spcBef>
              <a:spcAft>
                <a:spcPts val="600"/>
              </a:spcAft>
              <a:buNone/>
            </a:pPr>
            <a:r>
              <a:rPr lang="en-US" sz="2200" dirty="0">
                <a:latin typeface="Times New Roman" panose="02020603050405020304" pitchFamily="18" charset="0"/>
                <a:cs typeface="Times New Roman" panose="02020603050405020304" pitchFamily="18" charset="0"/>
              </a:rPr>
              <a:t>Modular Hashing – the Division Method for creating hash functions:</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The modular hashing method </a:t>
            </a:r>
            <a:r>
              <a:rPr lang="en-US" sz="2000" dirty="0">
                <a:latin typeface="Times New Roman" panose="02020603050405020304" pitchFamily="18" charset="0"/>
                <a:cs typeface="Times New Roman" panose="02020603050405020304" pitchFamily="18" charset="0"/>
              </a:rPr>
              <a:t>(a widely used method for creating hash functions) is:</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The hash function is</a:t>
            </a:r>
            <a:r>
              <a:rPr lang="en-US" sz="2000" dirty="0">
                <a:solidFill>
                  <a:srgbClr val="0000FF"/>
                </a:solidFill>
                <a:latin typeface="Times New Roman" panose="02020603050405020304" pitchFamily="18" charset="0"/>
                <a:cs typeface="Times New Roman" panose="02020603050405020304" pitchFamily="18" charset="0"/>
              </a:rPr>
              <a:t> h(k) = k mod m. </a:t>
            </a:r>
            <a:r>
              <a:rPr lang="en-US" sz="2000" dirty="0">
                <a:latin typeface="Times New Roman" panose="02020603050405020304" pitchFamily="18" charset="0"/>
                <a:cs typeface="Times New Roman" panose="02020603050405020304" pitchFamily="18" charset="0"/>
              </a:rPr>
              <a:t>Map a key k into one of the m slots. </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Choosing the value of m: </a:t>
            </a:r>
          </a:p>
          <a:p>
            <a:pPr marL="914400" indent="-457200">
              <a:lnSpc>
                <a:spcPct val="10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Choose a prime number m, not too close to the exact powers of 2</a:t>
            </a:r>
          </a:p>
          <a:p>
            <a:pPr marL="457200" indent="-457200">
              <a:lnSpc>
                <a:spcPct val="100000"/>
              </a:lnSpc>
              <a:spcBef>
                <a:spcPts val="0"/>
              </a:spcBef>
              <a:spcAft>
                <a:spcPts val="600"/>
              </a:spcAft>
            </a:pPr>
            <a:r>
              <a:rPr lang="en-US" sz="2000" b="1" dirty="0">
                <a:solidFill>
                  <a:srgbClr val="0000FF"/>
                </a:solidFill>
                <a:latin typeface="Times New Roman" panose="02020603050405020304" pitchFamily="18" charset="0"/>
                <a:cs typeface="Times New Roman" panose="02020603050405020304" pitchFamily="18" charset="0"/>
              </a:rPr>
              <a:t>Avoid Powers of Two: </a:t>
            </a:r>
          </a:p>
          <a:p>
            <a:pPr marL="914400" lvl="1"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If m = </a:t>
            </a:r>
            <a:r>
              <a:rPr lang="en-US" sz="2000" dirty="0">
                <a:solidFill>
                  <a:srgbClr val="0000FF"/>
                </a:solidFill>
                <a:latin typeface="Times New Roman" panose="02020603050405020304" pitchFamily="18" charset="0"/>
                <a:cs typeface="Times New Roman" panose="02020603050405020304" pitchFamily="18" charset="0"/>
              </a:rPr>
              <a:t>2</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h(k) uses only </a:t>
            </a:r>
            <a:r>
              <a:rPr lang="en-US" sz="2000" i="1" dirty="0">
                <a:solidFill>
                  <a:srgbClr val="0000FF"/>
                </a:solidFill>
                <a:latin typeface="Times New Roman" panose="02020603050405020304" pitchFamily="18" charset="0"/>
                <a:cs typeface="Times New Roman" panose="02020603050405020304" pitchFamily="18" charset="0"/>
              </a:rPr>
              <a:t>the lowest-order p bits of k</a:t>
            </a:r>
            <a:r>
              <a:rPr lang="en-US" sz="2000" dirty="0">
                <a:solidFill>
                  <a:srgbClr val="0000FF"/>
                </a:solidFill>
                <a:latin typeface="Times New Roman" panose="02020603050405020304" pitchFamily="18" charset="0"/>
                <a:cs typeface="Times New Roman" panose="02020603050405020304" pitchFamily="18" charset="0"/>
              </a:rPr>
              <a:t>. This can lead to a high frequency of collisions if the lower bits of the keys have less randomness.</a:t>
            </a:r>
          </a:p>
          <a:p>
            <a:pPr marL="914400" lvl="1" indent="-457200">
              <a:lnSpc>
                <a:spcPct val="100000"/>
              </a:lnSpc>
              <a:spcBef>
                <a:spcPts val="0"/>
              </a:spcBef>
              <a:spcAft>
                <a:spcPts val="600"/>
              </a:spcAft>
            </a:pPr>
            <a:r>
              <a:rPr lang="en-US" sz="2000" dirty="0">
                <a:solidFill>
                  <a:srgbClr val="0000FF"/>
                </a:solidFill>
                <a:latin typeface="Times New Roman" panose="02020603050405020304" pitchFamily="18" charset="0"/>
                <a:cs typeface="Times New Roman" panose="02020603050405020304" pitchFamily="18" charset="0"/>
              </a:rPr>
              <a:t>An example: let m = 2</a:t>
            </a:r>
            <a:r>
              <a:rPr lang="en-US" sz="2000" baseline="30000" dirty="0">
                <a:solidFill>
                  <a:srgbClr val="0000FF"/>
                </a:solidFill>
                <a:latin typeface="Times New Roman" panose="02020603050405020304" pitchFamily="18" charset="0"/>
                <a:cs typeface="Times New Roman" panose="02020603050405020304" pitchFamily="18" charset="0"/>
              </a:rPr>
              <a:t>4 </a:t>
            </a:r>
            <a:r>
              <a:rPr lang="en-US" sz="2000" dirty="0">
                <a:solidFill>
                  <a:srgbClr val="0000FF"/>
                </a:solidFill>
                <a:latin typeface="Times New Roman" panose="02020603050405020304" pitchFamily="18" charset="0"/>
                <a:cs typeface="Times New Roman" panose="02020603050405020304" pitchFamily="18" charset="0"/>
              </a:rPr>
              <a:t>= 10000. Keys k =13 (</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29 (1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45 (10</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61 (11</a:t>
            </a:r>
            <a:r>
              <a:rPr lang="en-US" sz="2000" b="1" dirty="0">
                <a:solidFill>
                  <a:srgbClr val="0000FF"/>
                </a:solidFill>
                <a:latin typeface="Times New Roman" panose="02020603050405020304" pitchFamily="18" charset="0"/>
                <a:cs typeface="Times New Roman" panose="02020603050405020304" pitchFamily="18" charset="0"/>
              </a:rPr>
              <a:t>1101</a:t>
            </a:r>
            <a:r>
              <a:rPr lang="en-US" sz="2000" dirty="0">
                <a:solidFill>
                  <a:srgbClr val="0000FF"/>
                </a:solidFill>
                <a:latin typeface="Times New Roman" panose="02020603050405020304" pitchFamily="18" charset="0"/>
                <a:cs typeface="Times New Roman" panose="02020603050405020304" pitchFamily="18" charset="0"/>
              </a:rPr>
              <a:t>) … all have the same hash value h(k) = k (mod m) = 1101</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which is just the 4 lowest-order bits of k. In comparison with m = 13, then their hash value h(k) would be 0000, 0011, 1011, 1001, … respectively. </a:t>
            </a:r>
          </a:p>
          <a:p>
            <a:pPr marL="457200" indent="-457200">
              <a:lnSpc>
                <a:spcPct val="100000"/>
              </a:lnSpc>
              <a:spcBef>
                <a:spcPts val="0"/>
              </a:spcBef>
              <a:spcAft>
                <a:spcPts val="600"/>
              </a:spcAft>
            </a:pPr>
            <a:r>
              <a:rPr lang="en-US" sz="2000" b="1" dirty="0">
                <a:latin typeface="Times New Roman" panose="02020603050405020304" pitchFamily="18" charset="0"/>
                <a:cs typeface="Times New Roman" panose="02020603050405020304" pitchFamily="18" charset="0"/>
              </a:rPr>
              <a:t>Avoid Multiples of 10:</a:t>
            </a:r>
          </a:p>
          <a:p>
            <a:pPr marL="914400" indent="-457200">
              <a:lnSpc>
                <a:spcPct val="100000"/>
              </a:lnSpc>
              <a:spcBef>
                <a:spcPts val="0"/>
              </a:spcBef>
              <a:spcAft>
                <a:spcPts val="600"/>
              </a:spcAft>
            </a:pPr>
            <a:r>
              <a:rPr lang="en-US" sz="2000" dirty="0">
                <a:latin typeface="Times New Roman" panose="02020603050405020304" pitchFamily="18" charset="0"/>
                <a:cs typeface="Times New Roman" panose="02020603050405020304" pitchFamily="18" charset="0"/>
              </a:rPr>
              <a:t>Avoid choosing m = 10</a:t>
            </a:r>
            <a:r>
              <a:rPr lang="en-US" sz="2000" baseline="30000" dirty="0">
                <a:solidFill>
                  <a:srgbClr val="0000FF"/>
                </a:solidFill>
                <a:latin typeface="Times New Roman" panose="02020603050405020304" pitchFamily="18" charset="0"/>
                <a:cs typeface="Times New Roman" panose="02020603050405020304" pitchFamily="18" charset="0"/>
              </a:rPr>
              <a:t>p</a:t>
            </a:r>
            <a:r>
              <a:rPr lang="en-US" sz="2000" dirty="0">
                <a:solidFill>
                  <a:srgbClr val="0000FF"/>
                </a:solidFill>
                <a:latin typeface="Times New Roman" panose="02020603050405020304" pitchFamily="18" charset="0"/>
                <a:cs typeface="Times New Roman" panose="02020603050405020304" pitchFamily="18" charset="0"/>
              </a:rPr>
              <a:t>, if the application deals with decimal numbers as keys. If m = 10, keys 10, 20, … etc., would all hash to 0, a clustering of values.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450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2680" y="1315291"/>
            <a:ext cx="10156447" cy="1538745"/>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65800"/>
                <a:ext cx="9069977" cy="4923544"/>
              </a:xfrm>
            </p:spPr>
            <p:txBody>
              <a:bodyPr>
                <a:normAutofit fontScale="85000" lnSpcReduction="20000"/>
              </a:bodyPr>
              <a:lstStyle/>
              <a:p>
                <a:pPr marL="0" indent="0">
                  <a:lnSpc>
                    <a:spcPct val="120000"/>
                  </a:lnSpc>
                  <a:spcBef>
                    <a:spcPts val="0"/>
                  </a:spcBef>
                  <a:spcAft>
                    <a:spcPts val="1800"/>
                  </a:spcAft>
                  <a:buNone/>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division method </a:t>
                </a:r>
                <a:r>
                  <a:rPr lang="en-US" sz="2400" dirty="0">
                    <a:latin typeface="Times New Roman" panose="02020603050405020304" pitchFamily="18" charset="0"/>
                    <a:cs typeface="Times New Roman" panose="02020603050405020304" pitchFamily="18" charset="0"/>
                  </a:rPr>
                  <a:t>for creating hash functions</a:t>
                </a:r>
              </a:p>
              <a:p>
                <a:pPr marL="457200" indent="-457200">
                  <a:lnSpc>
                    <a:spcPct val="12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An example of a good prime value m,</a:t>
                </a:r>
                <a:r>
                  <a:rPr lang="en-US" sz="2400" dirty="0">
                    <a:latin typeface="Times New Roman" panose="02020603050405020304" pitchFamily="18" charset="0"/>
                    <a:cs typeface="Times New Roman" panose="02020603050405020304" pitchFamily="18" charset="0"/>
                  </a:rPr>
                  <a:t> not too close to the exact powers of 2.</a:t>
                </a:r>
                <a:endParaRPr lang="en-US" sz="2400" dirty="0">
                  <a:solidFill>
                    <a:srgbClr val="0000FF"/>
                  </a:solidFill>
                  <a:latin typeface="Times New Roman" panose="02020603050405020304" pitchFamily="18" charset="0"/>
                  <a:cs typeface="Times New Roman" panose="02020603050405020304" pitchFamily="18" charset="0"/>
                </a:endParaRP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Suppose the character code to be 8 bits (0 to 255). Let the number of character strings </a:t>
                </a:r>
                <a:r>
                  <a:rPr lang="en-US" dirty="0">
                    <a:solidFill>
                      <a:srgbClr val="0000FF"/>
                    </a:solidFill>
                    <a:latin typeface="Times New Roman" panose="02020603050405020304" pitchFamily="18" charset="0"/>
                    <a:cs typeface="Times New Roman" panose="02020603050405020304" pitchFamily="18" charset="0"/>
                  </a:rPr>
                  <a:t>n = 2000. </a:t>
                </a:r>
                <a:r>
                  <a:rPr lang="en-US" dirty="0">
                    <a:latin typeface="Times New Roman" panose="02020603050405020304" pitchFamily="18" charset="0"/>
                    <a:cs typeface="Times New Roman" panose="02020603050405020304" pitchFamily="18" charset="0"/>
                  </a:rPr>
                  <a:t>Choose m = 701 to be the size of the hash table. </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Prime Value: 701 is a prime number, which helps distribute the hash values uniformly across the hash table, reducing the chance of clustering.</a:t>
                </a:r>
              </a:p>
              <a:p>
                <a:pPr marL="914400" lvl="1" indent="-452438">
                  <a:lnSpc>
                    <a:spcPct val="120000"/>
                  </a:lnSpc>
                  <a:spcBef>
                    <a:spcPts val="0"/>
                  </a:spcBef>
                  <a:spcAft>
                    <a:spcPts val="600"/>
                  </a:spcAft>
                </a:pPr>
                <a:r>
                  <a:rPr lang="en-US" dirty="0">
                    <a:solidFill>
                      <a:srgbClr val="0000FF"/>
                    </a:solidFill>
                    <a:latin typeface="Times New Roman" panose="02020603050405020304" pitchFamily="18" charset="0"/>
                    <a:cs typeface="Times New Roman" panose="02020603050405020304" pitchFamily="18" charset="0"/>
                  </a:rPr>
                  <a:t>Close to </a:t>
                </a:r>
                <a14:m>
                  <m:oMath xmlns:m="http://schemas.openxmlformats.org/officeDocument/2006/math">
                    <m:f>
                      <m:fPr>
                        <m:ctrlPr>
                          <a:rPr lang="en-US" i="1" smtClean="0">
                            <a:solidFill>
                              <a:srgbClr val="0000FF"/>
                            </a:solidFill>
                            <a:latin typeface="Cambria Math" panose="02040503050406030204" pitchFamily="18" charset="0"/>
                            <a:cs typeface="Times New Roman" panose="02020603050405020304" pitchFamily="18" charset="0"/>
                          </a:rPr>
                        </m:ctrlPr>
                      </m:fPr>
                      <m:num>
                        <m:r>
                          <a:rPr lang="en-US" b="0" i="1" smtClean="0">
                            <a:solidFill>
                              <a:srgbClr val="0000FF"/>
                            </a:solidFill>
                            <a:latin typeface="Cambria Math" panose="02040503050406030204" pitchFamily="18" charset="0"/>
                            <a:cs typeface="Times New Roman" panose="02020603050405020304" pitchFamily="18" charset="0"/>
                          </a:rPr>
                          <m:t>𝑛</m:t>
                        </m:r>
                      </m:num>
                      <m:den>
                        <m:r>
                          <a:rPr lang="en-US" b="0" i="1" smtClean="0">
                            <a:solidFill>
                              <a:srgbClr val="0000FF"/>
                            </a:solidFill>
                            <a:latin typeface="Cambria Math" panose="02040503050406030204" pitchFamily="18" charset="0"/>
                            <a:cs typeface="Times New Roman" panose="02020603050405020304" pitchFamily="18" charset="0"/>
                          </a:rPr>
                          <m:t>3</m:t>
                        </m:r>
                      </m:den>
                    </m:f>
                    <m:r>
                      <a:rPr lang="en-US" b="0" i="1" smtClean="0">
                        <a:solidFill>
                          <a:srgbClr val="0000FF"/>
                        </a:solidFill>
                        <a:latin typeface="Cambria Math" panose="02040503050406030204" pitchFamily="18" charset="0"/>
                        <a:cs typeface="Times New Roman" panose="02020603050405020304" pitchFamily="18" charset="0"/>
                      </a:rPr>
                      <m:t>:</m:t>
                    </m:r>
                  </m:oMath>
                </a14:m>
                <a:r>
                  <a:rPr lang="en-US" dirty="0">
                    <a:solidFill>
                      <a:srgbClr val="0000FF"/>
                    </a:solidFill>
                    <a:latin typeface="Times New Roman" panose="02020603050405020304" pitchFamily="18" charset="0"/>
                    <a:cs typeface="Times New Roman" panose="02020603050405020304" pitchFamily="18" charset="0"/>
                  </a:rPr>
                  <a:t> 701 </a:t>
                </a:r>
                <a14:m>
                  <m:oMath xmlns:m="http://schemas.openxmlformats.org/officeDocument/2006/math">
                    <m:r>
                      <a:rPr lang="en-US" b="0" i="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en-US" b="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 </m:t>
                    </m:r>
                    <m:f>
                      <m:fPr>
                        <m:ctrlPr>
                          <a:rPr lang="en-US"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2000</m:t>
                        </m:r>
                      </m:num>
                      <m:den>
                        <m:r>
                          <a:rPr lang="en-US" b="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3</m:t>
                        </m:r>
                      </m:den>
                    </m:f>
                  </m:oMath>
                </a14:m>
                <a:r>
                  <a:rPr lang="en-US" dirty="0">
                    <a:latin typeface="Times New Roman" panose="02020603050405020304" pitchFamily="18" charset="0"/>
                    <a:cs typeface="Times New Roman" panose="02020603050405020304" pitchFamily="18" charset="0"/>
                  </a:rPr>
                  <a:t>. The load factor (average number of elements per slot) is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2000</m:t>
                        </m:r>
                      </m:num>
                      <m:den>
                        <m:r>
                          <a:rPr lang="en-US" b="0" i="1" smtClean="0">
                            <a:latin typeface="Cambria Math" panose="02040503050406030204" pitchFamily="18" charset="0"/>
                            <a:cs typeface="Times New Roman" panose="02020603050405020304" pitchFamily="18" charset="0"/>
                          </a:rPr>
                          <m:t>701</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b="0" i="1" dirty="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2.85. This means, on average, we expect to examine about 3 elements during an unsuccessful search. </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Avoiding Power of 2: 701 is not close to any power of 2. Thus this reduces the chances of collisions caused by patterns in the lower bits of the keys.</a:t>
                </a:r>
              </a:p>
              <a:p>
                <a:pPr marL="914400" lvl="1" indent="-452438">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The Hash Function: For any integer key k, the hash function would be h(k) = k mod 701.</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265800"/>
                <a:ext cx="9069977" cy="4923544"/>
              </a:xfrm>
              <a:blipFill>
                <a:blip r:embed="rId2"/>
                <a:stretch>
                  <a:fillRect l="-740" t="-743" r="-1278" b="-2230"/>
                </a:stretch>
              </a:blipFill>
            </p:spPr>
            <p:txBody>
              <a:bodyPr/>
              <a:lstStyle/>
              <a:p>
                <a:r>
                  <a:rPr lang="en-US">
                    <a:noFill/>
                  </a:rPr>
                  <a:t> </a:t>
                </a:r>
              </a:p>
            </p:txBody>
          </p:sp>
        </mc:Fallback>
      </mc:AlternateContent>
    </p:spTree>
    <p:extLst>
      <p:ext uri="{BB962C8B-B14F-4D97-AF65-F5344CB8AC3E}">
        <p14:creationId xmlns:p14="http://schemas.microsoft.com/office/powerpoint/2010/main" val="1995976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0277" y="4734305"/>
            <a:ext cx="7566480" cy="854800"/>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750277" y="3819057"/>
            <a:ext cx="7566480" cy="85480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15439" y="1175656"/>
                <a:ext cx="9357361" cy="5682343"/>
              </a:xfrm>
            </p:spPr>
            <p:txBody>
              <a:bodyPr>
                <a:normAutofit fontScale="40000" lnSpcReduction="20000"/>
              </a:bodyPr>
              <a:lstStyle/>
              <a:p>
                <a:pPr marL="0" indent="0">
                  <a:lnSpc>
                    <a:spcPct val="120000"/>
                  </a:lnSpc>
                  <a:spcBef>
                    <a:spcPts val="0"/>
                  </a:spcBef>
                  <a:spcAft>
                    <a:spcPts val="1800"/>
                  </a:spcAft>
                  <a:buNone/>
                </a:pPr>
                <a:r>
                  <a:rPr lang="en-US" sz="6000" dirty="0">
                    <a:cs typeface="Times New Roman" panose="02020603050405020304" pitchFamily="18" charset="0"/>
                  </a:rPr>
                  <a:t>The </a:t>
                </a:r>
                <a:r>
                  <a:rPr lang="en-US" sz="6000" dirty="0">
                    <a:solidFill>
                      <a:srgbClr val="0000FF"/>
                    </a:solidFill>
                    <a:cs typeface="Times New Roman" panose="02020603050405020304" pitchFamily="18" charset="0"/>
                  </a:rPr>
                  <a:t>significant bits </a:t>
                </a:r>
                <a:r>
                  <a:rPr lang="en-US" sz="6000" dirty="0">
                    <a:cs typeface="Times New Roman" panose="02020603050405020304" pitchFamily="18" charset="0"/>
                  </a:rPr>
                  <a:t>for creating hash functions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Two hash functions: use the first (most significant) or last (least significant) p bits of the key k.</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Assume that the table size is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r>
                      <a:rPr lang="en-US" sz="5500" b="0" i="1" smtClean="0">
                        <a:solidFill>
                          <a:srgbClr val="0000FF"/>
                        </a:solidFill>
                        <a:latin typeface="Cambria Math" panose="02040503050406030204" pitchFamily="18" charset="0"/>
                        <a:cs typeface="Times New Roman" panose="02020603050405020304" pitchFamily="18" charset="0"/>
                      </a:rPr>
                      <m:t> </m:t>
                    </m:r>
                  </m:oMath>
                </a14:m>
                <a:r>
                  <a:rPr lang="en-US" sz="5500" dirty="0">
                    <a:latin typeface="Times New Roman" panose="02020603050405020304" pitchFamily="18" charset="0"/>
                    <a:cs typeface="Times New Roman" panose="02020603050405020304" pitchFamily="18" charset="0"/>
                  </a:rPr>
                  <a:t>. (i.e., m = </a:t>
                </a:r>
                <a14:m>
                  <m:oMath xmlns:m="http://schemas.openxmlformats.org/officeDocument/2006/math">
                    <m:sSup>
                      <m:sSupPr>
                        <m:ctrlPr>
                          <a:rPr lang="en-US" sz="5500" i="1">
                            <a:solidFill>
                              <a:srgbClr val="0000FF"/>
                            </a:solidFill>
                            <a:latin typeface="Cambria Math" panose="02040503050406030204" pitchFamily="18" charset="0"/>
                            <a:cs typeface="Times New Roman" panose="02020603050405020304" pitchFamily="18" charset="0"/>
                          </a:rPr>
                        </m:ctrlPr>
                      </m:sSupPr>
                      <m:e>
                        <m:r>
                          <a:rPr lang="en-US" sz="5500" i="1">
                            <a:solidFill>
                              <a:srgbClr val="0000FF"/>
                            </a:solidFill>
                            <a:latin typeface="Cambria Math" panose="02040503050406030204" pitchFamily="18" charset="0"/>
                            <a:cs typeface="Times New Roman" panose="02020603050405020304" pitchFamily="18" charset="0"/>
                          </a:rPr>
                          <m:t>2</m:t>
                        </m:r>
                      </m:e>
                      <m:sup>
                        <m:r>
                          <a:rPr lang="en-US" sz="5500" i="1">
                            <a:solidFill>
                              <a:srgbClr val="0000FF"/>
                            </a:solidFill>
                            <a:latin typeface="Cambria Math" panose="02040503050406030204" pitchFamily="18" charset="0"/>
                            <a:cs typeface="Times New Roman" panose="02020603050405020304" pitchFamily="18" charset="0"/>
                          </a:rPr>
                          <m:t>𝑝</m:t>
                        </m:r>
                      </m:sup>
                    </m:sSup>
                  </m:oMath>
                </a14:m>
                <a:r>
                  <a:rPr lang="en-US" sz="5500" dirty="0">
                    <a:latin typeface="Times New Roman" panose="02020603050405020304" pitchFamily="18" charset="0"/>
                    <a:cs typeface="Times New Roman" panose="02020603050405020304" pitchFamily="18" charset="0"/>
                  </a:rPr>
                  <a:t>) </a:t>
                </a:r>
                <a:r>
                  <a:rPr lang="en-US" sz="51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for ease of implementing the h(k) function</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Let k be an </a:t>
                </a:r>
                <a:r>
                  <a:rPr lang="en-US" sz="5500" dirty="0">
                    <a:solidFill>
                      <a:srgbClr val="0000FF"/>
                    </a:solidFill>
                    <a:latin typeface="Times New Roman" panose="02020603050405020304" pitchFamily="18" charset="0"/>
                    <a:cs typeface="Times New Roman" panose="02020603050405020304" pitchFamily="18" charset="0"/>
                  </a:rPr>
                  <a:t>n</a:t>
                </a:r>
                <a:r>
                  <a:rPr lang="en-US" sz="5500" dirty="0">
                    <a:latin typeface="Times New Roman" panose="02020603050405020304" pitchFamily="18" charset="0"/>
                    <a:cs typeface="Times New Roman" panose="02020603050405020304" pitchFamily="18" charset="0"/>
                  </a:rPr>
                  <a:t>-bit integer. </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Compute hash functions as follows:</a:t>
                </a:r>
              </a:p>
              <a:p>
                <a:pPr marL="457200" indent="-457200">
                  <a:lnSpc>
                    <a:spcPct val="120000"/>
                  </a:lnSpc>
                  <a:spcBef>
                    <a:spcPts val="0"/>
                  </a:spcBef>
                  <a:spcAft>
                    <a:spcPts val="600"/>
                  </a:spcAft>
                </a:pPr>
                <a:r>
                  <a:rPr lang="en-US" sz="5500" dirty="0">
                    <a:latin typeface="Times New Roman" panose="02020603050405020304" pitchFamily="18" charset="0"/>
                    <a:cs typeface="Times New Roman" panose="02020603050405020304" pitchFamily="18" charset="0"/>
                  </a:rPr>
                  <a:t>The hash function h(k) =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55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5500" i="1" dirty="0" smtClean="0">
                            <a:solidFill>
                              <a:srgbClr val="0000FF"/>
                            </a:solidFill>
                            <a:latin typeface="Cambria Math" panose="02040503050406030204" pitchFamily="18" charset="0"/>
                            <a:cs typeface="Times New Roman" panose="02020603050405020304" pitchFamily="18" charset="0"/>
                          </a:rPr>
                        </m:ctrlPr>
                      </m:fPr>
                      <m:num>
                        <m:r>
                          <a:rPr lang="en-US" sz="5500" b="0" i="1" dirty="0" smtClean="0">
                            <a:solidFill>
                              <a:srgbClr val="0000FF"/>
                            </a:solidFill>
                            <a:latin typeface="Cambria Math" panose="02040503050406030204" pitchFamily="18" charset="0"/>
                            <a:cs typeface="Times New Roman" panose="02020603050405020304" pitchFamily="18" charset="0"/>
                          </a:rPr>
                          <m:t>𝑘</m:t>
                        </m:r>
                      </m:num>
                      <m:den>
                        <m:sSup>
                          <m:sSupPr>
                            <m:ctrlPr>
                              <a:rPr lang="en-US" sz="5500" i="1" dirty="0" smtClean="0">
                                <a:solidFill>
                                  <a:srgbClr val="0000FF"/>
                                </a:solidFill>
                                <a:latin typeface="Cambria Math" panose="02040503050406030204" pitchFamily="18" charset="0"/>
                                <a:cs typeface="Times New Roman" panose="02020603050405020304" pitchFamily="18" charset="0"/>
                              </a:rPr>
                            </m:ctrlPr>
                          </m:sSupPr>
                          <m:e>
                            <m:r>
                              <a:rPr lang="en-US" sz="5500" b="0" i="1" dirty="0" smtClean="0">
                                <a:solidFill>
                                  <a:srgbClr val="0000FF"/>
                                </a:solidFill>
                                <a:latin typeface="Cambria Math" panose="02040503050406030204" pitchFamily="18" charset="0"/>
                                <a:cs typeface="Times New Roman" panose="02020603050405020304" pitchFamily="18" charset="0"/>
                              </a:rPr>
                              <m:t>2</m:t>
                            </m:r>
                          </m:e>
                          <m:sup>
                            <m:r>
                              <a:rPr lang="en-US" sz="5500" b="0" i="1" dirty="0" smtClean="0">
                                <a:solidFill>
                                  <a:srgbClr val="0000FF"/>
                                </a:solidFill>
                                <a:latin typeface="Cambria Math" panose="02040503050406030204" pitchFamily="18" charset="0"/>
                                <a:cs typeface="Times New Roman" panose="02020603050405020304" pitchFamily="18" charset="0"/>
                              </a:rPr>
                              <m:t>𝑛</m:t>
                            </m:r>
                            <m:r>
                              <a:rPr lang="en-US" sz="5500" b="0" i="1" dirty="0" smtClean="0">
                                <a:solidFill>
                                  <a:srgbClr val="0000FF"/>
                                </a:solidFill>
                                <a:latin typeface="Cambria Math" panose="02040503050406030204" pitchFamily="18" charset="0"/>
                                <a:cs typeface="Times New Roman" panose="02020603050405020304" pitchFamily="18" charset="0"/>
                              </a:rPr>
                              <m:t>−</m:t>
                            </m:r>
                            <m:r>
                              <a:rPr lang="en-US" sz="5500" b="0" i="1" dirty="0" smtClean="0">
                                <a:solidFill>
                                  <a:srgbClr val="0000FF"/>
                                </a:solidFill>
                                <a:latin typeface="Cambria Math" panose="02040503050406030204" pitchFamily="18" charset="0"/>
                                <a:cs typeface="Times New Roman" panose="02020603050405020304" pitchFamily="18" charset="0"/>
                              </a:rPr>
                              <m:t>𝑝</m:t>
                            </m:r>
                          </m:sup>
                        </m:sSup>
                      </m:den>
                    </m:f>
                  </m:oMath>
                </a14:m>
                <a:r>
                  <a:rPr lang="en-US" sz="5500" dirty="0">
                    <a:solidFill>
                      <a:srgbClr val="0000FF"/>
                    </a:solidFill>
                    <a:latin typeface="Times New Roman" panose="02020603050405020304" pitchFamily="18" charset="0"/>
                    <a:cs typeface="Times New Roman" panose="02020603050405020304" pitchFamily="18" charset="0"/>
                  </a:rPr>
                  <a:t> </a:t>
                </a:r>
                <a:r>
                  <a:rPr lang="en-US" sz="55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55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latin typeface="Times New Roman" panose="02020603050405020304" pitchFamily="18" charset="0"/>
                    <a:cs typeface="Times New Roman" panose="02020603050405020304" pitchFamily="18" charset="0"/>
                  </a:rPr>
                  <a:t>the hash value of the first p bits of k. </a:t>
                </a:r>
                <a:r>
                  <a:rPr lang="en-US" sz="5500" dirty="0">
                    <a:latin typeface="Times New Roman" panose="02020603050405020304" pitchFamily="18" charset="0"/>
                    <a:cs typeface="Times New Roman" panose="02020603050405020304" pitchFamily="18" charset="0"/>
                  </a:rPr>
                  <a:t>(quotient).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 hash function h(k) = k mod </a:t>
                </a:r>
                <a14:m>
                  <m:oMath xmlns:m="http://schemas.openxmlformats.org/officeDocument/2006/math">
                    <m:sSup>
                      <m:sSupPr>
                        <m:ctrlPr>
                          <a:rPr lang="en-US" sz="5500" i="1" smtClean="0">
                            <a:solidFill>
                              <a:srgbClr val="0000FF"/>
                            </a:solidFill>
                            <a:latin typeface="Cambria Math" panose="02040503050406030204" pitchFamily="18" charset="0"/>
                            <a:cs typeface="Times New Roman" panose="02020603050405020304" pitchFamily="18" charset="0"/>
                          </a:rPr>
                        </m:ctrlPr>
                      </m:sSupPr>
                      <m:e>
                        <m:r>
                          <a:rPr lang="en-US" sz="5500" b="0" i="1" smtClean="0">
                            <a:solidFill>
                              <a:srgbClr val="0000FF"/>
                            </a:solidFill>
                            <a:latin typeface="Cambria Math" panose="02040503050406030204" pitchFamily="18" charset="0"/>
                            <a:cs typeface="Times New Roman" panose="02020603050405020304" pitchFamily="18" charset="0"/>
                          </a:rPr>
                          <m:t>2</m:t>
                        </m:r>
                      </m:e>
                      <m:sup>
                        <m:r>
                          <a:rPr lang="en-US" sz="5500" b="0" i="1" smtClean="0">
                            <a:solidFill>
                              <a:srgbClr val="0000FF"/>
                            </a:solidFill>
                            <a:latin typeface="Cambria Math" panose="02040503050406030204" pitchFamily="18" charset="0"/>
                            <a:cs typeface="Times New Roman" panose="02020603050405020304" pitchFamily="18" charset="0"/>
                          </a:rPr>
                          <m:t>𝑝</m:t>
                        </m:r>
                      </m:sup>
                    </m:sSup>
                  </m:oMath>
                </a14:m>
                <a:endParaRPr lang="en-US" sz="5500" dirty="0">
                  <a:solidFill>
                    <a:srgbClr val="0000FF"/>
                  </a:solidFill>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5500" i="1" dirty="0">
                    <a:solidFill>
                      <a:srgbClr val="0000FF"/>
                    </a:solidFill>
                    <a:latin typeface="Times New Roman" panose="02020603050405020304" pitchFamily="18" charset="0"/>
                    <a:cs typeface="Times New Roman" panose="02020603050405020304" pitchFamily="18" charset="0"/>
                  </a:rPr>
                  <a:t>the hash value of the last p bits of k. </a:t>
                </a:r>
                <a:r>
                  <a:rPr lang="en-US" sz="5500" dirty="0">
                    <a:solidFill>
                      <a:srgbClr val="0000FF"/>
                    </a:solidFill>
                    <a:latin typeface="Times New Roman" panose="02020603050405020304" pitchFamily="18" charset="0"/>
                    <a:cs typeface="Times New Roman" panose="02020603050405020304" pitchFamily="18" charset="0"/>
                  </a:rPr>
                  <a:t>(remainder).</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 The time for computing these hash functions is fast.</a:t>
                </a:r>
              </a:p>
              <a:p>
                <a:pPr marL="457200" indent="-457200">
                  <a:lnSpc>
                    <a:spcPct val="120000"/>
                  </a:lnSpc>
                  <a:spcBef>
                    <a:spcPts val="0"/>
                  </a:spcBef>
                  <a:spcAft>
                    <a:spcPts val="600"/>
                  </a:spcAft>
                </a:pPr>
                <a:r>
                  <a:rPr lang="en-US" sz="5500" dirty="0">
                    <a:solidFill>
                      <a:srgbClr val="0000FF"/>
                    </a:solidFill>
                    <a:latin typeface="Times New Roman" panose="02020603050405020304" pitchFamily="18" charset="0"/>
                    <a:cs typeface="Times New Roman" panose="02020603050405020304" pitchFamily="18" charset="0"/>
                  </a:rPr>
                  <a:t>They are bad hash functions, especially for strings.</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615439" y="1175656"/>
                <a:ext cx="9357361" cy="5682343"/>
              </a:xfrm>
              <a:blipFill>
                <a:blip r:embed="rId2"/>
                <a:stretch>
                  <a:fillRect l="-977" t="-858" r="-110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50042F-E80C-47F5-A577-6C66C0E612D6}"/>
                  </a:ext>
                </a:extLst>
              </p:cNvPr>
              <p:cNvSpPr txBox="1"/>
              <p:nvPr/>
            </p:nvSpPr>
            <p:spPr>
              <a:xfrm>
                <a:off x="8316757" y="3167271"/>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a:t>
                </a:r>
                <a:r>
                  <a:rPr lang="en-US" b="1" dirty="0"/>
                  <a:t>11 10</a:t>
                </a:r>
                <a:r>
                  <a:rPr lang="en-US" dirty="0"/>
                  <a:t>11 0011  n=10bits</a:t>
                </a:r>
              </a:p>
              <a:p>
                <a:r>
                  <a:rPr lang="en-US" dirty="0"/>
                  <a:t>p = 4 . </a:t>
                </a:r>
                <a14:m>
                  <m:oMath xmlns:m="http://schemas.openxmlformats.org/officeDocument/2006/math">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6</m:t>
                        </m:r>
                      </m:sup>
                    </m:sSup>
                    <m:r>
                      <a:rPr lang="en-US" sz="1800" b="0" i="1" smtClean="0">
                        <a:solidFill>
                          <a:srgbClr val="0000FF"/>
                        </a:solidFill>
                        <a:latin typeface="Cambria Math" panose="02040503050406030204" pitchFamily="18" charset="0"/>
                        <a:cs typeface="Times New Roman" panose="02020603050405020304" pitchFamily="18" charset="0"/>
                      </a:rPr>
                      <m:t> =100 0000</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b="1" dirty="0"/>
                  <a:t>11 10</a:t>
                </a:r>
                <a:r>
                  <a:rPr lang="en-US" dirty="0">
                    <a:solidFill>
                      <a:srgbClr val="0000FF"/>
                    </a:solidFill>
                  </a:rPr>
                  <a:t>11 0011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100 0000</a:t>
                </a:r>
              </a:p>
              <a:p>
                <a:r>
                  <a:rPr lang="en-US" dirty="0">
                    <a:latin typeface="Times New Roman" panose="02020603050405020304" pitchFamily="18" charset="0"/>
                    <a:cs typeface="Times New Roman" panose="02020603050405020304" pitchFamily="18" charset="0"/>
                  </a:rPr>
                  <a:t>q = </a:t>
                </a:r>
                <a:r>
                  <a:rPr lang="en-US" b="1" dirty="0">
                    <a:latin typeface="Times New Roman" panose="02020603050405020304" pitchFamily="18" charset="0"/>
                    <a:cs typeface="Times New Roman" panose="02020603050405020304" pitchFamily="18" charset="0"/>
                  </a:rPr>
                  <a:t>1110</a:t>
                </a:r>
                <a:r>
                  <a:rPr lang="en-US" dirty="0">
                    <a:latin typeface="Times New Roman" panose="02020603050405020304" pitchFamily="18" charset="0"/>
                    <a:cs typeface="Times New Roman" panose="02020603050405020304" pitchFamily="18" charset="0"/>
                  </a:rPr>
                  <a:t> and r = </a:t>
                </a:r>
                <a:r>
                  <a:rPr lang="en-US" dirty="0">
                    <a:solidFill>
                      <a:srgbClr val="0000FF"/>
                    </a:solidFill>
                    <a:latin typeface="Times New Roman" panose="02020603050405020304" pitchFamily="18" charset="0"/>
                    <a:cs typeface="Times New Roman" panose="02020603050405020304" pitchFamily="18" charset="0"/>
                  </a:rPr>
                  <a:t>11 0011</a:t>
                </a:r>
                <a:endParaRPr lang="en-US" dirty="0">
                  <a:solidFill>
                    <a:srgbClr val="0000FF"/>
                  </a:solidFill>
                </a:endParaRPr>
              </a:p>
            </p:txBody>
          </p:sp>
        </mc:Choice>
        <mc:Fallback xmlns="">
          <p:sp>
            <p:nvSpPr>
              <p:cNvPr id="5" name="TextBox 4">
                <a:extLst>
                  <a:ext uri="{FF2B5EF4-FFF2-40B4-BE49-F238E27FC236}">
                    <a16:creationId xmlns:a16="http://schemas.microsoft.com/office/drawing/2014/main" id="{A750042F-E80C-47F5-A577-6C66C0E612D6}"/>
                  </a:ext>
                </a:extLst>
              </p:cNvPr>
              <p:cNvSpPr txBox="1">
                <a:spLocks noRot="1" noChangeAspect="1" noMove="1" noResize="1" noEditPoints="1" noAdjustHandles="1" noChangeArrowheads="1" noChangeShapeType="1" noTextEdit="1"/>
              </p:cNvSpPr>
              <p:nvPr/>
            </p:nvSpPr>
            <p:spPr>
              <a:xfrm>
                <a:off x="8316757" y="3167271"/>
                <a:ext cx="3095625" cy="1477328"/>
              </a:xfrm>
              <a:prstGeom prst="rect">
                <a:avLst/>
              </a:prstGeom>
              <a:blipFill>
                <a:blip r:embed="rId4"/>
                <a:stretch>
                  <a:fillRect l="-1373" t="-2049" b="-491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B4A0D33-0FF7-43B2-9228-0372AF007D64}"/>
              </a:ext>
            </a:extLst>
          </p:cNvPr>
          <p:cNvSpPr txBox="1"/>
          <p:nvPr/>
        </p:nvSpPr>
        <p:spPr>
          <a:xfrm>
            <a:off x="2130270" y="6334225"/>
            <a:ext cx="5057339"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e.g., h(</a:t>
            </a:r>
            <a:r>
              <a:rPr lang="en-US" sz="2200" dirty="0" err="1">
                <a:latin typeface="Times New Roman" panose="02020603050405020304" pitchFamily="18" charset="0"/>
                <a:cs typeface="Times New Roman" panose="02020603050405020304" pitchFamily="18" charset="0"/>
              </a:rPr>
              <a:t>xbcde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ybcde</a:t>
            </a:r>
            <a:r>
              <a:rPr lang="en-US" sz="2200" dirty="0">
                <a:latin typeface="Times New Roman" panose="02020603050405020304" pitchFamily="18" charset="0"/>
                <a:cs typeface="Times New Roman" panose="02020603050405020304" pitchFamily="18" charset="0"/>
              </a:rPr>
              <a:t>) = h(</a:t>
            </a:r>
            <a:r>
              <a:rPr lang="en-US" sz="2200" dirty="0" err="1">
                <a:latin typeface="Times New Roman" panose="02020603050405020304" pitchFamily="18" charset="0"/>
                <a:cs typeface="Times New Roman" panose="02020603050405020304" pitchFamily="18" charset="0"/>
              </a:rPr>
              <a:t>zbcde</a:t>
            </a:r>
            <a:r>
              <a:rPr lang="en-US" sz="22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39E040-A384-4893-89AA-226B3993FDBF}"/>
                  </a:ext>
                </a:extLst>
              </p:cNvPr>
              <p:cNvSpPr txBox="1"/>
              <p:nvPr/>
            </p:nvSpPr>
            <p:spPr>
              <a:xfrm>
                <a:off x="8316758" y="4862680"/>
                <a:ext cx="309562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k = 11 1011 0011  n=10bits</a:t>
                </a:r>
              </a:p>
              <a:p>
                <a:r>
                  <a:rPr lang="en-US" dirty="0"/>
                  <a:t>p = 4 .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i="1" dirty="0">
                        <a:solidFill>
                          <a:srgbClr val="0000FF"/>
                        </a:solidFill>
                        <a:latin typeface="Cambria Math" panose="02040503050406030204" pitchFamily="18" charset="0"/>
                        <a:cs typeface="Times New Roman" panose="02020603050405020304" pitchFamily="18" charset="0"/>
                      </a:rPr>
                      <m:t>= </m:t>
                    </m:r>
                    <m:sSup>
                      <m:sSupPr>
                        <m:ctrlPr>
                          <a:rPr lang="en-US" sz="1800" i="1" smtClean="0">
                            <a:solidFill>
                              <a:srgbClr val="0000FF"/>
                            </a:solidFill>
                            <a:latin typeface="Cambria Math" panose="02040503050406030204" pitchFamily="18" charset="0"/>
                            <a:cs typeface="Times New Roman" panose="02020603050405020304" pitchFamily="18" charset="0"/>
                          </a:rPr>
                        </m:ctrlPr>
                      </m:sSupPr>
                      <m:e>
                        <m:r>
                          <a:rPr lang="en-US" sz="1800" b="0" i="1" smtClean="0">
                            <a:solidFill>
                              <a:srgbClr val="0000FF"/>
                            </a:solidFill>
                            <a:latin typeface="Cambria Math" panose="02040503050406030204" pitchFamily="18" charset="0"/>
                            <a:cs typeface="Times New Roman" panose="02020603050405020304" pitchFamily="18" charset="0"/>
                          </a:rPr>
                          <m:t>2</m:t>
                        </m:r>
                      </m:e>
                      <m:sup>
                        <m:r>
                          <a:rPr lang="en-US" sz="1800" b="0" i="1" smtClean="0">
                            <a:solidFill>
                              <a:srgbClr val="0000FF"/>
                            </a:solidFill>
                            <a:latin typeface="Cambria Math" panose="02040503050406030204" pitchFamily="18" charset="0"/>
                            <a:cs typeface="Times New Roman" panose="02020603050405020304" pitchFamily="18" charset="0"/>
                          </a:rPr>
                          <m:t>4</m:t>
                        </m:r>
                      </m:sup>
                    </m:sSup>
                    <m:r>
                      <a:rPr lang="en-US" sz="1800" b="0" i="0" smtClean="0">
                        <a:solidFill>
                          <a:srgbClr val="0000FF"/>
                        </a:solidFill>
                        <a:latin typeface="Cambria Math" panose="02040503050406030204" pitchFamily="18" charset="0"/>
                        <a:cs typeface="Times New Roman" panose="02020603050405020304" pitchFamily="18" charset="0"/>
                      </a:rPr>
                      <m:t>=  1 0000.</m:t>
                    </m:r>
                  </m:oMath>
                </a14:m>
                <a:endParaRPr lang="en-US" sz="1800" b="0" dirty="0">
                  <a:solidFill>
                    <a:srgbClr val="0000FF"/>
                  </a:solidFill>
                  <a:cs typeface="Times New Roman" panose="02020603050405020304" pitchFamily="18" charset="0"/>
                </a:endParaRPr>
              </a:p>
              <a:p>
                <a:r>
                  <a:rPr lang="en-US" dirty="0"/>
                  <a:t> k mod </a:t>
                </a:r>
                <a14:m>
                  <m:oMath xmlns:m="http://schemas.openxmlformats.org/officeDocument/2006/math">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𝑝</m:t>
                        </m:r>
                      </m:sup>
                    </m:sSup>
                    <m:r>
                      <a:rPr lang="en-US" b="0" i="1" dirty="0" smtClean="0">
                        <a:solidFill>
                          <a:srgbClr val="0000FF"/>
                        </a:solidFill>
                        <a:latin typeface="Cambria Math" panose="02040503050406030204" pitchFamily="18" charset="0"/>
                        <a:cs typeface="Times New Roman" panose="02020603050405020304" pitchFamily="18" charset="0"/>
                      </a:rPr>
                      <m:t>=</m:t>
                    </m:r>
                    <m:r>
                      <a:rPr lang="en-US" sz="1800" i="1" smtClean="0">
                        <a:solidFill>
                          <a:srgbClr val="0000FF"/>
                        </a:solidFill>
                        <a:latin typeface="Cambria Math" panose="02040503050406030204" pitchFamily="18" charset="0"/>
                        <a:cs typeface="Times New Roman" panose="02020603050405020304" pitchFamily="18" charset="0"/>
                      </a:rPr>
                      <m:t>0</m:t>
                    </m:r>
                    <m:r>
                      <a:rPr lang="en-US" sz="1800" b="0" i="1" smtClean="0">
                        <a:solidFill>
                          <a:srgbClr val="0000FF"/>
                        </a:solidFill>
                        <a:latin typeface="Cambria Math" panose="02040503050406030204" pitchFamily="18" charset="0"/>
                        <a:cs typeface="Times New Roman" panose="02020603050405020304" pitchFamily="18" charset="0"/>
                      </a:rPr>
                      <m:t>011</m:t>
                    </m:r>
                  </m:oMath>
                </a14:m>
                <a:r>
                  <a:rPr lang="en-US" sz="1800"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Then </a:t>
                </a:r>
                <a:r>
                  <a:rPr lang="en-US" dirty="0">
                    <a:solidFill>
                      <a:schemeClr val="tx1"/>
                    </a:solidFill>
                  </a:rPr>
                  <a:t>11 1011 </a:t>
                </a:r>
                <a:r>
                  <a:rPr lang="en-US" b="1" dirty="0">
                    <a:solidFill>
                      <a:srgbClr val="0000FF"/>
                    </a:solidFill>
                  </a:rPr>
                  <a:t>0011</a:t>
                </a:r>
                <a:r>
                  <a:rPr lang="en-US" dirty="0">
                    <a:solidFill>
                      <a:srgbClr val="0000FF"/>
                    </a:solidFill>
                  </a:rPr>
                  <a:t>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1 0000</a:t>
                </a:r>
              </a:p>
              <a:p>
                <a:r>
                  <a:rPr lang="en-US" dirty="0">
                    <a:latin typeface="Times New Roman" panose="02020603050405020304" pitchFamily="18" charset="0"/>
                    <a:cs typeface="Times New Roman" panose="02020603050405020304" pitchFamily="18" charset="0"/>
                  </a:rPr>
                  <a:t>q = 11 1011 and r = </a:t>
                </a:r>
                <a:r>
                  <a:rPr lang="en-US" b="1" dirty="0">
                    <a:solidFill>
                      <a:srgbClr val="0000FF"/>
                    </a:solidFill>
                    <a:latin typeface="Times New Roman" panose="02020603050405020304" pitchFamily="18" charset="0"/>
                    <a:cs typeface="Times New Roman" panose="02020603050405020304" pitchFamily="18" charset="0"/>
                  </a:rPr>
                  <a:t>0011</a:t>
                </a:r>
                <a:endParaRPr lang="en-US" b="1" dirty="0">
                  <a:solidFill>
                    <a:srgbClr val="0000FF"/>
                  </a:solidFill>
                </a:endParaRPr>
              </a:p>
            </p:txBody>
          </p:sp>
        </mc:Choice>
        <mc:Fallback xmlns="">
          <p:sp>
            <p:nvSpPr>
              <p:cNvPr id="7" name="TextBox 6">
                <a:extLst>
                  <a:ext uri="{FF2B5EF4-FFF2-40B4-BE49-F238E27FC236}">
                    <a16:creationId xmlns:a16="http://schemas.microsoft.com/office/drawing/2014/main" id="{E039E040-A384-4893-89AA-226B3993FDBF}"/>
                  </a:ext>
                </a:extLst>
              </p:cNvPr>
              <p:cNvSpPr txBox="1">
                <a:spLocks noRot="1" noChangeAspect="1" noMove="1" noResize="1" noEditPoints="1" noAdjustHandles="1" noChangeArrowheads="1" noChangeShapeType="1" noTextEdit="1"/>
              </p:cNvSpPr>
              <p:nvPr/>
            </p:nvSpPr>
            <p:spPr>
              <a:xfrm>
                <a:off x="8316758" y="4862680"/>
                <a:ext cx="3095625" cy="1477328"/>
              </a:xfrm>
              <a:prstGeom prst="rect">
                <a:avLst/>
              </a:prstGeom>
              <a:blipFill>
                <a:blip r:embed="rId5"/>
                <a:stretch>
                  <a:fillRect l="-1373" t="-2049" b="-4918"/>
                </a:stretch>
              </a:blipFill>
            </p:spPr>
            <p:txBody>
              <a:bodyPr/>
              <a:lstStyle/>
              <a:p>
                <a:r>
                  <a:rPr lang="en-US">
                    <a:noFill/>
                  </a:rPr>
                  <a:t> </a:t>
                </a:r>
              </a:p>
            </p:txBody>
          </p:sp>
        </mc:Fallback>
      </mc:AlternateContent>
    </p:spTree>
    <p:extLst>
      <p:ext uri="{BB962C8B-B14F-4D97-AF65-F5344CB8AC3E}">
        <p14:creationId xmlns:p14="http://schemas.microsoft.com/office/powerpoint/2010/main" val="1440753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50277" y="4734305"/>
            <a:ext cx="7566480" cy="854800"/>
          </a:xfrm>
          <a:prstGeom prst="rect">
            <a:avLst/>
          </a:prstGeom>
          <a:solidFill>
            <a:srgbClr val="FFFF00"/>
          </a:solidFill>
        </p:spPr>
        <p:txBody>
          <a:bodyPr wrap="square" rtlCol="0">
            <a:spAutoFit/>
          </a:bodyPr>
          <a:lstStyle/>
          <a:p>
            <a:endParaRPr lang="en-US" dirty="0"/>
          </a:p>
        </p:txBody>
      </p:sp>
      <p:sp>
        <p:nvSpPr>
          <p:cNvPr id="8" name="TextBox 7"/>
          <p:cNvSpPr txBox="1"/>
          <p:nvPr/>
        </p:nvSpPr>
        <p:spPr>
          <a:xfrm>
            <a:off x="750277" y="3819057"/>
            <a:ext cx="7566480" cy="854800"/>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647336" y="1103356"/>
            <a:ext cx="9357361"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Efficiency:</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Both hash functions are very efficient. The most significant p bits are extracted via a division and floor operation. Extracting the least significant p bits is done via a modulus operation, both of which are computationally fast.</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Problems with Uniformity:</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Most Significant Bits:</a:t>
            </a:r>
          </a:p>
          <a:p>
            <a:pPr marL="1376363"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If the most significant bits of the keys are similar (common prefixes), this hash function will result in many collisions. For example, all keys with the prefix “1100” will map to the same hash value.</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Least Significant Bits:</a:t>
            </a:r>
          </a:p>
          <a:p>
            <a:pPr marL="1376363"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If the least significant bits of the keys have patterns or lack randomness, this hash function will also result in many collisions. For example, keys ending in “1101”, “1111”, etc., will frequently hash to the same value.</a:t>
            </a:r>
          </a:p>
        </p:txBody>
      </p:sp>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0565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917577" cy="732155"/>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97280"/>
            <a:ext cx="9442422" cy="5682343"/>
          </a:xfrm>
        </p:spPr>
        <p:txBody>
          <a:bodyPr>
            <a:noAutofit/>
          </a:bodyPr>
          <a:lstStyle/>
          <a:p>
            <a:pPr marL="0" indent="0">
              <a:lnSpc>
                <a:spcPct val="12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The </a:t>
            </a:r>
            <a:r>
              <a:rPr lang="en-US" sz="2000" dirty="0">
                <a:solidFill>
                  <a:srgbClr val="0000FF"/>
                </a:solidFill>
                <a:latin typeface="Times New Roman" panose="02020603050405020304" pitchFamily="18" charset="0"/>
                <a:cs typeface="Times New Roman" panose="02020603050405020304" pitchFamily="18" charset="0"/>
              </a:rPr>
              <a:t>significant bits </a:t>
            </a:r>
            <a:r>
              <a:rPr lang="en-US" sz="2000" dirty="0">
                <a:latin typeface="Times New Roman" panose="02020603050405020304" pitchFamily="18" charset="0"/>
                <a:cs typeface="Times New Roman" panose="02020603050405020304" pitchFamily="18" charset="0"/>
              </a:rPr>
              <a:t>for creating hash functions - Analysis</a:t>
            </a:r>
          </a:p>
          <a:p>
            <a:pPr marL="4572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 Keys:</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These hash functions perform poorly with strings, especially when keys have common prefixes or suffixes. For example,</a:t>
            </a:r>
          </a:p>
          <a:p>
            <a:pPr marL="9144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Least Significant Bits (suffix):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Strings like "</a:t>
            </a:r>
            <a:r>
              <a:rPr lang="en-US" sz="2000" dirty="0" err="1">
                <a:latin typeface="Times New Roman" panose="02020603050405020304" pitchFamily="18" charset="0"/>
                <a:cs typeface="Times New Roman" panose="02020603050405020304" pitchFamily="18" charset="0"/>
              </a:rPr>
              <a:t>xbcde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ybcde</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zbcde</a:t>
            </a:r>
            <a:r>
              <a:rPr lang="en-US" sz="2000" dirty="0">
                <a:latin typeface="Times New Roman" panose="02020603050405020304" pitchFamily="18" charset="0"/>
                <a:cs typeface="Times New Roman" panose="02020603050405020304" pitchFamily="18" charset="0"/>
              </a:rPr>
              <a:t>“ might hash to the value corresponding to “</a:t>
            </a:r>
            <a:r>
              <a:rPr lang="en-US" sz="2000" dirty="0" err="1">
                <a:latin typeface="Times New Roman" panose="02020603050405020304" pitchFamily="18" charset="0"/>
                <a:cs typeface="Times New Roman" panose="02020603050405020304" pitchFamily="18" charset="0"/>
              </a:rPr>
              <a:t>bcde</a:t>
            </a:r>
            <a:r>
              <a:rPr lang="en-US" sz="2000" dirty="0">
                <a:latin typeface="Times New Roman" panose="02020603050405020304" pitchFamily="18" charset="0"/>
                <a:cs typeface="Times New Roman" panose="02020603050405020304" pitchFamily="18" charset="0"/>
              </a:rPr>
              <a:t>”, if the hash function only looks at the last four characters of each string. </a:t>
            </a:r>
          </a:p>
          <a:p>
            <a:pPr marL="1371600" indent="-457200">
              <a:lnSpc>
                <a:spcPct val="120000"/>
              </a:lnSpc>
              <a:spcBef>
                <a:spcPts val="0"/>
              </a:spcBef>
              <a:spcAft>
                <a:spcPts val="600"/>
              </a:spcAft>
            </a:pPr>
            <a:r>
              <a:rPr lang="en-US" sz="2000" dirty="0">
                <a:latin typeface="Times New Roman" panose="02020603050405020304" pitchFamily="18" charset="0"/>
                <a:cs typeface="Times New Roman" panose="02020603050405020304" pitchFamily="18" charset="0"/>
              </a:rPr>
              <a:t>In this case, all these strings would hash to the same value because their suffixes are identical.</a:t>
            </a:r>
          </a:p>
          <a:p>
            <a:pPr marL="914400" indent="-457200">
              <a:lnSpc>
                <a:spcPct val="120000"/>
              </a:lnSpc>
              <a:spcBef>
                <a:spcPts val="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Most Significant Bits (prefix):</a:t>
            </a:r>
          </a:p>
          <a:p>
            <a:pPr marL="1371600" indent="-457200">
              <a:lnSpc>
                <a:spcPct val="120000"/>
              </a:lnSpc>
              <a:spcBef>
                <a:spcPts val="0"/>
              </a:spcBef>
              <a:spcAft>
                <a:spcPts val="600"/>
              </a:spcAft>
            </a:pPr>
            <a:r>
              <a:rPr lang="en-US" sz="2400" dirty="0">
                <a:latin typeface="Times New Roman" panose="02020603050405020304" pitchFamily="18" charset="0"/>
                <a:cs typeface="Times New Roman" panose="02020603050405020304" pitchFamily="18" charset="0"/>
              </a:rPr>
              <a:t>Strings with the same initial character (e.g., "</a:t>
            </a:r>
            <a:r>
              <a:rPr lang="en-US" sz="2400" dirty="0" err="1">
                <a:latin typeface="Times New Roman" panose="02020603050405020304" pitchFamily="18" charset="0"/>
                <a:cs typeface="Times New Roman" panose="02020603050405020304" pitchFamily="18" charset="0"/>
              </a:rPr>
              <a:t>abxyz</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abcde</a:t>
            </a:r>
            <a:r>
              <a:rPr lang="en-US" sz="2400" dirty="0">
                <a:latin typeface="Times New Roman" panose="02020603050405020304" pitchFamily="18" charset="0"/>
                <a:cs typeface="Times New Roman" panose="02020603050405020304" pitchFamily="18" charset="0"/>
              </a:rPr>
              <a:t>") would hash to the same value (e.g. " ab " for this case).</a:t>
            </a:r>
          </a:p>
          <a:p>
            <a:pPr marL="457200" indent="0">
              <a:lnSpc>
                <a:spcPct val="120000"/>
              </a:lnSpc>
              <a:spcBef>
                <a:spcPts val="0"/>
              </a:spcBef>
              <a:spcAft>
                <a:spcPts val="600"/>
              </a:spcAft>
              <a:buNone/>
            </a:pP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D8E0371D-FE56-4E8F-AA87-ACE437CD4C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90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4A8FD-A6FD-35E9-4098-A10AA7968E1B}"/>
              </a:ext>
            </a:extLst>
          </p:cNvPr>
          <p:cNvSpPr txBox="1"/>
          <p:nvPr/>
        </p:nvSpPr>
        <p:spPr>
          <a:xfrm>
            <a:off x="3484821" y="2888339"/>
            <a:ext cx="4074928" cy="1081322"/>
          </a:xfrm>
          <a:prstGeom prst="rect">
            <a:avLst/>
          </a:prstGeom>
          <a:noFill/>
        </p:spPr>
        <p:txBody>
          <a:bodyPr wrap="square">
            <a:spAutoFit/>
          </a:bodyPr>
          <a:lstStyle/>
          <a:p>
            <a:pPr marL="0" indent="0">
              <a:lnSpc>
                <a:spcPct val="120000"/>
              </a:lnSpc>
              <a:spcBef>
                <a:spcPts val="600"/>
              </a:spcBef>
              <a:spcAft>
                <a:spcPts val="600"/>
              </a:spcAft>
              <a:buNone/>
            </a:pPr>
            <a:r>
              <a:rPr lang="en-US" sz="2800" dirty="0">
                <a:latin typeface="Times New Roman" panose="02020603050405020304" pitchFamily="18" charset="0"/>
                <a:cs typeface="Times New Roman" panose="02020603050405020304" pitchFamily="18" charset="0"/>
              </a:rPr>
              <a:t>The </a:t>
            </a:r>
            <a:r>
              <a:rPr lang="en-US" sz="2800" dirty="0">
                <a:solidFill>
                  <a:srgbClr val="0000FF"/>
                </a:solidFill>
                <a:latin typeface="Times New Roman" panose="02020603050405020304" pitchFamily="18" charset="0"/>
                <a:cs typeface="Times New Roman" panose="02020603050405020304" pitchFamily="18" charset="0"/>
              </a:rPr>
              <a:t>Multiplication method </a:t>
            </a:r>
            <a:r>
              <a:rPr lang="en-US" sz="2800" dirty="0">
                <a:latin typeface="Times New Roman" panose="02020603050405020304" pitchFamily="18" charset="0"/>
                <a:cs typeface="Times New Roman" panose="02020603050405020304" pitchFamily="18" charset="0"/>
              </a:rPr>
              <a:t>for creating hash functions</a:t>
            </a:r>
          </a:p>
        </p:txBody>
      </p:sp>
    </p:spTree>
    <p:extLst>
      <p:ext uri="{BB962C8B-B14F-4D97-AF65-F5344CB8AC3E}">
        <p14:creationId xmlns:p14="http://schemas.microsoft.com/office/powerpoint/2010/main" val="502340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0653" y="2616675"/>
            <a:ext cx="10684038" cy="2937211"/>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139702" cy="5508940"/>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Multiplication and Fraction Extraction:</a:t>
            </a:r>
          </a:p>
          <a:p>
            <a:pPr marL="1371600" lvl="1" indent="-457200">
              <a:lnSpc>
                <a:spcPct val="120000"/>
              </a:lnSpc>
              <a:spcBef>
                <a:spcPts val="0"/>
              </a:spcBef>
              <a:spcAft>
                <a:spcPts val="600"/>
              </a:spcAft>
            </a:pPr>
            <a:r>
              <a:rPr lang="en-US" sz="9600" b="1" dirty="0">
                <a:solidFill>
                  <a:srgbClr val="0000FF"/>
                </a:solidFill>
                <a:latin typeface="Times New Roman" panose="02020603050405020304" pitchFamily="18" charset="0"/>
                <a:cs typeface="Times New Roman" panose="02020603050405020304" pitchFamily="18" charset="0"/>
              </a:rPr>
              <a:t>Multiply</a:t>
            </a:r>
            <a:r>
              <a:rPr lang="en-US" sz="9600" dirty="0">
                <a:latin typeface="Times New Roman" panose="02020603050405020304" pitchFamily="18" charset="0"/>
                <a:cs typeface="Times New Roman" panose="02020603050405020304" pitchFamily="18" charset="0"/>
              </a:rPr>
              <a:t> the key k by </a:t>
            </a:r>
            <a:r>
              <a:rPr lang="en-US" sz="9600" dirty="0">
                <a:solidFill>
                  <a:srgbClr val="0000FF"/>
                </a:solidFill>
                <a:latin typeface="Times New Roman" panose="02020603050405020304" pitchFamily="18" charset="0"/>
                <a:cs typeface="Times New Roman" panose="02020603050405020304" pitchFamily="18" charset="0"/>
              </a:rPr>
              <a:t>a constant A where 0 &lt; A &lt; 1. </a:t>
            </a:r>
            <a:endParaRPr lang="en-US" sz="9600" dirty="0">
              <a:latin typeface="Times New Roman" panose="02020603050405020304" pitchFamily="18" charset="0"/>
              <a:cs typeface="Times New Roman" panose="02020603050405020304" pitchFamily="18" charset="0"/>
            </a:endParaRPr>
          </a:p>
          <a:p>
            <a:pPr marL="1371600" lvl="1" indent="-457200">
              <a:lnSpc>
                <a:spcPct val="120000"/>
              </a:lnSpc>
              <a:spcBef>
                <a:spcPts val="0"/>
              </a:spcBef>
              <a:spcAft>
                <a:spcPts val="600"/>
              </a:spcAft>
            </a:pPr>
            <a:r>
              <a:rPr lang="en-US" sz="9600" b="1" dirty="0">
                <a:solidFill>
                  <a:srgbClr val="0000FF"/>
                </a:solidFill>
                <a:latin typeface="Times New Roman" panose="02020603050405020304" pitchFamily="18" charset="0"/>
                <a:cs typeface="Times New Roman" panose="02020603050405020304" pitchFamily="18" charset="0"/>
              </a:rPr>
              <a:t>Extract the fractional part </a:t>
            </a:r>
            <a:r>
              <a:rPr lang="en-US" sz="9600" dirty="0">
                <a:solidFill>
                  <a:srgbClr val="0000FF"/>
                </a:solidFill>
                <a:latin typeface="Times New Roman" panose="02020603050405020304" pitchFamily="18" charset="0"/>
                <a:cs typeface="Times New Roman" panose="02020603050405020304" pitchFamily="18" charset="0"/>
              </a:rPr>
              <a:t>of kA by computing (kA mod 1), which is the same as (</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 0.2</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Scaling and Flooring:</a:t>
            </a:r>
          </a:p>
          <a:p>
            <a:pPr marL="13716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Scale this fractional part by the table size m and take the floor of the result via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m(k A mod 1)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endParaRPr lang="en-US" sz="9600" dirty="0">
              <a:latin typeface="Times New Roman" panose="02020603050405020304" pitchFamily="18" charset="0"/>
              <a:cs typeface="Times New Roman" panose="02020603050405020304" pitchFamily="18" charset="0"/>
            </a:endParaRPr>
          </a:p>
          <a:p>
            <a:pPr marL="4572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The hash function is given by: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m(k A mod 1)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endParaRPr lang="en-US" sz="9600" dirty="0">
              <a:solidFill>
                <a:srgbClr val="0000FF"/>
              </a:solidFill>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62877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563" y="1089843"/>
            <a:ext cx="10009784" cy="4812193"/>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 (Continued)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Example: Key (k) : 3210; Constant (A) : 0.62; and Table Size (m) = 128.</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Steps:  </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Multiply</a:t>
            </a:r>
            <a:r>
              <a:rPr lang="en-US" sz="9600" dirty="0">
                <a:latin typeface="Times New Roman" panose="02020603050405020304" pitchFamily="18" charset="0"/>
                <a:cs typeface="Times New Roman" panose="02020603050405020304" pitchFamily="18" charset="0"/>
              </a:rPr>
              <a:t>: kA = 3210 x 0.62 = 1990.20</a:t>
            </a:r>
          </a:p>
          <a:p>
            <a:pPr marL="1371600" lvl="1" indent="-457200">
              <a:lnSpc>
                <a:spcPct val="120000"/>
              </a:lnSpc>
              <a:spcBef>
                <a:spcPts val="0"/>
              </a:spcBef>
              <a:spcAft>
                <a:spcPts val="600"/>
              </a:spcAft>
            </a:pPr>
            <a:r>
              <a:rPr lang="en-US" sz="9600" i="1" dirty="0">
                <a:latin typeface="Times New Roman" panose="02020603050405020304" pitchFamily="18" charset="0"/>
                <a:cs typeface="Times New Roman" panose="02020603050405020304" pitchFamily="18" charset="0"/>
              </a:rPr>
              <a:t>Extract Fractional Part</a:t>
            </a:r>
            <a:r>
              <a:rPr lang="en-US" sz="9600" dirty="0">
                <a:latin typeface="Times New Roman" panose="02020603050405020304" pitchFamily="18" charset="0"/>
                <a:cs typeface="Times New Roman" panose="02020603050405020304" pitchFamily="18" charset="0"/>
              </a:rPr>
              <a:t>: kA mod 1 = 1990.20 - 1*</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1990.20</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 1990.20 – 1990 = 0.20</a:t>
            </a:r>
          </a:p>
          <a:p>
            <a:pPr marL="1371600" lvl="1" indent="-457200">
              <a:lnSpc>
                <a:spcPct val="120000"/>
              </a:lnSpc>
              <a:spcBef>
                <a:spcPts val="0"/>
              </a:spcBef>
              <a:spcAft>
                <a:spcPts val="600"/>
              </a:spcAft>
            </a:pPr>
            <a:r>
              <a:rPr lang="en-US" sz="9600" dirty="0">
                <a:solidFill>
                  <a:srgbClr val="FF0000"/>
                </a:solidFill>
                <a:latin typeface="Times New Roman" panose="02020603050405020304" pitchFamily="18" charset="0"/>
                <a:cs typeface="Times New Roman" panose="02020603050405020304" pitchFamily="18" charset="0"/>
              </a:rPr>
              <a:t>Scale and Floor: compute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m(kA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k A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 =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128 x 0.20</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 </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FF0000"/>
                </a:solidFill>
                <a:latin typeface="Times New Roman" panose="02020603050405020304" pitchFamily="18" charset="0"/>
                <a:cs typeface="Times New Roman" panose="02020603050405020304" pitchFamily="18" charset="0"/>
              </a:rPr>
              <a:t>25.60</a:t>
            </a:r>
            <a:r>
              <a:rPr lang="en-US" sz="9600" baseline="-25000" dirty="0">
                <a:solidFill>
                  <a:srgbClr val="FF0000"/>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FF0000"/>
                </a:solidFill>
                <a:latin typeface="Times New Roman" panose="02020603050405020304" pitchFamily="18" charset="0"/>
                <a:cs typeface="Times New Roman" panose="02020603050405020304" pitchFamily="18" charset="0"/>
              </a:rPr>
              <a:t> = 25</a:t>
            </a:r>
          </a:p>
          <a:p>
            <a:pPr marL="914400" lvl="1" indent="-457200">
              <a:lnSpc>
                <a:spcPct val="120000"/>
              </a:lnSpc>
              <a:spcBef>
                <a:spcPts val="0"/>
              </a:spcBef>
              <a:spcAft>
                <a:spcPts val="600"/>
              </a:spcAft>
            </a:pPr>
            <a:r>
              <a:rPr lang="en-US" sz="9600" dirty="0">
                <a:solidFill>
                  <a:srgbClr val="FF0000"/>
                </a:solidFill>
                <a:latin typeface="Times New Roman" panose="02020603050405020304" pitchFamily="18" charset="0"/>
                <a:cs typeface="Times New Roman" panose="02020603050405020304" pitchFamily="18" charset="0"/>
              </a:rPr>
              <a:t>Thus, the hash value for the key 3210 using this method is 25.</a:t>
            </a:r>
          </a:p>
        </p:txBody>
      </p:sp>
    </p:spTree>
    <p:extLst>
      <p:ext uri="{BB962C8B-B14F-4D97-AF65-F5344CB8AC3E}">
        <p14:creationId xmlns:p14="http://schemas.microsoft.com/office/powerpoint/2010/main" val="3350672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A9D4968-3347-4544-948B-2A223944E5A4}"/>
              </a:ext>
            </a:extLst>
          </p:cNvPr>
          <p:cNvSpPr/>
          <p:nvPr/>
        </p:nvSpPr>
        <p:spPr>
          <a:xfrm>
            <a:off x="1480457" y="1568610"/>
            <a:ext cx="3631474" cy="31960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  (Universe of keys)</a:t>
            </a:r>
          </a:p>
          <a:p>
            <a:pPr algn="ctr"/>
            <a:endParaRPr lang="en-US" dirty="0">
              <a:solidFill>
                <a:schemeClr val="tx1"/>
              </a:solidFill>
            </a:endParaRPr>
          </a:p>
          <a:p>
            <a:pPr marL="342900" indent="-342900" algn="ctr">
              <a:buAutoNum type="arabicPlain" startAt="9"/>
            </a:pPr>
            <a:r>
              <a:rPr lang="en-US" dirty="0">
                <a:solidFill>
                  <a:schemeClr val="tx1"/>
                </a:solidFill>
              </a:rPr>
              <a:t>             0         6</a:t>
            </a:r>
          </a:p>
          <a:p>
            <a:pPr algn="ctr"/>
            <a:r>
              <a:rPr lang="en-US" dirty="0">
                <a:solidFill>
                  <a:schemeClr val="tx1"/>
                </a:solidFill>
              </a:rPr>
              <a:t>1                           4            7</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3" name="Oval 2">
            <a:extLst>
              <a:ext uri="{FF2B5EF4-FFF2-40B4-BE49-F238E27FC236}">
                <a16:creationId xmlns:a16="http://schemas.microsoft.com/office/drawing/2014/main" id="{72586541-C023-4C76-85A0-7E54FCC3759C}"/>
              </a:ext>
            </a:extLst>
          </p:cNvPr>
          <p:cNvSpPr/>
          <p:nvPr/>
        </p:nvSpPr>
        <p:spPr>
          <a:xfrm>
            <a:off x="2673531" y="243075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09AB895-8B7D-43A7-9A7B-221335183042}"/>
              </a:ext>
            </a:extLst>
          </p:cNvPr>
          <p:cNvSpPr/>
          <p:nvPr/>
        </p:nvSpPr>
        <p:spPr>
          <a:xfrm>
            <a:off x="2695296" y="274862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C3B169-93E0-4FCB-9F44-2ED1BE55FF1F}"/>
              </a:ext>
            </a:extLst>
          </p:cNvPr>
          <p:cNvSpPr/>
          <p:nvPr/>
        </p:nvSpPr>
        <p:spPr>
          <a:xfrm>
            <a:off x="3579222" y="23262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6" name="Oval 5">
            <a:extLst>
              <a:ext uri="{FF2B5EF4-FFF2-40B4-BE49-F238E27FC236}">
                <a16:creationId xmlns:a16="http://schemas.microsoft.com/office/drawing/2014/main" id="{0DDE017E-50BE-427C-BC5C-0CEC2F1988E6}"/>
              </a:ext>
            </a:extLst>
          </p:cNvPr>
          <p:cNvSpPr/>
          <p:nvPr/>
        </p:nvSpPr>
        <p:spPr>
          <a:xfrm>
            <a:off x="4254138" y="2478653"/>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7" name="Oval 6">
            <a:extLst>
              <a:ext uri="{FF2B5EF4-FFF2-40B4-BE49-F238E27FC236}">
                <a16:creationId xmlns:a16="http://schemas.microsoft.com/office/drawing/2014/main" id="{97492A84-9E0C-441C-B08B-FB5BBFB1BC21}"/>
              </a:ext>
            </a:extLst>
          </p:cNvPr>
          <p:cNvSpPr/>
          <p:nvPr/>
        </p:nvSpPr>
        <p:spPr>
          <a:xfrm>
            <a:off x="3884023" y="27442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8" name="Oval 7">
            <a:extLst>
              <a:ext uri="{FF2B5EF4-FFF2-40B4-BE49-F238E27FC236}">
                <a16:creationId xmlns:a16="http://schemas.microsoft.com/office/drawing/2014/main" id="{111351EB-950A-497F-ADF9-1928BF91F695}"/>
              </a:ext>
            </a:extLst>
          </p:cNvPr>
          <p:cNvSpPr/>
          <p:nvPr/>
        </p:nvSpPr>
        <p:spPr>
          <a:xfrm>
            <a:off x="3139441" y="2896666"/>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1111</a:t>
            </a:r>
          </a:p>
        </p:txBody>
      </p:sp>
      <p:sp>
        <p:nvSpPr>
          <p:cNvPr id="9" name="Oval 8">
            <a:extLst>
              <a:ext uri="{FF2B5EF4-FFF2-40B4-BE49-F238E27FC236}">
                <a16:creationId xmlns:a16="http://schemas.microsoft.com/office/drawing/2014/main" id="{A670F037-D702-4BAB-B7D3-9064C63B5960}"/>
              </a:ext>
            </a:extLst>
          </p:cNvPr>
          <p:cNvSpPr/>
          <p:nvPr/>
        </p:nvSpPr>
        <p:spPr>
          <a:xfrm>
            <a:off x="2048692" y="3142685"/>
            <a:ext cx="2634344" cy="12366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 (actual keys)</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5          8</a:t>
            </a:r>
          </a:p>
        </p:txBody>
      </p:sp>
      <p:sp>
        <p:nvSpPr>
          <p:cNvPr id="10" name="Oval 9">
            <a:extLst>
              <a:ext uri="{FF2B5EF4-FFF2-40B4-BE49-F238E27FC236}">
                <a16:creationId xmlns:a16="http://schemas.microsoft.com/office/drawing/2014/main" id="{C39B2DC9-937D-42B7-9FAF-E97B1C4D5BC1}"/>
              </a:ext>
            </a:extLst>
          </p:cNvPr>
          <p:cNvSpPr/>
          <p:nvPr/>
        </p:nvSpPr>
        <p:spPr>
          <a:xfrm>
            <a:off x="3566160" y="362818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48AD1BC-1F02-4CF1-AF60-E2572168381D}"/>
              </a:ext>
            </a:extLst>
          </p:cNvPr>
          <p:cNvSpPr/>
          <p:nvPr/>
        </p:nvSpPr>
        <p:spPr>
          <a:xfrm>
            <a:off x="3526963" y="3867679"/>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116C4E-AAB8-4D89-9C28-8C70D1EDD911}"/>
              </a:ext>
            </a:extLst>
          </p:cNvPr>
          <p:cNvSpPr/>
          <p:nvPr/>
        </p:nvSpPr>
        <p:spPr>
          <a:xfrm flipV="1">
            <a:off x="3853537" y="4148534"/>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29F055-2847-4A39-AC58-D5CA14827B2C}"/>
              </a:ext>
            </a:extLst>
          </p:cNvPr>
          <p:cNvSpPr/>
          <p:nvPr/>
        </p:nvSpPr>
        <p:spPr>
          <a:xfrm>
            <a:off x="3165553" y="41768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AEF1F043-0E7B-413F-BE5C-7459D9BA46BB}"/>
              </a:ext>
            </a:extLst>
          </p:cNvPr>
          <p:cNvGraphicFramePr>
            <a:graphicFrameLocks noGrp="1"/>
          </p:cNvGraphicFramePr>
          <p:nvPr>
            <p:extLst>
              <p:ext uri="{D42A27DB-BD31-4B8C-83A1-F6EECF244321}">
                <p14:modId xmlns:p14="http://schemas.microsoft.com/office/powerpoint/2010/main" val="2853564364"/>
              </p:ext>
            </p:extLst>
          </p:nvPr>
        </p:nvGraphicFramePr>
        <p:xfrm>
          <a:off x="5429786" y="851364"/>
          <a:ext cx="1049391" cy="3708400"/>
        </p:xfrm>
        <a:graphic>
          <a:graphicData uri="http://schemas.openxmlformats.org/drawingml/2006/table">
            <a:tbl>
              <a:tblPr firstRow="1" bandRow="1">
                <a:tableStyleId>{5C22544A-7EE6-4342-B048-85BDC9FD1C3A}</a:tableStyleId>
              </a:tblPr>
              <a:tblGrid>
                <a:gridCol w="639199">
                  <a:extLst>
                    <a:ext uri="{9D8B030D-6E8A-4147-A177-3AD203B41FA5}">
                      <a16:colId xmlns:a16="http://schemas.microsoft.com/office/drawing/2014/main" val="904310565"/>
                    </a:ext>
                  </a:extLst>
                </a:gridCol>
                <a:gridCol w="410192">
                  <a:extLst>
                    <a:ext uri="{9D8B030D-6E8A-4147-A177-3AD203B41FA5}">
                      <a16:colId xmlns:a16="http://schemas.microsoft.com/office/drawing/2014/main" val="1847430781"/>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155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82892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8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27137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58292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589898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492052"/>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007040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57334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0289182"/>
                  </a:ext>
                </a:extLst>
              </a:tr>
            </a:tbl>
          </a:graphicData>
        </a:graphic>
      </p:graphicFrame>
      <p:sp>
        <p:nvSpPr>
          <p:cNvPr id="16" name="TextBox 15">
            <a:extLst>
              <a:ext uri="{FF2B5EF4-FFF2-40B4-BE49-F238E27FC236}">
                <a16:creationId xmlns:a16="http://schemas.microsoft.com/office/drawing/2014/main" id="{9FDD51DB-EDB7-4E2E-8C54-000B05225D55}"/>
              </a:ext>
            </a:extLst>
          </p:cNvPr>
          <p:cNvSpPr txBox="1"/>
          <p:nvPr/>
        </p:nvSpPr>
        <p:spPr>
          <a:xfrm>
            <a:off x="5429786" y="393481"/>
            <a:ext cx="666214" cy="369332"/>
          </a:xfrm>
          <a:prstGeom prst="rect">
            <a:avLst/>
          </a:prstGeom>
          <a:noFill/>
        </p:spPr>
        <p:txBody>
          <a:bodyPr wrap="square" rtlCol="0">
            <a:spAutoFit/>
          </a:bodyPr>
          <a:lstStyle/>
          <a:p>
            <a:r>
              <a:rPr lang="en-US" dirty="0"/>
              <a:t>   T</a:t>
            </a:r>
          </a:p>
        </p:txBody>
      </p:sp>
      <p:graphicFrame>
        <p:nvGraphicFramePr>
          <p:cNvPr id="20" name="Table 19">
            <a:extLst>
              <a:ext uri="{FF2B5EF4-FFF2-40B4-BE49-F238E27FC236}">
                <a16:creationId xmlns:a16="http://schemas.microsoft.com/office/drawing/2014/main" id="{B7C2EDBF-C300-4FFE-8BA1-1129044CA6E8}"/>
              </a:ext>
            </a:extLst>
          </p:cNvPr>
          <p:cNvGraphicFramePr>
            <a:graphicFrameLocks noGrp="1"/>
          </p:cNvGraphicFramePr>
          <p:nvPr>
            <p:extLst>
              <p:ext uri="{D42A27DB-BD31-4B8C-83A1-F6EECF244321}">
                <p14:modId xmlns:p14="http://schemas.microsoft.com/office/powerpoint/2010/main" val="3294326255"/>
              </p:ext>
            </p:extLst>
          </p:nvPr>
        </p:nvGraphicFramePr>
        <p:xfrm>
          <a:off x="6882673" y="1568610"/>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1" name="Table 20">
            <a:extLst>
              <a:ext uri="{FF2B5EF4-FFF2-40B4-BE49-F238E27FC236}">
                <a16:creationId xmlns:a16="http://schemas.microsoft.com/office/drawing/2014/main" id="{71F6BF4F-2ACC-4E04-B1D6-7E178DE538AA}"/>
              </a:ext>
            </a:extLst>
          </p:cNvPr>
          <p:cNvGraphicFramePr>
            <a:graphicFrameLocks noGrp="1"/>
          </p:cNvGraphicFramePr>
          <p:nvPr>
            <p:extLst>
              <p:ext uri="{D42A27DB-BD31-4B8C-83A1-F6EECF244321}">
                <p14:modId xmlns:p14="http://schemas.microsoft.com/office/powerpoint/2010/main" val="4285205219"/>
              </p:ext>
            </p:extLst>
          </p:nvPr>
        </p:nvGraphicFramePr>
        <p:xfrm>
          <a:off x="6882673" y="1955413"/>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2" name="Table 21">
            <a:extLst>
              <a:ext uri="{FF2B5EF4-FFF2-40B4-BE49-F238E27FC236}">
                <a16:creationId xmlns:a16="http://schemas.microsoft.com/office/drawing/2014/main" id="{385C7D8F-9F33-4CA1-A314-637114062EC2}"/>
              </a:ext>
            </a:extLst>
          </p:cNvPr>
          <p:cNvGraphicFramePr>
            <a:graphicFrameLocks noGrp="1"/>
          </p:cNvGraphicFramePr>
          <p:nvPr>
            <p:extLst>
              <p:ext uri="{D42A27DB-BD31-4B8C-83A1-F6EECF244321}">
                <p14:modId xmlns:p14="http://schemas.microsoft.com/office/powerpoint/2010/main" val="1840350095"/>
              </p:ext>
            </p:extLst>
          </p:nvPr>
        </p:nvGraphicFramePr>
        <p:xfrm>
          <a:off x="6882673" y="270556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graphicFrame>
        <p:nvGraphicFramePr>
          <p:cNvPr id="23" name="Table 22">
            <a:extLst>
              <a:ext uri="{FF2B5EF4-FFF2-40B4-BE49-F238E27FC236}">
                <a16:creationId xmlns:a16="http://schemas.microsoft.com/office/drawing/2014/main" id="{07BDA589-035D-49C0-8914-9E96F8442480}"/>
              </a:ext>
            </a:extLst>
          </p:cNvPr>
          <p:cNvGraphicFramePr>
            <a:graphicFrameLocks noGrp="1"/>
          </p:cNvGraphicFramePr>
          <p:nvPr>
            <p:extLst>
              <p:ext uri="{D42A27DB-BD31-4B8C-83A1-F6EECF244321}">
                <p14:modId xmlns:p14="http://schemas.microsoft.com/office/powerpoint/2010/main" val="3950770117"/>
              </p:ext>
            </p:extLst>
          </p:nvPr>
        </p:nvGraphicFramePr>
        <p:xfrm>
          <a:off x="6882673" y="3852684"/>
          <a:ext cx="1852024" cy="370840"/>
        </p:xfrm>
        <a:graphic>
          <a:graphicData uri="http://schemas.openxmlformats.org/drawingml/2006/table">
            <a:tbl>
              <a:tblPr firstRow="1" bandRow="1">
                <a:tableStyleId>{5C22544A-7EE6-4342-B048-85BDC9FD1C3A}</a:tableStyleId>
              </a:tblPr>
              <a:tblGrid>
                <a:gridCol w="926012">
                  <a:extLst>
                    <a:ext uri="{9D8B030D-6E8A-4147-A177-3AD203B41FA5}">
                      <a16:colId xmlns:a16="http://schemas.microsoft.com/office/drawing/2014/main" val="3185650537"/>
                    </a:ext>
                  </a:extLst>
                </a:gridCol>
                <a:gridCol w="926012">
                  <a:extLst>
                    <a:ext uri="{9D8B030D-6E8A-4147-A177-3AD203B41FA5}">
                      <a16:colId xmlns:a16="http://schemas.microsoft.com/office/drawing/2014/main" val="3608346953"/>
                    </a:ext>
                  </a:extLst>
                </a:gridCol>
              </a:tblGrid>
              <a:tr h="370840">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4785404"/>
                  </a:ext>
                </a:extLst>
              </a:tr>
            </a:tbl>
          </a:graphicData>
        </a:graphic>
      </p:graphicFrame>
      <p:cxnSp>
        <p:nvCxnSpPr>
          <p:cNvPr id="25" name="Straight Arrow Connector 24">
            <a:extLst>
              <a:ext uri="{FF2B5EF4-FFF2-40B4-BE49-F238E27FC236}">
                <a16:creationId xmlns:a16="http://schemas.microsoft.com/office/drawing/2014/main" id="{3E41C66D-2BA1-4386-AD4D-BEB137AE4C10}"/>
              </a:ext>
            </a:extLst>
          </p:cNvPr>
          <p:cNvCxnSpPr>
            <a:cxnSpLocks/>
            <a:endCxn id="20" idx="1"/>
          </p:cNvCxnSpPr>
          <p:nvPr/>
        </p:nvCxnSpPr>
        <p:spPr>
          <a:xfrm flipV="1">
            <a:off x="5808605" y="1754030"/>
            <a:ext cx="1074068" cy="62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D7F6E7-82D7-4572-8B31-78ACA9B2C4FC}"/>
              </a:ext>
            </a:extLst>
          </p:cNvPr>
          <p:cNvCxnSpPr>
            <a:cxnSpLocks/>
            <a:endCxn id="21" idx="1"/>
          </p:cNvCxnSpPr>
          <p:nvPr/>
        </p:nvCxnSpPr>
        <p:spPr>
          <a:xfrm>
            <a:off x="5808606" y="2140833"/>
            <a:ext cx="10740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EEE5AD3-0259-4C22-81BE-D1108C4B2C67}"/>
              </a:ext>
            </a:extLst>
          </p:cNvPr>
          <p:cNvCxnSpPr>
            <a:cxnSpLocks/>
            <a:endCxn id="22" idx="1"/>
          </p:cNvCxnSpPr>
          <p:nvPr/>
        </p:nvCxnSpPr>
        <p:spPr>
          <a:xfrm>
            <a:off x="5808605" y="2882277"/>
            <a:ext cx="1074068" cy="87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0D9A1F8-A57F-4DE5-8961-C2D02BA02F70}"/>
              </a:ext>
            </a:extLst>
          </p:cNvPr>
          <p:cNvCxnSpPr>
            <a:cxnSpLocks/>
            <a:endCxn id="23" idx="1"/>
          </p:cNvCxnSpPr>
          <p:nvPr/>
        </p:nvCxnSpPr>
        <p:spPr>
          <a:xfrm>
            <a:off x="5831466" y="4038104"/>
            <a:ext cx="10512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017FBB4-0A5D-4161-B29C-B2260B1B462F}"/>
              </a:ext>
            </a:extLst>
          </p:cNvPr>
          <p:cNvSpPr txBox="1"/>
          <p:nvPr/>
        </p:nvSpPr>
        <p:spPr>
          <a:xfrm>
            <a:off x="6819529" y="828449"/>
            <a:ext cx="2107482" cy="369332"/>
          </a:xfrm>
          <a:prstGeom prst="rect">
            <a:avLst/>
          </a:prstGeom>
          <a:noFill/>
        </p:spPr>
        <p:txBody>
          <a:bodyPr wrap="square" rtlCol="0">
            <a:spAutoFit/>
          </a:bodyPr>
          <a:lstStyle/>
          <a:p>
            <a:r>
              <a:rPr lang="en-US" dirty="0"/>
              <a:t>Key      satellite data</a:t>
            </a:r>
          </a:p>
        </p:txBody>
      </p:sp>
      <p:cxnSp>
        <p:nvCxnSpPr>
          <p:cNvPr id="32" name="Straight Connector 31">
            <a:extLst>
              <a:ext uri="{FF2B5EF4-FFF2-40B4-BE49-F238E27FC236}">
                <a16:creationId xmlns:a16="http://schemas.microsoft.com/office/drawing/2014/main" id="{908C5E94-B759-4992-B8F2-B76C6A4A78E9}"/>
              </a:ext>
            </a:extLst>
          </p:cNvPr>
          <p:cNvCxnSpPr>
            <a:cxnSpLocks/>
          </p:cNvCxnSpPr>
          <p:nvPr/>
        </p:nvCxnSpPr>
        <p:spPr>
          <a:xfrm>
            <a:off x="7114903" y="1188545"/>
            <a:ext cx="252548" cy="36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84C0291-9D9C-4D2A-B4C4-8469B16D8185}"/>
              </a:ext>
            </a:extLst>
          </p:cNvPr>
          <p:cNvCxnSpPr/>
          <p:nvPr/>
        </p:nvCxnSpPr>
        <p:spPr>
          <a:xfrm flipH="1">
            <a:off x="8177348" y="1098347"/>
            <a:ext cx="200297" cy="485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4A4CC7-4874-462C-857E-2591DFF39EC3}"/>
              </a:ext>
            </a:extLst>
          </p:cNvPr>
          <p:cNvCxnSpPr/>
          <p:nvPr/>
        </p:nvCxnSpPr>
        <p:spPr>
          <a:xfrm flipH="1">
            <a:off x="5608320" y="85136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885423E-194D-4AA0-B8DD-80311C8675CD}"/>
              </a:ext>
            </a:extLst>
          </p:cNvPr>
          <p:cNvCxnSpPr/>
          <p:nvPr/>
        </p:nvCxnSpPr>
        <p:spPr>
          <a:xfrm flipH="1">
            <a:off x="5582182" y="1230561"/>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882800-03CE-4F92-A1E5-86D85B4D918E}"/>
              </a:ext>
            </a:extLst>
          </p:cNvPr>
          <p:cNvCxnSpPr/>
          <p:nvPr/>
        </p:nvCxnSpPr>
        <p:spPr>
          <a:xfrm flipH="1">
            <a:off x="5582182" y="2342844"/>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2B879F-B5E6-4767-AB74-5A567F5A6A5C}"/>
              </a:ext>
            </a:extLst>
          </p:cNvPr>
          <p:cNvCxnSpPr/>
          <p:nvPr/>
        </p:nvCxnSpPr>
        <p:spPr>
          <a:xfrm flipH="1">
            <a:off x="5594717" y="3071932"/>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775B2C-3935-4DDA-B595-9BA9F1AD641D}"/>
              </a:ext>
            </a:extLst>
          </p:cNvPr>
          <p:cNvCxnSpPr/>
          <p:nvPr/>
        </p:nvCxnSpPr>
        <p:spPr>
          <a:xfrm flipH="1">
            <a:off x="5595063" y="3459839"/>
            <a:ext cx="357410" cy="362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3616B-8E08-4EBF-85EB-95F0CF2852FD}"/>
              </a:ext>
            </a:extLst>
          </p:cNvPr>
          <p:cNvCxnSpPr/>
          <p:nvPr/>
        </p:nvCxnSpPr>
        <p:spPr>
          <a:xfrm flipH="1">
            <a:off x="5603772" y="4197159"/>
            <a:ext cx="357410" cy="362605"/>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8E73C81-75EB-4015-8027-808A19799F5F}"/>
              </a:ext>
            </a:extLst>
          </p:cNvPr>
          <p:cNvSpPr txBox="1"/>
          <p:nvPr/>
        </p:nvSpPr>
        <p:spPr>
          <a:xfrm>
            <a:off x="464025" y="4854975"/>
            <a:ext cx="874240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Implement a dynamic set by a </a:t>
            </a:r>
            <a:r>
              <a:rPr lang="en-US" sz="2000" dirty="0">
                <a:solidFill>
                  <a:srgbClr val="0000FF"/>
                </a:solidFill>
                <a:latin typeface="Times New Roman" panose="02020603050405020304" pitchFamily="18" charset="0"/>
                <a:cs typeface="Times New Roman" panose="02020603050405020304" pitchFamily="18" charset="0"/>
              </a:rPr>
              <a:t>direct-address table T[0 .. m-1], in which each position or slot corresponds to a key in the universe U.</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key in the universe U = {0, 1, 2, …, 9} corresponds to an index in table 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set </a:t>
            </a:r>
            <a:r>
              <a:rPr lang="en-US" sz="2000" dirty="0">
                <a:solidFill>
                  <a:srgbClr val="0000FF"/>
                </a:solidFill>
                <a:latin typeface="Times New Roman" panose="02020603050405020304" pitchFamily="18" charset="0"/>
                <a:cs typeface="Times New Roman" panose="02020603050405020304" pitchFamily="18" charset="0"/>
              </a:rPr>
              <a:t>K = {2, 3, 5, 8} of actual keys determines the slots in the table that contains pointers to elements</a:t>
            </a:r>
            <a:r>
              <a:rPr lang="en-US" sz="2000" dirty="0">
                <a:latin typeface="Times New Roman" panose="02020603050405020304" pitchFamily="18" charset="0"/>
                <a:cs typeface="Times New Roman" panose="02020603050405020304" pitchFamily="18" charset="0"/>
              </a:rPr>
              <a:t>. The other slots contain / (NIL).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Each of </a:t>
            </a:r>
            <a:r>
              <a:rPr lang="en-US" sz="2000" dirty="0">
                <a:solidFill>
                  <a:srgbClr val="0000FF"/>
                </a:solidFill>
                <a:latin typeface="Times New Roman" panose="02020603050405020304" pitchFamily="18" charset="0"/>
                <a:cs typeface="Times New Roman" panose="02020603050405020304" pitchFamily="18" charset="0"/>
              </a:rPr>
              <a:t>the dictionary operations is fast: only O(1) time is required.</a:t>
            </a:r>
          </a:p>
        </p:txBody>
      </p:sp>
      <p:cxnSp>
        <p:nvCxnSpPr>
          <p:cNvPr id="44" name="Straight Arrow Connector 43">
            <a:extLst>
              <a:ext uri="{FF2B5EF4-FFF2-40B4-BE49-F238E27FC236}">
                <a16:creationId xmlns:a16="http://schemas.microsoft.com/office/drawing/2014/main" id="{04E183F9-66E9-4925-810E-065C92CC92F1}"/>
              </a:ext>
            </a:extLst>
          </p:cNvPr>
          <p:cNvCxnSpPr>
            <a:stCxn id="10" idx="7"/>
          </p:cNvCxnSpPr>
          <p:nvPr/>
        </p:nvCxnSpPr>
        <p:spPr>
          <a:xfrm flipV="1">
            <a:off x="3605184" y="1762012"/>
            <a:ext cx="1811540" cy="187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98C160-BC09-45E9-A651-AA88A1300670}"/>
              </a:ext>
            </a:extLst>
          </p:cNvPr>
          <p:cNvCxnSpPr>
            <a:stCxn id="11" idx="7"/>
          </p:cNvCxnSpPr>
          <p:nvPr/>
        </p:nvCxnSpPr>
        <p:spPr>
          <a:xfrm flipV="1">
            <a:off x="3565987" y="2140833"/>
            <a:ext cx="1850737" cy="17335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3DAA41-C78C-4FE3-AC2E-C5E9B7B97C45}"/>
              </a:ext>
            </a:extLst>
          </p:cNvPr>
          <p:cNvCxnSpPr>
            <a:cxnSpLocks/>
            <a:stCxn id="13" idx="4"/>
          </p:cNvCxnSpPr>
          <p:nvPr/>
        </p:nvCxnSpPr>
        <p:spPr>
          <a:xfrm flipV="1">
            <a:off x="3188413" y="2862192"/>
            <a:ext cx="2241373" cy="1360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6009927-9CD8-4360-A465-A508EC1A8CF1}"/>
              </a:ext>
            </a:extLst>
          </p:cNvPr>
          <p:cNvCxnSpPr>
            <a:cxnSpLocks/>
            <a:stCxn id="12" idx="6"/>
          </p:cNvCxnSpPr>
          <p:nvPr/>
        </p:nvCxnSpPr>
        <p:spPr>
          <a:xfrm flipV="1">
            <a:off x="3899256" y="3943865"/>
            <a:ext cx="1542491" cy="227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EA72292-4D93-442C-8B2D-6F467486C67C}"/>
                  </a:ext>
                </a:extLst>
              </p:cNvPr>
              <p:cNvSpPr txBox="1"/>
              <p:nvPr/>
            </p:nvSpPr>
            <p:spPr>
              <a:xfrm>
                <a:off x="9051637" y="3625136"/>
                <a:ext cx="3053358" cy="286232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The dictionary operations are: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Direct-Address-Search (T, k)</a:t>
                </a:r>
              </a:p>
              <a:p>
                <a:r>
                  <a:rPr lang="en-US" dirty="0">
                    <a:latin typeface="Times New Roman" panose="02020603050405020304" pitchFamily="18" charset="0"/>
                    <a:cs typeface="Times New Roman" panose="02020603050405020304" pitchFamily="18" charset="0"/>
                  </a:rPr>
                  <a:t>   return T[k]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Direct-Address-Insert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x</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Direct-Address-Delete (T, x)</a:t>
                </a:r>
              </a:p>
              <a:p>
                <a:r>
                  <a:rPr lang="en-US" dirty="0">
                    <a:latin typeface="Times New Roman" panose="02020603050405020304" pitchFamily="18" charset="0"/>
                    <a:cs typeface="Times New Roman" panose="02020603050405020304" pitchFamily="18" charset="0"/>
                  </a:rPr>
                  <a:t>   T[key[x]]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NIL</a:t>
                </a:r>
              </a:p>
            </p:txBody>
          </p:sp>
        </mc:Choice>
        <mc:Fallback xmlns="">
          <p:sp>
            <p:nvSpPr>
              <p:cNvPr id="51" name="TextBox 50">
                <a:extLst>
                  <a:ext uri="{FF2B5EF4-FFF2-40B4-BE49-F238E27FC236}">
                    <a16:creationId xmlns:a16="http://schemas.microsoft.com/office/drawing/2014/main" id="{9EA72292-4D93-442C-8B2D-6F467486C67C}"/>
                  </a:ext>
                </a:extLst>
              </p:cNvPr>
              <p:cNvSpPr txBox="1">
                <a:spLocks noRot="1" noChangeAspect="1" noMove="1" noResize="1" noEditPoints="1" noAdjustHandles="1" noChangeArrowheads="1" noChangeShapeType="1" noTextEdit="1"/>
              </p:cNvSpPr>
              <p:nvPr/>
            </p:nvSpPr>
            <p:spPr>
              <a:xfrm>
                <a:off x="9051637" y="3625136"/>
                <a:ext cx="3053358" cy="2862322"/>
              </a:xfrm>
              <a:prstGeom prst="rect">
                <a:avLst/>
              </a:prstGeom>
              <a:blipFill>
                <a:blip r:embed="rId2"/>
                <a:stretch>
                  <a:fillRect l="-1590" t="-1062" b="-2335"/>
                </a:stretch>
              </a:blipFill>
              <a:ln>
                <a:solidFill>
                  <a:schemeClr val="tx1"/>
                </a:solid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ADE7245C-66F8-F5E8-D7E4-E1C3ABB28419}"/>
              </a:ext>
            </a:extLst>
          </p:cNvPr>
          <p:cNvSpPr txBox="1"/>
          <p:nvPr/>
        </p:nvSpPr>
        <p:spPr>
          <a:xfrm>
            <a:off x="1224354" y="668440"/>
            <a:ext cx="3610873" cy="523220"/>
          </a:xfrm>
          <a:prstGeom prst="rect">
            <a:avLst/>
          </a:prstGeom>
          <a:noFill/>
        </p:spPr>
        <p:txBody>
          <a:bodyPr wrap="square">
            <a:spAutoFit/>
          </a:bodyPr>
          <a:lstStyle/>
          <a:p>
            <a:r>
              <a:rPr lang="en-US" sz="2800" dirty="0">
                <a:solidFill>
                  <a:srgbClr val="0000FF"/>
                </a:solidFill>
                <a:latin typeface="Times New Roman" panose="02020603050405020304" pitchFamily="18" charset="0"/>
                <a:cs typeface="Times New Roman" panose="02020603050405020304" pitchFamily="18" charset="0"/>
              </a:rPr>
              <a:t>Direct-Address Table T</a:t>
            </a:r>
            <a:endParaRPr lang="en-US" sz="2800" dirty="0"/>
          </a:p>
        </p:txBody>
      </p:sp>
    </p:spTree>
    <p:extLst>
      <p:ext uri="{BB962C8B-B14F-4D97-AF65-F5344CB8AC3E}">
        <p14:creationId xmlns:p14="http://schemas.microsoft.com/office/powerpoint/2010/main" val="3049756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4995" y="259217"/>
            <a:ext cx="10006352" cy="696748"/>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4995" y="1500477"/>
            <a:ext cx="10009784" cy="5098306"/>
          </a:xfrm>
        </p:spPr>
        <p:txBody>
          <a:bodyPr>
            <a:normAutofit fontScale="25000" lnSpcReduction="20000"/>
          </a:bodyPr>
          <a:lstStyle/>
          <a:p>
            <a:pPr marL="0" indent="0">
              <a:lnSpc>
                <a:spcPct val="120000"/>
              </a:lnSpc>
              <a:spcBef>
                <a:spcPts val="600"/>
              </a:spcBef>
              <a:spcAft>
                <a:spcPts val="600"/>
              </a:spcAft>
              <a:buNone/>
            </a:pPr>
            <a:r>
              <a:rPr lang="en-US" sz="10400" dirty="0">
                <a:cs typeface="Times New Roman" panose="02020603050405020304" pitchFamily="18" charset="0"/>
              </a:rPr>
              <a:t>Consider the bits in the middle for improving the method of the significant bits.</a:t>
            </a:r>
            <a:endParaRPr lang="en-US" sz="10400" dirty="0">
              <a:solidFill>
                <a:srgbClr val="0000FF"/>
              </a:solidFill>
              <a:cs typeface="Times New Roman" panose="02020603050405020304" pitchFamily="18" charset="0"/>
            </a:endParaRPr>
          </a:p>
          <a:p>
            <a:pPr marL="0" indent="0">
              <a:lnSpc>
                <a:spcPct val="120000"/>
              </a:lnSpc>
              <a:spcBef>
                <a:spcPts val="600"/>
              </a:spcBef>
              <a:spcAft>
                <a:spcPts val="600"/>
              </a:spcAft>
              <a:buNone/>
            </a:pPr>
            <a:r>
              <a:rPr lang="en-US" sz="9600" dirty="0">
                <a:latin typeface="Times New Roman" panose="02020603050405020304" pitchFamily="18" charset="0"/>
                <a:cs typeface="Times New Roman" panose="02020603050405020304" pitchFamily="18" charset="0"/>
              </a:rPr>
              <a:t>The </a:t>
            </a:r>
            <a:r>
              <a:rPr lang="en-US" sz="9600" dirty="0">
                <a:solidFill>
                  <a:srgbClr val="0000FF"/>
                </a:solidFill>
                <a:latin typeface="Times New Roman" panose="02020603050405020304" pitchFamily="18" charset="0"/>
                <a:cs typeface="Times New Roman" panose="02020603050405020304" pitchFamily="18" charset="0"/>
              </a:rPr>
              <a:t>Multiplication method </a:t>
            </a:r>
            <a:r>
              <a:rPr lang="en-US" sz="9600" dirty="0">
                <a:latin typeface="Times New Roman" panose="02020603050405020304" pitchFamily="18" charset="0"/>
                <a:cs typeface="Times New Roman" panose="02020603050405020304" pitchFamily="18" charset="0"/>
              </a:rPr>
              <a:t>for creating hash functions</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That can help improve the distribution of keys across a hash table.</a:t>
            </a:r>
          </a:p>
          <a:p>
            <a:pPr marL="461963" indent="-461963">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This method involves two steps: (Continued)</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a:t>
            </a:r>
          </a:p>
          <a:p>
            <a:pPr marL="914400" lvl="1" indent="-457200">
              <a:lnSpc>
                <a:spcPct val="120000"/>
              </a:lnSpc>
              <a:spcBef>
                <a:spcPts val="0"/>
              </a:spcBef>
              <a:spcAft>
                <a:spcPts val="600"/>
              </a:spcAft>
            </a:pPr>
            <a:r>
              <a:rPr lang="en-US" sz="9600" dirty="0">
                <a:latin typeface="Times New Roman" panose="02020603050405020304" pitchFamily="18" charset="0"/>
                <a:cs typeface="Times New Roman" panose="02020603050405020304" pitchFamily="18" charset="0"/>
              </a:rPr>
              <a:t>Scale and floor: by computing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m(</a:t>
            </a:r>
            <a:r>
              <a:rPr lang="en-US" sz="7200" dirty="0">
                <a:latin typeface="Times New Roman" panose="02020603050405020304" pitchFamily="18" charset="0"/>
                <a:cs typeface="Times New Roman" panose="02020603050405020304" pitchFamily="18" charset="0"/>
              </a:rPr>
              <a:t>kA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k A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3210*0.62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dirty="0">
                <a:solidFill>
                  <a:srgbClr val="0000FF"/>
                </a:solidFill>
                <a:latin typeface="Times New Roman" panose="02020603050405020304" pitchFamily="18" charset="0"/>
                <a:cs typeface="Times New Roman" panose="02020603050405020304" pitchFamily="18" charset="0"/>
              </a:rPr>
              <a:t>128(1990.20 -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latin typeface="Cambria Math" panose="02040503050406030204" pitchFamily="18" charset="0"/>
                <a:ea typeface="Cambria Math" panose="02040503050406030204" pitchFamily="18" charset="0"/>
                <a:cs typeface="Times New Roman" panose="02020603050405020304" pitchFamily="18" charset="0"/>
              </a:rPr>
              <a:t> </a:t>
            </a:r>
            <a:r>
              <a:rPr lang="en-US" sz="7200" dirty="0">
                <a:latin typeface="Times New Roman" panose="02020603050405020304" pitchFamily="18" charset="0"/>
                <a:ea typeface="Cambria Math" panose="02040503050406030204" pitchFamily="18" charset="0"/>
                <a:cs typeface="Times New Roman" panose="02020603050405020304" pitchFamily="18" charset="0"/>
              </a:rPr>
              <a:t>1990.20</a:t>
            </a:r>
            <a:r>
              <a:rPr lang="en-US" sz="7200" dirty="0">
                <a:latin typeface="Times New Roman" panose="02020603050405020304" pitchFamily="18" charset="0"/>
                <a:cs typeface="Times New Roman" panose="02020603050405020304" pitchFamily="18" charset="0"/>
              </a:rPr>
              <a:t>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Times New Roman" panose="02020603050405020304" pitchFamily="18" charset="0"/>
                <a:cs typeface="Times New Roman" panose="02020603050405020304" pitchFamily="18" charset="0"/>
              </a:rPr>
              <a:t> )</a:t>
            </a:r>
            <a:r>
              <a:rPr lang="en-US" sz="72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 </a:t>
            </a:r>
            <a:r>
              <a:rPr lang="en-US" sz="7200" dirty="0">
                <a:solidFill>
                  <a:srgbClr val="0000FF"/>
                </a:solidFill>
                <a:latin typeface="Times New Roman" panose="02020603050405020304" pitchFamily="18" charset="0"/>
                <a:cs typeface="Times New Roman" panose="02020603050405020304" pitchFamily="18" charset="0"/>
              </a:rPr>
              <a:t>128*0.2 </a:t>
            </a:r>
            <a:r>
              <a:rPr lang="en-US" sz="72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7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=25</a:t>
            </a:r>
            <a:endParaRPr lang="en-US" sz="7200" dirty="0">
              <a:latin typeface="Times New Roman" panose="02020603050405020304" pitchFamily="18" charset="0"/>
              <a:cs typeface="Times New Roman" panose="02020603050405020304" pitchFamily="18" charset="0"/>
            </a:endParaRPr>
          </a:p>
          <a:p>
            <a:pPr marL="914400" lvl="1" indent="-457200">
              <a:lnSpc>
                <a:spcPct val="120000"/>
              </a:lnSpc>
              <a:spcBef>
                <a:spcPts val="0"/>
              </a:spcBef>
              <a:spcAft>
                <a:spcPts val="600"/>
              </a:spcAft>
            </a:pPr>
            <a:r>
              <a:rPr lang="en-US" sz="9600" dirty="0">
                <a:solidFill>
                  <a:srgbClr val="0000FF"/>
                </a:solidFill>
                <a:latin typeface="Times New Roman" panose="02020603050405020304" pitchFamily="18" charset="0"/>
                <a:cs typeface="Times New Roman" panose="02020603050405020304" pitchFamily="18" charset="0"/>
              </a:rPr>
              <a:t>Then the hash function is h(k)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 (</a:t>
            </a:r>
            <a:r>
              <a:rPr lang="en-US" sz="9600" dirty="0">
                <a:latin typeface="Times New Roman" panose="02020603050405020304" pitchFamily="18" charset="0"/>
                <a:cs typeface="Times New Roman" panose="02020603050405020304" pitchFamily="18" charset="0"/>
              </a:rPr>
              <a:t>kA mod 1</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 = </a:t>
            </a:r>
            <a:r>
              <a:rPr lang="en-US" sz="96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9600" dirty="0">
                <a:solidFill>
                  <a:srgbClr val="0000FF"/>
                </a:solidFill>
                <a:latin typeface="Times New Roman" panose="02020603050405020304" pitchFamily="18" charset="0"/>
                <a:cs typeface="Times New Roman" panose="02020603050405020304" pitchFamily="18" charset="0"/>
              </a:rPr>
              <a:t>m(</a:t>
            </a:r>
            <a:r>
              <a:rPr lang="en-US" sz="9600" dirty="0">
                <a:latin typeface="Times New Roman" panose="02020603050405020304" pitchFamily="18" charset="0"/>
                <a:cs typeface="Times New Roman" panose="02020603050405020304" pitchFamily="18" charset="0"/>
              </a:rPr>
              <a:t>kA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k A </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9600" dirty="0">
                <a:solidFill>
                  <a:srgbClr val="0000FF"/>
                </a:solidFill>
                <a:latin typeface="Times New Roman" panose="02020603050405020304" pitchFamily="18" charset="0"/>
                <a:cs typeface="Times New Roman" panose="02020603050405020304" pitchFamily="18" charset="0"/>
              </a:rPr>
              <a:t>)</a:t>
            </a:r>
            <a:r>
              <a:rPr lang="en-US" sz="96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 where </a:t>
            </a:r>
            <a:r>
              <a:rPr lang="en-US" sz="9600" dirty="0">
                <a:solidFill>
                  <a:srgbClr val="0000FF"/>
                </a:solidFill>
                <a:latin typeface="Times New Roman" panose="02020603050405020304" pitchFamily="18" charset="0"/>
                <a:cs typeface="Times New Roman" panose="02020603050405020304" pitchFamily="18" charset="0"/>
              </a:rPr>
              <a:t>“k A mod 1” means the fractional part of k A.</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358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8543109" cy="694433"/>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61735" y="1244390"/>
            <a:ext cx="9162722" cy="5295442"/>
          </a:xfrm>
        </p:spPr>
        <p:txBody>
          <a:bodyPr>
            <a:normAutofit fontScale="55000" lnSpcReduction="20000"/>
          </a:bodyPr>
          <a:lstStyle/>
          <a:p>
            <a:pPr marL="0" indent="0">
              <a:buNone/>
            </a:pPr>
            <a:r>
              <a:rPr lang="en-US" sz="4200" dirty="0">
                <a:cs typeface="Times New Roman" panose="02020603050405020304" pitchFamily="18" charset="0"/>
              </a:rPr>
              <a:t>The </a:t>
            </a:r>
            <a:r>
              <a:rPr lang="en-US" sz="4200" dirty="0">
                <a:solidFill>
                  <a:srgbClr val="0000FF"/>
                </a:solidFill>
                <a:cs typeface="Times New Roman" panose="02020603050405020304" pitchFamily="18" charset="0"/>
              </a:rPr>
              <a:t>Multiplication method </a:t>
            </a:r>
            <a:r>
              <a:rPr lang="en-US" sz="4200" dirty="0">
                <a:cs typeface="Times New Roman" panose="02020603050405020304" pitchFamily="18" charset="0"/>
              </a:rPr>
              <a:t>for creating hash functions</a:t>
            </a:r>
          </a:p>
          <a:p>
            <a:pPr marL="400050" indent="-400050"/>
            <a:r>
              <a:rPr lang="en-US" sz="3600" dirty="0">
                <a:latin typeface="Times New Roman" panose="02020603050405020304" pitchFamily="18" charset="0"/>
                <a:cs typeface="Times New Roman" panose="02020603050405020304" pitchFamily="18" charset="0"/>
              </a:rPr>
              <a:t>An advantage of the multiplication method is that the value of m is not critical, allowing flexibility in its choice. </a:t>
            </a:r>
          </a:p>
          <a:p>
            <a:pPr marL="400050" indent="-400050"/>
            <a:r>
              <a:rPr lang="en-US" sz="3600" i="1" dirty="0">
                <a:latin typeface="Times New Roman" panose="02020603050405020304" pitchFamily="18" charset="0"/>
                <a:cs typeface="Times New Roman" panose="02020603050405020304" pitchFamily="18" charset="0"/>
              </a:rPr>
              <a:t>Choosing m: </a:t>
            </a:r>
            <a:r>
              <a:rPr lang="en-US" sz="3600" dirty="0">
                <a:latin typeface="Times New Roman" panose="02020603050405020304" pitchFamily="18" charset="0"/>
                <a:cs typeface="Times New Roman" panose="02020603050405020304" pitchFamily="18" charset="0"/>
              </a:rPr>
              <a:t>Choose m = 2</a:t>
            </a:r>
            <a:r>
              <a:rPr lang="en-US" sz="3600" baseline="30000" dirty="0">
                <a:latin typeface="Times New Roman" panose="02020603050405020304" pitchFamily="18" charset="0"/>
                <a:cs typeface="Times New Roman" panose="02020603050405020304" pitchFamily="18" charset="0"/>
              </a:rPr>
              <a:t>p</a:t>
            </a:r>
            <a:r>
              <a:rPr lang="en-US" sz="3600" dirty="0">
                <a:latin typeface="Times New Roman" panose="02020603050405020304" pitchFamily="18" charset="0"/>
                <a:cs typeface="Times New Roman" panose="02020603050405020304" pitchFamily="18" charset="0"/>
              </a:rPr>
              <a:t> for some integer p. </a:t>
            </a:r>
          </a:p>
          <a:p>
            <a:pPr marL="400050" indent="-400050"/>
            <a:r>
              <a:rPr lang="en-US" sz="3600" i="1" dirty="0">
                <a:latin typeface="Times New Roman" panose="02020603050405020304" pitchFamily="18" charset="0"/>
                <a:cs typeface="Times New Roman" panose="02020603050405020304" pitchFamily="18" charset="0"/>
              </a:rPr>
              <a:t>Word Size Consideration: </a:t>
            </a:r>
            <a:r>
              <a:rPr lang="en-US" sz="3600" dirty="0">
                <a:latin typeface="Times New Roman" panose="02020603050405020304" pitchFamily="18" charset="0"/>
                <a:cs typeface="Times New Roman" panose="02020603050405020304" pitchFamily="18" charset="0"/>
              </a:rPr>
              <a:t>Suppose the machine’s word size is </a:t>
            </a:r>
            <a:r>
              <a:rPr lang="en-US" sz="3600" dirty="0">
                <a:solidFill>
                  <a:srgbClr val="0000FF"/>
                </a:solidFill>
                <a:latin typeface="Times New Roman" panose="02020603050405020304" pitchFamily="18" charset="0"/>
                <a:cs typeface="Times New Roman" panose="02020603050405020304" pitchFamily="18" charset="0"/>
              </a:rPr>
              <a:t>w</a:t>
            </a:r>
            <a:r>
              <a:rPr lang="en-US" sz="3600" dirty="0">
                <a:latin typeface="Times New Roman" panose="02020603050405020304" pitchFamily="18" charset="0"/>
                <a:cs typeface="Times New Roman" panose="02020603050405020304" pitchFamily="18" charset="0"/>
              </a:rPr>
              <a:t> bits, and a key k fits into a single word; the</a:t>
            </a:r>
            <a:r>
              <a:rPr lang="en-US" sz="3600" dirty="0">
                <a:solidFill>
                  <a:srgbClr val="0000FF"/>
                </a:solidFill>
                <a:latin typeface="Times New Roman" panose="02020603050405020304" pitchFamily="18" charset="0"/>
                <a:cs typeface="Times New Roman" panose="02020603050405020304" pitchFamily="18" charset="0"/>
              </a:rPr>
              <a:t> w-bit represents the key k</a:t>
            </a:r>
            <a:r>
              <a:rPr lang="en-US" sz="3600" dirty="0">
                <a:latin typeface="Times New Roman" panose="02020603050405020304" pitchFamily="18" charset="0"/>
                <a:cs typeface="Times New Roman" panose="02020603050405020304" pitchFamily="18" charset="0"/>
              </a:rPr>
              <a:t>.  </a:t>
            </a:r>
          </a:p>
          <a:p>
            <a:pPr marL="400050" indent="-400050"/>
            <a:r>
              <a:rPr lang="en-US" sz="3600" i="1" dirty="0">
                <a:latin typeface="Times New Roman" panose="02020603050405020304" pitchFamily="18" charset="0"/>
                <a:cs typeface="Times New Roman" panose="02020603050405020304" pitchFamily="18" charset="0"/>
              </a:rPr>
              <a:t>Choosing the Constant A: </a:t>
            </a:r>
            <a:r>
              <a:rPr lang="en-US" sz="3600" dirty="0">
                <a:latin typeface="Times New Roman" panose="02020603050405020304" pitchFamily="18" charset="0"/>
                <a:cs typeface="Times New Roman" panose="02020603050405020304" pitchFamily="18" charset="0"/>
              </a:rPr>
              <a:t>Restrict A to be a fraction of the form s / 2</a:t>
            </a:r>
            <a:r>
              <a:rPr lang="en-US" sz="3600" baseline="30000" dirty="0">
                <a:latin typeface="Times New Roman" panose="02020603050405020304" pitchFamily="18" charset="0"/>
                <a:cs typeface="Times New Roman" panose="02020603050405020304" pitchFamily="18" charset="0"/>
              </a:rPr>
              <a:t>w</a:t>
            </a:r>
            <a:r>
              <a:rPr lang="en-US" sz="3600" dirty="0">
                <a:latin typeface="Times New Roman" panose="02020603050405020304" pitchFamily="18" charset="0"/>
                <a:cs typeface="Times New Roman" panose="02020603050405020304" pitchFamily="18" charset="0"/>
              </a:rPr>
              <a:t>  where s is an integer in the range  0 &lt; s &lt; 2</a:t>
            </a:r>
            <a:r>
              <a:rPr lang="en-US" sz="3600" baseline="30000" dirty="0">
                <a:latin typeface="Times New Roman" panose="02020603050405020304" pitchFamily="18" charset="0"/>
                <a:cs typeface="Times New Roman" panose="02020603050405020304" pitchFamily="18" charset="0"/>
              </a:rPr>
              <a:t>w</a:t>
            </a:r>
            <a:r>
              <a:rPr lang="en-US" sz="3600" dirty="0">
                <a:latin typeface="Times New Roman" panose="02020603050405020304" pitchFamily="18" charset="0"/>
                <a:cs typeface="Times New Roman" panose="02020603050405020304" pitchFamily="18" charset="0"/>
              </a:rPr>
              <a:t>.   Set s =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 2</a:t>
            </a:r>
            <a:r>
              <a:rPr lang="en-US" sz="3600" baseline="30000" dirty="0">
                <a:latin typeface="Times New Roman" panose="02020603050405020304" pitchFamily="18" charset="0"/>
                <a:cs typeface="Times New Roman" panose="02020603050405020304" pitchFamily="18" charset="0"/>
              </a:rPr>
              <a:t>w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p>
          <a:p>
            <a:pPr marL="400050" indent="-400050"/>
            <a:r>
              <a:rPr lang="en-US" sz="3600" i="1" dirty="0">
                <a:latin typeface="Times New Roman" panose="02020603050405020304" pitchFamily="18" charset="0"/>
                <a:cs typeface="Times New Roman" panose="02020603050405020304" pitchFamily="18" charset="0"/>
              </a:rPr>
              <a:t>Multiplication: </a:t>
            </a:r>
            <a:r>
              <a:rPr lang="en-US" sz="3600" dirty="0">
                <a:latin typeface="Times New Roman" panose="02020603050405020304" pitchFamily="18" charset="0"/>
                <a:cs typeface="Times New Roman" panose="02020603050405020304" pitchFamily="18" charset="0"/>
              </a:rPr>
              <a:t>Multiply k by the w-bit integer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 * 2</a:t>
            </a:r>
            <a:r>
              <a:rPr lang="en-US" sz="3600" baseline="30000" dirty="0">
                <a:latin typeface="Times New Roman" panose="02020603050405020304" pitchFamily="18" charset="0"/>
                <a:cs typeface="Times New Roman" panose="02020603050405020304" pitchFamily="18" charset="0"/>
              </a:rPr>
              <a:t>w </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600" dirty="0">
                <a:latin typeface="Cambria Math" panose="02040503050406030204" pitchFamily="18" charset="0"/>
                <a:ea typeface="Cambria Math" panose="02040503050406030204" pitchFamily="18" charset="0"/>
                <a:cs typeface="Times New Roman" panose="02020603050405020304" pitchFamily="18" charset="0"/>
              </a:rPr>
              <a:t>,  0 &lt; A &lt; 1</a:t>
            </a:r>
          </a:p>
          <a:p>
            <a:pPr marL="400050"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The result is a 2w-bit value represented as 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2</a:t>
            </a:r>
            <a:r>
              <a:rPr lang="en-US" sz="3600" baseline="30000" dirty="0">
                <a:latin typeface="Times New Roman" panose="02020603050405020304" pitchFamily="18" charset="0"/>
                <a:cs typeface="Times New Roman" panose="02020603050405020304" pitchFamily="18" charset="0"/>
              </a:rPr>
              <a:t>w </a:t>
            </a:r>
            <a:r>
              <a:rPr lang="en-US" sz="3600" dirty="0">
                <a:latin typeface="Cambria Math" panose="02040503050406030204" pitchFamily="18" charset="0"/>
                <a:ea typeface="Cambria Math" panose="02040503050406030204" pitchFamily="18" charset="0"/>
                <a:cs typeface="Times New Roman" panose="02020603050405020304" pitchFamily="18" charset="0"/>
              </a:rPr>
              <a:t>+ 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600" dirty="0">
                <a:latin typeface="Cambria Math" panose="02040503050406030204" pitchFamily="18" charset="0"/>
                <a:ea typeface="Cambria Math" panose="02040503050406030204" pitchFamily="18" charset="0"/>
                <a:cs typeface="Times New Roman" panose="02020603050405020304" pitchFamily="18" charset="0"/>
              </a:rPr>
              <a:t>, where </a:t>
            </a:r>
          </a:p>
          <a:p>
            <a:pPr marL="857250" lvl="1"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en-US" sz="3600" dirty="0">
                <a:latin typeface="Cambria Math" panose="02040503050406030204" pitchFamily="18" charset="0"/>
                <a:ea typeface="Cambria Math" panose="02040503050406030204" pitchFamily="18" charset="0"/>
                <a:cs typeface="Times New Roman" panose="02020603050405020304" pitchFamily="18" charset="0"/>
              </a:rPr>
              <a:t> is the high-order word of the product and  </a:t>
            </a:r>
          </a:p>
          <a:p>
            <a:pPr marL="857250" lvl="1"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600" dirty="0">
                <a:latin typeface="Cambria Math" panose="02040503050406030204" pitchFamily="18" charset="0"/>
                <a:ea typeface="Cambria Math" panose="02040503050406030204" pitchFamily="18" charset="0"/>
                <a:cs typeface="Times New Roman" panose="02020603050405020304" pitchFamily="18" charset="0"/>
              </a:rPr>
              <a:t> is the low-order word of the product. </a:t>
            </a:r>
          </a:p>
          <a:p>
            <a:pPr marL="400050" indent="-400050"/>
            <a:r>
              <a:rPr lang="en-US" sz="3600" dirty="0">
                <a:latin typeface="Cambria Math" panose="02040503050406030204" pitchFamily="18" charset="0"/>
                <a:ea typeface="Cambria Math" panose="02040503050406030204" pitchFamily="18" charset="0"/>
                <a:cs typeface="Times New Roman" panose="02020603050405020304" pitchFamily="18" charset="0"/>
              </a:rPr>
              <a:t>Extracting the Hash Value: </a:t>
            </a:r>
          </a:p>
          <a:p>
            <a:pPr marL="0" indent="0">
              <a:buNone/>
            </a:pPr>
            <a:r>
              <a:rPr lang="en-US" sz="3600" dirty="0">
                <a:latin typeface="Cambria Math" panose="02040503050406030204" pitchFamily="18" charset="0"/>
                <a:ea typeface="Cambria Math" panose="02040503050406030204" pitchFamily="18" charset="0"/>
                <a:cs typeface="Times New Roman" panose="02020603050405020304" pitchFamily="18" charset="0"/>
              </a:rPr>
              <a:t>        The desired p-bit hash value consists of    </a:t>
            </a:r>
          </a:p>
          <a:p>
            <a:pPr marL="0" indent="0">
              <a:buNone/>
            </a:pPr>
            <a:r>
              <a:rPr lang="en-US" sz="3600" dirty="0">
                <a:latin typeface="Cambria Math" panose="02040503050406030204" pitchFamily="18" charset="0"/>
                <a:ea typeface="Cambria Math" panose="02040503050406030204" pitchFamily="18" charset="0"/>
                <a:cs typeface="Times New Roman" panose="02020603050405020304" pitchFamily="18" charset="0"/>
              </a:rPr>
              <a:t>        the p most significant bits of  r</a:t>
            </a:r>
            <a:r>
              <a:rPr lang="en-US" sz="3600" baseline="-25000" dirty="0">
                <a:latin typeface="Cambria Math" panose="02040503050406030204" pitchFamily="18" charset="0"/>
                <a:ea typeface="Cambria Math" panose="02040503050406030204" pitchFamily="18" charset="0"/>
                <a:cs typeface="Times New Roman" panose="02020603050405020304" pitchFamily="18" charset="0"/>
              </a:rPr>
              <a:t>0</a:t>
            </a:r>
            <a:r>
              <a:rPr lang="en-US" sz="3600" dirty="0">
                <a:latin typeface="Cambria Math" panose="02040503050406030204" pitchFamily="18" charset="0"/>
                <a:ea typeface="Cambria Math" panose="02040503050406030204" pitchFamily="18" charset="0"/>
                <a:cs typeface="Times New Roman" panose="02020603050405020304" pitchFamily="18" charset="0"/>
              </a:rPr>
              <a:t>.  </a:t>
            </a:r>
            <a:endParaRPr lang="en-US" sz="36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F106457-32A2-460E-8BAE-1E741FB14C60}"/>
              </a:ext>
            </a:extLst>
          </p:cNvPr>
          <p:cNvSpPr txBox="1"/>
          <p:nvPr/>
        </p:nvSpPr>
        <p:spPr>
          <a:xfrm>
            <a:off x="9335577" y="4127954"/>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k</a:t>
            </a:r>
          </a:p>
        </p:txBody>
      </p:sp>
      <p:sp>
        <p:nvSpPr>
          <p:cNvPr id="5" name="TextBox 4">
            <a:extLst>
              <a:ext uri="{FF2B5EF4-FFF2-40B4-BE49-F238E27FC236}">
                <a16:creationId xmlns:a16="http://schemas.microsoft.com/office/drawing/2014/main" id="{EC164BF6-0E28-4ACF-B01A-3434F6EEEBB8}"/>
              </a:ext>
            </a:extLst>
          </p:cNvPr>
          <p:cNvSpPr txBox="1"/>
          <p:nvPr/>
        </p:nvSpPr>
        <p:spPr>
          <a:xfrm>
            <a:off x="9335577" y="4514851"/>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r>
              <a:rPr lang="en-US" sz="16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A * 2</a:t>
            </a:r>
            <a:r>
              <a:rPr lang="en-US" sz="1600" baseline="30000">
                <a:latin typeface="Times New Roman" panose="02020603050405020304" pitchFamily="18" charset="0"/>
                <a:cs typeface="Times New Roman" panose="02020603050405020304" pitchFamily="18" charset="0"/>
              </a:rPr>
              <a:t>w </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a:t>
            </a:r>
            <a:endParaRPr lang="en-US" sz="1600" dirty="0"/>
          </a:p>
        </p:txBody>
      </p:sp>
      <p:sp>
        <p:nvSpPr>
          <p:cNvPr id="6" name="TextBox 5">
            <a:extLst>
              <a:ext uri="{FF2B5EF4-FFF2-40B4-BE49-F238E27FC236}">
                <a16:creationId xmlns:a16="http://schemas.microsoft.com/office/drawing/2014/main" id="{EEEB3F4A-B67C-411F-AD0E-B57CBBCCABD0}"/>
              </a:ext>
            </a:extLst>
          </p:cNvPr>
          <p:cNvSpPr txBox="1"/>
          <p:nvPr/>
        </p:nvSpPr>
        <p:spPr>
          <a:xfrm>
            <a:off x="9326867"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a:latin typeface="Cambria Math" panose="02040503050406030204" pitchFamily="18" charset="0"/>
                <a:ea typeface="Cambria Math" panose="02040503050406030204" pitchFamily="18" charset="0"/>
                <a:cs typeface="Times New Roman" panose="02020603050405020304" pitchFamily="18" charset="0"/>
              </a:rPr>
              <a:t>0</a:t>
            </a:r>
            <a:endParaRPr lang="en-US" sz="1600" dirty="0"/>
          </a:p>
        </p:txBody>
      </p:sp>
      <p:sp>
        <p:nvSpPr>
          <p:cNvPr id="7" name="TextBox 6">
            <a:extLst>
              <a:ext uri="{FF2B5EF4-FFF2-40B4-BE49-F238E27FC236}">
                <a16:creationId xmlns:a16="http://schemas.microsoft.com/office/drawing/2014/main" id="{52CAB243-AC84-4A79-A6E6-E7C6F1A7391F}"/>
              </a:ext>
            </a:extLst>
          </p:cNvPr>
          <p:cNvSpPr txBox="1"/>
          <p:nvPr/>
        </p:nvSpPr>
        <p:spPr>
          <a:xfrm>
            <a:off x="7694012" y="5049497"/>
            <a:ext cx="151529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r</a:t>
            </a:r>
            <a:r>
              <a:rPr lang="en-US" sz="1600" baseline="-25000" dirty="0">
                <a:latin typeface="Cambria Math" panose="02040503050406030204" pitchFamily="18" charset="0"/>
                <a:ea typeface="Cambria Math" panose="02040503050406030204" pitchFamily="18" charset="0"/>
                <a:cs typeface="Times New Roman" panose="02020603050405020304" pitchFamily="18" charset="0"/>
              </a:rPr>
              <a:t>1</a:t>
            </a:r>
            <a:endParaRPr lang="en-US" sz="1600" dirty="0"/>
          </a:p>
        </p:txBody>
      </p:sp>
      <p:sp>
        <p:nvSpPr>
          <p:cNvPr id="8" name="TextBox 7">
            <a:extLst>
              <a:ext uri="{FF2B5EF4-FFF2-40B4-BE49-F238E27FC236}">
                <a16:creationId xmlns:a16="http://schemas.microsoft.com/office/drawing/2014/main" id="{F5957945-2AE9-4CD6-9AB4-01F4BBBF52C1}"/>
              </a:ext>
            </a:extLst>
          </p:cNvPr>
          <p:cNvSpPr txBox="1"/>
          <p:nvPr/>
        </p:nvSpPr>
        <p:spPr>
          <a:xfrm>
            <a:off x="7650471" y="4514851"/>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*(multiply)</a:t>
            </a:r>
            <a:endParaRPr lang="en-US" sz="1600" dirty="0"/>
          </a:p>
        </p:txBody>
      </p:sp>
      <p:sp>
        <p:nvSpPr>
          <p:cNvPr id="10" name="TextBox 9">
            <a:extLst>
              <a:ext uri="{FF2B5EF4-FFF2-40B4-BE49-F238E27FC236}">
                <a16:creationId xmlns:a16="http://schemas.microsoft.com/office/drawing/2014/main" id="{8C7668C2-31ED-4299-98ED-321A55145991}"/>
              </a:ext>
            </a:extLst>
          </p:cNvPr>
          <p:cNvSpPr txBox="1"/>
          <p:nvPr/>
        </p:nvSpPr>
        <p:spPr>
          <a:xfrm>
            <a:off x="9972620" y="5408878"/>
            <a:ext cx="1515291"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extract p bits</a:t>
            </a:r>
            <a:endParaRPr lang="en-US" sz="1600" dirty="0"/>
          </a:p>
        </p:txBody>
      </p:sp>
      <p:sp>
        <p:nvSpPr>
          <p:cNvPr id="11" name="Right Brace 10">
            <a:extLst>
              <a:ext uri="{FF2B5EF4-FFF2-40B4-BE49-F238E27FC236}">
                <a16:creationId xmlns:a16="http://schemas.microsoft.com/office/drawing/2014/main" id="{DC9FEC75-B69D-4277-BEF7-86E642844B25}"/>
              </a:ext>
            </a:extLst>
          </p:cNvPr>
          <p:cNvSpPr/>
          <p:nvPr/>
        </p:nvSpPr>
        <p:spPr>
          <a:xfrm rot="5400000">
            <a:off x="9549251" y="5273350"/>
            <a:ext cx="173542" cy="6008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27AD44B-E4DB-4BED-834C-9533655D8B6B}"/>
              </a:ext>
            </a:extLst>
          </p:cNvPr>
          <p:cNvCxnSpPr/>
          <p:nvPr/>
        </p:nvCxnSpPr>
        <p:spPr>
          <a:xfrm>
            <a:off x="7694012" y="4955169"/>
            <a:ext cx="3156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54ACE718-7194-40C9-97C7-E9B8C11B814E}"/>
              </a:ext>
            </a:extLst>
          </p:cNvPr>
          <p:cNvSpPr/>
          <p:nvPr/>
        </p:nvSpPr>
        <p:spPr>
          <a:xfrm rot="16200000">
            <a:off x="9969847" y="3227530"/>
            <a:ext cx="246752" cy="15152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D21AA4D-7C29-4495-9D8D-36D313E9FA99}"/>
              </a:ext>
            </a:extLst>
          </p:cNvPr>
          <p:cNvSpPr txBox="1"/>
          <p:nvPr/>
        </p:nvSpPr>
        <p:spPr>
          <a:xfrm>
            <a:off x="9788424" y="3553557"/>
            <a:ext cx="1062444"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mbria Math" panose="02040503050406030204" pitchFamily="18" charset="0"/>
                <a:ea typeface="Cambria Math" panose="02040503050406030204" pitchFamily="18" charset="0"/>
                <a:cs typeface="Times New Roman" panose="02020603050405020304" pitchFamily="18" charset="0"/>
              </a:rPr>
              <a:t>w bits</a:t>
            </a:r>
            <a:endParaRPr lang="en-US" sz="1600" dirty="0"/>
          </a:p>
        </p:txBody>
      </p:sp>
      <p:sp>
        <p:nvSpPr>
          <p:cNvPr id="16" name="TextBox 15">
            <a:extLst>
              <a:ext uri="{FF2B5EF4-FFF2-40B4-BE49-F238E27FC236}">
                <a16:creationId xmlns:a16="http://schemas.microsoft.com/office/drawing/2014/main" id="{A53BF3B3-0FB8-4F79-AD5C-935C0DA56ABA}"/>
              </a:ext>
            </a:extLst>
          </p:cNvPr>
          <p:cNvSpPr txBox="1"/>
          <p:nvPr/>
        </p:nvSpPr>
        <p:spPr>
          <a:xfrm>
            <a:off x="6576277" y="6215402"/>
            <a:ext cx="4153988"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n-US" sz="1600" dirty="0">
                <a:latin typeface="Cambria Math" panose="02040503050406030204" pitchFamily="18" charset="0"/>
                <a:ea typeface="Cambria Math" panose="02040503050406030204" pitchFamily="18" charset="0"/>
                <a:cs typeface="Times New Roman" panose="02020603050405020304" pitchFamily="18" charset="0"/>
              </a:rPr>
              <a:t>Fig: The multiplication method of  hashing.</a:t>
            </a:r>
            <a:endParaRPr lang="en-US" sz="1600" dirty="0"/>
          </a:p>
        </p:txBody>
      </p:sp>
      <p:sp>
        <p:nvSpPr>
          <p:cNvPr id="17" name="TextBox 16">
            <a:extLst>
              <a:ext uri="{FF2B5EF4-FFF2-40B4-BE49-F238E27FC236}">
                <a16:creationId xmlns:a16="http://schemas.microsoft.com/office/drawing/2014/main" id="{0C0CC02D-3E68-4CF7-98B3-9052F528337E}"/>
              </a:ext>
            </a:extLst>
          </p:cNvPr>
          <p:cNvSpPr txBox="1"/>
          <p:nvPr/>
        </p:nvSpPr>
        <p:spPr>
          <a:xfrm>
            <a:off x="9272440" y="5717088"/>
            <a:ext cx="853441" cy="338554"/>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h(k)</a:t>
            </a:r>
            <a:endParaRPr lang="en-US" sz="1600" dirty="0"/>
          </a:p>
        </p:txBody>
      </p:sp>
      <p:pic>
        <p:nvPicPr>
          <p:cNvPr id="18" name="Picture 17" descr="Image result for smiley face images">
            <a:extLst>
              <a:ext uri="{FF2B5EF4-FFF2-40B4-BE49-F238E27FC236}">
                <a16:creationId xmlns:a16="http://schemas.microsoft.com/office/drawing/2014/main" id="{2CE2D209-5E7B-4AA7-89BF-0FC1085E425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2237539" y="6071052"/>
                <a:ext cx="3755131" cy="569323"/>
              </a:xfrm>
              <a:prstGeom prst="rect">
                <a:avLst/>
              </a:prstGeom>
              <a:solidFill>
                <a:srgbClr val="FFFF00"/>
              </a:solidFill>
            </p:spPr>
            <p:txBody>
              <a:bodyPr wrap="none">
                <a:spAutoFit/>
              </a:bodyPr>
              <a:lstStyle/>
              <a:p>
                <a:pPr marL="457200" indent="-457200">
                  <a:lnSpc>
                    <a:spcPct val="120000"/>
                  </a:lnSpc>
                  <a:spcBef>
                    <a:spcPts val="0"/>
                  </a:spcBef>
                  <a:spcAft>
                    <a:spcPts val="600"/>
                  </a:spcAft>
                </a:pPr>
                <a:r>
                  <a:rPr lang="en-US" dirty="0">
                    <a:latin typeface="Times New Roman" panose="02020603050405020304" pitchFamily="18" charset="0"/>
                    <a:cs typeface="Times New Roman" panose="02020603050405020304" pitchFamily="18" charset="0"/>
                  </a:rPr>
                  <a:t>h(k) =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i="1" dirty="0">
                            <a:solidFill>
                              <a:srgbClr val="0000FF"/>
                            </a:solidFill>
                            <a:latin typeface="Cambria Math" panose="02040503050406030204" pitchFamily="18" charset="0"/>
                            <a:cs typeface="Times New Roman" panose="02020603050405020304" pitchFamily="18" charset="0"/>
                          </a:rPr>
                        </m:ctrlPr>
                      </m:fPr>
                      <m:num>
                        <m:r>
                          <a:rPr lang="en-US" i="1" dirty="0">
                            <a:solidFill>
                              <a:srgbClr val="0000FF"/>
                            </a:solidFill>
                            <a:latin typeface="Cambria Math" panose="02040503050406030204" pitchFamily="18" charset="0"/>
                            <a:cs typeface="Times New Roman" panose="02020603050405020304" pitchFamily="18" charset="0"/>
                          </a:rPr>
                          <m:t>𝑘</m:t>
                        </m:r>
                      </m:num>
                      <m:den>
                        <m:sSup>
                          <m:sSupPr>
                            <m:ctrlPr>
                              <a:rPr lang="en-US" i="1" dirty="0">
                                <a:solidFill>
                                  <a:srgbClr val="0000FF"/>
                                </a:solidFill>
                                <a:latin typeface="Cambria Math" panose="02040503050406030204" pitchFamily="18" charset="0"/>
                                <a:cs typeface="Times New Roman" panose="02020603050405020304" pitchFamily="18" charset="0"/>
                              </a:rPr>
                            </m:ctrlPr>
                          </m:sSupPr>
                          <m:e>
                            <m:r>
                              <a:rPr lang="en-US" i="1" dirty="0">
                                <a:solidFill>
                                  <a:srgbClr val="0000FF"/>
                                </a:solidFill>
                                <a:latin typeface="Cambria Math" panose="02040503050406030204" pitchFamily="18" charset="0"/>
                                <a:cs typeface="Times New Roman" panose="02020603050405020304" pitchFamily="18" charset="0"/>
                              </a:rPr>
                              <m:t>2</m:t>
                            </m:r>
                          </m:e>
                          <m:sup>
                            <m:r>
                              <a:rPr lang="en-US" i="1" dirty="0">
                                <a:solidFill>
                                  <a:srgbClr val="0000FF"/>
                                </a:solidFill>
                                <a:latin typeface="Cambria Math" panose="02040503050406030204" pitchFamily="18" charset="0"/>
                                <a:cs typeface="Times New Roman" panose="02020603050405020304" pitchFamily="18" charset="0"/>
                              </a:rPr>
                              <m:t>𝑛</m:t>
                            </m:r>
                            <m:r>
                              <a:rPr lang="en-US" i="1" dirty="0">
                                <a:solidFill>
                                  <a:srgbClr val="0000FF"/>
                                </a:solidFill>
                                <a:latin typeface="Cambria Math" panose="02040503050406030204" pitchFamily="18" charset="0"/>
                                <a:cs typeface="Times New Roman" panose="02020603050405020304" pitchFamily="18" charset="0"/>
                              </a:rPr>
                              <m:t>−</m:t>
                            </m:r>
                            <m:r>
                              <a:rPr lang="en-US" i="1" dirty="0">
                                <a:solidFill>
                                  <a:srgbClr val="0000FF"/>
                                </a:solidFill>
                                <a:latin typeface="Cambria Math" panose="02040503050406030204" pitchFamily="18" charset="0"/>
                                <a:cs typeface="Times New Roman" panose="02020603050405020304" pitchFamily="18" charset="0"/>
                              </a:rPr>
                              <m:t>𝑝</m:t>
                            </m:r>
                          </m:sup>
                        </m:sSup>
                      </m:den>
                    </m:f>
                  </m:oMath>
                </a14:m>
                <a:r>
                  <a:rPr lang="en-US" dirty="0">
                    <a:solidFill>
                      <a:srgbClr val="0000FF"/>
                    </a:solidFill>
                    <a:latin typeface="Times New Roman" panose="02020603050405020304" pitchFamily="18" charset="0"/>
                    <a:cs typeface="Times New Roman" panose="02020603050405020304" pitchFamily="18" charset="0"/>
                  </a:rPr>
                  <a:t> </a:t>
                </a:r>
                <a:r>
                  <a:rPr lang="en-US"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where k = 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n = 32,  </a:t>
                </a:r>
              </a:p>
            </p:txBody>
          </p:sp>
        </mc:Choice>
        <mc:Fallback xmlns="">
          <p:sp>
            <p:nvSpPr>
              <p:cNvPr id="9" name="Rectangle 8"/>
              <p:cNvSpPr>
                <a:spLocks noRot="1" noChangeAspect="1" noMove="1" noResize="1" noEditPoints="1" noAdjustHandles="1" noChangeArrowheads="1" noChangeShapeType="1" noTextEdit="1"/>
              </p:cNvSpPr>
              <p:nvPr/>
            </p:nvSpPr>
            <p:spPr>
              <a:xfrm>
                <a:off x="2237539" y="6071052"/>
                <a:ext cx="3755131" cy="569323"/>
              </a:xfrm>
              <a:prstGeom prst="rect">
                <a:avLst/>
              </a:prstGeom>
              <a:blipFill>
                <a:blip r:embed="rId3"/>
                <a:stretch>
                  <a:fillRect l="-1299" b="-2151"/>
                </a:stretch>
              </a:blipFill>
            </p:spPr>
            <p:txBody>
              <a:bodyPr/>
              <a:lstStyle/>
              <a:p>
                <a:r>
                  <a:rPr lang="en-US">
                    <a:noFill/>
                  </a:rPr>
                  <a:t> </a:t>
                </a:r>
              </a:p>
            </p:txBody>
          </p:sp>
        </mc:Fallback>
      </mc:AlternateContent>
    </p:spTree>
    <p:extLst>
      <p:ext uri="{BB962C8B-B14F-4D97-AF65-F5344CB8AC3E}">
        <p14:creationId xmlns:p14="http://schemas.microsoft.com/office/powerpoint/2010/main" val="35954794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67245" y="1540241"/>
                <a:ext cx="9657805" cy="5317759"/>
              </a:xfrm>
            </p:spPr>
            <p:txBody>
              <a:bodyPr>
                <a:noAutofit/>
              </a:bodyPr>
              <a:lstStyle/>
              <a:p>
                <a:pPr marL="0" indent="0">
                  <a:lnSpc>
                    <a:spcPct val="120000"/>
                  </a:lnSpc>
                  <a:spcBef>
                    <a:spcPts val="600"/>
                  </a:spcBef>
                  <a:spcAft>
                    <a:spcPts val="1200"/>
                  </a:spcAft>
                  <a:buNone/>
                </a:pPr>
                <a:r>
                  <a:rPr lang="en-US" sz="1800" dirty="0">
                    <a:cs typeface="Times New Roman" panose="02020603050405020304" pitchFamily="18" charset="0"/>
                  </a:rPr>
                  <a:t>The </a:t>
                </a:r>
                <a:r>
                  <a:rPr lang="en-US" sz="1800" dirty="0">
                    <a:solidFill>
                      <a:srgbClr val="0000FF"/>
                    </a:solidFill>
                    <a:cs typeface="Times New Roman" panose="02020603050405020304" pitchFamily="18" charset="0"/>
                  </a:rPr>
                  <a:t>Multiplication method </a:t>
                </a:r>
                <a:r>
                  <a:rPr lang="en-US" sz="1800" dirty="0">
                    <a:cs typeface="Times New Roman" panose="02020603050405020304" pitchFamily="18" charset="0"/>
                  </a:rPr>
                  <a:t>for creating hash functions</a:t>
                </a:r>
              </a:p>
              <a:p>
                <a:pPr marL="0" indent="0">
                  <a:lnSpc>
                    <a:spcPct val="100000"/>
                  </a:lnSpc>
                  <a:spcBef>
                    <a:spcPts val="0"/>
                  </a:spcBef>
                  <a:spcAft>
                    <a:spcPts val="600"/>
                  </a:spcAft>
                  <a:buNone/>
                </a:pPr>
                <a:r>
                  <a:rPr lang="en-US" sz="1800" dirty="0">
                    <a:latin typeface="Times New Roman" panose="02020603050405020304" pitchFamily="18" charset="0"/>
                    <a:cs typeface="Times New Roman" panose="02020603050405020304" pitchFamily="18" charset="0"/>
                  </a:rPr>
                  <a:t>Example of Multiplication Method Using Knuth’s Recommended Value of A:</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Given Parameters: </a:t>
                </a:r>
                <a:r>
                  <a:rPr lang="en-US" sz="1800" dirty="0">
                    <a:latin typeface="Times New Roman" panose="02020603050405020304" pitchFamily="18" charset="0"/>
                    <a:cs typeface="Times New Roman" panose="02020603050405020304" pitchFamily="18" charset="0"/>
                  </a:rPr>
                  <a:t>k = 123456, p = 14,  m =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14</m:t>
                        </m:r>
                      </m:sup>
                    </m:sSup>
                  </m:oMath>
                </a14:m>
                <a:r>
                  <a:rPr lang="en-US" sz="1800" dirty="0">
                    <a:latin typeface="Times New Roman" panose="02020603050405020304" pitchFamily="18" charset="0"/>
                    <a:cs typeface="Times New Roman" panose="02020603050405020304" pitchFamily="18" charset="0"/>
                  </a:rPr>
                  <a:t> = 16384, and w = 32. </a:t>
                </a:r>
              </a:p>
              <a:p>
                <a:pPr marL="914400" indent="-461963">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Knuth suggested the constant A </a:t>
                </a:r>
                <a14:m>
                  <m:oMath xmlns:m="http://schemas.openxmlformats.org/officeDocument/2006/math">
                    <m:r>
                      <a:rPr lang="en-US" sz="18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8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8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1800" dirty="0">
                    <a:latin typeface="Times New Roman" panose="02020603050405020304" pitchFamily="18" charset="0"/>
                    <a:cs typeface="Times New Roman" panose="02020603050405020304" pitchFamily="18" charset="0"/>
                  </a:rPr>
                  <a:t> - 1)/2 = 0.6180339887… (the golden ratio) works reasonably well.</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Adapting Knuth’s suggestion: </a:t>
                </a:r>
                <a:r>
                  <a:rPr lang="en-US" sz="1800" dirty="0">
                    <a:latin typeface="Times New Roman" panose="02020603050405020304" pitchFamily="18" charset="0"/>
                    <a:cs typeface="Times New Roman" panose="02020603050405020304" pitchFamily="18" charset="0"/>
                  </a:rPr>
                  <a:t>choose A to be a fraction of the form s /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2</m:t>
                        </m:r>
                      </m:e>
                      <m:sup>
                        <m:r>
                          <a:rPr lang="en-US" sz="1800" b="0" i="1" smtClean="0">
                            <a:latin typeface="Cambria Math" panose="02040503050406030204" pitchFamily="18" charset="0"/>
                            <a:cs typeface="Times New Roman" panose="02020603050405020304" pitchFamily="18" charset="0"/>
                          </a:rPr>
                          <m:t>32</m:t>
                        </m:r>
                      </m:sup>
                    </m:sSup>
                    <m:r>
                      <a:rPr lang="en-US" sz="1800" b="0" i="1" smtClean="0">
                        <a:latin typeface="Cambria Math" panose="02040503050406030204" pitchFamily="18" charset="0"/>
                        <a:cs typeface="Times New Roman" panose="02020603050405020304" pitchFamily="18" charset="0"/>
                      </a:rPr>
                      <m:t>  </m:t>
                    </m:r>
                  </m:oMath>
                </a14:m>
                <a:r>
                  <a:rPr lang="en-US" sz="1800" dirty="0">
                    <a:latin typeface="Times New Roman" panose="02020603050405020304" pitchFamily="18" charset="0"/>
                    <a:cs typeface="Times New Roman" panose="02020603050405020304" pitchFamily="18" charset="0"/>
                  </a:rPr>
                  <a:t> where 0 &lt; s &lt;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Let A </a:t>
                </a:r>
                <a14:m>
                  <m:oMath xmlns:m="http://schemas.openxmlformats.org/officeDocument/2006/math">
                    <m:r>
                      <a:rPr lang="en-US" sz="1800" i="1">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1800"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sz="1800" i="1">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1800" dirty="0">
                    <a:latin typeface="Times New Roman" panose="02020603050405020304" pitchFamily="18" charset="0"/>
                    <a:cs typeface="Times New Roman" panose="02020603050405020304" pitchFamily="18" charset="0"/>
                  </a:rPr>
                  <a:t> - 1)/2 =  s /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Then s = 2654435769, where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is 4,294,967,296. </a:t>
                </a:r>
              </a:p>
              <a:p>
                <a:pPr>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Compute k x s:  </a:t>
                </a:r>
                <a:r>
                  <a:rPr lang="en-US" sz="1800" dirty="0">
                    <a:latin typeface="Times New Roman" panose="02020603050405020304" pitchFamily="18" charset="0"/>
                    <a:cs typeface="Times New Roman" panose="02020603050405020304" pitchFamily="18" charset="0"/>
                  </a:rPr>
                  <a:t>k*s =  123456 * 2654435769 = 327706022297664 = (76300 *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 + 17612864.  </a:t>
                </a:r>
              </a:p>
              <a:p>
                <a:pPr marL="461963" indent="-461963">
                  <a:lnSpc>
                    <a:spcPct val="100000"/>
                  </a:lnSpc>
                  <a:spcBef>
                    <a:spcPts val="0"/>
                  </a:spcBef>
                  <a:spcAft>
                    <a:spcPts val="600"/>
                  </a:spcAft>
                </a:pPr>
                <a:r>
                  <a:rPr lang="en-US" sz="1800" i="1" dirty="0">
                    <a:latin typeface="Times New Roman" panose="02020603050405020304" pitchFamily="18" charset="0"/>
                    <a:cs typeface="Times New Roman" panose="02020603050405020304" pitchFamily="18" charset="0"/>
                  </a:rPr>
                  <a:t>Break Down the Product: </a:t>
                </a:r>
                <a:r>
                  <a:rPr lang="en-US" sz="1800" dirty="0">
                    <a:latin typeface="Times New Roman" panose="02020603050405020304" pitchFamily="18" charset="0"/>
                    <a:cs typeface="Times New Roman" panose="02020603050405020304" pitchFamily="18" charset="0"/>
                  </a:rPr>
                  <a:t>The result 327706022297664  is a 2w-bit value. It can be represented as r</a:t>
                </a:r>
                <a:r>
                  <a:rPr lang="en-US" sz="1800" baseline="-25000" dirty="0">
                    <a:latin typeface="Times New Roman" panose="02020603050405020304" pitchFamily="18" charset="0"/>
                    <a:cs typeface="Times New Roman" panose="02020603050405020304" pitchFamily="18" charset="0"/>
                  </a:rPr>
                  <a:t>1 </a:t>
                </a:r>
                <a:r>
                  <a:rPr lang="en-US" sz="18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Therefore,   r</a:t>
                </a:r>
                <a:r>
                  <a:rPr lang="en-US" sz="1800" baseline="-25000" dirty="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 = 76300 (the high-order part) and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 17612864 (the low-order part) &lt; </a:t>
                </a:r>
                <a14:m>
                  <m:oMath xmlns:m="http://schemas.openxmlformats.org/officeDocument/2006/math">
                    <m:sSup>
                      <m:sSupPr>
                        <m:ctrlPr>
                          <a:rPr lang="en-US" sz="1800" i="1" smtClean="0">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2</m:t>
                        </m:r>
                      </m:e>
                      <m:sup>
                        <m:r>
                          <a:rPr lang="en-US" sz="1800" i="1">
                            <a:latin typeface="Cambria Math" panose="02040503050406030204" pitchFamily="18" charset="0"/>
                            <a:cs typeface="Times New Roman" panose="02020603050405020304" pitchFamily="18" charset="0"/>
                          </a:rPr>
                          <m:t>32</m:t>
                        </m:r>
                      </m:sup>
                    </m:sSup>
                  </m:oMath>
                </a14:m>
                <a:r>
                  <a:rPr lang="en-US" sz="1800" dirty="0">
                    <a:latin typeface="Times New Roman" panose="02020603050405020304" pitchFamily="18" charset="0"/>
                    <a:cs typeface="Times New Roman" panose="02020603050405020304" pitchFamily="18" charset="0"/>
                  </a:rPr>
                  <a:t>.  </a:t>
                </a:r>
              </a:p>
              <a:p>
                <a:pPr marL="461963" indent="-461963">
                  <a:lnSpc>
                    <a:spcPct val="100000"/>
                  </a:lnSpc>
                  <a:spcBef>
                    <a:spcPts val="0"/>
                  </a:spcBef>
                  <a:spcAft>
                    <a:spcPts val="600"/>
                  </a:spcAft>
                </a:pP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Extracting the p Most Significant Bits of r</a:t>
                </a:r>
                <a:r>
                  <a:rPr lang="en-US" sz="1800" i="1" baseline="-25000" dirty="0">
                    <a:latin typeface="Times New Roman" panose="02020603050405020304" pitchFamily="18" charset="0"/>
                    <a:cs typeface="Times New Roman" panose="02020603050405020304" pitchFamily="18" charset="0"/>
                  </a:rPr>
                  <a:t>0 </a:t>
                </a:r>
                <a:r>
                  <a:rPr lang="en-US" sz="1800" dirty="0">
                    <a:latin typeface="Times New Roman" panose="02020603050405020304" pitchFamily="18" charset="0"/>
                    <a:cs typeface="Times New Roman" panose="02020603050405020304" pitchFamily="18" charset="0"/>
                  </a:rPr>
                  <a:t>:  p = 14. The number of bits in </a:t>
                </a:r>
                <a:r>
                  <a:rPr lang="en-US" sz="1800" i="1" dirty="0">
                    <a:latin typeface="Times New Roman" panose="02020603050405020304" pitchFamily="18" charset="0"/>
                    <a:cs typeface="Times New Roman" panose="02020603050405020304" pitchFamily="18" charset="0"/>
                  </a:rPr>
                  <a:t>r</a:t>
                </a:r>
                <a:r>
                  <a:rPr lang="en-US" sz="1800" i="1"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is w = 32. Compute the hash value as the p most significant bits of r</a:t>
                </a:r>
                <a:r>
                  <a:rPr lang="en-US" sz="1800" baseline="-25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to yield the value  h(k) =</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17612864</m:t>
                        </m:r>
                      </m:num>
                      <m:den>
                        <m:sSup>
                          <m:sSupPr>
                            <m:ctrlPr>
                              <a:rPr lang="en-US" sz="1800" i="1" smtClean="0">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2</m:t>
                            </m:r>
                          </m:e>
                          <m:sup>
                            <m:r>
                              <a:rPr lang="en-US" sz="1800" b="0" i="1" smtClean="0">
                                <a:latin typeface="Cambria Math" panose="02040503050406030204" pitchFamily="18" charset="0"/>
                                <a:cs typeface="Times New Roman" panose="02020603050405020304" pitchFamily="18" charset="0"/>
                              </a:rPr>
                              <m:t>32 −14</m:t>
                            </m:r>
                          </m:sup>
                        </m:sSup>
                      </m:den>
                    </m:f>
                  </m:oMath>
                </a14:m>
                <a:r>
                  <a:rPr lang="en-US" sz="1800" dirty="0">
                    <a:latin typeface="Times New Roman" panose="02020603050405020304" pitchFamily="18" charset="0"/>
                    <a:cs typeface="Times New Roman" panose="02020603050405020304" pitchFamily="18" charset="0"/>
                  </a:rPr>
                  <a:t> </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17612864</m:t>
                        </m:r>
                      </m:num>
                      <m:den>
                        <m:r>
                          <a:rPr lang="en-US" sz="1800" b="0" i="1" smtClean="0">
                            <a:latin typeface="Cambria Math" panose="02040503050406030204" pitchFamily="18" charset="0"/>
                            <a:cs typeface="Times New Roman" panose="02020603050405020304" pitchFamily="18" charset="0"/>
                          </a:rPr>
                          <m:t>262144</m:t>
                        </m:r>
                      </m:den>
                    </m:f>
                  </m:oMath>
                </a14:m>
                <a:r>
                  <a:rPr lang="en-US" sz="1800" baseline="-250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67.2</a:t>
                </a:r>
                <a:r>
                  <a:rPr lang="en-US" sz="18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 67.</a:t>
                </a:r>
              </a:p>
              <a:p>
                <a:pPr marL="914400" lvl="2" indent="0">
                  <a:spcBef>
                    <a:spcPts val="600"/>
                  </a:spcBef>
                  <a:spcAft>
                    <a:spcPts val="1200"/>
                  </a:spcAft>
                  <a:buNone/>
                </a:pPr>
                <a:endParaRPr lang="en-US" sz="18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367245" y="1540241"/>
                <a:ext cx="9657805" cy="5317759"/>
              </a:xfrm>
              <a:blipFill>
                <a:blip r:embed="rId2"/>
                <a:stretch>
                  <a:fillRect l="-505" r="-82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30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644285-12AF-4AE7-AD10-57A3C71DA95E}"/>
              </a:ext>
            </a:extLst>
          </p:cNvPr>
          <p:cNvSpPr txBox="1">
            <a:spLocks/>
          </p:cNvSpPr>
          <p:nvPr/>
        </p:nvSpPr>
        <p:spPr>
          <a:xfrm>
            <a:off x="1515291" y="3447686"/>
            <a:ext cx="9499550" cy="3082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5"/>
            <a:ext cx="9326880" cy="1002121"/>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67246"/>
                <a:ext cx="9431384" cy="5163003"/>
              </a:xfrm>
            </p:spPr>
            <p:txBody>
              <a:bodyPr>
                <a:normAutofit fontScale="70000" lnSpcReduction="20000"/>
              </a:bodyPr>
              <a:lstStyle/>
              <a:p>
                <a:pPr marL="0" indent="0">
                  <a:lnSpc>
                    <a:spcPct val="120000"/>
                  </a:lnSpc>
                  <a:spcBef>
                    <a:spcPts val="0"/>
                  </a:spcBef>
                  <a:spcAft>
                    <a:spcPts val="1800"/>
                  </a:spcAft>
                  <a:buNone/>
                </a:pPr>
                <a:r>
                  <a:rPr lang="en-US" sz="3700" dirty="0">
                    <a:cs typeface="Times New Roman" panose="02020603050405020304" pitchFamily="18" charset="0"/>
                  </a:rPr>
                  <a:t>The </a:t>
                </a:r>
                <a:r>
                  <a:rPr lang="en-US" sz="3700" dirty="0">
                    <a:solidFill>
                      <a:srgbClr val="0000FF"/>
                    </a:solidFill>
                    <a:cs typeface="Times New Roman" panose="02020603050405020304" pitchFamily="18" charset="0"/>
                  </a:rPr>
                  <a:t>Multiplication method </a:t>
                </a:r>
                <a:r>
                  <a:rPr lang="en-US" sz="3700" dirty="0">
                    <a:cs typeface="Times New Roman" panose="02020603050405020304" pitchFamily="18" charset="0"/>
                  </a:rPr>
                  <a:t>for creating hash functions</a:t>
                </a:r>
              </a:p>
              <a:p>
                <a:pPr marL="461963" indent="-461963">
                  <a:spcAft>
                    <a:spcPts val="1200"/>
                  </a:spcAft>
                </a:pPr>
                <a:r>
                  <a:rPr lang="en-US" sz="3100" dirty="0">
                    <a:latin typeface="Times New Roman" panose="02020603050405020304" pitchFamily="18" charset="0"/>
                    <a:cs typeface="Times New Roman" panose="02020603050405020304" pitchFamily="18" charset="0"/>
                  </a:rPr>
                  <a:t>Knuth suggests the choice of A  as  A </a:t>
                </a:r>
                <a14:m>
                  <m:oMath xmlns:m="http://schemas.openxmlformats.org/officeDocument/2006/math">
                    <m:r>
                      <a:rPr lang="en-US" sz="3100" b="0" i="1" smtClean="0">
                        <a:latin typeface="Cambria Math" panose="02040503050406030204" pitchFamily="18" charset="0"/>
                        <a:ea typeface="Cambria Math" panose="02040503050406030204" pitchFamily="18" charset="0"/>
                        <a:cs typeface="Times New Roman" panose="02020603050405020304" pitchFamily="18" charset="0"/>
                      </a:rPr>
                      <m:t>≅(</m:t>
                    </m:r>
                    <m:rad>
                      <m:radPr>
                        <m:degHide m:val="on"/>
                        <m:ctrlPr>
                          <a:rPr lang="en-US" sz="310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en-US" sz="3100" b="0" i="1" smtClean="0">
                            <a:latin typeface="Cambria Math" panose="02040503050406030204" pitchFamily="18" charset="0"/>
                            <a:ea typeface="Cambria Math" panose="02040503050406030204" pitchFamily="18" charset="0"/>
                            <a:cs typeface="Times New Roman" panose="02020603050405020304" pitchFamily="18" charset="0"/>
                          </a:rPr>
                          <m:t>5</m:t>
                        </m:r>
                      </m:e>
                    </m:rad>
                  </m:oMath>
                </a14:m>
                <a:r>
                  <a:rPr lang="en-US" sz="3100" dirty="0">
                    <a:latin typeface="Times New Roman" panose="02020603050405020304" pitchFamily="18" charset="0"/>
                    <a:cs typeface="Times New Roman" panose="02020603050405020304" pitchFamily="18" charset="0"/>
                  </a:rPr>
                  <a:t> - 1)/2 = 0.6180339887… (the golden ratio) seems to work reasonably well.</a:t>
                </a:r>
              </a:p>
              <a:p>
                <a:pPr marL="461963" indent="-461963">
                  <a:spcAft>
                    <a:spcPts val="1200"/>
                  </a:spcAft>
                </a:pPr>
                <a:r>
                  <a:rPr lang="en-US" sz="3100" dirty="0">
                    <a:latin typeface="Times New Roman" panose="02020603050405020304" pitchFamily="18" charset="0"/>
                    <a:cs typeface="Times New Roman" panose="02020603050405020304" pitchFamily="18" charset="0"/>
                  </a:rPr>
                  <a:t>Example:  k = 123456, m = 10000 &lt; </a:t>
                </a:r>
                <a14:m>
                  <m:oMath xmlns:m="http://schemas.openxmlformats.org/officeDocument/2006/math">
                    <m:sSup>
                      <m:sSupPr>
                        <m:ctrlPr>
                          <a:rPr lang="en-US" sz="3100" i="1" smtClean="0">
                            <a:latin typeface="Cambria Math" panose="02040503050406030204" pitchFamily="18" charset="0"/>
                            <a:cs typeface="Times New Roman" panose="02020603050405020304" pitchFamily="18" charset="0"/>
                          </a:rPr>
                        </m:ctrlPr>
                      </m:sSupPr>
                      <m:e>
                        <m:r>
                          <a:rPr lang="en-US" sz="3100" b="0" i="1" smtClean="0">
                            <a:latin typeface="Cambria Math" panose="02040503050406030204" pitchFamily="18" charset="0"/>
                            <a:cs typeface="Times New Roman" panose="02020603050405020304" pitchFamily="18" charset="0"/>
                          </a:rPr>
                          <m:t>2</m:t>
                        </m:r>
                      </m:e>
                      <m:sup>
                        <m:r>
                          <a:rPr lang="en-US" sz="3100" b="0" i="1" smtClean="0">
                            <a:latin typeface="Cambria Math" panose="02040503050406030204" pitchFamily="18" charset="0"/>
                            <a:cs typeface="Times New Roman" panose="02020603050405020304" pitchFamily="18" charset="0"/>
                          </a:rPr>
                          <m:t>14</m:t>
                        </m:r>
                      </m:sup>
                    </m:sSup>
                  </m:oMath>
                </a14:m>
                <a:r>
                  <a:rPr lang="en-US" sz="3100" dirty="0">
                    <a:latin typeface="Times New Roman" panose="02020603050405020304" pitchFamily="18" charset="0"/>
                    <a:cs typeface="Times New Roman" panose="02020603050405020304" pitchFamily="18" charset="0"/>
                  </a:rPr>
                  <a:t> , and A = 0.6180339887…, then   </a:t>
                </a:r>
              </a:p>
              <a:p>
                <a:pPr marL="914400" lvl="2" indent="0">
                  <a:spcAft>
                    <a:spcPts val="1200"/>
                  </a:spcAft>
                  <a:buNone/>
                </a:pPr>
                <a:r>
                  <a:rPr lang="en-US" sz="3100" dirty="0">
                    <a:latin typeface="Times New Roman" panose="02020603050405020304" pitchFamily="18" charset="0"/>
                    <a:cs typeface="Times New Roman" panose="02020603050405020304" pitchFamily="18" charset="0"/>
                  </a:rPr>
                  <a:t>     h(k) </a:t>
                </a:r>
                <a:r>
                  <a:rPr lang="en-US" sz="31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m(k A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10000(123456 * 0.61803…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Cambria Math" panose="02040503050406030204" pitchFamily="18" charset="0"/>
                    <a:ea typeface="Cambria Math" panose="02040503050406030204" pitchFamily="18" charset="0"/>
                    <a:cs typeface="Times New Roman" panose="02020603050405020304" pitchFamily="18" charset="0"/>
                  </a:rPr>
                  <a:t> : </a:t>
                </a:r>
                <a:r>
                  <a:rPr lang="en-US" sz="3100" dirty="0">
                    <a:latin typeface="Times New Roman" panose="02020603050405020304" pitchFamily="18" charset="0"/>
                    <a:ea typeface="Cambria Math" panose="02040503050406030204" pitchFamily="18" charset="0"/>
                    <a:cs typeface="Times New Roman" panose="02020603050405020304" pitchFamily="18" charset="0"/>
                  </a:rPr>
                  <a:t>Multiply k by A</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10000(76300.0041151… mod 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ea typeface="Cambria Math" panose="02040503050406030204" pitchFamily="18" charset="0"/>
                    <a:cs typeface="Times New Roman" panose="02020603050405020304" pitchFamily="18" charset="0"/>
                  </a:rPr>
                  <a:t>: Extract the Fraction part</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10000 (0.0041151…)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3100" dirty="0">
                    <a:latin typeface="Times New Roman" panose="02020603050405020304" pitchFamily="18" charset="0"/>
                    <a:ea typeface="Cambria Math" panose="02040503050406030204" pitchFamily="18" charset="0"/>
                    <a:cs typeface="Times New Roman" panose="02020603050405020304" pitchFamily="18" charset="0"/>
                  </a:rPr>
                  <a:t>: Scale and Floor</a:t>
                </a:r>
                <a:endParaRPr lang="en-US" sz="3100" baseline="-25000" dirty="0">
                  <a:latin typeface="Times New Roman" panose="02020603050405020304" pitchFamily="18" charset="0"/>
                  <a:ea typeface="Cambria Math" panose="02040503050406030204" pitchFamily="18" charset="0"/>
                  <a:cs typeface="Times New Roman" panose="02020603050405020304" pitchFamily="18" charset="0"/>
                </a:endParaRPr>
              </a:p>
              <a:p>
                <a:pPr marL="914400" lvl="2" indent="0">
                  <a:spcAft>
                    <a:spcPts val="1200"/>
                  </a:spcAft>
                  <a:buNone/>
                </a:pP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Times New Roman" panose="02020603050405020304" pitchFamily="18" charset="0"/>
                    <a:ea typeface="Cambria Math" panose="02040503050406030204" pitchFamily="18" charset="0"/>
                    <a:cs typeface="Times New Roman" panose="02020603050405020304" pitchFamily="18" charset="0"/>
                  </a:rPr>
                  <a:t>41.151</a:t>
                </a:r>
                <a:r>
                  <a:rPr lang="en-US" sz="3100" dirty="0">
                    <a:latin typeface="Times New Roman" panose="020206030504050203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600" dirty="0">
                    <a:latin typeface="Times New Roman" panose="02020603050405020304" pitchFamily="18" charset="0"/>
                    <a:ea typeface="Cambria Math" panose="02040503050406030204" pitchFamily="18" charset="0"/>
                    <a:cs typeface="Times New Roman" panose="02020603050405020304" pitchFamily="18" charset="0"/>
                  </a:rPr>
                  <a:t>: The hash value for the key 123456 using this method is 41.</a:t>
                </a:r>
              </a:p>
              <a:p>
                <a:pPr marL="914400" lvl="2" indent="0">
                  <a:spcAft>
                    <a:spcPts val="1200"/>
                  </a:spcAft>
                  <a:buNone/>
                </a:pPr>
                <a:r>
                  <a:rPr lang="en-US" sz="3100" dirty="0">
                    <a:latin typeface="Cambria Math" panose="02040503050406030204" pitchFamily="18" charset="0"/>
                    <a:ea typeface="Cambria Math" panose="02040503050406030204" pitchFamily="18" charset="0"/>
                    <a:cs typeface="Times New Roman" panose="02020603050405020304" pitchFamily="18" charset="0"/>
                  </a:rPr>
                  <a:t>	</a:t>
                </a:r>
                <a:r>
                  <a:rPr lang="en-US" sz="31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sz="3100" dirty="0">
                    <a:latin typeface="Cambria Math" panose="02040503050406030204" pitchFamily="18" charset="0"/>
                    <a:ea typeface="Cambria Math" panose="02040503050406030204" pitchFamily="18" charset="0"/>
                    <a:cs typeface="Times New Roman" panose="02020603050405020304" pitchFamily="18" charset="0"/>
                  </a:rPr>
                  <a:t>= 41.  </a:t>
                </a:r>
                <a:endParaRPr lang="en-US" sz="3100" dirty="0">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367246"/>
                <a:ext cx="9431384" cy="5163003"/>
              </a:xfrm>
              <a:blipFill>
                <a:blip r:embed="rId2"/>
                <a:stretch>
                  <a:fillRect l="-1164" t="-945"/>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59761CB-ED60-4594-886D-83222FBAB6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24603A-ABE4-C783-5EFB-0594B5750D0A}"/>
              </a:ext>
            </a:extLst>
          </p:cNvPr>
          <p:cNvSpPr txBox="1"/>
          <p:nvPr/>
        </p:nvSpPr>
        <p:spPr>
          <a:xfrm>
            <a:off x="8126730" y="5954746"/>
            <a:ext cx="2715441" cy="369332"/>
          </a:xfrm>
          <a:prstGeom prst="rect">
            <a:avLst/>
          </a:prstGeom>
          <a:noFill/>
        </p:spPr>
        <p:txBody>
          <a:bodyPr wrap="square" rtlCol="0">
            <a:spAutoFit/>
          </a:bodyPr>
          <a:lstStyle/>
          <a:p>
            <a:r>
              <a:rPr lang="en-US" dirty="0"/>
              <a:t>If m = 2</a:t>
            </a:r>
            <a:r>
              <a:rPr lang="en-US" baseline="30000" dirty="0"/>
              <a:t>14</a:t>
            </a:r>
            <a:r>
              <a:rPr lang="en-US" dirty="0"/>
              <a:t> , then h(k) = 67</a:t>
            </a:r>
          </a:p>
        </p:txBody>
      </p:sp>
    </p:spTree>
    <p:extLst>
      <p:ext uri="{BB962C8B-B14F-4D97-AF65-F5344CB8AC3E}">
        <p14:creationId xmlns:p14="http://schemas.microsoft.com/office/powerpoint/2010/main" val="147495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F5ED8-4D7B-0A66-638B-0272609FFD5C}"/>
              </a:ext>
            </a:extLst>
          </p:cNvPr>
          <p:cNvSpPr txBox="1"/>
          <p:nvPr/>
        </p:nvSpPr>
        <p:spPr>
          <a:xfrm>
            <a:off x="4606834" y="3059668"/>
            <a:ext cx="2978331" cy="523220"/>
          </a:xfrm>
          <a:prstGeom prst="rect">
            <a:avLst/>
          </a:prstGeom>
          <a:noFill/>
        </p:spPr>
        <p:txBody>
          <a:bodyPr wrap="square">
            <a:spAutoFit/>
          </a:bodyPr>
          <a:lstStyle/>
          <a:p>
            <a:pPr marL="0" indent="0">
              <a:lnSpc>
                <a:spcPct val="100000"/>
              </a:lnSpc>
              <a:spcAft>
                <a:spcPts val="600"/>
              </a:spcAft>
              <a:buNone/>
            </a:pPr>
            <a:r>
              <a:rPr lang="en-US" sz="2800" dirty="0">
                <a:latin typeface="Times New Roman" panose="02020603050405020304" pitchFamily="18" charset="0"/>
                <a:cs typeface="Times New Roman" panose="02020603050405020304" pitchFamily="18" charset="0"/>
              </a:rPr>
              <a:t>Universal hashing</a:t>
            </a:r>
          </a:p>
        </p:txBody>
      </p:sp>
    </p:spTree>
    <p:extLst>
      <p:ext uri="{BB962C8B-B14F-4D97-AF65-F5344CB8AC3E}">
        <p14:creationId xmlns:p14="http://schemas.microsoft.com/office/powerpoint/2010/main" val="1570256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01750" y="41325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904501"/>
            <a:ext cx="9281160" cy="277925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300"/>
              </a:spcAft>
              <a:buNone/>
            </a:pPr>
            <a:r>
              <a:rPr lang="en-US" sz="2400" dirty="0">
                <a:latin typeface="Times New Roman" panose="02020603050405020304" pitchFamily="18" charset="0"/>
                <a:cs typeface="Times New Roman" panose="02020603050405020304" pitchFamily="18" charset="0"/>
              </a:rPr>
              <a:t>Ideal hash function</a:t>
            </a:r>
          </a:p>
          <a:p>
            <a:pPr marL="457200" indent="-457200">
              <a:lnSpc>
                <a:spcPct val="100000"/>
              </a:lnSpc>
              <a:spcBef>
                <a:spcPts val="0"/>
              </a:spcBef>
              <a:spcAft>
                <a:spcPts val="300"/>
              </a:spcAft>
            </a:pPr>
            <a:r>
              <a:rPr lang="en-US" sz="2400" dirty="0">
                <a:latin typeface="Times New Roman" panose="02020603050405020304" pitchFamily="18" charset="0"/>
                <a:cs typeface="Times New Roman" panose="02020603050405020304" pitchFamily="18" charset="0"/>
              </a:rPr>
              <a:t>An ideal hash function evenly distributes keys across the available slots in a hash table to minimize collisions.</a:t>
            </a:r>
          </a:p>
          <a:p>
            <a:pPr marL="457200" indent="-457200">
              <a:lnSpc>
                <a:spcPct val="100000"/>
              </a:lnSpc>
              <a:spcBef>
                <a:spcPts val="0"/>
              </a:spcBef>
              <a:spcAft>
                <a:spcPts val="300"/>
              </a:spcAft>
            </a:pPr>
            <a:r>
              <a:rPr lang="en-US" sz="2400" dirty="0">
                <a:latin typeface="Times New Roman" panose="02020603050405020304" pitchFamily="18" charset="0"/>
                <a:cs typeface="Times New Roman" panose="02020603050405020304" pitchFamily="18" charset="0"/>
              </a:rPr>
              <a:t> In practice, any fixed hash function h can potentially lead to a "bad set of keys" where multiple keys collide into the same slot.</a:t>
            </a:r>
          </a:p>
        </p:txBody>
      </p:sp>
    </p:spTree>
    <p:extLst>
      <p:ext uri="{BB962C8B-B14F-4D97-AF65-F5344CB8AC3E}">
        <p14:creationId xmlns:p14="http://schemas.microsoft.com/office/powerpoint/2010/main" val="25714673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83030" y="17957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83030" y="1091701"/>
            <a:ext cx="9281160" cy="576629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Analysis of Hash Functions and the Issue of Bad Sets of Keys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Potential Bad Set of Keys</a:t>
            </a:r>
          </a:p>
          <a:p>
            <a:pPr marL="0" indent="0">
              <a:lnSpc>
                <a:spcPct val="100000"/>
              </a:lnSpc>
              <a:spcAft>
                <a:spcPts val="300"/>
              </a:spcAft>
              <a:buNone/>
            </a:pPr>
            <a:r>
              <a:rPr lang="en-US" sz="2400" dirty="0">
                <a:latin typeface="Times New Roman" panose="02020603050405020304" pitchFamily="18" charset="0"/>
                <a:cs typeface="Times New Roman" panose="02020603050405020304" pitchFamily="18" charset="0"/>
              </a:rPr>
              <a:t>For any hash function h, a potential “bad set of keys” exists that all n keys hash to the same slot. This scenario causes several issues: </a:t>
            </a:r>
          </a:p>
          <a:p>
            <a:pPr marL="457200" indent="-457200">
              <a:lnSpc>
                <a:spcPct val="100000"/>
              </a:lnSpc>
              <a:spcAft>
                <a:spcPts val="300"/>
              </a:spcAft>
            </a:pPr>
            <a:r>
              <a:rPr lang="en-US" sz="2400" dirty="0">
                <a:latin typeface="Times New Roman" panose="02020603050405020304" pitchFamily="18" charset="0"/>
                <a:cs typeface="Times New Roman" panose="02020603050405020304" pitchFamily="18" charset="0"/>
              </a:rPr>
              <a:t>Average Retrieval Time:</a:t>
            </a:r>
          </a:p>
          <a:p>
            <a:pPr marL="914400" indent="-452438">
              <a:lnSpc>
                <a:spcPct val="100000"/>
              </a:lnSpc>
              <a:spcAft>
                <a:spcPts val="300"/>
              </a:spcAft>
            </a:pPr>
            <a:r>
              <a:rPr lang="en-US" sz="2400" dirty="0">
                <a:latin typeface="Times New Roman" panose="02020603050405020304" pitchFamily="18" charset="0"/>
                <a:cs typeface="Times New Roman" panose="02020603050405020304" pitchFamily="18" charset="0"/>
              </a:rPr>
              <a:t>If all n keys hash to the same slot, the retrieval time is </a:t>
            </a:r>
            <a:r>
              <a:rPr lang="el-GR" sz="2400" dirty="0">
                <a:solidFill>
                  <a:srgbClr val="0000FF"/>
                </a:solidFill>
                <a:latin typeface="Times New Roman" panose="02020603050405020304" pitchFamily="18" charset="0"/>
                <a:cs typeface="Times New Roman" panose="02020603050405020304" pitchFamily="18" charset="0"/>
              </a:rPr>
              <a:t>ϴ</a:t>
            </a:r>
            <a:r>
              <a:rPr lang="en-US" sz="2400" dirty="0">
                <a:solidFill>
                  <a:srgbClr val="0000FF"/>
                </a:solidFill>
                <a:latin typeface="Times New Roman" panose="02020603050405020304" pitchFamily="18" charset="0"/>
                <a:cs typeface="Times New Roman" panose="02020603050405020304" pitchFamily="18" charset="0"/>
              </a:rPr>
              <a:t>(n), which requires searching through all n keys in the linked list.</a:t>
            </a:r>
          </a:p>
          <a:p>
            <a:pPr marL="4572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Collision Resolution by Chaining:</a:t>
            </a:r>
            <a:endParaRPr lang="en-US" sz="2400" dirty="0">
              <a:latin typeface="Times New Roman" panose="02020603050405020304" pitchFamily="18" charset="0"/>
              <a:cs typeface="Times New Roman" panose="02020603050405020304" pitchFamily="18" charset="0"/>
            </a:endParaRP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using chaining to resolve collisions in a hash table with m slots, if a bad set of n keys causes collisions, n &gt;&gt; m, the time complexity for n operations (inserts, deletes, and searches) is Θ(n). </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operation may require traversing a linked list of length n. </a:t>
            </a:r>
          </a:p>
          <a:p>
            <a:pPr marL="461963" lvl="1" indent="-457200">
              <a:lnSpc>
                <a:spcPct val="100000"/>
              </a:lnSpc>
              <a:spcAft>
                <a:spcPts val="300"/>
              </a:spcAft>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941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311910" y="423410"/>
            <a:ext cx="979176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311910" y="1380536"/>
            <a:ext cx="9281160" cy="4689339"/>
          </a:xfrm>
        </p:spPr>
        <p:txBody>
          <a:bodyPr>
            <a:noAutofit/>
          </a:bodyPr>
          <a:lstStyle/>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Analysis of Hash Functions and the Issue of Bad Sets of Keys </a:t>
            </a:r>
          </a:p>
          <a:p>
            <a:pPr marL="0" indent="0">
              <a:lnSpc>
                <a:spcPct val="100000"/>
              </a:lnSpc>
              <a:spcAft>
                <a:spcPts val="600"/>
              </a:spcAft>
              <a:buNone/>
            </a:pPr>
            <a:r>
              <a:rPr lang="en-US" sz="2400" dirty="0">
                <a:latin typeface="Times New Roman" panose="02020603050405020304" pitchFamily="18" charset="0"/>
                <a:cs typeface="Times New Roman" panose="02020603050405020304" pitchFamily="18" charset="0"/>
              </a:rPr>
              <a:t>Potential Bad Set of Keys</a:t>
            </a:r>
          </a:p>
          <a:p>
            <a:pPr marL="461963"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Comparison: </a:t>
            </a:r>
          </a:p>
          <a:p>
            <a:pPr marL="9144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scenario is worse than searching through a simple linked list. This is due to the additional overhead of computing the hash function, which is not present in a linked list search. </a:t>
            </a:r>
          </a:p>
          <a:p>
            <a:pPr marL="0" indent="0">
              <a:lnSpc>
                <a:spcPct val="100000"/>
              </a:lnSpc>
              <a:spcAft>
                <a:spcPts val="300"/>
              </a:spcAft>
              <a:buNone/>
            </a:pPr>
            <a:r>
              <a:rPr lang="en-US" sz="2400" dirty="0">
                <a:latin typeface="Times New Roman" panose="02020603050405020304" pitchFamily="18" charset="0"/>
                <a:cs typeface="Times New Roman" panose="02020603050405020304" pitchFamily="18" charset="0"/>
              </a:rPr>
              <a:t>Solutions to Bad Set of Keys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avoid the issue of bad sets of keys, </a:t>
            </a:r>
            <a:r>
              <a:rPr lang="en-US" sz="2400" dirty="0">
                <a:solidFill>
                  <a:srgbClr val="0000FF"/>
                </a:solidFill>
                <a:latin typeface="Times New Roman" panose="02020603050405020304" pitchFamily="18" charset="0"/>
                <a:cs typeface="Times New Roman" panose="02020603050405020304" pitchFamily="18" charset="0"/>
              </a:rPr>
              <a:t>distribute keys evenly across the hash table slots and minimize the probability of collisions.</a:t>
            </a:r>
          </a:p>
          <a:p>
            <a:pPr marL="9144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Do not use a single, fixed hash function.</a:t>
            </a:r>
          </a:p>
          <a:p>
            <a:pPr marL="914400" indent="-457200">
              <a:spcBef>
                <a:spcPts val="600"/>
              </a:spcBef>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Choose a hash function </a:t>
            </a:r>
            <a:r>
              <a:rPr lang="en-US" sz="2400" i="1" dirty="0">
                <a:solidFill>
                  <a:srgbClr val="0000FF"/>
                </a:solidFill>
                <a:latin typeface="Times New Roman" panose="02020603050405020304" pitchFamily="18" charset="0"/>
                <a:cs typeface="Times New Roman" panose="02020603050405020304" pitchFamily="18" charset="0"/>
              </a:rPr>
              <a:t>randomly</a:t>
            </a:r>
            <a:r>
              <a:rPr lang="en-US" sz="2400" dirty="0">
                <a:solidFill>
                  <a:srgbClr val="0000FF"/>
                </a:solidFill>
                <a:latin typeface="Times New Roman" panose="02020603050405020304" pitchFamily="18" charset="0"/>
                <a:cs typeface="Times New Roman" panose="02020603050405020304" pitchFamily="18" charset="0"/>
              </a:rPr>
              <a:t> from a family of hash functions.</a:t>
            </a:r>
          </a:p>
          <a:p>
            <a:pPr marL="461963" lvl="1" indent="-457200">
              <a:lnSpc>
                <a:spcPct val="100000"/>
              </a:lnSpc>
              <a:spcAft>
                <a:spcPts val="300"/>
              </a:spcAft>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90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319349" y="351234"/>
            <a:ext cx="9187542" cy="5940088"/>
          </a:xfrm>
          <a:prstGeom prst="rect">
            <a:avLst/>
          </a:prstGeom>
          <a:noFill/>
        </p:spPr>
        <p:txBody>
          <a:bodyPr wrap="square">
            <a:spAutoFit/>
          </a:bodyPr>
          <a:lstStyle/>
          <a:p>
            <a:pPr>
              <a:spcAft>
                <a:spcPts val="1200"/>
              </a:spcAft>
            </a:pPr>
            <a:r>
              <a:rPr lang="en-US" sz="2800" dirty="0"/>
              <a:t>Solutions to Bad Sets of Keys</a:t>
            </a:r>
          </a:p>
          <a:p>
            <a:pPr>
              <a:spcBef>
                <a:spcPts val="600"/>
              </a:spcBef>
            </a:pPr>
            <a:r>
              <a:rPr lang="en-US" sz="2400" dirty="0">
                <a:latin typeface="Times New Roman" panose="02020603050405020304" pitchFamily="18" charset="0"/>
                <a:cs typeface="Times New Roman" panose="02020603050405020304" pitchFamily="18" charset="0"/>
              </a:rPr>
              <a:t>Use randomized hash functions to overcome the issue of bad sets of keys consistently causing poor performance. Here’s how this approach works:</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Avoiding a Fixed Hash Function:</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a single, fixed hash function h can be problematic because a specific set of keys could hash to the same slot, leading to poor performance.</a:t>
            </a:r>
          </a:p>
          <a:p>
            <a:pPr marL="457200"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Randomly Chosen Hash Functions:</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Select a hash function randomly from a family of hash functions. This approach minimizes the probability that a bad set of keys will hash to the same slot every time. </a:t>
            </a:r>
          </a:p>
          <a:p>
            <a:pPr marL="914400" lvl="1" indent="-457200">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Universal hashing is a technique where a hash function is chosen randomly from a universal family of hash functions designed to reduce the probability of collisions.</a:t>
            </a:r>
          </a:p>
        </p:txBody>
      </p:sp>
    </p:spTree>
    <p:extLst>
      <p:ext uri="{BB962C8B-B14F-4D97-AF65-F5344CB8AC3E}">
        <p14:creationId xmlns:p14="http://schemas.microsoft.com/office/powerpoint/2010/main" val="19122416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F203D-EF8E-4B2F-FEBD-6286BE1AC275}"/>
              </a:ext>
            </a:extLst>
          </p:cNvPr>
          <p:cNvSpPr txBox="1"/>
          <p:nvPr/>
        </p:nvSpPr>
        <p:spPr>
          <a:xfrm>
            <a:off x="1513114" y="696590"/>
            <a:ext cx="9165771" cy="4370427"/>
          </a:xfrm>
          <a:prstGeom prst="rect">
            <a:avLst/>
          </a:prstGeom>
          <a:noFill/>
        </p:spPr>
        <p:txBody>
          <a:bodyPr wrap="square">
            <a:spAutoFit/>
          </a:bodyPr>
          <a:lstStyle/>
          <a:p>
            <a:pPr>
              <a:spcAft>
                <a:spcPts val="1200"/>
              </a:spcAft>
            </a:pPr>
            <a:r>
              <a:rPr lang="en-US" sz="2800" dirty="0"/>
              <a:t>Solution: Randomized Hash Functions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Benefits of Random Selection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Uniform Distribution: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randomly selecting a hash function from a family, the distribution of keys across the slots tends to be more uniform, reducing the likelihood of long chains.</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Expected Performance: </a:t>
            </a:r>
          </a:p>
          <a:p>
            <a:pPr marL="1371600" lvl="2"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expected time complexity for operations (search, insert, delete) remains O(1) on average. This is because the chance of consistently encountering a bad set of keys across different randomly chosen hash functions is very low.</a:t>
            </a:r>
          </a:p>
        </p:txBody>
      </p:sp>
    </p:spTree>
    <p:extLst>
      <p:ext uri="{BB962C8B-B14F-4D97-AF65-F5344CB8AC3E}">
        <p14:creationId xmlns:p14="http://schemas.microsoft.com/office/powerpoint/2010/main" val="238681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0316" y="2448750"/>
            <a:ext cx="9476154" cy="392452"/>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988646" y="1242374"/>
            <a:ext cx="9619495" cy="369332"/>
          </a:xfrm>
          <a:prstGeom prst="rect">
            <a:avLst/>
          </a:prstGeom>
          <a:solidFill>
            <a:srgbClr val="FFFF00"/>
          </a:solidFill>
        </p:spPr>
        <p:txBody>
          <a:bodyPr wrap="square" rtlCol="0">
            <a:spAutoFit/>
          </a:bodyPr>
          <a:lstStyle/>
          <a:p>
            <a:endParaRPr lang="en-US" dirty="0">
              <a:solidFill>
                <a:srgbClr val="FFFF00"/>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4EC47DE-BCD3-4A28-8036-1926CD34E53F}"/>
                  </a:ext>
                </a:extLst>
              </p:cNvPr>
              <p:cNvSpPr txBox="1"/>
              <p:nvPr/>
            </p:nvSpPr>
            <p:spPr>
              <a:xfrm>
                <a:off x="1357923" y="1317708"/>
                <a:ext cx="9476154"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Disadvantages with direct addressing: </a:t>
                </a:r>
              </a:p>
              <a:p>
                <a:pPr marL="914400" lvl="1" indent="-457200">
                  <a:buFont typeface="Arial" panose="020B0604020202020204" pitchFamily="34" charset="0"/>
                  <a:buChar char="•"/>
                </a:pPr>
                <a:r>
                  <a:rPr lang="en-US" sz="2400" i="1" dirty="0">
                    <a:solidFill>
                      <a:srgbClr val="0000FF"/>
                    </a:solidFill>
                    <a:latin typeface="Times New Roman" panose="02020603050405020304" pitchFamily="18" charset="0"/>
                    <a:cs typeface="Times New Roman" panose="02020603050405020304" pitchFamily="18" charset="0"/>
                  </a:rPr>
                  <a:t>Storing a table T of size |U|  is impractical </a:t>
                </a:r>
                <a:r>
                  <a:rPr lang="en-US" sz="2400" dirty="0">
                    <a:latin typeface="Times New Roman" panose="02020603050405020304" pitchFamily="18" charset="0"/>
                    <a:cs typeface="Times New Roman" panose="02020603050405020304" pitchFamily="18" charset="0"/>
                  </a:rPr>
                  <a:t>for the large universe U (when the number of possible keys |U| is large).</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Storing a set K of keys in a table T of size |U|,</a:t>
                </a:r>
              </a:p>
              <a:p>
                <a:pPr marL="1376363"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t>
                </a:r>
                <a:r>
                  <a:rPr lang="en-US" sz="2400" i="1" dirty="0">
                    <a:solidFill>
                      <a:srgbClr val="0000FF"/>
                    </a:solidFill>
                    <a:latin typeface="Times New Roman" panose="02020603050405020304" pitchFamily="18" charset="0"/>
                    <a:cs typeface="Times New Roman" panose="02020603050405020304" pitchFamily="18" charset="0"/>
                  </a:rPr>
                  <a:t>ost of the space allocated for T is empty and wasted</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K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U.</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Limited key range: Effective only when the range of keys is known and reasonably small.</a:t>
                </a:r>
              </a:p>
              <a:p>
                <a:r>
                  <a:rPr lang="en-US" sz="2400" dirty="0">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74EC47DE-BCD3-4A28-8036-1926CD34E53F}"/>
                  </a:ext>
                </a:extLst>
              </p:cNvPr>
              <p:cNvSpPr txBox="1">
                <a:spLocks noRot="1" noChangeAspect="1" noMove="1" noResize="1" noEditPoints="1" noAdjustHandles="1" noChangeArrowheads="1" noChangeShapeType="1" noTextEdit="1"/>
              </p:cNvSpPr>
              <p:nvPr/>
            </p:nvSpPr>
            <p:spPr>
              <a:xfrm>
                <a:off x="1357923" y="1317708"/>
                <a:ext cx="9476154" cy="3046988"/>
              </a:xfrm>
              <a:prstGeom prst="rect">
                <a:avLst/>
              </a:prstGeom>
              <a:blipFill>
                <a:blip r:embed="rId2"/>
                <a:stretch>
                  <a:fillRect l="-1030" t="-1600" r="-386" b="-36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69D9759-3131-4F20-9603-49D505C9E980}"/>
              </a:ext>
            </a:extLst>
          </p:cNvPr>
          <p:cNvSpPr/>
          <p:nvPr/>
        </p:nvSpPr>
        <p:spPr>
          <a:xfrm>
            <a:off x="1357923" y="362187"/>
            <a:ext cx="2738378" cy="523220"/>
          </a:xfrm>
          <a:prstGeom prst="rect">
            <a:avLst/>
          </a:prstGeom>
        </p:spPr>
        <p:txBody>
          <a:bodyPr wrap="none">
            <a:spAutoFit/>
          </a:bodyPr>
          <a:lstStyle/>
          <a:p>
            <a:r>
              <a:rPr lang="en-US" sz="2800" dirty="0">
                <a:solidFill>
                  <a:srgbClr val="0000FF"/>
                </a:solidFill>
                <a:cs typeface="Times New Roman" panose="02020603050405020304" pitchFamily="18" charset="0"/>
              </a:rPr>
              <a:t>Direct-addressing</a:t>
            </a:r>
            <a:endParaRPr lang="en-US" sz="2800" dirty="0"/>
          </a:p>
        </p:txBody>
      </p:sp>
    </p:spTree>
    <p:extLst>
      <p:ext uri="{BB962C8B-B14F-4D97-AF65-F5344CB8AC3E}">
        <p14:creationId xmlns:p14="http://schemas.microsoft.com/office/powerpoint/2010/main" val="163268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375137"/>
            <a:ext cx="9210374" cy="5117737"/>
          </a:xfrm>
        </p:spPr>
        <p:txBody>
          <a:bodyPr>
            <a:noAutofit/>
          </a:bodyPr>
          <a:lstStyle/>
          <a:p>
            <a:pPr marL="0" indent="0">
              <a:lnSpc>
                <a:spcPct val="100000"/>
              </a:lnSpc>
              <a:spcAft>
                <a:spcPts val="600"/>
              </a:spcAft>
              <a:buNone/>
            </a:pPr>
            <a:r>
              <a:rPr lang="en-US" sz="2200" dirty="0">
                <a:latin typeface="Times New Roman" panose="02020603050405020304" pitchFamily="18" charset="0"/>
                <a:cs typeface="Times New Roman" panose="02020603050405020304" pitchFamily="18" charset="0"/>
              </a:rPr>
              <a:t>Key Points About the Universal Hashing Approach:</a:t>
            </a:r>
          </a:p>
          <a:p>
            <a:pPr marL="457200" indent="-457200">
              <a:lnSpc>
                <a:spcPct val="100000"/>
              </a:lnSpc>
              <a:spcAft>
                <a:spcPts val="600"/>
              </a:spcAft>
            </a:pPr>
            <a:r>
              <a:rPr lang="en-US" sz="2200" dirty="0">
                <a:latin typeface="Times New Roman" panose="02020603050405020304" pitchFamily="18" charset="0"/>
                <a:cs typeface="Times New Roman" panose="02020603050405020304" pitchFamily="18" charset="0"/>
              </a:rPr>
              <a:t>Random Selection of Hash Function:</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a:t>
            </a:r>
            <a:r>
              <a:rPr lang="en-US" sz="2200" b="1" dirty="0">
                <a:solidFill>
                  <a:srgbClr val="0000FF"/>
                </a:solidFill>
                <a:latin typeface="Times New Roman" panose="02020603050405020304" pitchFamily="18" charset="0"/>
                <a:cs typeface="Times New Roman" panose="02020603050405020304" pitchFamily="18" charset="0"/>
              </a:rPr>
              <a:t>universal hashing</a:t>
            </a:r>
            <a:r>
              <a:rPr lang="en-US" sz="2200" dirty="0">
                <a:solidFill>
                  <a:srgbClr val="0000FF"/>
                </a:solidFill>
                <a:latin typeface="Times New Roman" panose="02020603050405020304" pitchFamily="18" charset="0"/>
                <a:cs typeface="Times New Roman" panose="02020603050405020304" pitchFamily="18" charset="0"/>
              </a:rPr>
              <a:t> approach randomly selects the hash function from a family of hash functions </a:t>
            </a:r>
            <a:r>
              <a:rPr lang="en-US" sz="2200" b="1" dirty="0">
                <a:solidFill>
                  <a:srgbClr val="0000FF"/>
                </a:solidFill>
                <a:latin typeface="Times New Roman" panose="02020603050405020304" pitchFamily="18" charset="0"/>
                <a:cs typeface="Times New Roman" panose="02020603050405020304" pitchFamily="18" charset="0"/>
              </a:rPr>
              <a:t>independent </a:t>
            </a:r>
            <a:r>
              <a:rPr lang="en-US" sz="2200" dirty="0">
                <a:solidFill>
                  <a:srgbClr val="0000FF"/>
                </a:solidFill>
                <a:latin typeface="Times New Roman" panose="02020603050405020304" pitchFamily="18" charset="0"/>
                <a:cs typeface="Times New Roman" panose="02020603050405020304" pitchFamily="18" charset="0"/>
              </a:rPr>
              <a:t>of the keys to be stored.</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Run-Time Selection: </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The universal hashing is to select the hash function at random at run time from a well-designed class of hash functions.</a:t>
            </a:r>
          </a:p>
          <a:p>
            <a:pPr marL="4572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Collision Probability: </a:t>
            </a:r>
          </a:p>
          <a:p>
            <a:pPr marL="914400" indent="-457200">
              <a:lnSpc>
                <a:spcPct val="100000"/>
              </a:lnSpc>
              <a:spcAft>
                <a:spcPts val="300"/>
              </a:spcAft>
            </a:pPr>
            <a:r>
              <a:rPr lang="en-US" sz="2200" dirty="0">
                <a:solidFill>
                  <a:srgbClr val="0000FF"/>
                </a:solidFill>
                <a:latin typeface="Times New Roman" panose="02020603050405020304" pitchFamily="18" charset="0"/>
                <a:cs typeface="Times New Roman" panose="02020603050405020304" pitchFamily="18" charset="0"/>
              </a:rPr>
              <a:t>In a well-designed family of hash functions, the probability of a collision between any two keys 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and 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(i.e., h(k</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h(k</a:t>
            </a:r>
            <a:r>
              <a:rPr lang="en-US" sz="2200" baseline="-25000" dirty="0">
                <a:solidFill>
                  <a:srgbClr val="0000FF"/>
                </a:solidFill>
                <a:latin typeface="Times New Roman" panose="02020603050405020304" pitchFamily="18" charset="0"/>
                <a:cs typeface="Times New Roman" panose="02020603050405020304" pitchFamily="18" charset="0"/>
              </a:rPr>
              <a:t>2</a:t>
            </a:r>
            <a:r>
              <a:rPr lang="en-US" sz="2200" dirty="0">
                <a:solidFill>
                  <a:srgbClr val="0000FF"/>
                </a:solidFill>
                <a:latin typeface="Times New Roman" panose="02020603050405020304" pitchFamily="18" charset="0"/>
                <a:cs typeface="Times New Roman" panose="02020603050405020304" pitchFamily="18" charset="0"/>
              </a:rPr>
              <a:t>)) is provably 1/m, where m is the number of slots in the hash table.</a:t>
            </a:r>
          </a:p>
          <a:p>
            <a:pPr marL="457200" indent="-457200">
              <a:lnSpc>
                <a:spcPct val="100000"/>
              </a:lnSpc>
              <a:spcAft>
                <a:spcPts val="300"/>
              </a:spcAft>
            </a:pPr>
            <a:endParaRPr lang="en-US" sz="2200"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173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5" name="TextBox 4">
            <a:extLst>
              <a:ext uri="{FF2B5EF4-FFF2-40B4-BE49-F238E27FC236}">
                <a16:creationId xmlns:a16="http://schemas.microsoft.com/office/drawing/2014/main" id="{DEA207BD-2FA9-CEE6-9D72-4F2EA686BBA8}"/>
              </a:ext>
            </a:extLst>
          </p:cNvPr>
          <p:cNvSpPr txBox="1"/>
          <p:nvPr/>
        </p:nvSpPr>
        <p:spPr>
          <a:xfrm>
            <a:off x="1080655" y="2503056"/>
            <a:ext cx="10021453" cy="4141584"/>
          </a:xfrm>
          <a:prstGeom prst="rect">
            <a:avLst/>
          </a:prstGeom>
          <a:solidFill>
            <a:srgbClr val="FFFF00"/>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215480"/>
            <a:ext cx="9210374" cy="5277394"/>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First approach: </a:t>
            </a:r>
            <a:r>
              <a:rPr lang="en-US" dirty="0">
                <a:solidFill>
                  <a:srgbClr val="0000FF"/>
                </a:solidFill>
                <a:latin typeface="Times New Roman" panose="02020603050405020304" pitchFamily="18" charset="0"/>
                <a:cs typeface="Times New Roman" panose="02020603050405020304" pitchFamily="18" charset="0"/>
              </a:rPr>
              <a:t>Select the hash function at random at run time from a pre-defined class of functions</a:t>
            </a:r>
            <a:r>
              <a:rPr lang="en-US" dirty="0">
                <a:latin typeface="Times New Roman" panose="02020603050405020304" pitchFamily="18" charset="0"/>
                <a:cs typeface="Times New Roman" panose="02020603050405020304" pitchFamily="18" charset="0"/>
              </a:rPr>
              <a:t>.</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Family of Hash Functions H: Define a family of hash functions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Initialization: At the initialization of the hash table, randomly select a hash function h from H.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Consistency: Use this hash function h for all operations (insertion, deletion, and search) until the table is re-initialized. </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Second approach: Randomize the hash function itself. </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08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86194" y="1088572"/>
            <a:ext cx="9210374" cy="576942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a:t>
            </a:r>
          </a:p>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Two approaches for implementing universal hash functions involving randomization:</a:t>
            </a:r>
            <a:endParaRPr lang="en-US" dirty="0">
              <a:latin typeface="Times New Roman" panose="02020603050405020304" pitchFamily="18" charset="0"/>
              <a:cs typeface="Times New Roman" panose="02020603050405020304" pitchFamily="18" charset="0"/>
            </a:endParaRP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Second approach: Randomize the hash function itself.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Example Scheme: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Choose a set of integers a and b randomly from a large prime number p. </a:t>
            </a:r>
          </a:p>
          <a:p>
            <a:pPr marL="1371600" lvl="2"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Define the hash function as: </a:t>
            </a:r>
          </a:p>
          <a:p>
            <a:pPr marL="1371600" lvl="2"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h(k) = ((a*k + b) mod p) mod m, </a:t>
            </a:r>
          </a:p>
          <a:p>
            <a:pPr marL="1371600" lvl="2"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where a and b are chosen randomly at the time of hash table initialization, and k is the key to be hashed. This ensures the probability of collision remains low due to the random nature of a and b.</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74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088572"/>
                <a:ext cx="9210374" cy="576942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Universal hashing - Summary</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Guarantee: Universal hashing guarantees that the probability of any two keys colliding is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𝑚</m:t>
                        </m:r>
                      </m:den>
                    </m:f>
                  </m:oMath>
                </a14:m>
                <a:r>
                  <a:rPr lang="en-US" sz="2400" dirty="0">
                    <a:latin typeface="Times New Roman" panose="02020603050405020304" pitchFamily="18" charset="0"/>
                    <a:cs typeface="Times New Roman" panose="02020603050405020304" pitchFamily="18" charset="0"/>
                  </a:rPr>
                  <a:t>, where m is the number of slots in the hash table. This significantly reduces the chance of long chains and maintains O(1) average time complexity. </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Problem with Fixed Hash Functions</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Poor Performance: Fixed hash functions can lead to poor performance because of the existence of "bad sets of keys" that cause many collisions.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Solution: Universal Hashing</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Random Selection: Choose a hash function randomly from a well-designed family of hash functions at run time.</a:t>
                </a:r>
              </a:p>
              <a:p>
                <a:pPr marL="914400" lvl="1" indent="-457200">
                  <a:lnSpc>
                    <a:spcPct val="100000"/>
                  </a:lnSpc>
                  <a:spcBef>
                    <a:spcPts val="0"/>
                  </a:spcBef>
                  <a:spcAft>
                    <a:spcPts val="600"/>
                  </a:spcAft>
                </a:pPr>
                <a:r>
                  <a:rPr lang="en-US" dirty="0">
                    <a:latin typeface="Times New Roman" panose="02020603050405020304" pitchFamily="18" charset="0"/>
                    <a:cs typeface="Times New Roman" panose="02020603050405020304" pitchFamily="18" charset="0"/>
                  </a:rPr>
                  <a:t>Randomized Hash Function: Design the hash function to incorporate randomization in its computation.</a:t>
                </a:r>
              </a:p>
            </p:txBody>
          </p:sp>
        </mc:Choice>
        <mc:Fallback xmlns="">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088572"/>
                <a:ext cx="9210374" cy="5769428"/>
              </a:xfrm>
              <a:blipFill>
                <a:blip r:embed="rId2"/>
                <a:stretch>
                  <a:fillRect l="-1060" t="-846" r="-397" b="-3383"/>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258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83" y="630621"/>
            <a:ext cx="10321158" cy="5570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EADFC8-611C-4784-9BE9-E67566FCA9C1}"/>
                  </a:ext>
                </a:extLst>
              </p:cNvPr>
              <p:cNvSpPr/>
              <p:nvPr/>
            </p:nvSpPr>
            <p:spPr>
              <a:xfrm>
                <a:off x="1329981" y="423836"/>
                <a:ext cx="9202309" cy="6346353"/>
              </a:xfrm>
              <a:prstGeom prst="rect">
                <a:avLst/>
              </a:prstGeom>
            </p:spPr>
            <p:txBody>
              <a:bodyPr wrap="square">
                <a:spAutoFit/>
              </a:bodyPr>
              <a:lstStyle/>
              <a:p>
                <a:pPr>
                  <a:spcAft>
                    <a:spcPts val="1800"/>
                  </a:spcAft>
                </a:pPr>
                <a:r>
                  <a:rPr lang="en-US" sz="2800" dirty="0">
                    <a:ea typeface="Calibri" panose="020F0502020204030204" pitchFamily="34" charset="0"/>
                    <a:cs typeface="Times New Roman" panose="02020603050405020304" pitchFamily="18" charset="0"/>
                  </a:rPr>
                  <a:t>Fixed Hash Function – Modular Hash Function for Character Strings:</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Define a modular hash function for a character string K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a:t>
                </a:r>
              </a:p>
              <a:p>
                <a:pPr>
                  <a:spcAft>
                    <a:spcPts val="12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h(K) = (</a:t>
                </a:r>
                <a14:m>
                  <m:oMath xmlns:m="http://schemas.openxmlformats.org/officeDocument/2006/math">
                    <m:nary>
                      <m:naryPr>
                        <m:chr m:val="∑"/>
                        <m:limLoc m:val="subSup"/>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=0</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𝑜𝑟𝑑</m:t>
                        </m:r>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e>
                    </m:nary>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mod m, where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 is the size of the hash table</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14:m>
                  <m:oMath xmlns:m="http://schemas.openxmlformats.org/officeDocument/2006/math">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m:t>
                    </m:r>
                    <m:d>
                      <m:d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𝑖𝑠</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𝑡h𝑒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𝑜𝑟𝑑𝑖𝑛𝑎𝑙</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𝑣𝑎𝑙𝑢𝑒</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solidFill>
                          <a:srgbClr val="0000FF"/>
                        </a:solidFill>
                        <a:latin typeface="Cambria Math" panose="02040503050406030204" pitchFamily="18" charset="0"/>
                        <a:ea typeface="Calibri" panose="020F0502020204030204" pitchFamily="34" charset="0"/>
                        <a:cs typeface="Times New Roman" panose="02020603050405020304" pitchFamily="18" charset="0"/>
                      </a:rPr>
                      <m:t>𝑜𝑓</m:t>
                    </m:r>
                    <m:sSub>
                      <m:sSubPr>
                        <m:ctrlP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𝑐</m:t>
                        </m:r>
                      </m:e>
                      <m:sub>
                        <m:r>
                          <a:rPr lang="en-US" sz="2400"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long character s</a:t>
                </a:r>
                <a:r>
                  <a:rPr lang="en-US" sz="2400" dirty="0">
                    <a:latin typeface="Times New Roman" panose="02020603050405020304" pitchFamily="18" charset="0"/>
                    <a:ea typeface="Calibri" panose="020F0502020204030204" pitchFamily="34" charset="0"/>
                    <a:cs typeface="Times New Roman" panose="02020603050405020304" pitchFamily="18" charset="0"/>
                  </a:rPr>
                  <a:t>trings, 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more efficient computation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using Horner’s rule to compute h(K) is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follows: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for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24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4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4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where  C, a constant larger than every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ord</a:t>
                </a:r>
                <a:r>
                  <a:rPr lang="en-US"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is instrumental in ensuring that the hash values are distributed more uniformly. For example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 can be 128 if ASCII codes are used.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DEADFC8-611C-4784-9BE9-E67566FCA9C1}"/>
                  </a:ext>
                </a:extLst>
              </p:cNvPr>
              <p:cNvSpPr>
                <a:spLocks noRot="1" noChangeAspect="1" noMove="1" noResize="1" noEditPoints="1" noAdjustHandles="1" noChangeArrowheads="1" noChangeShapeType="1" noTextEdit="1"/>
              </p:cNvSpPr>
              <p:nvPr/>
            </p:nvSpPr>
            <p:spPr>
              <a:xfrm>
                <a:off x="1329981" y="423836"/>
                <a:ext cx="9202309" cy="6346353"/>
              </a:xfrm>
              <a:prstGeom prst="rect">
                <a:avLst/>
              </a:prstGeom>
              <a:blipFill>
                <a:blip r:embed="rId2"/>
                <a:stretch>
                  <a:fillRect l="-1325" t="-961" r="-1391" b="-1153"/>
                </a:stretch>
              </a:blipFill>
            </p:spPr>
            <p:txBody>
              <a:bodyPr/>
              <a:lstStyle/>
              <a:p>
                <a:r>
                  <a:rPr lang="en-US">
                    <a:noFill/>
                  </a:rPr>
                  <a:t> </a:t>
                </a:r>
              </a:p>
            </p:txBody>
          </p:sp>
        </mc:Fallback>
      </mc:AlternateContent>
    </p:spTree>
    <p:extLst>
      <p:ext uri="{BB962C8B-B14F-4D97-AF65-F5344CB8AC3E}">
        <p14:creationId xmlns:p14="http://schemas.microsoft.com/office/powerpoint/2010/main" val="14272256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FD4BC1-A831-521F-980C-2EDB7BBCA2AE}"/>
              </a:ext>
            </a:extLst>
          </p:cNvPr>
          <p:cNvSpPr txBox="1"/>
          <p:nvPr/>
        </p:nvSpPr>
        <p:spPr>
          <a:xfrm>
            <a:off x="1300480" y="1178064"/>
            <a:ext cx="9418320" cy="5663089"/>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For a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using ASCII values where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and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and assuming m=1000 and C=128:</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p>
          <a:p>
            <a:pPr marL="914400" indent="-457200">
              <a:spcAft>
                <a:spcPts val="600"/>
              </a:spcAft>
            </a:pPr>
            <a:r>
              <a:rPr lang="en-US" sz="2400" dirty="0">
                <a:latin typeface="Times New Roman" panose="02020603050405020304" pitchFamily="18" charset="0"/>
                <a:cs typeface="Times New Roman" panose="02020603050405020304" pitchFamily="18" charset="0"/>
              </a:rPr>
              <a:t>      h ← (0 ∗ 128 + 97) mod 1000 = 97 </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second character 'b’:  	</a:t>
            </a:r>
          </a:p>
          <a:p>
            <a:pPr>
              <a:spcAft>
                <a:spcPts val="600"/>
              </a:spcAft>
            </a:pPr>
            <a:r>
              <a:rPr lang="en-US" sz="2400" dirty="0">
                <a:latin typeface="Times New Roman" panose="02020603050405020304" pitchFamily="18" charset="0"/>
                <a:cs typeface="Times New Roman" panose="02020603050405020304" pitchFamily="18" charset="0"/>
              </a:rPr>
              <a:t>	h ← (97 ∗ 128 + 98) mod 1000 = 12514 mod 1000 = 514</a:t>
            </a:r>
          </a:p>
          <a:p>
            <a:pPr marL="457200" indent="-457200">
              <a:spcAft>
                <a:spcPts val="600"/>
              </a:spcAft>
              <a:buAutoNum type="arabicPeriod" startAt="3"/>
            </a:pPr>
            <a:r>
              <a:rPr lang="en-US" sz="2400" dirty="0">
                <a:latin typeface="Times New Roman" panose="02020603050405020304" pitchFamily="18" charset="0"/>
                <a:cs typeface="Times New Roman" panose="02020603050405020304" pitchFamily="18" charset="0"/>
              </a:rPr>
              <a:t>For the third character 'c’: </a:t>
            </a:r>
          </a:p>
          <a:p>
            <a:pPr>
              <a:spcAft>
                <a:spcPts val="600"/>
              </a:spcAft>
            </a:pPr>
            <a:r>
              <a:rPr lang="en-US" sz="2400" dirty="0">
                <a:latin typeface="Times New Roman" panose="02020603050405020304" pitchFamily="18" charset="0"/>
                <a:cs typeface="Times New Roman" panose="02020603050405020304" pitchFamily="18" charset="0"/>
              </a:rPr>
              <a:t>	h ← (514 ∗ 128 + 99) mod 1000 = 65921 mod 1000 = 921</a:t>
            </a:r>
          </a:p>
          <a:p>
            <a:pPr>
              <a:spcAft>
                <a:spcPts val="600"/>
              </a:spcAft>
            </a:pPr>
            <a:r>
              <a:rPr lang="en-US" sz="2400" dirty="0">
                <a:latin typeface="Times New Roman" panose="02020603050405020304" pitchFamily="18" charset="0"/>
                <a:cs typeface="Times New Roman" panose="02020603050405020304" pitchFamily="18" charset="0"/>
              </a:rPr>
              <a:t>So, the hash value for the string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is 921.</a:t>
            </a:r>
          </a:p>
          <a:p>
            <a:pPr>
              <a:spcAft>
                <a:spcPts val="600"/>
              </a:spcAft>
            </a:pPr>
            <a:r>
              <a:rPr lang="en-US" sz="2400" dirty="0">
                <a:latin typeface="Times New Roman" panose="02020603050405020304" pitchFamily="18" charset="0"/>
                <a:cs typeface="Times New Roman" panose="02020603050405020304" pitchFamily="18" charset="0"/>
              </a:rPr>
              <a:t>Or we write: (((((0 * 128 + 97) mod 1000) * 128 + 98) mod 1000) * 128 + 99) mod 1000 = 921.</a:t>
            </a:r>
          </a:p>
        </p:txBody>
      </p:sp>
    </p:spTree>
    <p:extLst>
      <p:ext uri="{BB962C8B-B14F-4D97-AF65-F5344CB8AC3E}">
        <p14:creationId xmlns:p14="http://schemas.microsoft.com/office/powerpoint/2010/main" val="3481178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5782" y="5006360"/>
            <a:ext cx="10322273" cy="727032"/>
          </a:xfrm>
          <a:prstGeom prst="rect">
            <a:avLst/>
          </a:prstGeom>
          <a:solidFill>
            <a:srgbClr val="FFFF00"/>
          </a:solidFill>
        </p:spPr>
        <p:txBody>
          <a:bodyPr wrap="square" rtlCol="0">
            <a:spAutoFit/>
          </a:bodyPr>
          <a:lstStyle/>
          <a:p>
            <a:endParaRPr lang="en-US" dirty="0"/>
          </a:p>
        </p:txBody>
      </p:sp>
      <p:sp>
        <p:nvSpPr>
          <p:cNvPr id="7" name="TextBox 6"/>
          <p:cNvSpPr txBox="1"/>
          <p:nvPr/>
        </p:nvSpPr>
        <p:spPr>
          <a:xfrm>
            <a:off x="919247" y="2152802"/>
            <a:ext cx="10295291" cy="7270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788276" y="1088572"/>
            <a:ext cx="10321158" cy="557048"/>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405452" y="111535"/>
            <a:ext cx="9086806" cy="723446"/>
          </a:xfrm>
          <a:solidFill>
            <a:srgbClr val="FFFF00"/>
          </a:solidFill>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402356" y="834981"/>
            <a:ext cx="9749265" cy="6023019"/>
          </a:xfrm>
        </p:spPr>
        <p:txBody>
          <a:bodyPr>
            <a:noAutofit/>
          </a:bodyPr>
          <a:lstStyle/>
          <a:p>
            <a:pPr marL="0" indent="0">
              <a:lnSpc>
                <a:spcPct val="100000"/>
              </a:lnSpc>
              <a:spcBef>
                <a:spcPts val="0"/>
              </a:spcBef>
              <a:spcAft>
                <a:spcPts val="600"/>
              </a:spcAft>
              <a:buNone/>
            </a:pPr>
            <a:r>
              <a:rPr lang="en-US" sz="2400" dirty="0">
                <a:solidFill>
                  <a:srgbClr val="0000FF"/>
                </a:solidFill>
                <a:latin typeface="Times New Roman" panose="02020603050405020304" pitchFamily="18" charset="0"/>
                <a:cs typeface="Times New Roman" panose="02020603050405020304" pitchFamily="18" charset="0"/>
              </a:rPr>
              <a:t>Universal Hash Function for Strings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Consider a </a:t>
            </a:r>
            <a:r>
              <a:rPr lang="en-US" sz="2400" dirty="0">
                <a:solidFill>
                  <a:srgbClr val="0000FF"/>
                </a:solidFill>
                <a:latin typeface="Times New Roman" panose="02020603050405020304" pitchFamily="18" charset="0"/>
                <a:cs typeface="Times New Roman" panose="02020603050405020304" pitchFamily="18" charset="0"/>
              </a:rPr>
              <a:t>modular hash function for strings – a fixed hash function.</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A way to randomize this hash function is to randomize the value of constant C by another constant x.</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Use a simple pseudo-random number generator for this purpose.</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function hash(str, m)</a:t>
            </a:r>
          </a:p>
          <a:p>
            <a:pPr marL="457200" lvl="1" indent="0">
              <a:lnSpc>
                <a:spcPct val="100000"/>
              </a:lnSpc>
              <a:spcBef>
                <a:spcPts val="0"/>
              </a:spcBef>
              <a:spcAft>
                <a:spcPts val="600"/>
              </a:spcAft>
              <a:buNone/>
            </a:pPr>
            <a:r>
              <a:rPr lang="en-US"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h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0; C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31415; x </a:t>
            </a:r>
            <a:r>
              <a:rPr lang="en-US" sz="20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000" dirty="0">
                <a:latin typeface="Consolas" panose="020B0609020204030204" pitchFamily="49" charset="0"/>
                <a:cs typeface="Times New Roman" panose="02020603050405020304" pitchFamily="18" charset="0"/>
              </a:rPr>
              <a:t> 27183; </a:t>
            </a:r>
            <a:r>
              <a:rPr lang="en-US" dirty="0">
                <a:latin typeface="Times New Roman" panose="02020603050405020304" pitchFamily="18" charset="0"/>
                <a:cs typeface="Times New Roman" panose="02020603050405020304" pitchFamily="18" charset="0"/>
              </a:rPr>
              <a:t>//choose</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h using the current value of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//C and the ordinal value of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spc="-1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(C + x) mod (m - 1)}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//update C using a pseudo-random number </a:t>
            </a:r>
          </a:p>
          <a:p>
            <a:pPr marL="457200" lvl="1" indent="0">
              <a:lnSpc>
                <a:spcPct val="100000"/>
              </a:lnSpc>
              <a:spcBef>
                <a:spcPts val="0"/>
              </a:spcBef>
              <a:spcAft>
                <a:spcPts val="600"/>
              </a:spcAft>
              <a:buNone/>
            </a:pPr>
            <a:r>
              <a:rPr lang="en-US" sz="22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//generator</a:t>
            </a:r>
          </a:p>
          <a:p>
            <a:pPr marL="457200" lvl="1" indent="0">
              <a:lnSpc>
                <a:spcPct val="100000"/>
              </a:lnSpc>
              <a:spcBef>
                <a:spcPts val="0"/>
              </a:spcBef>
              <a:spcAft>
                <a:spcPts val="600"/>
              </a:spcAft>
              <a:buNone/>
            </a:pPr>
            <a:r>
              <a:rPr lang="en-US"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if (h &lt; 0) return h + m  </a:t>
            </a:r>
            <a:r>
              <a:rPr lang="en-US" sz="2200" spc="-100" dirty="0">
                <a:effectLst/>
                <a:latin typeface="Times New Roman" panose="02020603050405020304" pitchFamily="18" charset="0"/>
                <a:ea typeface="Calibri" panose="020F0502020204030204" pitchFamily="34" charset="0"/>
                <a:cs typeface="Times New Roman" panose="02020603050405020304" pitchFamily="18" charset="0"/>
              </a:rPr>
              <a:t>//if h is negative, adjust it by adding m</a:t>
            </a:r>
          </a:p>
          <a:p>
            <a:pPr marL="457200" lvl="1" indent="0">
              <a:lnSpc>
                <a:spcPct val="100000"/>
              </a:lnSpc>
              <a:spcBef>
                <a:spcPts val="0"/>
              </a:spcBef>
              <a:spcAft>
                <a:spcPts val="600"/>
              </a:spcAft>
              <a:buNone/>
            </a:pPr>
            <a:r>
              <a:rPr lang="en-US" spc="-1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else return h; </a:t>
            </a:r>
            <a:r>
              <a:rPr lang="en-US" sz="2200" spc="-100" dirty="0">
                <a:latin typeface="Times New Roman" panose="02020603050405020304" pitchFamily="18" charset="0"/>
                <a:ea typeface="Calibri" panose="020F0502020204030204" pitchFamily="34" charset="0"/>
                <a:cs typeface="Times New Roman" panose="02020603050405020304" pitchFamily="18" charset="0"/>
              </a:rPr>
              <a:t>//return the computed hash value h</a:t>
            </a:r>
            <a:endParaRPr lang="en-US" sz="2200" spc="-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spcAft>
                <a:spcPts val="600"/>
              </a:spcAft>
              <a:buNone/>
            </a:pP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0A33C2-A9C4-AA0F-4365-93735ED1939C}"/>
              </a:ext>
            </a:extLst>
          </p:cNvPr>
          <p:cNvSpPr txBox="1"/>
          <p:nvPr/>
        </p:nvSpPr>
        <p:spPr>
          <a:xfrm>
            <a:off x="7801955" y="3138294"/>
            <a:ext cx="4292999" cy="12311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h ← 0;</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a:spcAft>
                <a:spcPts val="1200"/>
              </a:spcAft>
            </a:pP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h ← (h * C + </a:t>
            </a:r>
            <a:r>
              <a:rPr lang="en-US" sz="18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18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1800" spc="-100" dirty="0">
                <a:effectLst/>
                <a:latin typeface="Consolas" panose="020B0609020204030204" pitchFamily="49" charset="0"/>
                <a:ea typeface="Calibri" panose="020F0502020204030204" pitchFamily="34" charset="0"/>
                <a:cs typeface="Times New Roman" panose="02020603050405020304" pitchFamily="18" charset="0"/>
              </a:rPr>
              <a:t>)) mod m; }</a:t>
            </a:r>
          </a:p>
        </p:txBody>
      </p:sp>
    </p:spTree>
    <p:extLst>
      <p:ext uri="{BB962C8B-B14F-4D97-AF65-F5344CB8AC3E}">
        <p14:creationId xmlns:p14="http://schemas.microsoft.com/office/powerpoint/2010/main" val="30748201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4DFCCD-73E2-5070-F073-33BFFC45E678}"/>
              </a:ext>
            </a:extLst>
          </p:cNvPr>
          <p:cNvSpPr txBox="1"/>
          <p:nvPr/>
        </p:nvSpPr>
        <p:spPr>
          <a:xfrm>
            <a:off x="595061" y="4451746"/>
            <a:ext cx="10526798" cy="2314814"/>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52597" y="237139"/>
            <a:ext cx="8447315" cy="723446"/>
          </a:xfrm>
        </p:spPr>
        <p:txBody>
          <a:bodyPr>
            <a:normAutofit/>
          </a:bodyPr>
          <a:lstStyle/>
          <a:p>
            <a:r>
              <a:rPr lang="en-US" sz="3200" dirty="0">
                <a:latin typeface="+mn-lt"/>
              </a:rPr>
              <a:t>Hash Functions </a:t>
            </a:r>
            <a:r>
              <a:rPr lang="en-US" sz="2800" dirty="0">
                <a:latin typeface="+mn-lt"/>
              </a:rPr>
              <a:t>– What makes a good hash function?</a:t>
            </a:r>
          </a:p>
        </p:txBody>
      </p:sp>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52597" y="870547"/>
            <a:ext cx="9086806" cy="5896013"/>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Strings</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hash(str, m)</a:t>
            </a:r>
          </a:p>
          <a:p>
            <a:pPr marL="457200" lvl="1" indent="0">
              <a:lnSpc>
                <a:spcPct val="100000"/>
              </a:lnSpc>
              <a:spcBef>
                <a:spcPts val="0"/>
              </a:spcBef>
              <a:spcAft>
                <a:spcPts val="600"/>
              </a:spcAft>
              <a:buNone/>
            </a:pPr>
            <a:r>
              <a:rPr lang="en-US" sz="2200" dirty="0">
                <a:latin typeface="Consolas" panose="020B0609020204030204" pitchFamily="49" charset="0"/>
                <a:cs typeface="Times New Roman" panose="02020603050405020304" pitchFamily="18" charset="0"/>
              </a:rPr>
              <a:t>  h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0; C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a:t>
            </a:r>
            <a:r>
              <a:rPr lang="en-US" sz="2200" dirty="0">
                <a:latin typeface="Consolas" panose="020B0609020204030204" pitchFamily="49" charset="0"/>
                <a:cs typeface="Times New Roman" panose="02020603050405020304" pitchFamily="18" charset="0"/>
              </a:rPr>
              <a:t>31415; x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a:t>
            </a:r>
            <a:r>
              <a:rPr lang="en-US" sz="2200" dirty="0">
                <a:latin typeface="Consolas" panose="020B0609020204030204" pitchFamily="49" charset="0"/>
                <a:cs typeface="Times New Roman" panose="02020603050405020304" pitchFamily="18" charset="0"/>
              </a:rPr>
              <a:t> 27183;</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for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 0 to n – 1) do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h ← (h * C + </a:t>
            </a:r>
            <a:r>
              <a:rPr lang="en-US" sz="2200" spc="-100" dirty="0" err="1">
                <a:effectLst/>
                <a:latin typeface="Consolas" panose="020B0609020204030204" pitchFamily="49" charset="0"/>
                <a:ea typeface="Calibri" panose="020F0502020204030204" pitchFamily="34" charset="0"/>
                <a:cs typeface="Times New Roman" panose="02020603050405020304" pitchFamily="18" charset="0"/>
              </a:rPr>
              <a:t>ord</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(c</a:t>
            </a:r>
            <a:r>
              <a:rPr lang="en-US" sz="2200" spc="-100" baseline="-25000" dirty="0">
                <a:effectLst/>
                <a:latin typeface="Consolas" panose="020B0609020204030204" pitchFamily="49" charset="0"/>
                <a:ea typeface="Calibri" panose="020F0502020204030204" pitchFamily="34" charset="0"/>
                <a:cs typeface="Times New Roman" panose="02020603050405020304" pitchFamily="18" charset="0"/>
              </a:rPr>
              <a:t>i</a:t>
            </a: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mod m; </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 </a:t>
            </a:r>
            <a:r>
              <a:rPr lang="en-US" sz="2200" spc="-100" dirty="0">
                <a:solidFill>
                  <a:srgbClr val="0000FF"/>
                </a:solidFill>
                <a:effectLst/>
                <a:latin typeface="Consolas" panose="020B0609020204030204" pitchFamily="49" charset="0"/>
                <a:ea typeface="Calibri" panose="020F0502020204030204" pitchFamily="34" charset="0"/>
                <a:cs typeface="Times New Roman" panose="02020603050405020304" pitchFamily="18" charset="0"/>
              </a:rPr>
              <a:t>← (C + x) mod (m-1)}</a:t>
            </a:r>
          </a:p>
          <a:p>
            <a:pPr marL="457200" lvl="1" indent="0">
              <a:lnSpc>
                <a:spcPct val="100000"/>
              </a:lnSpc>
              <a:spcBef>
                <a:spcPts val="0"/>
              </a:spcBef>
              <a:spcAft>
                <a:spcPts val="600"/>
              </a:spcAft>
              <a:buNone/>
            </a:pPr>
            <a:r>
              <a:rPr lang="en-US" sz="2200" spc="-100" dirty="0">
                <a:effectLst/>
                <a:latin typeface="Consolas" panose="020B0609020204030204" pitchFamily="49" charset="0"/>
                <a:ea typeface="Calibri" panose="020F0502020204030204" pitchFamily="34" charset="0"/>
                <a:cs typeface="Times New Roman" panose="02020603050405020304" pitchFamily="18" charset="0"/>
              </a:rPr>
              <a:t>  if (h &lt; 0)  return h + m</a:t>
            </a:r>
          </a:p>
          <a:p>
            <a:pPr marL="457200" lvl="1" indent="0">
              <a:lnSpc>
                <a:spcPct val="100000"/>
              </a:lnSpc>
              <a:spcBef>
                <a:spcPts val="0"/>
              </a:spcBef>
              <a:spcAft>
                <a:spcPts val="600"/>
              </a:spcAft>
              <a:buNone/>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h;</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This method produces a universal hash function, assuming the coefficients are random.</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By varying C with a pseudo-random number generator for each character, the function introduces randomness, reducing the chance of collisions for different keys.</a:t>
            </a:r>
          </a:p>
          <a:p>
            <a:pPr marL="457200" indent="-457200">
              <a:lnSpc>
                <a:spcPct val="100000"/>
              </a:lnSpc>
              <a:spcBef>
                <a:spcPts val="600"/>
              </a:spcBef>
            </a:pPr>
            <a:r>
              <a:rPr lang="en-US" sz="2200" dirty="0">
                <a:latin typeface="Times New Roman" panose="02020603050405020304" pitchFamily="18" charset="0"/>
                <a:cs typeface="Times New Roman" panose="02020603050405020304" pitchFamily="18" charset="0"/>
              </a:rPr>
              <a:t>The method helps achieve a more uniform distribution of hash values across the table.</a:t>
            </a:r>
          </a:p>
        </p:txBody>
      </p:sp>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605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F06D8C-A250-012D-E9B7-98F722CB2E9F}"/>
              </a:ext>
            </a:extLst>
          </p:cNvPr>
          <p:cNvSpPr txBox="1"/>
          <p:nvPr/>
        </p:nvSpPr>
        <p:spPr>
          <a:xfrm>
            <a:off x="1391920" y="82907"/>
            <a:ext cx="9154160" cy="6263253"/>
          </a:xfrm>
          <a:prstGeom prst="rect">
            <a:avLst/>
          </a:prstGeom>
          <a:noFill/>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Example</a:t>
            </a:r>
          </a:p>
          <a:p>
            <a:pPr>
              <a:spcAft>
                <a:spcPts val="600"/>
              </a:spcAft>
            </a:pPr>
            <a:r>
              <a:rPr lang="en-US" sz="2400" dirty="0">
                <a:latin typeface="Times New Roman" panose="02020603050405020304" pitchFamily="18" charset="0"/>
                <a:cs typeface="Times New Roman" panose="02020603050405020304" pitchFamily="18" charset="0"/>
              </a:rPr>
              <a:t>Let's consider an example to illustrate the process:</a:t>
            </a:r>
          </a:p>
          <a:p>
            <a:pPr>
              <a:spcAft>
                <a:spcPts val="600"/>
              </a:spcAft>
            </a:pPr>
            <a:r>
              <a:rPr lang="en-US" sz="2400" dirty="0">
                <a:latin typeface="Times New Roman" panose="02020603050405020304" pitchFamily="18" charset="0"/>
                <a:cs typeface="Times New Roman" panose="02020603050405020304" pitchFamily="18" charset="0"/>
              </a:rPr>
              <a:t>For the string K = "</a:t>
            </a:r>
            <a:r>
              <a:rPr lang="en-US" sz="2400" dirty="0" err="1">
                <a:latin typeface="Times New Roman" panose="02020603050405020304" pitchFamily="18" charset="0"/>
                <a:cs typeface="Times New Roman" panose="02020603050405020304" pitchFamily="18" charset="0"/>
              </a:rPr>
              <a:t>abc</a:t>
            </a:r>
            <a:r>
              <a:rPr lang="en-US" sz="2400" dirty="0">
                <a:latin typeface="Times New Roman" panose="02020603050405020304" pitchFamily="18" charset="0"/>
                <a:cs typeface="Times New Roman" panose="02020603050405020304" pitchFamily="18" charset="0"/>
              </a:rPr>
              <a:t>", with m = 1000,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Initialize h = 0, C = 31415, and x = 27183.</a:t>
            </a:r>
          </a:p>
          <a:p>
            <a:pPr marL="457200" indent="-457200">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For the first character 'a'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(′a′) = 97): </a:t>
            </a:r>
          </a:p>
          <a:p>
            <a:pPr marL="1371600" indent="-457200">
              <a:spcAft>
                <a:spcPts val="600"/>
              </a:spcAft>
            </a:pPr>
            <a:r>
              <a:rPr lang="en-US" sz="2400" dirty="0">
                <a:latin typeface="Times New Roman" panose="02020603050405020304" pitchFamily="18" charset="0"/>
                <a:cs typeface="Times New Roman" panose="02020603050405020304" pitchFamily="18" charset="0"/>
              </a:rPr>
              <a:t>h ← (0 ∗ 31415 + 97) mod  1000 = 97</a:t>
            </a:r>
          </a:p>
          <a:p>
            <a:pPr marL="1371600" indent="-457200">
              <a:spcAft>
                <a:spcPts val="600"/>
              </a:spcAft>
            </a:pPr>
            <a:r>
              <a:rPr lang="en-US" sz="2400" dirty="0">
                <a:latin typeface="Times New Roman" panose="02020603050405020304" pitchFamily="18" charset="0"/>
                <a:cs typeface="Times New Roman" panose="02020603050405020304" pitchFamily="18" charset="0"/>
              </a:rPr>
              <a:t>C ← (31415 ∗ 27183) mod  999 = 2</a:t>
            </a:r>
          </a:p>
          <a:p>
            <a:pPr>
              <a:spcAft>
                <a:spcPts val="600"/>
              </a:spcAft>
            </a:pPr>
            <a:r>
              <a:rPr lang="en-US" sz="2400" dirty="0">
                <a:latin typeface="Times New Roman" panose="02020603050405020304" pitchFamily="18" charset="0"/>
                <a:cs typeface="Times New Roman" panose="02020603050405020304" pitchFamily="18" charset="0"/>
              </a:rPr>
              <a:t>3.   For the second character 'b'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(′b′) = 98): </a:t>
            </a:r>
          </a:p>
          <a:p>
            <a:pPr marL="1371600" indent="-457200">
              <a:spcAft>
                <a:spcPts val="600"/>
              </a:spcAft>
            </a:pPr>
            <a:r>
              <a:rPr lang="en-US" sz="2400" dirty="0">
                <a:latin typeface="Times New Roman" panose="02020603050405020304" pitchFamily="18" charset="0"/>
                <a:cs typeface="Times New Roman" panose="02020603050405020304" pitchFamily="18" charset="0"/>
              </a:rPr>
              <a:t>h ← (97 ∗ 2 + 98) mod  1000 = 292</a:t>
            </a:r>
          </a:p>
          <a:p>
            <a:pPr marL="1371600" indent="-457200">
              <a:spcAft>
                <a:spcPts val="600"/>
              </a:spcAft>
            </a:pPr>
            <a:r>
              <a:rPr lang="en-US" sz="2400" dirty="0">
                <a:latin typeface="Times New Roman" panose="02020603050405020304" pitchFamily="18" charset="0"/>
                <a:cs typeface="Times New Roman" panose="02020603050405020304" pitchFamily="18" charset="0"/>
              </a:rPr>
              <a:t>C ← (2 ∗ 27183) mod  999 = 549</a:t>
            </a:r>
          </a:p>
          <a:p>
            <a:pPr>
              <a:spcAft>
                <a:spcPts val="600"/>
              </a:spcAft>
            </a:pPr>
            <a:r>
              <a:rPr lang="en-US" sz="2400" dirty="0">
                <a:latin typeface="Times New Roman" panose="02020603050405020304" pitchFamily="18" charset="0"/>
                <a:cs typeface="Times New Roman" panose="02020603050405020304" pitchFamily="18" charset="0"/>
              </a:rPr>
              <a:t>4.   For the third character 'c' (</a:t>
            </a:r>
            <a:r>
              <a:rPr lang="en-US" sz="2400" dirty="0" err="1">
                <a:latin typeface="Times New Roman" panose="02020603050405020304" pitchFamily="18" charset="0"/>
                <a:cs typeface="Times New Roman" panose="02020603050405020304" pitchFamily="18" charset="0"/>
              </a:rPr>
              <a:t>ord</a:t>
            </a:r>
            <a:r>
              <a:rPr lang="en-US" sz="2400" dirty="0">
                <a:latin typeface="Times New Roman" panose="02020603050405020304" pitchFamily="18" charset="0"/>
                <a:cs typeface="Times New Roman" panose="02020603050405020304" pitchFamily="18" charset="0"/>
              </a:rPr>
              <a:t>(′c′) = 99): </a:t>
            </a:r>
          </a:p>
          <a:p>
            <a:pPr marL="1371600" indent="-457200">
              <a:spcAft>
                <a:spcPts val="600"/>
              </a:spcAft>
            </a:pPr>
            <a:r>
              <a:rPr lang="en-US" sz="2400" dirty="0">
                <a:latin typeface="Times New Roman" panose="02020603050405020304" pitchFamily="18" charset="0"/>
                <a:cs typeface="Times New Roman" panose="02020603050405020304" pitchFamily="18" charset="0"/>
              </a:rPr>
              <a:t>h ← (292 ∗ 549 + 99) mod  1000 = 380</a:t>
            </a:r>
          </a:p>
          <a:p>
            <a:pPr marL="1371600" indent="-457200">
              <a:spcAft>
                <a:spcPts val="600"/>
              </a:spcAft>
            </a:pPr>
            <a:r>
              <a:rPr lang="en-US" sz="2400" dirty="0">
                <a:latin typeface="Times New Roman" panose="02020603050405020304" pitchFamily="18" charset="0"/>
                <a:cs typeface="Times New Roman" panose="02020603050405020304" pitchFamily="18" charset="0"/>
              </a:rPr>
              <a:t>C ← (549 ∗ 27183) mod  999 = 93</a:t>
            </a:r>
          </a:p>
          <a:p>
            <a:pPr>
              <a:spcAft>
                <a:spcPts val="600"/>
              </a:spcAft>
            </a:pPr>
            <a:r>
              <a:rPr lang="en-US" sz="2400" dirty="0">
                <a:latin typeface="Times New Roman" panose="02020603050405020304" pitchFamily="18" charset="0"/>
                <a:cs typeface="Times New Roman" panose="02020603050405020304" pitchFamily="18" charset="0"/>
              </a:rPr>
              <a:t>5    Since h = 380 is not negative, the final hash value is 380.</a:t>
            </a:r>
          </a:p>
        </p:txBody>
      </p:sp>
    </p:spTree>
    <p:extLst>
      <p:ext uri="{BB962C8B-B14F-4D97-AF65-F5344CB8AC3E}">
        <p14:creationId xmlns:p14="http://schemas.microsoft.com/office/powerpoint/2010/main" val="2798731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5061" y="4175759"/>
            <a:ext cx="10295291" cy="727032"/>
          </a:xfrm>
          <a:prstGeom prst="rect">
            <a:avLst/>
          </a:prstGeom>
          <a:solidFill>
            <a:srgbClr val="FFFF0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8F644285-12AF-4AE7-AD10-57A3C71DA95E}"/>
              </a:ext>
            </a:extLst>
          </p:cNvPr>
          <p:cNvSpPr>
            <a:spLocks noGrp="1"/>
          </p:cNvSpPr>
          <p:nvPr>
            <p:ph type="title"/>
          </p:nvPr>
        </p:nvSpPr>
        <p:spPr>
          <a:xfrm>
            <a:off x="1515291" y="365126"/>
            <a:ext cx="8447315" cy="723446"/>
          </a:xfrm>
        </p:spPr>
        <p:txBody>
          <a:bodyPr>
            <a:normAutofit/>
          </a:bodyPr>
          <a:lstStyle/>
          <a:p>
            <a:r>
              <a:rPr lang="en-US" sz="3200" dirty="0">
                <a:latin typeface="+mn-lt"/>
              </a:rPr>
              <a:t>Hash Functions </a:t>
            </a:r>
            <a:r>
              <a:rPr lang="en-US" sz="2800" dirty="0">
                <a:latin typeface="+mn-lt"/>
              </a:rPr>
              <a:t>– What makes a good hash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1D04753-A56B-4DD9-9689-2924ADFF8C76}"/>
                  </a:ext>
                </a:extLst>
              </p:cNvPr>
              <p:cNvSpPr>
                <a:spLocks noGrp="1"/>
              </p:cNvSpPr>
              <p:nvPr>
                <p:ph idx="1"/>
              </p:nvPr>
            </p:nvSpPr>
            <p:spPr>
              <a:xfrm>
                <a:off x="1515291" y="1672015"/>
                <a:ext cx="9086806" cy="4360758"/>
              </a:xfrm>
            </p:spPr>
            <p:txBody>
              <a:bodyPr>
                <a:noAutofit/>
              </a:bodyPr>
              <a:lstStyle/>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A Universal Hash Function for Integers</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p be a large prime number such that every k key value is between 0 and p -1.</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Let a &gt; 0 be a positive integer smaller than p, and b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 be a nonnegative integer smaller than p.</a:t>
                </a:r>
              </a:p>
              <a:p>
                <a:pPr marL="457200" indent="-457200">
                  <a:lnSpc>
                    <a:spcPct val="100000"/>
                  </a:lnSpc>
                  <a:spcBef>
                    <a:spcPts val="0"/>
                  </a:spcBef>
                  <a:spcAft>
                    <a:spcPts val="600"/>
                  </a:spcAft>
                </a:pPr>
                <a:r>
                  <a:rPr lang="en-US" sz="2400" dirty="0">
                    <a:latin typeface="Times New Roman" panose="02020603050405020304" pitchFamily="18" charset="0"/>
                    <a:cs typeface="Times New Roman" panose="02020603050405020304" pitchFamily="18" charset="0"/>
                  </a:rPr>
                  <a:t>If a and b are selected randomly, then the hash function</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t>
                </a:r>
                <a:r>
                  <a:rPr lang="en-US" sz="2400" baseline="-25000" dirty="0" err="1">
                    <a:latin typeface="Times New Roman" panose="02020603050405020304" pitchFamily="18" charset="0"/>
                    <a:cs typeface="Times New Roman" panose="02020603050405020304" pitchFamily="18" charset="0"/>
                  </a:rPr>
                  <a:t>a.b</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 = ((( a*k + b) mod p) mod m)              …. I</a:t>
                </a:r>
              </a:p>
              <a:p>
                <a:pPr marL="0" indent="0">
                  <a:lnSpc>
                    <a:spcPct val="100000"/>
                  </a:lnSpc>
                  <a:spcBef>
                    <a:spcPts val="0"/>
                  </a:spcBef>
                  <a:spcAft>
                    <a:spcPts val="600"/>
                  </a:spcAft>
                  <a:buNone/>
                </a:pPr>
                <a:r>
                  <a:rPr lang="en-US" sz="2400" dirty="0">
                    <a:latin typeface="Times New Roman" panose="02020603050405020304" pitchFamily="18" charset="0"/>
                    <a:cs typeface="Times New Roman" panose="02020603050405020304" pitchFamily="18" charset="0"/>
                  </a:rPr>
                  <a:t>      is a well-known universal hash function.</a:t>
                </a:r>
              </a:p>
              <a:p>
                <a:pPr marL="0" indent="0">
                  <a:lnSpc>
                    <a:spcPct val="100000"/>
                  </a:lnSpc>
                  <a:spcBef>
                    <a:spcPts val="0"/>
                  </a:spcBef>
                  <a:spcAft>
                    <a:spcPts val="600"/>
                  </a:spcAft>
                  <a:buNone/>
                </a:pPr>
                <a:endParaRPr lang="en-US" sz="2200"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1D04753-A56B-4DD9-9689-2924ADFF8C76}"/>
                  </a:ext>
                </a:extLst>
              </p:cNvPr>
              <p:cNvSpPr>
                <a:spLocks noGrp="1" noRot="1" noChangeAspect="1" noMove="1" noResize="1" noEditPoints="1" noAdjustHandles="1" noChangeArrowheads="1" noChangeShapeType="1" noTextEdit="1"/>
              </p:cNvSpPr>
              <p:nvPr>
                <p:ph idx="1"/>
              </p:nvPr>
            </p:nvSpPr>
            <p:spPr>
              <a:xfrm>
                <a:off x="1515291" y="1672015"/>
                <a:ext cx="9086806" cy="4360758"/>
              </a:xfrm>
              <a:blipFill>
                <a:blip r:embed="rId2"/>
                <a:stretch>
                  <a:fillRect l="-1074" t="-1117"/>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511C0D2-0DFD-4745-AF97-36B8A7A2F0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1310">
            <a:off x="630418" y="2239874"/>
            <a:ext cx="577659" cy="38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1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47169</TotalTime>
  <Words>20695</Words>
  <Application>Microsoft Office PowerPoint</Application>
  <PresentationFormat>Widescreen</PresentationFormat>
  <Paragraphs>1604</Paragraphs>
  <Slides>177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177</vt:i4>
      </vt:variant>
    </vt:vector>
  </HeadingPairs>
  <TitlesOfParts>
    <vt:vector size="186" baseType="lpstr">
      <vt:lpstr>Inter</vt:lpstr>
      <vt:lpstr>Arial</vt:lpstr>
      <vt:lpstr>Calibri</vt:lpstr>
      <vt:lpstr>Calibri Light</vt:lpstr>
      <vt:lpstr>Cambria Math</vt:lpstr>
      <vt:lpstr>Consolas</vt:lpstr>
      <vt:lpstr>Times New Roman</vt:lpstr>
      <vt:lpstr>Wingdings</vt:lpstr>
      <vt:lpstr>Office Theme</vt:lpstr>
      <vt:lpstr>Chapter 00</vt:lpstr>
      <vt:lpstr>   Direct-Addressing Table[4 – 11]  Hash tables [12 – 25] Collision Resolutions [26-54]  Linear Probing [27-31]               Open Hashing (Chaining) [32 - 56]                        Load Factor [38], Simple Uniform hashing [19, 43], and                         Performance Analysis [42-54]                Good Hash functions [57 – 112 ]            Assumptions [59], Key Interpretations [65-70],                         Modular Hashing [72 - 76], Multiplication Hashing [77 - 83],                         Universal hashing [84-112]              Open Addressing (Closed Hashing)[113 - 175]                        Linear Probing [130 - 139], Quadratic Probing [141 -143 ],                          Double Hashing [145 - 153]            Analysis of Open Addressing [155 - 175 ]  </vt:lpstr>
      <vt:lpstr>Direct-Address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Hash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Collision Resolution by Chaining (or called Open Hashing) </vt:lpstr>
      <vt:lpstr>Collision Resolution by Chaining (or called Open Hashing) </vt:lpstr>
      <vt:lpstr>Time Efficiency for the Collision Resolution by Chaining</vt:lpstr>
      <vt:lpstr>Time Efficiency for the Collision Resolution by Chaining</vt:lpstr>
      <vt:lpstr>Time Efficiency for the Collision Resolution by Chaining</vt:lpstr>
      <vt:lpstr>Performance of Hashing with Chaining (or called Open Hashing) </vt:lpstr>
      <vt:lpstr>Performance of Hashing with Chaining (or called Open Hashing) </vt:lpstr>
      <vt:lpstr>Analysis of Hashing with Chaining (or called Open Hashing) </vt:lpstr>
      <vt:lpstr>Analysis of Hashing with Chaining (or called Open Hashing) </vt:lpstr>
      <vt:lpstr>Performance of Hashing with Chaining (or called Open Hashing) </vt:lpstr>
      <vt:lpstr>Performance of Hashing with Chaining (or called Open Hashing) </vt:lpstr>
      <vt:lpstr> Average-Case Performance Analysis of Hashing with Chaining (or called Open Hashing) </vt:lpstr>
      <vt:lpstr> Average-Case Performance Analysis of Hashing with Chaining (or called Open Hashing) </vt:lpstr>
      <vt:lpstr> Average-Case Performance Analysis of Hashing with Chaining (or called Open Hashing) </vt:lpstr>
      <vt:lpstr>Analysis of Hashing with Chaining (or called Open Hashing) </vt:lpstr>
      <vt:lpstr>Analysis of Hashing with Chaining (or called Open Hashing) </vt:lpstr>
      <vt:lpstr>Analysis of Hashing with Chaining (or called Open Hashing) </vt:lpstr>
      <vt:lpstr>PowerPoint Presentation</vt:lpstr>
      <vt:lpstr>PowerPoint Presentation</vt:lpstr>
      <vt:lpstr>PowerPoint Presentation</vt:lpstr>
      <vt:lpstr>PowerPoint Presentation</vt:lpstr>
      <vt:lpstr>Analysis of Hashing with Chaining (or called Open Hashing) </vt:lpstr>
      <vt:lpstr>PowerPoint Presentation</vt:lpstr>
      <vt:lpstr>PowerPoint Presentation</vt:lpstr>
      <vt:lpstr>PowerPoint Presentation</vt:lpstr>
      <vt:lpstr>Hash Function – What makes a good hash function?</vt:lpstr>
      <vt:lpstr>Hash Function – What makes a good hash function?</vt:lpstr>
      <vt:lpstr>Hash Function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PowerPoint Presentation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Hash Functions – What makes a good hash function?</vt:lpstr>
      <vt:lpstr>PowerPoint Presentation</vt:lpstr>
      <vt:lpstr>Hash Functions – What makes a good hash function?</vt:lpstr>
      <vt:lpstr>PowerPoint Presentation</vt:lpstr>
      <vt:lpstr>PowerPoint Presentation</vt:lpstr>
      <vt:lpstr>PowerPoint Presentation</vt:lpstr>
      <vt:lpstr>Hash Functions – What makes a good hash function?</vt:lpstr>
      <vt:lpstr>Hash Functions – What makes a good hash function?</vt:lpstr>
      <vt:lpstr>Hash Functions – What makes a good hash function?</vt:lpstr>
      <vt:lpstr>Hash Functions – What makes a good hash function?</vt:lpstr>
      <vt:lpstr>Hash Functions – What makes a good hash function?</vt:lpstr>
      <vt:lpstr>PowerPoint Presentation</vt:lpstr>
      <vt:lpstr>PowerPoint Presentation</vt:lpstr>
      <vt:lpstr>Hash Functions – What makes a good hash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Analysis of Open-address Hashing</vt:lpstr>
      <vt:lpstr>Analysis of Open-address Hashing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699</cp:revision>
  <cp:lastPrinted>2022-02-21T15:09:35Z</cp:lastPrinted>
  <dcterms:created xsi:type="dcterms:W3CDTF">2016-10-13T00:10:31Z</dcterms:created>
  <dcterms:modified xsi:type="dcterms:W3CDTF">2024-06-28T01:13:03Z</dcterms:modified>
</cp:coreProperties>
</file>