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47" r:id="rId3"/>
    <p:sldId id="339" r:id="rId4"/>
    <p:sldId id="340" r:id="rId5"/>
    <p:sldId id="550" r:id="rId6"/>
    <p:sldId id="341" r:id="rId7"/>
    <p:sldId id="535" r:id="rId8"/>
    <p:sldId id="556" r:id="rId9"/>
    <p:sldId id="555" r:id="rId10"/>
    <p:sldId id="557" r:id="rId11"/>
    <p:sldId id="375" r:id="rId12"/>
    <p:sldId id="551" r:id="rId13"/>
    <p:sldId id="343" r:id="rId14"/>
    <p:sldId id="552" r:id="rId15"/>
    <p:sldId id="554" r:id="rId16"/>
    <p:sldId id="285" r:id="rId17"/>
    <p:sldId id="544" r:id="rId18"/>
    <p:sldId id="540" r:id="rId19"/>
    <p:sldId id="499" r:id="rId20"/>
    <p:sldId id="539" r:id="rId21"/>
    <p:sldId id="521" r:id="rId22"/>
    <p:sldId id="404" r:id="rId23"/>
    <p:sldId id="542" r:id="rId24"/>
    <p:sldId id="406" r:id="rId25"/>
    <p:sldId id="500" r:id="rId26"/>
    <p:sldId id="541" r:id="rId27"/>
    <p:sldId id="411" r:id="rId28"/>
    <p:sldId id="412" r:id="rId29"/>
    <p:sldId id="413" r:id="rId30"/>
    <p:sldId id="414" r:id="rId31"/>
    <p:sldId id="415" r:id="rId32"/>
    <p:sldId id="430" r:id="rId33"/>
    <p:sldId id="553" r:id="rId34"/>
    <p:sldId id="472" r:id="rId35"/>
    <p:sldId id="548" r:id="rId36"/>
    <p:sldId id="501" r:id="rId37"/>
    <p:sldId id="304" r:id="rId38"/>
    <p:sldId id="489" r:id="rId39"/>
    <p:sldId id="349" r:id="rId40"/>
    <p:sldId id="354" r:id="rId41"/>
    <p:sldId id="545" r:id="rId42"/>
    <p:sldId id="549" r:id="rId43"/>
    <p:sldId id="466" r:id="rId4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800"/>
    <a:srgbClr val="ED0000"/>
    <a:srgbClr val="3333FF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Chapter 00_03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Prime Numbers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3DF2D-F67C-D70A-E84C-FFE80FEF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59E54-C8D4-C6CC-657E-EA343905681D}"/>
                  </a:ext>
                </a:extLst>
              </p:cNvPr>
              <p:cNvSpPr txBox="1"/>
              <p:nvPr/>
            </p:nvSpPr>
            <p:spPr>
              <a:xfrm>
                <a:off x="1182914" y="3777803"/>
                <a:ext cx="9826171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(n-30-10)/p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5)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(23/5) – 1 = 3 eliminations  (y)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 _    5   _   7   _   x   _   11   _   13   _   x   _   17   _ 19   _   x   _   23   _   y   _   x   _   29   _   31   _   x   _   7   _   37   _   x   _   41   _   43   _   x   _   47   _   49   _   x   _   53   _   5   _   x   _   59   _   61   _   x 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59E54-C8D4-C6CC-657E-EA3439056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14" y="3777803"/>
                <a:ext cx="9826171" cy="1323439"/>
              </a:xfrm>
              <a:prstGeom prst="rect">
                <a:avLst/>
              </a:prstGeom>
              <a:blipFill>
                <a:blip r:embed="rId2"/>
                <a:stretch>
                  <a:fillRect l="-558" t="-2283" r="-1983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C324A1-87D1-1FC1-B70B-E9FB78852E93}"/>
                  </a:ext>
                </a:extLst>
              </p:cNvPr>
              <p:cNvSpPr txBox="1"/>
              <p:nvPr/>
            </p:nvSpPr>
            <p:spPr>
              <a:xfrm>
                <a:off x="1320796" y="5228461"/>
                <a:ext cx="9826171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(n-30-10 -3)/p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7)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(20/7) – 1 = 1 eliminations (z)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 _    5   _   7   _   x   _   11   _   13   _   _x_   _   17   _ 19   _   x   _   23   _   y   _   x   _   29   _   31   _   x   _   7   _   37   _   x   _   41   _   43   _   x   _   47   _   z   _   x   _   53   _   5   _   x   _   59   _   61   _   x  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C324A1-87D1-1FC1-B70B-E9FB7885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96" y="5228461"/>
                <a:ext cx="9826171" cy="1323439"/>
              </a:xfrm>
              <a:prstGeom prst="rect">
                <a:avLst/>
              </a:prstGeom>
              <a:blipFill>
                <a:blip r:embed="rId3"/>
                <a:stretch>
                  <a:fillRect l="-620" t="-2283" r="-1797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C09DE-44E2-2C5C-6941-873DCAA65D78}"/>
                  </a:ext>
                </a:extLst>
              </p:cNvPr>
              <p:cNvSpPr txBox="1"/>
              <p:nvPr/>
            </p:nvSpPr>
            <p:spPr>
              <a:xfrm>
                <a:off x="1182914" y="195735"/>
                <a:ext cx="9826171" cy="1631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n/p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5)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(63/5) – 1 = 11 eliminations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15xy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18x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25y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30xy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33x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35y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45xy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55y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60xy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63x 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C09DE-44E2-2C5C-6941-873DCAA65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14" y="195735"/>
                <a:ext cx="9826171" cy="1631216"/>
              </a:xfrm>
              <a:prstGeom prst="rect">
                <a:avLst/>
              </a:prstGeom>
              <a:blipFill>
                <a:blip r:embed="rId4"/>
                <a:stretch>
                  <a:fillRect l="-558" t="-1481" r="-1363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1BE7D-5F4B-A524-520B-EA9725CD2CAB}"/>
                  </a:ext>
                </a:extLst>
              </p:cNvPr>
              <p:cNvSpPr txBox="1"/>
              <p:nvPr/>
            </p:nvSpPr>
            <p:spPr>
              <a:xfrm>
                <a:off x="1182914" y="1896490"/>
                <a:ext cx="9826171" cy="1631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n/p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7)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(63/7) – 1 = 8 eliminations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14z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15xy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18x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21xz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25y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28z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30xy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33x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35yz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42xz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45xy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49z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55y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56z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60xy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63xz  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1BE7D-5F4B-A524-520B-EA9725CD2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14" y="1896490"/>
                <a:ext cx="9826171" cy="1631216"/>
              </a:xfrm>
              <a:prstGeom prst="rect">
                <a:avLst/>
              </a:prstGeom>
              <a:blipFill>
                <a:blip r:embed="rId5"/>
                <a:stretch>
                  <a:fillRect l="-558" t="-1481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9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841DEB-3ECA-57B1-29AF-DE0E5333EA9E}"/>
              </a:ext>
            </a:extLst>
          </p:cNvPr>
          <p:cNvSpPr txBox="1"/>
          <p:nvPr/>
        </p:nvSpPr>
        <p:spPr>
          <a:xfrm>
            <a:off x="744960" y="539273"/>
            <a:ext cx="5052291" cy="4501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8436" y="609670"/>
                <a:ext cx="9851819" cy="5638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fast is the algorithm?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n = 48, p*p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implying that p = 5, eliminate 23 of 2, 7 of 3, and 2 of 5 with a total of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 numbers out of 48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 = 49, p = 7, eliminate 23 of 2, 7 of 2, 2 of 5, and 1 of 7 with a total of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 numbers out of 49.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 = 63 implies that p = 7, eliminate 30 of 2, 10 of 3, 3 of 5, and 1 of 7 with a total of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 numbers out of 63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total number of elements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eliminated by the Sieve of Eratosthenes within the range </a:t>
                </a:r>
                <a:r>
                  <a:rPr lang="en-US" sz="22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p*p </a:t>
                </a:r>
                <a:r>
                  <a:rPr lang="en-US" sz="22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(p+1)*(p+1) </a:t>
                </a:r>
                <a:r>
                  <a:rPr lang="en-US" sz="22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en-US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least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at most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spc="-100" baseline="-25000" dirty="0">
                            <a:latin typeface="Consolas" panose="020B06090202040302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000" spc="-100" baseline="-25000" dirty="0">
                            <a:latin typeface="Consolas" panose="020B06090202040302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sup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e>
                    </m:nary>
                    <m:r>
                      <a:rPr lang="en-US" sz="20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000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all primes up to </a:t>
                </a:r>
                <a:r>
                  <a:rPr lang="en-US" sz="22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√n</a:t>
                </a:r>
                <a:r>
                  <a:rPr lang="en-US" sz="22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36" y="609670"/>
                <a:ext cx="9851819" cy="5638659"/>
              </a:xfrm>
              <a:prstGeom prst="rect">
                <a:avLst/>
              </a:prstGeom>
              <a:blipFill>
                <a:blip r:embed="rId2"/>
                <a:stretch>
                  <a:fillRect l="-804" t="-757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Image result for smiley face images">
            <a:extLst>
              <a:ext uri="{FF2B5EF4-FFF2-40B4-BE49-F238E27FC236}">
                <a16:creationId xmlns:a16="http://schemas.microsoft.com/office/drawing/2014/main" id="{AF9F398B-A752-44B3-A86E-9F9F4AC3A2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996">
            <a:off x="635073" y="1108053"/>
            <a:ext cx="730509" cy="51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8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3777ED-D193-C753-013C-5538ABC62EA9}"/>
                  </a:ext>
                </a:extLst>
              </p:cNvPr>
              <p:cNvSpPr txBox="1"/>
              <p:nvPr/>
            </p:nvSpPr>
            <p:spPr>
              <a:xfrm>
                <a:off x="1082565" y="1050657"/>
                <a:ext cx="9669518" cy="3918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total number of elements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eliminated by the Sieve of Eratosthenes within the range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p*p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(p+1)*(p+1)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bounded by: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   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≤ d ≤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spc="-1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400" spc="-1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sup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e>
                    </m:nary>
                    <m:r>
                      <a:rPr lang="en-US" sz="24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where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all primes up to </a:t>
                </a:r>
                <a:r>
                  <a:rPr lang="en-US" sz="24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√n</a:t>
                </a:r>
                <a:r>
                  <a:rPr lang="en-US" sz="24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total number d of elements eliminated is </a:t>
                </a:r>
              </a:p>
              <a:p>
                <a:pPr marL="1257300" lvl="2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least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</a:p>
              <a:p>
                <a:pPr marL="1257300" lvl="2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most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spc="-1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400" spc="-1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sup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e>
                    </m:nary>
                    <m:r>
                      <a:rPr lang="en-US" sz="24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3777ED-D193-C753-013C-5538ABC6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65" y="1050657"/>
                <a:ext cx="9669518" cy="3918509"/>
              </a:xfrm>
              <a:prstGeom prst="rect">
                <a:avLst/>
              </a:prstGeom>
              <a:blipFill>
                <a:blip r:embed="rId2"/>
                <a:stretch>
                  <a:fillRect l="-883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41929" y="102753"/>
                <a:ext cx="9531927" cy="669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Time Efficiency for the Sieve of Eratosthenes to find all the prime which is less than n.</a:t>
                </a:r>
              </a:p>
              <a:p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total multiplications required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≤  m ≤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spc="-100" baseline="-25000" dirty="0">
                            <a:latin typeface="Consolas" panose="020B06090202040302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000" spc="-100" baseline="-25000" dirty="0">
                            <a:latin typeface="Consolas" panose="020B06090202040302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sup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e>
                    </m:nary>
                    <m:r>
                      <a:rPr lang="en-US" sz="20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n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{2, 3, 5, 7, …,</a:t>
                </a:r>
                <a:r>
                  <a:rPr lang="en-US" sz="2400" spc="-1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pc="-100" baseline="-25000" dirty="0"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└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m:rPr>
                        <m:nor/>
                      </m:rPr>
                      <a:rPr lang="en-US" sz="2400" spc="-100" baseline="-25000" dirty="0"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┘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 </a:t>
                </a: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running time for each multiplication is O(n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running time for the algorithm is  n * O(n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 O(n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number of eliminations for n = 63, we need to calculate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spc="-100" baseline="-25000" dirty="0">
                            <a:latin typeface="Consolas" panose="020B06090202040302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400" spc="-100" baseline="-25000" dirty="0">
                            <a:latin typeface="Consolas" panose="020B06090202040302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sup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e>
                    </m:nary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p’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2, 3, 5, and 7.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number of eliminations 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sz="2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′=</m:t>
                        </m:r>
                        <m:r>
                          <a:rPr lang="en-US" sz="2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spc="-100" baseline="-25000" dirty="0">
                            <a:highlight>
                              <a:srgbClr val="FFFF00"/>
                            </a:highlight>
                            <a:latin typeface="Consolas" panose="020B06090202040302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400" spc="-100" baseline="-25000" dirty="0">
                            <a:highlight>
                              <a:srgbClr val="FFFF00"/>
                            </a:highlight>
                            <a:latin typeface="Consolas" panose="020B06090202040302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sup>
                      <m:e>
                        <m:r>
                          <a:rPr lang="en-US" sz="2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└</m:t>
                        </m:r>
                        <m:f>
                          <m:fPr>
                            <m:ctrlPr>
                              <a:rPr lang="en-US" sz="24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4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aseline="-25000" dirty="0"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┘</m:t>
                        </m:r>
                      </m:e>
                    </m:nary>
                    <m:r>
                      <a:rPr lang="en-US" sz="24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└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0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┘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└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0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┘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</a:t>
                </a:r>
                <a:r>
                  <a:rPr lang="en-US" sz="20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└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0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┘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└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0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┘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en-US" sz="20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+ 19</a:t>
                </a:r>
                <a:r>
                  <a:rPr lang="en-US" sz="20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+ 8</a:t>
                </a:r>
                <a:r>
                  <a:rPr lang="en-US" sz="20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</a:t>
                </a:r>
                <a:r>
                  <a:rPr lang="en-US" sz="20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 times marking “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A[j] ← 0;”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Sieve(n), which generates the prime numbers 2, 3, 5, 7, 11, 13, 17, 19, 23, 29, 31, 37, 41, 43, 47, 53, 59, 61.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this says is that when considering 3, p*p = 3*3 is the first one A[9]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Then the next is 4*3, A[12] 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← 0, but this was done when considering 2.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is, when (p+1)*3 ≤ 63. A[(p+1)*3] 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← 0 even when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(p+1)*3 is even.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Repetition of eliminations occurs but is handled by the sieve efficiently.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929" y="102753"/>
                <a:ext cx="9531927" cy="6693692"/>
              </a:xfrm>
              <a:prstGeom prst="rect">
                <a:avLst/>
              </a:prstGeom>
              <a:blipFill>
                <a:blip r:embed="rId2"/>
                <a:stretch>
                  <a:fillRect l="-1151" t="-729" r="-703" b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B7C148E-C9B9-439E-989D-C48FBE8871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751">
            <a:off x="860281" y="2115638"/>
            <a:ext cx="661298" cy="4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834F6F-3089-E039-68D5-7CA688420F3C}"/>
              </a:ext>
            </a:extLst>
          </p:cNvPr>
          <p:cNvSpPr txBox="1"/>
          <p:nvPr/>
        </p:nvSpPr>
        <p:spPr>
          <a:xfrm>
            <a:off x="1229711" y="2511973"/>
            <a:ext cx="880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the O(n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time complexity analysis for individual multiplications, the actual running time of the Sieve of Eratosthenes in practice is much better, approximating O(n log log n) for eliminating multiples.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practical efficiency of the Sieve of Eratosthenes, despite theoretical bounds, is due to the efficient elimination process and low actual computational overhead.</a:t>
            </a:r>
          </a:p>
        </p:txBody>
      </p:sp>
    </p:spTree>
    <p:extLst>
      <p:ext uri="{BB962C8B-B14F-4D97-AF65-F5344CB8AC3E}">
        <p14:creationId xmlns:p14="http://schemas.microsoft.com/office/powerpoint/2010/main" val="226338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CBEA8C-E0C6-4CEC-A8FE-B2BB1745777B}"/>
              </a:ext>
            </a:extLst>
          </p:cNvPr>
          <p:cNvSpPr/>
          <p:nvPr/>
        </p:nvSpPr>
        <p:spPr>
          <a:xfrm>
            <a:off x="4034971" y="3136612"/>
            <a:ext cx="3947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Congruence Modulo n </a:t>
            </a:r>
            <a:r>
              <a:rPr lang="en-US" alt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Primality testing</a:t>
            </a:r>
          </a:p>
        </p:txBody>
      </p:sp>
    </p:spTree>
    <p:extLst>
      <p:ext uri="{BB962C8B-B14F-4D97-AF65-F5344CB8AC3E}">
        <p14:creationId xmlns:p14="http://schemas.microsoft.com/office/powerpoint/2010/main" val="161267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857" y="911323"/>
            <a:ext cx="8584688" cy="51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Number-Theoretic Notions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application of number-theoretic algorithms is in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cryptography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discipline concerned with encrypting a message sent from one party to another, such that someone who intercepts the message will not be able to decode it.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the set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= { …., -2, -1, 0, 1, 2, 3, ….} of integers.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the set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= {0, 1, 2, 3, ….} of natural numbers (nonnegative integers.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notation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| a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(read “d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a”) means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k*d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some integer k, (i.e., a is k multiple of d).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0945" y="1742739"/>
                <a:ext cx="8540496" cy="4095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efinition of Congruency Modulo n: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m and k be integers and n be a positive integer (n &gt; 0).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en-US" sz="26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congruent to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6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modulo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n, denoted as</a:t>
                </a:r>
                <a:endParaRPr lang="en-US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mod 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only if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| (m – k)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Or, we said that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and k are equivalent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Symbolically,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| (m – k)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mod n.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45" y="1742739"/>
                <a:ext cx="8540496" cy="4095801"/>
              </a:xfrm>
              <a:prstGeom prst="rect">
                <a:avLst/>
              </a:prstGeom>
              <a:blipFill>
                <a:blip r:embed="rId2"/>
                <a:stretch>
                  <a:fillRect l="-128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311C4A01-AAA7-4B10-986D-9E2E323EF91F}"/>
              </a:ext>
            </a:extLst>
          </p:cNvPr>
          <p:cNvSpPr/>
          <p:nvPr/>
        </p:nvSpPr>
        <p:spPr>
          <a:xfrm flipH="1">
            <a:off x="747803" y="4159387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nfused emoticon Stock Vector - 11275856">
            <a:extLst>
              <a:ext uri="{FF2B5EF4-FFF2-40B4-BE49-F238E27FC236}">
                <a16:creationId xmlns:a16="http://schemas.microsoft.com/office/drawing/2014/main" id="{600D1B36-E3ED-4C14-89CD-88D9A775F9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9" y="4159387"/>
            <a:ext cx="447982" cy="4055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0380C-168F-9C7C-AC1B-8923C6C3EE53}"/>
              </a:ext>
            </a:extLst>
          </p:cNvPr>
          <p:cNvSpPr txBox="1"/>
          <p:nvPr/>
        </p:nvSpPr>
        <p:spPr>
          <a:xfrm>
            <a:off x="1480958" y="748146"/>
            <a:ext cx="903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Congruence Modulo n : 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m and k are congruent modulo n 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3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8231" y="1556012"/>
                <a:ext cx="9058403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Z be the set of integers {…, -2, -1, 0, 1, 2, …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 integers can be partitioned into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equivalence classes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according to their remainders modulo n.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efine the equivalence class modulo 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containing an integer 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be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[a]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{a + k n | k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ɛ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Z}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example,  [3]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{ …, - 25, -18, -11, -4, 3, 10, 17, 24, 31, 38, …}.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i.e.,  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[a]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≡ a (mod n).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n | (b – a). i.e., b must be equal to a + kn.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31" y="1556012"/>
                <a:ext cx="9058403" cy="4524315"/>
              </a:xfrm>
              <a:prstGeom prst="rect">
                <a:avLst/>
              </a:prstGeom>
              <a:blipFill>
                <a:blip r:embed="rId2"/>
                <a:stretch>
                  <a:fillRect l="-1009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2">
            <a:extLst>
              <a:ext uri="{FF2B5EF4-FFF2-40B4-BE49-F238E27FC236}">
                <a16:creationId xmlns:a16="http://schemas.microsoft.com/office/drawing/2014/main" id="{9548BFC4-988A-4BD1-8D39-ED7C402ED865}"/>
              </a:ext>
            </a:extLst>
          </p:cNvPr>
          <p:cNvSpPr/>
          <p:nvPr/>
        </p:nvSpPr>
        <p:spPr>
          <a:xfrm flipH="1">
            <a:off x="791746" y="3615411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268EF8-69F4-4FCB-839C-F6218B77E95C}"/>
                  </a:ext>
                </a:extLst>
              </p:cNvPr>
              <p:cNvSpPr txBox="1"/>
              <p:nvPr/>
            </p:nvSpPr>
            <p:spPr>
              <a:xfrm>
                <a:off x="1630017" y="603923"/>
                <a:ext cx="4667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mod y.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= q*y + r        [ r ]</a:t>
                </a:r>
                <a:r>
                  <a:rPr lang="en-US" alt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{ r + q*y | q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268EF8-69F4-4FCB-839C-F6218B77E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7" y="603923"/>
                <a:ext cx="4667416" cy="646331"/>
              </a:xfrm>
              <a:prstGeom prst="rect">
                <a:avLst/>
              </a:prstGeom>
              <a:blipFill>
                <a:blip r:embed="rId3"/>
                <a:stretch>
                  <a:fillRect l="-104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5889729B-7856-4502-8E32-AB25A08145D6}"/>
              </a:ext>
            </a:extLst>
          </p:cNvPr>
          <p:cNvSpPr/>
          <p:nvPr/>
        </p:nvSpPr>
        <p:spPr>
          <a:xfrm>
            <a:off x="2911163" y="1057108"/>
            <a:ext cx="2097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B9510-AF12-4E8A-BA87-86339FE19ECC}"/>
              </a:ext>
            </a:extLst>
          </p:cNvPr>
          <p:cNvSpPr txBox="1"/>
          <p:nvPr/>
        </p:nvSpPr>
        <p:spPr>
          <a:xfrm>
            <a:off x="1630017" y="3259694"/>
            <a:ext cx="8931993" cy="17352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Confused emoticon Stock Vector - 11275856">
            <a:extLst>
              <a:ext uri="{FF2B5EF4-FFF2-40B4-BE49-F238E27FC236}">
                <a16:creationId xmlns:a16="http://schemas.microsoft.com/office/drawing/2014/main" id="{09499A61-C1A4-5DE0-98C1-DC1D326815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9" y="3590283"/>
            <a:ext cx="447982" cy="40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37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22998" y="437461"/>
                <a:ext cx="7766726" cy="627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0.47: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33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28),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28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23),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23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18),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13),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8),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3),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(-2)),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(-7)),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-7 mod 5.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[3]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 …, -7, -2, 3, 8, 13, 18, 23, 28, 33, … } is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equivalence class modulo 5 containing 3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98" y="437461"/>
                <a:ext cx="7766726" cy="6278642"/>
              </a:xfrm>
              <a:prstGeom prst="rect">
                <a:avLst/>
              </a:prstGeom>
              <a:blipFill>
                <a:blip r:embed="rId2"/>
                <a:stretch>
                  <a:fillRect l="-1413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>
            <a:extLst>
              <a:ext uri="{FF2B5EF4-FFF2-40B4-BE49-F238E27FC236}">
                <a16:creationId xmlns:a16="http://schemas.microsoft.com/office/drawing/2014/main" id="{A125B78C-1469-4F8C-916F-61ECD151E2B1}"/>
              </a:ext>
            </a:extLst>
          </p:cNvPr>
          <p:cNvSpPr/>
          <p:nvPr/>
        </p:nvSpPr>
        <p:spPr>
          <a:xfrm flipH="1">
            <a:off x="1004515" y="5466117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44EF7-C7BD-47A7-8123-A3FD3BD53813}"/>
              </a:ext>
            </a:extLst>
          </p:cNvPr>
          <p:cNvSpPr txBox="1"/>
          <p:nvPr/>
        </p:nvSpPr>
        <p:spPr>
          <a:xfrm>
            <a:off x="8285259" y="5096785"/>
            <a:ext cx="2902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5 | (33 – (-7)) or 5 | (-7-33)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E51878-2291-4DC7-B70E-35182E636D79}"/>
              </a:ext>
            </a:extLst>
          </p:cNvPr>
          <p:cNvCxnSpPr>
            <a:endCxn id="4" idx="1"/>
          </p:cNvCxnSpPr>
          <p:nvPr/>
        </p:nvCxnSpPr>
        <p:spPr>
          <a:xfrm flipV="1">
            <a:off x="6599583" y="5281451"/>
            <a:ext cx="1685676" cy="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fused emoticon Stock Vector - 11275856">
            <a:extLst>
              <a:ext uri="{FF2B5EF4-FFF2-40B4-BE49-F238E27FC236}">
                <a16:creationId xmlns:a16="http://schemas.microsoft.com/office/drawing/2014/main" id="{E8D5778B-2549-427E-83EA-FFA3F0355C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5" y="5370512"/>
            <a:ext cx="540688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73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913" y="1663368"/>
            <a:ext cx="7777133" cy="2415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Outlines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Sieve of Eratosthenes to find all the primes that are less than a given number n and their time efficiency.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 Testing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 Prime</a:t>
            </a:r>
          </a:p>
        </p:txBody>
      </p:sp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AC47F7E9-EC01-43B9-9459-81C16BC50A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233" y="1288869"/>
            <a:ext cx="435429" cy="400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063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D4CB1-5405-4F8C-A4A5-CB2C27C8ADE4}"/>
                  </a:ext>
                </a:extLst>
              </p:cNvPr>
              <p:cNvSpPr txBox="1"/>
              <p:nvPr/>
            </p:nvSpPr>
            <p:spPr>
              <a:xfrm>
                <a:off x="1670740" y="1157466"/>
                <a:ext cx="9570720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0.1.4.1 Modular Equivalences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 and b and n be any integers and suppose n &gt; 1.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statements are all equivalent: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| (a – b)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(mod n)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b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integer k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and b have the same (nonnegative) remainder when divided by n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mod n = b mod n.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 Obvious.  Example:  5 | (33 -18).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D4CB1-5405-4F8C-A4A5-CB2C27C8A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740" y="1157466"/>
                <a:ext cx="9570720" cy="4647426"/>
              </a:xfrm>
              <a:prstGeom prst="rect">
                <a:avLst/>
              </a:prstGeom>
              <a:blipFill>
                <a:blip r:embed="rId2"/>
                <a:stretch>
                  <a:fillRect l="-955" t="-1050" b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>
            <a:extLst>
              <a:ext uri="{FF2B5EF4-FFF2-40B4-BE49-F238E27FC236}">
                <a16:creationId xmlns:a16="http://schemas.microsoft.com/office/drawing/2014/main" id="{D2DFCF15-5B2B-439A-AF5E-61F57C8307A3}"/>
              </a:ext>
            </a:extLst>
          </p:cNvPr>
          <p:cNvSpPr/>
          <p:nvPr/>
        </p:nvSpPr>
        <p:spPr>
          <a:xfrm flipH="1">
            <a:off x="833789" y="1002511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fused emoticon Stock Vector - 11275856">
            <a:extLst>
              <a:ext uri="{FF2B5EF4-FFF2-40B4-BE49-F238E27FC236}">
                <a16:creationId xmlns:a16="http://schemas.microsoft.com/office/drawing/2014/main" id="{4DC1D0C0-8EF6-4DD5-8388-8E2202EDF3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9" y="1002511"/>
            <a:ext cx="378563" cy="40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679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CBEA8C-E0C6-4CEC-A8FE-B2BB1745777B}"/>
              </a:ext>
            </a:extLst>
          </p:cNvPr>
          <p:cNvSpPr/>
          <p:nvPr/>
        </p:nvSpPr>
        <p:spPr>
          <a:xfrm>
            <a:off x="4770235" y="3136612"/>
            <a:ext cx="3211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Primality testing</a:t>
            </a:r>
          </a:p>
        </p:txBody>
      </p:sp>
    </p:spTree>
    <p:extLst>
      <p:ext uri="{BB962C8B-B14F-4D97-AF65-F5344CB8AC3E}">
        <p14:creationId xmlns:p14="http://schemas.microsoft.com/office/powerpoint/2010/main" val="407435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0606950-5165-569C-75C0-6DBCE145A599}"/>
              </a:ext>
            </a:extLst>
          </p:cNvPr>
          <p:cNvSpPr txBox="1"/>
          <p:nvPr/>
        </p:nvSpPr>
        <p:spPr>
          <a:xfrm>
            <a:off x="1199545" y="2525245"/>
            <a:ext cx="8886563" cy="18989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3091" y="852721"/>
            <a:ext cx="3123926" cy="4305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 descr="a^p \equiv a \pmod p."/>
          <p:cNvSpPr>
            <a:spLocks noChangeAspect="1" noChangeArrowheads="1"/>
          </p:cNvSpPr>
          <p:nvPr/>
        </p:nvSpPr>
        <p:spPr bwMode="auto">
          <a:xfrm>
            <a:off x="144378" y="2791326"/>
            <a:ext cx="328908" cy="3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id="{58B1090B-5ADB-4715-8C56-41BA8261FFF2}"/>
              </a:ext>
            </a:extLst>
          </p:cNvPr>
          <p:cNvSpPr/>
          <p:nvPr/>
        </p:nvSpPr>
        <p:spPr>
          <a:xfrm rot="20706359" flipH="1">
            <a:off x="969891" y="1729822"/>
            <a:ext cx="459310" cy="323341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7707BA3D-8FE9-4875-8B86-BC1A181B4E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0" y="1713805"/>
            <a:ext cx="520065" cy="349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5335" y="748676"/>
            <a:ext cx="8458821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Primality testing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we have any way to know a number is prime without actually trying to factor the number?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Fermat's little theorem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 that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prime number, then  for any integer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number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u="none" strike="noStrike" cap="none" normalizeH="0" baseline="30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a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integer multiple of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notation of modular arithmetic, 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i="0" u="none" strike="noStrike" cap="none" normalizeH="0" baseline="3000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a (mod p).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is, p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(a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a)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= 2 and p = 11, 2</a:t>
            </a:r>
            <a:r>
              <a:rPr lang="en-US" alt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2048, and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2048 − 2 = 186 × 11, an integer 186 multiple of 11.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is, 11 | 2</a:t>
            </a:r>
            <a:r>
              <a:rPr lang="en-US" alt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 11 is a prime. i.e., 2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2(mod p).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= 2, and p = 12, 2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4096, then 12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┼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5959" y="3464148"/>
            <a:ext cx="24409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i.e., (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a) mod p = 0.</a:t>
            </a:r>
          </a:p>
        </p:txBody>
      </p:sp>
    </p:spTree>
    <p:extLst>
      <p:ext uri="{BB962C8B-B14F-4D97-AF65-F5344CB8AC3E}">
        <p14:creationId xmlns:p14="http://schemas.microsoft.com/office/powerpoint/2010/main" val="236049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CAFA3E-BEC8-6231-F163-64739F4B8124}"/>
              </a:ext>
            </a:extLst>
          </p:cNvPr>
          <p:cNvSpPr txBox="1"/>
          <p:nvPr/>
        </p:nvSpPr>
        <p:spPr>
          <a:xfrm>
            <a:off x="1182253" y="4551875"/>
            <a:ext cx="10371733" cy="19391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3875" y="474018"/>
            <a:ext cx="31384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16323" y="366950"/>
            <a:ext cx="8492019" cy="58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Primality testing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we have any way to know a number is prime without actually trying to factor the number?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Fermat's little theorem states that: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prime number, 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then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any integer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number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u="none" strike="noStrike" cap="none" normalizeH="0" baseline="30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a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integer 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of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notation of modular arithmetic, 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i="0" u="none" strike="noStrike" cap="none" normalizeH="0" baseline="3000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a (mod p).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is not divisible by p, Fermat's little theorem is equivalent to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statement that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− 1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− 1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integer multiple of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in symbols.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1 (mod p).       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a^p \equiv a \pmod p."/>
          <p:cNvSpPr>
            <a:spLocks noChangeAspect="1" noChangeArrowheads="1"/>
          </p:cNvSpPr>
          <p:nvPr/>
        </p:nvSpPr>
        <p:spPr bwMode="auto">
          <a:xfrm>
            <a:off x="144378" y="2791326"/>
            <a:ext cx="328908" cy="3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id="{58B1090B-5ADB-4715-8C56-41BA8261FFF2}"/>
              </a:ext>
            </a:extLst>
          </p:cNvPr>
          <p:cNvSpPr/>
          <p:nvPr/>
        </p:nvSpPr>
        <p:spPr>
          <a:xfrm rot="20706359" flipH="1">
            <a:off x="516770" y="4174937"/>
            <a:ext cx="459310" cy="323341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7A318F-0823-48B4-8DC3-64ADE8866D88}"/>
                  </a:ext>
                </a:extLst>
              </p:cNvPr>
              <p:cNvSpPr txBox="1"/>
              <p:nvPr/>
            </p:nvSpPr>
            <p:spPr>
              <a:xfrm>
                <a:off x="6795932" y="5466067"/>
                <a:ext cx="4758054" cy="83099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p | (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a) =  p | a (a </a:t>
                </a:r>
                <a:r>
                  <a:rPr lang="en-US" alt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− 1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− 1 ), </a:t>
                </a:r>
              </a:p>
              <a:p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∤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then p | (a </a:t>
                </a:r>
                <a:r>
                  <a:rPr lang="en-US" alt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− 1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− 1 ).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7A318F-0823-48B4-8DC3-64ADE8866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932" y="5466067"/>
                <a:ext cx="4758054" cy="830997"/>
              </a:xfrm>
              <a:prstGeom prst="rect">
                <a:avLst/>
              </a:prstGeom>
              <a:blipFill>
                <a:blip r:embed="rId2"/>
                <a:stretch>
                  <a:fillRect l="-1918" t="-5072" b="-1449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83658" y="5835399"/>
            <a:ext cx="253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gcd</a:t>
            </a:r>
            <a:r>
              <a:rPr lang="en-US" sz="2400" dirty="0"/>
              <a:t>(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sz="2400" dirty="0"/>
              <a:t>, p) = 1</a:t>
            </a:r>
          </a:p>
        </p:txBody>
      </p:sp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7707BA3D-8FE9-4875-8B86-BC1A181B4E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2" y="4121340"/>
            <a:ext cx="520065" cy="3498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13003" y="3413277"/>
            <a:ext cx="24409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i.e., (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a) mod p = 0.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1) mod p = 0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1) mod p = 0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a</a:t>
            </a:r>
            <a:r>
              <a:rPr lang="en-US" alt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1 (mod 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2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8610" y="677228"/>
            <a:ext cx="9027763" cy="23247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5627" y="756377"/>
                <a:ext cx="8718151" cy="5345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formally state: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Fermat’s little theorem (1640):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p is prime, then for every integer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≤ a &lt; 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	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p).</a:t>
                </a:r>
              </a:p>
              <a:p>
                <a:pPr>
                  <a:spcAft>
                    <a:spcPts val="600"/>
                  </a:spcAft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mod n  if, and only if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| (m – k),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p)  if, and only if p | (a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- 1).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congruent to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≤ a &lt; p condition is to define the equivalence classes modulo p. such as [1]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[2]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[a]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[a+1]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[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[p-1]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a = 0, a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undefined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then it will repeat the equivalence classes.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27" y="756377"/>
                <a:ext cx="8718151" cy="5345246"/>
              </a:xfrm>
              <a:prstGeom prst="rect">
                <a:avLst/>
              </a:prstGeom>
              <a:blipFill>
                <a:blip r:embed="rId2"/>
                <a:stretch>
                  <a:fillRect l="-1049" t="-912" b="-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DEE6FB7-0218-456C-AD43-2801B62C903C}"/>
              </a:ext>
            </a:extLst>
          </p:cNvPr>
          <p:cNvSpPr/>
          <p:nvPr/>
        </p:nvSpPr>
        <p:spPr>
          <a:xfrm rot="20706359" flipH="1">
            <a:off x="725876" y="1592019"/>
            <a:ext cx="583183" cy="305945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BAAF14AF-6009-4324-810A-06A3F909D0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1" y="1568784"/>
            <a:ext cx="617841" cy="410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70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647EB4-6A68-4F9F-9ABB-846652742D4D}"/>
              </a:ext>
            </a:extLst>
          </p:cNvPr>
          <p:cNvSpPr txBox="1"/>
          <p:nvPr/>
        </p:nvSpPr>
        <p:spPr>
          <a:xfrm>
            <a:off x="1715589" y="3100251"/>
            <a:ext cx="9144000" cy="2499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D4CB1-5405-4F8C-A4A5-CB2C27C8ADE4}"/>
                  </a:ext>
                </a:extLst>
              </p:cNvPr>
              <p:cNvSpPr txBox="1"/>
              <p:nvPr/>
            </p:nvSpPr>
            <p:spPr>
              <a:xfrm>
                <a:off x="1903201" y="1524745"/>
                <a:ext cx="9570720" cy="53332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0.1.4.1 Modular Equivalences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a, b, and n be any integers. Let n &gt; 1.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statements are all equivalent: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| (a – b)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FontTx/>
                  <a:buAutoNum type="arabicPeriod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(mod n),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congruent to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modulo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b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*n for some integer i, the division theorem a =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*n + b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and b have the same (nonnegative) remainder when divided by n;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mod n = b mod n.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 Obvious.  Example:  5 | (33 -18).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D4CB1-5405-4F8C-A4A5-CB2C27C8A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01" y="1524745"/>
                <a:ext cx="9570720" cy="5333255"/>
              </a:xfrm>
              <a:prstGeom prst="rect">
                <a:avLst/>
              </a:prstGeom>
              <a:blipFill>
                <a:blip r:embed="rId2"/>
                <a:stretch>
                  <a:fillRect l="-955" t="-914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0B95B17-2F34-460E-87D2-45FA0EFA0524}"/>
              </a:ext>
            </a:extLst>
          </p:cNvPr>
          <p:cNvSpPr/>
          <p:nvPr/>
        </p:nvSpPr>
        <p:spPr>
          <a:xfrm>
            <a:off x="1632857" y="485615"/>
            <a:ext cx="403937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Congruence Modulo 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672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[3]</a:t>
            </a:r>
            <a:r>
              <a:rPr lang="en-US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{ …, -7, -2, 3, 8, 13, 18, 23, 28, 33, … } is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equivalence class modulo 5 containing 3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ECDFC120-6EC9-B4D6-D309-181EECEAEB40}"/>
              </a:ext>
            </a:extLst>
          </p:cNvPr>
          <p:cNvSpPr/>
          <p:nvPr/>
        </p:nvSpPr>
        <p:spPr>
          <a:xfrm flipH="1">
            <a:off x="718079" y="1953195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D07DCE4B-9149-B63C-E6FE-7E1D6584E6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458">
            <a:off x="705430" y="1968993"/>
            <a:ext cx="565986" cy="3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65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A1EBA7-CFD0-4E4A-AC9B-CA9AD53D0569}"/>
                  </a:ext>
                </a:extLst>
              </p:cNvPr>
              <p:cNvSpPr/>
              <p:nvPr/>
            </p:nvSpPr>
            <p:spPr>
              <a:xfrm>
                <a:off x="2234724" y="2031021"/>
                <a:ext cx="8773610" cy="334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Definition:  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mod n  if, and only if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| (m – k)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Theorem 0.1.4.1 Modular Equivalences, we have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p)  if, and only if  p | (a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integer k.  Example: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+ 9*7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1 have the same (nonnegative) remainder when divided by 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p = 1 mod p.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A1EBA7-CFD0-4E4A-AC9B-CA9AD53D0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724" y="2031021"/>
                <a:ext cx="8773610" cy="3349956"/>
              </a:xfrm>
              <a:prstGeom prst="rect">
                <a:avLst/>
              </a:prstGeom>
              <a:blipFill>
                <a:blip r:embed="rId2"/>
                <a:stretch>
                  <a:fillRect l="-1112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F884BC17-4E28-B061-65E7-ECC302C431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42" y="1706177"/>
            <a:ext cx="378563" cy="324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625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2749" y="3578575"/>
            <a:ext cx="9919760" cy="29697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3841" y="662862"/>
            <a:ext cx="9155410" cy="643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Recall: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Fermat’s little theorem (1640):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p is prime, then for every integer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≤ a &lt; p,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p).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p) = 1;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p|(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-1);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p = 1 mod p.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theorem suggests a “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factorless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test for determining whether a number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prime:</a:t>
            </a: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592"/>
          <p:cNvSpPr txBox="1">
            <a:spLocks/>
          </p:cNvSpPr>
          <p:nvPr/>
        </p:nvSpPr>
        <p:spPr>
          <a:xfrm>
            <a:off x="1905662" y="4454465"/>
            <a:ext cx="8380675" cy="18224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Pass		“prime”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Pick some a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 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Fail		“composite”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Fermat’s test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593"/>
          <p:cNvSpPr txBox="1">
            <a:spLocks/>
          </p:cNvSpPr>
          <p:nvPr/>
        </p:nvSpPr>
        <p:spPr>
          <a:xfrm>
            <a:off x="4468633" y="4836852"/>
            <a:ext cx="2182522" cy="1098550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 a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mod N?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6651155" y="4857290"/>
            <a:ext cx="1928302" cy="508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6651155" y="5386127"/>
            <a:ext cx="1983962" cy="366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371353" y="5386127"/>
            <a:ext cx="1097280" cy="91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722140D5-2923-4A04-ABAA-C9B2D7960529}"/>
              </a:ext>
            </a:extLst>
          </p:cNvPr>
          <p:cNvSpPr/>
          <p:nvPr/>
        </p:nvSpPr>
        <p:spPr>
          <a:xfrm rot="20706359" flipH="1">
            <a:off x="602729" y="3753683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838">
            <a:off x="531193" y="3772797"/>
            <a:ext cx="602382" cy="4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2075" y="1105056"/>
            <a:ext cx="337863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Determine whether 13 is a prime.</a:t>
            </a:r>
          </a:p>
          <a:p>
            <a:r>
              <a:rPr lang="en-US" dirty="0"/>
              <a:t>Assume that p =13 is a prime.</a:t>
            </a:r>
          </a:p>
          <a:p>
            <a:r>
              <a:rPr lang="en-US" dirty="0"/>
              <a:t>Pick a = 2, such that 1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dirty="0"/>
              <a:t> 2 &lt; 13.</a:t>
            </a:r>
          </a:p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whether 2</a:t>
            </a:r>
            <a:r>
              <a:rPr lang="en-US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13). </a:t>
            </a:r>
          </a:p>
          <a:p>
            <a:r>
              <a:rPr lang="en-US" dirty="0"/>
              <a:t>1.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13) = 1; or</a:t>
            </a:r>
          </a:p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13| 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- 1; i.e., 13|4096-1.</a:t>
            </a:r>
          </a:p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13 = 1 mod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4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3969" y="2855933"/>
            <a:ext cx="10357285" cy="1571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3969" y="751562"/>
            <a:ext cx="10357285" cy="19916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00396" y="81930"/>
            <a:ext cx="9457635" cy="66941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problem is that Fermat’s theorem :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Fermat’s theorem is not an if-and-only-if condition;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says that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 is prime → 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p). But not vice versa.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not say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N is not prime. 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is not prime, Fermat’s test diagram is questionable. i.e.,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N, if a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N), can we say that N is prime?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fact, a composite number N can possibly pass Fermat’s test (that is,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N), for certain choices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for a non-prime N = 341 = 11 * 31, 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341). 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it is true that for composite N,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values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fail the test.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340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341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256+64+16+4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341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  (2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256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 341 *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341 *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341 *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341) mod 341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 (64 * 16 * 64 *16) mod 341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 (1024 mod 341 * 1024 mod 341) mod 341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 (1 * 1) mod 341 = 1 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76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8335" y="2700606"/>
            <a:ext cx="7331197" cy="36217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75977" y="1197864"/>
            <a:ext cx="838534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Figure 1.7 An algorithm for testing primality.</a:t>
            </a:r>
            <a:r>
              <a:rPr lang="en-US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this algorithm, choose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randomly from {1, 2, … N-1}, rather than fixing an arbitrary value of 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 advance.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6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primality(N)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Positive integer 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yes/no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Pick a positive integer a &lt; N at random</a:t>
            </a: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-100" baseline="30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</a:t>
            </a:r>
            <a:endParaRPr lang="en-US" sz="2400" spc="-1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then return yes;</a:t>
            </a: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return no;</a:t>
            </a:r>
            <a:endParaRPr lang="en-US" sz="2400" spc="-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254FD-B4D6-414A-B8EE-C04700A07759}"/>
              </a:ext>
            </a:extLst>
          </p:cNvPr>
          <p:cNvSpPr txBox="1"/>
          <p:nvPr/>
        </p:nvSpPr>
        <p:spPr>
          <a:xfrm>
            <a:off x="6223439" y="4822524"/>
            <a:ext cx="3481988" cy="1200329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whether N |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N) = 1?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N = 1 mod 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3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1593" y="658252"/>
                <a:ext cx="9411740" cy="6142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Sieve of Eratosthenes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(Ancient Greece, 200 B.C.)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-9144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algorithm for generating consecutive primes not   </a:t>
                </a:r>
              </a:p>
              <a:p>
                <a:pPr marL="914400" marR="0" indent="-9144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exceeding any given integer n (or check n for primality).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Step 1:   Initialize a list of prime candidates with consecutive integers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from 2 to the maximum n you want to check for primality.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{2, 3, 4, 5, 6, 7, 8, 9, 10, 11, …, n}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Step 2:   Continue the step of eliminating from the list all multiples of 2;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then move on to the next item on the list, which is 3, and eliminate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its multiples; then 5, until no more numbers can be eliminated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from the list (or process numbers up to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 remaining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integers of the list are the primes needed.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{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3, </a:t>
                </a:r>
                <a:r>
                  <a:rPr lang="en-US" sz="2400" strike="dblStrike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5, </a:t>
                </a:r>
                <a:r>
                  <a:rPr lang="en-US" sz="2400" strike="dblStrik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7, </a:t>
                </a:r>
                <a:r>
                  <a:rPr lang="en-US" sz="2400" strike="dblStrike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9, </a:t>
                </a:r>
                <a:r>
                  <a:rPr lang="en-US" sz="2400" strike="dblStrike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11, …, n}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93" y="658252"/>
                <a:ext cx="9411740" cy="6142002"/>
              </a:xfrm>
              <a:prstGeom prst="rect">
                <a:avLst/>
              </a:prstGeom>
              <a:blipFill>
                <a:blip r:embed="rId2"/>
                <a:stretch>
                  <a:fillRect l="-1360" t="-1091" r="-1231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D024560A-143B-41FC-9E8A-82A6F44E75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231">
            <a:off x="836984" y="1612025"/>
            <a:ext cx="704433" cy="4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50E4842-EBD1-C774-41EE-2A02B1AA2191}"/>
              </a:ext>
            </a:extLst>
          </p:cNvPr>
          <p:cNvSpPr/>
          <p:nvPr/>
        </p:nvSpPr>
        <p:spPr>
          <a:xfrm rot="20706359" flipH="1">
            <a:off x="304309" y="681977"/>
            <a:ext cx="491156" cy="302004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1142" y="2720306"/>
            <a:ext cx="10155611" cy="29675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5425" y="2029174"/>
            <a:ext cx="8837023" cy="33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 analyzing the behavior of this algorithm for testing primality: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turns out that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certain extremely rare composite numbers N, called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Carmichael numbers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pass Fermat’s test 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relatively prime to N.  [i.e., </a:t>
            </a:r>
            <a:r>
              <a:rPr lang="en-US" sz="2400" i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-100" baseline="30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such numbers, 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algorithm will fail.</a:t>
            </a:r>
          </a:p>
        </p:txBody>
      </p:sp>
    </p:spTree>
    <p:extLst>
      <p:ext uri="{BB962C8B-B14F-4D97-AF65-F5344CB8AC3E}">
        <p14:creationId xmlns:p14="http://schemas.microsoft.com/office/powerpoint/2010/main" val="384977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26655C-4414-FA55-92AD-1AD331411953}"/>
              </a:ext>
            </a:extLst>
          </p:cNvPr>
          <p:cNvSpPr txBox="1"/>
          <p:nvPr/>
        </p:nvSpPr>
        <p:spPr>
          <a:xfrm>
            <a:off x="924232" y="2227154"/>
            <a:ext cx="10343536" cy="33870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8884" y="2227154"/>
                <a:ext cx="8714232" cy="398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What is Carmichael number?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smallest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Carmichael number is 561 = 3 * 11 * 17.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</a:t>
                </a:r>
                <a:r>
                  <a:rPr lang="en-US" sz="24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 a prime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passes the Fermat test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because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560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561) for all values of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relatively prime to 561,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𝑛𝑜𝑡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𝑜𝑛𝑒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{3, 11, 17}. [i.e.,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(a, 561) = 1.]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numbers of this type are infinite but exceedingly rare.   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884" y="2227154"/>
                <a:ext cx="8714232" cy="3981621"/>
              </a:xfrm>
              <a:prstGeom prst="rect">
                <a:avLst/>
              </a:prstGeom>
              <a:blipFill>
                <a:blip r:embed="rId2"/>
                <a:stretch>
                  <a:fillRect l="-1259" r="-1888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30242" y="1428482"/>
            <a:ext cx="9072438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+++++++++++++++++++++++++++++++++++++++++++++++++++++++++++++++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5665517-AE76-4548-8CB7-1323904955E4}"/>
              </a:ext>
            </a:extLst>
          </p:cNvPr>
          <p:cNvSpPr/>
          <p:nvPr/>
        </p:nvSpPr>
        <p:spPr>
          <a:xfrm rot="20706359" flipH="1">
            <a:off x="784253" y="1712678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181">
            <a:off x="697769" y="1690613"/>
            <a:ext cx="632278" cy="4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25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4210" y="1985219"/>
                <a:ext cx="9159903" cy="330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0.15  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prime distribution theorem -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Lagrange’s prime number theorem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number of prime less than or equal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n grows larger and tends to infinity,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asymptotically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10" y="1985219"/>
                <a:ext cx="9159903" cy="3306674"/>
              </a:xfrm>
              <a:prstGeom prst="rect">
                <a:avLst/>
              </a:prstGeom>
              <a:blipFill>
                <a:blip r:embed="rId2"/>
                <a:stretch>
                  <a:fillRect l="-1198" t="-1476" r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BCE82D8-918A-4B93-A540-6E672DE82F2C}"/>
              </a:ext>
            </a:extLst>
          </p:cNvPr>
          <p:cNvSpPr/>
          <p:nvPr/>
        </p:nvSpPr>
        <p:spPr>
          <a:xfrm>
            <a:off x="1664210" y="680468"/>
            <a:ext cx="362471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Search of a Large Prime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1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F512DE-2015-E828-B636-6D711A5D24A1}"/>
                  </a:ext>
                </a:extLst>
              </p:cNvPr>
              <p:cNvSpPr txBox="1"/>
              <p:nvPr/>
            </p:nvSpPr>
            <p:spPr>
              <a:xfrm>
                <a:off x="1376855" y="1993335"/>
                <a:ext cx="9028386" cy="486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Calculation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compute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the approximation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 = 1000,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(1000)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6.907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144.76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 = 10,000,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(10,000)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10,000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10,000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10,000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10,000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9.210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1085.7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actual value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(1000)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168 primes, and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(10,000)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1229.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Prime Number Theorem provides a powerful for estimating the number of primes less than a given number n.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F512DE-2015-E828-B636-6D711A5D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55" y="1993335"/>
                <a:ext cx="9028386" cy="4864665"/>
              </a:xfrm>
              <a:prstGeom prst="rect">
                <a:avLst/>
              </a:prstGeom>
              <a:blipFill>
                <a:blip r:embed="rId2"/>
                <a:stretch>
                  <a:fillRect l="-1080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674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4846" y="993670"/>
                <a:ext cx="9159903" cy="5460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we randomly choose an integer between 1 and n = 10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according to the uniform distribution, the probability of it being prime is about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=0.027143.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Suppose we choose 200 such numbers at random. The probability of them all not being prime is then about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(1 – 0.027143)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0.004.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we randomly choose an integer between 1 and n = 10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according to the uniform distribution, the probability of it being prime is about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=0.0043429.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Suppose we choose 200 such numbers at random. The probability of them all not being prime is then about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(1 – 0.0043429)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0.04.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6" y="993670"/>
                <a:ext cx="9159903" cy="5460854"/>
              </a:xfrm>
              <a:prstGeom prst="rect">
                <a:avLst/>
              </a:prstGeom>
              <a:blipFill>
                <a:blip r:embed="rId2"/>
                <a:stretch>
                  <a:fillRect l="-865" t="-781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128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65CDFD-DB50-4BE8-BF72-CADECC37AB30}"/>
                  </a:ext>
                </a:extLst>
              </p:cNvPr>
              <p:cNvSpPr/>
              <p:nvPr/>
            </p:nvSpPr>
            <p:spPr>
              <a:xfrm>
                <a:off x="2016450" y="341179"/>
                <a:ext cx="8621486" cy="6163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Time efficiency for the algorithm of Sieve(n)</a:t>
                </a: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outer loop has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of the outer loop iterations, the inner loop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iterations based on the prime distribution theorem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 of the algorithm sieve(n) is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which is 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based on </a:t>
                </a:r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0.15  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prime distribution theorem -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Lagrange’s prime number theorem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7663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number of prime less than or equal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asymptotically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65CDFD-DB50-4BE8-BF72-CADECC37A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50" y="341179"/>
                <a:ext cx="8621486" cy="6163354"/>
              </a:xfrm>
              <a:prstGeom prst="rect">
                <a:avLst/>
              </a:prstGeom>
              <a:blipFill>
                <a:blip r:embed="rId2"/>
                <a:stretch>
                  <a:fillRect l="-1132" t="-791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151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F4709E-6C64-47E9-AB29-1E1E2822BB53}"/>
              </a:ext>
            </a:extLst>
          </p:cNvPr>
          <p:cNvSpPr/>
          <p:nvPr/>
        </p:nvSpPr>
        <p:spPr>
          <a:xfrm>
            <a:off x="2784356" y="3240542"/>
            <a:ext cx="6623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Prime Factorization and Relative Prime</a:t>
            </a:r>
          </a:p>
        </p:txBody>
      </p:sp>
    </p:spTree>
    <p:extLst>
      <p:ext uri="{BB962C8B-B14F-4D97-AF65-F5344CB8AC3E}">
        <p14:creationId xmlns:p14="http://schemas.microsoft.com/office/powerpoint/2010/main" val="296816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18570F-8C3C-4C05-8458-272F49871F5F}"/>
              </a:ext>
            </a:extLst>
          </p:cNvPr>
          <p:cNvSpPr txBox="1"/>
          <p:nvPr/>
        </p:nvSpPr>
        <p:spPr>
          <a:xfrm>
            <a:off x="1796073" y="1354926"/>
            <a:ext cx="8018487" cy="1928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87920" y="1354926"/>
            <a:ext cx="7469590" cy="468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Relatively prime integers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integers a and b are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prime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if, and only if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b) = 1, that is,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their only common divisor is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and 15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prime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because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(8, 15) =1.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 15) = 1, because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divisors of 8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2, 4, and 8, and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divisors of 15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3, 5, and 15.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75EB7D-64AE-48BB-88BB-5C4EE05738B6}"/>
              </a:ext>
            </a:extLst>
          </p:cNvPr>
          <p:cNvSpPr txBox="1"/>
          <p:nvPr/>
        </p:nvSpPr>
        <p:spPr>
          <a:xfrm>
            <a:off x="1683331" y="2126985"/>
            <a:ext cx="8591181" cy="1928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2451" y="1318281"/>
                <a:ext cx="8760112" cy="288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Pairwise relatively prime integers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pairwise relatively primes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if, and only if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1,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integers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j with 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51" y="1318281"/>
                <a:ext cx="8760112" cy="2882777"/>
              </a:xfrm>
              <a:prstGeom prst="rect">
                <a:avLst/>
              </a:prstGeom>
              <a:blipFill>
                <a:blip r:embed="rId2"/>
                <a:stretch>
                  <a:fillRect l="-1461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19F959-CE7D-F401-850D-DD0E95DA2CE8}"/>
                  </a:ext>
                </a:extLst>
              </p:cNvPr>
              <p:cNvSpPr txBox="1"/>
              <p:nvPr/>
            </p:nvSpPr>
            <p:spPr>
              <a:xfrm>
                <a:off x="1601081" y="4385557"/>
                <a:ext cx="83097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3, 5, 7, 9, 11, 13, 17, 19, 21, 23, 25; they are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pairwise relatively prime, for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(3, 9)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So as, gcd(3, 21)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(5, 25)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7, 9, 11, 13, 17, 19, 21, 23, 25 are pairwise relative primes. Although 21 and 25 are not primes, they are pairwise relatively primes with other integers.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19F959-CE7D-F401-850D-DD0E95DA2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81" y="4385557"/>
                <a:ext cx="8309754" cy="2308324"/>
              </a:xfrm>
              <a:prstGeom prst="rect">
                <a:avLst/>
              </a:prstGeom>
              <a:blipFill>
                <a:blip r:embed="rId4"/>
                <a:stretch>
                  <a:fillRect t="-2111" r="-124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526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937" y="1863633"/>
            <a:ext cx="88331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Prime Factorization and Relative Prime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integer greater than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be written as a unique product of primes.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next develop theory that proves this assertion.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theorem states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two integers are each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prime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an integer p, then their product is relatively prime to 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Let p = 15, x = 4, y = 16 such that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(4, 15) = 1 and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(16, 15) = 1. Then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(4*16, 15) = 1.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0504" y="748315"/>
                <a:ext cx="8977073" cy="571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0.37: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Let n = 31. [p = 2, 3, 5], using </a:t>
                </a:r>
                <a:r>
                  <a:rPr lang="en-US" sz="20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="0" i="0" baseline="3000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b="0" i="0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0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 </a:t>
                </a:r>
                <a:r>
                  <a:rPr lang="en-US" sz="2000" i="1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i="1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i="1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elimination</a:t>
                </a:r>
                <a:r>
                  <a:rPr lang="en-US" sz="2000" i="1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far do you go to eliminate the non-prime number for a given n?</a:t>
                </a:r>
                <a:endPara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What is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largest number p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whose multiples can remain on the list? </a:t>
                </a:r>
              </a:p>
              <a:p>
                <a:pPr marL="800100" lvl="1" indent="-342900">
                  <a:lnSpc>
                    <a:spcPct val="107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e.g., for this case, the largest number p is 5 since p = 5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04" y="748315"/>
                <a:ext cx="8977073" cy="5713359"/>
              </a:xfrm>
              <a:prstGeom prst="rect">
                <a:avLst/>
              </a:prstGeom>
              <a:blipFill>
                <a:blip r:embed="rId2"/>
                <a:stretch>
                  <a:fillRect l="-1222" t="-747" r="-136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E1E74EB-4D27-4682-8048-98F614BDB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30577"/>
              </p:ext>
            </p:extLst>
          </p:nvPr>
        </p:nvGraphicFramePr>
        <p:xfrm>
          <a:off x="1770504" y="1344360"/>
          <a:ext cx="8977073" cy="3238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83">
                  <a:extLst>
                    <a:ext uri="{9D8B030D-6E8A-4147-A177-3AD203B41FA5}">
                      <a16:colId xmlns:a16="http://schemas.microsoft.com/office/drawing/2014/main" val="3417648336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2008774809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2477051824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2768218019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275957086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750363266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1757922014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2257488525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820835747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297601329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1404898626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238808295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97731908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1733591376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966480256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2676411475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2110761575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756155403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301116130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1552197224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499191882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762772183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1380451978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841197735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4123076122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2723618266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839129094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1303572717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255957046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572099904"/>
                    </a:ext>
                  </a:extLst>
                </a:gridCol>
                <a:gridCol w="289583">
                  <a:extLst>
                    <a:ext uri="{9D8B030D-6E8A-4147-A177-3AD203B41FA5}">
                      <a16:colId xmlns:a16="http://schemas.microsoft.com/office/drawing/2014/main" val="3816640439"/>
                    </a:ext>
                  </a:extLst>
                </a:gridCol>
              </a:tblGrid>
              <a:tr h="97627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p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46331"/>
                  </a:ext>
                </a:extLst>
              </a:tr>
              <a:tr h="6833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386798"/>
                  </a:ext>
                </a:extLst>
              </a:tr>
              <a:tr h="6833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04874"/>
                  </a:ext>
                </a:extLst>
              </a:tr>
              <a:tr h="6833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46781"/>
                  </a:ext>
                </a:extLst>
              </a:tr>
            </a:tbl>
          </a:graphicData>
        </a:graphic>
      </p:graphicFrame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7F2B07C-A606-DEC7-0761-DD62F479EE3F}"/>
              </a:ext>
            </a:extLst>
          </p:cNvPr>
          <p:cNvSpPr/>
          <p:nvPr/>
        </p:nvSpPr>
        <p:spPr>
          <a:xfrm rot="20706359" flipH="1">
            <a:off x="304309" y="681977"/>
            <a:ext cx="491156" cy="302004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21CCD-D1AC-E517-756C-73B58062C584}"/>
              </a:ext>
            </a:extLst>
          </p:cNvPr>
          <p:cNvSpPr txBox="1"/>
          <p:nvPr/>
        </p:nvSpPr>
        <p:spPr>
          <a:xfrm>
            <a:off x="273747" y="1363025"/>
            <a:ext cx="1392385" cy="3908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n/p:31/2 = 15</a:t>
            </a:r>
          </a:p>
          <a:p>
            <a:r>
              <a:rPr lang="en-US" sz="1600" dirty="0" err="1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ActualDel</a:t>
            </a:r>
            <a:r>
              <a:rPr lang="en-US" sz="1600" dirty="0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  <a:p>
            <a:endParaRPr lang="en-US" sz="16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787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>
                <a:solidFill>
                  <a:srgbClr val="787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787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/p: 15/3 =5</a:t>
            </a:r>
          </a:p>
          <a:p>
            <a:r>
              <a:rPr lang="en-US" sz="1600" dirty="0" err="1">
                <a:solidFill>
                  <a:srgbClr val="787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ActualDel</a:t>
            </a:r>
            <a:r>
              <a:rPr lang="en-US" sz="1600" dirty="0">
                <a:solidFill>
                  <a:srgbClr val="787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endParaRPr lang="en-US" sz="1600" dirty="0">
              <a:solidFill>
                <a:srgbClr val="787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600" dirty="0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/p:12/5 =2</a:t>
            </a:r>
          </a:p>
          <a:p>
            <a:r>
              <a:rPr lang="en-US" sz="1600" dirty="0" err="1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ActualDel</a:t>
            </a:r>
            <a:r>
              <a:rPr lang="en-US" sz="1600" dirty="0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</a:t>
            </a:r>
          </a:p>
          <a:p>
            <a:endParaRPr lang="en-US" sz="16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E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31= 20 (del) + 11(Remain)</a:t>
            </a: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40EB76F6-30A6-716D-31CC-07332D7646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098">
            <a:off x="343758" y="621738"/>
            <a:ext cx="613441" cy="4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8439E4-1C04-400D-9071-FC45FE2646EF}"/>
              </a:ext>
            </a:extLst>
          </p:cNvPr>
          <p:cNvSpPr txBox="1"/>
          <p:nvPr/>
        </p:nvSpPr>
        <p:spPr>
          <a:xfrm>
            <a:off x="1099127" y="4771321"/>
            <a:ext cx="9520845" cy="12212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4DF6D-D4D6-4764-8F6E-25087556CAD7}"/>
              </a:ext>
            </a:extLst>
          </p:cNvPr>
          <p:cNvSpPr txBox="1"/>
          <p:nvPr/>
        </p:nvSpPr>
        <p:spPr>
          <a:xfrm>
            <a:off x="1099127" y="1538950"/>
            <a:ext cx="9640408" cy="17910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72028" y="1888706"/>
            <a:ext cx="9328954" cy="427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Theorem 0.7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primes p and all integers a, b, if p | ab, then p | a or p | b (or both). </a:t>
            </a:r>
            <a:r>
              <a:rPr lang="en-US" sz="2400" strike="dblStrike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is, </a:t>
            </a:r>
            <a:r>
              <a:rPr lang="en-US" sz="2400" strike="dblStrike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strike="dblStrike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p) = 1 or </a:t>
            </a:r>
            <a:r>
              <a:rPr lang="en-US" sz="2400" strike="dblStrike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strike="dblStrike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(b, p) = 1, but not both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Let p = 7, x = 5, y = 7 such that 7 | 5*7, and 7 | 7.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(5, 7) = 1.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	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(4, 15) = 1 and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(16, 15) = 1. Then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(4*16, 15) = 1.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consequence of Theorem 0.7 is that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integer n &gt; 1 has a unique factorization as a product of prime numbers. </a:t>
            </a: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E81D97-437D-44A7-B123-97938C8CF184}"/>
              </a:ext>
            </a:extLst>
          </p:cNvPr>
          <p:cNvSpPr txBox="1"/>
          <p:nvPr/>
        </p:nvSpPr>
        <p:spPr>
          <a:xfrm>
            <a:off x="1337819" y="2406735"/>
            <a:ext cx="9516361" cy="30080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6415" y="710573"/>
                <a:ext cx="9429538" cy="581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following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unique factorization theorem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also called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fundamental theorem of arithmetic.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Every integer greater than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can be written as a unique product of primes. 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0.8 (Unique factorization)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exactly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one way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write any composite integer n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 a product of the form </a:t>
                </a: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n 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the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prime,  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 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&lt; …. &lt; </a:t>
                </a:r>
                <a:r>
                  <a:rPr lang="en-US" sz="24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and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i="1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positive integers.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representation of n is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unique.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integer </a:t>
                </a:r>
                <a:r>
                  <a:rPr lang="en-US" sz="24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i="1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called the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n.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15" y="710573"/>
                <a:ext cx="9429538" cy="5819094"/>
              </a:xfrm>
              <a:prstGeom prst="rect">
                <a:avLst/>
              </a:prstGeom>
              <a:blipFill>
                <a:blip r:embed="rId2"/>
                <a:stretch>
                  <a:fillRect l="-1164" t="-839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9C0D7B3-8E8E-0D45-8BC6-E0924F5A9CC9}"/>
              </a:ext>
            </a:extLst>
          </p:cNvPr>
          <p:cNvSpPr/>
          <p:nvPr/>
        </p:nvSpPr>
        <p:spPr>
          <a:xfrm rot="20706359" flipH="1">
            <a:off x="430652" y="3262581"/>
            <a:ext cx="595129" cy="437843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E8A72D51-9A0F-4BA5-B46E-C1ED4B2E4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1" y="3288030"/>
            <a:ext cx="417830" cy="28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607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746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076" y="1326902"/>
            <a:ext cx="9382541" cy="502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Rivest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-Shamir-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Adleman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RSA) cryptosystem uses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ideas we have introduced in this lecture note.  It derives very strong guarantees of security by ingeniously exploiting the wide gulf between the polynomial-time computability of certain number-theoretic tasks: (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 exponentiation,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greatest common divisor,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primality testing) and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intractability of others (factoring).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026">
            <a:off x="898635" y="957569"/>
            <a:ext cx="562704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9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A11A52-8245-52B3-0E0F-9DBC0595769C}"/>
                  </a:ext>
                </a:extLst>
              </p:cNvPr>
              <p:cNvSpPr txBox="1"/>
              <p:nvPr/>
            </p:nvSpPr>
            <p:spPr>
              <a:xfrm>
                <a:off x="1601134" y="114791"/>
                <a:ext cx="9507893" cy="6628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of the Sieve of Eratosthenes is </a:t>
                </a:r>
                <a:r>
                  <a:rPr lang="en-US" sz="2400" b="0" i="1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="0" i="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0" i="1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loglog</a:t>
                </a:r>
                <a:r>
                  <a:rPr lang="en-US" sz="2400" b="0" i="1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upper limit of numbers you want to check for primality. 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Here's a breakdown of why this is the case:</a:t>
                </a:r>
              </a:p>
              <a:p>
                <a:pPr marL="342900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3333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Initialization</a:t>
                </a:r>
                <a:r>
                  <a:rPr lang="en-US" sz="2400" b="0" i="0" dirty="0">
                    <a:solidFill>
                      <a:srgbClr val="3333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Creating a list of </a:t>
                </a:r>
                <a:r>
                  <a:rPr lang="en-US" sz="2400" b="0" i="1" dirty="0">
                    <a:solidFill>
                      <a:srgbClr val="3333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solidFill>
                      <a:srgbClr val="3333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elements takes </a:t>
                </a:r>
                <a:r>
                  <a:rPr lang="en-US" sz="2400" b="0" i="1" dirty="0">
                    <a:solidFill>
                      <a:srgbClr val="3333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="0" i="0" dirty="0">
                    <a:solidFill>
                      <a:srgbClr val="3333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0" i="1" dirty="0">
                    <a:solidFill>
                      <a:srgbClr val="3333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solidFill>
                      <a:srgbClr val="3333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time.</a:t>
                </a:r>
              </a:p>
              <a:p>
                <a:pPr marL="342900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Marking Multiples</a:t>
                </a:r>
                <a:r>
                  <a:rPr lang="en-US" sz="240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prime number 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eliminate its multiples 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0" i="0" baseline="3000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0" i="0" baseline="3000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0" i="0" baseline="3000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up to 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0" i="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operations to eliminate multiples of </a:t>
                </a:r>
                <a:r>
                  <a:rPr lang="en-US" sz="2400" b="0" i="1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b="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sz="2400" b="0" i="1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approximately</a:t>
                </a:r>
                <a:r>
                  <a:rPr lang="en-US" sz="2400" b="0" i="1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​.</a:t>
                </a:r>
              </a:p>
              <a:p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Summing this over all primes less than 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series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 ≤ </m:t>
                        </m:r>
                        <m: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D0D0D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D0D0D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D0D0D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D0D0D"/>
                            </a:solidFill>
                            <a:highlight>
                              <a:srgbClr val="FFFFFF"/>
                            </a:highligh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e>
                    </m:nary>
                    <m:r>
                      <a:rPr lang="en-US" sz="2400" b="0" i="0" smtClean="0">
                        <a:solidFill>
                          <a:srgbClr val="0D0D0D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n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solidFill>
                              <a:srgbClr val="0D0D0D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>
                            <a:solidFill>
                              <a:srgbClr val="0D0D0D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rgbClr val="0D0D0D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 ≤ </m:t>
                        </m:r>
                        <m:r>
                          <a:rPr lang="en-US" sz="2400" i="1">
                            <a:solidFill>
                              <a:srgbClr val="0D0D0D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D0D0D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D0D0D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D0D0D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D0D0D"/>
                            </a:solidFill>
                            <a:highlight>
                              <a:srgbClr val="FFFFFF"/>
                            </a:highligh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e>
                    </m:nary>
                    <m:r>
                      <a:rPr lang="en-US" sz="2400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D0D0D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400" b="0" i="1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loglog</a:t>
                </a:r>
                <a:r>
                  <a:rPr lang="en-US" sz="2400" b="0" i="1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using the harmonic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D0D0D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D0D0D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D0D0D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400" b="0" i="1" smtClean="0">
                        <a:solidFill>
                          <a:srgbClr val="0D0D0D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b="0" i="1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Merten’s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Theorem which states the sum of the reciprocals of the primes up to n is asymptotically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D0D0D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D0D0D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D0D0D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 </a:t>
                </a:r>
                <a:r>
                  <a:rPr lang="en-US" sz="2400" b="0" i="0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+ B, where B is a </a:t>
                </a:r>
                <a:r>
                  <a:rPr lang="en-US" sz="2400" b="0" i="0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Merten’s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constant.</a:t>
                </a:r>
              </a:p>
              <a:p>
                <a:pPr algn="l"/>
                <a:r>
                  <a:rPr lang="en-US" sz="2400" b="1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</a:t>
                </a:r>
              </a:p>
              <a:p>
                <a:pPr algn="l"/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space complexity of the Sieve of Eratosthenes is 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0" i="1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A11A52-8245-52B3-0E0F-9DBC05957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34" y="114791"/>
                <a:ext cx="9507893" cy="6628418"/>
              </a:xfrm>
              <a:prstGeom prst="rect">
                <a:avLst/>
              </a:prstGeom>
              <a:blipFill>
                <a:blip r:embed="rId2"/>
                <a:stretch>
                  <a:fillRect l="-1026" t="-736" r="-1475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Image result for smiley face images">
            <a:extLst>
              <a:ext uri="{FF2B5EF4-FFF2-40B4-BE49-F238E27FC236}">
                <a16:creationId xmlns:a16="http://schemas.microsoft.com/office/drawing/2014/main" id="{7070A635-6EEA-75BB-2C34-7C979E249D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098">
            <a:off x="681580" y="2768561"/>
            <a:ext cx="613441" cy="4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9772" y="700846"/>
                <a:ext cx="8890671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 of the problem: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following observation helps to avoid eliminating the same number more than once: 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3275" indent="-34131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the current pass, if p is a number, eliminate its multiples (composite numbers, p*(</a:t>
                </a:r>
                <a:r>
                  <a:rPr lang="en-US" sz="22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p+i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0 </a:t>
                </a:r>
                <a14:m>
                  <m:oMath xmlns:m="http://schemas.openxmlformats.org/officeDocument/2006/math">
                    <m:r>
                      <a:rPr lang="en-US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i):</a:t>
                </a:r>
              </a:p>
              <a:p>
                <a:pPr marL="1255713" lvl="1" indent="-34131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Begin to consider with the first multiple p*p, and then </a:t>
                </a:r>
                <a:r>
                  <a:rPr lang="en-US" sz="22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(p+1)*p, (p+2)*p, (p+3)*p, … up to n, where p </a:t>
                </a:r>
                <a14:m>
                  <m:oMath xmlns:m="http://schemas.openxmlformats.org/officeDocument/2006/math">
                    <m:r>
                      <a:rPr lang="en-US" sz="22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√n</a:t>
                </a:r>
                <a:r>
                  <a:rPr lang="en-US" sz="22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2913" lvl="2" indent="-34131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reason is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 all its smaller multiples 2p, 3p, …, (p-1)p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were eliminated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earlier passes through the list when the prime p </a:t>
                </a:r>
                <a14:m>
                  <m:oMath xmlns:m="http://schemas.openxmlformats.org/officeDocument/2006/math">
                    <m:r>
                      <a:rPr lang="en-US" sz="22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√n</a:t>
                </a:r>
                <a:r>
                  <a:rPr lang="en-US" sz="22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3333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{2, 3, 5, …, </a:t>
                </a:r>
                <a:r>
                  <a:rPr lang="en-US" sz="22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√n</a:t>
                </a:r>
                <a:r>
                  <a:rPr lang="en-US" sz="2200" baseline="-250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 </a:t>
                </a:r>
              </a:p>
              <a:p>
                <a:pPr marL="1712913" lvl="2" indent="-34131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example, when the current pass, if p = 5, both 2*p = 10 and 3*p = 15 were deleted in the earlier passes; namely, if p = 2, 5*2 = 10 was eliminated, and if p = 3, 5*3 = 15 was eliminated. Thus, 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pass, if p = 5, begin only with p*p, which is 5*5 = 25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n; then p*(p+1), which is 5*6 = 30.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72" y="700846"/>
                <a:ext cx="8890671" cy="5632311"/>
              </a:xfrm>
              <a:prstGeom prst="rect">
                <a:avLst/>
              </a:prstGeom>
              <a:blipFill>
                <a:blip r:embed="rId2"/>
                <a:stretch>
                  <a:fillRect l="-892" t="-758" r="-892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F30F11-1EB4-47FE-8329-E1DA87CF82C7}"/>
              </a:ext>
            </a:extLst>
          </p:cNvPr>
          <p:cNvSpPr txBox="1"/>
          <p:nvPr/>
        </p:nvSpPr>
        <p:spPr>
          <a:xfrm>
            <a:off x="1251001" y="226643"/>
            <a:ext cx="10139809" cy="62955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4807" y="110561"/>
                <a:ext cx="9112195" cy="6419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Sieve(n)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//Implements the sieve of Eratosthenes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An integer n ≥ 2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Array L of all prime numbers less than or equal to n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p ← 2 to n  do  A[p] ← p;   //Generate a copy of the number from 2 on.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p ← 2 to 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√n</a:t>
                </a:r>
                <a:r>
                  <a:rPr lang="en-US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{    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times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A[p] ≠ 0  //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has not been eliminated on previous passes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{	j ← p * p;  // size of p * size of 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*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j ≤ n do </a:t>
                </a:r>
                <a:r>
                  <a:rPr 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//says n times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A[j] ← 0;  //mark the element as eliminated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 ← j + p; 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//j = p*p + p = (p+1)p</a:t>
                </a:r>
                <a:r>
                  <a:rPr 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//end </a:t>
                </a:r>
                <a:r>
                  <a:rPr lang="en-US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while_do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} //end if (else back to for after p = p+1)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= p + 1;</a:t>
                </a:r>
                <a:endPara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} //end for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//copy the remaining elements of A to array L of the primes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0;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p ← 2  to n  do {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if  A[p] ≠ 0  {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L[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← A[p];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+ 1; } //end if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 //end for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L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07" y="110561"/>
                <a:ext cx="9112195" cy="6419193"/>
              </a:xfrm>
              <a:prstGeom prst="rect">
                <a:avLst/>
              </a:prstGeom>
              <a:blipFill>
                <a:blip r:embed="rId2"/>
                <a:stretch>
                  <a:fillRect l="-736" t="-475" b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33E7E8F-F169-4B0B-98C5-016240526ACA}"/>
              </a:ext>
            </a:extLst>
          </p:cNvPr>
          <p:cNvSpPr/>
          <p:nvPr/>
        </p:nvSpPr>
        <p:spPr>
          <a:xfrm rot="20706359" flipH="1">
            <a:off x="758322" y="2306012"/>
            <a:ext cx="376201" cy="302004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92017" y="4754503"/>
            <a:ext cx="567848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A[2] = 2, A[4] = 0 A[6]=0, A[8]=0, A[10]=0, A[12] =0, A[14]=0, A[16]=0, A[18]=0, A[20]=0, A[22]=0, A[24]=0, A[26]=0, A[28]=0, A[30]=0, …, A[48]=0. </a:t>
            </a:r>
          </a:p>
          <a:p>
            <a:r>
              <a:rPr lang="en-US" dirty="0">
                <a:solidFill>
                  <a:srgbClr val="C00000"/>
                </a:solidFill>
              </a:rPr>
              <a:t>A[3]= 3, A[9]=0, A[12] = 0, A[15] = 0, A[18]=0, A[21] = 0, A[24] = 0, A[27]=0, A[30]=0, A[33]=0, …, A[45]=0, A[48]=0. </a:t>
            </a:r>
          </a:p>
          <a:p>
            <a:r>
              <a:rPr lang="en-US" dirty="0"/>
              <a:t>A[5] =5, A[25] = 0, A[30]=0, A[35]=0, A[40]=0, A[45]=0. </a:t>
            </a: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7" y="2177592"/>
            <a:ext cx="742596" cy="4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9171432" y="1892808"/>
            <a:ext cx="228600" cy="22037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18904" y="733222"/>
                <a:ext cx="1636776" cy="369331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“if A[p] ≠ 0”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checks whether p is a prime. If p is not a prime, then p*p, (p+1)*p, (p+2)*p, …</a:t>
                </a:r>
                <a:r>
                  <a:rPr lang="en-US" sz="1800" dirty="0">
                    <a:solidFill>
                      <a:srgbClr val="0000CC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n,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A[p*p], A[(p+1)*p], … have been eliminated on previous passes.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904" y="733222"/>
                <a:ext cx="1636776" cy="3693319"/>
              </a:xfrm>
              <a:prstGeom prst="rect">
                <a:avLst/>
              </a:prstGeom>
              <a:blipFill>
                <a:blip r:embed="rId4"/>
                <a:stretch>
                  <a:fillRect l="-2963" t="-658" r="-407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8330184" y="877824"/>
            <a:ext cx="1188720" cy="1138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21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F695B-4BF6-C978-5546-B60E1CFF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880DFB-18B6-3409-F76C-F2F49DF4C364}"/>
                  </a:ext>
                </a:extLst>
              </p:cNvPr>
              <p:cNvSpPr txBox="1"/>
              <p:nvPr/>
            </p:nvSpPr>
            <p:spPr>
              <a:xfrm>
                <a:off x="1320795" y="654179"/>
                <a:ext cx="9826171" cy="13667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n = 63, what are the primes which is less than 63?  Only need to check up to 7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4   5   6   7   8   9   10   11   12   13   14   15   16   17   18   19   20   21   22   23   24   25   26   27   28   29   30   31   32   33   34   35   36   37   38   39   40   41   42   43   44   45   46   47   48   49   50   51   52   53   54   55   56   57   58   59   60   61   62   63  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880DFB-18B6-3409-F76C-F2F49DF4C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95" y="654179"/>
                <a:ext cx="9826171" cy="1366721"/>
              </a:xfrm>
              <a:prstGeom prst="rect">
                <a:avLst/>
              </a:prstGeom>
              <a:blipFill>
                <a:blip r:embed="rId2"/>
                <a:stretch>
                  <a:fillRect l="-620" r="-1921" b="-5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9B367-BA6B-82EE-F2D7-8F4C82BE34AA}"/>
                  </a:ext>
                </a:extLst>
              </p:cNvPr>
              <p:cNvSpPr txBox="1"/>
              <p:nvPr/>
            </p:nvSpPr>
            <p:spPr>
              <a:xfrm>
                <a:off x="1320794" y="2365066"/>
                <a:ext cx="9826171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2)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(63/2) – 1 = 30 eliminations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63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9B367-BA6B-82EE-F2D7-8F4C82BE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94" y="2365066"/>
                <a:ext cx="9826171" cy="1323439"/>
              </a:xfrm>
              <a:prstGeom prst="rect">
                <a:avLst/>
              </a:prstGeom>
              <a:blipFill>
                <a:blip r:embed="rId3"/>
                <a:stretch>
                  <a:fillRect l="-620" t="-2283" r="-1921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95136C-0461-0D73-36FD-E7D855C7F01C}"/>
                  </a:ext>
                </a:extLst>
              </p:cNvPr>
              <p:cNvSpPr txBox="1"/>
              <p:nvPr/>
            </p:nvSpPr>
            <p:spPr>
              <a:xfrm>
                <a:off x="1320796" y="5534561"/>
                <a:ext cx="9826171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(n-30)/p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3)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(33/3) – 1 = 10 eliminations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 _    5   _   7   _   9x   10   11   _x   13   _   15x   _   17   _x   19   _   21x   _   23   _x   25   _   27x   _   29   _x   31   _   33x   _   35   _x   37   _   39x   _   41   _x   43   _   45x   _   47   _x   49   _   51x   _   53   _ x  55   _   57x   _   59   _x   61   _   63x 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95136C-0461-0D73-36FD-E7D855C7F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96" y="5534561"/>
                <a:ext cx="9826171" cy="1323439"/>
              </a:xfrm>
              <a:prstGeom prst="rect">
                <a:avLst/>
              </a:prstGeom>
              <a:blipFill>
                <a:blip r:embed="rId4"/>
                <a:stretch>
                  <a:fillRect l="-620" t="-2283" r="-55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8D2E97-1CF6-D8FF-85E6-5C32BD9E61E3}"/>
                  </a:ext>
                </a:extLst>
              </p:cNvPr>
              <p:cNvSpPr txBox="1"/>
              <p:nvPr/>
            </p:nvSpPr>
            <p:spPr>
              <a:xfrm>
                <a:off x="1320794" y="3878134"/>
                <a:ext cx="9826171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n/p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3)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(63/2) – 1 = 20 eliminations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15x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18x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33x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45x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63x  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8D2E97-1CF6-D8FF-85E6-5C32BD9E6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94" y="3878134"/>
                <a:ext cx="9826171" cy="1323439"/>
              </a:xfrm>
              <a:prstGeom prst="rect">
                <a:avLst/>
              </a:prstGeom>
              <a:blipFill>
                <a:blip r:embed="rId5"/>
                <a:stretch>
                  <a:fillRect l="-620" t="-1826" r="-1921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17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815B3-ACA0-016A-3D20-DF0011FD27C7}"/>
                  </a:ext>
                </a:extLst>
              </p:cNvPr>
              <p:cNvSpPr txBox="1"/>
              <p:nvPr/>
            </p:nvSpPr>
            <p:spPr>
              <a:xfrm>
                <a:off x="1488749" y="5355979"/>
                <a:ext cx="9826171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(n-30-10)/p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5)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(23/5) – 1 = 3 eliminations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 _    5   _   7   _   x   _   11   _   13   _   _x_   _   17   _ 19   _   x   _   23   _   y   _   x   _   29   _   31   _   x   _   7   _   37   _   x   _   41   _   43   _   x   _   47   _   49   _   x   _   53   _   5   _   x   _   59   _   61   _   x 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815B3-ACA0-016A-3D20-DF0011FD2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49" y="5355979"/>
                <a:ext cx="9826171" cy="1323439"/>
              </a:xfrm>
              <a:prstGeom prst="rect">
                <a:avLst/>
              </a:prstGeom>
              <a:blipFill>
                <a:blip r:embed="rId2"/>
                <a:stretch>
                  <a:fillRect l="-558" t="-2283" r="-62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C066E5-9B3E-07C4-758B-D58625EAFC7B}"/>
                  </a:ext>
                </a:extLst>
              </p:cNvPr>
              <p:cNvSpPr txBox="1"/>
              <p:nvPr/>
            </p:nvSpPr>
            <p:spPr>
              <a:xfrm>
                <a:off x="1320797" y="1502021"/>
                <a:ext cx="9826171" cy="1631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n/p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5)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(63/5) – 1 = 11 eliminations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15xy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18x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25y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30xy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33x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35y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45xy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55y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60xy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63x  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C066E5-9B3E-07C4-758B-D58625EA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97" y="1502021"/>
                <a:ext cx="9826171" cy="1631216"/>
              </a:xfrm>
              <a:prstGeom prst="rect">
                <a:avLst/>
              </a:prstGeom>
              <a:blipFill>
                <a:blip r:embed="rId3"/>
                <a:stretch>
                  <a:fillRect l="-620" t="-1481" r="-1301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76979D-D139-A7AF-C624-112F21E0CFF3}"/>
                  </a:ext>
                </a:extLst>
              </p:cNvPr>
              <p:cNvSpPr txBox="1"/>
              <p:nvPr/>
            </p:nvSpPr>
            <p:spPr>
              <a:xfrm>
                <a:off x="1320797" y="86822"/>
                <a:ext cx="9826171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n/p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3)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(63/2) – 1 = 20 eliminations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15x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18x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33x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39x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45x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47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51x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53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55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57x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59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61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63x 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76979D-D139-A7AF-C624-112F21E0C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97" y="86822"/>
                <a:ext cx="9826171" cy="1323439"/>
              </a:xfrm>
              <a:prstGeom prst="rect">
                <a:avLst/>
              </a:prstGeom>
              <a:blipFill>
                <a:blip r:embed="rId4"/>
                <a:stretch>
                  <a:fillRect l="-620" t="-1826" r="-1921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B8CCC-23CD-485D-4E08-5AE63877A923}"/>
                  </a:ext>
                </a:extLst>
              </p:cNvPr>
              <p:cNvSpPr txBox="1"/>
              <p:nvPr/>
            </p:nvSpPr>
            <p:spPr>
              <a:xfrm>
                <a:off x="1404772" y="3573490"/>
                <a:ext cx="9826171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(n-30)/p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= 3)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(33/3) – 1 = 10 eliminations (x)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3    _    5   _   7   _   x   _   11   _   13   _   _x_   _   17   _ 19   _   x   _   23   _   25   _   x   _   29   _   31   _   x   _   35   _   37   _   x   _   41   _   43   _   x   _   47   _   49   _   x   _   53   _   55   _   x   _   59   _   61   _   x  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B8CCC-23CD-485D-4E08-5AE63877A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72" y="3573490"/>
                <a:ext cx="9826171" cy="1323439"/>
              </a:xfrm>
              <a:prstGeom prst="rect">
                <a:avLst/>
              </a:prstGeom>
              <a:blipFill>
                <a:blip r:embed="rId5"/>
                <a:stretch>
                  <a:fillRect l="-558" t="-1826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00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38298</TotalTime>
  <Words>6197</Words>
  <Application>Microsoft Office PowerPoint</Application>
  <PresentationFormat>Widescreen</PresentationFormat>
  <Paragraphs>476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Consolas</vt:lpstr>
      <vt:lpstr>Times New Roman</vt:lpstr>
      <vt:lpstr>Office Theme</vt:lpstr>
      <vt:lpstr>Chapter 00_03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953</cp:revision>
  <cp:lastPrinted>2019-07-15T20:33:15Z</cp:lastPrinted>
  <dcterms:created xsi:type="dcterms:W3CDTF">2016-10-13T00:10:31Z</dcterms:created>
  <dcterms:modified xsi:type="dcterms:W3CDTF">2024-10-10T11:18:47Z</dcterms:modified>
</cp:coreProperties>
</file>