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484" r:id="rId2"/>
    <p:sldId id="500" r:id="rId3"/>
    <p:sldId id="485" r:id="rId4"/>
    <p:sldId id="486" r:id="rId5"/>
    <p:sldId id="487" r:id="rId6"/>
    <p:sldId id="488" r:id="rId7"/>
    <p:sldId id="489" r:id="rId8"/>
    <p:sldId id="501" r:id="rId9"/>
    <p:sldId id="490" r:id="rId10"/>
    <p:sldId id="491" r:id="rId11"/>
    <p:sldId id="492" r:id="rId12"/>
    <p:sldId id="493" r:id="rId13"/>
    <p:sldId id="494" r:id="rId14"/>
    <p:sldId id="502" r:id="rId15"/>
    <p:sldId id="508" r:id="rId16"/>
    <p:sldId id="503" r:id="rId17"/>
    <p:sldId id="504" r:id="rId18"/>
    <p:sldId id="505" r:id="rId19"/>
    <p:sldId id="506" r:id="rId20"/>
    <p:sldId id="507" r:id="rId21"/>
    <p:sldId id="495" r:id="rId22"/>
    <p:sldId id="496" r:id="rId23"/>
    <p:sldId id="499" r:id="rId24"/>
    <p:sldId id="333" r:id="rId25"/>
    <p:sldId id="509" r:id="rId26"/>
    <p:sldId id="510" r:id="rId27"/>
    <p:sldId id="405" r:id="rId28"/>
    <p:sldId id="511" r:id="rId29"/>
    <p:sldId id="406" r:id="rId30"/>
    <p:sldId id="407" r:id="rId31"/>
    <p:sldId id="512" r:id="rId32"/>
    <p:sldId id="408" r:id="rId33"/>
    <p:sldId id="409" r:id="rId34"/>
    <p:sldId id="334" r:id="rId35"/>
    <p:sldId id="410" r:id="rId36"/>
    <p:sldId id="335" r:id="rId37"/>
    <p:sldId id="336" r:id="rId38"/>
    <p:sldId id="337" r:id="rId39"/>
    <p:sldId id="338" r:id="rId40"/>
    <p:sldId id="513" r:id="rId41"/>
    <p:sldId id="339" r:id="rId42"/>
    <p:sldId id="340" r:id="rId43"/>
    <p:sldId id="411" r:id="rId44"/>
    <p:sldId id="341" r:id="rId45"/>
    <p:sldId id="342" r:id="rId46"/>
    <p:sldId id="343" r:id="rId47"/>
    <p:sldId id="344" r:id="rId48"/>
    <p:sldId id="412" r:id="rId49"/>
    <p:sldId id="514" r:id="rId50"/>
    <p:sldId id="516" r:id="rId51"/>
    <p:sldId id="517" r:id="rId52"/>
    <p:sldId id="515" r:id="rId53"/>
    <p:sldId id="345" r:id="rId54"/>
    <p:sldId id="346" r:id="rId5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3803CD"/>
    <a:srgbClr val="330C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52" autoAdjust="0"/>
    <p:restoredTop sz="93575" autoAdjust="0"/>
  </p:normalViewPr>
  <p:slideViewPr>
    <p:cSldViewPr snapToGrid="0">
      <p:cViewPr varScale="1">
        <p:scale>
          <a:sx n="70" d="100"/>
          <a:sy n="70" d="100"/>
        </p:scale>
        <p:origin x="821" y="65"/>
      </p:cViewPr>
      <p:guideLst/>
    </p:cSldViewPr>
  </p:slideViewPr>
  <p:notesTextViewPr>
    <p:cViewPr>
      <p:scale>
        <a:sx n="1" d="1"/>
        <a:sy n="1" d="1"/>
      </p:scale>
      <p:origin x="0" y="0"/>
    </p:cViewPr>
  </p:notesTextViewPr>
  <p:sorterViewPr>
    <p:cViewPr>
      <p:scale>
        <a:sx n="100" d="100"/>
        <a:sy n="100" d="100"/>
      </p:scale>
      <p:origin x="0" y="-1495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3DE8F66-6DC0-4A7A-8B77-CE543AB8653B}" type="datetimeFigureOut">
              <a:rPr lang="en-US" smtClean="0"/>
              <a:t>3/31/2025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2030825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DE8F66-6DC0-4A7A-8B77-CE543AB8653B}" type="datetimeFigureOut">
              <a:rPr lang="en-US" smtClean="0"/>
              <a:t>3/31/2025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4230999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DE8F66-6DC0-4A7A-8B77-CE543AB8653B}" type="datetimeFigureOut">
              <a:rPr lang="en-US" smtClean="0"/>
              <a:t>3/31/2025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3736181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DE8F66-6DC0-4A7A-8B77-CE543AB8653B}" type="datetimeFigureOut">
              <a:rPr lang="en-US" smtClean="0"/>
              <a:t>3/31/2025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4183322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DE8F66-6DC0-4A7A-8B77-CE543AB8653B}" type="datetimeFigureOut">
              <a:rPr lang="en-US" smtClean="0"/>
              <a:t>3/31/2025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1550208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3DE8F66-6DC0-4A7A-8B77-CE543AB8653B}" type="datetimeFigureOut">
              <a:rPr lang="en-US" smtClean="0"/>
              <a:t>3/31/2025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3350753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3DE8F66-6DC0-4A7A-8B77-CE543AB8653B}" type="datetimeFigureOut">
              <a:rPr lang="en-US" smtClean="0"/>
              <a:t>3/31/2025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2563856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3DE8F66-6DC0-4A7A-8B77-CE543AB8653B}" type="datetimeFigureOut">
              <a:rPr lang="en-US" smtClean="0"/>
              <a:t>3/31/2025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3449519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DE8F66-6DC0-4A7A-8B77-CE543AB8653B}" type="datetimeFigureOut">
              <a:rPr lang="en-US" smtClean="0"/>
              <a:t>3/31/2025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2887053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3DE8F66-6DC0-4A7A-8B77-CE543AB8653B}" type="datetimeFigureOut">
              <a:rPr lang="en-US" smtClean="0"/>
              <a:t>3/31/2025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996667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3DE8F66-6DC0-4A7A-8B77-CE543AB8653B}" type="datetimeFigureOut">
              <a:rPr lang="en-US" smtClean="0"/>
              <a:t>3/31/2025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4004548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49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DE8F66-6DC0-4A7A-8B77-CE543AB8653B}" type="datetimeFigureOut">
              <a:rPr lang="en-US" smtClean="0"/>
              <a:t>3/31/2025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B13C42-415C-4850-A3B2-DD63E84C81CE}" type="slidenum">
              <a:rPr lang="en-US" smtClean="0"/>
              <a:t>‹#›</a:t>
            </a:fld>
            <a:endParaRPr lang="en-US"/>
          </a:p>
        </p:txBody>
      </p:sp>
    </p:spTree>
    <p:extLst>
      <p:ext uri="{BB962C8B-B14F-4D97-AF65-F5344CB8AC3E}">
        <p14:creationId xmlns:p14="http://schemas.microsoft.com/office/powerpoint/2010/main" val="2339400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F6267-F3BD-4837-A851-75436711D3FA}"/>
              </a:ext>
            </a:extLst>
          </p:cNvPr>
          <p:cNvSpPr>
            <a:spLocks noGrp="1"/>
          </p:cNvSpPr>
          <p:nvPr>
            <p:ph type="ctrTitle"/>
          </p:nvPr>
        </p:nvSpPr>
        <p:spPr>
          <a:xfrm>
            <a:off x="1399309" y="1114050"/>
            <a:ext cx="9144000" cy="2387600"/>
          </a:xfrm>
        </p:spPr>
        <p:txBody>
          <a:bodyPr>
            <a:normAutofit/>
          </a:bodyPr>
          <a:lstStyle/>
          <a:p>
            <a:r>
              <a:rPr lang="en-US" sz="4000" b="1" dirty="0"/>
              <a:t>Chapter 07_04</a:t>
            </a:r>
          </a:p>
        </p:txBody>
      </p:sp>
      <p:sp>
        <p:nvSpPr>
          <p:cNvPr id="3" name="Subtitle 2">
            <a:extLst>
              <a:ext uri="{FF2B5EF4-FFF2-40B4-BE49-F238E27FC236}">
                <a16:creationId xmlns:a16="http://schemas.microsoft.com/office/drawing/2014/main" id="{2FAE9AAF-507C-4FFC-B956-0B9A6C3324BF}"/>
              </a:ext>
            </a:extLst>
          </p:cNvPr>
          <p:cNvSpPr>
            <a:spLocks noGrp="1"/>
          </p:cNvSpPr>
          <p:nvPr>
            <p:ph type="subTitle" idx="1"/>
          </p:nvPr>
        </p:nvSpPr>
        <p:spPr>
          <a:xfrm>
            <a:off x="1524000" y="3718416"/>
            <a:ext cx="9144000" cy="1655762"/>
          </a:xfrm>
        </p:spPr>
        <p:txBody>
          <a:bodyPr>
            <a:normAutofit lnSpcReduction="10000"/>
          </a:bodyPr>
          <a:lstStyle/>
          <a:p>
            <a:r>
              <a:rPr lang="en-US" sz="3200" dirty="0"/>
              <a:t>Greedy Algorithms:</a:t>
            </a:r>
          </a:p>
          <a:p>
            <a:r>
              <a:rPr lang="en-US" sz="3200" dirty="0"/>
              <a:t>Scheduling and</a:t>
            </a:r>
          </a:p>
          <a:p>
            <a:r>
              <a:rPr lang="en-US" sz="3200" dirty="0"/>
              <a:t>Huffman Trees and Codes</a:t>
            </a:r>
          </a:p>
        </p:txBody>
      </p:sp>
    </p:spTree>
    <p:extLst>
      <p:ext uri="{BB962C8B-B14F-4D97-AF65-F5344CB8AC3E}">
        <p14:creationId xmlns:p14="http://schemas.microsoft.com/office/powerpoint/2010/main" val="3468860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1F9D75-BCCC-4D8C-BAD7-0E53433E97CF}"/>
              </a:ext>
            </a:extLst>
          </p:cNvPr>
          <p:cNvSpPr txBox="1"/>
          <p:nvPr/>
        </p:nvSpPr>
        <p:spPr>
          <a:xfrm>
            <a:off x="1555802" y="872903"/>
            <a:ext cx="9281953" cy="5816977"/>
          </a:xfrm>
          <a:prstGeom prst="rect">
            <a:avLst/>
          </a:prstGeom>
          <a:noFill/>
        </p:spPr>
        <p:txBody>
          <a:bodyPr wrap="square" rtlCol="0">
            <a:spAutoFit/>
          </a:bodyPr>
          <a:lstStyle/>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possible schedule and total profits are as follows:</a:t>
            </a: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Impossible schedules are </a:t>
            </a:r>
            <a:r>
              <a:rPr lang="en-US" sz="2200" b="0" dirty="0">
                <a:solidFill>
                  <a:srgbClr val="3803CD"/>
                </a:solidFill>
                <a:latin typeface="Times New Roman" panose="02020603050405020304" pitchFamily="18" charset="0"/>
                <a:cs typeface="Times New Roman" panose="02020603050405020304" pitchFamily="18" charset="0"/>
              </a:rPr>
              <a:t>[1, 2], [1, 4], [3, 2], [3, 4], [2, 4], [4, 2] schedules. Schedule [1, 2] is not possible, because job 1 would start at time 1 and take one unit of time to finish, causing job 2 to start at time 2. </a:t>
            </a:r>
          </a:p>
          <a:p>
            <a:pPr marL="342900" indent="-342900">
              <a:buFont typeface="Arial" panose="020B0604020202020204" pitchFamily="34" charset="0"/>
              <a:buChar char="•"/>
            </a:pPr>
            <a:r>
              <a:rPr lang="en-US" sz="2200" b="0" dirty="0">
                <a:solidFill>
                  <a:srgbClr val="3803CD"/>
                </a:solidFill>
                <a:latin typeface="Times New Roman" panose="02020603050405020304" pitchFamily="18" charset="0"/>
                <a:cs typeface="Times New Roman" panose="02020603050405020304" pitchFamily="18" charset="0"/>
              </a:rPr>
              <a:t>However, the deadline for job 2 is time 1.  Schedule [1, 3] is possible because job 1 is started before its deadline, and job 3 is started at its deadline.</a:t>
            </a:r>
          </a:p>
          <a:p>
            <a:pPr marL="342900" indent="-342900">
              <a:buFont typeface="Arial" panose="020B0604020202020204" pitchFamily="34" charset="0"/>
              <a:buChar char="•"/>
            </a:pPr>
            <a:r>
              <a:rPr lang="en-US" sz="2200" b="0" dirty="0">
                <a:solidFill>
                  <a:srgbClr val="3803CD"/>
                </a:solidFill>
                <a:latin typeface="Times New Roman" panose="02020603050405020304" pitchFamily="18" charset="0"/>
                <a:cs typeface="Times New Roman" panose="02020603050405020304" pitchFamily="18" charset="0"/>
              </a:rPr>
              <a:t>Schedule [4, 1] is optimal with a total profit of 70.</a:t>
            </a:r>
          </a:p>
        </p:txBody>
      </p:sp>
      <p:sp>
        <p:nvSpPr>
          <p:cNvPr id="3" name="TextBox 2">
            <a:extLst>
              <a:ext uri="{FF2B5EF4-FFF2-40B4-BE49-F238E27FC236}">
                <a16:creationId xmlns:a16="http://schemas.microsoft.com/office/drawing/2014/main" id="{2CDC5EF5-EDC3-4D17-A63D-7D8EA3573C9C}"/>
              </a:ext>
            </a:extLst>
          </p:cNvPr>
          <p:cNvSpPr txBox="1"/>
          <p:nvPr/>
        </p:nvSpPr>
        <p:spPr>
          <a:xfrm>
            <a:off x="1662942" y="168120"/>
            <a:ext cx="5594070" cy="58477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Scheduling </a:t>
            </a:r>
            <a:r>
              <a:rPr lang="en-US" sz="2800" dirty="0">
                <a:latin typeface="Times New Roman" panose="02020603050405020304" pitchFamily="18" charset="0"/>
                <a:cs typeface="Times New Roman" panose="02020603050405020304" pitchFamily="18" charset="0"/>
              </a:rPr>
              <a:t>with Deadlines</a:t>
            </a:r>
          </a:p>
        </p:txBody>
      </p:sp>
      <p:graphicFrame>
        <p:nvGraphicFramePr>
          <p:cNvPr id="4" name="Table 4">
            <a:extLst>
              <a:ext uri="{FF2B5EF4-FFF2-40B4-BE49-F238E27FC236}">
                <a16:creationId xmlns:a16="http://schemas.microsoft.com/office/drawing/2014/main" id="{FAB411BB-2347-4E35-B0B6-3063F8EA8B21}"/>
              </a:ext>
            </a:extLst>
          </p:cNvPr>
          <p:cNvGraphicFramePr>
            <a:graphicFrameLocks noGrp="1"/>
          </p:cNvGraphicFramePr>
          <p:nvPr>
            <p:extLst>
              <p:ext uri="{D42A27DB-BD31-4B8C-83A1-F6EECF244321}">
                <p14:modId xmlns:p14="http://schemas.microsoft.com/office/powerpoint/2010/main" val="873050705"/>
              </p:ext>
            </p:extLst>
          </p:nvPr>
        </p:nvGraphicFramePr>
        <p:xfrm>
          <a:off x="2087341" y="1375756"/>
          <a:ext cx="3101969" cy="1828800"/>
        </p:xfrm>
        <a:graphic>
          <a:graphicData uri="http://schemas.openxmlformats.org/drawingml/2006/table">
            <a:tbl>
              <a:tblPr firstRow="1" bandRow="1">
                <a:tableStyleId>{5C22544A-7EE6-4342-B048-85BDC9FD1C3A}</a:tableStyleId>
              </a:tblPr>
              <a:tblGrid>
                <a:gridCol w="697933">
                  <a:extLst>
                    <a:ext uri="{9D8B030D-6E8A-4147-A177-3AD203B41FA5}">
                      <a16:colId xmlns:a16="http://schemas.microsoft.com/office/drawing/2014/main" val="3568550655"/>
                    </a:ext>
                  </a:extLst>
                </a:gridCol>
                <a:gridCol w="1231939">
                  <a:extLst>
                    <a:ext uri="{9D8B030D-6E8A-4147-A177-3AD203B41FA5}">
                      <a16:colId xmlns:a16="http://schemas.microsoft.com/office/drawing/2014/main" val="3924062548"/>
                    </a:ext>
                  </a:extLst>
                </a:gridCol>
                <a:gridCol w="1172097">
                  <a:extLst>
                    <a:ext uri="{9D8B030D-6E8A-4147-A177-3AD203B41FA5}">
                      <a16:colId xmlns:a16="http://schemas.microsoft.com/office/drawing/2014/main" val="206926212"/>
                    </a:ext>
                  </a:extLst>
                </a:gridCol>
              </a:tblGrid>
              <a:tr h="338649">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Job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Deadlines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Profits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83476253"/>
                  </a:ext>
                </a:extLst>
              </a:tr>
              <a:tr h="338649">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85537015"/>
                  </a:ext>
                </a:extLst>
              </a:tr>
              <a:tr h="338649">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09077289"/>
                  </a:ext>
                </a:extLst>
              </a:tr>
              <a:tr h="338649">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92355392"/>
                  </a:ext>
                </a:extLst>
              </a:tr>
              <a:tr h="338649">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50953623"/>
                  </a:ext>
                </a:extLst>
              </a:tr>
            </a:tbl>
          </a:graphicData>
        </a:graphic>
      </p:graphicFrame>
      <p:graphicFrame>
        <p:nvGraphicFramePr>
          <p:cNvPr id="5" name="Table 4">
            <a:extLst>
              <a:ext uri="{FF2B5EF4-FFF2-40B4-BE49-F238E27FC236}">
                <a16:creationId xmlns:a16="http://schemas.microsoft.com/office/drawing/2014/main" id="{0A1960F0-E491-4BC2-A0B4-F9BC3CF9F45D}"/>
              </a:ext>
            </a:extLst>
          </p:cNvPr>
          <p:cNvGraphicFramePr>
            <a:graphicFrameLocks noGrp="1"/>
          </p:cNvGraphicFramePr>
          <p:nvPr>
            <p:extLst>
              <p:ext uri="{D42A27DB-BD31-4B8C-83A1-F6EECF244321}">
                <p14:modId xmlns:p14="http://schemas.microsoft.com/office/powerpoint/2010/main" val="208053219"/>
              </p:ext>
            </p:extLst>
          </p:nvPr>
        </p:nvGraphicFramePr>
        <p:xfrm>
          <a:off x="5390867" y="1375756"/>
          <a:ext cx="5245331" cy="2926080"/>
        </p:xfrm>
        <a:graphic>
          <a:graphicData uri="http://schemas.openxmlformats.org/drawingml/2006/table">
            <a:tbl>
              <a:tblPr firstRow="1" bandRow="1">
                <a:tableStyleId>{5C22544A-7EE6-4342-B048-85BDC9FD1C3A}</a:tableStyleId>
              </a:tblPr>
              <a:tblGrid>
                <a:gridCol w="3832169">
                  <a:extLst>
                    <a:ext uri="{9D8B030D-6E8A-4147-A177-3AD203B41FA5}">
                      <a16:colId xmlns:a16="http://schemas.microsoft.com/office/drawing/2014/main" val="3924062548"/>
                    </a:ext>
                  </a:extLst>
                </a:gridCol>
                <a:gridCol w="1413162">
                  <a:extLst>
                    <a:ext uri="{9D8B030D-6E8A-4147-A177-3AD203B41FA5}">
                      <a16:colId xmlns:a16="http://schemas.microsoft.com/office/drawing/2014/main" val="206926212"/>
                    </a:ext>
                  </a:extLst>
                </a:gridCol>
              </a:tblGrid>
              <a:tr h="337386">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Schedule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Total Profits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83476253"/>
                  </a:ext>
                </a:extLst>
              </a:tr>
              <a:tr h="337386">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[1,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30+25=55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85537015"/>
                  </a:ext>
                </a:extLst>
              </a:tr>
              <a:tr h="337386">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[2,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35+30=65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09077289"/>
                  </a:ext>
                </a:extLst>
              </a:tr>
              <a:tr h="3373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[2,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35+25=60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92355392"/>
                  </a:ext>
                </a:extLst>
              </a:tr>
              <a:tr h="3373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[3,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25+30=55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50953623"/>
                  </a:ext>
                </a:extLst>
              </a:tr>
              <a:tr h="3373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[4,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40+30=70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2809752"/>
                  </a:ext>
                </a:extLst>
              </a:tr>
              <a:tr h="3373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[4,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40+25=65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6826981"/>
                  </a:ext>
                </a:extLst>
              </a:tr>
              <a:tr h="3373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[1, 2], [1, 4], [3, 2], [3, 4], [2, 4], [4,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impossible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12019856"/>
                  </a:ext>
                </a:extLst>
              </a:tr>
            </a:tbl>
          </a:graphicData>
        </a:graphic>
      </p:graphicFrame>
    </p:spTree>
    <p:extLst>
      <p:ext uri="{BB962C8B-B14F-4D97-AF65-F5344CB8AC3E}">
        <p14:creationId xmlns:p14="http://schemas.microsoft.com/office/powerpoint/2010/main" val="2160798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1F9D75-BCCC-4D8C-BAD7-0E53433E97CF}"/>
              </a:ext>
            </a:extLst>
          </p:cNvPr>
          <p:cNvSpPr txBox="1"/>
          <p:nvPr/>
        </p:nvSpPr>
        <p:spPr>
          <a:xfrm>
            <a:off x="3852157" y="1259972"/>
            <a:ext cx="7611094" cy="5262979"/>
          </a:xfrm>
          <a:prstGeom prst="rect">
            <a:avLst/>
          </a:prstGeom>
          <a:noFill/>
        </p:spPr>
        <p:txBody>
          <a:bodyPr wrap="square" rtlCol="0">
            <a:spAutoFit/>
          </a:bodyPr>
          <a:lstStyle/>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To consider all schedule in Example 4.3 takes factorial time.</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For the optimal schedule [4, 1], notice that </a:t>
            </a:r>
          </a:p>
          <a:p>
            <a:pPr marL="690563" indent="-3492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job 4 which has the greatest profit is included in the optimal schedule, but </a:t>
            </a:r>
          </a:p>
          <a:p>
            <a:pPr marL="690563" indent="-3492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job 2 with the second-greatest profit is not. Because both jobs have deadlines equal to 1, both cannot be scheduled. </a:t>
            </a:r>
          </a:p>
          <a:p>
            <a:pPr marL="690563" indent="-3492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Then the job 1 is scheduled, because its profit is greater than that of job 3.</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This suggests that a reasonable greedy approach to solving the problem would be to first sort the jobs in nonincreasing order by profit, and next inspect each job in sequence and add it to the schedule if it is possible.</a:t>
            </a:r>
          </a:p>
        </p:txBody>
      </p:sp>
      <p:sp>
        <p:nvSpPr>
          <p:cNvPr id="3" name="TextBox 2">
            <a:extLst>
              <a:ext uri="{FF2B5EF4-FFF2-40B4-BE49-F238E27FC236}">
                <a16:creationId xmlns:a16="http://schemas.microsoft.com/office/drawing/2014/main" id="{4C8F8773-FD5A-480D-9AEC-9D62C5770528}"/>
              </a:ext>
            </a:extLst>
          </p:cNvPr>
          <p:cNvSpPr txBox="1"/>
          <p:nvPr/>
        </p:nvSpPr>
        <p:spPr>
          <a:xfrm>
            <a:off x="1538251" y="525568"/>
            <a:ext cx="5594070" cy="58477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Scheduling </a:t>
            </a:r>
            <a:r>
              <a:rPr lang="en-US" sz="2800" dirty="0">
                <a:latin typeface="Times New Roman" panose="02020603050405020304" pitchFamily="18" charset="0"/>
                <a:cs typeface="Times New Roman" panose="02020603050405020304" pitchFamily="18" charset="0"/>
              </a:rPr>
              <a:t>with Deadlines</a:t>
            </a:r>
          </a:p>
        </p:txBody>
      </p:sp>
      <p:graphicFrame>
        <p:nvGraphicFramePr>
          <p:cNvPr id="4" name="Table 4">
            <a:extLst>
              <a:ext uri="{FF2B5EF4-FFF2-40B4-BE49-F238E27FC236}">
                <a16:creationId xmlns:a16="http://schemas.microsoft.com/office/drawing/2014/main" id="{45B49689-EA57-44CB-8E0C-8D7D9CF78DD1}"/>
              </a:ext>
            </a:extLst>
          </p:cNvPr>
          <p:cNvGraphicFramePr>
            <a:graphicFrameLocks noGrp="1"/>
          </p:cNvGraphicFramePr>
          <p:nvPr>
            <p:extLst>
              <p:ext uri="{D42A27DB-BD31-4B8C-83A1-F6EECF244321}">
                <p14:modId xmlns:p14="http://schemas.microsoft.com/office/powerpoint/2010/main" val="1255924957"/>
              </p:ext>
            </p:extLst>
          </p:nvPr>
        </p:nvGraphicFramePr>
        <p:xfrm>
          <a:off x="658748" y="1259972"/>
          <a:ext cx="3101969" cy="1828800"/>
        </p:xfrm>
        <a:graphic>
          <a:graphicData uri="http://schemas.openxmlformats.org/drawingml/2006/table">
            <a:tbl>
              <a:tblPr firstRow="1" bandRow="1">
                <a:tableStyleId>{5C22544A-7EE6-4342-B048-85BDC9FD1C3A}</a:tableStyleId>
              </a:tblPr>
              <a:tblGrid>
                <a:gridCol w="697933">
                  <a:extLst>
                    <a:ext uri="{9D8B030D-6E8A-4147-A177-3AD203B41FA5}">
                      <a16:colId xmlns:a16="http://schemas.microsoft.com/office/drawing/2014/main" val="3568550655"/>
                    </a:ext>
                  </a:extLst>
                </a:gridCol>
                <a:gridCol w="1231939">
                  <a:extLst>
                    <a:ext uri="{9D8B030D-6E8A-4147-A177-3AD203B41FA5}">
                      <a16:colId xmlns:a16="http://schemas.microsoft.com/office/drawing/2014/main" val="3924062548"/>
                    </a:ext>
                  </a:extLst>
                </a:gridCol>
                <a:gridCol w="1172097">
                  <a:extLst>
                    <a:ext uri="{9D8B030D-6E8A-4147-A177-3AD203B41FA5}">
                      <a16:colId xmlns:a16="http://schemas.microsoft.com/office/drawing/2014/main" val="206926212"/>
                    </a:ext>
                  </a:extLst>
                </a:gridCol>
              </a:tblGrid>
              <a:tr h="338649">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Job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Deadlines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Profits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83476253"/>
                  </a:ext>
                </a:extLst>
              </a:tr>
              <a:tr h="338649">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85537015"/>
                  </a:ext>
                </a:extLst>
              </a:tr>
              <a:tr h="338649">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09077289"/>
                  </a:ext>
                </a:extLst>
              </a:tr>
              <a:tr h="338649">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92355392"/>
                  </a:ext>
                </a:extLst>
              </a:tr>
              <a:tr h="338649">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50953623"/>
                  </a:ext>
                </a:extLst>
              </a:tr>
            </a:tbl>
          </a:graphicData>
        </a:graphic>
      </p:graphicFrame>
    </p:spTree>
    <p:extLst>
      <p:ext uri="{BB962C8B-B14F-4D97-AF65-F5344CB8AC3E}">
        <p14:creationId xmlns:p14="http://schemas.microsoft.com/office/powerpoint/2010/main" val="20213543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1F9D75-BCCC-4D8C-BAD7-0E53433E97CF}"/>
              </a:ext>
            </a:extLst>
          </p:cNvPr>
          <p:cNvSpPr txBox="1"/>
          <p:nvPr/>
        </p:nvSpPr>
        <p:spPr>
          <a:xfrm>
            <a:off x="1582782" y="1351508"/>
            <a:ext cx="9026435" cy="5201424"/>
          </a:xfrm>
          <a:prstGeom prst="rect">
            <a:avLst/>
          </a:prstGeom>
          <a:noFill/>
        </p:spPr>
        <p:txBody>
          <a:bodyPr wrap="square" rtlCol="0">
            <a:spAutoFit/>
          </a:bodyPr>
          <a:lstStyle/>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 sequence is called a </a:t>
            </a:r>
            <a:r>
              <a:rPr lang="en-US" sz="2400" dirty="0">
                <a:solidFill>
                  <a:srgbClr val="3803CD"/>
                </a:solidFill>
                <a:latin typeface="Times New Roman" panose="02020603050405020304" pitchFamily="18" charset="0"/>
                <a:cs typeface="Times New Roman" panose="02020603050405020304" pitchFamily="18" charset="0"/>
              </a:rPr>
              <a:t>feasible sequence </a:t>
            </a:r>
            <a:r>
              <a:rPr lang="en-US" sz="2400" dirty="0">
                <a:latin typeface="Times New Roman" panose="02020603050405020304" pitchFamily="18" charset="0"/>
                <a:cs typeface="Times New Roman" panose="02020603050405020304" pitchFamily="18" charset="0"/>
              </a:rPr>
              <a:t>if all the jobs in the sequence start by their deadline. </a:t>
            </a:r>
          </a:p>
          <a:p>
            <a:pPr marL="8001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For example, in Example 4.3,  [4, 1] is a feasible sequence, but [1, 4] is not a feasible sequence. </a:t>
            </a:r>
          </a:p>
          <a:p>
            <a:pPr marL="342900" indent="-342900">
              <a:spcBef>
                <a:spcPts val="1200"/>
              </a:spcBef>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 set of jobs is called a </a:t>
            </a:r>
            <a:r>
              <a:rPr lang="en-US" sz="2400" dirty="0">
                <a:solidFill>
                  <a:srgbClr val="3803CD"/>
                </a:solidFill>
                <a:latin typeface="Times New Roman" panose="02020603050405020304" pitchFamily="18" charset="0"/>
                <a:cs typeface="Times New Roman" panose="02020603050405020304" pitchFamily="18" charset="0"/>
              </a:rPr>
              <a:t>feasible set </a:t>
            </a:r>
            <a:r>
              <a:rPr lang="en-US" sz="2400" dirty="0">
                <a:latin typeface="Times New Roman" panose="02020603050405020304" pitchFamily="18" charset="0"/>
                <a:cs typeface="Times New Roman" panose="02020603050405020304" pitchFamily="18" charset="0"/>
              </a:rPr>
              <a:t>if there exists at least one feasible sequence for the jobs in the set. </a:t>
            </a:r>
          </a:p>
          <a:p>
            <a:pPr marL="8001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In Example 4.3, {1, 4} is a feasible set because the scheduling sequence [4, 1] is feasible, where {2, 4} is not a feasible set because no scheduling sequence allows both jobs to start by their deadlines. </a:t>
            </a:r>
          </a:p>
          <a:p>
            <a:pPr marL="342900" indent="-342900">
              <a:spcBef>
                <a:spcPts val="600"/>
              </a:spcBef>
              <a:spcAft>
                <a:spcPts val="6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An </a:t>
            </a:r>
            <a:r>
              <a:rPr lang="en-US" sz="2400" dirty="0">
                <a:solidFill>
                  <a:srgbClr val="3803CD"/>
                </a:solidFill>
                <a:latin typeface="Times New Roman" panose="02020603050405020304" pitchFamily="18" charset="0"/>
                <a:cs typeface="Times New Roman" panose="02020603050405020304" pitchFamily="18" charset="0"/>
              </a:rPr>
              <a:t>optimal sequence </a:t>
            </a:r>
            <a:r>
              <a:rPr lang="en-US" sz="2400" dirty="0">
                <a:latin typeface="Times New Roman" panose="02020603050405020304" pitchFamily="18" charset="0"/>
                <a:cs typeface="Times New Roman" panose="02020603050405020304" pitchFamily="18" charset="0"/>
              </a:rPr>
              <a:t>is a feasible sequence with maximum total profit; and the set of jobs in the sequence is an </a:t>
            </a:r>
            <a:r>
              <a:rPr lang="en-US" sz="2400" dirty="0">
                <a:solidFill>
                  <a:srgbClr val="0000FF"/>
                </a:solidFill>
                <a:latin typeface="Times New Roman" panose="02020603050405020304" pitchFamily="18" charset="0"/>
                <a:cs typeface="Times New Roman" panose="02020603050405020304" pitchFamily="18" charset="0"/>
              </a:rPr>
              <a:t>optimal set of jobs</a:t>
            </a:r>
            <a:r>
              <a:rPr lang="en-US" sz="2400" dirty="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Our goal is to find a feasible sequence with maximum total profit. </a:t>
            </a:r>
          </a:p>
        </p:txBody>
      </p:sp>
      <p:sp>
        <p:nvSpPr>
          <p:cNvPr id="3" name="TextBox 2">
            <a:extLst>
              <a:ext uri="{FF2B5EF4-FFF2-40B4-BE49-F238E27FC236}">
                <a16:creationId xmlns:a16="http://schemas.microsoft.com/office/drawing/2014/main" id="{1E8A1A19-94CE-45BE-9FB2-14600987F042}"/>
              </a:ext>
            </a:extLst>
          </p:cNvPr>
          <p:cNvSpPr txBox="1"/>
          <p:nvPr/>
        </p:nvSpPr>
        <p:spPr>
          <a:xfrm>
            <a:off x="1538251" y="525568"/>
            <a:ext cx="5594070" cy="58477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Scheduling </a:t>
            </a:r>
            <a:r>
              <a:rPr lang="en-US" sz="2800" dirty="0">
                <a:latin typeface="Times New Roman" panose="02020603050405020304" pitchFamily="18" charset="0"/>
                <a:cs typeface="Times New Roman" panose="02020603050405020304" pitchFamily="18" charset="0"/>
              </a:rPr>
              <a:t>with Deadlines</a:t>
            </a:r>
          </a:p>
        </p:txBody>
      </p:sp>
    </p:spTree>
    <p:extLst>
      <p:ext uri="{BB962C8B-B14F-4D97-AF65-F5344CB8AC3E}">
        <p14:creationId xmlns:p14="http://schemas.microsoft.com/office/powerpoint/2010/main" val="178290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EE1F9D75-BCCC-4D8C-BAD7-0E53433E97CF}"/>
                  </a:ext>
                </a:extLst>
              </p:cNvPr>
              <p:cNvSpPr txBox="1"/>
              <p:nvPr/>
            </p:nvSpPr>
            <p:spPr>
              <a:xfrm>
                <a:off x="1648295" y="1343099"/>
                <a:ext cx="9026435" cy="452431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A general form of a greedy algorithm for finding the scheduling with deadlines:</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sort the jobs in nonincreasing order by profit;</a:t>
                </a:r>
              </a:p>
              <a:p>
                <a:r>
                  <a:rPr lang="en-US" sz="2400" dirty="0">
                    <a:latin typeface="Times New Roman" panose="02020603050405020304" pitchFamily="18" charset="0"/>
                    <a:cs typeface="Times New Roman" panose="02020603050405020304" pitchFamily="18" charset="0"/>
                  </a:rPr>
                  <a:t>S = </a:t>
                </a:r>
                <a14:m>
                  <m:oMath xmlns:m="http://schemas.openxmlformats.org/officeDocument/2006/math">
                    <m:r>
                      <a:rPr lang="en-US" sz="2400" i="1" smtClean="0">
                        <a:latin typeface="Cambria Math" panose="02040503050406030204" pitchFamily="18" charset="0"/>
                        <a:ea typeface="Cambria Math" panose="02040503050406030204" pitchFamily="18" charset="0"/>
                        <a:cs typeface="Times New Roman" panose="02020603050405020304" pitchFamily="18" charset="0"/>
                      </a:rPr>
                      <m:t>∅</m:t>
                    </m:r>
                  </m:oMath>
                </a14:m>
                <a:r>
                  <a:rPr lang="en-US" sz="2400" dirty="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while (the instance is not solved){</a:t>
                </a:r>
              </a:p>
              <a:p>
                <a:r>
                  <a:rPr lang="en-US" sz="2400" dirty="0">
                    <a:latin typeface="Times New Roman" panose="02020603050405020304" pitchFamily="18" charset="0"/>
                    <a:cs typeface="Times New Roman" panose="02020603050405020304" pitchFamily="18" charset="0"/>
                  </a:rPr>
                  <a:t>	select next job;			//selection procedure</a:t>
                </a:r>
              </a:p>
              <a:p>
                <a:r>
                  <a:rPr lang="en-US" sz="2400" dirty="0">
                    <a:latin typeface="Times New Roman" panose="02020603050405020304" pitchFamily="18" charset="0"/>
                    <a:cs typeface="Times New Roman" panose="02020603050405020304" pitchFamily="18" charset="0"/>
                  </a:rPr>
                  <a:t>	if (S is feasible with this job added) 	//feasibility check</a:t>
                </a:r>
              </a:p>
              <a:p>
                <a:r>
                  <a:rPr lang="en-US" sz="2400" dirty="0">
                    <a:latin typeface="Times New Roman" panose="02020603050405020304" pitchFamily="18" charset="0"/>
                    <a:cs typeface="Times New Roman" panose="02020603050405020304" pitchFamily="18" charset="0"/>
                  </a:rPr>
                  <a:t>		add this job to S;</a:t>
                </a:r>
              </a:p>
              <a:p>
                <a:r>
                  <a:rPr lang="en-US" sz="2400" dirty="0">
                    <a:latin typeface="Times New Roman" panose="02020603050405020304" pitchFamily="18" charset="0"/>
                    <a:cs typeface="Times New Roman" panose="02020603050405020304" pitchFamily="18" charset="0"/>
                  </a:rPr>
                  <a:t>	if (there are no more jobs)		//solution check</a:t>
                </a:r>
              </a:p>
              <a:p>
                <a:r>
                  <a:rPr lang="en-US" sz="2400" dirty="0">
                    <a:latin typeface="Times New Roman" panose="02020603050405020304" pitchFamily="18" charset="0"/>
                    <a:cs typeface="Times New Roman" panose="02020603050405020304" pitchFamily="18" charset="0"/>
                  </a:rPr>
                  <a:t>		the instance is solved;</a:t>
                </a:r>
              </a:p>
              <a:p>
                <a:r>
                  <a:rPr lang="en-US" sz="2400" dirty="0">
                    <a:latin typeface="Times New Roman" panose="02020603050405020304" pitchFamily="18" charset="0"/>
                    <a:cs typeface="Times New Roman" panose="02020603050405020304" pitchFamily="18" charset="0"/>
                  </a:rPr>
                  <a:t>}</a:t>
                </a:r>
              </a:p>
            </p:txBody>
          </p:sp>
        </mc:Choice>
        <mc:Fallback xmlns="">
          <p:sp>
            <p:nvSpPr>
              <p:cNvPr id="2" name="TextBox 1">
                <a:extLst>
                  <a:ext uri="{FF2B5EF4-FFF2-40B4-BE49-F238E27FC236}">
                    <a16:creationId xmlns:a16="http://schemas.microsoft.com/office/drawing/2014/main" id="{EE1F9D75-BCCC-4D8C-BAD7-0E53433E97CF}"/>
                  </a:ext>
                </a:extLst>
              </p:cNvPr>
              <p:cNvSpPr txBox="1">
                <a:spLocks noRot="1" noChangeAspect="1" noMove="1" noResize="1" noEditPoints="1" noAdjustHandles="1" noChangeArrowheads="1" noChangeShapeType="1" noTextEdit="1"/>
              </p:cNvSpPr>
              <p:nvPr/>
            </p:nvSpPr>
            <p:spPr>
              <a:xfrm>
                <a:off x="1648295" y="1343099"/>
                <a:ext cx="9026435" cy="4524315"/>
              </a:xfrm>
              <a:prstGeom prst="rect">
                <a:avLst/>
              </a:prstGeom>
              <a:blipFill>
                <a:blip r:embed="rId2"/>
                <a:stretch>
                  <a:fillRect l="-1013" t="-1077" b="-2019"/>
                </a:stretch>
              </a:blipFill>
            </p:spPr>
            <p:txBody>
              <a:bodyPr/>
              <a:lstStyle/>
              <a:p>
                <a:r>
                  <a:rPr lang="en-US">
                    <a:noFill/>
                  </a:rPr>
                  <a:t> </a:t>
                </a:r>
              </a:p>
            </p:txBody>
          </p:sp>
        </mc:Fallback>
      </mc:AlternateContent>
      <p:sp>
        <p:nvSpPr>
          <p:cNvPr id="3" name="TextBox 2">
            <a:extLst>
              <a:ext uri="{FF2B5EF4-FFF2-40B4-BE49-F238E27FC236}">
                <a16:creationId xmlns:a16="http://schemas.microsoft.com/office/drawing/2014/main" id="{E18AECF0-97A0-4F5C-B47C-8982ACEDFF97}"/>
              </a:ext>
            </a:extLst>
          </p:cNvPr>
          <p:cNvSpPr txBox="1"/>
          <p:nvPr/>
        </p:nvSpPr>
        <p:spPr>
          <a:xfrm>
            <a:off x="1538251" y="525568"/>
            <a:ext cx="5594070" cy="58477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Scheduling </a:t>
            </a:r>
            <a:r>
              <a:rPr lang="en-US" sz="2800" dirty="0">
                <a:latin typeface="Times New Roman" panose="02020603050405020304" pitchFamily="18" charset="0"/>
                <a:cs typeface="Times New Roman" panose="02020603050405020304" pitchFamily="18" charset="0"/>
              </a:rPr>
              <a:t>with Deadlines</a:t>
            </a:r>
          </a:p>
        </p:txBody>
      </p:sp>
    </p:spTree>
    <p:extLst>
      <p:ext uri="{BB962C8B-B14F-4D97-AF65-F5344CB8AC3E}">
        <p14:creationId xmlns:p14="http://schemas.microsoft.com/office/powerpoint/2010/main" val="2206806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1F9D75-BCCC-4D8C-BAD7-0E53433E97CF}"/>
              </a:ext>
            </a:extLst>
          </p:cNvPr>
          <p:cNvSpPr txBox="1"/>
          <p:nvPr/>
        </p:nvSpPr>
        <p:spPr>
          <a:xfrm>
            <a:off x="1448789" y="1409601"/>
            <a:ext cx="9026435" cy="2585323"/>
          </a:xfrm>
          <a:prstGeom prst="rect">
            <a:avLst/>
          </a:prstGeom>
          <a:noFill/>
        </p:spPr>
        <p:txBody>
          <a:bodyPr wrap="square" rtlCol="0">
            <a:spAutoFit/>
          </a:bodyPr>
          <a:lstStyle/>
          <a:p>
            <a:r>
              <a:rPr lang="en-US" sz="2200" dirty="0">
                <a:latin typeface="Times New Roman" panose="02020603050405020304" pitchFamily="18" charset="0"/>
                <a:cs typeface="Times New Roman" panose="02020603050405020304" pitchFamily="18" charset="0"/>
              </a:rPr>
              <a:t>Example 4.4.  An example illustrates this algorithm for the scheduling with deadlines. Given the following jobs, deadlines, and profits, the jobs are sorted before labeling them. Then apply the greedy algorithm to obtain the following:</a:t>
            </a: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4E3F816D-AFD4-45F3-9A77-9A2555AE33F2}"/>
              </a:ext>
            </a:extLst>
          </p:cNvPr>
          <p:cNvSpPr txBox="1"/>
          <p:nvPr/>
        </p:nvSpPr>
        <p:spPr>
          <a:xfrm>
            <a:off x="1380308" y="653143"/>
            <a:ext cx="8852659" cy="58477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Scheduling </a:t>
            </a:r>
            <a:r>
              <a:rPr lang="en-US" sz="2800" dirty="0">
                <a:latin typeface="Times New Roman" panose="02020603050405020304" pitchFamily="18" charset="0"/>
                <a:cs typeface="Times New Roman" panose="02020603050405020304" pitchFamily="18" charset="0"/>
              </a:rPr>
              <a:t>with Deadlines</a:t>
            </a:r>
          </a:p>
        </p:txBody>
      </p:sp>
      <p:graphicFrame>
        <p:nvGraphicFramePr>
          <p:cNvPr id="4" name="Table 4">
            <a:extLst>
              <a:ext uri="{FF2B5EF4-FFF2-40B4-BE49-F238E27FC236}">
                <a16:creationId xmlns:a16="http://schemas.microsoft.com/office/drawing/2014/main" id="{49A6CDF4-DC08-44AF-97E7-3BE5D251A5E5}"/>
              </a:ext>
            </a:extLst>
          </p:cNvPr>
          <p:cNvGraphicFramePr>
            <a:graphicFrameLocks noGrp="1"/>
          </p:cNvGraphicFramePr>
          <p:nvPr>
            <p:extLst>
              <p:ext uri="{D42A27DB-BD31-4B8C-83A1-F6EECF244321}">
                <p14:modId xmlns:p14="http://schemas.microsoft.com/office/powerpoint/2010/main" val="1765824336"/>
              </p:ext>
            </p:extLst>
          </p:nvPr>
        </p:nvGraphicFramePr>
        <p:xfrm>
          <a:off x="1524261" y="3097564"/>
          <a:ext cx="2673667" cy="2930588"/>
        </p:xfrm>
        <a:graphic>
          <a:graphicData uri="http://schemas.openxmlformats.org/drawingml/2006/table">
            <a:tbl>
              <a:tblPr firstRow="1" bandRow="1">
                <a:tableStyleId>{5C22544A-7EE6-4342-B048-85BDC9FD1C3A}</a:tableStyleId>
              </a:tblPr>
              <a:tblGrid>
                <a:gridCol w="601567">
                  <a:extLst>
                    <a:ext uri="{9D8B030D-6E8A-4147-A177-3AD203B41FA5}">
                      <a16:colId xmlns:a16="http://schemas.microsoft.com/office/drawing/2014/main" val="3568550655"/>
                    </a:ext>
                  </a:extLst>
                </a:gridCol>
                <a:gridCol w="1144470">
                  <a:extLst>
                    <a:ext uri="{9D8B030D-6E8A-4147-A177-3AD203B41FA5}">
                      <a16:colId xmlns:a16="http://schemas.microsoft.com/office/drawing/2014/main" val="3924062548"/>
                    </a:ext>
                  </a:extLst>
                </a:gridCol>
                <a:gridCol w="927630">
                  <a:extLst>
                    <a:ext uri="{9D8B030D-6E8A-4147-A177-3AD203B41FA5}">
                      <a16:colId xmlns:a16="http://schemas.microsoft.com/office/drawing/2014/main" val="206926212"/>
                    </a:ext>
                  </a:extLst>
                </a:gridCol>
              </a:tblGrid>
              <a:tr h="350559">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Job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Deadlines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Profits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83476253"/>
                  </a:ext>
                </a:extLst>
              </a:tr>
              <a:tr h="350559">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85537015"/>
                  </a:ext>
                </a:extLst>
              </a:tr>
              <a:tr h="350559">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09077289"/>
                  </a:ext>
                </a:extLst>
              </a:tr>
              <a:tr h="350559">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92355392"/>
                  </a:ext>
                </a:extLst>
              </a:tr>
              <a:tr h="350559">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50953623"/>
                  </a:ext>
                </a:extLst>
              </a:tr>
              <a:tr h="350559">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885017"/>
                  </a:ext>
                </a:extLst>
              </a:tr>
              <a:tr h="350559">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40980557"/>
                  </a:ext>
                </a:extLst>
              </a:tr>
              <a:tr h="370268">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02043152"/>
                  </a:ext>
                </a:extLst>
              </a:tr>
            </a:tbl>
          </a:graphicData>
        </a:graphic>
      </p:graphicFrame>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35D52331-6FC8-4B40-9F96-C88506B41346}"/>
                  </a:ext>
                </a:extLst>
              </p:cNvPr>
              <p:cNvSpPr txBox="1"/>
              <p:nvPr/>
            </p:nvSpPr>
            <p:spPr>
              <a:xfrm>
                <a:off x="4514469" y="2625524"/>
                <a:ext cx="6333640" cy="4154984"/>
              </a:xfrm>
              <a:prstGeom prst="rect">
                <a:avLst/>
              </a:prstGeom>
              <a:noFill/>
            </p:spPr>
            <p:txBody>
              <a:bodyPr wrap="square" rtlCol="0">
                <a:spAutoFit/>
              </a:bodyPr>
              <a:lstStyle/>
              <a:p>
                <a:pPr marL="457200" indent="-457200">
                  <a:buAutoNum type="arabicPeriod"/>
                </a:pPr>
                <a:r>
                  <a:rPr lang="en-US" sz="2200" dirty="0">
                    <a:latin typeface="Times New Roman" panose="02020603050405020304" pitchFamily="18" charset="0"/>
                    <a:cs typeface="Times New Roman" panose="02020603050405020304" pitchFamily="18" charset="0"/>
                  </a:rPr>
                  <a:t>S =</a:t>
                </a:r>
                <a:r>
                  <a:rPr lang="en-US" sz="2200" dirty="0">
                    <a:ea typeface="Cambria Math" panose="02040503050406030204" pitchFamily="18" charset="0"/>
                    <a:cs typeface="Times New Roman" panose="02020603050405020304" pitchFamily="18" charset="0"/>
                  </a:rPr>
                  <a:t> </a:t>
                </a:r>
                <a14:m>
                  <m:oMath xmlns:m="http://schemas.openxmlformats.org/officeDocument/2006/math">
                    <m:r>
                      <a:rPr lang="en-US" sz="2200" i="1" smtClean="0">
                        <a:latin typeface="Cambria Math" panose="02040503050406030204" pitchFamily="18" charset="0"/>
                        <a:ea typeface="Cambria Math" panose="02040503050406030204" pitchFamily="18" charset="0"/>
                        <a:cs typeface="Times New Roman" panose="02020603050405020304" pitchFamily="18" charset="0"/>
                      </a:rPr>
                      <m:t>∅</m:t>
                    </m:r>
                  </m:oMath>
                </a14:m>
                <a:r>
                  <a:rPr lang="en-US" sz="2200" dirty="0">
                    <a:latin typeface="Times New Roman" panose="02020603050405020304" pitchFamily="18" charset="0"/>
                    <a:cs typeface="Times New Roman" panose="02020603050405020304" pitchFamily="18" charset="0"/>
                  </a:rPr>
                  <a:t>;</a:t>
                </a:r>
              </a:p>
              <a:p>
                <a:pPr marL="457200" indent="-457200">
                  <a:buAutoNum type="arabicPeriod"/>
                </a:pPr>
                <a:r>
                  <a:rPr lang="en-US" sz="2200" dirty="0">
                    <a:latin typeface="Times New Roman" panose="02020603050405020304" pitchFamily="18" charset="0"/>
                    <a:cs typeface="Times New Roman" panose="02020603050405020304" pitchFamily="18" charset="0"/>
                  </a:rPr>
                  <a:t>S = {1} for the sequence [1] is feasible.</a:t>
                </a:r>
              </a:p>
              <a:p>
                <a:pPr marL="457200" indent="-457200">
                  <a:buAutoNum type="arabicPeriod"/>
                </a:pPr>
                <a:r>
                  <a:rPr lang="en-US" sz="2200" dirty="0">
                    <a:latin typeface="Times New Roman" panose="02020603050405020304" pitchFamily="18" charset="0"/>
                    <a:cs typeface="Times New Roman" panose="02020603050405020304" pitchFamily="18" charset="0"/>
                  </a:rPr>
                  <a:t>S = {1, 2} for the sequence [2, 1] is feasible.</a:t>
                </a:r>
              </a:p>
              <a:p>
                <a:pPr marL="457200" indent="-457200">
                  <a:buAutoNum type="arabicPeriod"/>
                </a:pPr>
                <a:r>
                  <a:rPr lang="en-US" sz="2200" dirty="0">
                    <a:latin typeface="Times New Roman" panose="02020603050405020304" pitchFamily="18" charset="0"/>
                    <a:cs typeface="Times New Roman" panose="02020603050405020304" pitchFamily="18" charset="0"/>
                  </a:rPr>
                  <a:t>{1, 2, 3} is rejected for there is no feasible sequence for this set.</a:t>
                </a:r>
              </a:p>
              <a:p>
                <a:pPr marL="457200" indent="-457200">
                  <a:buAutoNum type="arabicPeriod"/>
                </a:pPr>
                <a:r>
                  <a:rPr lang="en-US" sz="2200" dirty="0">
                    <a:latin typeface="Times New Roman" panose="02020603050405020304" pitchFamily="18" charset="0"/>
                    <a:cs typeface="Times New Roman" panose="02020603050405020304" pitchFamily="18" charset="0"/>
                  </a:rPr>
                  <a:t>S = {1, 2, 4} for the sequence [2, 1, 4] is feasible.</a:t>
                </a:r>
              </a:p>
              <a:p>
                <a:pPr marL="457200" indent="-457200">
                  <a:buAutoNum type="arabicPeriod"/>
                </a:pPr>
                <a:r>
                  <a:rPr lang="en-US" sz="2200" dirty="0">
                    <a:latin typeface="Times New Roman" panose="02020603050405020304" pitchFamily="18" charset="0"/>
                    <a:cs typeface="Times New Roman" panose="02020603050405020304" pitchFamily="18" charset="0"/>
                  </a:rPr>
                  <a:t>{1, 2, 4, 5} is rejected for there is no feasible sequence for this set.</a:t>
                </a:r>
              </a:p>
              <a:p>
                <a:pPr marL="457200" indent="-457200">
                  <a:buFontTx/>
                  <a:buAutoNum type="arabicPeriod"/>
                </a:pPr>
                <a:r>
                  <a:rPr lang="en-US" sz="2200" dirty="0">
                    <a:latin typeface="Times New Roman" panose="02020603050405020304" pitchFamily="18" charset="0"/>
                    <a:cs typeface="Times New Roman" panose="02020603050405020304" pitchFamily="18" charset="0"/>
                  </a:rPr>
                  <a:t> {1, 2, 4, 6} is rejected for there is no feasible sequence for this set.</a:t>
                </a:r>
              </a:p>
              <a:p>
                <a:pPr marL="457200" indent="-457200">
                  <a:buFontTx/>
                  <a:buAutoNum type="arabicPeriod"/>
                </a:pPr>
                <a:r>
                  <a:rPr lang="en-US" sz="2200" dirty="0">
                    <a:latin typeface="Times New Roman" panose="02020603050405020304" pitchFamily="18" charset="0"/>
                    <a:cs typeface="Times New Roman" panose="02020603050405020304" pitchFamily="18" charset="0"/>
                  </a:rPr>
                  <a:t>{1, 2, 4, 7} is rejected for there is no feasible sequence for this set.</a:t>
                </a:r>
              </a:p>
            </p:txBody>
          </p:sp>
        </mc:Choice>
        <mc:Fallback xmlns="">
          <p:sp>
            <p:nvSpPr>
              <p:cNvPr id="5" name="TextBox 4">
                <a:extLst>
                  <a:ext uri="{FF2B5EF4-FFF2-40B4-BE49-F238E27FC236}">
                    <a16:creationId xmlns:a16="http://schemas.microsoft.com/office/drawing/2014/main" id="{35D52331-6FC8-4B40-9F96-C88506B41346}"/>
                  </a:ext>
                </a:extLst>
              </p:cNvPr>
              <p:cNvSpPr txBox="1">
                <a:spLocks noRot="1" noChangeAspect="1" noMove="1" noResize="1" noEditPoints="1" noAdjustHandles="1" noChangeArrowheads="1" noChangeShapeType="1" noTextEdit="1"/>
              </p:cNvSpPr>
              <p:nvPr/>
            </p:nvSpPr>
            <p:spPr>
              <a:xfrm>
                <a:off x="4514469" y="2625524"/>
                <a:ext cx="6333640" cy="4154984"/>
              </a:xfrm>
              <a:prstGeom prst="rect">
                <a:avLst/>
              </a:prstGeom>
              <a:blipFill>
                <a:blip r:embed="rId2"/>
                <a:stretch>
                  <a:fillRect l="-1059" t="-1175" b="-2056"/>
                </a:stretch>
              </a:blipFill>
            </p:spPr>
            <p:txBody>
              <a:bodyPr/>
              <a:lstStyle/>
              <a:p>
                <a:r>
                  <a:rPr lang="en-US">
                    <a:noFill/>
                  </a:rPr>
                  <a:t> </a:t>
                </a:r>
              </a:p>
            </p:txBody>
          </p:sp>
        </mc:Fallback>
      </mc:AlternateContent>
    </p:spTree>
    <p:extLst>
      <p:ext uri="{BB962C8B-B14F-4D97-AF65-F5344CB8AC3E}">
        <p14:creationId xmlns:p14="http://schemas.microsoft.com/office/powerpoint/2010/main" val="4095563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1F9D75-BCCC-4D8C-BAD7-0E53433E97CF}"/>
              </a:ext>
            </a:extLst>
          </p:cNvPr>
          <p:cNvSpPr txBox="1"/>
          <p:nvPr/>
        </p:nvSpPr>
        <p:spPr>
          <a:xfrm>
            <a:off x="1448789" y="1409601"/>
            <a:ext cx="9026435" cy="2585323"/>
          </a:xfrm>
          <a:prstGeom prst="rect">
            <a:avLst/>
          </a:prstGeom>
          <a:noFill/>
        </p:spPr>
        <p:txBody>
          <a:bodyPr wrap="square" rtlCol="0">
            <a:spAutoFit/>
          </a:bodyPr>
          <a:lstStyle/>
          <a:p>
            <a:r>
              <a:rPr lang="en-US" sz="2200" dirty="0">
                <a:latin typeface="Times New Roman" panose="02020603050405020304" pitchFamily="18" charset="0"/>
                <a:cs typeface="Times New Roman" panose="02020603050405020304" pitchFamily="18" charset="0"/>
              </a:rPr>
              <a:t>Example 4.4.  An example illustrates this algorithm for the scheduling with deadlines. Given the following jobs, deadlines, and profits, the jobs are sorted before labeling them. Then apply the greedy algorithm to obtain the following:</a:t>
            </a: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4E3F816D-AFD4-45F3-9A77-9A2555AE33F2}"/>
              </a:ext>
            </a:extLst>
          </p:cNvPr>
          <p:cNvSpPr txBox="1"/>
          <p:nvPr/>
        </p:nvSpPr>
        <p:spPr>
          <a:xfrm>
            <a:off x="1380308" y="653143"/>
            <a:ext cx="8852659" cy="58477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Scheduling </a:t>
            </a:r>
            <a:r>
              <a:rPr lang="en-US" sz="2800" dirty="0">
                <a:latin typeface="Times New Roman" panose="02020603050405020304" pitchFamily="18" charset="0"/>
                <a:cs typeface="Times New Roman" panose="02020603050405020304" pitchFamily="18" charset="0"/>
              </a:rPr>
              <a:t>with Deadlines</a:t>
            </a:r>
          </a:p>
        </p:txBody>
      </p:sp>
      <p:graphicFrame>
        <p:nvGraphicFramePr>
          <p:cNvPr id="4" name="Table 4">
            <a:extLst>
              <a:ext uri="{FF2B5EF4-FFF2-40B4-BE49-F238E27FC236}">
                <a16:creationId xmlns:a16="http://schemas.microsoft.com/office/drawing/2014/main" id="{49A6CDF4-DC08-44AF-97E7-3BE5D251A5E5}"/>
              </a:ext>
            </a:extLst>
          </p:cNvPr>
          <p:cNvGraphicFramePr>
            <a:graphicFrameLocks noGrp="1"/>
          </p:cNvGraphicFramePr>
          <p:nvPr>
            <p:extLst>
              <p:ext uri="{D42A27DB-BD31-4B8C-83A1-F6EECF244321}">
                <p14:modId xmlns:p14="http://schemas.microsoft.com/office/powerpoint/2010/main" val="968924659"/>
              </p:ext>
            </p:extLst>
          </p:nvPr>
        </p:nvGraphicFramePr>
        <p:xfrm>
          <a:off x="1529542" y="3097564"/>
          <a:ext cx="2668386" cy="2937478"/>
        </p:xfrm>
        <a:graphic>
          <a:graphicData uri="http://schemas.openxmlformats.org/drawingml/2006/table">
            <a:tbl>
              <a:tblPr firstRow="1" bandRow="1">
                <a:tableStyleId>{5C22544A-7EE6-4342-B048-85BDC9FD1C3A}</a:tableStyleId>
              </a:tblPr>
              <a:tblGrid>
                <a:gridCol w="600379">
                  <a:extLst>
                    <a:ext uri="{9D8B030D-6E8A-4147-A177-3AD203B41FA5}">
                      <a16:colId xmlns:a16="http://schemas.microsoft.com/office/drawing/2014/main" val="3568550655"/>
                    </a:ext>
                  </a:extLst>
                </a:gridCol>
                <a:gridCol w="1142209">
                  <a:extLst>
                    <a:ext uri="{9D8B030D-6E8A-4147-A177-3AD203B41FA5}">
                      <a16:colId xmlns:a16="http://schemas.microsoft.com/office/drawing/2014/main" val="3924062548"/>
                    </a:ext>
                  </a:extLst>
                </a:gridCol>
                <a:gridCol w="925798">
                  <a:extLst>
                    <a:ext uri="{9D8B030D-6E8A-4147-A177-3AD203B41FA5}">
                      <a16:colId xmlns:a16="http://schemas.microsoft.com/office/drawing/2014/main" val="206926212"/>
                    </a:ext>
                  </a:extLst>
                </a:gridCol>
              </a:tblGrid>
              <a:tr h="366620">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Job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Deadlines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Profits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83476253"/>
                  </a:ext>
                </a:extLst>
              </a:tr>
              <a:tr h="366620">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85537015"/>
                  </a:ext>
                </a:extLst>
              </a:tr>
              <a:tr h="366620">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09077289"/>
                  </a:ext>
                </a:extLst>
              </a:tr>
              <a:tr h="366620">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92355392"/>
                  </a:ext>
                </a:extLst>
              </a:tr>
              <a:tr h="366620">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50953623"/>
                  </a:ext>
                </a:extLst>
              </a:tr>
              <a:tr h="366620">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885017"/>
                  </a:ext>
                </a:extLst>
              </a:tr>
              <a:tr h="366620">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40980557"/>
                  </a:ext>
                </a:extLst>
              </a:tr>
              <a:tr h="371138">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02043152"/>
                  </a:ext>
                </a:extLst>
              </a:tr>
            </a:tbl>
          </a:graphicData>
        </a:graphic>
      </p:graphicFrame>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35D52331-6FC8-4B40-9F96-C88506B41346}"/>
                  </a:ext>
                </a:extLst>
              </p:cNvPr>
              <p:cNvSpPr txBox="1"/>
              <p:nvPr/>
            </p:nvSpPr>
            <p:spPr>
              <a:xfrm>
                <a:off x="4514469" y="2625524"/>
                <a:ext cx="6333640" cy="3816429"/>
              </a:xfrm>
              <a:prstGeom prst="rect">
                <a:avLst/>
              </a:prstGeom>
              <a:noFill/>
            </p:spPr>
            <p:txBody>
              <a:bodyPr wrap="square" rtlCol="0">
                <a:spAutoFit/>
              </a:bodyPr>
              <a:lstStyle/>
              <a:p>
                <a:pPr marL="457200" indent="-457200">
                  <a:buAutoNum type="arabicPeriod"/>
                </a:pPr>
                <a:r>
                  <a:rPr lang="en-US" sz="2200" dirty="0">
                    <a:latin typeface="Times New Roman" panose="02020603050405020304" pitchFamily="18" charset="0"/>
                    <a:cs typeface="Times New Roman" panose="02020603050405020304" pitchFamily="18" charset="0"/>
                  </a:rPr>
                  <a:t>S =</a:t>
                </a:r>
                <a:r>
                  <a:rPr lang="en-US" sz="2200" dirty="0">
                    <a:ea typeface="Cambria Math" panose="02040503050406030204" pitchFamily="18" charset="0"/>
                    <a:cs typeface="Times New Roman" panose="02020603050405020304" pitchFamily="18" charset="0"/>
                  </a:rPr>
                  <a:t> </a:t>
                </a:r>
                <a14:m>
                  <m:oMath xmlns:m="http://schemas.openxmlformats.org/officeDocument/2006/math">
                    <m:r>
                      <a:rPr lang="en-US" sz="2200" i="1" smtClean="0">
                        <a:latin typeface="Cambria Math" panose="02040503050406030204" pitchFamily="18" charset="0"/>
                        <a:ea typeface="Cambria Math" panose="02040503050406030204" pitchFamily="18" charset="0"/>
                        <a:cs typeface="Times New Roman" panose="02020603050405020304" pitchFamily="18" charset="0"/>
                      </a:rPr>
                      <m:t>∅</m:t>
                    </m:r>
                  </m:oMath>
                </a14:m>
                <a:r>
                  <a:rPr lang="en-US" sz="2200" dirty="0">
                    <a:latin typeface="Times New Roman" panose="02020603050405020304" pitchFamily="18" charset="0"/>
                    <a:cs typeface="Times New Roman" panose="02020603050405020304" pitchFamily="18" charset="0"/>
                  </a:rPr>
                  <a:t>;</a:t>
                </a:r>
              </a:p>
              <a:p>
                <a:pPr marL="457200" indent="-457200">
                  <a:buAutoNum type="arabicPeriod"/>
                </a:pPr>
                <a:r>
                  <a:rPr lang="en-US" sz="2200" dirty="0">
                    <a:latin typeface="Times New Roman" panose="02020603050405020304" pitchFamily="18" charset="0"/>
                    <a:cs typeface="Times New Roman" panose="02020603050405020304" pitchFamily="18" charset="0"/>
                  </a:rPr>
                  <a:t>S = {1} for the sequence [1] is feasible.</a:t>
                </a:r>
              </a:p>
              <a:p>
                <a:pPr marL="457200" indent="-457200">
                  <a:buAutoNum type="arabicPeriod"/>
                </a:pPr>
                <a:r>
                  <a:rPr lang="en-US" sz="2200" dirty="0">
                    <a:latin typeface="Times New Roman" panose="02020603050405020304" pitchFamily="18" charset="0"/>
                    <a:cs typeface="Times New Roman" panose="02020603050405020304" pitchFamily="18" charset="0"/>
                  </a:rPr>
                  <a:t>S = {1, 2} for the sequence [2, 1] is feasible.</a:t>
                </a:r>
              </a:p>
              <a:p>
                <a:pPr marL="457200" indent="-457200">
                  <a:buAutoNum type="arabicPeriod"/>
                </a:pPr>
                <a:r>
                  <a:rPr lang="en-US" sz="2200" dirty="0">
                    <a:latin typeface="Times New Roman" panose="02020603050405020304" pitchFamily="18" charset="0"/>
                    <a:cs typeface="Times New Roman" panose="02020603050405020304" pitchFamily="18" charset="0"/>
                  </a:rPr>
                  <a:t>…</a:t>
                </a:r>
              </a:p>
              <a:p>
                <a:pPr marL="457200" indent="-457200">
                  <a:buAutoNum type="arabicPeriod"/>
                </a:pPr>
                <a:r>
                  <a:rPr lang="en-US" sz="2200" dirty="0">
                    <a:latin typeface="Times New Roman" panose="02020603050405020304" pitchFamily="18" charset="0"/>
                    <a:cs typeface="Times New Roman" panose="02020603050405020304" pitchFamily="18" charset="0"/>
                  </a:rPr>
                  <a:t>S = {1, 2, 4} for the sequence [2, 1, 4] is feasible.</a:t>
                </a:r>
              </a:p>
              <a:p>
                <a:pPr marL="457200" indent="-457200">
                  <a:buAutoNum type="arabicPeriod"/>
                </a:pPr>
                <a:r>
                  <a:rPr lang="en-US" sz="2200" dirty="0">
                    <a:latin typeface="Times New Roman" panose="02020603050405020304" pitchFamily="18" charset="0"/>
                    <a:cs typeface="Times New Roman" panose="02020603050405020304" pitchFamily="18" charset="0"/>
                  </a:rPr>
                  <a:t>…</a:t>
                </a:r>
              </a:p>
              <a:p>
                <a:pPr marL="457200" indent="-457200">
                  <a:buAutoNum type="arabicPeriod"/>
                </a:pPr>
                <a:endParaRPr lang="en-US"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The final value of S is {1, 2, 4}, and a feasible sequence for this set is [2, 1, 4]. </a:t>
                </a:r>
              </a:p>
              <a:p>
                <a:pPr marL="342900" indent="-342900">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In addition, jobs 1 and 4 both have deadlines of 3, we could use the feasible sequence [2, 4, 1]</a:t>
                </a:r>
              </a:p>
            </p:txBody>
          </p:sp>
        </mc:Choice>
        <mc:Fallback xmlns="">
          <p:sp>
            <p:nvSpPr>
              <p:cNvPr id="5" name="TextBox 4">
                <a:extLst>
                  <a:ext uri="{FF2B5EF4-FFF2-40B4-BE49-F238E27FC236}">
                    <a16:creationId xmlns:a16="http://schemas.microsoft.com/office/drawing/2014/main" id="{35D52331-6FC8-4B40-9F96-C88506B41346}"/>
                  </a:ext>
                </a:extLst>
              </p:cNvPr>
              <p:cNvSpPr txBox="1">
                <a:spLocks noRot="1" noChangeAspect="1" noMove="1" noResize="1" noEditPoints="1" noAdjustHandles="1" noChangeArrowheads="1" noChangeShapeType="1" noTextEdit="1"/>
              </p:cNvSpPr>
              <p:nvPr/>
            </p:nvSpPr>
            <p:spPr>
              <a:xfrm>
                <a:off x="4514469" y="2625524"/>
                <a:ext cx="6333640" cy="3816429"/>
              </a:xfrm>
              <a:prstGeom prst="rect">
                <a:avLst/>
              </a:prstGeom>
              <a:blipFill>
                <a:blip r:embed="rId2"/>
                <a:stretch>
                  <a:fillRect l="-1155" t="-1278" b="-2236"/>
                </a:stretch>
              </a:blipFill>
            </p:spPr>
            <p:txBody>
              <a:bodyPr/>
              <a:lstStyle/>
              <a:p>
                <a:r>
                  <a:rPr lang="en-US">
                    <a:noFill/>
                  </a:rPr>
                  <a:t> </a:t>
                </a:r>
              </a:p>
            </p:txBody>
          </p:sp>
        </mc:Fallback>
      </mc:AlternateContent>
    </p:spTree>
    <p:extLst>
      <p:ext uri="{BB962C8B-B14F-4D97-AF65-F5344CB8AC3E}">
        <p14:creationId xmlns:p14="http://schemas.microsoft.com/office/powerpoint/2010/main" val="36282219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1F9D75-BCCC-4D8C-BAD7-0E53433E97CF}"/>
              </a:ext>
            </a:extLst>
          </p:cNvPr>
          <p:cNvSpPr txBox="1"/>
          <p:nvPr/>
        </p:nvSpPr>
        <p:spPr>
          <a:xfrm>
            <a:off x="1380308" y="1536174"/>
            <a:ext cx="9026435" cy="3785652"/>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To refine this algorithm requires an efficient way to determine whether a set is feasible. To consider all possible sequences is not acceptable because it would take factorial time to do this.</a:t>
            </a:r>
          </a:p>
          <a:p>
            <a:r>
              <a:rPr lang="en-US" sz="2400" dirty="0">
                <a:latin typeface="Times New Roman" panose="02020603050405020304" pitchFamily="18" charset="0"/>
                <a:cs typeface="Times New Roman" panose="02020603050405020304" pitchFamily="18" charset="0"/>
              </a:rPr>
              <a:t>The following lemma enables us to check efficiently whether or not a set is feasible.</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Lemma 4.3.  Let S be a set of jobs. Then S is feasible if and only if the sequence obtained by ordering the jobs in S according to nondecreasing deadlines is feasible.</a:t>
            </a:r>
          </a:p>
          <a:p>
            <a:r>
              <a:rPr lang="en-US" sz="2400" dirty="0">
                <a:latin typeface="Times New Roman" panose="02020603050405020304" pitchFamily="18" charset="0"/>
                <a:cs typeface="Times New Roman" panose="02020603050405020304" pitchFamily="18" charset="0"/>
              </a:rPr>
              <a:t>Proof: Leave it to readers.</a:t>
            </a:r>
          </a:p>
        </p:txBody>
      </p:sp>
      <p:sp>
        <p:nvSpPr>
          <p:cNvPr id="3" name="TextBox 2">
            <a:extLst>
              <a:ext uri="{FF2B5EF4-FFF2-40B4-BE49-F238E27FC236}">
                <a16:creationId xmlns:a16="http://schemas.microsoft.com/office/drawing/2014/main" id="{4E3F816D-AFD4-45F3-9A77-9A2555AE33F2}"/>
              </a:ext>
            </a:extLst>
          </p:cNvPr>
          <p:cNvSpPr txBox="1"/>
          <p:nvPr/>
        </p:nvSpPr>
        <p:spPr>
          <a:xfrm>
            <a:off x="1380308" y="653143"/>
            <a:ext cx="8852659" cy="58477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Scheduling </a:t>
            </a:r>
            <a:r>
              <a:rPr lang="en-US" sz="2800" dirty="0">
                <a:latin typeface="Times New Roman" panose="02020603050405020304" pitchFamily="18" charset="0"/>
                <a:cs typeface="Times New Roman" panose="02020603050405020304" pitchFamily="18" charset="0"/>
              </a:rPr>
              <a:t>with Deadlines</a:t>
            </a:r>
          </a:p>
        </p:txBody>
      </p:sp>
    </p:spTree>
    <p:extLst>
      <p:ext uri="{BB962C8B-B14F-4D97-AF65-F5344CB8AC3E}">
        <p14:creationId xmlns:p14="http://schemas.microsoft.com/office/powerpoint/2010/main" val="36315008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EE1F9D75-BCCC-4D8C-BAD7-0E53433E97CF}"/>
                  </a:ext>
                </a:extLst>
              </p:cNvPr>
              <p:cNvSpPr txBox="1"/>
              <p:nvPr/>
            </p:nvSpPr>
            <p:spPr>
              <a:xfrm>
                <a:off x="1582782" y="1534292"/>
                <a:ext cx="9026435" cy="3416320"/>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Example 4.5. Suppose we have the jobs in Example 4.4. To determine whether {1, 2, 4, 7}is feasible. Lemma 4.3 says we need only check the feasibility of the sequence</a:t>
                </a:r>
              </a:p>
              <a:p>
                <a:r>
                  <a:rPr lang="en-US" sz="2400" dirty="0">
                    <a:latin typeface="Times New Roman" panose="02020603050405020304" pitchFamily="18" charset="0"/>
                    <a:cs typeface="Times New Roman" panose="02020603050405020304" pitchFamily="18" charset="0"/>
                  </a:rPr>
                  <a:t>  	job sequence		[2,  7,  1,  4]</a:t>
                </a:r>
              </a:p>
              <a:p>
                <a:r>
                  <a:rPr lang="en-US" sz="2400" dirty="0">
                    <a:latin typeface="Times New Roman" panose="02020603050405020304" pitchFamily="18" charset="0"/>
                    <a:cs typeface="Times New Roman" panose="02020603050405020304" pitchFamily="18" charset="0"/>
                  </a:rPr>
                  <a:t>				  </a:t>
                </a:r>
                <a14:m>
                  <m:oMath xmlns:m="http://schemas.openxmlformats.org/officeDocument/2006/math">
                    <m:r>
                      <a:rPr lang="en-US" sz="2400" i="1" smtClean="0">
                        <a:latin typeface="Cambria Math" panose="02040503050406030204" pitchFamily="18" charset="0"/>
                        <a:ea typeface="Cambria Math" panose="02040503050406030204" pitchFamily="18" charset="0"/>
                        <a:cs typeface="Times New Roman" panose="02020603050405020304" pitchFamily="18" charset="0"/>
                      </a:rPr>
                      <m:t>↑</m:t>
                    </m:r>
                  </m:oMath>
                </a14:m>
                <a:r>
                  <a:rPr lang="en-US" sz="2400" dirty="0">
                    <a:latin typeface="Times New Roman" panose="02020603050405020304" pitchFamily="18" charset="0"/>
                    <a:cs typeface="Times New Roman" panose="02020603050405020304" pitchFamily="18" charset="0"/>
                  </a:rPr>
                  <a:t>   </a:t>
                </a:r>
                <a14:m>
                  <m:oMath xmlns:m="http://schemas.openxmlformats.org/officeDocument/2006/math">
                    <m:r>
                      <a:rPr lang="en-US" sz="2400" i="1">
                        <a:latin typeface="Cambria Math" panose="02040503050406030204" pitchFamily="18" charset="0"/>
                        <a:ea typeface="Cambria Math" panose="02040503050406030204" pitchFamily="18" charset="0"/>
                        <a:cs typeface="Times New Roman" panose="02020603050405020304" pitchFamily="18" charset="0"/>
                      </a:rPr>
                      <m:t>↑</m:t>
                    </m:r>
                  </m:oMath>
                </a14:m>
                <a:r>
                  <a:rPr lang="en-US" sz="2400" dirty="0">
                    <a:latin typeface="Times New Roman" panose="02020603050405020304" pitchFamily="18" charset="0"/>
                    <a:cs typeface="Times New Roman" panose="02020603050405020304" pitchFamily="18" charset="0"/>
                  </a:rPr>
                  <a:t>   </a:t>
                </a:r>
                <a14:m>
                  <m:oMath xmlns:m="http://schemas.openxmlformats.org/officeDocument/2006/math">
                    <m:r>
                      <a:rPr lang="en-US" sz="2400" i="1">
                        <a:latin typeface="Cambria Math" panose="02040503050406030204" pitchFamily="18" charset="0"/>
                        <a:ea typeface="Cambria Math" panose="02040503050406030204" pitchFamily="18" charset="0"/>
                        <a:cs typeface="Times New Roman" panose="02020603050405020304" pitchFamily="18" charset="0"/>
                      </a:rPr>
                      <m:t>↑</m:t>
                    </m:r>
                  </m:oMath>
                </a14:m>
                <a:r>
                  <a:rPr lang="en-US" sz="2400" dirty="0">
                    <a:latin typeface="Times New Roman" panose="02020603050405020304" pitchFamily="18" charset="0"/>
                    <a:cs typeface="Times New Roman" panose="02020603050405020304" pitchFamily="18" charset="0"/>
                  </a:rPr>
                  <a:t> </a:t>
                </a:r>
                <a14:m>
                  <m:oMath xmlns:m="http://schemas.openxmlformats.org/officeDocument/2006/math">
                    <m:r>
                      <a:rPr lang="en-US" sz="2400" b="0" i="0" smtClean="0">
                        <a:latin typeface="Cambria Math" panose="02040503050406030204" pitchFamily="18" charset="0"/>
                        <a:ea typeface="Cambria Math" panose="02040503050406030204" pitchFamily="18" charset="0"/>
                        <a:cs typeface="Times New Roman" panose="02020603050405020304" pitchFamily="18" charset="0"/>
                      </a:rPr>
                      <m:t>  </m:t>
                    </m:r>
                    <m:r>
                      <a:rPr lang="en-US" sz="2400" i="1">
                        <a:latin typeface="Cambria Math" panose="02040503050406030204" pitchFamily="18" charset="0"/>
                        <a:ea typeface="Cambria Math" panose="02040503050406030204" pitchFamily="18" charset="0"/>
                        <a:cs typeface="Times New Roman" panose="02020603050405020304" pitchFamily="18" charset="0"/>
                      </a:rPr>
                      <m:t>↑</m:t>
                    </m:r>
                  </m:oMath>
                </a14:m>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deadline		  1   2   3   3</a:t>
                </a:r>
              </a:p>
              <a:p>
                <a:r>
                  <a:rPr lang="en-US" sz="2400" dirty="0">
                    <a:latin typeface="Times New Roman" panose="02020603050405020304" pitchFamily="18" charset="0"/>
                    <a:cs typeface="Times New Roman" panose="02020603050405020304" pitchFamily="18" charset="0"/>
                  </a:rPr>
                  <a:t>The </a:t>
                </a:r>
                <a:r>
                  <a:rPr lang="en-US" sz="2400" dirty="0" err="1">
                    <a:latin typeface="Times New Roman" panose="02020603050405020304" pitchFamily="18" charset="0"/>
                    <a:cs typeface="Times New Roman" panose="02020603050405020304" pitchFamily="18" charset="0"/>
                  </a:rPr>
                  <a:t>dealine</a:t>
                </a:r>
                <a:r>
                  <a:rPr lang="en-US" sz="2400" dirty="0">
                    <a:latin typeface="Times New Roman" panose="02020603050405020304" pitchFamily="18" charset="0"/>
                    <a:cs typeface="Times New Roman" panose="02020603050405020304" pitchFamily="18" charset="0"/>
                  </a:rPr>
                  <a:t> of each job has been listed under the job. Since job 4 is not scheduled by its deadline, the sequence is not feasible. By Lemma 4.3, the set is not feasible.</a:t>
                </a:r>
              </a:p>
            </p:txBody>
          </p:sp>
        </mc:Choice>
        <mc:Fallback xmlns="">
          <p:sp>
            <p:nvSpPr>
              <p:cNvPr id="2" name="TextBox 1">
                <a:extLst>
                  <a:ext uri="{FF2B5EF4-FFF2-40B4-BE49-F238E27FC236}">
                    <a16:creationId xmlns:a16="http://schemas.microsoft.com/office/drawing/2014/main" id="{EE1F9D75-BCCC-4D8C-BAD7-0E53433E97CF}"/>
                  </a:ext>
                </a:extLst>
              </p:cNvPr>
              <p:cNvSpPr txBox="1">
                <a:spLocks noRot="1" noChangeAspect="1" noMove="1" noResize="1" noEditPoints="1" noAdjustHandles="1" noChangeArrowheads="1" noChangeShapeType="1" noTextEdit="1"/>
              </p:cNvSpPr>
              <p:nvPr/>
            </p:nvSpPr>
            <p:spPr>
              <a:xfrm>
                <a:off x="1582782" y="1534292"/>
                <a:ext cx="9026435" cy="3416320"/>
              </a:xfrm>
              <a:prstGeom prst="rect">
                <a:avLst/>
              </a:prstGeom>
              <a:blipFill>
                <a:blip r:embed="rId2"/>
                <a:stretch>
                  <a:fillRect l="-1081" t="-1429" b="-3214"/>
                </a:stretch>
              </a:blipFill>
            </p:spPr>
            <p:txBody>
              <a:bodyPr/>
              <a:lstStyle/>
              <a:p>
                <a:r>
                  <a:rPr lang="en-US">
                    <a:noFill/>
                  </a:rPr>
                  <a:t> </a:t>
                </a:r>
              </a:p>
            </p:txBody>
          </p:sp>
        </mc:Fallback>
      </mc:AlternateContent>
      <p:sp>
        <p:nvSpPr>
          <p:cNvPr id="3" name="TextBox 2">
            <a:extLst>
              <a:ext uri="{FF2B5EF4-FFF2-40B4-BE49-F238E27FC236}">
                <a16:creationId xmlns:a16="http://schemas.microsoft.com/office/drawing/2014/main" id="{2CDC5EF5-EDC3-4D17-A63D-7D8EA3573C9C}"/>
              </a:ext>
            </a:extLst>
          </p:cNvPr>
          <p:cNvSpPr txBox="1"/>
          <p:nvPr/>
        </p:nvSpPr>
        <p:spPr>
          <a:xfrm>
            <a:off x="1538251" y="525568"/>
            <a:ext cx="5594070" cy="58477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Scheduling </a:t>
            </a:r>
            <a:r>
              <a:rPr lang="en-US" sz="2800" dirty="0">
                <a:latin typeface="Times New Roman" panose="02020603050405020304" pitchFamily="18" charset="0"/>
                <a:cs typeface="Times New Roman" panose="02020603050405020304" pitchFamily="18" charset="0"/>
              </a:rPr>
              <a:t>with Deadlines</a:t>
            </a:r>
          </a:p>
        </p:txBody>
      </p:sp>
    </p:spTree>
    <p:extLst>
      <p:ext uri="{BB962C8B-B14F-4D97-AF65-F5344CB8AC3E}">
        <p14:creationId xmlns:p14="http://schemas.microsoft.com/office/powerpoint/2010/main" val="33335228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1F9D75-BCCC-4D8C-BAD7-0E53433E97CF}"/>
              </a:ext>
            </a:extLst>
          </p:cNvPr>
          <p:cNvSpPr txBox="1"/>
          <p:nvPr/>
        </p:nvSpPr>
        <p:spPr>
          <a:xfrm>
            <a:off x="1698171" y="1351508"/>
            <a:ext cx="9026435" cy="4154984"/>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Algorithm 4.4 for determining the schedule with deadline</a:t>
            </a:r>
          </a:p>
          <a:p>
            <a:r>
              <a:rPr lang="en-US" sz="2400" dirty="0">
                <a:latin typeface="Times New Roman" panose="02020603050405020304" pitchFamily="18" charset="0"/>
                <a:cs typeface="Times New Roman" panose="02020603050405020304" pitchFamily="18" charset="0"/>
              </a:rPr>
              <a:t>Problem: Determine the schedule with maximum total profit given that </a:t>
            </a:r>
          </a:p>
          <a:p>
            <a:r>
              <a:rPr lang="en-US" sz="2400" dirty="0">
                <a:latin typeface="Times New Roman" panose="02020603050405020304" pitchFamily="18" charset="0"/>
                <a:cs typeface="Times New Roman" panose="02020603050405020304" pitchFamily="18" charset="0"/>
              </a:rPr>
              <a:t>	    each job has a profit that will be obtained only if the job is </a:t>
            </a:r>
          </a:p>
          <a:p>
            <a:r>
              <a:rPr lang="en-US" sz="2400" dirty="0">
                <a:latin typeface="Times New Roman" panose="02020603050405020304" pitchFamily="18" charset="0"/>
                <a:cs typeface="Times New Roman" panose="02020603050405020304" pitchFamily="18" charset="0"/>
              </a:rPr>
              <a:t>                scheduled by its deadline.</a:t>
            </a:r>
          </a:p>
          <a:p>
            <a:r>
              <a:rPr lang="en-US" sz="2400" dirty="0">
                <a:latin typeface="Times New Roman" panose="02020603050405020304" pitchFamily="18" charset="0"/>
                <a:cs typeface="Times New Roman" panose="02020603050405020304" pitchFamily="18" charset="0"/>
              </a:rPr>
              <a:t>Input:      The number of jobs, and array of integers deadline, indexed </a:t>
            </a:r>
          </a:p>
          <a:p>
            <a:r>
              <a:rPr lang="en-US" sz="2400" dirty="0">
                <a:latin typeface="Times New Roman" panose="02020603050405020304" pitchFamily="18" charset="0"/>
                <a:cs typeface="Times New Roman" panose="02020603050405020304" pitchFamily="18" charset="0"/>
              </a:rPr>
              <a:t>                from 1 to n, where deadline[</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is the deadline for the </a:t>
            </a:r>
            <a:r>
              <a:rPr lang="en-US" sz="2400" dirty="0" err="1">
                <a:latin typeface="Times New Roman" panose="02020603050405020304" pitchFamily="18" charset="0"/>
                <a:cs typeface="Times New Roman" panose="02020603050405020304" pitchFamily="18" charset="0"/>
              </a:rPr>
              <a:t>i</a:t>
            </a:r>
            <a:r>
              <a:rPr lang="en-US" sz="2400" baseline="30000" dirty="0" err="1">
                <a:latin typeface="Times New Roman" panose="02020603050405020304" pitchFamily="18" charset="0"/>
                <a:cs typeface="Times New Roman" panose="02020603050405020304" pitchFamily="18" charset="0"/>
              </a:rPr>
              <a:t>th</a:t>
            </a:r>
            <a:r>
              <a:rPr lang="en-US" sz="2400" dirty="0">
                <a:latin typeface="Times New Roman" panose="02020603050405020304" pitchFamily="18" charset="0"/>
                <a:cs typeface="Times New Roman" panose="02020603050405020304" pitchFamily="18" charset="0"/>
              </a:rPr>
              <a:t> job. </a:t>
            </a:r>
          </a:p>
          <a:p>
            <a:r>
              <a:rPr lang="en-US" sz="2400" dirty="0">
                <a:latin typeface="Times New Roman" panose="02020603050405020304" pitchFamily="18" charset="0"/>
                <a:cs typeface="Times New Roman" panose="02020603050405020304" pitchFamily="18" charset="0"/>
              </a:rPr>
              <a:t>                The array has been sorted in nonincreasing order according to </a:t>
            </a:r>
          </a:p>
          <a:p>
            <a:r>
              <a:rPr lang="en-US" sz="2400" dirty="0">
                <a:latin typeface="Times New Roman" panose="02020603050405020304" pitchFamily="18" charset="0"/>
                <a:cs typeface="Times New Roman" panose="02020603050405020304" pitchFamily="18" charset="0"/>
              </a:rPr>
              <a:t>                the profits associated with the jobs. (Assume that the jobs </a:t>
            </a:r>
          </a:p>
          <a:p>
            <a:r>
              <a:rPr lang="en-US" sz="2400" dirty="0">
                <a:latin typeface="Times New Roman" panose="02020603050405020304" pitchFamily="18" charset="0"/>
                <a:cs typeface="Times New Roman" panose="02020603050405020304" pitchFamily="18" charset="0"/>
              </a:rPr>
              <a:t>                have already been sorted by profit in nonincreasing order, </a:t>
            </a:r>
          </a:p>
          <a:p>
            <a:r>
              <a:rPr lang="en-US" sz="2400" dirty="0">
                <a:latin typeface="Times New Roman" panose="02020603050405020304" pitchFamily="18" charset="0"/>
                <a:cs typeface="Times New Roman" panose="02020603050405020304" pitchFamily="18" charset="0"/>
              </a:rPr>
              <a:t>                before being passed to the algorithm.)</a:t>
            </a:r>
          </a:p>
          <a:p>
            <a:r>
              <a:rPr lang="en-US" sz="2400" dirty="0">
                <a:latin typeface="Times New Roman" panose="02020603050405020304" pitchFamily="18" charset="0"/>
                <a:cs typeface="Times New Roman" panose="02020603050405020304" pitchFamily="18" charset="0"/>
              </a:rPr>
              <a:t>Output:    An optimal sequence J for the jobs.</a:t>
            </a:r>
          </a:p>
        </p:txBody>
      </p:sp>
      <p:sp>
        <p:nvSpPr>
          <p:cNvPr id="3" name="TextBox 2">
            <a:extLst>
              <a:ext uri="{FF2B5EF4-FFF2-40B4-BE49-F238E27FC236}">
                <a16:creationId xmlns:a16="http://schemas.microsoft.com/office/drawing/2014/main" id="{4C8F8773-FD5A-480D-9AEC-9D62C5770528}"/>
              </a:ext>
            </a:extLst>
          </p:cNvPr>
          <p:cNvSpPr txBox="1"/>
          <p:nvPr/>
        </p:nvSpPr>
        <p:spPr>
          <a:xfrm>
            <a:off x="1538251" y="525568"/>
            <a:ext cx="5594070" cy="58477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Scheduling </a:t>
            </a:r>
            <a:r>
              <a:rPr lang="en-US" sz="2800" dirty="0">
                <a:latin typeface="Times New Roman" panose="02020603050405020304" pitchFamily="18" charset="0"/>
                <a:cs typeface="Times New Roman" panose="02020603050405020304" pitchFamily="18" charset="0"/>
              </a:rPr>
              <a:t>with Deadlines</a:t>
            </a:r>
          </a:p>
        </p:txBody>
      </p:sp>
    </p:spTree>
    <p:extLst>
      <p:ext uri="{BB962C8B-B14F-4D97-AF65-F5344CB8AC3E}">
        <p14:creationId xmlns:p14="http://schemas.microsoft.com/office/powerpoint/2010/main" val="21957736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1F9D75-BCCC-4D8C-BAD7-0E53433E97CF}"/>
              </a:ext>
            </a:extLst>
          </p:cNvPr>
          <p:cNvSpPr txBox="1"/>
          <p:nvPr/>
        </p:nvSpPr>
        <p:spPr>
          <a:xfrm>
            <a:off x="1656608" y="1276597"/>
            <a:ext cx="9026435" cy="452431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void schedule (int n, const int deadline[ ], </a:t>
            </a:r>
            <a:r>
              <a:rPr lang="en-US" sz="2400" dirty="0" err="1">
                <a:latin typeface="Times New Roman" panose="02020603050405020304" pitchFamily="18" charset="0"/>
                <a:cs typeface="Times New Roman" panose="02020603050405020304" pitchFamily="18" charset="0"/>
              </a:rPr>
              <a:t>sequence_of_integer</a:t>
            </a:r>
            <a:r>
              <a:rPr lang="en-US" sz="2400" dirty="0">
                <a:latin typeface="Times New Roman" panose="02020603050405020304" pitchFamily="18" charset="0"/>
                <a:cs typeface="Times New Roman" panose="02020603050405020304" pitchFamily="18" charset="0"/>
              </a:rPr>
              <a:t>&amp; J)</a:t>
            </a:r>
          </a:p>
          <a:p>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	index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sequence_of_integer</a:t>
            </a:r>
            <a:r>
              <a:rPr lang="en-US" sz="2400" dirty="0">
                <a:latin typeface="Times New Roman" panose="02020603050405020304" pitchFamily="18" charset="0"/>
                <a:cs typeface="Times New Roman" panose="02020603050405020304" pitchFamily="18" charset="0"/>
              </a:rPr>
              <a:t> K;</a:t>
            </a:r>
          </a:p>
          <a:p>
            <a:r>
              <a:rPr lang="en-US" sz="2400" dirty="0">
                <a:latin typeface="Times New Roman" panose="02020603050405020304" pitchFamily="18" charset="0"/>
                <a:cs typeface="Times New Roman" panose="02020603050405020304" pitchFamily="18" charset="0"/>
              </a:rPr>
              <a:t>	J = [1];</a:t>
            </a:r>
          </a:p>
          <a:p>
            <a:r>
              <a:rPr lang="en-US" sz="2400" dirty="0">
                <a:latin typeface="Times New Roman" panose="02020603050405020304" pitchFamily="18" charset="0"/>
                <a:cs typeface="Times New Roman" panose="02020603050405020304" pitchFamily="18" charset="0"/>
              </a:rPr>
              <a:t>	for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 2;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&lt;= n;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		K = J with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added according to nondecreasing values </a:t>
            </a:r>
          </a:p>
          <a:p>
            <a:r>
              <a:rPr lang="en-US" sz="2400" dirty="0">
                <a:latin typeface="Times New Roman" panose="02020603050405020304" pitchFamily="18" charset="0"/>
                <a:cs typeface="Times New Roman" panose="02020603050405020304" pitchFamily="18" charset="0"/>
              </a:rPr>
              <a:t>							    of deadline[</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		if (K is feasible)</a:t>
            </a:r>
          </a:p>
          <a:p>
            <a:r>
              <a:rPr lang="en-US" sz="2400" dirty="0">
                <a:latin typeface="Times New Roman" panose="02020603050405020304" pitchFamily="18" charset="0"/>
                <a:cs typeface="Times New Roman" panose="02020603050405020304" pitchFamily="18" charset="0"/>
              </a:rPr>
              <a:t>			J = K;</a:t>
            </a:r>
          </a:p>
          <a:p>
            <a:r>
              <a:rPr lang="en-US" sz="2400" dirty="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a:t>
            </a:r>
          </a:p>
        </p:txBody>
      </p:sp>
      <p:sp>
        <p:nvSpPr>
          <p:cNvPr id="3" name="TextBox 2">
            <a:extLst>
              <a:ext uri="{FF2B5EF4-FFF2-40B4-BE49-F238E27FC236}">
                <a16:creationId xmlns:a16="http://schemas.microsoft.com/office/drawing/2014/main" id="{1E8A1A19-94CE-45BE-9FB2-14600987F042}"/>
              </a:ext>
            </a:extLst>
          </p:cNvPr>
          <p:cNvSpPr txBox="1"/>
          <p:nvPr/>
        </p:nvSpPr>
        <p:spPr>
          <a:xfrm>
            <a:off x="1538251" y="525568"/>
            <a:ext cx="5594070" cy="58477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Scheduling </a:t>
            </a:r>
            <a:r>
              <a:rPr lang="en-US" sz="2800" dirty="0">
                <a:latin typeface="Times New Roman" panose="02020603050405020304" pitchFamily="18" charset="0"/>
                <a:cs typeface="Times New Roman" panose="02020603050405020304" pitchFamily="18" charset="0"/>
              </a:rPr>
              <a:t>with Deadlines</a:t>
            </a:r>
          </a:p>
        </p:txBody>
      </p:sp>
    </p:spTree>
    <p:extLst>
      <p:ext uri="{BB962C8B-B14F-4D97-AF65-F5344CB8AC3E}">
        <p14:creationId xmlns:p14="http://schemas.microsoft.com/office/powerpoint/2010/main" val="1324254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1F9D75-BCCC-4D8C-BAD7-0E53433E97CF}"/>
              </a:ext>
            </a:extLst>
          </p:cNvPr>
          <p:cNvSpPr txBox="1"/>
          <p:nvPr/>
        </p:nvSpPr>
        <p:spPr>
          <a:xfrm>
            <a:off x="1380308" y="653143"/>
            <a:ext cx="8852659" cy="58477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Scheduling </a:t>
            </a:r>
            <a:r>
              <a:rPr lang="en-US" sz="2800" dirty="0">
                <a:latin typeface="Times New Roman" panose="02020603050405020304" pitchFamily="18" charset="0"/>
                <a:cs typeface="Times New Roman" panose="02020603050405020304" pitchFamily="18" charset="0"/>
              </a:rPr>
              <a:t>with minimizing total time in the system </a:t>
            </a:r>
          </a:p>
        </p:txBody>
      </p:sp>
      <p:sp>
        <p:nvSpPr>
          <p:cNvPr id="3" name="TextBox 2">
            <a:extLst>
              <a:ext uri="{FF2B5EF4-FFF2-40B4-BE49-F238E27FC236}">
                <a16:creationId xmlns:a16="http://schemas.microsoft.com/office/drawing/2014/main" id="{CC5FA8EF-8E72-41B9-ABB6-4F9489481D22}"/>
              </a:ext>
            </a:extLst>
          </p:cNvPr>
          <p:cNvSpPr txBox="1"/>
          <p:nvPr/>
        </p:nvSpPr>
        <p:spPr>
          <a:xfrm>
            <a:off x="1322119" y="1536174"/>
            <a:ext cx="9265921" cy="4524315"/>
          </a:xfrm>
          <a:prstGeom prst="rect">
            <a:avLst/>
          </a:prstGeom>
          <a:noFill/>
        </p:spPr>
        <p:txBody>
          <a:bodyPr wrap="square" rtlCol="0">
            <a:spAutoFit/>
          </a:bodyPr>
          <a:lstStyle/>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Consider a problem of optimally scheduling multiple jobs (customers) to be served by a processor (producer), where jobs do not all take the same amount of time to be completely served, but the producer knows how long each takes.</a:t>
            </a: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An </a:t>
            </a:r>
            <a:r>
              <a:rPr lang="en-US" sz="2400" dirty="0">
                <a:solidFill>
                  <a:srgbClr val="3803CD"/>
                </a:solidFill>
                <a:latin typeface="Times New Roman" panose="02020603050405020304" pitchFamily="18" charset="0"/>
                <a:cs typeface="Times New Roman" panose="02020603050405020304" pitchFamily="18" charset="0"/>
              </a:rPr>
              <a:t>optimal schedule </a:t>
            </a:r>
            <a:r>
              <a:rPr lang="en-US" sz="2400" dirty="0">
                <a:latin typeface="Times New Roman" panose="02020603050405020304" pitchFamily="18" charset="0"/>
                <a:cs typeface="Times New Roman" panose="02020603050405020304" pitchFamily="18" charset="0"/>
              </a:rPr>
              <a:t>would be minimizing the total time customers spent both waiting and being served (executed). </a:t>
            </a: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time spent both waiting and being served is called </a:t>
            </a:r>
            <a:r>
              <a:rPr lang="en-US" sz="2400" dirty="0">
                <a:solidFill>
                  <a:srgbClr val="3803CD"/>
                </a:solidFill>
                <a:latin typeface="Times New Roman" panose="02020603050405020304" pitchFamily="18" charset="0"/>
                <a:cs typeface="Times New Roman" panose="02020603050405020304" pitchFamily="18" charset="0"/>
              </a:rPr>
              <a:t>the time in the system</a:t>
            </a:r>
            <a:r>
              <a:rPr lang="en-US" sz="2400" dirty="0">
                <a:latin typeface="Times New Roman" panose="02020603050405020304" pitchFamily="18" charset="0"/>
                <a:cs typeface="Times New Roman" panose="02020603050405020304" pitchFamily="18" charset="0"/>
              </a:rPr>
              <a:t>. </a:t>
            </a: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problem of minimizing the total time in the system has many applications. For example,</a:t>
            </a:r>
          </a:p>
          <a:p>
            <a:pPr marL="914400" lvl="1"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schedule users’ access to a disk drive to minimize the total time they spend waiting and being served. </a:t>
            </a:r>
          </a:p>
        </p:txBody>
      </p:sp>
    </p:spTree>
    <p:extLst>
      <p:ext uri="{BB962C8B-B14F-4D97-AF65-F5344CB8AC3E}">
        <p14:creationId xmlns:p14="http://schemas.microsoft.com/office/powerpoint/2010/main" val="31181520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1F9D75-BCCC-4D8C-BAD7-0E53433E97CF}"/>
              </a:ext>
            </a:extLst>
          </p:cNvPr>
          <p:cNvSpPr txBox="1"/>
          <p:nvPr/>
        </p:nvSpPr>
        <p:spPr>
          <a:xfrm>
            <a:off x="1467394" y="1304469"/>
            <a:ext cx="9026435"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Example 4.6.  Given the jobs with deadlines and profits in Example 4.4.</a:t>
            </a:r>
          </a:p>
        </p:txBody>
      </p:sp>
      <p:sp>
        <p:nvSpPr>
          <p:cNvPr id="3" name="TextBox 2">
            <a:extLst>
              <a:ext uri="{FF2B5EF4-FFF2-40B4-BE49-F238E27FC236}">
                <a16:creationId xmlns:a16="http://schemas.microsoft.com/office/drawing/2014/main" id="{E18AECF0-97A0-4F5C-B47C-8982ACEDFF97}"/>
              </a:ext>
            </a:extLst>
          </p:cNvPr>
          <p:cNvSpPr txBox="1"/>
          <p:nvPr/>
        </p:nvSpPr>
        <p:spPr>
          <a:xfrm>
            <a:off x="1467394" y="525568"/>
            <a:ext cx="5594070" cy="58477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Scheduling </a:t>
            </a:r>
            <a:r>
              <a:rPr lang="en-US" sz="2800" dirty="0">
                <a:latin typeface="Times New Roman" panose="02020603050405020304" pitchFamily="18" charset="0"/>
                <a:cs typeface="Times New Roman" panose="02020603050405020304" pitchFamily="18" charset="0"/>
              </a:rPr>
              <a:t>with Deadlines</a:t>
            </a:r>
          </a:p>
        </p:txBody>
      </p:sp>
      <p:graphicFrame>
        <p:nvGraphicFramePr>
          <p:cNvPr id="4" name="Table 4">
            <a:extLst>
              <a:ext uri="{FF2B5EF4-FFF2-40B4-BE49-F238E27FC236}">
                <a16:creationId xmlns:a16="http://schemas.microsoft.com/office/drawing/2014/main" id="{ABD311B7-14FD-42E8-BAD9-EB3DB7DFD612}"/>
              </a:ext>
            </a:extLst>
          </p:cNvPr>
          <p:cNvGraphicFramePr>
            <a:graphicFrameLocks noGrp="1"/>
          </p:cNvGraphicFramePr>
          <p:nvPr>
            <p:extLst>
              <p:ext uri="{D42A27DB-BD31-4B8C-83A1-F6EECF244321}">
                <p14:modId xmlns:p14="http://schemas.microsoft.com/office/powerpoint/2010/main" val="2110673358"/>
              </p:ext>
            </p:extLst>
          </p:nvPr>
        </p:nvGraphicFramePr>
        <p:xfrm>
          <a:off x="1596043" y="2154389"/>
          <a:ext cx="2668386" cy="2937478"/>
        </p:xfrm>
        <a:graphic>
          <a:graphicData uri="http://schemas.openxmlformats.org/drawingml/2006/table">
            <a:tbl>
              <a:tblPr firstRow="1" bandRow="1">
                <a:tableStyleId>{5C22544A-7EE6-4342-B048-85BDC9FD1C3A}</a:tableStyleId>
              </a:tblPr>
              <a:tblGrid>
                <a:gridCol w="600379">
                  <a:extLst>
                    <a:ext uri="{9D8B030D-6E8A-4147-A177-3AD203B41FA5}">
                      <a16:colId xmlns:a16="http://schemas.microsoft.com/office/drawing/2014/main" val="3568550655"/>
                    </a:ext>
                  </a:extLst>
                </a:gridCol>
                <a:gridCol w="1142209">
                  <a:extLst>
                    <a:ext uri="{9D8B030D-6E8A-4147-A177-3AD203B41FA5}">
                      <a16:colId xmlns:a16="http://schemas.microsoft.com/office/drawing/2014/main" val="3924062548"/>
                    </a:ext>
                  </a:extLst>
                </a:gridCol>
                <a:gridCol w="925798">
                  <a:extLst>
                    <a:ext uri="{9D8B030D-6E8A-4147-A177-3AD203B41FA5}">
                      <a16:colId xmlns:a16="http://schemas.microsoft.com/office/drawing/2014/main" val="206926212"/>
                    </a:ext>
                  </a:extLst>
                </a:gridCol>
              </a:tblGrid>
              <a:tr h="366620">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Job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Deadlines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Profits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83476253"/>
                  </a:ext>
                </a:extLst>
              </a:tr>
              <a:tr h="366620">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85537015"/>
                  </a:ext>
                </a:extLst>
              </a:tr>
              <a:tr h="366620">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09077289"/>
                  </a:ext>
                </a:extLst>
              </a:tr>
              <a:tr h="366620">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92355392"/>
                  </a:ext>
                </a:extLst>
              </a:tr>
              <a:tr h="366620">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50953623"/>
                  </a:ext>
                </a:extLst>
              </a:tr>
              <a:tr h="366620">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885017"/>
                  </a:ext>
                </a:extLst>
              </a:tr>
              <a:tr h="366620">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40980557"/>
                  </a:ext>
                </a:extLst>
              </a:tr>
              <a:tr h="371138">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02043152"/>
                  </a:ext>
                </a:extLst>
              </a:tr>
            </a:tbl>
          </a:graphicData>
        </a:graphic>
      </p:graphicFrame>
      <p:sp>
        <p:nvSpPr>
          <p:cNvPr id="5" name="TextBox 4">
            <a:extLst>
              <a:ext uri="{FF2B5EF4-FFF2-40B4-BE49-F238E27FC236}">
                <a16:creationId xmlns:a16="http://schemas.microsoft.com/office/drawing/2014/main" id="{9E98F04D-EA39-4EB4-AD97-7FA3D0495000}"/>
              </a:ext>
            </a:extLst>
          </p:cNvPr>
          <p:cNvSpPr txBox="1"/>
          <p:nvPr/>
        </p:nvSpPr>
        <p:spPr>
          <a:xfrm>
            <a:off x="4489531" y="2033906"/>
            <a:ext cx="6333640" cy="3816429"/>
          </a:xfrm>
          <a:prstGeom prst="rect">
            <a:avLst/>
          </a:prstGeom>
          <a:noFill/>
        </p:spPr>
        <p:txBody>
          <a:bodyPr wrap="square" rtlCol="0">
            <a:spAutoFit/>
          </a:bodyPr>
          <a:lstStyle/>
          <a:p>
            <a:pPr marL="457200" indent="-457200">
              <a:buAutoNum type="arabicPeriod"/>
            </a:pPr>
            <a:r>
              <a:rPr lang="en-US" sz="2200" dirty="0">
                <a:latin typeface="Times New Roman" panose="02020603050405020304" pitchFamily="18" charset="0"/>
                <a:cs typeface="Times New Roman" panose="02020603050405020304" pitchFamily="18" charset="0"/>
              </a:rPr>
              <a:t>J = [1]. </a:t>
            </a:r>
          </a:p>
          <a:p>
            <a:pPr marL="457200" indent="-457200">
              <a:buAutoNum type="arabicPeriod"/>
            </a:pPr>
            <a:r>
              <a:rPr lang="en-US" sz="2200" dirty="0">
                <a:latin typeface="Times New Roman" panose="02020603050405020304" pitchFamily="18" charset="0"/>
                <a:cs typeface="Times New Roman" panose="02020603050405020304" pitchFamily="18" charset="0"/>
              </a:rPr>
              <a:t>K = [2, 1] and is determined to be feasible.</a:t>
            </a:r>
          </a:p>
          <a:p>
            <a:r>
              <a:rPr lang="en-US" sz="2200" dirty="0">
                <a:latin typeface="Times New Roman" panose="02020603050405020304" pitchFamily="18" charset="0"/>
                <a:cs typeface="Times New Roman" panose="02020603050405020304" pitchFamily="18" charset="0"/>
              </a:rPr>
              <a:t>       J = [2, 1] for K is feasible.</a:t>
            </a:r>
          </a:p>
          <a:p>
            <a:pPr marL="457200" indent="-457200">
              <a:buAutoNum type="arabicPeriod" startAt="3"/>
              <a:tabLst>
                <a:tab pos="457200" algn="l"/>
              </a:tabLst>
            </a:pPr>
            <a:r>
              <a:rPr lang="en-US" sz="2200" dirty="0">
                <a:latin typeface="Times New Roman" panose="02020603050405020304" pitchFamily="18" charset="0"/>
                <a:cs typeface="Times New Roman" panose="02020603050405020304" pitchFamily="18" charset="0"/>
              </a:rPr>
              <a:t>K = [2, 3, 1] and is rejected for it is not feasible.</a:t>
            </a:r>
          </a:p>
          <a:p>
            <a:pPr marL="457200" indent="-457200">
              <a:buAutoNum type="arabicPeriod" startAt="3"/>
              <a:tabLst>
                <a:tab pos="457200" algn="l"/>
              </a:tabLst>
            </a:pPr>
            <a:r>
              <a:rPr lang="en-US" sz="2200" dirty="0">
                <a:latin typeface="Times New Roman" panose="02020603050405020304" pitchFamily="18" charset="0"/>
                <a:cs typeface="Times New Roman" panose="02020603050405020304" pitchFamily="18" charset="0"/>
              </a:rPr>
              <a:t>K = [2, 1, 4] and is determined to be feasible.</a:t>
            </a:r>
          </a:p>
          <a:p>
            <a:r>
              <a:rPr lang="en-US" sz="2200" dirty="0">
                <a:latin typeface="Times New Roman" panose="02020603050405020304" pitchFamily="18" charset="0"/>
                <a:cs typeface="Times New Roman" panose="02020603050405020304" pitchFamily="18" charset="0"/>
              </a:rPr>
              <a:t>       J = [2, 1, 4] for K is feasible.</a:t>
            </a:r>
          </a:p>
          <a:p>
            <a:pPr marL="457200" indent="-457200">
              <a:buAutoNum type="arabicPeriod" startAt="5"/>
            </a:pPr>
            <a:r>
              <a:rPr lang="en-US" sz="2200" dirty="0">
                <a:latin typeface="Times New Roman" panose="02020603050405020304" pitchFamily="18" charset="0"/>
                <a:cs typeface="Times New Roman" panose="02020603050405020304" pitchFamily="18" charset="0"/>
              </a:rPr>
              <a:t>K = [2, 5, 1, 4] and is rejected for it is not feasible. </a:t>
            </a:r>
          </a:p>
          <a:p>
            <a:pPr marL="457200" indent="-457200">
              <a:buFontTx/>
              <a:buAutoNum type="arabicPeriod" startAt="5"/>
            </a:pPr>
            <a:r>
              <a:rPr lang="en-US" sz="2200" dirty="0">
                <a:latin typeface="Times New Roman" panose="02020603050405020304" pitchFamily="18" charset="0"/>
                <a:cs typeface="Times New Roman" panose="02020603050405020304" pitchFamily="18" charset="0"/>
              </a:rPr>
              <a:t>K = [2, 1, 6, 4] and is rejected for it is not feasible. </a:t>
            </a:r>
          </a:p>
          <a:p>
            <a:pPr marL="457200" indent="-457200">
              <a:buFontTx/>
              <a:buAutoNum type="arabicPeriod" startAt="5"/>
            </a:pPr>
            <a:r>
              <a:rPr lang="en-US" sz="2200" dirty="0">
                <a:latin typeface="Times New Roman" panose="02020603050405020304" pitchFamily="18" charset="0"/>
                <a:cs typeface="Times New Roman" panose="02020603050405020304" pitchFamily="18" charset="0"/>
              </a:rPr>
              <a:t>K = [2, 7, 1, 4] and is rejected for it is not feasible.</a:t>
            </a:r>
          </a:p>
          <a:p>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The final value of J is [2, 1, 4]. </a:t>
            </a:r>
          </a:p>
        </p:txBody>
      </p:sp>
    </p:spTree>
    <p:extLst>
      <p:ext uri="{BB962C8B-B14F-4D97-AF65-F5344CB8AC3E}">
        <p14:creationId xmlns:p14="http://schemas.microsoft.com/office/powerpoint/2010/main" val="32595887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EE1F9D75-BCCC-4D8C-BAD7-0E53433E97CF}"/>
                  </a:ext>
                </a:extLst>
              </p:cNvPr>
              <p:cNvSpPr txBox="1"/>
              <p:nvPr/>
            </p:nvSpPr>
            <p:spPr>
              <a:xfrm>
                <a:off x="1664919" y="1351411"/>
                <a:ext cx="9026435" cy="4594719"/>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Basic operation: A comparison instruction is the basic operation. The reason is that we need to do </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comparisons to sort the jobs; </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more comparisons when we set K equal to J with job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added, and </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comparison to check if K is feasible. </a:t>
                </a:r>
              </a:p>
              <a:p>
                <a:r>
                  <a:rPr lang="en-US" sz="2400" dirty="0">
                    <a:latin typeface="Times New Roman" panose="02020603050405020304" pitchFamily="18" charset="0"/>
                    <a:cs typeface="Times New Roman" panose="02020603050405020304" pitchFamily="18" charset="0"/>
                  </a:rPr>
                  <a:t>Input size: n, the number of jobs.</a:t>
                </a:r>
              </a:p>
              <a:p>
                <a:r>
                  <a:rPr lang="en-US" sz="2400" dirty="0">
                    <a:latin typeface="Times New Roman" panose="02020603050405020304" pitchFamily="18" charset="0"/>
                    <a:cs typeface="Times New Roman" panose="02020603050405020304" pitchFamily="18" charset="0"/>
                  </a:rPr>
                  <a:t>It takes a time of </a:t>
                </a:r>
                <a14:m>
                  <m:oMath xmlns:m="http://schemas.openxmlformats.org/officeDocument/2006/math">
                    <m:r>
                      <a:rPr lang="en-US" sz="2400" i="1" smtClean="0">
                        <a:latin typeface="Cambria Math" panose="02040503050406030204" pitchFamily="18" charset="0"/>
                        <a:ea typeface="Cambria Math" panose="02040503050406030204" pitchFamily="18" charset="0"/>
                        <a:cs typeface="Times New Roman" panose="02020603050405020304" pitchFamily="18" charset="0"/>
                      </a:rPr>
                      <m:t>𝜃</m:t>
                    </m:r>
                    <m:r>
                      <a:rPr lang="en-US" sz="2400" b="0" i="1" smtClean="0">
                        <a:latin typeface="Cambria Math" panose="02040503050406030204" pitchFamily="18" charset="0"/>
                        <a:ea typeface="Cambria Math" panose="02040503050406030204" pitchFamily="18" charset="0"/>
                        <a:cs typeface="Times New Roman" panose="02020603050405020304" pitchFamily="18" charset="0"/>
                      </a:rPr>
                      <m:t>(</m:t>
                    </m:r>
                    <m:func>
                      <m:funcPr>
                        <m:ctrlPr>
                          <a:rPr lang="en-US" sz="2400" b="0" i="1" smtClean="0">
                            <a:latin typeface="Cambria Math" panose="02040503050406030204" pitchFamily="18" charset="0"/>
                            <a:ea typeface="Cambria Math" panose="02040503050406030204" pitchFamily="18" charset="0"/>
                            <a:cs typeface="Times New Roman" panose="02020603050405020304" pitchFamily="18" charset="0"/>
                          </a:rPr>
                        </m:ctrlPr>
                      </m:funcPr>
                      <m:fName>
                        <m:sSub>
                          <m:sSubPr>
                            <m:ctrlPr>
                              <a:rPr lang="en-US" sz="2400" b="0" i="1" smtClean="0">
                                <a:latin typeface="Cambria Math" panose="02040503050406030204" pitchFamily="18" charset="0"/>
                                <a:ea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ea typeface="Cambria Math" panose="02040503050406030204" pitchFamily="18" charset="0"/>
                                <a:cs typeface="Times New Roman" panose="02020603050405020304" pitchFamily="18" charset="0"/>
                              </a:rPr>
                              <m:t>𝑛</m:t>
                            </m:r>
                            <m:r>
                              <a:rPr lang="en-US" sz="2400" b="0" i="1" smtClean="0">
                                <a:latin typeface="Cambria Math" panose="02040503050406030204" pitchFamily="18" charset="0"/>
                                <a:ea typeface="Cambria Math" panose="02040503050406030204" pitchFamily="18" charset="0"/>
                                <a:cs typeface="Times New Roman" panose="02020603050405020304" pitchFamily="18" charset="0"/>
                              </a:rPr>
                              <m:t> </m:t>
                            </m:r>
                            <m:r>
                              <m:rPr>
                                <m:sty m:val="p"/>
                              </m:rPr>
                              <a:rPr lang="en-US" sz="2400" b="0" i="0" smtClean="0">
                                <a:latin typeface="Cambria Math" panose="02040503050406030204" pitchFamily="18" charset="0"/>
                                <a:ea typeface="Cambria Math" panose="02040503050406030204" pitchFamily="18" charset="0"/>
                                <a:cs typeface="Times New Roman" panose="02020603050405020304" pitchFamily="18" charset="0"/>
                              </a:rPr>
                              <m:t>log</m:t>
                            </m:r>
                          </m:e>
                          <m:sub>
                            <m:r>
                              <a:rPr lang="en-US" sz="2400" b="0" i="1" smtClean="0">
                                <a:latin typeface="Cambria Math" panose="02040503050406030204" pitchFamily="18" charset="0"/>
                                <a:ea typeface="Cambria Math" panose="02040503050406030204" pitchFamily="18" charset="0"/>
                                <a:cs typeface="Times New Roman" panose="02020603050405020304" pitchFamily="18" charset="0"/>
                              </a:rPr>
                              <m:t>2</m:t>
                            </m:r>
                          </m:sub>
                        </m:sSub>
                      </m:fName>
                      <m:e>
                        <m:r>
                          <a:rPr lang="en-US" sz="2400" b="0" i="1" smtClean="0">
                            <a:latin typeface="Cambria Math" panose="02040503050406030204" pitchFamily="18" charset="0"/>
                            <a:ea typeface="Cambria Math" panose="02040503050406030204" pitchFamily="18" charset="0"/>
                            <a:cs typeface="Times New Roman" panose="02020603050405020304" pitchFamily="18" charset="0"/>
                          </a:rPr>
                          <m:t>𝑛</m:t>
                        </m:r>
                        <m:r>
                          <a:rPr lang="en-US" sz="2400" b="0" i="1" smtClean="0">
                            <a:latin typeface="Cambria Math" panose="02040503050406030204" pitchFamily="18" charset="0"/>
                            <a:ea typeface="Cambria Math" panose="02040503050406030204" pitchFamily="18" charset="0"/>
                            <a:cs typeface="Times New Roman" panose="02020603050405020304" pitchFamily="18" charset="0"/>
                          </a:rPr>
                          <m:t>)</m:t>
                        </m:r>
                      </m:e>
                    </m:func>
                  </m:oMath>
                </a14:m>
                <a:r>
                  <a:rPr lang="en-US" sz="2400" dirty="0">
                    <a:latin typeface="Times New Roman" panose="02020603050405020304" pitchFamily="18" charset="0"/>
                    <a:cs typeface="Times New Roman" panose="02020603050405020304" pitchFamily="18" charset="0"/>
                  </a:rPr>
                  <a:t> to sort before passing them to the algorithm.</a:t>
                </a:r>
              </a:p>
              <a:p>
                <a:r>
                  <a:rPr lang="en-US" sz="2400" dirty="0">
                    <a:latin typeface="Times New Roman" panose="02020603050405020304" pitchFamily="18" charset="0"/>
                    <a:cs typeface="Times New Roman" panose="02020603050405020304" pitchFamily="18" charset="0"/>
                  </a:rPr>
                  <a:t>In each iteration of the for-</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loop, we need to do at most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- 1 comparisons to added the </a:t>
                </a:r>
                <a:r>
                  <a:rPr lang="en-US" sz="2400" dirty="0" err="1">
                    <a:latin typeface="Times New Roman" panose="02020603050405020304" pitchFamily="18" charset="0"/>
                    <a:cs typeface="Times New Roman" panose="02020603050405020304" pitchFamily="18" charset="0"/>
                  </a:rPr>
                  <a:t>i</a:t>
                </a:r>
                <a:r>
                  <a:rPr lang="en-US" sz="2400" baseline="30000" dirty="0" err="1">
                    <a:latin typeface="Times New Roman" panose="02020603050405020304" pitchFamily="18" charset="0"/>
                    <a:cs typeface="Times New Roman" panose="02020603050405020304" pitchFamily="18" charset="0"/>
                  </a:rPr>
                  <a:t>th</a:t>
                </a:r>
                <a:r>
                  <a:rPr lang="en-US" sz="2400" dirty="0">
                    <a:latin typeface="Times New Roman" panose="02020603050405020304" pitchFamily="18" charset="0"/>
                    <a:cs typeface="Times New Roman" panose="02020603050405020304" pitchFamily="18" charset="0"/>
                  </a:rPr>
                  <a:t> job to K, and at most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comparisons to check if K is feasible. Therefore the worst case is </a:t>
                </a:r>
              </a:p>
              <a:p>
                <a:r>
                  <a:rPr lang="en-US" sz="2400" dirty="0">
                    <a:latin typeface="Times New Roman" panose="02020603050405020304" pitchFamily="18" charset="0"/>
                    <a:cs typeface="Times New Roman" panose="02020603050405020304" pitchFamily="18" charset="0"/>
                  </a:rPr>
                  <a:t>	T(n) = </a:t>
                </a:r>
                <a14:m>
                  <m:oMath xmlns:m="http://schemas.openxmlformats.org/officeDocument/2006/math">
                    <m:nary>
                      <m:naryPr>
                        <m:chr m:val="∑"/>
                        <m:ctrlPr>
                          <a:rPr lang="en-US" sz="2400" i="1" smtClean="0">
                            <a:latin typeface="Cambria Math" panose="02040503050406030204" pitchFamily="18" charset="0"/>
                            <a:cs typeface="Times New Roman" panose="02020603050405020304" pitchFamily="18" charset="0"/>
                          </a:rPr>
                        </m:ctrlPr>
                      </m:naryPr>
                      <m:sub>
                        <m:r>
                          <m:rPr>
                            <m:brk m:alnAt="23"/>
                          </m:rPr>
                          <a:rPr lang="en-US" sz="2400" b="0" i="1" smtClean="0">
                            <a:latin typeface="Cambria Math" panose="02040503050406030204" pitchFamily="18" charset="0"/>
                            <a:cs typeface="Times New Roman" panose="02020603050405020304" pitchFamily="18" charset="0"/>
                          </a:rPr>
                          <m:t>𝑖</m:t>
                        </m:r>
                        <m:r>
                          <a:rPr lang="en-US" sz="2400" b="0" i="1" smtClean="0">
                            <a:latin typeface="Cambria Math" panose="02040503050406030204" pitchFamily="18" charset="0"/>
                            <a:cs typeface="Times New Roman" panose="02020603050405020304" pitchFamily="18" charset="0"/>
                          </a:rPr>
                          <m:t>=2</m:t>
                        </m:r>
                      </m:sub>
                      <m:sup>
                        <m:r>
                          <a:rPr lang="en-US" sz="2400" b="0" i="1" smtClean="0">
                            <a:latin typeface="Cambria Math" panose="02040503050406030204" pitchFamily="18" charset="0"/>
                            <a:cs typeface="Times New Roman" panose="02020603050405020304" pitchFamily="18" charset="0"/>
                          </a:rPr>
                          <m:t>𝑛</m:t>
                        </m:r>
                      </m:sup>
                      <m:e>
                        <m:d>
                          <m:dPr>
                            <m:ctrlPr>
                              <a:rPr lang="en-US" sz="2400" b="0" i="1" smtClean="0">
                                <a:latin typeface="Cambria Math" panose="02040503050406030204" pitchFamily="18" charset="0"/>
                                <a:cs typeface="Times New Roman" panose="02020603050405020304" pitchFamily="18" charset="0"/>
                              </a:rPr>
                            </m:ctrlPr>
                          </m:dPr>
                          <m:e>
                            <m:d>
                              <m:dPr>
                                <m:ctrlPr>
                                  <a:rPr lang="en-US" sz="2400" b="0" i="1" smtClean="0">
                                    <a:latin typeface="Cambria Math" panose="02040503050406030204" pitchFamily="18" charset="0"/>
                                    <a:cs typeface="Times New Roman" panose="02020603050405020304" pitchFamily="18" charset="0"/>
                                  </a:rPr>
                                </m:ctrlPr>
                              </m:dPr>
                              <m:e>
                                <m:r>
                                  <a:rPr lang="en-US" sz="2400" b="0" i="1" smtClean="0">
                                    <a:latin typeface="Cambria Math" panose="02040503050406030204" pitchFamily="18" charset="0"/>
                                    <a:cs typeface="Times New Roman" panose="02020603050405020304" pitchFamily="18" charset="0"/>
                                  </a:rPr>
                                  <m:t>𝑖</m:t>
                                </m:r>
                                <m:r>
                                  <a:rPr lang="en-US" sz="2400" b="0" i="1" smtClean="0">
                                    <a:latin typeface="Cambria Math" panose="02040503050406030204" pitchFamily="18" charset="0"/>
                                    <a:cs typeface="Times New Roman" panose="02020603050405020304" pitchFamily="18" charset="0"/>
                                  </a:rPr>
                                  <m:t> −1</m:t>
                                </m:r>
                              </m:e>
                            </m:d>
                            <m:r>
                              <a:rPr lang="en-US" sz="2400" b="0" i="1" smtClean="0">
                                <a:latin typeface="Cambria Math" panose="02040503050406030204" pitchFamily="18" charset="0"/>
                                <a:cs typeface="Times New Roman" panose="02020603050405020304" pitchFamily="18" charset="0"/>
                              </a:rPr>
                              <m:t>+</m:t>
                            </m:r>
                            <m:r>
                              <a:rPr lang="en-US" sz="2400" b="0" i="1" smtClean="0">
                                <a:latin typeface="Cambria Math" panose="02040503050406030204" pitchFamily="18" charset="0"/>
                                <a:cs typeface="Times New Roman" panose="02020603050405020304" pitchFamily="18" charset="0"/>
                              </a:rPr>
                              <m:t>𝑖</m:t>
                            </m:r>
                          </m:e>
                        </m:d>
                      </m:e>
                    </m:nary>
                  </m:oMath>
                </a14:m>
                <a:r>
                  <a:rPr lang="en-US" sz="2400" dirty="0">
                    <a:latin typeface="Times New Roman" panose="02020603050405020304" pitchFamily="18" charset="0"/>
                    <a:cs typeface="Times New Roman" panose="02020603050405020304" pitchFamily="18" charset="0"/>
                  </a:rPr>
                  <a:t> = n</a:t>
                </a:r>
                <a:r>
                  <a:rPr lang="en-US" sz="2400" baseline="30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- 1 </a:t>
                </a:r>
                <a14:m>
                  <m:oMath xmlns:m="http://schemas.openxmlformats.org/officeDocument/2006/math">
                    <m:r>
                      <a:rPr lang="en-US" sz="2400" i="1" smtClean="0">
                        <a:latin typeface="Cambria Math" panose="02040503050406030204" pitchFamily="18" charset="0"/>
                        <a:ea typeface="Cambria Math" panose="02040503050406030204" pitchFamily="18" charset="0"/>
                        <a:cs typeface="Times New Roman" panose="02020603050405020304" pitchFamily="18" charset="0"/>
                      </a:rPr>
                      <m:t>∈</m:t>
                    </m:r>
                  </m:oMath>
                </a14:m>
                <a:r>
                  <a:rPr lang="en-US" sz="2400" dirty="0">
                    <a:latin typeface="Times New Roman" panose="02020603050405020304" pitchFamily="18" charset="0"/>
                    <a:cs typeface="Times New Roman" panose="02020603050405020304" pitchFamily="18" charset="0"/>
                  </a:rPr>
                  <a:t> </a:t>
                </a:r>
                <a14:m>
                  <m:oMath xmlns:m="http://schemas.openxmlformats.org/officeDocument/2006/math">
                    <m:r>
                      <a:rPr lang="en-US" sz="2400" i="1" dirty="0" smtClean="0">
                        <a:latin typeface="Cambria Math" panose="02040503050406030204" pitchFamily="18" charset="0"/>
                        <a:ea typeface="Cambria Math" panose="02040503050406030204" pitchFamily="18" charset="0"/>
                        <a:cs typeface="Times New Roman" panose="02020603050405020304" pitchFamily="18" charset="0"/>
                      </a:rPr>
                      <m:t>𝜃</m:t>
                    </m:r>
                    <m:r>
                      <a:rPr lang="en-US" sz="2400" b="0" i="1" dirty="0" smtClean="0">
                        <a:latin typeface="Cambria Math" panose="02040503050406030204" pitchFamily="18" charset="0"/>
                        <a:ea typeface="Cambria Math" panose="02040503050406030204" pitchFamily="18" charset="0"/>
                        <a:cs typeface="Times New Roman" panose="02020603050405020304" pitchFamily="18" charset="0"/>
                      </a:rPr>
                      <m:t>(</m:t>
                    </m:r>
                    <m:sSup>
                      <m:sSupPr>
                        <m:ctrlPr>
                          <a:rPr lang="en-US" sz="2400" b="0" i="1" dirty="0" smtClean="0">
                            <a:latin typeface="Cambria Math" panose="02040503050406030204" pitchFamily="18" charset="0"/>
                            <a:ea typeface="Cambria Math" panose="02040503050406030204" pitchFamily="18" charset="0"/>
                            <a:cs typeface="Times New Roman" panose="02020603050405020304" pitchFamily="18" charset="0"/>
                          </a:rPr>
                        </m:ctrlPr>
                      </m:sSupPr>
                      <m:e>
                        <m:r>
                          <a:rPr lang="en-US" sz="2400" b="0" i="1" dirty="0" smtClean="0">
                            <a:latin typeface="Cambria Math" panose="02040503050406030204" pitchFamily="18" charset="0"/>
                            <a:ea typeface="Cambria Math" panose="02040503050406030204" pitchFamily="18" charset="0"/>
                            <a:cs typeface="Times New Roman" panose="02020603050405020304" pitchFamily="18" charset="0"/>
                          </a:rPr>
                          <m:t>𝑛</m:t>
                        </m:r>
                      </m:e>
                      <m:sup>
                        <m:r>
                          <a:rPr lang="en-US" sz="2400" b="0" i="1" dirty="0" smtClean="0">
                            <a:latin typeface="Cambria Math" panose="02040503050406030204" pitchFamily="18" charset="0"/>
                            <a:ea typeface="Cambria Math" panose="02040503050406030204" pitchFamily="18" charset="0"/>
                            <a:cs typeface="Times New Roman" panose="02020603050405020304" pitchFamily="18" charset="0"/>
                          </a:rPr>
                          <m:t>2</m:t>
                        </m:r>
                      </m:sup>
                    </m:sSup>
                    <m:r>
                      <a:rPr lang="en-US" sz="2400" b="0" i="1" dirty="0" smtClean="0">
                        <a:latin typeface="Cambria Math" panose="02040503050406030204" pitchFamily="18" charset="0"/>
                        <a:ea typeface="Cambria Math" panose="02040503050406030204" pitchFamily="18" charset="0"/>
                        <a:cs typeface="Times New Roman" panose="02020603050405020304" pitchFamily="18" charset="0"/>
                      </a:rPr>
                      <m:t> )</m:t>
                    </m:r>
                  </m:oMath>
                </a14:m>
                <a:r>
                  <a:rPr lang="en-US" sz="2400" dirty="0">
                    <a:latin typeface="Times New Roman" panose="02020603050405020304" pitchFamily="18" charset="0"/>
                    <a:cs typeface="Times New Roman" panose="02020603050405020304" pitchFamily="18" charset="0"/>
                  </a:rPr>
                  <a:t>.</a:t>
                </a:r>
              </a:p>
            </p:txBody>
          </p:sp>
        </mc:Choice>
        <mc:Fallback xmlns="">
          <p:sp>
            <p:nvSpPr>
              <p:cNvPr id="2" name="TextBox 1">
                <a:extLst>
                  <a:ext uri="{FF2B5EF4-FFF2-40B4-BE49-F238E27FC236}">
                    <a16:creationId xmlns:a16="http://schemas.microsoft.com/office/drawing/2014/main" id="{EE1F9D75-BCCC-4D8C-BAD7-0E53433E97CF}"/>
                  </a:ext>
                </a:extLst>
              </p:cNvPr>
              <p:cNvSpPr txBox="1">
                <a:spLocks noRot="1" noChangeAspect="1" noMove="1" noResize="1" noEditPoints="1" noAdjustHandles="1" noChangeArrowheads="1" noChangeShapeType="1" noTextEdit="1"/>
              </p:cNvSpPr>
              <p:nvPr/>
            </p:nvSpPr>
            <p:spPr>
              <a:xfrm>
                <a:off x="1664919" y="1351411"/>
                <a:ext cx="9026435" cy="4594719"/>
              </a:xfrm>
              <a:prstGeom prst="rect">
                <a:avLst/>
              </a:prstGeom>
              <a:blipFill>
                <a:blip r:embed="rId2"/>
                <a:stretch>
                  <a:fillRect l="-1013" t="-1062" b="-1195"/>
                </a:stretch>
              </a:blipFill>
            </p:spPr>
            <p:txBody>
              <a:bodyPr/>
              <a:lstStyle/>
              <a:p>
                <a:r>
                  <a:rPr lang="en-US">
                    <a:noFill/>
                  </a:rPr>
                  <a:t> </a:t>
                </a:r>
              </a:p>
            </p:txBody>
          </p:sp>
        </mc:Fallback>
      </mc:AlternateContent>
      <p:sp>
        <p:nvSpPr>
          <p:cNvPr id="3" name="TextBox 2">
            <a:extLst>
              <a:ext uri="{FF2B5EF4-FFF2-40B4-BE49-F238E27FC236}">
                <a16:creationId xmlns:a16="http://schemas.microsoft.com/office/drawing/2014/main" id="{677FB4A3-EBEF-4516-BB62-62517CCAC6D7}"/>
              </a:ext>
            </a:extLst>
          </p:cNvPr>
          <p:cNvSpPr txBox="1"/>
          <p:nvPr/>
        </p:nvSpPr>
        <p:spPr>
          <a:xfrm>
            <a:off x="1538251" y="525568"/>
            <a:ext cx="7988134" cy="58477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Time Complexity for Scheduling </a:t>
            </a:r>
            <a:r>
              <a:rPr lang="en-US" sz="2800" dirty="0">
                <a:latin typeface="Times New Roman" panose="02020603050405020304" pitchFamily="18" charset="0"/>
                <a:cs typeface="Times New Roman" panose="02020603050405020304" pitchFamily="18" charset="0"/>
              </a:rPr>
              <a:t>with Deadlines</a:t>
            </a:r>
          </a:p>
        </p:txBody>
      </p:sp>
    </p:spTree>
    <p:extLst>
      <p:ext uri="{BB962C8B-B14F-4D97-AF65-F5344CB8AC3E}">
        <p14:creationId xmlns:p14="http://schemas.microsoft.com/office/powerpoint/2010/main" val="41552333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1F9D75-BCCC-4D8C-BAD7-0E53433E97CF}"/>
              </a:ext>
            </a:extLst>
          </p:cNvPr>
          <p:cNvSpPr txBox="1"/>
          <p:nvPr/>
        </p:nvSpPr>
        <p:spPr>
          <a:xfrm>
            <a:off x="1582782" y="2107870"/>
            <a:ext cx="9026435" cy="830997"/>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Theorem 4.4.   Algorithm 4.4 always produces an optimal set of jobs.</a:t>
            </a:r>
          </a:p>
          <a:p>
            <a:r>
              <a:rPr lang="en-US" sz="2400" dirty="0">
                <a:latin typeface="Times New Roman" panose="02020603050405020304" pitchFamily="18" charset="0"/>
                <a:cs typeface="Times New Roman" panose="02020603050405020304" pitchFamily="18" charset="0"/>
              </a:rPr>
              <a:t>Proof: Leave for the reader (175-176)</a:t>
            </a:r>
          </a:p>
        </p:txBody>
      </p:sp>
      <p:sp>
        <p:nvSpPr>
          <p:cNvPr id="3" name="TextBox 2">
            <a:extLst>
              <a:ext uri="{FF2B5EF4-FFF2-40B4-BE49-F238E27FC236}">
                <a16:creationId xmlns:a16="http://schemas.microsoft.com/office/drawing/2014/main" id="{B99D9FBB-C254-4109-B586-8AF4C69BA670}"/>
              </a:ext>
            </a:extLst>
          </p:cNvPr>
          <p:cNvSpPr txBox="1"/>
          <p:nvPr/>
        </p:nvSpPr>
        <p:spPr>
          <a:xfrm>
            <a:off x="1538251" y="525568"/>
            <a:ext cx="5594070" cy="58477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Scheduling </a:t>
            </a:r>
            <a:r>
              <a:rPr lang="en-US" sz="2800" dirty="0">
                <a:latin typeface="Times New Roman" panose="02020603050405020304" pitchFamily="18" charset="0"/>
                <a:cs typeface="Times New Roman" panose="02020603050405020304" pitchFamily="18" charset="0"/>
              </a:rPr>
              <a:t>with Deadlines</a:t>
            </a:r>
          </a:p>
        </p:txBody>
      </p:sp>
    </p:spTree>
    <p:extLst>
      <p:ext uri="{BB962C8B-B14F-4D97-AF65-F5344CB8AC3E}">
        <p14:creationId xmlns:p14="http://schemas.microsoft.com/office/powerpoint/2010/main" val="1573137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1F9D75-BCCC-4D8C-BAD7-0E53433E97CF}"/>
              </a:ext>
            </a:extLst>
          </p:cNvPr>
          <p:cNvSpPr txBox="1"/>
          <p:nvPr/>
        </p:nvSpPr>
        <p:spPr>
          <a:xfrm>
            <a:off x="2984566" y="2573382"/>
            <a:ext cx="6222868" cy="584775"/>
          </a:xfrm>
          <a:prstGeom prst="rect">
            <a:avLst/>
          </a:prstGeom>
          <a:noFill/>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Hoffman Trees and Codes</a:t>
            </a:r>
          </a:p>
        </p:txBody>
      </p:sp>
    </p:spTree>
    <p:extLst>
      <p:ext uri="{BB962C8B-B14F-4D97-AF65-F5344CB8AC3E}">
        <p14:creationId xmlns:p14="http://schemas.microsoft.com/office/powerpoint/2010/main" val="5838749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84228" y="910875"/>
            <a:ext cx="7890352" cy="5909310"/>
          </a:xfrm>
          <a:prstGeom prst="rect">
            <a:avLst/>
          </a:prstGeom>
        </p:spPr>
        <p:txBody>
          <a:bodyPr wrap="square">
            <a:spAutoFit/>
          </a:bodyPr>
          <a:lstStyle/>
          <a:p>
            <a:r>
              <a:rPr lang="en-US" sz="3200" dirty="0">
                <a:solidFill>
                  <a:srgbClr val="000000"/>
                </a:solidFill>
                <a:ea typeface="Microsoft YaHei" panose="020B0503020204020204" pitchFamily="34" charset="-122"/>
                <a:cs typeface="Microsoft YaHei" panose="020B0503020204020204" pitchFamily="34" charset="-122"/>
              </a:rPr>
              <a:t>Huffman Trees and Codes</a:t>
            </a:r>
          </a:p>
          <a:p>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a:t>
            </a:r>
          </a:p>
          <a:p>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457200" indent="-457200">
              <a:spcAft>
                <a:spcPts val="12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Find a way to store a given data file efficiently.</a:t>
            </a:r>
          </a:p>
          <a:p>
            <a:pPr marL="457200" indent="-457200">
              <a:spcAft>
                <a:spcPts val="12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The problem of </a:t>
            </a:r>
            <a:r>
              <a:rPr lang="en-US" sz="2200" dirty="0">
                <a:solidFill>
                  <a:srgbClr val="3803CD"/>
                </a:solidFill>
                <a:latin typeface="Times New Roman" panose="02020603050405020304" pitchFamily="18" charset="0"/>
                <a:ea typeface="Microsoft YaHei" panose="020B0503020204020204" pitchFamily="34" charset="-122"/>
                <a:cs typeface="Microsoft YaHei" panose="020B0503020204020204" pitchFamily="34" charset="-122"/>
              </a:rPr>
              <a:t>data compression </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is to find an efficient method for encoding a data file.</a:t>
            </a:r>
          </a:p>
          <a:p>
            <a:pPr marL="457200" indent="-457200">
              <a:spcAft>
                <a:spcPts val="12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An encoding method is </a:t>
            </a:r>
            <a:r>
              <a:rPr lang="en-US" sz="22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Huffman code</a:t>
            </a:r>
          </a:p>
          <a:p>
            <a:pPr marL="457200" indent="-457200">
              <a:spcAft>
                <a:spcPts val="12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A greedy algorithm for finding a Huffman encoding for a given file.</a:t>
            </a:r>
          </a:p>
          <a:p>
            <a:pPr marL="457200" indent="-457200">
              <a:spcAft>
                <a:spcPts val="12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Using a </a:t>
            </a:r>
            <a:r>
              <a:rPr lang="en-US" sz="2200" dirty="0">
                <a:solidFill>
                  <a:srgbClr val="3803CD"/>
                </a:solidFill>
                <a:latin typeface="Times New Roman" panose="02020603050405020304" pitchFamily="18" charset="0"/>
                <a:ea typeface="Microsoft YaHei" panose="020B0503020204020204" pitchFamily="34" charset="-122"/>
                <a:cs typeface="Microsoft YaHei" panose="020B0503020204020204" pitchFamily="34" charset="-122"/>
              </a:rPr>
              <a:t>binary code </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is a common way to represent a file.</a:t>
            </a:r>
          </a:p>
          <a:p>
            <a:pPr marL="914400" lvl="1" indent="-457200">
              <a:spcAft>
                <a:spcPts val="12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Each character is represented by a unique binary string, called the </a:t>
            </a:r>
            <a:r>
              <a:rPr lang="en-US" sz="2200" dirty="0">
                <a:solidFill>
                  <a:srgbClr val="3803CD"/>
                </a:solidFill>
                <a:latin typeface="Times New Roman" panose="02020603050405020304" pitchFamily="18" charset="0"/>
                <a:ea typeface="Microsoft YaHei" panose="020B0503020204020204" pitchFamily="34" charset="-122"/>
                <a:cs typeface="Microsoft YaHei" panose="020B0503020204020204" pitchFamily="34" charset="-122"/>
              </a:rPr>
              <a:t>code word</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a:t>
            </a:r>
          </a:p>
          <a:p>
            <a:endPar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endParaRPr>
          </a:p>
          <a:p>
            <a:endPar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endParaRPr>
          </a:p>
        </p:txBody>
      </p:sp>
      <p:pic>
        <p:nvPicPr>
          <p:cNvPr id="4" name="Picture 3" descr="Image result for smiley face images">
            <a:extLst>
              <a:ext uri="{FF2B5EF4-FFF2-40B4-BE49-F238E27FC236}">
                <a16:creationId xmlns:a16="http://schemas.microsoft.com/office/drawing/2014/main" id="{8C1933B2-B878-4643-B58C-901D3D36EA3A}"/>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rot="878438">
            <a:off x="923469" y="2292231"/>
            <a:ext cx="485881" cy="326257"/>
          </a:xfrm>
          <a:prstGeom prst="rect">
            <a:avLst/>
          </a:prstGeom>
          <a:noFill/>
        </p:spPr>
      </p:pic>
    </p:spTree>
    <p:extLst>
      <p:ext uri="{BB962C8B-B14F-4D97-AF65-F5344CB8AC3E}">
        <p14:creationId xmlns:p14="http://schemas.microsoft.com/office/powerpoint/2010/main" val="42652559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2788" y="744621"/>
            <a:ext cx="7890352" cy="4647426"/>
          </a:xfrm>
          <a:prstGeom prst="rect">
            <a:avLst/>
          </a:prstGeom>
        </p:spPr>
        <p:txBody>
          <a:bodyPr wrap="square">
            <a:spAutoFit/>
          </a:bodyPr>
          <a:lstStyle/>
          <a:p>
            <a:r>
              <a:rPr lang="en-US" sz="3200" dirty="0">
                <a:solidFill>
                  <a:srgbClr val="000000"/>
                </a:solidFill>
                <a:ea typeface="Microsoft YaHei" panose="020B0503020204020204" pitchFamily="34" charset="-122"/>
                <a:cs typeface="Microsoft YaHei" panose="020B0503020204020204" pitchFamily="34" charset="-122"/>
              </a:rPr>
              <a:t>Huffman Trees and Codes</a:t>
            </a:r>
          </a:p>
          <a:p>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Let encode a text into a sequence of bits:</a:t>
            </a:r>
          </a:p>
          <a:p>
            <a:pPr marL="800100" lvl="1" indent="-342900">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The given text comprises characters from some </a:t>
            </a:r>
            <a:r>
              <a:rPr lang="en-US" sz="22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n-character alphabet </a:t>
            </a:r>
          </a:p>
          <a:p>
            <a:pPr marL="800100" lvl="1" indent="-342900">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assigns to each of the text’s characters some sequence of bits called the </a:t>
            </a:r>
            <a:r>
              <a:rPr lang="en-US" sz="2200" b="1"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codeword.</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r>
              <a:rPr lang="en-US" sz="2200" b="1" i="1" dirty="0">
                <a:solidFill>
                  <a:srgbClr val="FF0000"/>
                </a:solidFill>
                <a:latin typeface="Times New Roman" panose="02020603050405020304" pitchFamily="18" charset="0"/>
                <a:ea typeface="Microsoft YaHei" panose="020B0503020204020204" pitchFamily="34" charset="-122"/>
                <a:cs typeface="Microsoft YaHei" panose="020B0503020204020204" pitchFamily="34" charset="-122"/>
              </a:rPr>
              <a:t> </a:t>
            </a:r>
          </a:p>
          <a:p>
            <a:r>
              <a:rPr lang="en-US" sz="22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For example:</a:t>
            </a:r>
          </a:p>
          <a:p>
            <a:endParaRPr lang="en-US" sz="22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endParaRPr>
          </a:p>
          <a:p>
            <a:endParaRPr lang="en-US" sz="22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endParaRPr>
          </a:p>
          <a:p>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endParaRPr lang="en-US" sz="2200" b="1" i="1" dirty="0">
              <a:solidFill>
                <a:srgbClr val="FF0000"/>
              </a:solidFill>
              <a:latin typeface="Times New Roman" panose="02020603050405020304" pitchFamily="18" charset="0"/>
              <a:ea typeface="Microsoft YaHei" panose="020B0503020204020204" pitchFamily="34" charset="-122"/>
              <a:cs typeface="Microsoft YaHei" panose="020B0503020204020204" pitchFamily="34" charset="-122"/>
            </a:endParaRPr>
          </a:p>
        </p:txBody>
      </p:sp>
      <p:graphicFrame>
        <p:nvGraphicFramePr>
          <p:cNvPr id="3" name="Table 2">
            <a:extLst>
              <a:ext uri="{FF2B5EF4-FFF2-40B4-BE49-F238E27FC236}">
                <a16:creationId xmlns:a16="http://schemas.microsoft.com/office/drawing/2014/main" id="{C5E76EF7-8389-45BA-8AA7-DDF7BF73752C}"/>
              </a:ext>
            </a:extLst>
          </p:cNvPr>
          <p:cNvGraphicFramePr>
            <a:graphicFrameLocks noGrp="1"/>
          </p:cNvGraphicFramePr>
          <p:nvPr>
            <p:extLst>
              <p:ext uri="{D42A27DB-BD31-4B8C-83A1-F6EECF244321}">
                <p14:modId xmlns:p14="http://schemas.microsoft.com/office/powerpoint/2010/main" val="4138490476"/>
              </p:ext>
            </p:extLst>
          </p:nvPr>
        </p:nvGraphicFramePr>
        <p:xfrm>
          <a:off x="1882238" y="4123472"/>
          <a:ext cx="7319040" cy="1043205"/>
        </p:xfrm>
        <a:graphic>
          <a:graphicData uri="http://schemas.openxmlformats.org/drawingml/2006/table">
            <a:tbl>
              <a:tblPr firstRow="1" firstCol="1" bandRow="1">
                <a:tableStyleId>{5C22544A-7EE6-4342-B048-85BDC9FD1C3A}</a:tableStyleId>
              </a:tblPr>
              <a:tblGrid>
                <a:gridCol w="1458306">
                  <a:extLst>
                    <a:ext uri="{9D8B030D-6E8A-4147-A177-3AD203B41FA5}">
                      <a16:colId xmlns:a16="http://schemas.microsoft.com/office/drawing/2014/main" val="20000"/>
                    </a:ext>
                  </a:extLst>
                </a:gridCol>
                <a:gridCol w="1169395">
                  <a:extLst>
                    <a:ext uri="{9D8B030D-6E8A-4147-A177-3AD203B41FA5}">
                      <a16:colId xmlns:a16="http://schemas.microsoft.com/office/drawing/2014/main" val="20001"/>
                    </a:ext>
                  </a:extLst>
                </a:gridCol>
                <a:gridCol w="1169395">
                  <a:extLst>
                    <a:ext uri="{9D8B030D-6E8A-4147-A177-3AD203B41FA5}">
                      <a16:colId xmlns:a16="http://schemas.microsoft.com/office/drawing/2014/main" val="20002"/>
                    </a:ext>
                  </a:extLst>
                </a:gridCol>
                <a:gridCol w="1169395">
                  <a:extLst>
                    <a:ext uri="{9D8B030D-6E8A-4147-A177-3AD203B41FA5}">
                      <a16:colId xmlns:a16="http://schemas.microsoft.com/office/drawing/2014/main" val="20003"/>
                    </a:ext>
                  </a:extLst>
                </a:gridCol>
                <a:gridCol w="1238184">
                  <a:extLst>
                    <a:ext uri="{9D8B030D-6E8A-4147-A177-3AD203B41FA5}">
                      <a16:colId xmlns:a16="http://schemas.microsoft.com/office/drawing/2014/main" val="20004"/>
                    </a:ext>
                  </a:extLst>
                </a:gridCol>
                <a:gridCol w="1114365">
                  <a:extLst>
                    <a:ext uri="{9D8B030D-6E8A-4147-A177-3AD203B41FA5}">
                      <a16:colId xmlns:a16="http://schemas.microsoft.com/office/drawing/2014/main" val="20005"/>
                    </a:ext>
                  </a:extLst>
                </a:gridCol>
              </a:tblGrid>
              <a:tr h="331441">
                <a:tc>
                  <a:txBody>
                    <a:bodyPr/>
                    <a:lstStyle/>
                    <a:p>
                      <a:pPr marL="0" marR="0">
                        <a:spcBef>
                          <a:spcPts val="0"/>
                        </a:spcBef>
                        <a:spcAft>
                          <a:spcPts val="0"/>
                        </a:spcAft>
                      </a:pPr>
                      <a:r>
                        <a:rPr lang="en-US" sz="2200" dirty="0">
                          <a:solidFill>
                            <a:schemeClr val="tx1"/>
                          </a:solidFill>
                          <a:effectLst/>
                        </a:rPr>
                        <a:t>character</a:t>
                      </a:r>
                      <a:endParaRPr lang="en-US" sz="2200" dirty="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A</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B</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C</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D</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31441">
                <a:tc>
                  <a:txBody>
                    <a:bodyPr/>
                    <a:lstStyle/>
                    <a:p>
                      <a:pPr marL="0" marR="0">
                        <a:spcBef>
                          <a:spcPts val="0"/>
                        </a:spcBef>
                        <a:spcAft>
                          <a:spcPts val="0"/>
                        </a:spcAft>
                      </a:pPr>
                      <a:r>
                        <a:rPr lang="en-US" sz="2200">
                          <a:solidFill>
                            <a:schemeClr val="tx1"/>
                          </a:solidFill>
                          <a:effectLst/>
                        </a:rPr>
                        <a:t>frequency</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0.35</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0.1</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0.2</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0.2</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0.15</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2645">
                <a:tc>
                  <a:txBody>
                    <a:bodyPr/>
                    <a:lstStyle/>
                    <a:p>
                      <a:pPr marL="0" marR="0">
                        <a:spcBef>
                          <a:spcPts val="0"/>
                        </a:spcBef>
                        <a:spcAft>
                          <a:spcPts val="0"/>
                        </a:spcAft>
                      </a:pPr>
                      <a:r>
                        <a:rPr lang="en-US" sz="2200" dirty="0">
                          <a:solidFill>
                            <a:schemeClr val="tx1"/>
                          </a:solidFill>
                          <a:effectLst/>
                        </a:rPr>
                        <a:t>codeword</a:t>
                      </a:r>
                      <a:endParaRPr lang="en-US" sz="2200" dirty="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dirty="0">
                          <a:solidFill>
                            <a:schemeClr val="tx1"/>
                          </a:solidFill>
                          <a:effectLst/>
                        </a:rPr>
                        <a:t>11</a:t>
                      </a:r>
                      <a:endParaRPr lang="en-US" sz="2200" dirty="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100</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00</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01</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dirty="0">
                          <a:solidFill>
                            <a:schemeClr val="tx1"/>
                          </a:solidFill>
                          <a:effectLst/>
                        </a:rPr>
                        <a:t>101</a:t>
                      </a:r>
                      <a:endParaRPr lang="en-US" sz="2200" dirty="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pic>
        <p:nvPicPr>
          <p:cNvPr id="4" name="Picture 3" descr="Image result for smiley face images">
            <a:extLst>
              <a:ext uri="{FF2B5EF4-FFF2-40B4-BE49-F238E27FC236}">
                <a16:creationId xmlns:a16="http://schemas.microsoft.com/office/drawing/2014/main" id="{8C1933B2-B878-4643-B58C-901D3D36EA3A}"/>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rot="856377">
            <a:off x="866403" y="2223361"/>
            <a:ext cx="551930" cy="387701"/>
          </a:xfrm>
          <a:prstGeom prst="rect">
            <a:avLst/>
          </a:prstGeom>
          <a:noFill/>
        </p:spPr>
      </p:pic>
    </p:spTree>
    <p:extLst>
      <p:ext uri="{BB962C8B-B14F-4D97-AF65-F5344CB8AC3E}">
        <p14:creationId xmlns:p14="http://schemas.microsoft.com/office/powerpoint/2010/main" val="35892448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1776162" y="387174"/>
                <a:ext cx="7890352" cy="6678751"/>
              </a:xfrm>
              <a:prstGeom prst="rect">
                <a:avLst/>
              </a:prstGeom>
            </p:spPr>
            <p:txBody>
              <a:bodyPr wrap="square">
                <a:spAutoFit/>
              </a:bodyPr>
              <a:lstStyle/>
              <a:p>
                <a:r>
                  <a:rPr lang="en-US" sz="3200" dirty="0">
                    <a:solidFill>
                      <a:srgbClr val="000000"/>
                    </a:solidFill>
                    <a:ea typeface="Microsoft YaHei" panose="020B0503020204020204" pitchFamily="34" charset="-122"/>
                    <a:cs typeface="Microsoft YaHei" panose="020B0503020204020204" pitchFamily="34" charset="-122"/>
                  </a:rPr>
                  <a:t>Huffman Trees and Codes</a:t>
                </a:r>
              </a:p>
              <a:p>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Let encode a text into a sequence of bits:</a:t>
                </a:r>
              </a:p>
              <a:p>
                <a:pPr marL="800100" lvl="1" indent="-342900">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The given text comprises characters from some </a:t>
                </a:r>
                <a:r>
                  <a:rPr lang="en-US" sz="22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n-character alphabet </a:t>
                </a:r>
              </a:p>
              <a:p>
                <a:pPr marL="800100" lvl="1" indent="-342900">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assigns to each of the text’s characters some sequence of bits called the </a:t>
                </a:r>
                <a:r>
                  <a:rPr lang="en-US" sz="2200" b="1"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codeword.</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r>
                  <a:rPr lang="en-US" sz="2200" b="1" i="1" dirty="0">
                    <a:solidFill>
                      <a:srgbClr val="FF0000"/>
                    </a:solidFill>
                    <a:latin typeface="Times New Roman" panose="02020603050405020304" pitchFamily="18" charset="0"/>
                    <a:ea typeface="Microsoft YaHei" panose="020B0503020204020204" pitchFamily="34" charset="-122"/>
                    <a:cs typeface="Microsoft YaHei" panose="020B0503020204020204" pitchFamily="34" charset="-122"/>
                  </a:rPr>
                  <a:t> </a:t>
                </a:r>
                <a:r>
                  <a:rPr lang="en-US" sz="22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For example:</a:t>
                </a:r>
              </a:p>
              <a:p>
                <a:endParaRPr lang="en-US" sz="22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endParaRPr>
              </a:p>
              <a:p>
                <a:endParaRPr lang="en-US" sz="22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endParaRPr>
              </a:p>
              <a:p>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endParaRPr lang="en-US" sz="2200" b="1" i="1" dirty="0">
                  <a:solidFill>
                    <a:srgbClr val="FF0000"/>
                  </a:solidFill>
                  <a:latin typeface="Times New Roman" panose="02020603050405020304" pitchFamily="18" charset="0"/>
                  <a:ea typeface="Microsoft YaHei" panose="020B0503020204020204" pitchFamily="34" charset="-122"/>
                  <a:cs typeface="Microsoft YaHei" panose="020B0503020204020204" pitchFamily="34" charset="-122"/>
                </a:endParaRPr>
              </a:p>
              <a:p>
                <a:r>
                  <a:rPr lang="en-US" sz="2200" b="1" i="1" dirty="0">
                    <a:solidFill>
                      <a:srgbClr val="FF0000"/>
                    </a:solidFill>
                    <a:latin typeface="Times New Roman" panose="02020603050405020304" pitchFamily="18" charset="0"/>
                    <a:ea typeface="Microsoft YaHei" panose="020B0503020204020204" pitchFamily="34" charset="-122"/>
                    <a:cs typeface="Microsoft YaHei" panose="020B0503020204020204" pitchFamily="34" charset="-122"/>
                  </a:rPr>
                  <a:t>Fixed-length encoding</a:t>
                </a:r>
                <a:r>
                  <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rPr>
                  <a:t>	</a:t>
                </a:r>
              </a:p>
              <a:p>
                <a:pPr marL="342900" marR="0" lvl="0" indent="-342900">
                  <a:spcBef>
                    <a:spcPts val="0"/>
                  </a:spcBef>
                  <a:spcAft>
                    <a:spcPts val="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For example, the standard ASCII  uses a </a:t>
                </a:r>
                <a:r>
                  <a:rPr lang="en-US" sz="2200" b="1" i="1" dirty="0">
                    <a:solidFill>
                      <a:srgbClr val="FF0000"/>
                    </a:solidFill>
                    <a:latin typeface="Times New Roman" panose="02020603050405020304" pitchFamily="18" charset="0"/>
                    <a:ea typeface="Microsoft YaHei" panose="020B0503020204020204" pitchFamily="34" charset="-122"/>
                    <a:cs typeface="Microsoft YaHei" panose="020B0503020204020204" pitchFamily="34" charset="-122"/>
                  </a:rPr>
                  <a:t>fixed-length encoding</a:t>
                </a:r>
                <a:r>
                  <a:rPr lang="en-US" sz="2200" dirty="0">
                    <a:solidFill>
                      <a:srgbClr val="FF0000"/>
                    </a:solidFill>
                    <a:latin typeface="Times New Roman" panose="02020603050405020304" pitchFamily="18" charset="0"/>
                    <a:ea typeface="Microsoft YaHei" panose="020B0503020204020204" pitchFamily="34" charset="-122"/>
                    <a:cs typeface="Microsoft YaHei" panose="020B0503020204020204" pitchFamily="34" charset="-122"/>
                  </a:rPr>
                  <a:t>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742950" marR="0" lvl="1" indent="-285750">
                  <a:spcBef>
                    <a:spcPts val="0"/>
                  </a:spcBef>
                  <a:spcAft>
                    <a:spcPts val="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that assigns to each symbol </a:t>
                </a:r>
                <a:r>
                  <a:rPr lang="en-US" sz="22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a bit string of the same length m (m ≥ log</a:t>
                </a:r>
                <a:r>
                  <a:rPr lang="en-US" sz="2200" baseline="-250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2</a:t>
                </a:r>
                <a:r>
                  <a:rPr lang="en-US" sz="22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 n).  For example, consider n = 256 symbols. Then m = log</a:t>
                </a:r>
                <a:r>
                  <a:rPr lang="en-US" sz="2200" baseline="-250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2</a:t>
                </a:r>
                <a:r>
                  <a:rPr lang="en-US" sz="22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 n = log</a:t>
                </a:r>
                <a:r>
                  <a:rPr lang="en-US" sz="2200" baseline="-250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2</a:t>
                </a:r>
                <a:r>
                  <a:rPr lang="en-US" sz="22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 256 = log</a:t>
                </a:r>
                <a:r>
                  <a:rPr lang="en-US" sz="2200" baseline="-250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2</a:t>
                </a:r>
                <a:r>
                  <a:rPr lang="en-US" sz="22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 </a:t>
                </a:r>
                <a14:m>
                  <m:oMath xmlns:m="http://schemas.openxmlformats.org/officeDocument/2006/math">
                    <m:sSup>
                      <m:sSupPr>
                        <m:ctrlPr>
                          <a:rPr lang="en-US" sz="2200" i="1" dirty="0" smtClean="0">
                            <a:solidFill>
                              <a:srgbClr val="0000FF"/>
                            </a:solidFill>
                            <a:latin typeface="Cambria Math" panose="02040503050406030204" pitchFamily="18" charset="0"/>
                            <a:ea typeface="Microsoft YaHei" panose="020B0503020204020204" pitchFamily="34" charset="-122"/>
                          </a:rPr>
                        </m:ctrlPr>
                      </m:sSupPr>
                      <m:e>
                        <m:r>
                          <a:rPr lang="en-US" sz="2200" b="0" i="1" dirty="0" smtClean="0">
                            <a:solidFill>
                              <a:srgbClr val="0000FF"/>
                            </a:solidFill>
                            <a:latin typeface="Cambria Math" panose="02040503050406030204" pitchFamily="18" charset="0"/>
                            <a:ea typeface="Microsoft YaHei" panose="020B0503020204020204" pitchFamily="34" charset="-122"/>
                          </a:rPr>
                          <m:t>2</m:t>
                        </m:r>
                      </m:e>
                      <m:sup>
                        <m:r>
                          <a:rPr lang="en-US" sz="2200" b="0" i="1" dirty="0" smtClean="0">
                            <a:solidFill>
                              <a:srgbClr val="0000FF"/>
                            </a:solidFill>
                            <a:latin typeface="Cambria Math" panose="02040503050406030204" pitchFamily="18" charset="0"/>
                            <a:ea typeface="Microsoft YaHei" panose="020B0503020204020204" pitchFamily="34" charset="-122"/>
                          </a:rPr>
                          <m:t>8</m:t>
                        </m:r>
                      </m:sup>
                    </m:sSup>
                    <m:r>
                      <a:rPr lang="en-US" sz="2200" b="0" i="1" dirty="0" smtClean="0">
                        <a:solidFill>
                          <a:srgbClr val="0000FF"/>
                        </a:solidFill>
                        <a:latin typeface="Cambria Math" panose="02040503050406030204" pitchFamily="18" charset="0"/>
                        <a:ea typeface="Microsoft YaHei" panose="020B0503020204020204" pitchFamily="34" charset="-122"/>
                      </a:rPr>
                      <m:t>=8 </m:t>
                    </m:r>
                  </m:oMath>
                </a14:m>
                <a:r>
                  <a:rPr lang="en-US" sz="2200" dirty="0">
                    <a:solidFill>
                      <a:srgbClr val="0000FF"/>
                    </a:solidFill>
                    <a:latin typeface="Times New Roman" panose="02020603050405020304" pitchFamily="18" charset="0"/>
                    <a:ea typeface="Microsoft YaHei" panose="020B0503020204020204" pitchFamily="34" charset="-122"/>
                    <a:cs typeface="Times New Roman" panose="02020603050405020304" pitchFamily="18" charset="0"/>
                  </a:rPr>
                  <a:t>bits</a:t>
                </a:r>
              </a:p>
              <a:p>
                <a:r>
                  <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rPr>
                  <a:t> </a:t>
                </a:r>
              </a:p>
              <a:p>
                <a:pPr marL="342900" marR="0" lvl="0" indent="-342900">
                  <a:spcBef>
                    <a:spcPts val="0"/>
                  </a:spcBef>
                  <a:spcAft>
                    <a:spcPts val="0"/>
                  </a:spcAft>
                  <a:buFont typeface="Symbol" panose="05050102010706020507" pitchFamily="18" charset="2"/>
                  <a:buChar char=""/>
                </a:pPr>
                <a:r>
                  <a:rPr lang="en-US" sz="2200" dirty="0">
                    <a:solidFill>
                      <a:srgbClr val="000000"/>
                    </a:solidFill>
                    <a:effectLst/>
                    <a:latin typeface="Microsoft YaHei" panose="020B0503020204020204" pitchFamily="34" charset="-122"/>
                    <a:ea typeface="Microsoft YaHei" panose="020B0503020204020204" pitchFamily="34" charset="-122"/>
                    <a:cs typeface="Microsoft YaHei" panose="020B0503020204020204" pitchFamily="34" charset="-122"/>
                  </a:rPr>
                  <a:t>…</a:t>
                </a:r>
              </a:p>
            </p:txBody>
          </p:sp>
        </mc:Choice>
        <mc:Fallback xmlns="">
          <p:sp>
            <p:nvSpPr>
              <p:cNvPr id="2" name="Rectangle 1"/>
              <p:cNvSpPr>
                <a:spLocks noRot="1" noChangeAspect="1" noMove="1" noResize="1" noEditPoints="1" noAdjustHandles="1" noChangeArrowheads="1" noChangeShapeType="1" noTextEdit="1"/>
              </p:cNvSpPr>
              <p:nvPr/>
            </p:nvSpPr>
            <p:spPr>
              <a:xfrm>
                <a:off x="1776162" y="387174"/>
                <a:ext cx="7890352" cy="6678751"/>
              </a:xfrm>
              <a:prstGeom prst="rect">
                <a:avLst/>
              </a:prstGeom>
              <a:blipFill>
                <a:blip r:embed="rId2"/>
                <a:stretch>
                  <a:fillRect l="-1931" t="-1187" r="-386" b="-913"/>
                </a:stretch>
              </a:blipFill>
            </p:spPr>
            <p:txBody>
              <a:bodyPr/>
              <a:lstStyle/>
              <a:p>
                <a:r>
                  <a:rPr lang="en-US">
                    <a:noFill/>
                  </a:rPr>
                  <a:t> </a:t>
                </a:r>
              </a:p>
            </p:txBody>
          </p:sp>
        </mc:Fallback>
      </mc:AlternateContent>
      <p:graphicFrame>
        <p:nvGraphicFramePr>
          <p:cNvPr id="3" name="Table 2">
            <a:extLst>
              <a:ext uri="{FF2B5EF4-FFF2-40B4-BE49-F238E27FC236}">
                <a16:creationId xmlns:a16="http://schemas.microsoft.com/office/drawing/2014/main" id="{C5E76EF7-8389-45BA-8AA7-DDF7BF73752C}"/>
              </a:ext>
            </a:extLst>
          </p:cNvPr>
          <p:cNvGraphicFramePr>
            <a:graphicFrameLocks noGrp="1"/>
          </p:cNvGraphicFramePr>
          <p:nvPr/>
        </p:nvGraphicFramePr>
        <p:xfrm>
          <a:off x="1957052" y="3508330"/>
          <a:ext cx="7319040" cy="1043205"/>
        </p:xfrm>
        <a:graphic>
          <a:graphicData uri="http://schemas.openxmlformats.org/drawingml/2006/table">
            <a:tbl>
              <a:tblPr firstRow="1" firstCol="1" bandRow="1">
                <a:tableStyleId>{5C22544A-7EE6-4342-B048-85BDC9FD1C3A}</a:tableStyleId>
              </a:tblPr>
              <a:tblGrid>
                <a:gridCol w="1458306">
                  <a:extLst>
                    <a:ext uri="{9D8B030D-6E8A-4147-A177-3AD203B41FA5}">
                      <a16:colId xmlns:a16="http://schemas.microsoft.com/office/drawing/2014/main" val="20000"/>
                    </a:ext>
                  </a:extLst>
                </a:gridCol>
                <a:gridCol w="1169395">
                  <a:extLst>
                    <a:ext uri="{9D8B030D-6E8A-4147-A177-3AD203B41FA5}">
                      <a16:colId xmlns:a16="http://schemas.microsoft.com/office/drawing/2014/main" val="20001"/>
                    </a:ext>
                  </a:extLst>
                </a:gridCol>
                <a:gridCol w="1169395">
                  <a:extLst>
                    <a:ext uri="{9D8B030D-6E8A-4147-A177-3AD203B41FA5}">
                      <a16:colId xmlns:a16="http://schemas.microsoft.com/office/drawing/2014/main" val="20002"/>
                    </a:ext>
                  </a:extLst>
                </a:gridCol>
                <a:gridCol w="1169395">
                  <a:extLst>
                    <a:ext uri="{9D8B030D-6E8A-4147-A177-3AD203B41FA5}">
                      <a16:colId xmlns:a16="http://schemas.microsoft.com/office/drawing/2014/main" val="20003"/>
                    </a:ext>
                  </a:extLst>
                </a:gridCol>
                <a:gridCol w="1238184">
                  <a:extLst>
                    <a:ext uri="{9D8B030D-6E8A-4147-A177-3AD203B41FA5}">
                      <a16:colId xmlns:a16="http://schemas.microsoft.com/office/drawing/2014/main" val="20004"/>
                    </a:ext>
                  </a:extLst>
                </a:gridCol>
                <a:gridCol w="1114365">
                  <a:extLst>
                    <a:ext uri="{9D8B030D-6E8A-4147-A177-3AD203B41FA5}">
                      <a16:colId xmlns:a16="http://schemas.microsoft.com/office/drawing/2014/main" val="20005"/>
                    </a:ext>
                  </a:extLst>
                </a:gridCol>
              </a:tblGrid>
              <a:tr h="331441">
                <a:tc>
                  <a:txBody>
                    <a:bodyPr/>
                    <a:lstStyle/>
                    <a:p>
                      <a:pPr marL="0" marR="0">
                        <a:spcBef>
                          <a:spcPts val="0"/>
                        </a:spcBef>
                        <a:spcAft>
                          <a:spcPts val="0"/>
                        </a:spcAft>
                      </a:pPr>
                      <a:r>
                        <a:rPr lang="en-US" sz="2200" dirty="0">
                          <a:solidFill>
                            <a:schemeClr val="tx1"/>
                          </a:solidFill>
                          <a:effectLst/>
                        </a:rPr>
                        <a:t>symbol</a:t>
                      </a:r>
                      <a:endParaRPr lang="en-US" sz="2200" dirty="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A</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B</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C</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D</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31441">
                <a:tc>
                  <a:txBody>
                    <a:bodyPr/>
                    <a:lstStyle/>
                    <a:p>
                      <a:pPr marL="0" marR="0">
                        <a:spcBef>
                          <a:spcPts val="0"/>
                        </a:spcBef>
                        <a:spcAft>
                          <a:spcPts val="0"/>
                        </a:spcAft>
                      </a:pPr>
                      <a:r>
                        <a:rPr lang="en-US" sz="2200">
                          <a:solidFill>
                            <a:schemeClr val="tx1"/>
                          </a:solidFill>
                          <a:effectLst/>
                        </a:rPr>
                        <a:t>frequency</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0.35</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0.1</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0.2</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0.2</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0.15</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2645">
                <a:tc>
                  <a:txBody>
                    <a:bodyPr/>
                    <a:lstStyle/>
                    <a:p>
                      <a:pPr marL="0" marR="0">
                        <a:spcBef>
                          <a:spcPts val="0"/>
                        </a:spcBef>
                        <a:spcAft>
                          <a:spcPts val="0"/>
                        </a:spcAft>
                      </a:pPr>
                      <a:r>
                        <a:rPr lang="en-US" sz="2200">
                          <a:solidFill>
                            <a:schemeClr val="tx1"/>
                          </a:solidFill>
                          <a:effectLst/>
                        </a:rPr>
                        <a:t>codeword</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dirty="0">
                          <a:solidFill>
                            <a:schemeClr val="tx1"/>
                          </a:solidFill>
                          <a:effectLst/>
                        </a:rPr>
                        <a:t>11</a:t>
                      </a:r>
                      <a:endParaRPr lang="en-US" sz="2200" dirty="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100</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00</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01</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dirty="0">
                          <a:solidFill>
                            <a:schemeClr val="tx1"/>
                          </a:solidFill>
                          <a:effectLst/>
                        </a:rPr>
                        <a:t>101</a:t>
                      </a:r>
                      <a:endParaRPr lang="en-US" sz="2200" dirty="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pic>
        <p:nvPicPr>
          <p:cNvPr id="4" name="Picture 3" descr="Image result for smiley face images">
            <a:extLst>
              <a:ext uri="{FF2B5EF4-FFF2-40B4-BE49-F238E27FC236}">
                <a16:creationId xmlns:a16="http://schemas.microsoft.com/office/drawing/2014/main" id="{8C1933B2-B878-4643-B58C-901D3D36EA3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7408" y="2181983"/>
            <a:ext cx="586105" cy="425450"/>
          </a:xfrm>
          <a:prstGeom prst="rect">
            <a:avLst/>
          </a:prstGeom>
          <a:noFill/>
        </p:spPr>
      </p:pic>
      <p:sp>
        <p:nvSpPr>
          <p:cNvPr id="5" name="Multiplication Sign 4">
            <a:extLst>
              <a:ext uri="{FF2B5EF4-FFF2-40B4-BE49-F238E27FC236}">
                <a16:creationId xmlns:a16="http://schemas.microsoft.com/office/drawing/2014/main" id="{9B23FD55-165B-499B-9978-3DBBF2F3D423}"/>
              </a:ext>
            </a:extLst>
          </p:cNvPr>
          <p:cNvSpPr/>
          <p:nvPr/>
        </p:nvSpPr>
        <p:spPr>
          <a:xfrm>
            <a:off x="357447" y="4098175"/>
            <a:ext cx="781397" cy="1072341"/>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068919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1682186" y="471486"/>
                <a:ext cx="9182549" cy="6201698"/>
              </a:xfrm>
              <a:prstGeom prst="rect">
                <a:avLst/>
              </a:prstGeom>
            </p:spPr>
            <p:txBody>
              <a:bodyPr wrap="square">
                <a:spAutoFit/>
              </a:bodyPr>
              <a:lstStyle/>
              <a:p>
                <a:r>
                  <a:rPr lang="en-US" sz="2200" dirty="0">
                    <a:solidFill>
                      <a:srgbClr val="000000"/>
                    </a:solidFill>
                    <a:ea typeface="Microsoft YaHei" panose="020B0503020204020204" pitchFamily="34" charset="-122"/>
                    <a:cs typeface="Microsoft YaHei" panose="020B0503020204020204" pitchFamily="34" charset="-122"/>
                  </a:rPr>
                  <a:t>Huffman Trees and Codes</a:t>
                </a:r>
              </a:p>
              <a:p>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a:spcAft>
                    <a:spcPts val="600"/>
                  </a:spcAft>
                </a:pPr>
                <a:r>
                  <a:rPr lang="en-US" sz="2200" b="1" dirty="0">
                    <a:latin typeface="Times New Roman" panose="02020603050405020304" pitchFamily="18" charset="0"/>
                    <a:ea typeface="Microsoft YaHei" panose="020B0503020204020204" pitchFamily="34" charset="-122"/>
                    <a:cs typeface="Microsoft YaHei" panose="020B0503020204020204" pitchFamily="34" charset="-122"/>
                  </a:rPr>
                  <a:t>Fixed-length encoding</a:t>
                </a:r>
                <a:r>
                  <a:rPr lang="en-US" sz="2200" dirty="0">
                    <a:latin typeface="Microsoft YaHei" panose="020B0503020204020204" pitchFamily="34" charset="-122"/>
                    <a:ea typeface="Microsoft YaHei" panose="020B0503020204020204" pitchFamily="34" charset="-122"/>
                    <a:cs typeface="Microsoft YaHei" panose="020B0503020204020204" pitchFamily="34" charset="-122"/>
                  </a:rPr>
                  <a:t>	</a:t>
                </a:r>
              </a:p>
              <a:p>
                <a:pPr marL="342900" marR="0" lvl="0" indent="-342900">
                  <a:spcBef>
                    <a:spcPts val="0"/>
                  </a:spcBef>
                  <a:spcAft>
                    <a:spcPts val="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A fixed-length binary code represents each character using the same number of bits.</a:t>
                </a:r>
              </a:p>
              <a:p>
                <a:pPr marL="342900" indent="-342900">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An example of a </a:t>
                </a:r>
                <a:r>
                  <a:rPr lang="en-US" sz="2200" i="1" dirty="0">
                    <a:latin typeface="Times New Roman" panose="02020603050405020304" pitchFamily="18" charset="0"/>
                    <a:ea typeface="Microsoft YaHei" panose="020B0503020204020204" pitchFamily="34" charset="-122"/>
                    <a:cs typeface="Microsoft YaHei" panose="020B0503020204020204" pitchFamily="34" charset="-122"/>
                  </a:rPr>
                  <a:t>fixed-length encoding </a:t>
                </a:r>
                <a:r>
                  <a:rPr lang="en-US" sz="2200" dirty="0">
                    <a:solidFill>
                      <a:srgbClr val="0000FF"/>
                    </a:solidFill>
                    <a:latin typeface="Times New Roman" panose="02020603050405020304" pitchFamily="18" charset="0"/>
                    <a:ea typeface="Microsoft YaHei" panose="020B0503020204020204" pitchFamily="34" charset="-122"/>
                    <a:cs typeface="Times New Roman" panose="02020603050405020304" pitchFamily="18" charset="0"/>
                  </a:rPr>
                  <a:t>is</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the standard ASCII code:</a:t>
                </a:r>
                <a:endParaRPr lang="en-US" sz="2200" dirty="0">
                  <a:latin typeface="Microsoft YaHei" panose="020B0503020204020204" pitchFamily="34" charset="-122"/>
                  <a:ea typeface="Microsoft YaHei" panose="020B0503020204020204" pitchFamily="34" charset="-122"/>
                  <a:cs typeface="Microsoft YaHei" panose="020B0503020204020204" pitchFamily="34" charset="-122"/>
                </a:endParaRPr>
              </a:p>
              <a:p>
                <a:pPr marL="800100" marR="0" lvl="1" indent="-342900">
                  <a:spcBef>
                    <a:spcPts val="0"/>
                  </a:spcBef>
                  <a:spcAft>
                    <a:spcPts val="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Assigns to each character </a:t>
                </a:r>
                <a:r>
                  <a:rPr lang="en-US" sz="22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a bit string of the same length m (m ≥ log</a:t>
                </a:r>
                <a:r>
                  <a:rPr lang="en-US" sz="2200" baseline="-250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2</a:t>
                </a:r>
                <a:r>
                  <a:rPr lang="en-US" sz="22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 n), for n = 256 characters.  </a:t>
                </a:r>
              </a:p>
              <a:p>
                <a:pPr marL="800100" marR="0" lvl="1" indent="-342900">
                  <a:spcBef>
                    <a:spcPts val="0"/>
                  </a:spcBef>
                  <a:spcAft>
                    <a:spcPts val="0"/>
                  </a:spcAft>
                  <a:buFont typeface="Arial" panose="020B0604020202020204" pitchFamily="34" charset="0"/>
                  <a:buChar char="•"/>
                </a:pPr>
                <a:r>
                  <a:rPr lang="en-US" sz="22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m = log</a:t>
                </a:r>
                <a:r>
                  <a:rPr lang="en-US" sz="2200" baseline="-250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2</a:t>
                </a:r>
                <a:r>
                  <a:rPr lang="en-US" sz="22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 n = log</a:t>
                </a:r>
                <a:r>
                  <a:rPr lang="en-US" sz="2200" baseline="-250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2</a:t>
                </a:r>
                <a:r>
                  <a:rPr lang="en-US" sz="22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 256 = log</a:t>
                </a:r>
                <a:r>
                  <a:rPr lang="en-US" sz="2200" baseline="-250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2</a:t>
                </a:r>
                <a:r>
                  <a:rPr lang="en-US" sz="22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 </a:t>
                </a:r>
                <a14:m>
                  <m:oMath xmlns:m="http://schemas.openxmlformats.org/officeDocument/2006/math">
                    <m:sSup>
                      <m:sSupPr>
                        <m:ctrlPr>
                          <a:rPr lang="en-US" sz="2200" i="1" dirty="0" smtClean="0">
                            <a:solidFill>
                              <a:srgbClr val="0000FF"/>
                            </a:solidFill>
                            <a:latin typeface="Cambria Math" panose="02040503050406030204" pitchFamily="18" charset="0"/>
                            <a:ea typeface="Microsoft YaHei" panose="020B0503020204020204" pitchFamily="34" charset="-122"/>
                          </a:rPr>
                        </m:ctrlPr>
                      </m:sSupPr>
                      <m:e>
                        <m:r>
                          <a:rPr lang="en-US" sz="2200" b="0" i="1" dirty="0" smtClean="0">
                            <a:solidFill>
                              <a:srgbClr val="0000FF"/>
                            </a:solidFill>
                            <a:latin typeface="Cambria Math" panose="02040503050406030204" pitchFamily="18" charset="0"/>
                            <a:ea typeface="Microsoft YaHei" panose="020B0503020204020204" pitchFamily="34" charset="-122"/>
                          </a:rPr>
                          <m:t>2</m:t>
                        </m:r>
                      </m:e>
                      <m:sup>
                        <m:r>
                          <a:rPr lang="en-US" sz="2200" b="0" i="1" dirty="0" smtClean="0">
                            <a:solidFill>
                              <a:srgbClr val="0000FF"/>
                            </a:solidFill>
                            <a:latin typeface="Cambria Math" panose="02040503050406030204" pitchFamily="18" charset="0"/>
                            <a:ea typeface="Microsoft YaHei" panose="020B0503020204020204" pitchFamily="34" charset="-122"/>
                          </a:rPr>
                          <m:t>8</m:t>
                        </m:r>
                      </m:sup>
                    </m:sSup>
                    <m:r>
                      <a:rPr lang="en-US" sz="2200" b="0" i="1" dirty="0" smtClean="0">
                        <a:solidFill>
                          <a:srgbClr val="0000FF"/>
                        </a:solidFill>
                        <a:latin typeface="Cambria Math" panose="02040503050406030204" pitchFamily="18" charset="0"/>
                        <a:ea typeface="Microsoft YaHei" panose="020B0503020204020204" pitchFamily="34" charset="-122"/>
                      </a:rPr>
                      <m:t>=8 </m:t>
                    </m:r>
                  </m:oMath>
                </a14:m>
                <a:r>
                  <a:rPr lang="en-US" sz="2200" dirty="0">
                    <a:solidFill>
                      <a:srgbClr val="0000FF"/>
                    </a:solidFill>
                    <a:latin typeface="Times New Roman" panose="02020603050405020304" pitchFamily="18" charset="0"/>
                    <a:ea typeface="Microsoft YaHei" panose="020B0503020204020204" pitchFamily="34" charset="-122"/>
                    <a:cs typeface="Times New Roman" panose="02020603050405020304" pitchFamily="18" charset="0"/>
                  </a:rPr>
                  <a:t>bits</a:t>
                </a:r>
              </a:p>
              <a:p>
                <a:pPr marL="342900" marR="0" lvl="0" indent="-342900">
                  <a:spcBef>
                    <a:spcPts val="1200"/>
                  </a:spcBef>
                  <a:spcAft>
                    <a:spcPts val="600"/>
                  </a:spcAft>
                  <a:buFont typeface="Arial" panose="020B0604020202020204" pitchFamily="34" charset="0"/>
                  <a:buChar char="•"/>
                </a:pPr>
                <a:r>
                  <a:rPr lang="en-US" sz="2200" dirty="0">
                    <a:solidFill>
                      <a:srgbClr val="0000FF"/>
                    </a:solidFill>
                    <a:latin typeface="Times New Roman" panose="02020603050405020304" pitchFamily="18" charset="0"/>
                    <a:ea typeface="Microsoft YaHei" panose="020B0503020204020204" pitchFamily="34" charset="-122"/>
                    <a:cs typeface="Times New Roman" panose="02020603050405020304" pitchFamily="18" charset="0"/>
                  </a:rPr>
                  <a:t>For example, using a </a:t>
                </a:r>
                <a:r>
                  <a:rPr lang="en-US" sz="2200" i="1" dirty="0">
                    <a:solidFill>
                      <a:srgbClr val="0000FF"/>
                    </a:solidFill>
                    <a:latin typeface="Times New Roman" panose="02020603050405020304" pitchFamily="18" charset="0"/>
                    <a:ea typeface="Microsoft YaHei" panose="020B0503020204020204" pitchFamily="34" charset="-122"/>
                    <a:cs typeface="Times New Roman" panose="02020603050405020304" pitchFamily="18" charset="0"/>
                  </a:rPr>
                  <a:t>fixed-length binary code</a:t>
                </a:r>
                <a:r>
                  <a:rPr lang="en-US" sz="2200" dirty="0">
                    <a:solidFill>
                      <a:srgbClr val="0000FF"/>
                    </a:solidFill>
                    <a:latin typeface="Times New Roman" panose="02020603050405020304" pitchFamily="18" charset="0"/>
                    <a:ea typeface="Microsoft YaHei" panose="020B0503020204020204" pitchFamily="34" charset="-122"/>
                    <a:cs typeface="Times New Roman" panose="02020603050405020304" pitchFamily="18" charset="0"/>
                  </a:rPr>
                  <a:t>, the codewords for </a:t>
                </a:r>
              </a:p>
              <a:p>
                <a:pPr lvl="2">
                  <a:spcAft>
                    <a:spcPts val="600"/>
                  </a:spcAft>
                  <a:tabLst>
                    <a:tab pos="1887538" algn="l"/>
                  </a:tabLst>
                </a:pPr>
                <a:r>
                  <a:rPr lang="en-US" sz="2200" dirty="0">
                    <a:solidFill>
                      <a:srgbClr val="0000FF"/>
                    </a:solidFill>
                    <a:latin typeface="Times New Roman" panose="02020603050405020304" pitchFamily="18" charset="0"/>
                    <a:ea typeface="Microsoft YaHei" panose="020B0503020204020204" pitchFamily="34" charset="-122"/>
                    <a:cs typeface="Times New Roman" panose="02020603050405020304" pitchFamily="18" charset="0"/>
                  </a:rPr>
                  <a:t>a is 1010 0001,   </a:t>
                </a:r>
              </a:p>
              <a:p>
                <a:pPr lvl="2">
                  <a:spcAft>
                    <a:spcPts val="600"/>
                  </a:spcAft>
                  <a:tabLst>
                    <a:tab pos="1887538" algn="l"/>
                  </a:tabLst>
                </a:pPr>
                <a:r>
                  <a:rPr lang="en-US" sz="2200" dirty="0">
                    <a:solidFill>
                      <a:srgbClr val="0000FF"/>
                    </a:solidFill>
                    <a:latin typeface="Times New Roman" panose="02020603050405020304" pitchFamily="18" charset="0"/>
                    <a:ea typeface="Microsoft YaHei" panose="020B0503020204020204" pitchFamily="34" charset="-122"/>
                    <a:cs typeface="Times New Roman" panose="02020603050405020304" pitchFamily="18" charset="0"/>
                  </a:rPr>
                  <a:t>b is 1010 0010,    and </a:t>
                </a:r>
              </a:p>
              <a:p>
                <a:pPr lvl="2">
                  <a:spcAft>
                    <a:spcPts val="600"/>
                  </a:spcAft>
                  <a:tabLst>
                    <a:tab pos="1887538" algn="l"/>
                  </a:tabLst>
                </a:pPr>
                <a:r>
                  <a:rPr lang="en-US" sz="2200" dirty="0">
                    <a:solidFill>
                      <a:srgbClr val="0000FF"/>
                    </a:solidFill>
                    <a:latin typeface="Times New Roman" panose="02020603050405020304" pitchFamily="18" charset="0"/>
                    <a:ea typeface="Microsoft YaHei" panose="020B0503020204020204" pitchFamily="34" charset="-122"/>
                    <a:cs typeface="Times New Roman" panose="02020603050405020304" pitchFamily="18" charset="0"/>
                  </a:rPr>
                  <a:t>c is 1010 0011.</a:t>
                </a:r>
              </a:p>
              <a:p>
                <a:pPr marL="342900" marR="0" lvl="0" indent="-342900">
                  <a:spcBef>
                    <a:spcPts val="0"/>
                  </a:spcBef>
                  <a:spcAft>
                    <a:spcPts val="600"/>
                  </a:spcAft>
                  <a:buFont typeface="Arial" panose="020B0604020202020204" pitchFamily="34" charset="0"/>
                  <a:buChar char="•"/>
                </a:pPr>
                <a:r>
                  <a:rPr lang="en-US" sz="2200" dirty="0">
                    <a:latin typeface="Times New Roman" panose="02020603050405020304" pitchFamily="18" charset="0"/>
                    <a:ea typeface="Microsoft YaHei" panose="020B0503020204020204" pitchFamily="34" charset="-122"/>
                    <a:cs typeface="Times New Roman" panose="02020603050405020304" pitchFamily="18" charset="0"/>
                  </a:rPr>
                  <a:t>Given this </a:t>
                </a:r>
                <a:r>
                  <a:rPr lang="en-US" sz="2200" i="1" dirty="0">
                    <a:latin typeface="Times New Roman" panose="02020603050405020304" pitchFamily="18" charset="0"/>
                    <a:ea typeface="Microsoft YaHei" panose="020B0503020204020204" pitchFamily="34" charset="-122"/>
                    <a:cs typeface="Times New Roman" panose="02020603050405020304" pitchFamily="18" charset="0"/>
                  </a:rPr>
                  <a:t>fixed-length binary code</a:t>
                </a:r>
                <a:r>
                  <a:rPr lang="en-US" sz="2200" dirty="0">
                    <a:latin typeface="Times New Roman" panose="02020603050405020304" pitchFamily="18" charset="0"/>
                    <a:ea typeface="Microsoft YaHei" panose="020B0503020204020204" pitchFamily="34" charset="-122"/>
                    <a:cs typeface="Times New Roman" panose="02020603050405020304" pitchFamily="18" charset="0"/>
                  </a:rPr>
                  <a:t>, the encoding for </a:t>
                </a:r>
                <a:r>
                  <a:rPr lang="en-US" sz="2200" dirty="0">
                    <a:solidFill>
                      <a:srgbClr val="0000FF"/>
                    </a:solidFill>
                    <a:latin typeface="Times New Roman" panose="02020603050405020304" pitchFamily="18" charset="0"/>
                    <a:ea typeface="Microsoft YaHei" panose="020B0503020204020204" pitchFamily="34" charset="-122"/>
                    <a:cs typeface="Times New Roman" panose="02020603050405020304" pitchFamily="18" charset="0"/>
                  </a:rPr>
                  <a:t>a file, </a:t>
                </a:r>
                <a:r>
                  <a:rPr lang="en-US" sz="2200" dirty="0" err="1">
                    <a:solidFill>
                      <a:srgbClr val="0000FF"/>
                    </a:solidFill>
                    <a:latin typeface="Times New Roman" panose="02020603050405020304" pitchFamily="18" charset="0"/>
                    <a:ea typeface="Microsoft YaHei" panose="020B0503020204020204" pitchFamily="34" charset="-122"/>
                    <a:cs typeface="Times New Roman" panose="02020603050405020304" pitchFamily="18" charset="0"/>
                  </a:rPr>
                  <a:t>ababbc</a:t>
                </a:r>
                <a:r>
                  <a:rPr lang="en-US" sz="2200" dirty="0">
                    <a:solidFill>
                      <a:srgbClr val="0000FF"/>
                    </a:solidFill>
                    <a:latin typeface="Times New Roman" panose="02020603050405020304" pitchFamily="18" charset="0"/>
                    <a:ea typeface="Microsoft YaHei" panose="020B0503020204020204" pitchFamily="34" charset="-122"/>
                    <a:cs typeface="Times New Roman" panose="02020603050405020304" pitchFamily="18" charset="0"/>
                  </a:rPr>
                  <a:t> is </a:t>
                </a:r>
              </a:p>
              <a:p>
                <a:pPr marR="0" lvl="0">
                  <a:spcBef>
                    <a:spcPts val="0"/>
                  </a:spcBef>
                  <a:spcAft>
                    <a:spcPts val="600"/>
                  </a:spcAft>
                </a:pPr>
                <a:r>
                  <a:rPr lang="en-US" sz="2200" dirty="0">
                    <a:solidFill>
                      <a:srgbClr val="0000FF"/>
                    </a:solidFill>
                    <a:latin typeface="Times New Roman" panose="02020603050405020304" pitchFamily="18" charset="0"/>
                    <a:ea typeface="Microsoft YaHei" panose="020B0503020204020204" pitchFamily="34" charset="-122"/>
                    <a:cs typeface="Times New Roman" panose="02020603050405020304" pitchFamily="18" charset="0"/>
                  </a:rPr>
                  <a:t>	1010 0001 1010 0010 1010 0001 1010 0010 1010 0010 1010 0011</a:t>
                </a:r>
              </a:p>
              <a:p>
                <a:pPr>
                  <a:spcAft>
                    <a:spcPts val="600"/>
                  </a:spcAft>
                </a:pPr>
                <a:endParaRPr lang="en-US" sz="2200" dirty="0">
                  <a:solidFill>
                    <a:srgbClr val="0000FF"/>
                  </a:solidFill>
                  <a:latin typeface="Times New Roman" panose="02020603050405020304" pitchFamily="18" charset="0"/>
                  <a:ea typeface="Microsoft YaHei" panose="020B0503020204020204" pitchFamily="34" charset="-122"/>
                  <a:cs typeface="Times New Roman" panose="02020603050405020304" pitchFamily="18" charset="0"/>
                </a:endParaRPr>
              </a:p>
            </p:txBody>
          </p:sp>
        </mc:Choice>
        <mc:Fallback xmlns="">
          <p:sp>
            <p:nvSpPr>
              <p:cNvPr id="2" name="Rectangle 1"/>
              <p:cNvSpPr>
                <a:spLocks noRot="1" noChangeAspect="1" noMove="1" noResize="1" noEditPoints="1" noAdjustHandles="1" noChangeArrowheads="1" noChangeShapeType="1" noTextEdit="1"/>
              </p:cNvSpPr>
              <p:nvPr/>
            </p:nvSpPr>
            <p:spPr>
              <a:xfrm>
                <a:off x="1682186" y="471486"/>
                <a:ext cx="9182549" cy="6201698"/>
              </a:xfrm>
              <a:prstGeom prst="rect">
                <a:avLst/>
              </a:prstGeom>
              <a:blipFill>
                <a:blip r:embed="rId2"/>
                <a:stretch>
                  <a:fillRect l="-863" t="-589"/>
                </a:stretch>
              </a:blipFill>
            </p:spPr>
            <p:txBody>
              <a:bodyPr/>
              <a:lstStyle/>
              <a:p>
                <a:r>
                  <a:rPr lang="en-US">
                    <a:noFill/>
                  </a:rPr>
                  <a:t> </a:t>
                </a:r>
              </a:p>
            </p:txBody>
          </p:sp>
        </mc:Fallback>
      </mc:AlternateContent>
      <p:pic>
        <p:nvPicPr>
          <p:cNvPr id="3" name="Picture 2" descr="Image result for smiley face images">
            <a:extLst>
              <a:ext uri="{FF2B5EF4-FFF2-40B4-BE49-F238E27FC236}">
                <a16:creationId xmlns:a16="http://schemas.microsoft.com/office/drawing/2014/main" id="{F7A3B598-BBC9-4065-8A36-50B8B594474B}"/>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6719" y="1262148"/>
            <a:ext cx="586105" cy="425450"/>
          </a:xfrm>
          <a:prstGeom prst="rect">
            <a:avLst/>
          </a:prstGeom>
          <a:noFill/>
        </p:spPr>
      </p:pic>
    </p:spTree>
    <p:extLst>
      <p:ext uri="{BB962C8B-B14F-4D97-AF65-F5344CB8AC3E}">
        <p14:creationId xmlns:p14="http://schemas.microsoft.com/office/powerpoint/2010/main" val="33771964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98811" y="596178"/>
            <a:ext cx="8794377" cy="6201698"/>
          </a:xfrm>
          <a:prstGeom prst="rect">
            <a:avLst/>
          </a:prstGeom>
        </p:spPr>
        <p:txBody>
          <a:bodyPr wrap="square">
            <a:spAutoFit/>
          </a:bodyPr>
          <a:lstStyle/>
          <a:p>
            <a:r>
              <a:rPr lang="en-US" sz="2200" dirty="0">
                <a:solidFill>
                  <a:srgbClr val="000000"/>
                </a:solidFill>
                <a:ea typeface="Microsoft YaHei" panose="020B0503020204020204" pitchFamily="34" charset="-122"/>
                <a:cs typeface="Microsoft YaHei" panose="020B0503020204020204" pitchFamily="34" charset="-122"/>
              </a:rPr>
              <a:t>Huffman Trees and Codes</a:t>
            </a:r>
          </a:p>
          <a:p>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a:spcAft>
                <a:spcPts val="600"/>
              </a:spcAft>
            </a:pPr>
            <a:r>
              <a:rPr lang="en-US" sz="2200" b="1" i="1" dirty="0">
                <a:latin typeface="Times New Roman" panose="02020603050405020304" pitchFamily="18" charset="0"/>
                <a:ea typeface="Microsoft YaHei" panose="020B0503020204020204" pitchFamily="34" charset="-122"/>
                <a:cs typeface="Microsoft YaHei" panose="020B0503020204020204" pitchFamily="34" charset="-122"/>
              </a:rPr>
              <a:t>Is Fixed-length encoding optimal? </a:t>
            </a:r>
            <a:r>
              <a:rPr lang="en-US" sz="2200" dirty="0">
                <a:latin typeface="Microsoft YaHei" panose="020B0503020204020204" pitchFamily="34" charset="-122"/>
                <a:ea typeface="Microsoft YaHei" panose="020B0503020204020204" pitchFamily="34" charset="-122"/>
                <a:cs typeface="Microsoft YaHei" panose="020B0503020204020204" pitchFamily="34" charset="-122"/>
              </a:rPr>
              <a:t>	</a:t>
            </a:r>
          </a:p>
          <a:p>
            <a:pPr marL="342900" marR="0" lvl="0" indent="-342900">
              <a:spcBef>
                <a:spcPts val="0"/>
              </a:spcBef>
              <a:spcAft>
                <a:spcPts val="6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The minimum number of bits necessary to represent the file with a binary character code.</a:t>
            </a:r>
          </a:p>
          <a:p>
            <a:pPr marL="342900" marR="0" lvl="0" indent="-342900">
              <a:spcBef>
                <a:spcPts val="0"/>
              </a:spcBef>
              <a:spcAft>
                <a:spcPts val="6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Designing </a:t>
            </a:r>
            <a:r>
              <a:rPr lang="en-US" sz="22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a coding scheme that yields a shorter bit string on the average </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is based on the idea of assigning</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800100" marR="0" lvl="1" indent="-342900">
              <a:spcBef>
                <a:spcPts val="0"/>
              </a:spcBef>
              <a:spcAft>
                <a:spcPts val="600"/>
              </a:spcAft>
              <a:buFont typeface="Arial" panose="020B0604020202020204" pitchFamily="34" charset="0"/>
              <a:buChar char="•"/>
            </a:pPr>
            <a:r>
              <a:rPr lang="en-US" sz="22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shorter codewords to more frequent characters </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and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800100" marR="0" lvl="1" indent="-342900">
              <a:spcBef>
                <a:spcPts val="0"/>
              </a:spcBef>
              <a:spcAft>
                <a:spcPts val="6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longer codewords to less frequent characters. </a:t>
            </a:r>
          </a:p>
          <a:p>
            <a:pPr marR="0" lvl="1">
              <a:spcBef>
                <a:spcPts val="0"/>
              </a:spcBef>
              <a:spcAft>
                <a:spcPts val="600"/>
              </a:spcAft>
            </a:pPr>
            <a:endParaRPr lang="en-US" sz="1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342900" indent="-342900">
              <a:spcAft>
                <a:spcPts val="600"/>
              </a:spcAft>
              <a:buFont typeface="Arial" panose="020B0604020202020204" pitchFamily="34" charset="0"/>
              <a:buChar char="•"/>
            </a:pPr>
            <a:r>
              <a:rPr lang="en-US" sz="22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This idea was used in the telegraph code </a:t>
            </a:r>
            <a:endParaRPr lang="en-US" sz="2200" dirty="0">
              <a:solidFill>
                <a:srgbClr val="0000FF"/>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800100" lvl="1" indent="-342900">
              <a:spcAft>
                <a:spcPts val="6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invented in the mid-19</a:t>
            </a:r>
            <a:r>
              <a:rPr lang="en-US" sz="2200" baseline="300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th</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century by Samuel Morse.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800100" lvl="1" indent="-342900">
              <a:spcAft>
                <a:spcPts val="6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assigned short sequences of dots and dashes for frequent letters such as e ( . ) and a ( .-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800100" lvl="1" indent="-342900">
              <a:spcAft>
                <a:spcPts val="6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while infrequency letters such as  q ( --.- ) and z( --.. ) have longer ones.</a:t>
            </a:r>
          </a:p>
        </p:txBody>
      </p:sp>
      <p:pic>
        <p:nvPicPr>
          <p:cNvPr id="3" name="Picture 2" descr="Image result for smiley face images">
            <a:extLst>
              <a:ext uri="{FF2B5EF4-FFF2-40B4-BE49-F238E27FC236}">
                <a16:creationId xmlns:a16="http://schemas.microsoft.com/office/drawing/2014/main" id="{F7A3B598-BBC9-4065-8A36-50B8B594474B}"/>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rot="971553">
            <a:off x="889462" y="1338348"/>
            <a:ext cx="481675" cy="324311"/>
          </a:xfrm>
          <a:prstGeom prst="rect">
            <a:avLst/>
          </a:prstGeom>
          <a:noFill/>
        </p:spPr>
      </p:pic>
    </p:spTree>
    <p:extLst>
      <p:ext uri="{BB962C8B-B14F-4D97-AF65-F5344CB8AC3E}">
        <p14:creationId xmlns:p14="http://schemas.microsoft.com/office/powerpoint/2010/main" val="15447170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72164" y="440859"/>
            <a:ext cx="8848165" cy="6755696"/>
          </a:xfrm>
          <a:prstGeom prst="rect">
            <a:avLst/>
          </a:prstGeom>
        </p:spPr>
        <p:txBody>
          <a:bodyPr wrap="square">
            <a:spAutoFit/>
          </a:bodyPr>
          <a:lstStyle/>
          <a:p>
            <a:pPr>
              <a:spcAft>
                <a:spcPts val="600"/>
              </a:spcAft>
            </a:pPr>
            <a:r>
              <a:rPr lang="en-US" sz="2400" b="1" dirty="0">
                <a:latin typeface="Times New Roman" panose="02020603050405020304" pitchFamily="18" charset="0"/>
                <a:ea typeface="Microsoft YaHei" panose="020B0503020204020204" pitchFamily="34" charset="-122"/>
                <a:cs typeface="Microsoft YaHei" panose="020B0503020204020204" pitchFamily="34" charset="-122"/>
              </a:rPr>
              <a:t>Variable-length encoding</a:t>
            </a:r>
          </a:p>
          <a:p>
            <a:pPr>
              <a:spcAft>
                <a:spcPts val="600"/>
              </a:spcAft>
            </a:pPr>
            <a:endParaRPr lang="en-US" sz="2400" b="1" dirty="0">
              <a:latin typeface="Microsoft YaHei" panose="020B0503020204020204" pitchFamily="34" charset="-122"/>
              <a:ea typeface="Microsoft YaHei" panose="020B0503020204020204" pitchFamily="34" charset="-122"/>
              <a:cs typeface="Microsoft YaHei" panose="020B0503020204020204" pitchFamily="34" charset="-122"/>
            </a:endParaRPr>
          </a:p>
          <a:p>
            <a:pPr marL="461963" marR="0" lvl="0" indent="-461963">
              <a:spcBef>
                <a:spcPts val="0"/>
              </a:spcBef>
              <a:spcAft>
                <a:spcPts val="600"/>
              </a:spcAft>
              <a:buFont typeface="Arial" panose="020B0604020202020204" pitchFamily="34" charset="0"/>
              <a:buChar char="•"/>
            </a:pPr>
            <a:r>
              <a:rPr lang="en-US" sz="2200" i="1"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Variable-length encoding </a:t>
            </a:r>
            <a:r>
              <a:rPr lang="en-US" sz="22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assigns codewords of different lengths to different characters. </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This code is called </a:t>
            </a:r>
            <a:r>
              <a:rPr lang="en-US" sz="2200" i="1"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variable-length binary code. </a:t>
            </a:r>
          </a:p>
          <a:p>
            <a:pPr marL="800100" lvl="1" indent="-342900">
              <a:spcAft>
                <a:spcPts val="6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In previous example, suppose the character set is {a, b, c}. A possible codewords are: </a:t>
            </a:r>
          </a:p>
          <a:p>
            <a:pPr lvl="2">
              <a:spcAft>
                <a:spcPts val="600"/>
              </a:spcAft>
              <a:tabLst>
                <a:tab pos="1887538" algn="l"/>
              </a:tabLst>
            </a:pPr>
            <a:r>
              <a:rPr lang="en-US" sz="2200" dirty="0">
                <a:solidFill>
                  <a:srgbClr val="000000"/>
                </a:solidFill>
                <a:effectLst/>
                <a:latin typeface="Times New Roman" panose="02020603050405020304" pitchFamily="18" charset="0"/>
                <a:ea typeface="Microsoft YaHei" panose="020B0503020204020204" pitchFamily="34" charset="-122"/>
                <a:cs typeface="Microsoft YaHei" panose="020B0503020204020204" pitchFamily="34" charset="-122"/>
              </a:rPr>
              <a:t>	a is 10, b is 0 and c is 11</a:t>
            </a:r>
          </a:p>
          <a:p>
            <a:pPr marL="1147763" lvl="2" indent="-342900">
              <a:spcAft>
                <a:spcPts val="1200"/>
              </a:spcAft>
              <a:buFont typeface="Arial" panose="020B0604020202020204" pitchFamily="34" charset="0"/>
              <a:buChar char="•"/>
              <a:tabLst>
                <a:tab pos="1887538" algn="l"/>
              </a:tabLst>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Then, the encoding of a text file, </a:t>
            </a:r>
            <a:r>
              <a:rPr lang="en-US" sz="2200" dirty="0" err="1">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ababbc</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is   10 0 10 0 0 11</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914400" marR="0" lvl="1" indent="-457200">
              <a:spcBef>
                <a:spcPts val="0"/>
              </a:spcBef>
              <a:spcAft>
                <a:spcPts val="6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Given a file, this encoding is optimal using the minimum number of bits necessary to represent the file with a binary character code.</a:t>
            </a:r>
          </a:p>
          <a:p>
            <a:pPr marL="914400" marR="0" lvl="1" indent="-457200">
              <a:spcBef>
                <a:spcPts val="0"/>
              </a:spcBef>
              <a:spcAft>
                <a:spcPts val="6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Introduces a problem that fixed-length encoding does not have.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1376363" lvl="2" indent="-461963">
              <a:spcAft>
                <a:spcPts val="6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Given a file, the Optimal Binary Code problem is to </a:t>
            </a:r>
            <a:r>
              <a:rPr lang="en-US" sz="22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find a binary character code for the characters in the file,</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which represents the file in the least number of bits. </a:t>
            </a:r>
          </a:p>
          <a:p>
            <a:pPr marL="1376363" lvl="2" indent="-461963">
              <a:spcAft>
                <a:spcPts val="6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The problem is </a:t>
            </a:r>
            <a:r>
              <a:rPr lang="en-US" sz="22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how can we tell how many bits of an encoded text </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represent the first (or, more generally, the </a:t>
            </a:r>
            <a:r>
              <a:rPr lang="en-US" sz="2200" dirty="0" err="1">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a:t>
            </a:r>
            <a:r>
              <a:rPr lang="en-US" sz="2200" baseline="30000" dirty="0" err="1">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th</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 character?</a:t>
            </a:r>
          </a:p>
          <a:p>
            <a:pPr marL="1376363" marR="0" lvl="2" indent="-461963">
              <a:spcBef>
                <a:spcPts val="0"/>
              </a:spcBef>
              <a:spcAft>
                <a:spcPts val="600"/>
              </a:spcAft>
              <a:buFont typeface="Arial" panose="020B0604020202020204" pitchFamily="34" charset="0"/>
              <a:buChar char="•"/>
            </a:pP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p:txBody>
      </p:sp>
      <p:pic>
        <p:nvPicPr>
          <p:cNvPr id="3" name="Picture 2" descr="Image result for smiley face images">
            <a:extLst>
              <a:ext uri="{FF2B5EF4-FFF2-40B4-BE49-F238E27FC236}">
                <a16:creationId xmlns:a16="http://schemas.microsoft.com/office/drawing/2014/main" id="{F7A3B598-BBC9-4065-8A36-50B8B594474B}"/>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13237">
            <a:off x="783563" y="1330162"/>
            <a:ext cx="569165" cy="358452"/>
          </a:xfrm>
          <a:prstGeom prst="rect">
            <a:avLst/>
          </a:prstGeom>
          <a:noFill/>
        </p:spPr>
      </p:pic>
    </p:spTree>
    <p:extLst>
      <p:ext uri="{BB962C8B-B14F-4D97-AF65-F5344CB8AC3E}">
        <p14:creationId xmlns:p14="http://schemas.microsoft.com/office/powerpoint/2010/main" val="1039975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1F9D75-BCCC-4D8C-BAD7-0E53433E97CF}"/>
              </a:ext>
            </a:extLst>
          </p:cNvPr>
          <p:cNvSpPr txBox="1"/>
          <p:nvPr/>
        </p:nvSpPr>
        <p:spPr>
          <a:xfrm>
            <a:off x="1380308" y="653143"/>
            <a:ext cx="5277395" cy="58477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Scheduling </a:t>
            </a:r>
            <a:r>
              <a:rPr lang="en-US" sz="2800" dirty="0">
                <a:latin typeface="Times New Roman" panose="02020603050405020304" pitchFamily="18" charset="0"/>
                <a:cs typeface="Times New Roman" panose="02020603050405020304" pitchFamily="18" charset="0"/>
              </a:rPr>
              <a:t>with deadlines </a:t>
            </a:r>
          </a:p>
        </p:txBody>
      </p:sp>
      <p:sp>
        <p:nvSpPr>
          <p:cNvPr id="3" name="TextBox 2">
            <a:extLst>
              <a:ext uri="{FF2B5EF4-FFF2-40B4-BE49-F238E27FC236}">
                <a16:creationId xmlns:a16="http://schemas.microsoft.com/office/drawing/2014/main" id="{CC5FA8EF-8E72-41B9-ABB6-4F9489481D22}"/>
              </a:ext>
            </a:extLst>
          </p:cNvPr>
          <p:cNvSpPr txBox="1"/>
          <p:nvPr/>
        </p:nvSpPr>
        <p:spPr>
          <a:xfrm>
            <a:off x="1463039" y="1993375"/>
            <a:ext cx="9265921" cy="1938992"/>
          </a:xfrm>
          <a:prstGeom prst="rect">
            <a:avLst/>
          </a:prstGeom>
          <a:noFill/>
        </p:spPr>
        <p:txBody>
          <a:bodyPr wrap="square" rtlCol="0">
            <a:spAutoFit/>
          </a:bodyPr>
          <a:lstStyle/>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Another scheduling problem is when each job (customer) takes the same amount of time to complete but has a deadline by which it must start to yield a profit associated with the job.</a:t>
            </a: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goal is to schedule the jobs to maximize the total profit.</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76813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0415" y="500121"/>
            <a:ext cx="8848165" cy="5616922"/>
          </a:xfrm>
          <a:prstGeom prst="rect">
            <a:avLst/>
          </a:prstGeom>
        </p:spPr>
        <p:txBody>
          <a:bodyPr wrap="square">
            <a:spAutoFit/>
          </a:bodyPr>
          <a:lstStyle/>
          <a:p>
            <a:r>
              <a:rPr lang="en-US" sz="2400" b="1" i="1" dirty="0">
                <a:solidFill>
                  <a:srgbClr val="FF0000"/>
                </a:solidFill>
                <a:latin typeface="Times New Roman" panose="02020603050405020304" pitchFamily="18" charset="0"/>
                <a:ea typeface="Microsoft YaHei" panose="020B0503020204020204" pitchFamily="34" charset="-122"/>
                <a:cs typeface="Microsoft YaHei" panose="020B0503020204020204" pitchFamily="34" charset="-122"/>
              </a:rPr>
              <a:t>Variable-length encoding</a:t>
            </a:r>
          </a:p>
          <a:p>
            <a:endParaRPr lang="en-US" sz="24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461963" marR="0" lvl="0" indent="-461963">
              <a:spcBef>
                <a:spcPts val="0"/>
              </a:spcBef>
              <a:spcAft>
                <a:spcPts val="0"/>
              </a:spcAft>
              <a:buFont typeface="Arial" panose="020B0604020202020204" pitchFamily="34" charset="0"/>
              <a:buChar char="•"/>
            </a:pPr>
            <a:r>
              <a:rPr lang="en-US" sz="2400" i="1" dirty="0">
                <a:solidFill>
                  <a:srgbClr val="FF0000"/>
                </a:solidFill>
                <a:latin typeface="Times New Roman" panose="02020603050405020304" pitchFamily="18" charset="0"/>
                <a:ea typeface="Microsoft YaHei" panose="020B0503020204020204" pitchFamily="34" charset="-122"/>
                <a:cs typeface="Microsoft YaHei" panose="020B0503020204020204" pitchFamily="34" charset="-122"/>
              </a:rPr>
              <a:t>Prefix codes  (also called prefix-free codes)</a:t>
            </a:r>
            <a:endParaRPr lang="en-US" sz="24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919163" lvl="1" indent="-461963">
              <a:buFont typeface="Arial" panose="020B0604020202020204" pitchFamily="34" charset="0"/>
              <a:buChar char="•"/>
            </a:pPr>
            <a:r>
              <a:rPr lang="en-US" sz="24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In </a:t>
            </a:r>
            <a:r>
              <a:rPr lang="en-US" sz="24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a prefix code</a:t>
            </a:r>
            <a:r>
              <a:rPr lang="en-US" sz="24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no codeword of one character is a prefix of a codeword of another character. </a:t>
            </a:r>
          </a:p>
          <a:p>
            <a:pPr marL="1376363" lvl="2" indent="-461963">
              <a:buFont typeface="Arial" panose="020B0604020202020204" pitchFamily="34" charset="0"/>
              <a:buChar char="•"/>
            </a:pPr>
            <a:r>
              <a:rPr lang="en-US" sz="24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An example: if 01 is the codeword for ‘a’, then 011 </a:t>
            </a:r>
            <a:r>
              <a:rPr lang="en-US" sz="24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could not be</a:t>
            </a:r>
            <a:r>
              <a:rPr lang="en-US" sz="24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the codeword for ‘b’.  </a:t>
            </a:r>
          </a:p>
          <a:p>
            <a:pPr marL="1257300" lvl="2" indent="-342900">
              <a:spcAft>
                <a:spcPts val="6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The following code is an example of a prefix code: </a:t>
            </a:r>
          </a:p>
          <a:p>
            <a:pPr lvl="2">
              <a:spcAft>
                <a:spcPts val="600"/>
              </a:spcAft>
              <a:tabLst>
                <a:tab pos="1887538" algn="l"/>
              </a:tabLst>
            </a:pPr>
            <a:r>
              <a:rPr lang="en-US" sz="2200" dirty="0">
                <a:solidFill>
                  <a:srgbClr val="000000"/>
                </a:solidFill>
                <a:effectLst/>
                <a:latin typeface="Times New Roman" panose="02020603050405020304" pitchFamily="18" charset="0"/>
                <a:ea typeface="Microsoft YaHei" panose="020B0503020204020204" pitchFamily="34" charset="-122"/>
                <a:cs typeface="Microsoft YaHei" panose="020B0503020204020204" pitchFamily="34" charset="-122"/>
              </a:rPr>
              <a:t>	a is 10, b is 0 and c is 11</a:t>
            </a:r>
            <a:r>
              <a:rPr lang="en-US" sz="24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a:t>
            </a:r>
          </a:p>
          <a:p>
            <a:pPr marL="800100" lvl="1" indent="-342900">
              <a:spcAft>
                <a:spcPts val="600"/>
              </a:spcAft>
              <a:buFont typeface="Arial" panose="020B0604020202020204" pitchFamily="34" charset="0"/>
              <a:buChar char="•"/>
              <a:tabLst>
                <a:tab pos="1887538" algn="l"/>
              </a:tabLst>
            </a:pPr>
            <a:r>
              <a:rPr lang="en-US" sz="24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Every prefix code can be represented by a binary tree whose leaves are the characters that are to be encoded.</a:t>
            </a:r>
          </a:p>
          <a:p>
            <a:pPr lvl="2">
              <a:spcAft>
                <a:spcPts val="600"/>
              </a:spcAft>
              <a:tabLst>
                <a:tab pos="1887538" algn="l"/>
              </a:tabLst>
            </a:pPr>
            <a:endParaRPr lang="en-US" sz="24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endParaRPr>
          </a:p>
          <a:p>
            <a:pPr lvl="2">
              <a:spcAft>
                <a:spcPts val="600"/>
              </a:spcAft>
              <a:tabLst>
                <a:tab pos="1887538" algn="l"/>
              </a:tabLst>
            </a:pPr>
            <a:endParaRPr lang="en-US" sz="24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endParaRPr>
          </a:p>
          <a:p>
            <a:pPr lvl="2">
              <a:spcAft>
                <a:spcPts val="600"/>
              </a:spcAft>
              <a:tabLst>
                <a:tab pos="1887538" algn="l"/>
              </a:tabLst>
            </a:pPr>
            <a:endParaRPr lang="en-US" sz="24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p:txBody>
      </p:sp>
      <p:sp>
        <p:nvSpPr>
          <p:cNvPr id="3" name="Oval 2">
            <a:extLst>
              <a:ext uri="{FF2B5EF4-FFF2-40B4-BE49-F238E27FC236}">
                <a16:creationId xmlns:a16="http://schemas.microsoft.com/office/drawing/2014/main" id="{BD1C2EC1-38EF-43DF-BB83-A54D90CD45B7}"/>
              </a:ext>
            </a:extLst>
          </p:cNvPr>
          <p:cNvSpPr/>
          <p:nvPr/>
        </p:nvSpPr>
        <p:spPr>
          <a:xfrm>
            <a:off x="8927869" y="4513812"/>
            <a:ext cx="357447" cy="3075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E6889F9F-09F4-474B-9EF7-9C8398D87326}"/>
              </a:ext>
            </a:extLst>
          </p:cNvPr>
          <p:cNvSpPr/>
          <p:nvPr/>
        </p:nvSpPr>
        <p:spPr>
          <a:xfrm>
            <a:off x="9510436" y="5228705"/>
            <a:ext cx="357447" cy="3075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17944D2E-43A3-4C94-99DE-0F2B3E9E0BCE}"/>
              </a:ext>
            </a:extLst>
          </p:cNvPr>
          <p:cNvCxnSpPr>
            <a:cxnSpLocks/>
            <a:stCxn id="3" idx="5"/>
            <a:endCxn id="4" idx="0"/>
          </p:cNvCxnSpPr>
          <p:nvPr/>
        </p:nvCxnSpPr>
        <p:spPr>
          <a:xfrm>
            <a:off x="9232969" y="4776340"/>
            <a:ext cx="456191" cy="45236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724FF8CF-2E00-4FD4-832E-DAC8115D6A95}"/>
              </a:ext>
            </a:extLst>
          </p:cNvPr>
          <p:cNvSpPr txBox="1"/>
          <p:nvPr/>
        </p:nvSpPr>
        <p:spPr>
          <a:xfrm>
            <a:off x="8358447" y="5216751"/>
            <a:ext cx="357447" cy="369332"/>
          </a:xfrm>
          <a:prstGeom prst="rect">
            <a:avLst/>
          </a:prstGeom>
          <a:noFill/>
          <a:ln w="12700">
            <a:solidFill>
              <a:schemeClr val="tx1"/>
            </a:solidFill>
          </a:ln>
        </p:spPr>
        <p:txBody>
          <a:bodyPr wrap="square" rtlCol="0">
            <a:spAutoFit/>
          </a:bodyPr>
          <a:lstStyle/>
          <a:p>
            <a:r>
              <a:rPr lang="en-US" dirty="0"/>
              <a:t>b</a:t>
            </a:r>
          </a:p>
        </p:txBody>
      </p:sp>
      <p:sp>
        <p:nvSpPr>
          <p:cNvPr id="13" name="TextBox 12">
            <a:extLst>
              <a:ext uri="{FF2B5EF4-FFF2-40B4-BE49-F238E27FC236}">
                <a16:creationId xmlns:a16="http://schemas.microsoft.com/office/drawing/2014/main" id="{9CFB62F3-0F1F-49EE-9F76-A4F036852E2C}"/>
              </a:ext>
            </a:extLst>
          </p:cNvPr>
          <p:cNvSpPr txBox="1"/>
          <p:nvPr/>
        </p:nvSpPr>
        <p:spPr>
          <a:xfrm>
            <a:off x="8927869" y="5926400"/>
            <a:ext cx="357447" cy="369332"/>
          </a:xfrm>
          <a:prstGeom prst="rect">
            <a:avLst/>
          </a:prstGeom>
          <a:noFill/>
          <a:ln w="12700">
            <a:solidFill>
              <a:schemeClr val="tx1"/>
            </a:solidFill>
          </a:ln>
        </p:spPr>
        <p:txBody>
          <a:bodyPr wrap="square" rtlCol="0">
            <a:spAutoFit/>
          </a:bodyPr>
          <a:lstStyle/>
          <a:p>
            <a:r>
              <a:rPr lang="en-US" dirty="0"/>
              <a:t>a</a:t>
            </a:r>
          </a:p>
        </p:txBody>
      </p:sp>
      <p:sp>
        <p:nvSpPr>
          <p:cNvPr id="14" name="TextBox 13">
            <a:extLst>
              <a:ext uri="{FF2B5EF4-FFF2-40B4-BE49-F238E27FC236}">
                <a16:creationId xmlns:a16="http://schemas.microsoft.com/office/drawing/2014/main" id="{8FFB7848-6982-40E7-BC09-6E91E2B58D1C}"/>
              </a:ext>
            </a:extLst>
          </p:cNvPr>
          <p:cNvSpPr txBox="1"/>
          <p:nvPr/>
        </p:nvSpPr>
        <p:spPr>
          <a:xfrm>
            <a:off x="10224041" y="5926400"/>
            <a:ext cx="357447" cy="369332"/>
          </a:xfrm>
          <a:prstGeom prst="rect">
            <a:avLst/>
          </a:prstGeom>
          <a:noFill/>
          <a:ln w="12700">
            <a:solidFill>
              <a:schemeClr val="tx1"/>
            </a:solidFill>
          </a:ln>
        </p:spPr>
        <p:txBody>
          <a:bodyPr wrap="square" rtlCol="0">
            <a:spAutoFit/>
          </a:bodyPr>
          <a:lstStyle/>
          <a:p>
            <a:r>
              <a:rPr lang="en-US" dirty="0"/>
              <a:t>c</a:t>
            </a:r>
          </a:p>
        </p:txBody>
      </p:sp>
      <p:sp>
        <p:nvSpPr>
          <p:cNvPr id="22" name="TextBox 21">
            <a:extLst>
              <a:ext uri="{FF2B5EF4-FFF2-40B4-BE49-F238E27FC236}">
                <a16:creationId xmlns:a16="http://schemas.microsoft.com/office/drawing/2014/main" id="{2FFB8FD3-F9A7-4EF9-9499-E4E1ACFA91A9}"/>
              </a:ext>
            </a:extLst>
          </p:cNvPr>
          <p:cNvSpPr txBox="1"/>
          <p:nvPr/>
        </p:nvSpPr>
        <p:spPr>
          <a:xfrm>
            <a:off x="9510435" y="4653915"/>
            <a:ext cx="357447" cy="369332"/>
          </a:xfrm>
          <a:prstGeom prst="rect">
            <a:avLst/>
          </a:prstGeom>
          <a:noFill/>
          <a:ln w="12700">
            <a:solidFill>
              <a:schemeClr val="bg1"/>
            </a:solidFill>
          </a:ln>
        </p:spPr>
        <p:txBody>
          <a:bodyPr wrap="square" rtlCol="0">
            <a:spAutoFit/>
          </a:bodyPr>
          <a:lstStyle/>
          <a:p>
            <a:r>
              <a:rPr lang="en-US" dirty="0"/>
              <a:t>1</a:t>
            </a:r>
          </a:p>
        </p:txBody>
      </p:sp>
      <p:sp>
        <p:nvSpPr>
          <p:cNvPr id="23" name="TextBox 22">
            <a:extLst>
              <a:ext uri="{FF2B5EF4-FFF2-40B4-BE49-F238E27FC236}">
                <a16:creationId xmlns:a16="http://schemas.microsoft.com/office/drawing/2014/main" id="{0CF6518B-89B3-4D99-AEA4-D542C532D2FA}"/>
              </a:ext>
            </a:extLst>
          </p:cNvPr>
          <p:cNvSpPr txBox="1"/>
          <p:nvPr/>
        </p:nvSpPr>
        <p:spPr>
          <a:xfrm>
            <a:off x="10043294" y="5383281"/>
            <a:ext cx="357447" cy="369332"/>
          </a:xfrm>
          <a:prstGeom prst="rect">
            <a:avLst/>
          </a:prstGeom>
          <a:noFill/>
          <a:ln w="12700">
            <a:solidFill>
              <a:schemeClr val="bg1"/>
            </a:solidFill>
          </a:ln>
        </p:spPr>
        <p:txBody>
          <a:bodyPr wrap="square" rtlCol="0">
            <a:spAutoFit/>
          </a:bodyPr>
          <a:lstStyle/>
          <a:p>
            <a:r>
              <a:rPr lang="en-US" dirty="0"/>
              <a:t>1</a:t>
            </a:r>
          </a:p>
        </p:txBody>
      </p:sp>
      <p:sp>
        <p:nvSpPr>
          <p:cNvPr id="24" name="TextBox 23">
            <a:extLst>
              <a:ext uri="{FF2B5EF4-FFF2-40B4-BE49-F238E27FC236}">
                <a16:creationId xmlns:a16="http://schemas.microsoft.com/office/drawing/2014/main" id="{56DDEE4E-7BE5-4265-BC33-F394AD9BF117}"/>
              </a:ext>
            </a:extLst>
          </p:cNvPr>
          <p:cNvSpPr txBox="1"/>
          <p:nvPr/>
        </p:nvSpPr>
        <p:spPr>
          <a:xfrm>
            <a:off x="9081212" y="5461172"/>
            <a:ext cx="357447" cy="369332"/>
          </a:xfrm>
          <a:prstGeom prst="rect">
            <a:avLst/>
          </a:prstGeom>
          <a:noFill/>
          <a:ln w="12700">
            <a:solidFill>
              <a:schemeClr val="bg1"/>
            </a:solidFill>
          </a:ln>
        </p:spPr>
        <p:txBody>
          <a:bodyPr wrap="square" rtlCol="0">
            <a:spAutoFit/>
          </a:bodyPr>
          <a:lstStyle/>
          <a:p>
            <a:r>
              <a:rPr lang="en-US" dirty="0"/>
              <a:t>0</a:t>
            </a:r>
          </a:p>
        </p:txBody>
      </p:sp>
      <p:sp>
        <p:nvSpPr>
          <p:cNvPr id="25" name="TextBox 24">
            <a:extLst>
              <a:ext uri="{FF2B5EF4-FFF2-40B4-BE49-F238E27FC236}">
                <a16:creationId xmlns:a16="http://schemas.microsoft.com/office/drawing/2014/main" id="{AF83EB0D-363B-49AC-9A33-DF11C80BF359}"/>
              </a:ext>
            </a:extLst>
          </p:cNvPr>
          <p:cNvSpPr txBox="1"/>
          <p:nvPr/>
        </p:nvSpPr>
        <p:spPr>
          <a:xfrm>
            <a:off x="8510126" y="4716155"/>
            <a:ext cx="357447" cy="369332"/>
          </a:xfrm>
          <a:prstGeom prst="rect">
            <a:avLst/>
          </a:prstGeom>
          <a:noFill/>
          <a:ln w="12700">
            <a:solidFill>
              <a:schemeClr val="bg1"/>
            </a:solidFill>
          </a:ln>
        </p:spPr>
        <p:txBody>
          <a:bodyPr wrap="square" rtlCol="0">
            <a:spAutoFit/>
          </a:bodyPr>
          <a:lstStyle/>
          <a:p>
            <a:r>
              <a:rPr lang="en-US" dirty="0"/>
              <a:t>0</a:t>
            </a:r>
          </a:p>
        </p:txBody>
      </p:sp>
      <p:cxnSp>
        <p:nvCxnSpPr>
          <p:cNvPr id="26" name="Straight Connector 25">
            <a:extLst>
              <a:ext uri="{FF2B5EF4-FFF2-40B4-BE49-F238E27FC236}">
                <a16:creationId xmlns:a16="http://schemas.microsoft.com/office/drawing/2014/main" id="{2DFCEDB6-AEB5-42DD-8D6B-BE51CBE7A330}"/>
              </a:ext>
            </a:extLst>
          </p:cNvPr>
          <p:cNvCxnSpPr/>
          <p:nvPr/>
        </p:nvCxnSpPr>
        <p:spPr>
          <a:xfrm flipH="1">
            <a:off x="8529916" y="4781011"/>
            <a:ext cx="443045" cy="45236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5BE8A2A-8022-406C-B9F7-A57D8E745DF0}"/>
              </a:ext>
            </a:extLst>
          </p:cNvPr>
          <p:cNvCxnSpPr>
            <a:cxnSpLocks/>
          </p:cNvCxnSpPr>
          <p:nvPr/>
        </p:nvCxnSpPr>
        <p:spPr>
          <a:xfrm flipH="1">
            <a:off x="9107856" y="5546672"/>
            <a:ext cx="582567" cy="39012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B2916FFA-3B8F-41C5-B455-EEF9B1F6E6C6}"/>
              </a:ext>
            </a:extLst>
          </p:cNvPr>
          <p:cNvCxnSpPr>
            <a:cxnSpLocks/>
          </p:cNvCxnSpPr>
          <p:nvPr/>
        </p:nvCxnSpPr>
        <p:spPr>
          <a:xfrm>
            <a:off x="9738859" y="5538358"/>
            <a:ext cx="690717" cy="3984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63390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11855" y="525059"/>
            <a:ext cx="8804239" cy="6247864"/>
          </a:xfrm>
          <a:prstGeom prst="rect">
            <a:avLst/>
          </a:prstGeom>
        </p:spPr>
        <p:txBody>
          <a:bodyPr wrap="square">
            <a:spAutoFit/>
          </a:bodyPr>
          <a:lstStyle/>
          <a:p>
            <a:r>
              <a:rPr lang="en-US" sz="2400" b="1" i="1" dirty="0">
                <a:solidFill>
                  <a:srgbClr val="FF0000"/>
                </a:solidFill>
                <a:latin typeface="Times New Roman" panose="02020603050405020304" pitchFamily="18" charset="0"/>
                <a:ea typeface="Microsoft YaHei" panose="020B0503020204020204" pitchFamily="34" charset="-122"/>
                <a:cs typeface="Microsoft YaHei" panose="020B0503020204020204" pitchFamily="34" charset="-122"/>
              </a:rPr>
              <a:t>Variable-length encoding</a:t>
            </a:r>
          </a:p>
          <a:p>
            <a:endParaRPr lang="en-US" sz="24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461963" marR="0" lvl="0" indent="-461963">
              <a:spcBef>
                <a:spcPts val="0"/>
              </a:spcBef>
              <a:spcAft>
                <a:spcPts val="0"/>
              </a:spcAft>
              <a:buFont typeface="Arial" panose="020B0604020202020204" pitchFamily="34" charset="0"/>
              <a:buChar char="•"/>
            </a:pPr>
            <a:r>
              <a:rPr lang="en-US" sz="2200" i="1" dirty="0">
                <a:solidFill>
                  <a:srgbClr val="FF0000"/>
                </a:solidFill>
                <a:latin typeface="Times New Roman" panose="02020603050405020304" pitchFamily="18" charset="0"/>
                <a:ea typeface="Microsoft YaHei" panose="020B0503020204020204" pitchFamily="34" charset="-122"/>
                <a:cs typeface="Microsoft YaHei" panose="020B0503020204020204" pitchFamily="34" charset="-122"/>
              </a:rPr>
              <a:t>Prefix codes  (also called prefix-free codes)</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919163" lvl="1" indent="-461963">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A</a:t>
            </a:r>
            <a:r>
              <a:rPr lang="en-US" sz="22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 prefix code</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is that there needs not look ahead when parsing the file. This readily apparent from the tree representation of the code.</a:t>
            </a:r>
          </a:p>
          <a:p>
            <a:pPr marL="919163" lvl="1" indent="-461963">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To parse, start at the first bits on the left in the file and the root of the tree. </a:t>
            </a:r>
          </a:p>
          <a:p>
            <a:pPr marL="919163" lvl="1" indent="-461963">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Sequence through the bits, and go left or right down the tree depending on whether a 0 or 1 is encountered. </a:t>
            </a:r>
          </a:p>
          <a:p>
            <a:pPr marL="919163" lvl="1" indent="-461963">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When a leaf is reached, a character is obtained at that leaf; and then return to the root and repeat the procedure starting with the next bit in sequence.</a:t>
            </a:r>
          </a:p>
          <a:p>
            <a:pPr marL="919163" lvl="1" indent="-461963">
              <a:buFont typeface="Arial" panose="020B0604020202020204" pitchFamily="34" charset="0"/>
              <a:buChar char="•"/>
            </a:pP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914400" marR="0" lvl="1" indent="-457200">
              <a:spcBef>
                <a:spcPts val="0"/>
              </a:spcBef>
              <a:spcAft>
                <a:spcPts val="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Hence, with such an encoding, we can simply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1376363" marR="0" lvl="2" indent="-461963">
              <a:spcBef>
                <a:spcPts val="0"/>
              </a:spcBef>
              <a:spcAft>
                <a:spcPts val="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scan a bit string until we get the first group of bits that is a codeword for some character,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1376363" marR="0" lvl="2" indent="-461963">
              <a:spcBef>
                <a:spcPts val="0"/>
              </a:spcBef>
              <a:spcAft>
                <a:spcPts val="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replace these bits by this character, and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1376363" marR="0" lvl="2" indent="-461963">
              <a:spcBef>
                <a:spcPts val="0"/>
              </a:spcBef>
              <a:spcAft>
                <a:spcPts val="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repeat this operation until the bit string’s end is reached.</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p:txBody>
      </p:sp>
    </p:spTree>
    <p:extLst>
      <p:ext uri="{BB962C8B-B14F-4D97-AF65-F5344CB8AC3E}">
        <p14:creationId xmlns:p14="http://schemas.microsoft.com/office/powerpoint/2010/main" val="21489016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4681" y="1062022"/>
            <a:ext cx="8848165" cy="4770537"/>
          </a:xfrm>
          <a:prstGeom prst="rect">
            <a:avLst/>
          </a:prstGeom>
        </p:spPr>
        <p:txBody>
          <a:bodyPr wrap="square">
            <a:spAutoFit/>
          </a:bodyPr>
          <a:lstStyle/>
          <a:p>
            <a:pPr>
              <a:spcAft>
                <a:spcPts val="600"/>
              </a:spcAft>
            </a:pPr>
            <a:r>
              <a:rPr lang="en-US" sz="2200" b="1" i="1" dirty="0">
                <a:solidFill>
                  <a:srgbClr val="FF0000"/>
                </a:solidFill>
                <a:latin typeface="Times New Roman" panose="02020603050405020304" pitchFamily="18" charset="0"/>
                <a:ea typeface="Microsoft YaHei" panose="020B0503020204020204" pitchFamily="34" charset="-122"/>
                <a:cs typeface="Microsoft YaHei" panose="020B0503020204020204" pitchFamily="34" charset="-122"/>
              </a:rPr>
              <a:t>Variable-length encoding</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461963" marR="0" lvl="0" indent="-461963">
              <a:spcBef>
                <a:spcPts val="0"/>
              </a:spcBef>
              <a:spcAft>
                <a:spcPts val="600"/>
              </a:spcAft>
              <a:buFont typeface="Arial" panose="020B0604020202020204" pitchFamily="34" charset="0"/>
              <a:buChar char="•"/>
            </a:pPr>
            <a:endParaRPr lang="en-US" sz="2200" i="1" dirty="0">
              <a:solidFill>
                <a:srgbClr val="FF0000"/>
              </a:solidFill>
              <a:latin typeface="Times New Roman" panose="02020603050405020304" pitchFamily="18" charset="0"/>
              <a:ea typeface="Microsoft YaHei" panose="020B0503020204020204" pitchFamily="34" charset="-122"/>
              <a:cs typeface="Microsoft YaHei" panose="020B0503020204020204" pitchFamily="34" charset="-122"/>
            </a:endParaRPr>
          </a:p>
          <a:p>
            <a:pPr marL="461963" marR="0" lvl="0" indent="-461963">
              <a:spcBef>
                <a:spcPts val="0"/>
              </a:spcBef>
              <a:spcAft>
                <a:spcPts val="600"/>
              </a:spcAft>
              <a:buFont typeface="Arial" panose="020B0604020202020204" pitchFamily="34" charset="0"/>
              <a:buChar char="•"/>
            </a:pPr>
            <a:r>
              <a:rPr lang="en-US" sz="2200" i="1" dirty="0">
                <a:solidFill>
                  <a:srgbClr val="FF0000"/>
                </a:solidFill>
                <a:latin typeface="Times New Roman" panose="02020603050405020304" pitchFamily="18" charset="0"/>
                <a:ea typeface="Microsoft YaHei" panose="020B0503020204020204" pitchFamily="34" charset="-122"/>
                <a:cs typeface="Microsoft YaHei" panose="020B0503020204020204" pitchFamily="34" charset="-122"/>
              </a:rPr>
              <a:t>Binary prefix code</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914400" lvl="1" indent="-457200">
              <a:spcAft>
                <a:spcPts val="6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For creating a </a:t>
            </a:r>
            <a:r>
              <a:rPr lang="en-US" sz="2200" i="1" dirty="0">
                <a:solidFill>
                  <a:srgbClr val="FF0000"/>
                </a:solidFill>
                <a:latin typeface="Times New Roman" panose="02020603050405020304" pitchFamily="18" charset="0"/>
                <a:ea typeface="Microsoft YaHei" panose="020B0503020204020204" pitchFamily="34" charset="-122"/>
                <a:cs typeface="Microsoft YaHei" panose="020B0503020204020204" pitchFamily="34" charset="-122"/>
              </a:rPr>
              <a:t>binary prefix code</a:t>
            </a:r>
            <a:r>
              <a:rPr lang="en-US" sz="2200" dirty="0">
                <a:solidFill>
                  <a:srgbClr val="FF0000"/>
                </a:solidFill>
                <a:latin typeface="Times New Roman" panose="02020603050405020304" pitchFamily="18" charset="0"/>
                <a:ea typeface="Microsoft YaHei" panose="020B0503020204020204" pitchFamily="34" charset="-122"/>
                <a:cs typeface="Microsoft YaHei" panose="020B0503020204020204" pitchFamily="34" charset="-122"/>
              </a:rPr>
              <a:t> </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for some alphabet, associate the alphabet’s characters with leaves of a binary tree in which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1828800" lvl="3" indent="-457200">
              <a:spcAft>
                <a:spcPts val="6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all the left edges are labeled by 0 and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1828800" lvl="3" indent="-457200">
              <a:spcAft>
                <a:spcPts val="6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all the right edges are labeled by 1.  (Or vice versa).</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914400" lvl="1" indent="-457200">
              <a:spcAft>
                <a:spcPts val="6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The codeword of a character can then be obtained by recording the labels on the simple path from the root to the character’s leaf.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914400" lvl="1" indent="-457200">
              <a:spcAft>
                <a:spcPts val="6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Since there is no simple path to a leaf that continues to another leaf, no </a:t>
            </a:r>
            <a:r>
              <a:rPr lang="en-US" sz="2200" dirty="0" err="1">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codeword</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can be a prefix of another </a:t>
            </a:r>
            <a:r>
              <a:rPr lang="en-US" sz="2200" dirty="0" err="1">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codeword</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914400" lvl="1" indent="-457200">
              <a:spcAft>
                <a:spcPts val="6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hence, any such tree yields a prefix code.</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p:txBody>
      </p:sp>
    </p:spTree>
    <p:extLst>
      <p:ext uri="{BB962C8B-B14F-4D97-AF65-F5344CB8AC3E}">
        <p14:creationId xmlns:p14="http://schemas.microsoft.com/office/powerpoint/2010/main" val="27013075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4681" y="1062022"/>
            <a:ext cx="8848165" cy="5047536"/>
          </a:xfrm>
          <a:prstGeom prst="rect">
            <a:avLst/>
          </a:prstGeom>
        </p:spPr>
        <p:txBody>
          <a:bodyPr wrap="square">
            <a:spAutoFit/>
          </a:bodyPr>
          <a:lstStyle/>
          <a:p>
            <a:pPr>
              <a:spcAft>
                <a:spcPts val="1200"/>
              </a:spcAft>
            </a:pPr>
            <a:r>
              <a:rPr lang="en-US" sz="2200" b="1" i="1" dirty="0">
                <a:solidFill>
                  <a:srgbClr val="FF0000"/>
                </a:solidFill>
                <a:latin typeface="Times New Roman" panose="02020603050405020304" pitchFamily="18" charset="0"/>
                <a:ea typeface="Microsoft YaHei" panose="020B0503020204020204" pitchFamily="34" charset="-122"/>
                <a:cs typeface="Microsoft YaHei" panose="020B0503020204020204" pitchFamily="34" charset="-122"/>
              </a:rPr>
              <a:t>Variable-length encoding</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461963" marR="0" lvl="0" indent="-461963">
              <a:spcBef>
                <a:spcPts val="0"/>
              </a:spcBef>
              <a:spcAft>
                <a:spcPts val="1200"/>
              </a:spcAft>
              <a:buFont typeface="Arial" panose="020B0604020202020204" pitchFamily="34" charset="0"/>
              <a:buChar char="•"/>
            </a:pPr>
            <a:endParaRPr lang="en-US" sz="2200" i="1" dirty="0">
              <a:solidFill>
                <a:srgbClr val="FF0000"/>
              </a:solidFill>
              <a:latin typeface="Times New Roman" panose="02020603050405020304" pitchFamily="18" charset="0"/>
              <a:ea typeface="Microsoft YaHei" panose="020B0503020204020204" pitchFamily="34" charset="-122"/>
              <a:cs typeface="Microsoft YaHei" panose="020B0503020204020204" pitchFamily="34" charset="-122"/>
            </a:endParaRPr>
          </a:p>
          <a:p>
            <a:pPr marL="461963" marR="0" lvl="0" indent="-461963">
              <a:spcBef>
                <a:spcPts val="0"/>
              </a:spcBef>
              <a:spcAft>
                <a:spcPts val="1200"/>
              </a:spcAft>
              <a:buFont typeface="Arial" panose="020B0604020202020204" pitchFamily="34" charset="0"/>
              <a:buChar char="•"/>
            </a:pPr>
            <a:r>
              <a:rPr lang="en-US" sz="2200" i="1" dirty="0">
                <a:solidFill>
                  <a:srgbClr val="FF0000"/>
                </a:solidFill>
                <a:latin typeface="Times New Roman" panose="02020603050405020304" pitchFamily="18" charset="0"/>
                <a:ea typeface="Microsoft YaHei" panose="020B0503020204020204" pitchFamily="34" charset="-122"/>
                <a:cs typeface="Microsoft YaHei" panose="020B0503020204020204" pitchFamily="34" charset="-122"/>
              </a:rPr>
              <a:t>Binary prefix code</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914400" lvl="1" indent="-457200">
              <a:spcAft>
                <a:spcPts val="12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For a given alphabet with known frequencies of the character occurrences, many trees can be constructed in this manner.</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800100" marR="0" indent="-342900">
              <a:spcBef>
                <a:spcPts val="0"/>
              </a:spcBef>
              <a:spcAft>
                <a:spcPts val="12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How can we construct a tree that would assign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1376363" lvl="2" indent="-461963">
              <a:spcAft>
                <a:spcPts val="12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shorter bit strings to high-frequency characters and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1376363" lvl="2" indent="-461963">
              <a:spcAft>
                <a:spcPts val="12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longer ones to low-frequency characters?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914400" lvl="1" indent="-452438">
              <a:spcAft>
                <a:spcPts val="12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It can be done by the following greedy algorithm, invented by David Huffman while he was a graduate student at MIT [Huf52].</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a:spcAft>
                <a:spcPts val="1200"/>
              </a:spcAft>
            </a:pPr>
            <a:r>
              <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rPr>
              <a:t> </a:t>
            </a:r>
            <a:endParaRPr lang="en-US" sz="2200" dirty="0">
              <a:solidFill>
                <a:srgbClr val="000000"/>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p:txBody>
      </p:sp>
    </p:spTree>
    <p:extLst>
      <p:ext uri="{BB962C8B-B14F-4D97-AF65-F5344CB8AC3E}">
        <p14:creationId xmlns:p14="http://schemas.microsoft.com/office/powerpoint/2010/main" val="27070371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12258" y="819905"/>
            <a:ext cx="8650942" cy="5509200"/>
          </a:xfrm>
          <a:prstGeom prst="rect">
            <a:avLst/>
          </a:prstGeom>
        </p:spPr>
        <p:txBody>
          <a:bodyPr wrap="square">
            <a:spAutoFit/>
          </a:bodyPr>
          <a:lstStyle/>
          <a:p>
            <a:r>
              <a:rPr lang="en-US" sz="2200" b="1"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Huffman’s algorithm</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Step 1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461963" marR="0" lvl="0" indent="-461963">
              <a:spcBef>
                <a:spcPts val="0"/>
              </a:spcBef>
              <a:spcAft>
                <a:spcPts val="0"/>
              </a:spcAft>
              <a:buFont typeface="Arial" panose="020B0604020202020204" pitchFamily="34" charset="0"/>
              <a:buChar char="•"/>
            </a:pPr>
            <a:r>
              <a:rPr lang="en-US" sz="22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Initialize n one-node trees </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and label them </a:t>
            </a:r>
            <a:r>
              <a:rPr lang="en-US" sz="22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with the characters </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of the alphabet given.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461963" marR="0" lvl="0" indent="-461963">
              <a:spcBef>
                <a:spcPts val="0"/>
              </a:spcBef>
              <a:spcAft>
                <a:spcPts val="0"/>
              </a:spcAft>
              <a:buFont typeface="Arial" panose="020B0604020202020204" pitchFamily="34" charset="0"/>
              <a:buChar char="•"/>
            </a:pPr>
            <a:r>
              <a:rPr lang="en-US" sz="2200"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 </a:t>
            </a:r>
            <a:endParaRPr lang="en-US" sz="2200" i="1" dirty="0">
              <a:solidFill>
                <a:srgbClr val="0000FF"/>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914400" marR="0" lvl="1" indent="-457200">
              <a:spcBef>
                <a:spcPts val="0"/>
              </a:spcBef>
              <a:spcAft>
                <a:spcPts val="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(More generally, the weight of a tree will be equal to the sum of the frequencies in the tree’s leaves.)</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342900" indent="-342900">
              <a:buFont typeface="Arial" panose="020B0604020202020204" pitchFamily="34" charset="0"/>
              <a:buChar char="•"/>
            </a:pP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Step 2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461963" marR="0" lvl="0" indent="-461963">
              <a:spcBef>
                <a:spcPts val="0"/>
              </a:spcBef>
              <a:spcAft>
                <a:spcPts val="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Repeat the following operation until a single tree is obtained.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461963" marR="0" lvl="0" indent="-461963">
              <a:spcBef>
                <a:spcPts val="0"/>
              </a:spcBef>
              <a:spcAft>
                <a:spcPts val="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Find two trees with the smallest weight (tie can be broken arbitrarily).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461963" marR="0" lvl="0" indent="-461963">
              <a:spcBef>
                <a:spcPts val="0"/>
              </a:spcBef>
              <a:spcAft>
                <a:spcPts val="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Make them the left and right subtree of a new tree and record the sum of their weights in the root of the new tree as its weight.</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r>
              <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rPr>
              <a:t> </a:t>
            </a:r>
          </a:p>
          <a:p>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A tree constructed by the above algorithm is called a </a:t>
            </a:r>
            <a:r>
              <a:rPr lang="en-US" sz="2200" i="1"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Huffman tree</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It defines a </a:t>
            </a:r>
            <a:r>
              <a:rPr lang="en-US" sz="2200" i="1"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Huffman code</a:t>
            </a:r>
            <a:r>
              <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rPr>
              <a:t>.</a:t>
            </a:r>
          </a:p>
        </p:txBody>
      </p:sp>
      <p:pic>
        <p:nvPicPr>
          <p:cNvPr id="4" name="Picture 3" descr="Image result for smiley face images">
            <a:extLst>
              <a:ext uri="{FF2B5EF4-FFF2-40B4-BE49-F238E27FC236}">
                <a16:creationId xmlns:a16="http://schemas.microsoft.com/office/drawing/2014/main" id="{F7A3B598-BBC9-4065-8A36-50B8B594474B}"/>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4967" y="1819932"/>
            <a:ext cx="586105" cy="425450"/>
          </a:xfrm>
          <a:prstGeom prst="rect">
            <a:avLst/>
          </a:prstGeom>
          <a:noFill/>
        </p:spPr>
      </p:pic>
    </p:spTree>
    <p:extLst>
      <p:ext uri="{BB962C8B-B14F-4D97-AF65-F5344CB8AC3E}">
        <p14:creationId xmlns:p14="http://schemas.microsoft.com/office/powerpoint/2010/main" val="35035460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12258" y="873693"/>
            <a:ext cx="8650942" cy="1261884"/>
          </a:xfrm>
          <a:prstGeom prst="rect">
            <a:avLst/>
          </a:prstGeom>
        </p:spPr>
        <p:txBody>
          <a:bodyPr wrap="square">
            <a:spAutoFit/>
          </a:bodyPr>
          <a:lstStyle/>
          <a:p>
            <a:r>
              <a:rPr lang="en-US" sz="3200" dirty="0">
                <a:solidFill>
                  <a:srgbClr val="000000"/>
                </a:solidFill>
                <a:ea typeface="Microsoft YaHei" panose="020B0503020204020204" pitchFamily="34" charset="-122"/>
                <a:cs typeface="Microsoft YaHei" panose="020B0503020204020204" pitchFamily="34" charset="-122"/>
              </a:rPr>
              <a:t>Huffman’s algorithm </a:t>
            </a:r>
          </a:p>
          <a:p>
            <a:r>
              <a:rPr lang="en-US" sz="2200" b="1" i="1" dirty="0">
                <a:solidFill>
                  <a:srgbClr val="FF0000"/>
                </a:solidFill>
                <a:latin typeface="Times New Roman" panose="02020603050405020304" pitchFamily="18" charset="0"/>
                <a:ea typeface="Microsoft YaHei" panose="020B0503020204020204" pitchFamily="34" charset="-122"/>
                <a:cs typeface="Microsoft YaHei" panose="020B0503020204020204" pitchFamily="34" charset="-122"/>
              </a:rPr>
              <a:t>Example:</a:t>
            </a:r>
            <a:r>
              <a:rPr lang="en-US" sz="2200" dirty="0">
                <a:solidFill>
                  <a:srgbClr val="FF0000"/>
                </a:solidFill>
                <a:latin typeface="Times New Roman" panose="02020603050405020304" pitchFamily="18" charset="0"/>
                <a:ea typeface="Microsoft YaHei" panose="020B0503020204020204" pitchFamily="34" charset="-122"/>
                <a:cs typeface="Microsoft YaHei" panose="020B0503020204020204" pitchFamily="34" charset="-122"/>
              </a:rPr>
              <a:t>    </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Consider the five-character alphabet  {A, B, C, D, … } with the following occurrence frequencies in a text made up of these symbols:</a:t>
            </a:r>
            <a:endParaRPr lang="en-US" sz="2200" dirty="0">
              <a:solidFill>
                <a:srgbClr val="000000"/>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p:txBody>
      </p:sp>
      <p:cxnSp>
        <p:nvCxnSpPr>
          <p:cNvPr id="4" name="AutoShape 178"/>
          <p:cNvCxnSpPr>
            <a:cxnSpLocks noChangeShapeType="1"/>
          </p:cNvCxnSpPr>
          <p:nvPr/>
        </p:nvCxnSpPr>
        <p:spPr bwMode="auto">
          <a:xfrm>
            <a:off x="2577913" y="2876135"/>
            <a:ext cx="6037169" cy="10496"/>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sp>
        <p:nvSpPr>
          <p:cNvPr id="6" name="Rectangle 5"/>
          <p:cNvSpPr/>
          <p:nvPr/>
        </p:nvSpPr>
        <p:spPr>
          <a:xfrm>
            <a:off x="2577913" y="2254690"/>
            <a:ext cx="6954148" cy="1047210"/>
          </a:xfrm>
          <a:prstGeom prst="rect">
            <a:avLst/>
          </a:prstGeom>
        </p:spPr>
        <p:txBody>
          <a:bodyPr wrap="none">
            <a:spAutoFit/>
          </a:bodyPr>
          <a:lstStyle/>
          <a:p>
            <a:pPr>
              <a:lnSpc>
                <a:spcPct val="150000"/>
              </a:lnSpc>
            </a:pPr>
            <a:r>
              <a:rPr lang="en-US" altLang="zh-CN" sz="22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character 		  A	  B	  C	  D	   -</a:t>
            </a:r>
          </a:p>
          <a:p>
            <a:pPr>
              <a:lnSpc>
                <a:spcPct val="150000"/>
              </a:lnSpc>
            </a:pPr>
            <a:r>
              <a:rPr lang="en-US" altLang="zh-CN" sz="22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frequency	0.35	0.1	0.2	0.2	0.15</a:t>
            </a:r>
            <a:endParaRPr lang="en-US" altLang="zh-CN" sz="2200" dirty="0">
              <a:latin typeface="Times New Roman" panose="02020603050405020304" pitchFamily="18" charset="0"/>
              <a:cs typeface="Times New Roman" panose="02020603050405020304" pitchFamily="18" charset="0"/>
            </a:endParaRPr>
          </a:p>
        </p:txBody>
      </p:sp>
      <p:cxnSp>
        <p:nvCxnSpPr>
          <p:cNvPr id="9" name="AutoShape 179"/>
          <p:cNvCxnSpPr>
            <a:cxnSpLocks noChangeShapeType="1"/>
          </p:cNvCxnSpPr>
          <p:nvPr/>
        </p:nvCxnSpPr>
        <p:spPr bwMode="auto">
          <a:xfrm flipH="1">
            <a:off x="4034118" y="2497307"/>
            <a:ext cx="4202" cy="712053"/>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graphicFrame>
        <p:nvGraphicFramePr>
          <p:cNvPr id="11" name="Table 10"/>
          <p:cNvGraphicFramePr>
            <a:graphicFrameLocks noGrp="1"/>
          </p:cNvGraphicFramePr>
          <p:nvPr>
            <p:extLst>
              <p:ext uri="{D42A27DB-BD31-4B8C-83A1-F6EECF244321}">
                <p14:modId xmlns:p14="http://schemas.microsoft.com/office/powerpoint/2010/main" val="2367993890"/>
              </p:ext>
            </p:extLst>
          </p:nvPr>
        </p:nvGraphicFramePr>
        <p:xfrm>
          <a:off x="1984039" y="3725553"/>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0.1</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B</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984074181"/>
              </p:ext>
            </p:extLst>
          </p:nvPr>
        </p:nvGraphicFramePr>
        <p:xfrm>
          <a:off x="2898439" y="3725553"/>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0.15</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235954706"/>
              </p:ext>
            </p:extLst>
          </p:nvPr>
        </p:nvGraphicFramePr>
        <p:xfrm>
          <a:off x="3812839" y="3725553"/>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0.2</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C</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775973945"/>
              </p:ext>
            </p:extLst>
          </p:nvPr>
        </p:nvGraphicFramePr>
        <p:xfrm>
          <a:off x="4715436" y="3725553"/>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0.2</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ea typeface="+mn-ea"/>
                          <a:cs typeface="Times New Roman" panose="02020603050405020304" pitchFamily="18" charset="0"/>
                        </a:rPr>
                        <a:t>D</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1867641137"/>
              </p:ext>
            </p:extLst>
          </p:nvPr>
        </p:nvGraphicFramePr>
        <p:xfrm>
          <a:off x="5699909" y="3725553"/>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0.35</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ea typeface="+mn-ea"/>
                          <a:cs typeface="Times New Roman" panose="02020603050405020304" pitchFamily="18" charset="0"/>
                        </a:rPr>
                        <a:t>A</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1533149372"/>
              </p:ext>
            </p:extLst>
          </p:nvPr>
        </p:nvGraphicFramePr>
        <p:xfrm>
          <a:off x="1984039" y="4819766"/>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0.2</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C</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188786069"/>
              </p:ext>
            </p:extLst>
          </p:nvPr>
        </p:nvGraphicFramePr>
        <p:xfrm>
          <a:off x="2886636" y="4819766"/>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0.2</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ea typeface="+mn-ea"/>
                          <a:cs typeface="Times New Roman" panose="02020603050405020304" pitchFamily="18" charset="0"/>
                        </a:rPr>
                        <a:t>D</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926373900"/>
              </p:ext>
            </p:extLst>
          </p:nvPr>
        </p:nvGraphicFramePr>
        <p:xfrm>
          <a:off x="5699909" y="4819766"/>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0.35</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ea typeface="+mn-ea"/>
                          <a:cs typeface="Times New Roman" panose="02020603050405020304" pitchFamily="18" charset="0"/>
                        </a:rPr>
                        <a:t>A</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19" name="Oval 18"/>
          <p:cNvSpPr/>
          <p:nvPr/>
        </p:nvSpPr>
        <p:spPr>
          <a:xfrm>
            <a:off x="4122570" y="4545446"/>
            <a:ext cx="903791" cy="6096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0.25</a:t>
            </a:r>
          </a:p>
        </p:txBody>
      </p:sp>
      <p:graphicFrame>
        <p:nvGraphicFramePr>
          <p:cNvPr id="21" name="Table 20"/>
          <p:cNvGraphicFramePr>
            <a:graphicFrameLocks noGrp="1"/>
          </p:cNvGraphicFramePr>
          <p:nvPr>
            <p:extLst>
              <p:ext uri="{D42A27DB-BD31-4B8C-83A1-F6EECF244321}">
                <p14:modId xmlns:p14="http://schemas.microsoft.com/office/powerpoint/2010/main" val="3861992946"/>
              </p:ext>
            </p:extLst>
          </p:nvPr>
        </p:nvGraphicFramePr>
        <p:xfrm>
          <a:off x="3696298" y="5622074"/>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0.1</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B</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val="842608140"/>
              </p:ext>
            </p:extLst>
          </p:nvPr>
        </p:nvGraphicFramePr>
        <p:xfrm>
          <a:off x="4715436" y="5595524"/>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0.15</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cxnSp>
        <p:nvCxnSpPr>
          <p:cNvPr id="23" name="AutoShape 179"/>
          <p:cNvCxnSpPr>
            <a:cxnSpLocks noChangeShapeType="1"/>
            <a:stCxn id="19" idx="4"/>
            <a:endCxn id="21" idx="0"/>
          </p:cNvCxnSpPr>
          <p:nvPr/>
        </p:nvCxnSpPr>
        <p:spPr bwMode="auto">
          <a:xfrm flipH="1">
            <a:off x="4034118" y="5155046"/>
            <a:ext cx="540348" cy="46702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26" name="AutoShape 179"/>
          <p:cNvCxnSpPr>
            <a:cxnSpLocks noChangeShapeType="1"/>
            <a:stCxn id="19" idx="4"/>
            <a:endCxn id="22" idx="0"/>
          </p:cNvCxnSpPr>
          <p:nvPr/>
        </p:nvCxnSpPr>
        <p:spPr bwMode="auto">
          <a:xfrm>
            <a:off x="4574466" y="5155046"/>
            <a:ext cx="478790" cy="44047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sp>
        <p:nvSpPr>
          <p:cNvPr id="29" name="AutoShape 197"/>
          <p:cNvSpPr>
            <a:spLocks/>
          </p:cNvSpPr>
          <p:nvPr/>
        </p:nvSpPr>
        <p:spPr bwMode="auto">
          <a:xfrm rot="5400000">
            <a:off x="2739858" y="2862352"/>
            <a:ext cx="135255" cy="1390650"/>
          </a:xfrm>
          <a:prstGeom prst="leftBrace">
            <a:avLst>
              <a:gd name="adj1" fmla="val 88757"/>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30" name="AutoShape 197"/>
          <p:cNvSpPr>
            <a:spLocks/>
          </p:cNvSpPr>
          <p:nvPr/>
        </p:nvSpPr>
        <p:spPr bwMode="auto">
          <a:xfrm rot="5400000">
            <a:off x="2739857" y="3944135"/>
            <a:ext cx="135255" cy="1390650"/>
          </a:xfrm>
          <a:prstGeom prst="leftBrace">
            <a:avLst>
              <a:gd name="adj1" fmla="val 88757"/>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pic>
        <p:nvPicPr>
          <p:cNvPr id="24" name="Picture 23" descr="Image result for smiley face images">
            <a:extLst>
              <a:ext uri="{FF2B5EF4-FFF2-40B4-BE49-F238E27FC236}">
                <a16:creationId xmlns:a16="http://schemas.microsoft.com/office/drawing/2014/main" id="{F7A3B598-BBC9-4065-8A36-50B8B594474B}"/>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6719" y="1262148"/>
            <a:ext cx="586105" cy="425450"/>
          </a:xfrm>
          <a:prstGeom prst="rect">
            <a:avLst/>
          </a:prstGeom>
          <a:noFill/>
        </p:spPr>
      </p:pic>
    </p:spTree>
    <p:extLst>
      <p:ext uri="{BB962C8B-B14F-4D97-AF65-F5344CB8AC3E}">
        <p14:creationId xmlns:p14="http://schemas.microsoft.com/office/powerpoint/2010/main" val="19393757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38660314"/>
              </p:ext>
            </p:extLst>
          </p:nvPr>
        </p:nvGraphicFramePr>
        <p:xfrm>
          <a:off x="1984039" y="1269741"/>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0.2</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C</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4204563742"/>
              </p:ext>
            </p:extLst>
          </p:nvPr>
        </p:nvGraphicFramePr>
        <p:xfrm>
          <a:off x="2886636" y="1269741"/>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0.2</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ea typeface="+mn-ea"/>
                          <a:cs typeface="Times New Roman" panose="02020603050405020304" pitchFamily="18" charset="0"/>
                        </a:rPr>
                        <a:t>D</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487715383"/>
              </p:ext>
            </p:extLst>
          </p:nvPr>
        </p:nvGraphicFramePr>
        <p:xfrm>
          <a:off x="5699909" y="1269741"/>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0.35</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ea typeface="+mn-ea"/>
                          <a:cs typeface="Times New Roman" panose="02020603050405020304" pitchFamily="18" charset="0"/>
                        </a:rPr>
                        <a:t>A</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5" name="Oval 4"/>
          <p:cNvSpPr/>
          <p:nvPr/>
        </p:nvSpPr>
        <p:spPr>
          <a:xfrm>
            <a:off x="4122570" y="995421"/>
            <a:ext cx="903791" cy="6096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0.25</a:t>
            </a:r>
          </a:p>
        </p:txBody>
      </p:sp>
      <p:graphicFrame>
        <p:nvGraphicFramePr>
          <p:cNvPr id="6" name="Table 5"/>
          <p:cNvGraphicFramePr>
            <a:graphicFrameLocks noGrp="1"/>
          </p:cNvGraphicFramePr>
          <p:nvPr>
            <p:extLst>
              <p:ext uri="{D42A27DB-BD31-4B8C-83A1-F6EECF244321}">
                <p14:modId xmlns:p14="http://schemas.microsoft.com/office/powerpoint/2010/main" val="3843617542"/>
              </p:ext>
            </p:extLst>
          </p:nvPr>
        </p:nvGraphicFramePr>
        <p:xfrm>
          <a:off x="3696298" y="2072049"/>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0.1</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B</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339255052"/>
              </p:ext>
            </p:extLst>
          </p:nvPr>
        </p:nvGraphicFramePr>
        <p:xfrm>
          <a:off x="4715436" y="2045499"/>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0.15</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cxnSp>
        <p:nvCxnSpPr>
          <p:cNvPr id="8" name="AutoShape 179"/>
          <p:cNvCxnSpPr>
            <a:cxnSpLocks noChangeShapeType="1"/>
            <a:stCxn id="5" idx="4"/>
            <a:endCxn id="6" idx="0"/>
          </p:cNvCxnSpPr>
          <p:nvPr/>
        </p:nvCxnSpPr>
        <p:spPr bwMode="auto">
          <a:xfrm flipH="1">
            <a:off x="4034118" y="1605021"/>
            <a:ext cx="540348" cy="46702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9" name="AutoShape 179"/>
          <p:cNvCxnSpPr>
            <a:cxnSpLocks noChangeShapeType="1"/>
            <a:stCxn id="5" idx="4"/>
            <a:endCxn id="7" idx="0"/>
          </p:cNvCxnSpPr>
          <p:nvPr/>
        </p:nvCxnSpPr>
        <p:spPr bwMode="auto">
          <a:xfrm>
            <a:off x="4574466" y="1605021"/>
            <a:ext cx="478790" cy="44047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sp>
        <p:nvSpPr>
          <p:cNvPr id="10" name="AutoShape 197"/>
          <p:cNvSpPr>
            <a:spLocks/>
          </p:cNvSpPr>
          <p:nvPr/>
        </p:nvSpPr>
        <p:spPr bwMode="auto">
          <a:xfrm rot="5400000">
            <a:off x="2739857" y="394110"/>
            <a:ext cx="135255" cy="1390650"/>
          </a:xfrm>
          <a:prstGeom prst="leftBrace">
            <a:avLst>
              <a:gd name="adj1" fmla="val 88757"/>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11" name="Oval 10"/>
          <p:cNvSpPr/>
          <p:nvPr/>
        </p:nvSpPr>
        <p:spPr>
          <a:xfrm>
            <a:off x="2473062" y="3702764"/>
            <a:ext cx="903791" cy="6096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0.25</a:t>
            </a:r>
          </a:p>
        </p:txBody>
      </p:sp>
      <p:graphicFrame>
        <p:nvGraphicFramePr>
          <p:cNvPr id="12" name="Table 11"/>
          <p:cNvGraphicFramePr>
            <a:graphicFrameLocks noGrp="1"/>
          </p:cNvGraphicFramePr>
          <p:nvPr>
            <p:extLst>
              <p:ext uri="{D42A27DB-BD31-4B8C-83A1-F6EECF244321}">
                <p14:modId xmlns:p14="http://schemas.microsoft.com/office/powerpoint/2010/main" val="1275297131"/>
              </p:ext>
            </p:extLst>
          </p:nvPr>
        </p:nvGraphicFramePr>
        <p:xfrm>
          <a:off x="2046790" y="4779392"/>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0.1</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B</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376092767"/>
              </p:ext>
            </p:extLst>
          </p:nvPr>
        </p:nvGraphicFramePr>
        <p:xfrm>
          <a:off x="3065928" y="4752842"/>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0.15</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cxnSp>
        <p:nvCxnSpPr>
          <p:cNvPr id="14" name="AutoShape 179"/>
          <p:cNvCxnSpPr>
            <a:cxnSpLocks noChangeShapeType="1"/>
            <a:stCxn id="11" idx="4"/>
            <a:endCxn id="12" idx="0"/>
          </p:cNvCxnSpPr>
          <p:nvPr/>
        </p:nvCxnSpPr>
        <p:spPr bwMode="auto">
          <a:xfrm flipH="1">
            <a:off x="2384610" y="4312364"/>
            <a:ext cx="540348" cy="46702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15" name="AutoShape 179"/>
          <p:cNvCxnSpPr>
            <a:cxnSpLocks noChangeShapeType="1"/>
            <a:stCxn id="11" idx="4"/>
            <a:endCxn id="13" idx="0"/>
          </p:cNvCxnSpPr>
          <p:nvPr/>
        </p:nvCxnSpPr>
        <p:spPr bwMode="auto">
          <a:xfrm>
            <a:off x="2924958" y="4312364"/>
            <a:ext cx="478790" cy="44047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graphicFrame>
        <p:nvGraphicFramePr>
          <p:cNvPr id="16" name="Table 15"/>
          <p:cNvGraphicFramePr>
            <a:graphicFrameLocks noGrp="1"/>
          </p:cNvGraphicFramePr>
          <p:nvPr>
            <p:extLst>
              <p:ext uri="{D42A27DB-BD31-4B8C-83A1-F6EECF244321}">
                <p14:modId xmlns:p14="http://schemas.microsoft.com/office/powerpoint/2010/main" val="2348896662"/>
              </p:ext>
            </p:extLst>
          </p:nvPr>
        </p:nvGraphicFramePr>
        <p:xfrm>
          <a:off x="4574465" y="3695001"/>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0.35</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ea typeface="+mn-ea"/>
                          <a:cs typeface="Times New Roman" panose="02020603050405020304" pitchFamily="18" charset="0"/>
                        </a:rPr>
                        <a:t>A</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17" name="Oval 16"/>
          <p:cNvSpPr/>
          <p:nvPr/>
        </p:nvSpPr>
        <p:spPr>
          <a:xfrm>
            <a:off x="6420822" y="3689963"/>
            <a:ext cx="903791" cy="6096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0.4</a:t>
            </a:r>
          </a:p>
        </p:txBody>
      </p:sp>
      <p:graphicFrame>
        <p:nvGraphicFramePr>
          <p:cNvPr id="18" name="Table 17"/>
          <p:cNvGraphicFramePr>
            <a:graphicFrameLocks noGrp="1"/>
          </p:cNvGraphicFramePr>
          <p:nvPr>
            <p:extLst>
              <p:ext uri="{D42A27DB-BD31-4B8C-83A1-F6EECF244321}">
                <p14:modId xmlns:p14="http://schemas.microsoft.com/office/powerpoint/2010/main" val="2447848728"/>
              </p:ext>
            </p:extLst>
          </p:nvPr>
        </p:nvGraphicFramePr>
        <p:xfrm>
          <a:off x="6003515" y="4752842"/>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0.2</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C</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347164410"/>
              </p:ext>
            </p:extLst>
          </p:nvPr>
        </p:nvGraphicFramePr>
        <p:xfrm>
          <a:off x="6986793" y="4752842"/>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0.2</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ea typeface="+mn-ea"/>
                          <a:cs typeface="Times New Roman" panose="02020603050405020304" pitchFamily="18" charset="0"/>
                        </a:rPr>
                        <a:t>D</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cxnSp>
        <p:nvCxnSpPr>
          <p:cNvPr id="20" name="AutoShape 179"/>
          <p:cNvCxnSpPr>
            <a:cxnSpLocks noChangeShapeType="1"/>
          </p:cNvCxnSpPr>
          <p:nvPr/>
        </p:nvCxnSpPr>
        <p:spPr bwMode="auto">
          <a:xfrm flipH="1">
            <a:off x="6332369" y="4285814"/>
            <a:ext cx="540348" cy="46702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21" name="AutoShape 179"/>
          <p:cNvCxnSpPr>
            <a:cxnSpLocks noChangeShapeType="1"/>
          </p:cNvCxnSpPr>
          <p:nvPr/>
        </p:nvCxnSpPr>
        <p:spPr bwMode="auto">
          <a:xfrm>
            <a:off x="6872717" y="4312792"/>
            <a:ext cx="478790" cy="44047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sp>
        <p:nvSpPr>
          <p:cNvPr id="22" name="AutoShape 197"/>
          <p:cNvSpPr>
            <a:spLocks/>
          </p:cNvSpPr>
          <p:nvPr/>
        </p:nvSpPr>
        <p:spPr bwMode="auto">
          <a:xfrm rot="5400000">
            <a:off x="3730857" y="2488686"/>
            <a:ext cx="174906" cy="2027332"/>
          </a:xfrm>
          <a:prstGeom prst="leftBrace">
            <a:avLst>
              <a:gd name="adj1" fmla="val 88757"/>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23" name="Right Arrow 22"/>
          <p:cNvSpPr/>
          <p:nvPr/>
        </p:nvSpPr>
        <p:spPr>
          <a:xfrm rot="5400000">
            <a:off x="5634654" y="2977710"/>
            <a:ext cx="490213" cy="2475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descr="Image result for smiley face images">
            <a:extLst>
              <a:ext uri="{FF2B5EF4-FFF2-40B4-BE49-F238E27FC236}">
                <a16:creationId xmlns:a16="http://schemas.microsoft.com/office/drawing/2014/main" id="{F7A3B598-BBC9-4065-8A36-50B8B594474B}"/>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rot="435174">
            <a:off x="831273" y="1354974"/>
            <a:ext cx="531551" cy="332623"/>
          </a:xfrm>
          <a:prstGeom prst="rect">
            <a:avLst/>
          </a:prstGeom>
          <a:noFill/>
        </p:spPr>
      </p:pic>
    </p:spTree>
    <p:extLst>
      <p:ext uri="{BB962C8B-B14F-4D97-AF65-F5344CB8AC3E}">
        <p14:creationId xmlns:p14="http://schemas.microsoft.com/office/powerpoint/2010/main" val="2923787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693131" y="1461586"/>
            <a:ext cx="903791" cy="6096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0.25</a:t>
            </a:r>
          </a:p>
        </p:txBody>
      </p:sp>
      <p:graphicFrame>
        <p:nvGraphicFramePr>
          <p:cNvPr id="3" name="Table 2"/>
          <p:cNvGraphicFramePr>
            <a:graphicFrameLocks noGrp="1"/>
          </p:cNvGraphicFramePr>
          <p:nvPr>
            <p:extLst>
              <p:ext uri="{D42A27DB-BD31-4B8C-83A1-F6EECF244321}">
                <p14:modId xmlns:p14="http://schemas.microsoft.com/office/powerpoint/2010/main" val="2205784416"/>
              </p:ext>
            </p:extLst>
          </p:nvPr>
        </p:nvGraphicFramePr>
        <p:xfrm>
          <a:off x="1266859" y="2538214"/>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0.1</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B</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659400066"/>
              </p:ext>
            </p:extLst>
          </p:nvPr>
        </p:nvGraphicFramePr>
        <p:xfrm>
          <a:off x="2285997" y="2511664"/>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0.15</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cxnSp>
        <p:nvCxnSpPr>
          <p:cNvPr id="5" name="AutoShape 179"/>
          <p:cNvCxnSpPr>
            <a:cxnSpLocks noChangeShapeType="1"/>
            <a:stCxn id="2" idx="4"/>
            <a:endCxn id="3" idx="0"/>
          </p:cNvCxnSpPr>
          <p:nvPr/>
        </p:nvCxnSpPr>
        <p:spPr bwMode="auto">
          <a:xfrm flipH="1">
            <a:off x="1604679" y="2071186"/>
            <a:ext cx="540348" cy="46702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6" name="AutoShape 179"/>
          <p:cNvCxnSpPr>
            <a:cxnSpLocks noChangeShapeType="1"/>
            <a:stCxn id="2" idx="4"/>
            <a:endCxn id="4" idx="0"/>
          </p:cNvCxnSpPr>
          <p:nvPr/>
        </p:nvCxnSpPr>
        <p:spPr bwMode="auto">
          <a:xfrm>
            <a:off x="2145027" y="2071186"/>
            <a:ext cx="478790" cy="44047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graphicFrame>
        <p:nvGraphicFramePr>
          <p:cNvPr id="7" name="Table 6"/>
          <p:cNvGraphicFramePr>
            <a:graphicFrameLocks noGrp="1"/>
          </p:cNvGraphicFramePr>
          <p:nvPr>
            <p:extLst>
              <p:ext uri="{D42A27DB-BD31-4B8C-83A1-F6EECF244321}">
                <p14:modId xmlns:p14="http://schemas.microsoft.com/office/powerpoint/2010/main" val="3851371456"/>
              </p:ext>
            </p:extLst>
          </p:nvPr>
        </p:nvGraphicFramePr>
        <p:xfrm>
          <a:off x="3354814" y="1461586"/>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0.35</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ea typeface="+mn-ea"/>
                          <a:cs typeface="Times New Roman" panose="02020603050405020304" pitchFamily="18" charset="0"/>
                        </a:rPr>
                        <a:t>A</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8" name="Oval 7"/>
          <p:cNvSpPr/>
          <p:nvPr/>
        </p:nvSpPr>
        <p:spPr>
          <a:xfrm>
            <a:off x="4690627" y="1457750"/>
            <a:ext cx="903791" cy="6096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0.4</a:t>
            </a:r>
          </a:p>
        </p:txBody>
      </p:sp>
      <p:graphicFrame>
        <p:nvGraphicFramePr>
          <p:cNvPr id="9" name="Table 8"/>
          <p:cNvGraphicFramePr>
            <a:graphicFrameLocks noGrp="1"/>
          </p:cNvGraphicFramePr>
          <p:nvPr>
            <p:extLst>
              <p:ext uri="{D42A27DB-BD31-4B8C-83A1-F6EECF244321}">
                <p14:modId xmlns:p14="http://schemas.microsoft.com/office/powerpoint/2010/main" val="1376709295"/>
              </p:ext>
            </p:extLst>
          </p:nvPr>
        </p:nvGraphicFramePr>
        <p:xfrm>
          <a:off x="4273320" y="2520629"/>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0.2</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C</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712471617"/>
              </p:ext>
            </p:extLst>
          </p:nvPr>
        </p:nvGraphicFramePr>
        <p:xfrm>
          <a:off x="5256598" y="2520629"/>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0.2</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ea typeface="+mn-ea"/>
                          <a:cs typeface="Times New Roman" panose="02020603050405020304" pitchFamily="18" charset="0"/>
                        </a:rPr>
                        <a:t>D</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cxnSp>
        <p:nvCxnSpPr>
          <p:cNvPr id="11" name="AutoShape 179"/>
          <p:cNvCxnSpPr>
            <a:cxnSpLocks noChangeShapeType="1"/>
          </p:cNvCxnSpPr>
          <p:nvPr/>
        </p:nvCxnSpPr>
        <p:spPr bwMode="auto">
          <a:xfrm flipH="1">
            <a:off x="4602174" y="2053601"/>
            <a:ext cx="540348" cy="46702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12" name="AutoShape 179"/>
          <p:cNvCxnSpPr>
            <a:cxnSpLocks noChangeShapeType="1"/>
          </p:cNvCxnSpPr>
          <p:nvPr/>
        </p:nvCxnSpPr>
        <p:spPr bwMode="auto">
          <a:xfrm>
            <a:off x="5142522" y="2080579"/>
            <a:ext cx="478790" cy="44047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sp>
        <p:nvSpPr>
          <p:cNvPr id="13" name="AutoShape 197"/>
          <p:cNvSpPr>
            <a:spLocks/>
          </p:cNvSpPr>
          <p:nvPr/>
        </p:nvSpPr>
        <p:spPr bwMode="auto">
          <a:xfrm rot="5400000">
            <a:off x="2849793" y="348641"/>
            <a:ext cx="153055" cy="1803216"/>
          </a:xfrm>
          <a:prstGeom prst="leftBrace">
            <a:avLst>
              <a:gd name="adj1" fmla="val 88757"/>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14" name="Oval 13"/>
          <p:cNvSpPr/>
          <p:nvPr/>
        </p:nvSpPr>
        <p:spPr>
          <a:xfrm>
            <a:off x="6124977" y="3385160"/>
            <a:ext cx="903791" cy="6096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0.4</a:t>
            </a:r>
          </a:p>
        </p:txBody>
      </p:sp>
      <p:graphicFrame>
        <p:nvGraphicFramePr>
          <p:cNvPr id="15" name="Table 14"/>
          <p:cNvGraphicFramePr>
            <a:graphicFrameLocks noGrp="1"/>
          </p:cNvGraphicFramePr>
          <p:nvPr>
            <p:extLst>
              <p:ext uri="{D42A27DB-BD31-4B8C-83A1-F6EECF244321}">
                <p14:modId xmlns:p14="http://schemas.microsoft.com/office/powerpoint/2010/main" val="1712124815"/>
              </p:ext>
            </p:extLst>
          </p:nvPr>
        </p:nvGraphicFramePr>
        <p:xfrm>
          <a:off x="5707670" y="4448039"/>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0.2</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C</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2449116004"/>
              </p:ext>
            </p:extLst>
          </p:nvPr>
        </p:nvGraphicFramePr>
        <p:xfrm>
          <a:off x="6690948" y="4448039"/>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0.2</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ea typeface="+mn-ea"/>
                          <a:cs typeface="Times New Roman" panose="02020603050405020304" pitchFamily="18" charset="0"/>
                        </a:rPr>
                        <a:t>D</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cxnSp>
        <p:nvCxnSpPr>
          <p:cNvPr id="17" name="AutoShape 179"/>
          <p:cNvCxnSpPr>
            <a:cxnSpLocks noChangeShapeType="1"/>
          </p:cNvCxnSpPr>
          <p:nvPr/>
        </p:nvCxnSpPr>
        <p:spPr bwMode="auto">
          <a:xfrm flipH="1">
            <a:off x="6036524" y="3981011"/>
            <a:ext cx="540348" cy="46702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18" name="AutoShape 179"/>
          <p:cNvCxnSpPr>
            <a:cxnSpLocks noChangeShapeType="1"/>
          </p:cNvCxnSpPr>
          <p:nvPr/>
        </p:nvCxnSpPr>
        <p:spPr bwMode="auto">
          <a:xfrm>
            <a:off x="6576872" y="4007989"/>
            <a:ext cx="478790" cy="44047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sp>
        <p:nvSpPr>
          <p:cNvPr id="19" name="Oval 18"/>
          <p:cNvSpPr/>
          <p:nvPr/>
        </p:nvSpPr>
        <p:spPr>
          <a:xfrm>
            <a:off x="8769566" y="3398389"/>
            <a:ext cx="903791" cy="6096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0.6</a:t>
            </a:r>
          </a:p>
        </p:txBody>
      </p:sp>
      <p:sp>
        <p:nvSpPr>
          <p:cNvPr id="20" name="Oval 19"/>
          <p:cNvSpPr/>
          <p:nvPr/>
        </p:nvSpPr>
        <p:spPr>
          <a:xfrm>
            <a:off x="8040144" y="4455804"/>
            <a:ext cx="903791" cy="6096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0.25</a:t>
            </a:r>
          </a:p>
        </p:txBody>
      </p:sp>
      <p:graphicFrame>
        <p:nvGraphicFramePr>
          <p:cNvPr id="21" name="Table 20"/>
          <p:cNvGraphicFramePr>
            <a:graphicFrameLocks noGrp="1"/>
          </p:cNvGraphicFramePr>
          <p:nvPr>
            <p:extLst>
              <p:ext uri="{D42A27DB-BD31-4B8C-83A1-F6EECF244321}">
                <p14:modId xmlns:p14="http://schemas.microsoft.com/office/powerpoint/2010/main" val="3977609407"/>
              </p:ext>
            </p:extLst>
          </p:nvPr>
        </p:nvGraphicFramePr>
        <p:xfrm>
          <a:off x="7613872" y="5532432"/>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0.1</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B</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val="2084735823"/>
              </p:ext>
            </p:extLst>
          </p:nvPr>
        </p:nvGraphicFramePr>
        <p:xfrm>
          <a:off x="8633010" y="5505882"/>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0.15</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cxnSp>
        <p:nvCxnSpPr>
          <p:cNvPr id="23" name="AutoShape 179"/>
          <p:cNvCxnSpPr>
            <a:cxnSpLocks noChangeShapeType="1"/>
            <a:stCxn id="20" idx="4"/>
            <a:endCxn id="21" idx="0"/>
          </p:cNvCxnSpPr>
          <p:nvPr/>
        </p:nvCxnSpPr>
        <p:spPr bwMode="auto">
          <a:xfrm flipH="1">
            <a:off x="7951692" y="5065404"/>
            <a:ext cx="540348" cy="46702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24" name="AutoShape 179"/>
          <p:cNvCxnSpPr>
            <a:cxnSpLocks noChangeShapeType="1"/>
            <a:stCxn id="20" idx="4"/>
            <a:endCxn id="22" idx="0"/>
          </p:cNvCxnSpPr>
          <p:nvPr/>
        </p:nvCxnSpPr>
        <p:spPr bwMode="auto">
          <a:xfrm>
            <a:off x="8492040" y="5065404"/>
            <a:ext cx="478790" cy="44047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graphicFrame>
        <p:nvGraphicFramePr>
          <p:cNvPr id="25" name="Table 24"/>
          <p:cNvGraphicFramePr>
            <a:graphicFrameLocks noGrp="1"/>
          </p:cNvGraphicFramePr>
          <p:nvPr>
            <p:extLst>
              <p:ext uri="{D42A27DB-BD31-4B8C-83A1-F6EECF244321}">
                <p14:modId xmlns:p14="http://schemas.microsoft.com/office/powerpoint/2010/main" val="3655736036"/>
              </p:ext>
            </p:extLst>
          </p:nvPr>
        </p:nvGraphicFramePr>
        <p:xfrm>
          <a:off x="9375442" y="4448039"/>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0.35</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ea typeface="+mn-ea"/>
                          <a:cs typeface="Times New Roman" panose="02020603050405020304" pitchFamily="18" charset="0"/>
                        </a:rPr>
                        <a:t>A</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cxnSp>
        <p:nvCxnSpPr>
          <p:cNvPr id="26" name="AutoShape 179"/>
          <p:cNvCxnSpPr>
            <a:cxnSpLocks noChangeShapeType="1"/>
          </p:cNvCxnSpPr>
          <p:nvPr/>
        </p:nvCxnSpPr>
        <p:spPr bwMode="auto">
          <a:xfrm flipH="1">
            <a:off x="8673761" y="4015671"/>
            <a:ext cx="540348" cy="46702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27" name="AutoShape 179"/>
          <p:cNvCxnSpPr>
            <a:cxnSpLocks noChangeShapeType="1"/>
          </p:cNvCxnSpPr>
          <p:nvPr/>
        </p:nvCxnSpPr>
        <p:spPr bwMode="auto">
          <a:xfrm>
            <a:off x="9221461" y="4015671"/>
            <a:ext cx="478790" cy="44047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sp>
        <p:nvSpPr>
          <p:cNvPr id="28" name="AutoShape 197"/>
          <p:cNvSpPr>
            <a:spLocks/>
          </p:cNvSpPr>
          <p:nvPr/>
        </p:nvSpPr>
        <p:spPr bwMode="auto">
          <a:xfrm rot="5400000">
            <a:off x="7814488" y="1850951"/>
            <a:ext cx="256546" cy="2731777"/>
          </a:xfrm>
          <a:prstGeom prst="leftBrace">
            <a:avLst>
              <a:gd name="adj1" fmla="val 88757"/>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29" name="Right Arrow 28"/>
          <p:cNvSpPr/>
          <p:nvPr/>
        </p:nvSpPr>
        <p:spPr>
          <a:xfrm>
            <a:off x="3928212" y="4015671"/>
            <a:ext cx="490213" cy="2475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descr="Image result for smiley face images">
            <a:extLst>
              <a:ext uri="{FF2B5EF4-FFF2-40B4-BE49-F238E27FC236}">
                <a16:creationId xmlns:a16="http://schemas.microsoft.com/office/drawing/2014/main" id="{F7A3B598-BBC9-4065-8A36-50B8B594474B}"/>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6719" y="1262148"/>
            <a:ext cx="586105" cy="425450"/>
          </a:xfrm>
          <a:prstGeom prst="rect">
            <a:avLst/>
          </a:prstGeom>
          <a:noFill/>
        </p:spPr>
      </p:pic>
    </p:spTree>
    <p:extLst>
      <p:ext uri="{BB962C8B-B14F-4D97-AF65-F5344CB8AC3E}">
        <p14:creationId xmlns:p14="http://schemas.microsoft.com/office/powerpoint/2010/main" val="30908905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7831491" y="1319354"/>
            <a:ext cx="903791" cy="6096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p>
        </p:txBody>
      </p:sp>
      <p:cxnSp>
        <p:nvCxnSpPr>
          <p:cNvPr id="5" name="AutoShape 179"/>
          <p:cNvCxnSpPr>
            <a:cxnSpLocks noChangeShapeType="1"/>
            <a:endCxn id="7" idx="0"/>
          </p:cNvCxnSpPr>
          <p:nvPr/>
        </p:nvCxnSpPr>
        <p:spPr bwMode="auto">
          <a:xfrm flipH="1">
            <a:off x="7311981" y="1910243"/>
            <a:ext cx="988768" cy="596372"/>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6" name="AutoShape 179"/>
          <p:cNvCxnSpPr>
            <a:cxnSpLocks noChangeShapeType="1"/>
            <a:endCxn id="12" idx="0"/>
          </p:cNvCxnSpPr>
          <p:nvPr/>
        </p:nvCxnSpPr>
        <p:spPr bwMode="auto">
          <a:xfrm>
            <a:off x="8283386" y="1928954"/>
            <a:ext cx="1466997" cy="626746"/>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sp>
        <p:nvSpPr>
          <p:cNvPr id="7" name="Oval 6"/>
          <p:cNvSpPr/>
          <p:nvPr/>
        </p:nvSpPr>
        <p:spPr>
          <a:xfrm>
            <a:off x="6860085" y="2506615"/>
            <a:ext cx="903791" cy="6096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0.4</a:t>
            </a:r>
          </a:p>
        </p:txBody>
      </p:sp>
      <p:graphicFrame>
        <p:nvGraphicFramePr>
          <p:cNvPr id="8" name="Table 7"/>
          <p:cNvGraphicFramePr>
            <a:graphicFrameLocks noGrp="1"/>
          </p:cNvGraphicFramePr>
          <p:nvPr>
            <p:extLst>
              <p:ext uri="{D42A27DB-BD31-4B8C-83A1-F6EECF244321}">
                <p14:modId xmlns:p14="http://schemas.microsoft.com/office/powerpoint/2010/main" val="3182712628"/>
              </p:ext>
            </p:extLst>
          </p:nvPr>
        </p:nvGraphicFramePr>
        <p:xfrm>
          <a:off x="6442778" y="3569494"/>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0.2</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C</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4096889175"/>
              </p:ext>
            </p:extLst>
          </p:nvPr>
        </p:nvGraphicFramePr>
        <p:xfrm>
          <a:off x="7426056" y="3569494"/>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0.2</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ea typeface="+mn-ea"/>
                          <a:cs typeface="Times New Roman" panose="02020603050405020304" pitchFamily="18" charset="0"/>
                        </a:rPr>
                        <a:t>D</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cxnSp>
        <p:nvCxnSpPr>
          <p:cNvPr id="10" name="AutoShape 179"/>
          <p:cNvCxnSpPr>
            <a:cxnSpLocks noChangeShapeType="1"/>
          </p:cNvCxnSpPr>
          <p:nvPr/>
        </p:nvCxnSpPr>
        <p:spPr bwMode="auto">
          <a:xfrm flipH="1">
            <a:off x="6771632" y="3102466"/>
            <a:ext cx="540348" cy="46702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11" name="AutoShape 179"/>
          <p:cNvCxnSpPr>
            <a:cxnSpLocks noChangeShapeType="1"/>
            <a:stCxn id="7" idx="4"/>
          </p:cNvCxnSpPr>
          <p:nvPr/>
        </p:nvCxnSpPr>
        <p:spPr bwMode="auto">
          <a:xfrm>
            <a:off x="7311981" y="3116215"/>
            <a:ext cx="478789" cy="453707"/>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sp>
        <p:nvSpPr>
          <p:cNvPr id="12" name="Oval 11"/>
          <p:cNvSpPr/>
          <p:nvPr/>
        </p:nvSpPr>
        <p:spPr>
          <a:xfrm>
            <a:off x="9298487" y="2555700"/>
            <a:ext cx="903791" cy="6096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0.6</a:t>
            </a:r>
          </a:p>
        </p:txBody>
      </p:sp>
      <p:sp>
        <p:nvSpPr>
          <p:cNvPr id="13" name="Oval 12"/>
          <p:cNvSpPr/>
          <p:nvPr/>
        </p:nvSpPr>
        <p:spPr>
          <a:xfrm>
            <a:off x="8569065" y="3613115"/>
            <a:ext cx="903791" cy="6096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0.25</a:t>
            </a:r>
          </a:p>
        </p:txBody>
      </p:sp>
      <p:graphicFrame>
        <p:nvGraphicFramePr>
          <p:cNvPr id="14" name="Table 13"/>
          <p:cNvGraphicFramePr>
            <a:graphicFrameLocks noGrp="1"/>
          </p:cNvGraphicFramePr>
          <p:nvPr>
            <p:extLst>
              <p:ext uri="{D42A27DB-BD31-4B8C-83A1-F6EECF244321}">
                <p14:modId xmlns:p14="http://schemas.microsoft.com/office/powerpoint/2010/main" val="2628709558"/>
              </p:ext>
            </p:extLst>
          </p:nvPr>
        </p:nvGraphicFramePr>
        <p:xfrm>
          <a:off x="8142793" y="4689743"/>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0.1</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B</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3013803680"/>
              </p:ext>
            </p:extLst>
          </p:nvPr>
        </p:nvGraphicFramePr>
        <p:xfrm>
          <a:off x="9161931" y="4663193"/>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0.15</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cxnSp>
        <p:nvCxnSpPr>
          <p:cNvPr id="16" name="AutoShape 179"/>
          <p:cNvCxnSpPr>
            <a:cxnSpLocks noChangeShapeType="1"/>
            <a:stCxn id="13" idx="4"/>
            <a:endCxn id="14" idx="0"/>
          </p:cNvCxnSpPr>
          <p:nvPr/>
        </p:nvCxnSpPr>
        <p:spPr bwMode="auto">
          <a:xfrm flipH="1">
            <a:off x="8480613" y="4222715"/>
            <a:ext cx="540348" cy="46702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17" name="AutoShape 179"/>
          <p:cNvCxnSpPr>
            <a:cxnSpLocks noChangeShapeType="1"/>
            <a:stCxn id="13" idx="4"/>
            <a:endCxn id="15" idx="0"/>
          </p:cNvCxnSpPr>
          <p:nvPr/>
        </p:nvCxnSpPr>
        <p:spPr bwMode="auto">
          <a:xfrm>
            <a:off x="9020961" y="4222715"/>
            <a:ext cx="478790" cy="44047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graphicFrame>
        <p:nvGraphicFramePr>
          <p:cNvPr id="18" name="Table 17"/>
          <p:cNvGraphicFramePr>
            <a:graphicFrameLocks noGrp="1"/>
          </p:cNvGraphicFramePr>
          <p:nvPr>
            <p:extLst>
              <p:ext uri="{D42A27DB-BD31-4B8C-83A1-F6EECF244321}">
                <p14:modId xmlns:p14="http://schemas.microsoft.com/office/powerpoint/2010/main" val="1974767737"/>
              </p:ext>
            </p:extLst>
          </p:nvPr>
        </p:nvGraphicFramePr>
        <p:xfrm>
          <a:off x="9904363" y="3605350"/>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0.35</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ea typeface="+mn-ea"/>
                          <a:cs typeface="Times New Roman" panose="02020603050405020304" pitchFamily="18" charset="0"/>
                        </a:rPr>
                        <a:t>A</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cxnSp>
        <p:nvCxnSpPr>
          <p:cNvPr id="19" name="AutoShape 179"/>
          <p:cNvCxnSpPr>
            <a:cxnSpLocks noChangeShapeType="1"/>
          </p:cNvCxnSpPr>
          <p:nvPr/>
        </p:nvCxnSpPr>
        <p:spPr bwMode="auto">
          <a:xfrm flipH="1">
            <a:off x="9202682" y="3172982"/>
            <a:ext cx="540348" cy="46702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20" name="AutoShape 179"/>
          <p:cNvCxnSpPr>
            <a:cxnSpLocks noChangeShapeType="1"/>
          </p:cNvCxnSpPr>
          <p:nvPr/>
        </p:nvCxnSpPr>
        <p:spPr bwMode="auto">
          <a:xfrm>
            <a:off x="9750382" y="3172982"/>
            <a:ext cx="478790" cy="44047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sp>
        <p:nvSpPr>
          <p:cNvPr id="26" name="Oval 25"/>
          <p:cNvSpPr/>
          <p:nvPr/>
        </p:nvSpPr>
        <p:spPr>
          <a:xfrm>
            <a:off x="1723306" y="1941840"/>
            <a:ext cx="903791" cy="6096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0.4</a:t>
            </a:r>
          </a:p>
        </p:txBody>
      </p:sp>
      <p:graphicFrame>
        <p:nvGraphicFramePr>
          <p:cNvPr id="27" name="Table 26"/>
          <p:cNvGraphicFramePr>
            <a:graphicFrameLocks noGrp="1"/>
          </p:cNvGraphicFramePr>
          <p:nvPr>
            <p:extLst>
              <p:ext uri="{D42A27DB-BD31-4B8C-83A1-F6EECF244321}">
                <p14:modId xmlns:p14="http://schemas.microsoft.com/office/powerpoint/2010/main" val="2601542360"/>
              </p:ext>
            </p:extLst>
          </p:nvPr>
        </p:nvGraphicFramePr>
        <p:xfrm>
          <a:off x="1305999" y="3004719"/>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0.2</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C</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28" name="Table 27"/>
          <p:cNvGraphicFramePr>
            <a:graphicFrameLocks noGrp="1"/>
          </p:cNvGraphicFramePr>
          <p:nvPr>
            <p:extLst>
              <p:ext uri="{D42A27DB-BD31-4B8C-83A1-F6EECF244321}">
                <p14:modId xmlns:p14="http://schemas.microsoft.com/office/powerpoint/2010/main" val="1179213818"/>
              </p:ext>
            </p:extLst>
          </p:nvPr>
        </p:nvGraphicFramePr>
        <p:xfrm>
          <a:off x="2289277" y="3004719"/>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0.2</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ea typeface="+mn-ea"/>
                          <a:cs typeface="Times New Roman" panose="02020603050405020304" pitchFamily="18" charset="0"/>
                        </a:rPr>
                        <a:t>D</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cxnSp>
        <p:nvCxnSpPr>
          <p:cNvPr id="29" name="AutoShape 179"/>
          <p:cNvCxnSpPr>
            <a:cxnSpLocks noChangeShapeType="1"/>
          </p:cNvCxnSpPr>
          <p:nvPr/>
        </p:nvCxnSpPr>
        <p:spPr bwMode="auto">
          <a:xfrm flipH="1">
            <a:off x="1634853" y="2537691"/>
            <a:ext cx="540348" cy="46702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0" name="AutoShape 179"/>
          <p:cNvCxnSpPr>
            <a:cxnSpLocks noChangeShapeType="1"/>
          </p:cNvCxnSpPr>
          <p:nvPr/>
        </p:nvCxnSpPr>
        <p:spPr bwMode="auto">
          <a:xfrm>
            <a:off x="2175201" y="2564669"/>
            <a:ext cx="478790" cy="44047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sp>
        <p:nvSpPr>
          <p:cNvPr id="31" name="Oval 30"/>
          <p:cNvSpPr/>
          <p:nvPr/>
        </p:nvSpPr>
        <p:spPr>
          <a:xfrm>
            <a:off x="4367895" y="1955069"/>
            <a:ext cx="903791" cy="6096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0.6</a:t>
            </a:r>
          </a:p>
        </p:txBody>
      </p:sp>
      <p:sp>
        <p:nvSpPr>
          <p:cNvPr id="32" name="Oval 31"/>
          <p:cNvSpPr/>
          <p:nvPr/>
        </p:nvSpPr>
        <p:spPr>
          <a:xfrm>
            <a:off x="3638473" y="3012484"/>
            <a:ext cx="903791" cy="609600"/>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0.25</a:t>
            </a:r>
          </a:p>
        </p:txBody>
      </p:sp>
      <p:graphicFrame>
        <p:nvGraphicFramePr>
          <p:cNvPr id="33" name="Table 32"/>
          <p:cNvGraphicFramePr>
            <a:graphicFrameLocks noGrp="1"/>
          </p:cNvGraphicFramePr>
          <p:nvPr>
            <p:extLst>
              <p:ext uri="{D42A27DB-BD31-4B8C-83A1-F6EECF244321}">
                <p14:modId xmlns:p14="http://schemas.microsoft.com/office/powerpoint/2010/main" val="894609701"/>
              </p:ext>
            </p:extLst>
          </p:nvPr>
        </p:nvGraphicFramePr>
        <p:xfrm>
          <a:off x="3212201" y="4089112"/>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0.1</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B</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34" name="Table 33"/>
          <p:cNvGraphicFramePr>
            <a:graphicFrameLocks noGrp="1"/>
          </p:cNvGraphicFramePr>
          <p:nvPr>
            <p:extLst>
              <p:ext uri="{D42A27DB-BD31-4B8C-83A1-F6EECF244321}">
                <p14:modId xmlns:p14="http://schemas.microsoft.com/office/powerpoint/2010/main" val="2438202341"/>
              </p:ext>
            </p:extLst>
          </p:nvPr>
        </p:nvGraphicFramePr>
        <p:xfrm>
          <a:off x="4231339" y="4062562"/>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0.15</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cxnSp>
        <p:nvCxnSpPr>
          <p:cNvPr id="35" name="AutoShape 179"/>
          <p:cNvCxnSpPr>
            <a:cxnSpLocks noChangeShapeType="1"/>
            <a:stCxn id="32" idx="4"/>
            <a:endCxn id="33" idx="0"/>
          </p:cNvCxnSpPr>
          <p:nvPr/>
        </p:nvCxnSpPr>
        <p:spPr bwMode="auto">
          <a:xfrm flipH="1">
            <a:off x="3550021" y="3622084"/>
            <a:ext cx="540348" cy="46702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6" name="AutoShape 179"/>
          <p:cNvCxnSpPr>
            <a:cxnSpLocks noChangeShapeType="1"/>
            <a:stCxn id="32" idx="4"/>
            <a:endCxn id="34" idx="0"/>
          </p:cNvCxnSpPr>
          <p:nvPr/>
        </p:nvCxnSpPr>
        <p:spPr bwMode="auto">
          <a:xfrm>
            <a:off x="4090369" y="3622084"/>
            <a:ext cx="478790" cy="44047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graphicFrame>
        <p:nvGraphicFramePr>
          <p:cNvPr id="37" name="Table 36"/>
          <p:cNvGraphicFramePr>
            <a:graphicFrameLocks noGrp="1"/>
          </p:cNvGraphicFramePr>
          <p:nvPr>
            <p:extLst>
              <p:ext uri="{D42A27DB-BD31-4B8C-83A1-F6EECF244321}">
                <p14:modId xmlns:p14="http://schemas.microsoft.com/office/powerpoint/2010/main" val="858629284"/>
              </p:ext>
            </p:extLst>
          </p:nvPr>
        </p:nvGraphicFramePr>
        <p:xfrm>
          <a:off x="4973771" y="3004719"/>
          <a:ext cx="675640" cy="670560"/>
        </p:xfrm>
        <a:graphic>
          <a:graphicData uri="http://schemas.openxmlformats.org/drawingml/2006/table">
            <a:tbl>
              <a:tblPr firstRow="1" firstCol="1" bandRow="1">
                <a:tableStyleId>{5C22544A-7EE6-4342-B048-85BDC9FD1C3A}</a:tableStyleId>
              </a:tblPr>
              <a:tblGrid>
                <a:gridCol w="675640">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0.35</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b="0" dirty="0">
                          <a:solidFill>
                            <a:schemeClr val="tx1"/>
                          </a:solidFill>
                          <a:effectLst/>
                          <a:latin typeface="Times New Roman" panose="02020603050405020304" pitchFamily="18" charset="0"/>
                          <a:ea typeface="+mn-ea"/>
                          <a:cs typeface="Times New Roman" panose="02020603050405020304" pitchFamily="18" charset="0"/>
                        </a:rPr>
                        <a:t>A</a:t>
                      </a:r>
                      <a:endParaRPr lang="en-US" sz="22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cxnSp>
        <p:nvCxnSpPr>
          <p:cNvPr id="38" name="AutoShape 179"/>
          <p:cNvCxnSpPr>
            <a:cxnSpLocks noChangeShapeType="1"/>
          </p:cNvCxnSpPr>
          <p:nvPr/>
        </p:nvCxnSpPr>
        <p:spPr bwMode="auto">
          <a:xfrm flipH="1">
            <a:off x="4272090" y="2572351"/>
            <a:ext cx="540348" cy="46702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9" name="AutoShape 179"/>
          <p:cNvCxnSpPr>
            <a:cxnSpLocks noChangeShapeType="1"/>
          </p:cNvCxnSpPr>
          <p:nvPr/>
        </p:nvCxnSpPr>
        <p:spPr bwMode="auto">
          <a:xfrm>
            <a:off x="4819790" y="2572351"/>
            <a:ext cx="478790" cy="44047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sp>
        <p:nvSpPr>
          <p:cNvPr id="40" name="AutoShape 197"/>
          <p:cNvSpPr>
            <a:spLocks/>
          </p:cNvSpPr>
          <p:nvPr/>
        </p:nvSpPr>
        <p:spPr bwMode="auto">
          <a:xfrm rot="5400000">
            <a:off x="3412817" y="407631"/>
            <a:ext cx="256546" cy="2731777"/>
          </a:xfrm>
          <a:prstGeom prst="leftBrace">
            <a:avLst>
              <a:gd name="adj1" fmla="val 88757"/>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41" name="Right Arrow 40"/>
          <p:cNvSpPr/>
          <p:nvPr/>
        </p:nvSpPr>
        <p:spPr>
          <a:xfrm>
            <a:off x="4728664" y="958613"/>
            <a:ext cx="490213" cy="2475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1305999" y="5553281"/>
            <a:ext cx="7085338" cy="430887"/>
          </a:xfrm>
          <a:prstGeom prst="rect">
            <a:avLst/>
          </a:prstGeom>
        </p:spPr>
        <p:txBody>
          <a:bodyPr wrap="none">
            <a:spAutoFit/>
          </a:bodyPr>
          <a:lstStyle/>
          <a:p>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Figure 9.12  Example of constructing a Huffman coding tree.</a:t>
            </a:r>
            <a:endParaRPr lang="en-US" sz="2200" dirty="0">
              <a:solidFill>
                <a:srgbClr val="000000"/>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p:txBody>
      </p:sp>
      <p:pic>
        <p:nvPicPr>
          <p:cNvPr id="43" name="Picture 42" descr="Image result for smiley face images">
            <a:extLst>
              <a:ext uri="{FF2B5EF4-FFF2-40B4-BE49-F238E27FC236}">
                <a16:creationId xmlns:a16="http://schemas.microsoft.com/office/drawing/2014/main" id="{F7A3B598-BBC9-4065-8A36-50B8B594474B}"/>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6719" y="1262148"/>
            <a:ext cx="586105" cy="425450"/>
          </a:xfrm>
          <a:prstGeom prst="rect">
            <a:avLst/>
          </a:prstGeom>
          <a:noFill/>
        </p:spPr>
      </p:pic>
      <p:sp>
        <p:nvSpPr>
          <p:cNvPr id="3" name="TextBox 2">
            <a:extLst>
              <a:ext uri="{FF2B5EF4-FFF2-40B4-BE49-F238E27FC236}">
                <a16:creationId xmlns:a16="http://schemas.microsoft.com/office/drawing/2014/main" id="{5E86E6BC-1390-4247-A501-06291012B803}"/>
              </a:ext>
            </a:extLst>
          </p:cNvPr>
          <p:cNvSpPr txBox="1"/>
          <p:nvPr/>
        </p:nvSpPr>
        <p:spPr>
          <a:xfrm>
            <a:off x="7434548" y="2005777"/>
            <a:ext cx="263217" cy="369332"/>
          </a:xfrm>
          <a:prstGeom prst="rect">
            <a:avLst/>
          </a:prstGeom>
          <a:noFill/>
        </p:spPr>
        <p:txBody>
          <a:bodyPr wrap="square" rtlCol="0">
            <a:spAutoFit/>
          </a:bodyPr>
          <a:lstStyle/>
          <a:p>
            <a:r>
              <a:rPr lang="en-US" dirty="0"/>
              <a:t>0</a:t>
            </a:r>
          </a:p>
        </p:txBody>
      </p:sp>
      <p:sp>
        <p:nvSpPr>
          <p:cNvPr id="44" name="TextBox 43">
            <a:extLst>
              <a:ext uri="{FF2B5EF4-FFF2-40B4-BE49-F238E27FC236}">
                <a16:creationId xmlns:a16="http://schemas.microsoft.com/office/drawing/2014/main" id="{0B0CBC22-975C-4843-AF47-9A708772E7DA}"/>
              </a:ext>
            </a:extLst>
          </p:cNvPr>
          <p:cNvSpPr txBox="1"/>
          <p:nvPr/>
        </p:nvSpPr>
        <p:spPr>
          <a:xfrm>
            <a:off x="6684250" y="3100561"/>
            <a:ext cx="263217" cy="369332"/>
          </a:xfrm>
          <a:prstGeom prst="rect">
            <a:avLst/>
          </a:prstGeom>
          <a:noFill/>
        </p:spPr>
        <p:txBody>
          <a:bodyPr wrap="square" rtlCol="0">
            <a:spAutoFit/>
          </a:bodyPr>
          <a:lstStyle/>
          <a:p>
            <a:r>
              <a:rPr lang="en-US" dirty="0"/>
              <a:t>0</a:t>
            </a:r>
          </a:p>
        </p:txBody>
      </p:sp>
      <p:sp>
        <p:nvSpPr>
          <p:cNvPr id="45" name="TextBox 44">
            <a:extLst>
              <a:ext uri="{FF2B5EF4-FFF2-40B4-BE49-F238E27FC236}">
                <a16:creationId xmlns:a16="http://schemas.microsoft.com/office/drawing/2014/main" id="{9E772A86-C141-48E9-BA8A-9BFEA781563E}"/>
              </a:ext>
            </a:extLst>
          </p:cNvPr>
          <p:cNvSpPr txBox="1"/>
          <p:nvPr/>
        </p:nvSpPr>
        <p:spPr>
          <a:xfrm>
            <a:off x="9128747" y="3177158"/>
            <a:ext cx="263217" cy="369332"/>
          </a:xfrm>
          <a:prstGeom prst="rect">
            <a:avLst/>
          </a:prstGeom>
          <a:noFill/>
        </p:spPr>
        <p:txBody>
          <a:bodyPr wrap="square" rtlCol="0">
            <a:spAutoFit/>
          </a:bodyPr>
          <a:lstStyle/>
          <a:p>
            <a:r>
              <a:rPr lang="en-US" dirty="0"/>
              <a:t>0</a:t>
            </a:r>
          </a:p>
        </p:txBody>
      </p:sp>
      <p:sp>
        <p:nvSpPr>
          <p:cNvPr id="46" name="TextBox 45">
            <a:extLst>
              <a:ext uri="{FF2B5EF4-FFF2-40B4-BE49-F238E27FC236}">
                <a16:creationId xmlns:a16="http://schemas.microsoft.com/office/drawing/2014/main" id="{5D78AB1A-2314-4473-AA39-AD1AAC47362F}"/>
              </a:ext>
            </a:extLst>
          </p:cNvPr>
          <p:cNvSpPr txBox="1"/>
          <p:nvPr/>
        </p:nvSpPr>
        <p:spPr>
          <a:xfrm>
            <a:off x="8409334" y="4188663"/>
            <a:ext cx="263217" cy="369332"/>
          </a:xfrm>
          <a:prstGeom prst="rect">
            <a:avLst/>
          </a:prstGeom>
          <a:noFill/>
        </p:spPr>
        <p:txBody>
          <a:bodyPr wrap="square" rtlCol="0">
            <a:spAutoFit/>
          </a:bodyPr>
          <a:lstStyle/>
          <a:p>
            <a:r>
              <a:rPr lang="en-US" dirty="0"/>
              <a:t>0</a:t>
            </a:r>
          </a:p>
        </p:txBody>
      </p:sp>
      <p:sp>
        <p:nvSpPr>
          <p:cNvPr id="47" name="TextBox 46">
            <a:extLst>
              <a:ext uri="{FF2B5EF4-FFF2-40B4-BE49-F238E27FC236}">
                <a16:creationId xmlns:a16="http://schemas.microsoft.com/office/drawing/2014/main" id="{137B1275-FEC9-4722-BE89-FA3C23035777}"/>
              </a:ext>
            </a:extLst>
          </p:cNvPr>
          <p:cNvSpPr txBox="1"/>
          <p:nvPr/>
        </p:nvSpPr>
        <p:spPr>
          <a:xfrm>
            <a:off x="8856108" y="1839097"/>
            <a:ext cx="263217" cy="369332"/>
          </a:xfrm>
          <a:prstGeom prst="rect">
            <a:avLst/>
          </a:prstGeom>
          <a:noFill/>
        </p:spPr>
        <p:txBody>
          <a:bodyPr wrap="square" rtlCol="0">
            <a:spAutoFit/>
          </a:bodyPr>
          <a:lstStyle/>
          <a:p>
            <a:r>
              <a:rPr lang="en-US" dirty="0"/>
              <a:t>1</a:t>
            </a:r>
          </a:p>
        </p:txBody>
      </p:sp>
      <p:sp>
        <p:nvSpPr>
          <p:cNvPr id="48" name="TextBox 47">
            <a:extLst>
              <a:ext uri="{FF2B5EF4-FFF2-40B4-BE49-F238E27FC236}">
                <a16:creationId xmlns:a16="http://schemas.microsoft.com/office/drawing/2014/main" id="{80082F54-0A6F-4A16-A4B3-1827F15C656C}"/>
              </a:ext>
            </a:extLst>
          </p:cNvPr>
          <p:cNvSpPr txBox="1"/>
          <p:nvPr/>
        </p:nvSpPr>
        <p:spPr>
          <a:xfrm>
            <a:off x="7533212" y="3045920"/>
            <a:ext cx="263217" cy="369332"/>
          </a:xfrm>
          <a:prstGeom prst="rect">
            <a:avLst/>
          </a:prstGeom>
          <a:noFill/>
        </p:spPr>
        <p:txBody>
          <a:bodyPr wrap="square" rtlCol="0">
            <a:spAutoFit/>
          </a:bodyPr>
          <a:lstStyle/>
          <a:p>
            <a:r>
              <a:rPr lang="en-US" dirty="0"/>
              <a:t>1</a:t>
            </a:r>
          </a:p>
        </p:txBody>
      </p:sp>
      <p:sp>
        <p:nvSpPr>
          <p:cNvPr id="49" name="TextBox 48">
            <a:extLst>
              <a:ext uri="{FF2B5EF4-FFF2-40B4-BE49-F238E27FC236}">
                <a16:creationId xmlns:a16="http://schemas.microsoft.com/office/drawing/2014/main" id="{E3B2BD8D-A5FF-4176-89A4-CD2A6978AB74}"/>
              </a:ext>
            </a:extLst>
          </p:cNvPr>
          <p:cNvSpPr txBox="1"/>
          <p:nvPr/>
        </p:nvSpPr>
        <p:spPr>
          <a:xfrm>
            <a:off x="10025581" y="3122756"/>
            <a:ext cx="263217" cy="369332"/>
          </a:xfrm>
          <a:prstGeom prst="rect">
            <a:avLst/>
          </a:prstGeom>
          <a:noFill/>
        </p:spPr>
        <p:txBody>
          <a:bodyPr wrap="square" rtlCol="0">
            <a:spAutoFit/>
          </a:bodyPr>
          <a:lstStyle/>
          <a:p>
            <a:r>
              <a:rPr lang="en-US" dirty="0"/>
              <a:t>1</a:t>
            </a:r>
          </a:p>
        </p:txBody>
      </p:sp>
      <p:sp>
        <p:nvSpPr>
          <p:cNvPr id="50" name="TextBox 49">
            <a:extLst>
              <a:ext uri="{FF2B5EF4-FFF2-40B4-BE49-F238E27FC236}">
                <a16:creationId xmlns:a16="http://schemas.microsoft.com/office/drawing/2014/main" id="{6983C968-1A50-4FE6-A297-8810C32DEE38}"/>
              </a:ext>
            </a:extLst>
          </p:cNvPr>
          <p:cNvSpPr txBox="1"/>
          <p:nvPr/>
        </p:nvSpPr>
        <p:spPr>
          <a:xfrm>
            <a:off x="9225113" y="4193834"/>
            <a:ext cx="263217" cy="369332"/>
          </a:xfrm>
          <a:prstGeom prst="rect">
            <a:avLst/>
          </a:prstGeom>
          <a:noFill/>
        </p:spPr>
        <p:txBody>
          <a:bodyPr wrap="square" rtlCol="0">
            <a:spAutoFit/>
          </a:bodyPr>
          <a:lstStyle/>
          <a:p>
            <a:r>
              <a:rPr lang="en-US" dirty="0"/>
              <a:t>1</a:t>
            </a:r>
          </a:p>
        </p:txBody>
      </p:sp>
    </p:spTree>
    <p:extLst>
      <p:ext uri="{BB962C8B-B14F-4D97-AF65-F5344CB8AC3E}">
        <p14:creationId xmlns:p14="http://schemas.microsoft.com/office/powerpoint/2010/main" val="25673956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917148457"/>
              </p:ext>
            </p:extLst>
          </p:nvPr>
        </p:nvGraphicFramePr>
        <p:xfrm>
          <a:off x="1526118" y="1454387"/>
          <a:ext cx="7122088" cy="1005840"/>
        </p:xfrm>
        <a:graphic>
          <a:graphicData uri="http://schemas.openxmlformats.org/drawingml/2006/table">
            <a:tbl>
              <a:tblPr firstRow="1" firstCol="1" bandRow="1">
                <a:tableStyleId>{5C22544A-7EE6-4342-B048-85BDC9FD1C3A}</a:tableStyleId>
              </a:tblPr>
              <a:tblGrid>
                <a:gridCol w="1419064">
                  <a:extLst>
                    <a:ext uri="{9D8B030D-6E8A-4147-A177-3AD203B41FA5}">
                      <a16:colId xmlns:a16="http://schemas.microsoft.com/office/drawing/2014/main" val="20000"/>
                    </a:ext>
                  </a:extLst>
                </a:gridCol>
                <a:gridCol w="1137927">
                  <a:extLst>
                    <a:ext uri="{9D8B030D-6E8A-4147-A177-3AD203B41FA5}">
                      <a16:colId xmlns:a16="http://schemas.microsoft.com/office/drawing/2014/main" val="20001"/>
                    </a:ext>
                  </a:extLst>
                </a:gridCol>
                <a:gridCol w="1137927">
                  <a:extLst>
                    <a:ext uri="{9D8B030D-6E8A-4147-A177-3AD203B41FA5}">
                      <a16:colId xmlns:a16="http://schemas.microsoft.com/office/drawing/2014/main" val="20002"/>
                    </a:ext>
                  </a:extLst>
                </a:gridCol>
                <a:gridCol w="1137927">
                  <a:extLst>
                    <a:ext uri="{9D8B030D-6E8A-4147-A177-3AD203B41FA5}">
                      <a16:colId xmlns:a16="http://schemas.microsoft.com/office/drawing/2014/main" val="20003"/>
                    </a:ext>
                  </a:extLst>
                </a:gridCol>
                <a:gridCol w="1204865">
                  <a:extLst>
                    <a:ext uri="{9D8B030D-6E8A-4147-A177-3AD203B41FA5}">
                      <a16:colId xmlns:a16="http://schemas.microsoft.com/office/drawing/2014/main" val="20004"/>
                    </a:ext>
                  </a:extLst>
                </a:gridCol>
                <a:gridCol w="1084378">
                  <a:extLst>
                    <a:ext uri="{9D8B030D-6E8A-4147-A177-3AD203B41FA5}">
                      <a16:colId xmlns:a16="http://schemas.microsoft.com/office/drawing/2014/main" val="20005"/>
                    </a:ext>
                  </a:extLst>
                </a:gridCol>
              </a:tblGrid>
              <a:tr h="331441">
                <a:tc>
                  <a:txBody>
                    <a:bodyPr/>
                    <a:lstStyle/>
                    <a:p>
                      <a:pPr marL="0" marR="0">
                        <a:spcBef>
                          <a:spcPts val="0"/>
                        </a:spcBef>
                        <a:spcAft>
                          <a:spcPts val="0"/>
                        </a:spcAft>
                      </a:pPr>
                      <a:r>
                        <a:rPr lang="en-US" sz="2200" dirty="0">
                          <a:solidFill>
                            <a:schemeClr val="tx1"/>
                          </a:solidFill>
                          <a:effectLst/>
                        </a:rPr>
                        <a:t>character</a:t>
                      </a:r>
                      <a:endParaRPr lang="en-US" sz="2200" dirty="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A</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B</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C</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D</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31441">
                <a:tc>
                  <a:txBody>
                    <a:bodyPr/>
                    <a:lstStyle/>
                    <a:p>
                      <a:pPr marL="0" marR="0">
                        <a:spcBef>
                          <a:spcPts val="0"/>
                        </a:spcBef>
                        <a:spcAft>
                          <a:spcPts val="0"/>
                        </a:spcAft>
                      </a:pPr>
                      <a:r>
                        <a:rPr lang="en-US" sz="2200">
                          <a:solidFill>
                            <a:schemeClr val="tx1"/>
                          </a:solidFill>
                          <a:effectLst/>
                        </a:rPr>
                        <a:t>frequency</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0.35</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0.1</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0.2</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0.2</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0.15</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31441">
                <a:tc>
                  <a:txBody>
                    <a:bodyPr/>
                    <a:lstStyle/>
                    <a:p>
                      <a:pPr marL="0" marR="0">
                        <a:spcBef>
                          <a:spcPts val="0"/>
                        </a:spcBef>
                        <a:spcAft>
                          <a:spcPts val="0"/>
                        </a:spcAft>
                      </a:pPr>
                      <a:r>
                        <a:rPr lang="en-US" sz="2200">
                          <a:solidFill>
                            <a:schemeClr val="tx1"/>
                          </a:solidFill>
                          <a:effectLst/>
                        </a:rPr>
                        <a:t>codeword</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dirty="0">
                          <a:solidFill>
                            <a:schemeClr val="tx1"/>
                          </a:solidFill>
                          <a:effectLst/>
                        </a:rPr>
                        <a:t>11</a:t>
                      </a:r>
                      <a:endParaRPr lang="en-US" sz="2200" dirty="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100</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00</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01</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dirty="0">
                          <a:solidFill>
                            <a:schemeClr val="tx1"/>
                          </a:solidFill>
                          <a:effectLst/>
                        </a:rPr>
                        <a:t>101</a:t>
                      </a:r>
                      <a:endParaRPr lang="en-US" sz="2200" dirty="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3" name="Rectangle 2"/>
          <p:cNvSpPr/>
          <p:nvPr/>
        </p:nvSpPr>
        <p:spPr>
          <a:xfrm>
            <a:off x="1081718" y="874163"/>
            <a:ext cx="7480391" cy="430887"/>
          </a:xfrm>
          <a:prstGeom prst="rect">
            <a:avLst/>
          </a:prstGeom>
        </p:spPr>
        <p:txBody>
          <a:bodyPr wrap="square">
            <a:spAutoFit/>
          </a:bodyPr>
          <a:lstStyle/>
          <a:p>
            <a:pPr marL="342900" marR="0" lvl="0" indent="-342900">
              <a:spcBef>
                <a:spcPts val="0"/>
              </a:spcBef>
              <a:spcAft>
                <a:spcPts val="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The resulting (Huffman’s code) codewords are as follows:</a:t>
            </a:r>
            <a:endParaRPr lang="en-US" sz="2200" dirty="0">
              <a:solidFill>
                <a:srgbClr val="000000"/>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p:txBody>
      </p:sp>
      <mc:AlternateContent xmlns:mc="http://schemas.openxmlformats.org/markup-compatibility/2006" xmlns:a14="http://schemas.microsoft.com/office/drawing/2010/main">
        <mc:Choice Requires="a14">
          <p:sp>
            <p:nvSpPr>
              <p:cNvPr id="4" name="Rectangle 3"/>
              <p:cNvSpPr/>
              <p:nvPr/>
            </p:nvSpPr>
            <p:spPr>
              <a:xfrm>
                <a:off x="1112560" y="2706859"/>
                <a:ext cx="6607296" cy="3894528"/>
              </a:xfrm>
              <a:prstGeom prst="rect">
                <a:avLst/>
              </a:prstGeom>
            </p:spPr>
            <p:txBody>
              <a:bodyPr wrap="square">
                <a:spAutoFit/>
              </a:bodyPr>
              <a:lstStyle/>
              <a:p>
                <a:pPr marL="342900" indent="-342900">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Hence, DAD and BAD_AD are encoded as 011101, and 1001 101 101 1101 .</a:t>
                </a:r>
              </a:p>
              <a:p>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a:t>
                </a:r>
              </a:p>
              <a:p>
                <a:pPr marL="342900" indent="-342900">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The number of bits it takes to encode a file given the binary tree T is :                                                     </a:t>
                </a:r>
                <a:r>
                  <a:rPr lang="en-US" sz="2200" dirty="0">
                    <a:solidFill>
                      <a:srgbClr val="0000FF"/>
                    </a:solidFill>
                    <a:latin typeface="Times New Roman" panose="02020603050405020304" pitchFamily="18" charset="0"/>
                    <a:ea typeface="Microsoft YaHei" panose="020B0503020204020204" pitchFamily="34" charset="-122"/>
                    <a:cs typeface="Times New Roman" panose="02020603050405020304" pitchFamily="18" charset="0"/>
                  </a:rPr>
                  <a:t>bits(T) = </a:t>
                </a:r>
                <a14:m>
                  <m:oMath xmlns:m="http://schemas.openxmlformats.org/officeDocument/2006/math">
                    <m:nary>
                      <m:naryPr>
                        <m:chr m:val="∑"/>
                        <m:limLoc m:val="subSup"/>
                        <m:ctrlPr>
                          <a:rPr lang="en-US" sz="2200" i="1" spc="-100" smtClean="0">
                            <a:solidFill>
                              <a:srgbClr val="0000FF"/>
                            </a:solidFill>
                            <a:latin typeface="Cambria Math" panose="02040503050406030204" pitchFamily="18" charset="0"/>
                            <a:ea typeface="Microsoft YaHei" panose="020B0503020204020204" pitchFamily="34" charset="-122"/>
                            <a:cs typeface="Times New Roman" panose="02020603050405020304" pitchFamily="18" charset="0"/>
                          </a:rPr>
                        </m:ctrlPr>
                      </m:naryPr>
                      <m:sub>
                        <m:r>
                          <m:rPr>
                            <m:brk m:alnAt="25"/>
                          </m:rPr>
                          <a:rPr lang="en-US" sz="2200" b="0" i="1" spc="-100" smtClean="0">
                            <a:solidFill>
                              <a:srgbClr val="0000FF"/>
                            </a:solidFill>
                            <a:latin typeface="Cambria Math" panose="02040503050406030204" pitchFamily="18" charset="0"/>
                            <a:ea typeface="Microsoft YaHei" panose="020B0503020204020204" pitchFamily="34" charset="-122"/>
                            <a:cs typeface="Times New Roman" panose="02020603050405020304" pitchFamily="18" charset="0"/>
                          </a:rPr>
                          <m:t>𝑖</m:t>
                        </m:r>
                        <m:r>
                          <a:rPr lang="en-US" sz="2200" b="0" i="1" spc="-100" smtClean="0">
                            <a:solidFill>
                              <a:srgbClr val="0000FF"/>
                            </a:solidFill>
                            <a:latin typeface="Cambria Math" panose="02040503050406030204" pitchFamily="18" charset="0"/>
                            <a:ea typeface="Microsoft YaHei" panose="020B0503020204020204" pitchFamily="34" charset="-122"/>
                            <a:cs typeface="Times New Roman" panose="02020603050405020304" pitchFamily="18" charset="0"/>
                          </a:rPr>
                          <m:t>=1</m:t>
                        </m:r>
                      </m:sub>
                      <m:sup>
                        <m:r>
                          <a:rPr lang="en-US" sz="2200" b="0" i="1" spc="-100" smtClean="0">
                            <a:solidFill>
                              <a:srgbClr val="0000FF"/>
                            </a:solidFill>
                            <a:latin typeface="Cambria Math" panose="02040503050406030204" pitchFamily="18" charset="0"/>
                            <a:ea typeface="Microsoft YaHei" panose="020B0503020204020204" pitchFamily="34" charset="-122"/>
                            <a:cs typeface="Times New Roman" panose="02020603050405020304" pitchFamily="18" charset="0"/>
                          </a:rPr>
                          <m:t>𝑛</m:t>
                        </m:r>
                      </m:sup>
                      <m:e>
                        <m:r>
                          <a:rPr lang="en-US" sz="2200" b="0" i="1" spc="-100" smtClean="0">
                            <a:solidFill>
                              <a:srgbClr val="0000FF"/>
                            </a:solidFill>
                            <a:latin typeface="Cambria Math" panose="02040503050406030204" pitchFamily="18" charset="0"/>
                            <a:ea typeface="Microsoft YaHei" panose="020B0503020204020204" pitchFamily="34" charset="-122"/>
                            <a:cs typeface="Times New Roman" panose="02020603050405020304" pitchFamily="18" charset="0"/>
                          </a:rPr>
                          <m:t>𝑓𝑟𝑒𝑞𝑢𝑒𝑛𝑐𝑦</m:t>
                        </m:r>
                        <m:d>
                          <m:dPr>
                            <m:ctrlPr>
                              <a:rPr lang="en-US" sz="2200" b="0" i="1" spc="-100" smtClean="0">
                                <a:solidFill>
                                  <a:srgbClr val="0000FF"/>
                                </a:solidFill>
                                <a:latin typeface="Cambria Math" panose="02040503050406030204" pitchFamily="18" charset="0"/>
                                <a:ea typeface="Microsoft YaHei" panose="020B0503020204020204" pitchFamily="34" charset="-122"/>
                                <a:cs typeface="Times New Roman" panose="02020603050405020304" pitchFamily="18" charset="0"/>
                              </a:rPr>
                            </m:ctrlPr>
                          </m:dPr>
                          <m:e>
                            <m:sSub>
                              <m:sSubPr>
                                <m:ctrlPr>
                                  <a:rPr lang="en-US" sz="2200" b="0" i="1" spc="-100" smtClean="0">
                                    <a:solidFill>
                                      <a:srgbClr val="0000FF"/>
                                    </a:solidFill>
                                    <a:latin typeface="Cambria Math" panose="02040503050406030204" pitchFamily="18" charset="0"/>
                                    <a:ea typeface="Microsoft YaHei" panose="020B0503020204020204" pitchFamily="34" charset="-122"/>
                                    <a:cs typeface="Times New Roman" panose="02020603050405020304" pitchFamily="18" charset="0"/>
                                  </a:rPr>
                                </m:ctrlPr>
                              </m:sSubPr>
                              <m:e>
                                <m:r>
                                  <a:rPr lang="en-US" sz="2200" b="0" i="1" spc="-100" smtClean="0">
                                    <a:solidFill>
                                      <a:srgbClr val="0000FF"/>
                                    </a:solidFill>
                                    <a:latin typeface="Cambria Math" panose="02040503050406030204" pitchFamily="18" charset="0"/>
                                    <a:ea typeface="Microsoft YaHei" panose="020B0503020204020204" pitchFamily="34" charset="-122"/>
                                    <a:cs typeface="Times New Roman" panose="02020603050405020304" pitchFamily="18" charset="0"/>
                                  </a:rPr>
                                  <m:t>𝑣</m:t>
                                </m:r>
                              </m:e>
                              <m:sub>
                                <m:r>
                                  <a:rPr lang="en-US" sz="2200" b="0" i="1" spc="-100" smtClean="0">
                                    <a:solidFill>
                                      <a:srgbClr val="0000FF"/>
                                    </a:solidFill>
                                    <a:latin typeface="Cambria Math" panose="02040503050406030204" pitchFamily="18" charset="0"/>
                                    <a:ea typeface="Microsoft YaHei" panose="020B0503020204020204" pitchFamily="34" charset="-122"/>
                                    <a:cs typeface="Times New Roman" panose="02020603050405020304" pitchFamily="18" charset="0"/>
                                  </a:rPr>
                                  <m:t>𝑖</m:t>
                                </m:r>
                              </m:sub>
                            </m:sSub>
                          </m:e>
                        </m:d>
                        <m:r>
                          <a:rPr lang="en-US" sz="2200" b="0" i="1" spc="-100" smtClean="0">
                            <a:solidFill>
                              <a:srgbClr val="0000FF"/>
                            </a:solidFill>
                            <a:latin typeface="Cambria Math" panose="02040503050406030204" pitchFamily="18" charset="0"/>
                            <a:ea typeface="Microsoft YaHei" panose="020B0503020204020204" pitchFamily="34" charset="-122"/>
                            <a:cs typeface="Times New Roman" panose="02020603050405020304" pitchFamily="18" charset="0"/>
                          </a:rPr>
                          <m:t>𝑑𝑒𝑝𝑡h</m:t>
                        </m:r>
                        <m:d>
                          <m:dPr>
                            <m:ctrlPr>
                              <a:rPr lang="en-US" sz="2200" b="0" i="1" spc="-100" smtClean="0">
                                <a:solidFill>
                                  <a:srgbClr val="0000FF"/>
                                </a:solidFill>
                                <a:latin typeface="Cambria Math" panose="02040503050406030204" pitchFamily="18" charset="0"/>
                                <a:ea typeface="Microsoft YaHei" panose="020B0503020204020204" pitchFamily="34" charset="-122"/>
                                <a:cs typeface="Times New Roman" panose="02020603050405020304" pitchFamily="18" charset="0"/>
                              </a:rPr>
                            </m:ctrlPr>
                          </m:dPr>
                          <m:e>
                            <m:sSub>
                              <m:sSubPr>
                                <m:ctrlPr>
                                  <a:rPr lang="en-US" sz="2200" i="1" spc="-100">
                                    <a:solidFill>
                                      <a:srgbClr val="0000FF"/>
                                    </a:solidFill>
                                    <a:latin typeface="Cambria Math" panose="02040503050406030204" pitchFamily="18" charset="0"/>
                                    <a:ea typeface="Microsoft YaHei" panose="020B0503020204020204" pitchFamily="34" charset="-122"/>
                                    <a:cs typeface="Times New Roman" panose="02020603050405020304" pitchFamily="18" charset="0"/>
                                  </a:rPr>
                                </m:ctrlPr>
                              </m:sSubPr>
                              <m:e>
                                <m:r>
                                  <a:rPr lang="en-US" sz="2200" i="1" spc="-100">
                                    <a:solidFill>
                                      <a:srgbClr val="0000FF"/>
                                    </a:solidFill>
                                    <a:latin typeface="Cambria Math" panose="02040503050406030204" pitchFamily="18" charset="0"/>
                                    <a:ea typeface="Microsoft YaHei" panose="020B0503020204020204" pitchFamily="34" charset="-122"/>
                                    <a:cs typeface="Times New Roman" panose="02020603050405020304" pitchFamily="18" charset="0"/>
                                  </a:rPr>
                                  <m:t>𝑣</m:t>
                                </m:r>
                              </m:e>
                              <m:sub>
                                <m:r>
                                  <a:rPr lang="en-US" sz="2200" i="1" spc="-100">
                                    <a:solidFill>
                                      <a:srgbClr val="0000FF"/>
                                    </a:solidFill>
                                    <a:latin typeface="Cambria Math" panose="02040503050406030204" pitchFamily="18" charset="0"/>
                                    <a:ea typeface="Microsoft YaHei" panose="020B0503020204020204" pitchFamily="34" charset="-122"/>
                                    <a:cs typeface="Times New Roman" panose="02020603050405020304" pitchFamily="18" charset="0"/>
                                  </a:rPr>
                                  <m:t>𝑖</m:t>
                                </m:r>
                              </m:sub>
                            </m:sSub>
                          </m:e>
                        </m:d>
                        <m:r>
                          <a:rPr lang="en-US" sz="2200" b="0" i="1" spc="-100" smtClean="0">
                            <a:solidFill>
                              <a:srgbClr val="0000FF"/>
                            </a:solidFill>
                            <a:latin typeface="Cambria Math" panose="02040503050406030204" pitchFamily="18" charset="0"/>
                            <a:ea typeface="Microsoft YaHei" panose="020B0503020204020204" pitchFamily="34" charset="-122"/>
                            <a:cs typeface="Times New Roman" panose="02020603050405020304" pitchFamily="18" charset="0"/>
                          </a:rPr>
                          <m:t>.</m:t>
                        </m:r>
                      </m:e>
                    </m:nary>
                    <m:r>
                      <a:rPr lang="en-US" sz="2200" b="0" i="1" spc="-100" smtClean="0">
                        <a:solidFill>
                          <a:srgbClr val="0000FF"/>
                        </a:solidFill>
                        <a:latin typeface="Cambria Math" panose="02040503050406030204" pitchFamily="18" charset="0"/>
                        <a:ea typeface="Microsoft YaHei" panose="020B0503020204020204" pitchFamily="34" charset="-122"/>
                        <a:cs typeface="Times New Roman" panose="02020603050405020304" pitchFamily="18" charset="0"/>
                      </a:rPr>
                      <m:t> </m:t>
                    </m:r>
                  </m:oMath>
                </a14:m>
                <a:endParaRPr lang="en-US" sz="2200" b="0" spc="-100" dirty="0">
                  <a:solidFill>
                    <a:srgbClr val="0000FF"/>
                  </a:solidFill>
                  <a:latin typeface="Times New Roman" panose="02020603050405020304" pitchFamily="18" charset="0"/>
                  <a:ea typeface="Microsoft YaHei" panose="020B0503020204020204" pitchFamily="34" charset="-122"/>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pPr>
                <a:endPar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With the occurrence frequencies given and the codeword lengths obtained, the average number of bits per character in this code is</a:t>
                </a:r>
              </a:p>
              <a:p>
                <a:pPr>
                  <a:spcBef>
                    <a:spcPts val="600"/>
                  </a:spcBef>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2*0.35 + 3*0.1 + 2*0.2 + 2*0.2 + 3*0.15  = 2.25.</a:t>
                </a:r>
              </a:p>
            </p:txBody>
          </p:sp>
        </mc:Choice>
        <mc:Fallback xmlns="">
          <p:sp>
            <p:nvSpPr>
              <p:cNvPr id="4" name="Rectangle 3"/>
              <p:cNvSpPr>
                <a:spLocks noRot="1" noChangeAspect="1" noMove="1" noResize="1" noEditPoints="1" noAdjustHandles="1" noChangeArrowheads="1" noChangeShapeType="1" noTextEdit="1"/>
              </p:cNvSpPr>
              <p:nvPr/>
            </p:nvSpPr>
            <p:spPr>
              <a:xfrm>
                <a:off x="1112560" y="2706859"/>
                <a:ext cx="6607296" cy="3894528"/>
              </a:xfrm>
              <a:prstGeom prst="rect">
                <a:avLst/>
              </a:prstGeom>
              <a:blipFill>
                <a:blip r:embed="rId2"/>
                <a:stretch>
                  <a:fillRect l="-1108" t="-1095" b="-2347"/>
                </a:stretch>
              </a:blipFill>
            </p:spPr>
            <p:txBody>
              <a:bodyPr/>
              <a:lstStyle/>
              <a:p>
                <a:r>
                  <a:rPr lang="en-US">
                    <a:noFill/>
                  </a:rPr>
                  <a:t> </a:t>
                </a:r>
              </a:p>
            </p:txBody>
          </p:sp>
        </mc:Fallback>
      </mc:AlternateContent>
      <p:pic>
        <p:nvPicPr>
          <p:cNvPr id="22" name="Picture 21" descr="Image result for smiley face images">
            <a:extLst>
              <a:ext uri="{FF2B5EF4-FFF2-40B4-BE49-F238E27FC236}">
                <a16:creationId xmlns:a16="http://schemas.microsoft.com/office/drawing/2014/main" id="{076751C6-3E70-4417-9F38-0341758CBFD6}"/>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rot="714514">
            <a:off x="635403" y="1241662"/>
            <a:ext cx="586105" cy="425450"/>
          </a:xfrm>
          <a:prstGeom prst="rect">
            <a:avLst/>
          </a:prstGeom>
          <a:noFill/>
        </p:spPr>
      </p:pic>
      <p:sp>
        <p:nvSpPr>
          <p:cNvPr id="23" name="Oval 22">
            <a:extLst>
              <a:ext uri="{FF2B5EF4-FFF2-40B4-BE49-F238E27FC236}">
                <a16:creationId xmlns:a16="http://schemas.microsoft.com/office/drawing/2014/main" id="{A24B9EA4-167C-4170-A5FE-CF5AA15CDF28}"/>
              </a:ext>
            </a:extLst>
          </p:cNvPr>
          <p:cNvSpPr/>
          <p:nvPr/>
        </p:nvSpPr>
        <p:spPr>
          <a:xfrm>
            <a:off x="9113439" y="2609530"/>
            <a:ext cx="750524" cy="558016"/>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p>
        </p:txBody>
      </p:sp>
      <p:cxnSp>
        <p:nvCxnSpPr>
          <p:cNvPr id="24" name="AutoShape 179">
            <a:extLst>
              <a:ext uri="{FF2B5EF4-FFF2-40B4-BE49-F238E27FC236}">
                <a16:creationId xmlns:a16="http://schemas.microsoft.com/office/drawing/2014/main" id="{8AB3DAAF-A4CA-45EA-AFF0-8BB32CA3F3AA}"/>
              </a:ext>
            </a:extLst>
          </p:cNvPr>
          <p:cNvCxnSpPr>
            <a:cxnSpLocks noChangeShapeType="1"/>
            <a:stCxn id="23" idx="4"/>
            <a:endCxn id="26" idx="0"/>
          </p:cNvCxnSpPr>
          <p:nvPr/>
        </p:nvCxnSpPr>
        <p:spPr bwMode="auto">
          <a:xfrm flipH="1">
            <a:off x="8656032" y="3167546"/>
            <a:ext cx="832669" cy="573057"/>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25" name="AutoShape 179">
            <a:extLst>
              <a:ext uri="{FF2B5EF4-FFF2-40B4-BE49-F238E27FC236}">
                <a16:creationId xmlns:a16="http://schemas.microsoft.com/office/drawing/2014/main" id="{5E30EE11-B034-472E-87B3-C56AC87EA9B4}"/>
              </a:ext>
            </a:extLst>
          </p:cNvPr>
          <p:cNvCxnSpPr>
            <a:cxnSpLocks noChangeShapeType="1"/>
            <a:stCxn id="23" idx="4"/>
            <a:endCxn id="31" idx="0"/>
          </p:cNvCxnSpPr>
          <p:nvPr/>
        </p:nvCxnSpPr>
        <p:spPr bwMode="auto">
          <a:xfrm>
            <a:off x="9488701" y="3167546"/>
            <a:ext cx="1056020" cy="582695"/>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sp>
        <p:nvSpPr>
          <p:cNvPr id="26" name="Oval 25">
            <a:extLst>
              <a:ext uri="{FF2B5EF4-FFF2-40B4-BE49-F238E27FC236}">
                <a16:creationId xmlns:a16="http://schemas.microsoft.com/office/drawing/2014/main" id="{78642159-8D29-4C1B-A1EC-D14C88C92325}"/>
              </a:ext>
            </a:extLst>
          </p:cNvPr>
          <p:cNvSpPr/>
          <p:nvPr/>
        </p:nvSpPr>
        <p:spPr>
          <a:xfrm>
            <a:off x="8274689" y="3740603"/>
            <a:ext cx="762685" cy="539305"/>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0.4</a:t>
            </a:r>
          </a:p>
        </p:txBody>
      </p:sp>
      <p:graphicFrame>
        <p:nvGraphicFramePr>
          <p:cNvPr id="27" name="Table 26">
            <a:extLst>
              <a:ext uri="{FF2B5EF4-FFF2-40B4-BE49-F238E27FC236}">
                <a16:creationId xmlns:a16="http://schemas.microsoft.com/office/drawing/2014/main" id="{5DB15CB9-2EB7-43C1-A495-B49E93CC63BB}"/>
              </a:ext>
            </a:extLst>
          </p:cNvPr>
          <p:cNvGraphicFramePr>
            <a:graphicFrameLocks noGrp="1"/>
          </p:cNvGraphicFramePr>
          <p:nvPr>
            <p:extLst>
              <p:ext uri="{D42A27DB-BD31-4B8C-83A1-F6EECF244321}">
                <p14:modId xmlns:p14="http://schemas.microsoft.com/office/powerpoint/2010/main" val="598297754"/>
              </p:ext>
            </p:extLst>
          </p:nvPr>
        </p:nvGraphicFramePr>
        <p:xfrm>
          <a:off x="7869571" y="4810404"/>
          <a:ext cx="562141" cy="548640"/>
        </p:xfrm>
        <a:graphic>
          <a:graphicData uri="http://schemas.openxmlformats.org/drawingml/2006/table">
            <a:tbl>
              <a:tblPr firstRow="1" firstCol="1" bandRow="1">
                <a:tableStyleId>{5C22544A-7EE6-4342-B048-85BDC9FD1C3A}</a:tableStyleId>
              </a:tblPr>
              <a:tblGrid>
                <a:gridCol w="562141">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1800" b="0" dirty="0">
                          <a:solidFill>
                            <a:schemeClr val="tx1"/>
                          </a:solidFill>
                          <a:effectLst/>
                          <a:latin typeface="Times New Roman" panose="02020603050405020304" pitchFamily="18" charset="0"/>
                          <a:cs typeface="Times New Roman" panose="02020603050405020304" pitchFamily="18" charset="0"/>
                        </a:rPr>
                        <a:t>0.2</a:t>
                      </a:r>
                      <a:endParaRPr lang="en-US" sz="18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1800" b="0" dirty="0">
                          <a:solidFill>
                            <a:schemeClr val="tx1"/>
                          </a:solidFill>
                          <a:effectLst/>
                          <a:latin typeface="Times New Roman" panose="02020603050405020304" pitchFamily="18" charset="0"/>
                          <a:cs typeface="Times New Roman" panose="02020603050405020304" pitchFamily="18" charset="0"/>
                        </a:rPr>
                        <a:t>C</a:t>
                      </a:r>
                      <a:endParaRPr lang="en-US" sz="18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28" name="Table 27">
            <a:extLst>
              <a:ext uri="{FF2B5EF4-FFF2-40B4-BE49-F238E27FC236}">
                <a16:creationId xmlns:a16="http://schemas.microsoft.com/office/drawing/2014/main" id="{5EB29246-2969-404D-A6CF-DD1F131838D0}"/>
              </a:ext>
            </a:extLst>
          </p:cNvPr>
          <p:cNvGraphicFramePr>
            <a:graphicFrameLocks noGrp="1"/>
          </p:cNvGraphicFramePr>
          <p:nvPr>
            <p:extLst>
              <p:ext uri="{D42A27DB-BD31-4B8C-83A1-F6EECF244321}">
                <p14:modId xmlns:p14="http://schemas.microsoft.com/office/powerpoint/2010/main" val="529194457"/>
              </p:ext>
            </p:extLst>
          </p:nvPr>
        </p:nvGraphicFramePr>
        <p:xfrm>
          <a:off x="8753215" y="4796444"/>
          <a:ext cx="562140" cy="560282"/>
        </p:xfrm>
        <a:graphic>
          <a:graphicData uri="http://schemas.openxmlformats.org/drawingml/2006/table">
            <a:tbl>
              <a:tblPr firstRow="1" firstCol="1" bandRow="1">
                <a:tableStyleId>{5C22544A-7EE6-4342-B048-85BDC9FD1C3A}</a:tableStyleId>
              </a:tblPr>
              <a:tblGrid>
                <a:gridCol w="562140">
                  <a:extLst>
                    <a:ext uri="{9D8B030D-6E8A-4147-A177-3AD203B41FA5}">
                      <a16:colId xmlns:a16="http://schemas.microsoft.com/office/drawing/2014/main" val="20000"/>
                    </a:ext>
                  </a:extLst>
                </a:gridCol>
              </a:tblGrid>
              <a:tr h="280141">
                <a:tc>
                  <a:txBody>
                    <a:bodyPr/>
                    <a:lstStyle/>
                    <a:p>
                      <a:pPr marL="0" marR="0" algn="ctr">
                        <a:spcBef>
                          <a:spcPts val="0"/>
                        </a:spcBef>
                        <a:spcAft>
                          <a:spcPts val="0"/>
                        </a:spcAft>
                      </a:pPr>
                      <a:r>
                        <a:rPr lang="en-US" sz="1800" b="0" dirty="0">
                          <a:solidFill>
                            <a:schemeClr val="tx1"/>
                          </a:solidFill>
                          <a:effectLst/>
                          <a:latin typeface="Times New Roman" panose="02020603050405020304" pitchFamily="18" charset="0"/>
                          <a:cs typeface="Times New Roman" panose="02020603050405020304" pitchFamily="18" charset="0"/>
                        </a:rPr>
                        <a:t>0.2</a:t>
                      </a:r>
                      <a:endParaRPr lang="en-US" sz="18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80141">
                <a:tc>
                  <a:txBody>
                    <a:bodyPr/>
                    <a:lstStyle/>
                    <a:p>
                      <a:pPr marL="0" marR="0" algn="ctr">
                        <a:spcBef>
                          <a:spcPts val="0"/>
                        </a:spcBef>
                        <a:spcAft>
                          <a:spcPts val="0"/>
                        </a:spcAft>
                      </a:pPr>
                      <a:r>
                        <a:rPr lang="en-US" sz="1800" b="0" dirty="0">
                          <a:solidFill>
                            <a:schemeClr val="tx1"/>
                          </a:solidFill>
                          <a:effectLst/>
                          <a:latin typeface="Times New Roman" panose="02020603050405020304" pitchFamily="18" charset="0"/>
                          <a:ea typeface="+mn-ea"/>
                          <a:cs typeface="Times New Roman" panose="02020603050405020304" pitchFamily="18" charset="0"/>
                        </a:rPr>
                        <a:t>D</a:t>
                      </a:r>
                      <a:endParaRPr lang="en-US" sz="18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cxnSp>
        <p:nvCxnSpPr>
          <p:cNvPr id="29" name="AutoShape 179">
            <a:extLst>
              <a:ext uri="{FF2B5EF4-FFF2-40B4-BE49-F238E27FC236}">
                <a16:creationId xmlns:a16="http://schemas.microsoft.com/office/drawing/2014/main" id="{8803AEFB-FCAB-4487-A180-EEF00DCC409D}"/>
              </a:ext>
            </a:extLst>
          </p:cNvPr>
          <p:cNvCxnSpPr>
            <a:cxnSpLocks noChangeShapeType="1"/>
            <a:stCxn id="26" idx="4"/>
            <a:endCxn id="27" idx="0"/>
          </p:cNvCxnSpPr>
          <p:nvPr/>
        </p:nvCxnSpPr>
        <p:spPr bwMode="auto">
          <a:xfrm flipH="1">
            <a:off x="8150641" y="4279908"/>
            <a:ext cx="505391" cy="530496"/>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0" name="AutoShape 179">
            <a:extLst>
              <a:ext uri="{FF2B5EF4-FFF2-40B4-BE49-F238E27FC236}">
                <a16:creationId xmlns:a16="http://schemas.microsoft.com/office/drawing/2014/main" id="{90392897-A0CE-4D78-BF40-2898EF94ED5F}"/>
              </a:ext>
            </a:extLst>
          </p:cNvPr>
          <p:cNvCxnSpPr>
            <a:cxnSpLocks noChangeShapeType="1"/>
            <a:stCxn id="26" idx="4"/>
            <a:endCxn id="28" idx="0"/>
          </p:cNvCxnSpPr>
          <p:nvPr/>
        </p:nvCxnSpPr>
        <p:spPr bwMode="auto">
          <a:xfrm>
            <a:off x="8656032" y="4279908"/>
            <a:ext cx="378253" cy="516536"/>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sp>
        <p:nvSpPr>
          <p:cNvPr id="31" name="Oval 30">
            <a:extLst>
              <a:ext uri="{FF2B5EF4-FFF2-40B4-BE49-F238E27FC236}">
                <a16:creationId xmlns:a16="http://schemas.microsoft.com/office/drawing/2014/main" id="{1015AED8-E396-4429-8577-FAD373BE1FD4}"/>
              </a:ext>
            </a:extLst>
          </p:cNvPr>
          <p:cNvSpPr/>
          <p:nvPr/>
        </p:nvSpPr>
        <p:spPr>
          <a:xfrm>
            <a:off x="10181174" y="3750241"/>
            <a:ext cx="727094" cy="524233"/>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0.6</a:t>
            </a:r>
          </a:p>
        </p:txBody>
      </p:sp>
      <p:sp>
        <p:nvSpPr>
          <p:cNvPr id="32" name="Oval 31">
            <a:extLst>
              <a:ext uri="{FF2B5EF4-FFF2-40B4-BE49-F238E27FC236}">
                <a16:creationId xmlns:a16="http://schemas.microsoft.com/office/drawing/2014/main" id="{B5CCB00B-9F48-4FE3-80EF-BB61A4EC09B5}"/>
              </a:ext>
            </a:extLst>
          </p:cNvPr>
          <p:cNvSpPr/>
          <p:nvPr/>
        </p:nvSpPr>
        <p:spPr>
          <a:xfrm>
            <a:off x="9631755" y="4851707"/>
            <a:ext cx="879147" cy="520642"/>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0.25</a:t>
            </a:r>
          </a:p>
        </p:txBody>
      </p:sp>
      <p:graphicFrame>
        <p:nvGraphicFramePr>
          <p:cNvPr id="33" name="Table 32">
            <a:extLst>
              <a:ext uri="{FF2B5EF4-FFF2-40B4-BE49-F238E27FC236}">
                <a16:creationId xmlns:a16="http://schemas.microsoft.com/office/drawing/2014/main" id="{7A718400-5BF0-4FA1-BF83-CFB9794B4421}"/>
              </a:ext>
            </a:extLst>
          </p:cNvPr>
          <p:cNvGraphicFramePr>
            <a:graphicFrameLocks noGrp="1"/>
          </p:cNvGraphicFramePr>
          <p:nvPr>
            <p:extLst>
              <p:ext uri="{D42A27DB-BD31-4B8C-83A1-F6EECF244321}">
                <p14:modId xmlns:p14="http://schemas.microsoft.com/office/powerpoint/2010/main" val="795249979"/>
              </p:ext>
            </p:extLst>
          </p:nvPr>
        </p:nvGraphicFramePr>
        <p:xfrm>
          <a:off x="9315354" y="5896905"/>
          <a:ext cx="535227" cy="548640"/>
        </p:xfrm>
        <a:graphic>
          <a:graphicData uri="http://schemas.openxmlformats.org/drawingml/2006/table">
            <a:tbl>
              <a:tblPr firstRow="1" firstCol="1" bandRow="1">
                <a:tableStyleId>{5C22544A-7EE6-4342-B048-85BDC9FD1C3A}</a:tableStyleId>
              </a:tblPr>
              <a:tblGrid>
                <a:gridCol w="535227">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1800" b="0" dirty="0">
                          <a:solidFill>
                            <a:schemeClr val="tx1"/>
                          </a:solidFill>
                          <a:effectLst/>
                          <a:latin typeface="Times New Roman" panose="02020603050405020304" pitchFamily="18" charset="0"/>
                          <a:cs typeface="Times New Roman" panose="02020603050405020304" pitchFamily="18" charset="0"/>
                        </a:rPr>
                        <a:t>0.1</a:t>
                      </a:r>
                      <a:endParaRPr lang="en-US" sz="18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1800" b="0" dirty="0">
                          <a:solidFill>
                            <a:schemeClr val="tx1"/>
                          </a:solidFill>
                          <a:effectLst/>
                          <a:latin typeface="Times New Roman" panose="02020603050405020304" pitchFamily="18" charset="0"/>
                          <a:cs typeface="Times New Roman" panose="02020603050405020304" pitchFamily="18" charset="0"/>
                        </a:rPr>
                        <a:t>B</a:t>
                      </a:r>
                      <a:endParaRPr lang="en-US" sz="18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34" name="Table 33">
            <a:extLst>
              <a:ext uri="{FF2B5EF4-FFF2-40B4-BE49-F238E27FC236}">
                <a16:creationId xmlns:a16="http://schemas.microsoft.com/office/drawing/2014/main" id="{6C47A3D6-8B68-45E2-80D8-44358F26FC6F}"/>
              </a:ext>
            </a:extLst>
          </p:cNvPr>
          <p:cNvGraphicFramePr>
            <a:graphicFrameLocks noGrp="1"/>
          </p:cNvGraphicFramePr>
          <p:nvPr>
            <p:extLst>
              <p:ext uri="{D42A27DB-BD31-4B8C-83A1-F6EECF244321}">
                <p14:modId xmlns:p14="http://schemas.microsoft.com/office/powerpoint/2010/main" val="689811649"/>
              </p:ext>
            </p:extLst>
          </p:nvPr>
        </p:nvGraphicFramePr>
        <p:xfrm>
          <a:off x="10510902" y="5901785"/>
          <a:ext cx="540327" cy="555134"/>
        </p:xfrm>
        <a:graphic>
          <a:graphicData uri="http://schemas.openxmlformats.org/drawingml/2006/table">
            <a:tbl>
              <a:tblPr firstRow="1" firstCol="1" bandRow="1">
                <a:tableStyleId>{5C22544A-7EE6-4342-B048-85BDC9FD1C3A}</a:tableStyleId>
              </a:tblPr>
              <a:tblGrid>
                <a:gridCol w="540327">
                  <a:extLst>
                    <a:ext uri="{9D8B030D-6E8A-4147-A177-3AD203B41FA5}">
                      <a16:colId xmlns:a16="http://schemas.microsoft.com/office/drawing/2014/main" val="20000"/>
                    </a:ext>
                  </a:extLst>
                </a:gridCol>
              </a:tblGrid>
              <a:tr h="277567">
                <a:tc>
                  <a:txBody>
                    <a:bodyPr/>
                    <a:lstStyle/>
                    <a:p>
                      <a:pPr marL="0" marR="0" algn="ctr">
                        <a:spcBef>
                          <a:spcPts val="0"/>
                        </a:spcBef>
                        <a:spcAft>
                          <a:spcPts val="0"/>
                        </a:spcAft>
                      </a:pPr>
                      <a:r>
                        <a:rPr lang="en-US" sz="1800" b="0" dirty="0">
                          <a:solidFill>
                            <a:schemeClr val="tx1"/>
                          </a:solidFill>
                          <a:effectLst/>
                          <a:latin typeface="Times New Roman" panose="02020603050405020304" pitchFamily="18" charset="0"/>
                          <a:cs typeface="Times New Roman" panose="02020603050405020304" pitchFamily="18" charset="0"/>
                        </a:rPr>
                        <a:t>0.15</a:t>
                      </a:r>
                      <a:endParaRPr lang="en-US" sz="18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77567">
                <a:tc>
                  <a:txBody>
                    <a:bodyPr/>
                    <a:lstStyle/>
                    <a:p>
                      <a:pPr marL="0" marR="0" algn="ctr">
                        <a:spcBef>
                          <a:spcPts val="0"/>
                        </a:spcBef>
                        <a:spcAft>
                          <a:spcPts val="0"/>
                        </a:spcAft>
                      </a:pPr>
                      <a:r>
                        <a:rPr lang="en-US" sz="1800" b="0" dirty="0">
                          <a:solidFill>
                            <a:schemeClr val="tx1"/>
                          </a:solidFill>
                          <a:effectLst/>
                          <a:latin typeface="Times New Roman" panose="02020603050405020304" pitchFamily="18" charset="0"/>
                          <a:cs typeface="Times New Roman" panose="02020603050405020304" pitchFamily="18" charset="0"/>
                        </a:rPr>
                        <a:t>-</a:t>
                      </a:r>
                      <a:endParaRPr lang="en-US" sz="18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cxnSp>
        <p:nvCxnSpPr>
          <p:cNvPr id="35" name="AutoShape 179">
            <a:extLst>
              <a:ext uri="{FF2B5EF4-FFF2-40B4-BE49-F238E27FC236}">
                <a16:creationId xmlns:a16="http://schemas.microsoft.com/office/drawing/2014/main" id="{AA719CC5-8CDE-46BC-89A5-36D96313EDB1}"/>
              </a:ext>
            </a:extLst>
          </p:cNvPr>
          <p:cNvCxnSpPr>
            <a:cxnSpLocks noChangeShapeType="1"/>
            <a:stCxn id="32" idx="4"/>
            <a:endCxn id="33" idx="0"/>
          </p:cNvCxnSpPr>
          <p:nvPr/>
        </p:nvCxnSpPr>
        <p:spPr bwMode="auto">
          <a:xfrm flipH="1">
            <a:off x="9582967" y="5372349"/>
            <a:ext cx="488362" cy="524556"/>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6" name="AutoShape 179">
            <a:extLst>
              <a:ext uri="{FF2B5EF4-FFF2-40B4-BE49-F238E27FC236}">
                <a16:creationId xmlns:a16="http://schemas.microsoft.com/office/drawing/2014/main" id="{22A8B873-440A-4F5C-85F3-58F3DDF51749}"/>
              </a:ext>
            </a:extLst>
          </p:cNvPr>
          <p:cNvCxnSpPr>
            <a:cxnSpLocks noChangeShapeType="1"/>
            <a:stCxn id="32" idx="4"/>
            <a:endCxn id="34" idx="0"/>
          </p:cNvCxnSpPr>
          <p:nvPr/>
        </p:nvCxnSpPr>
        <p:spPr bwMode="auto">
          <a:xfrm>
            <a:off x="10071329" y="5372349"/>
            <a:ext cx="709736" cy="529436"/>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graphicFrame>
        <p:nvGraphicFramePr>
          <p:cNvPr id="37" name="Table 36">
            <a:extLst>
              <a:ext uri="{FF2B5EF4-FFF2-40B4-BE49-F238E27FC236}">
                <a16:creationId xmlns:a16="http://schemas.microsoft.com/office/drawing/2014/main" id="{F6696DDC-F271-46AA-AAC4-9EE89AD2FD11}"/>
              </a:ext>
            </a:extLst>
          </p:cNvPr>
          <p:cNvGraphicFramePr>
            <a:graphicFrameLocks noGrp="1"/>
          </p:cNvGraphicFramePr>
          <p:nvPr>
            <p:extLst>
              <p:ext uri="{D42A27DB-BD31-4B8C-83A1-F6EECF244321}">
                <p14:modId xmlns:p14="http://schemas.microsoft.com/office/powerpoint/2010/main" val="1359460881"/>
              </p:ext>
            </p:extLst>
          </p:nvPr>
        </p:nvGraphicFramePr>
        <p:xfrm>
          <a:off x="10947862" y="4803910"/>
          <a:ext cx="540327" cy="555134"/>
        </p:xfrm>
        <a:graphic>
          <a:graphicData uri="http://schemas.openxmlformats.org/drawingml/2006/table">
            <a:tbl>
              <a:tblPr firstRow="1" firstCol="1" bandRow="1">
                <a:tableStyleId>{5C22544A-7EE6-4342-B048-85BDC9FD1C3A}</a:tableStyleId>
              </a:tblPr>
              <a:tblGrid>
                <a:gridCol w="540327">
                  <a:extLst>
                    <a:ext uri="{9D8B030D-6E8A-4147-A177-3AD203B41FA5}">
                      <a16:colId xmlns:a16="http://schemas.microsoft.com/office/drawing/2014/main" val="20000"/>
                    </a:ext>
                  </a:extLst>
                </a:gridCol>
              </a:tblGrid>
              <a:tr h="277567">
                <a:tc>
                  <a:txBody>
                    <a:bodyPr/>
                    <a:lstStyle/>
                    <a:p>
                      <a:pPr marL="0" marR="0" algn="ctr">
                        <a:spcBef>
                          <a:spcPts val="0"/>
                        </a:spcBef>
                        <a:spcAft>
                          <a:spcPts val="0"/>
                        </a:spcAft>
                      </a:pPr>
                      <a:r>
                        <a:rPr lang="en-US" sz="1800" b="0" dirty="0">
                          <a:solidFill>
                            <a:schemeClr val="tx1"/>
                          </a:solidFill>
                          <a:effectLst/>
                          <a:latin typeface="Times New Roman" panose="02020603050405020304" pitchFamily="18" charset="0"/>
                          <a:cs typeface="Times New Roman" panose="02020603050405020304" pitchFamily="18" charset="0"/>
                        </a:rPr>
                        <a:t>0.35</a:t>
                      </a:r>
                      <a:endParaRPr lang="en-US" sz="18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77567">
                <a:tc>
                  <a:txBody>
                    <a:bodyPr/>
                    <a:lstStyle/>
                    <a:p>
                      <a:pPr marL="0" marR="0" algn="ctr">
                        <a:spcBef>
                          <a:spcPts val="0"/>
                        </a:spcBef>
                        <a:spcAft>
                          <a:spcPts val="0"/>
                        </a:spcAft>
                      </a:pPr>
                      <a:r>
                        <a:rPr lang="en-US" sz="1800" b="0" dirty="0">
                          <a:solidFill>
                            <a:schemeClr val="tx1"/>
                          </a:solidFill>
                          <a:effectLst/>
                          <a:latin typeface="Times New Roman" panose="02020603050405020304" pitchFamily="18" charset="0"/>
                          <a:ea typeface="+mn-ea"/>
                          <a:cs typeface="Times New Roman" panose="02020603050405020304" pitchFamily="18" charset="0"/>
                        </a:rPr>
                        <a:t>A</a:t>
                      </a:r>
                      <a:endParaRPr lang="en-US" sz="18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cxnSp>
        <p:nvCxnSpPr>
          <p:cNvPr id="38" name="AutoShape 179">
            <a:extLst>
              <a:ext uri="{FF2B5EF4-FFF2-40B4-BE49-F238E27FC236}">
                <a16:creationId xmlns:a16="http://schemas.microsoft.com/office/drawing/2014/main" id="{4E7FA2B4-AF39-48DC-B507-4CE3EAA308BD}"/>
              </a:ext>
            </a:extLst>
          </p:cNvPr>
          <p:cNvCxnSpPr>
            <a:cxnSpLocks noChangeShapeType="1"/>
            <a:endCxn id="32" idx="0"/>
          </p:cNvCxnSpPr>
          <p:nvPr/>
        </p:nvCxnSpPr>
        <p:spPr bwMode="auto">
          <a:xfrm flipH="1">
            <a:off x="10071329" y="4261026"/>
            <a:ext cx="478774" cy="590681"/>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9" name="AutoShape 179">
            <a:extLst>
              <a:ext uri="{FF2B5EF4-FFF2-40B4-BE49-F238E27FC236}">
                <a16:creationId xmlns:a16="http://schemas.microsoft.com/office/drawing/2014/main" id="{CC0D46A9-E18B-4F3C-9318-291CF8796C84}"/>
              </a:ext>
            </a:extLst>
          </p:cNvPr>
          <p:cNvCxnSpPr>
            <a:cxnSpLocks noChangeShapeType="1"/>
            <a:endCxn id="37" idx="0"/>
          </p:cNvCxnSpPr>
          <p:nvPr/>
        </p:nvCxnSpPr>
        <p:spPr bwMode="auto">
          <a:xfrm>
            <a:off x="10561725" y="4279677"/>
            <a:ext cx="656300" cy="524233"/>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sp>
        <p:nvSpPr>
          <p:cNvPr id="40" name="TextBox 39">
            <a:extLst>
              <a:ext uri="{FF2B5EF4-FFF2-40B4-BE49-F238E27FC236}">
                <a16:creationId xmlns:a16="http://schemas.microsoft.com/office/drawing/2014/main" id="{09AD1D41-CA26-4A69-A3F6-49A7C3B512FA}"/>
              </a:ext>
            </a:extLst>
          </p:cNvPr>
          <p:cNvSpPr txBox="1"/>
          <p:nvPr/>
        </p:nvSpPr>
        <p:spPr>
          <a:xfrm>
            <a:off x="8648207" y="3244369"/>
            <a:ext cx="263217" cy="369332"/>
          </a:xfrm>
          <a:prstGeom prst="rect">
            <a:avLst/>
          </a:prstGeom>
          <a:noFill/>
        </p:spPr>
        <p:txBody>
          <a:bodyPr wrap="square" rtlCol="0">
            <a:spAutoFit/>
          </a:bodyPr>
          <a:lstStyle/>
          <a:p>
            <a:r>
              <a:rPr lang="en-US" dirty="0"/>
              <a:t>0</a:t>
            </a:r>
          </a:p>
        </p:txBody>
      </p:sp>
      <p:sp>
        <p:nvSpPr>
          <p:cNvPr id="41" name="TextBox 40">
            <a:extLst>
              <a:ext uri="{FF2B5EF4-FFF2-40B4-BE49-F238E27FC236}">
                <a16:creationId xmlns:a16="http://schemas.microsoft.com/office/drawing/2014/main" id="{E1A69EF6-3A20-4338-B6BE-2CBD2568E2FF}"/>
              </a:ext>
            </a:extLst>
          </p:cNvPr>
          <p:cNvSpPr txBox="1"/>
          <p:nvPr/>
        </p:nvSpPr>
        <p:spPr>
          <a:xfrm>
            <a:off x="7983861" y="4348298"/>
            <a:ext cx="263217" cy="369332"/>
          </a:xfrm>
          <a:prstGeom prst="rect">
            <a:avLst/>
          </a:prstGeom>
          <a:noFill/>
        </p:spPr>
        <p:txBody>
          <a:bodyPr wrap="square" rtlCol="0">
            <a:spAutoFit/>
          </a:bodyPr>
          <a:lstStyle/>
          <a:p>
            <a:r>
              <a:rPr lang="en-US" dirty="0"/>
              <a:t>0</a:t>
            </a:r>
          </a:p>
        </p:txBody>
      </p:sp>
      <p:sp>
        <p:nvSpPr>
          <p:cNvPr id="42" name="TextBox 41">
            <a:extLst>
              <a:ext uri="{FF2B5EF4-FFF2-40B4-BE49-F238E27FC236}">
                <a16:creationId xmlns:a16="http://schemas.microsoft.com/office/drawing/2014/main" id="{EA485558-48CF-4D82-A808-9267419784E9}"/>
              </a:ext>
            </a:extLst>
          </p:cNvPr>
          <p:cNvSpPr txBox="1"/>
          <p:nvPr/>
        </p:nvSpPr>
        <p:spPr>
          <a:xfrm>
            <a:off x="10028799" y="4296874"/>
            <a:ext cx="263217" cy="369332"/>
          </a:xfrm>
          <a:prstGeom prst="rect">
            <a:avLst/>
          </a:prstGeom>
          <a:noFill/>
        </p:spPr>
        <p:txBody>
          <a:bodyPr wrap="square" rtlCol="0">
            <a:spAutoFit/>
          </a:bodyPr>
          <a:lstStyle/>
          <a:p>
            <a:r>
              <a:rPr lang="en-US" dirty="0"/>
              <a:t>0</a:t>
            </a:r>
          </a:p>
        </p:txBody>
      </p:sp>
      <p:sp>
        <p:nvSpPr>
          <p:cNvPr id="43" name="TextBox 42">
            <a:extLst>
              <a:ext uri="{FF2B5EF4-FFF2-40B4-BE49-F238E27FC236}">
                <a16:creationId xmlns:a16="http://schemas.microsoft.com/office/drawing/2014/main" id="{5A47B022-F4E1-427C-8254-35B11525992A}"/>
              </a:ext>
            </a:extLst>
          </p:cNvPr>
          <p:cNvSpPr txBox="1"/>
          <p:nvPr/>
        </p:nvSpPr>
        <p:spPr>
          <a:xfrm>
            <a:off x="9522871" y="5392012"/>
            <a:ext cx="263217" cy="369332"/>
          </a:xfrm>
          <a:prstGeom prst="rect">
            <a:avLst/>
          </a:prstGeom>
          <a:noFill/>
        </p:spPr>
        <p:txBody>
          <a:bodyPr wrap="square" rtlCol="0">
            <a:spAutoFit/>
          </a:bodyPr>
          <a:lstStyle/>
          <a:p>
            <a:r>
              <a:rPr lang="en-US" dirty="0"/>
              <a:t>0</a:t>
            </a:r>
          </a:p>
        </p:txBody>
      </p:sp>
      <p:sp>
        <p:nvSpPr>
          <p:cNvPr id="44" name="TextBox 43">
            <a:extLst>
              <a:ext uri="{FF2B5EF4-FFF2-40B4-BE49-F238E27FC236}">
                <a16:creationId xmlns:a16="http://schemas.microsoft.com/office/drawing/2014/main" id="{0EE9B865-FC3B-4BC5-AC98-FA55DBE9BA48}"/>
              </a:ext>
            </a:extLst>
          </p:cNvPr>
          <p:cNvSpPr txBox="1"/>
          <p:nvPr/>
        </p:nvSpPr>
        <p:spPr>
          <a:xfrm>
            <a:off x="10016711" y="3130243"/>
            <a:ext cx="263217" cy="369332"/>
          </a:xfrm>
          <a:prstGeom prst="rect">
            <a:avLst/>
          </a:prstGeom>
          <a:noFill/>
        </p:spPr>
        <p:txBody>
          <a:bodyPr wrap="square" rtlCol="0">
            <a:spAutoFit/>
          </a:bodyPr>
          <a:lstStyle/>
          <a:p>
            <a:r>
              <a:rPr lang="en-US" dirty="0"/>
              <a:t>1</a:t>
            </a:r>
          </a:p>
        </p:txBody>
      </p:sp>
      <p:sp>
        <p:nvSpPr>
          <p:cNvPr id="45" name="TextBox 44">
            <a:extLst>
              <a:ext uri="{FF2B5EF4-FFF2-40B4-BE49-F238E27FC236}">
                <a16:creationId xmlns:a16="http://schemas.microsoft.com/office/drawing/2014/main" id="{F208A02E-1806-4A6F-8A6D-592651DEA6E7}"/>
              </a:ext>
            </a:extLst>
          </p:cNvPr>
          <p:cNvSpPr txBox="1"/>
          <p:nvPr/>
        </p:nvSpPr>
        <p:spPr>
          <a:xfrm>
            <a:off x="8829147" y="4284791"/>
            <a:ext cx="263217" cy="369332"/>
          </a:xfrm>
          <a:prstGeom prst="rect">
            <a:avLst/>
          </a:prstGeom>
          <a:noFill/>
        </p:spPr>
        <p:txBody>
          <a:bodyPr wrap="square" rtlCol="0">
            <a:spAutoFit/>
          </a:bodyPr>
          <a:lstStyle/>
          <a:p>
            <a:r>
              <a:rPr lang="en-US" dirty="0"/>
              <a:t>1</a:t>
            </a:r>
          </a:p>
        </p:txBody>
      </p:sp>
      <p:sp>
        <p:nvSpPr>
          <p:cNvPr id="46" name="TextBox 45">
            <a:extLst>
              <a:ext uri="{FF2B5EF4-FFF2-40B4-BE49-F238E27FC236}">
                <a16:creationId xmlns:a16="http://schemas.microsoft.com/office/drawing/2014/main" id="{15D9D07E-95FE-42E0-B88D-221710ECCC1F}"/>
              </a:ext>
            </a:extLst>
          </p:cNvPr>
          <p:cNvSpPr txBox="1"/>
          <p:nvPr/>
        </p:nvSpPr>
        <p:spPr>
          <a:xfrm>
            <a:off x="10990620" y="4325607"/>
            <a:ext cx="263217" cy="369332"/>
          </a:xfrm>
          <a:prstGeom prst="rect">
            <a:avLst/>
          </a:prstGeom>
          <a:noFill/>
        </p:spPr>
        <p:txBody>
          <a:bodyPr wrap="square" rtlCol="0">
            <a:spAutoFit/>
          </a:bodyPr>
          <a:lstStyle/>
          <a:p>
            <a:r>
              <a:rPr lang="en-US" dirty="0"/>
              <a:t>1</a:t>
            </a:r>
          </a:p>
        </p:txBody>
      </p:sp>
      <p:sp>
        <p:nvSpPr>
          <p:cNvPr id="47" name="TextBox 46">
            <a:extLst>
              <a:ext uri="{FF2B5EF4-FFF2-40B4-BE49-F238E27FC236}">
                <a16:creationId xmlns:a16="http://schemas.microsoft.com/office/drawing/2014/main" id="{E09156F0-7209-406D-BE26-9308D27BCCAE}"/>
              </a:ext>
            </a:extLst>
          </p:cNvPr>
          <p:cNvSpPr txBox="1"/>
          <p:nvPr/>
        </p:nvSpPr>
        <p:spPr>
          <a:xfrm>
            <a:off x="10468372" y="5392012"/>
            <a:ext cx="263217" cy="369332"/>
          </a:xfrm>
          <a:prstGeom prst="rect">
            <a:avLst/>
          </a:prstGeom>
          <a:noFill/>
        </p:spPr>
        <p:txBody>
          <a:bodyPr wrap="square" rtlCol="0">
            <a:spAutoFit/>
          </a:bodyPr>
          <a:lstStyle/>
          <a:p>
            <a:r>
              <a:rPr lang="en-US" dirty="0"/>
              <a:t>1</a:t>
            </a:r>
          </a:p>
        </p:txBody>
      </p:sp>
      <p:sp>
        <p:nvSpPr>
          <p:cNvPr id="48" name="TextBox 47">
            <a:extLst>
              <a:ext uri="{FF2B5EF4-FFF2-40B4-BE49-F238E27FC236}">
                <a16:creationId xmlns:a16="http://schemas.microsoft.com/office/drawing/2014/main" id="{4695A0C1-79D9-451C-B5FF-72234D53A400}"/>
              </a:ext>
            </a:extLst>
          </p:cNvPr>
          <p:cNvSpPr txBox="1"/>
          <p:nvPr/>
        </p:nvSpPr>
        <p:spPr>
          <a:xfrm>
            <a:off x="8911424" y="2162451"/>
            <a:ext cx="2674888" cy="369332"/>
          </a:xfrm>
          <a:prstGeom prst="rect">
            <a:avLst/>
          </a:prstGeom>
          <a:noFill/>
        </p:spPr>
        <p:txBody>
          <a:bodyPr wrap="square">
            <a:spAutoFit/>
          </a:bodyPr>
          <a:lstStyle/>
          <a:p>
            <a:r>
              <a:rPr lang="en-US" sz="18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Huffman’s Tree and Code </a:t>
            </a:r>
            <a:endParaRPr lang="en-US" dirty="0"/>
          </a:p>
        </p:txBody>
      </p:sp>
    </p:spTree>
    <p:extLst>
      <p:ext uri="{BB962C8B-B14F-4D97-AF65-F5344CB8AC3E}">
        <p14:creationId xmlns:p14="http://schemas.microsoft.com/office/powerpoint/2010/main" val="1209053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EE1F9D75-BCCC-4D8C-BAD7-0E53433E97CF}"/>
                  </a:ext>
                </a:extLst>
              </p:cNvPr>
              <p:cNvSpPr txBox="1"/>
              <p:nvPr/>
            </p:nvSpPr>
            <p:spPr>
              <a:xfrm>
                <a:off x="1483028" y="1368038"/>
                <a:ext cx="9026435" cy="3046988"/>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A simple solution to minimizing the total time in the system is to consider all possible schedules and take the minimum.</a:t>
                </a:r>
              </a:p>
              <a:p>
                <a:r>
                  <a:rPr lang="en-US" sz="2400" dirty="0">
                    <a:latin typeface="Times New Roman" panose="02020603050405020304" pitchFamily="18" charset="0"/>
                    <a:cs typeface="Times New Roman" panose="02020603050405020304" pitchFamily="18" charset="0"/>
                  </a:rPr>
                  <a:t>Example 4.2.  Given three jobs 1</a:t>
                </a:r>
                <a14:m>
                  <m:oMath xmlns:m="http://schemas.openxmlformats.org/officeDocument/2006/math">
                    <m:r>
                      <a:rPr lang="en-US" sz="2400" i="1" smtClean="0">
                        <a:latin typeface="Cambria Math" panose="02040503050406030204" pitchFamily="18" charset="0"/>
                        <a:ea typeface="Cambria Math" panose="02040503050406030204" pitchFamily="18" charset="0"/>
                        <a:cs typeface="Times New Roman" panose="02020603050405020304" pitchFamily="18" charset="0"/>
                      </a:rPr>
                      <m:t>≤</m:t>
                    </m:r>
                  </m:oMath>
                </a14:m>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14:m>
                  <m:oMath xmlns:m="http://schemas.openxmlformats.org/officeDocument/2006/math">
                    <m:r>
                      <a:rPr lang="en-US" sz="2400" i="1">
                        <a:latin typeface="Cambria Math" panose="02040503050406030204" pitchFamily="18" charset="0"/>
                        <a:ea typeface="Cambria Math" panose="02040503050406030204" pitchFamily="18" charset="0"/>
                        <a:cs typeface="Times New Roman" panose="02020603050405020304" pitchFamily="18" charset="0"/>
                      </a:rPr>
                      <m:t>≤ </m:t>
                    </m:r>
                  </m:oMath>
                </a14:m>
                <a:r>
                  <a:rPr lang="en-US" sz="2400" dirty="0">
                    <a:latin typeface="Times New Roman" panose="02020603050405020304" pitchFamily="18" charset="0"/>
                    <a:cs typeface="Times New Roman" panose="02020603050405020304" pitchFamily="18" charset="0"/>
                  </a:rPr>
                  <a:t>3 with the service times </a:t>
                </a:r>
                <a:r>
                  <a:rPr lang="en-US" sz="2400" dirty="0" err="1">
                    <a:latin typeface="Times New Roman" panose="02020603050405020304" pitchFamily="18" charset="0"/>
                    <a:cs typeface="Times New Roman" panose="02020603050405020304" pitchFamily="18" charset="0"/>
                  </a:rPr>
                  <a:t>t</a:t>
                </a:r>
                <a:r>
                  <a:rPr lang="en-US" sz="2400" baseline="-250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which is as follows:</a:t>
                </a:r>
              </a:p>
              <a:p>
                <a:r>
                  <a:rPr lang="en-US" sz="2400" dirty="0">
                    <a:latin typeface="Times New Roman" panose="02020603050405020304" pitchFamily="18" charset="0"/>
                    <a:cs typeface="Times New Roman" panose="02020603050405020304" pitchFamily="18" charset="0"/>
                  </a:rPr>
                  <a:t> 		 t</a:t>
                </a:r>
                <a:r>
                  <a:rPr lang="en-US" sz="2400" baseline="-25000" dirty="0">
                    <a:latin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cs typeface="Times New Roman" panose="02020603050405020304" pitchFamily="18" charset="0"/>
                  </a:rPr>
                  <a:t> = 5,	t</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 10	, and t</a:t>
                </a:r>
                <a:r>
                  <a:rPr lang="en-US" sz="2400" baseline="-250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 = 4.</a:t>
                </a:r>
              </a:p>
              <a:p>
                <a:r>
                  <a:rPr lang="en-US" sz="2400" dirty="0">
                    <a:latin typeface="Times New Roman" panose="02020603050405020304" pitchFamily="18" charset="0"/>
                    <a:cs typeface="Times New Roman" panose="02020603050405020304" pitchFamily="18" charset="0"/>
                  </a:rPr>
                  <a:t>If we schedule them in the order 1, 2, 3, the time spent in the system for the three jobs are as follows:</a:t>
                </a:r>
              </a:p>
              <a:p>
                <a:endParaRPr lang="en-US" sz="2400" dirty="0">
                  <a:latin typeface="Times New Roman" panose="02020603050405020304" pitchFamily="18" charset="0"/>
                  <a:cs typeface="Times New Roman" panose="02020603050405020304" pitchFamily="18" charset="0"/>
                </a:endParaRPr>
              </a:p>
            </p:txBody>
          </p:sp>
        </mc:Choice>
        <mc:Fallback xmlns="">
          <p:sp>
            <p:nvSpPr>
              <p:cNvPr id="2" name="TextBox 1">
                <a:extLst>
                  <a:ext uri="{FF2B5EF4-FFF2-40B4-BE49-F238E27FC236}">
                    <a16:creationId xmlns:a16="http://schemas.microsoft.com/office/drawing/2014/main" id="{EE1F9D75-BCCC-4D8C-BAD7-0E53433E97CF}"/>
                  </a:ext>
                </a:extLst>
              </p:cNvPr>
              <p:cNvSpPr txBox="1">
                <a:spLocks noRot="1" noChangeAspect="1" noMove="1" noResize="1" noEditPoints="1" noAdjustHandles="1" noChangeArrowheads="1" noChangeShapeType="1" noTextEdit="1"/>
              </p:cNvSpPr>
              <p:nvPr/>
            </p:nvSpPr>
            <p:spPr>
              <a:xfrm>
                <a:off x="1483028" y="1368038"/>
                <a:ext cx="9026435" cy="3046988"/>
              </a:xfrm>
              <a:prstGeom prst="rect">
                <a:avLst/>
              </a:prstGeom>
              <a:blipFill>
                <a:blip r:embed="rId2"/>
                <a:stretch>
                  <a:fillRect l="-1013" t="-1600" r="-878"/>
                </a:stretch>
              </a:blipFill>
            </p:spPr>
            <p:txBody>
              <a:bodyPr/>
              <a:lstStyle/>
              <a:p>
                <a:r>
                  <a:rPr lang="en-US">
                    <a:noFill/>
                  </a:rPr>
                  <a:t> </a:t>
                </a:r>
              </a:p>
            </p:txBody>
          </p:sp>
        </mc:Fallback>
      </mc:AlternateContent>
      <p:sp>
        <p:nvSpPr>
          <p:cNvPr id="3" name="TextBox 2">
            <a:extLst>
              <a:ext uri="{FF2B5EF4-FFF2-40B4-BE49-F238E27FC236}">
                <a16:creationId xmlns:a16="http://schemas.microsoft.com/office/drawing/2014/main" id="{88EE1EC6-479C-4DD3-8DB6-29AA20536520}"/>
              </a:ext>
            </a:extLst>
          </p:cNvPr>
          <p:cNvSpPr txBox="1"/>
          <p:nvPr/>
        </p:nvSpPr>
        <p:spPr>
          <a:xfrm>
            <a:off x="1380308" y="653143"/>
            <a:ext cx="8852659" cy="58477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Scheduling </a:t>
            </a:r>
            <a:r>
              <a:rPr lang="en-US" sz="2800" dirty="0">
                <a:latin typeface="Times New Roman" panose="02020603050405020304" pitchFamily="18" charset="0"/>
                <a:cs typeface="Times New Roman" panose="02020603050405020304" pitchFamily="18" charset="0"/>
              </a:rPr>
              <a:t>with minimizing total time in the system </a:t>
            </a:r>
          </a:p>
        </p:txBody>
      </p:sp>
      <p:graphicFrame>
        <p:nvGraphicFramePr>
          <p:cNvPr id="4" name="Table 4">
            <a:extLst>
              <a:ext uri="{FF2B5EF4-FFF2-40B4-BE49-F238E27FC236}">
                <a16:creationId xmlns:a16="http://schemas.microsoft.com/office/drawing/2014/main" id="{DFA31FE2-2496-4EED-8831-BC853C7DB2D5}"/>
              </a:ext>
            </a:extLst>
          </p:cNvPr>
          <p:cNvGraphicFramePr>
            <a:graphicFrameLocks noGrp="1"/>
          </p:cNvGraphicFramePr>
          <p:nvPr>
            <p:extLst>
              <p:ext uri="{D42A27DB-BD31-4B8C-83A1-F6EECF244321}">
                <p14:modId xmlns:p14="http://schemas.microsoft.com/office/powerpoint/2010/main" val="713603004"/>
              </p:ext>
            </p:extLst>
          </p:nvPr>
        </p:nvGraphicFramePr>
        <p:xfrm>
          <a:off x="1559757" y="4415026"/>
          <a:ext cx="8673210" cy="1747520"/>
        </p:xfrm>
        <a:graphic>
          <a:graphicData uri="http://schemas.openxmlformats.org/drawingml/2006/table">
            <a:tbl>
              <a:tblPr firstRow="1" bandRow="1">
                <a:tableStyleId>{5C22544A-7EE6-4342-B048-85BDC9FD1C3A}</a:tableStyleId>
              </a:tblPr>
              <a:tblGrid>
                <a:gridCol w="636479">
                  <a:extLst>
                    <a:ext uri="{9D8B030D-6E8A-4147-A177-3AD203B41FA5}">
                      <a16:colId xmlns:a16="http://schemas.microsoft.com/office/drawing/2014/main" val="3568550655"/>
                    </a:ext>
                  </a:extLst>
                </a:gridCol>
                <a:gridCol w="5614586">
                  <a:extLst>
                    <a:ext uri="{9D8B030D-6E8A-4147-A177-3AD203B41FA5}">
                      <a16:colId xmlns:a16="http://schemas.microsoft.com/office/drawing/2014/main" val="3924062548"/>
                    </a:ext>
                  </a:extLst>
                </a:gridCol>
                <a:gridCol w="2422145">
                  <a:extLst>
                    <a:ext uri="{9D8B030D-6E8A-4147-A177-3AD203B41FA5}">
                      <a16:colId xmlns:a16="http://schemas.microsoft.com/office/drawing/2014/main" val="206926212"/>
                    </a:ext>
                  </a:extLst>
                </a:gridCol>
              </a:tblGrid>
              <a:tr h="370840">
                <a:tc>
                  <a:txBody>
                    <a:bodyPr/>
                    <a:lstStyle/>
                    <a:p>
                      <a:r>
                        <a:rPr lang="en-US" b="0" dirty="0">
                          <a:solidFill>
                            <a:srgbClr val="3803CD"/>
                          </a:solidFill>
                          <a:latin typeface="Times New Roman" panose="02020603050405020304" pitchFamily="18" charset="0"/>
                          <a:cs typeface="Times New Roman" panose="02020603050405020304" pitchFamily="18" charset="0"/>
                        </a:rPr>
                        <a:t>Job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0" dirty="0">
                          <a:solidFill>
                            <a:srgbClr val="3803CD"/>
                          </a:solidFill>
                          <a:latin typeface="Times New Roman" panose="02020603050405020304" pitchFamily="18" charset="0"/>
                          <a:cs typeface="Times New Roman" panose="02020603050405020304" pitchFamily="18" charset="0"/>
                        </a:rPr>
                        <a:t>Time in the System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0" dirty="0">
                          <a:solidFill>
                            <a:srgbClr val="3803CD"/>
                          </a:solidFill>
                          <a:latin typeface="Times New Roman" panose="02020603050405020304" pitchFamily="18" charset="0"/>
                          <a:cs typeface="Times New Roman" panose="02020603050405020304" pitchFamily="18" charset="0"/>
                        </a:rPr>
                        <a:t>Total time in the System for this Schedule is 39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83476253"/>
                  </a:ext>
                </a:extLst>
              </a:tr>
              <a:tr h="370840">
                <a:tc>
                  <a:txBody>
                    <a:bodyPr/>
                    <a:lstStyle/>
                    <a:p>
                      <a:r>
                        <a:rPr lang="en-US" b="0" dirty="0">
                          <a:solidFill>
                            <a:srgbClr val="3803CD"/>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0" dirty="0">
                          <a:solidFill>
                            <a:srgbClr val="3803CD"/>
                          </a:solidFill>
                          <a:latin typeface="Times New Roman" panose="02020603050405020304" pitchFamily="18" charset="0"/>
                          <a:cs typeface="Times New Roman" panose="02020603050405020304" pitchFamily="18" charset="0"/>
                        </a:rPr>
                        <a:t>5 (service time)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0" dirty="0">
                          <a:solidFill>
                            <a:srgbClr val="3803CD"/>
                          </a:solidFill>
                          <a:latin typeface="Times New Roman" panose="02020603050405020304" pitchFamily="18" charset="0"/>
                          <a:cs typeface="Times New Roman" panose="02020603050405020304" pitchFamily="18" charset="0"/>
                        </a:rPr>
                        <a:t>Time for job 1 =  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85537015"/>
                  </a:ext>
                </a:extLst>
              </a:tr>
              <a:tr h="370840">
                <a:tc>
                  <a:txBody>
                    <a:bodyPr/>
                    <a:lstStyle/>
                    <a:p>
                      <a:r>
                        <a:rPr lang="en-US" b="0" dirty="0">
                          <a:solidFill>
                            <a:srgbClr val="3803CD"/>
                          </a:solidFill>
                          <a:latin typeface="Times New Roman" panose="02020603050405020304" pitchFamily="18" charset="0"/>
                          <a:cs typeface="Times New Roman" panose="02020603050405020304" pitchFamily="18"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0" dirty="0">
                          <a:solidFill>
                            <a:srgbClr val="3803CD"/>
                          </a:solidFill>
                          <a:latin typeface="Times New Roman" panose="02020603050405020304" pitchFamily="18" charset="0"/>
                          <a:cs typeface="Times New Roman" panose="02020603050405020304" pitchFamily="18" charset="0"/>
                        </a:rPr>
                        <a:t>5 (wait for job 1) + 10 (service time)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0" dirty="0">
                          <a:solidFill>
                            <a:srgbClr val="3803CD"/>
                          </a:solidFill>
                          <a:latin typeface="Times New Roman" panose="02020603050405020304" pitchFamily="18" charset="0"/>
                          <a:cs typeface="Times New Roman" panose="02020603050405020304" pitchFamily="18" charset="0"/>
                        </a:rPr>
                        <a:t>+ Time for job 2 = 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09077289"/>
                  </a:ext>
                </a:extLst>
              </a:tr>
              <a:tr h="352524">
                <a:tc>
                  <a:txBody>
                    <a:bodyPr/>
                    <a:lstStyle/>
                    <a:p>
                      <a:r>
                        <a:rPr lang="en-US" b="0" dirty="0">
                          <a:solidFill>
                            <a:srgbClr val="3803CD"/>
                          </a:solidFill>
                          <a:latin typeface="Times New Roman" panose="02020603050405020304" pitchFamily="18" charset="0"/>
                          <a:cs typeface="Times New Roman" panose="02020603050405020304" pitchFamily="18"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5 (wait for job 1) + 10 (wait for job 2) + 4 (service time)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 Time for job 3 = 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92355392"/>
                  </a:ext>
                </a:extLst>
              </a:tr>
            </a:tbl>
          </a:graphicData>
        </a:graphic>
      </p:graphicFrame>
    </p:spTree>
    <p:extLst>
      <p:ext uri="{BB962C8B-B14F-4D97-AF65-F5344CB8AC3E}">
        <p14:creationId xmlns:p14="http://schemas.microsoft.com/office/powerpoint/2010/main" val="38951057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678135999"/>
              </p:ext>
            </p:extLst>
          </p:nvPr>
        </p:nvGraphicFramePr>
        <p:xfrm>
          <a:off x="1474998" y="1363085"/>
          <a:ext cx="6939843" cy="1737805"/>
        </p:xfrm>
        <a:graphic>
          <a:graphicData uri="http://schemas.openxmlformats.org/drawingml/2006/table">
            <a:tbl>
              <a:tblPr firstRow="1" firstCol="1" bandRow="1">
                <a:tableStyleId>{5C22544A-7EE6-4342-B048-85BDC9FD1C3A}</a:tableStyleId>
              </a:tblPr>
              <a:tblGrid>
                <a:gridCol w="1518039">
                  <a:extLst>
                    <a:ext uri="{9D8B030D-6E8A-4147-A177-3AD203B41FA5}">
                      <a16:colId xmlns:a16="http://schemas.microsoft.com/office/drawing/2014/main" val="20000"/>
                    </a:ext>
                  </a:extLst>
                </a:gridCol>
                <a:gridCol w="973522">
                  <a:extLst>
                    <a:ext uri="{9D8B030D-6E8A-4147-A177-3AD203B41FA5}">
                      <a16:colId xmlns:a16="http://schemas.microsoft.com/office/drawing/2014/main" val="20001"/>
                    </a:ext>
                  </a:extLst>
                </a:gridCol>
                <a:gridCol w="1108809">
                  <a:extLst>
                    <a:ext uri="{9D8B030D-6E8A-4147-A177-3AD203B41FA5}">
                      <a16:colId xmlns:a16="http://schemas.microsoft.com/office/drawing/2014/main" val="20002"/>
                    </a:ext>
                  </a:extLst>
                </a:gridCol>
                <a:gridCol w="1108809">
                  <a:extLst>
                    <a:ext uri="{9D8B030D-6E8A-4147-A177-3AD203B41FA5}">
                      <a16:colId xmlns:a16="http://schemas.microsoft.com/office/drawing/2014/main" val="20003"/>
                    </a:ext>
                  </a:extLst>
                </a:gridCol>
                <a:gridCol w="1174034">
                  <a:extLst>
                    <a:ext uri="{9D8B030D-6E8A-4147-A177-3AD203B41FA5}">
                      <a16:colId xmlns:a16="http://schemas.microsoft.com/office/drawing/2014/main" val="20004"/>
                    </a:ext>
                  </a:extLst>
                </a:gridCol>
                <a:gridCol w="1056630">
                  <a:extLst>
                    <a:ext uri="{9D8B030D-6E8A-4147-A177-3AD203B41FA5}">
                      <a16:colId xmlns:a16="http://schemas.microsoft.com/office/drawing/2014/main" val="20005"/>
                    </a:ext>
                  </a:extLst>
                </a:gridCol>
              </a:tblGrid>
              <a:tr h="396685">
                <a:tc>
                  <a:txBody>
                    <a:bodyPr/>
                    <a:lstStyle/>
                    <a:p>
                      <a:pPr marL="0" marR="0">
                        <a:spcBef>
                          <a:spcPts val="0"/>
                        </a:spcBef>
                        <a:spcAft>
                          <a:spcPts val="0"/>
                        </a:spcAft>
                      </a:pPr>
                      <a:r>
                        <a:rPr lang="en-US" sz="2200" dirty="0">
                          <a:solidFill>
                            <a:schemeClr val="tx1"/>
                          </a:solidFill>
                          <a:effectLst/>
                        </a:rPr>
                        <a:t>character</a:t>
                      </a:r>
                      <a:endParaRPr lang="en-US" sz="2200" dirty="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A</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B</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C</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D</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22669">
                <a:tc>
                  <a:txBody>
                    <a:bodyPr/>
                    <a:lstStyle/>
                    <a:p>
                      <a:pPr marL="0" marR="0">
                        <a:spcBef>
                          <a:spcPts val="0"/>
                        </a:spcBef>
                        <a:spcAft>
                          <a:spcPts val="0"/>
                        </a:spcAft>
                      </a:pPr>
                      <a:r>
                        <a:rPr lang="en-US" sz="2200">
                          <a:solidFill>
                            <a:schemeClr val="tx1"/>
                          </a:solidFill>
                          <a:effectLst/>
                        </a:rPr>
                        <a:t>frequency</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0.35</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0.1</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0.2</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0.2</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0.15</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22669">
                <a:tc>
                  <a:txBody>
                    <a:bodyPr/>
                    <a:lstStyle/>
                    <a:p>
                      <a:pPr marL="0" marR="0">
                        <a:spcBef>
                          <a:spcPts val="0"/>
                        </a:spcBef>
                        <a:spcAft>
                          <a:spcPts val="0"/>
                        </a:spcAft>
                      </a:pPr>
                      <a:r>
                        <a:rPr lang="en-US" sz="2200" dirty="0">
                          <a:solidFill>
                            <a:schemeClr val="tx1"/>
                          </a:solidFill>
                          <a:effectLst/>
                        </a:rPr>
                        <a:t>codeword1</a:t>
                      </a:r>
                      <a:endParaRPr lang="en-US" sz="2200" dirty="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dirty="0">
                          <a:solidFill>
                            <a:schemeClr val="tx1"/>
                          </a:solidFill>
                          <a:effectLst/>
                        </a:rPr>
                        <a:t>11</a:t>
                      </a:r>
                      <a:endParaRPr lang="en-US" sz="2200" dirty="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100</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00</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rPr>
                        <a:t>01</a:t>
                      </a:r>
                      <a:endParaRPr lang="en-US" sz="220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dirty="0">
                          <a:solidFill>
                            <a:schemeClr val="tx1"/>
                          </a:solidFill>
                          <a:effectLst/>
                        </a:rPr>
                        <a:t>101</a:t>
                      </a:r>
                      <a:endParaRPr lang="en-US" sz="2200" dirty="0">
                        <a:solidFill>
                          <a:schemeClr val="tx1"/>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22669">
                <a:tc>
                  <a:txBody>
                    <a:bodyPr/>
                    <a:lstStyle/>
                    <a:p>
                      <a:pPr marL="0" marR="0">
                        <a:spcBef>
                          <a:spcPts val="0"/>
                        </a:spcBef>
                        <a:spcAft>
                          <a:spcPts val="0"/>
                        </a:spcAft>
                      </a:pPr>
                      <a:r>
                        <a:rPr lang="en-US" sz="2200" dirty="0">
                          <a:solidFill>
                            <a:schemeClr val="tx1"/>
                          </a:solidFill>
                          <a:effectLst/>
                          <a:latin typeface="+mn-lt"/>
                          <a:ea typeface="Microsoft YaHei" panose="020B0503020204020204" pitchFamily="34" charset="-122"/>
                          <a:cs typeface="Microsoft YaHei" panose="020B0503020204020204" pitchFamily="34" charset="-122"/>
                        </a:rPr>
                        <a:t>codeword2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dirty="0">
                          <a:solidFill>
                            <a:schemeClr val="tx1"/>
                          </a:solidFill>
                          <a:effectLst/>
                          <a:latin typeface="+mn-lt"/>
                          <a:ea typeface="Microsoft YaHei" panose="020B0503020204020204" pitchFamily="34" charset="-122"/>
                          <a:cs typeface="Microsoft YaHei" panose="020B0503020204020204" pitchFamily="34" charset="-122"/>
                        </a:rPr>
                        <a:t>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dirty="0">
                          <a:solidFill>
                            <a:schemeClr val="tx1"/>
                          </a:solidFill>
                          <a:effectLst/>
                          <a:latin typeface="+mn-lt"/>
                          <a:ea typeface="Microsoft YaHei" panose="020B0503020204020204" pitchFamily="34" charset="-122"/>
                          <a:cs typeface="Microsoft YaHei" panose="020B0503020204020204" pitchFamily="34" charset="-122"/>
                        </a:rPr>
                        <a:t>001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dirty="0">
                          <a:solidFill>
                            <a:schemeClr val="tx1"/>
                          </a:solidFill>
                          <a:effectLst/>
                          <a:latin typeface="+mn-lt"/>
                          <a:ea typeface="Microsoft YaHei" panose="020B0503020204020204" pitchFamily="34" charset="-122"/>
                          <a:cs typeface="Microsoft YaHei" panose="020B0503020204020204" pitchFamily="34" charset="-122"/>
                        </a:rPr>
                        <a:t>010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dirty="0">
                          <a:solidFill>
                            <a:schemeClr val="tx1"/>
                          </a:solidFill>
                          <a:effectLst/>
                          <a:latin typeface="+mn-lt"/>
                          <a:ea typeface="Microsoft YaHei" panose="020B0503020204020204" pitchFamily="34" charset="-122"/>
                          <a:cs typeface="Microsoft YaHei" panose="020B0503020204020204" pitchFamily="34" charset="-122"/>
                        </a:rPr>
                        <a:t>011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dirty="0">
                          <a:solidFill>
                            <a:schemeClr val="tx1"/>
                          </a:solidFill>
                          <a:effectLst/>
                          <a:latin typeface="+mn-lt"/>
                          <a:ea typeface="Microsoft YaHei" panose="020B0503020204020204" pitchFamily="34" charset="-122"/>
                          <a:cs typeface="Microsoft YaHei" panose="020B0503020204020204" pitchFamily="34" charset="-122"/>
                        </a:rPr>
                        <a:t>100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9277059"/>
                  </a:ext>
                </a:extLst>
              </a:tr>
              <a:tr h="322669">
                <a:tc>
                  <a:txBody>
                    <a:bodyPr/>
                    <a:lstStyle/>
                    <a:p>
                      <a:pPr marL="0" marR="0">
                        <a:spcBef>
                          <a:spcPts val="0"/>
                        </a:spcBef>
                        <a:spcAft>
                          <a:spcPts val="0"/>
                        </a:spcAft>
                      </a:pPr>
                      <a:r>
                        <a:rPr lang="en-US" sz="2200" dirty="0">
                          <a:solidFill>
                            <a:schemeClr val="tx1"/>
                          </a:solidFill>
                          <a:effectLst/>
                          <a:latin typeface="+mn-lt"/>
                          <a:ea typeface="Microsoft YaHei" panose="020B0503020204020204" pitchFamily="34" charset="-122"/>
                          <a:cs typeface="Microsoft YaHei" panose="020B0503020204020204" pitchFamily="34" charset="-122"/>
                        </a:rPr>
                        <a:t>codeword3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dirty="0">
                          <a:solidFill>
                            <a:schemeClr val="tx1"/>
                          </a:solidFill>
                          <a:effectLst/>
                          <a:latin typeface="+mn-lt"/>
                          <a:ea typeface="Microsoft YaHei" panose="020B0503020204020204" pitchFamily="34" charset="-122"/>
                          <a:cs typeface="Microsoft YaHei" panose="020B0503020204020204" pitchFamily="34" charset="-122"/>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dirty="0">
                          <a:solidFill>
                            <a:schemeClr val="tx1"/>
                          </a:solidFill>
                          <a:effectLst/>
                          <a:latin typeface="+mn-lt"/>
                          <a:ea typeface="Microsoft YaHei" panose="020B0503020204020204" pitchFamily="34" charset="-122"/>
                          <a:cs typeface="Microsoft YaHei" panose="020B0503020204020204" pitchFamily="34" charset="-122"/>
                        </a:rPr>
                        <a:t>1111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dirty="0">
                          <a:solidFill>
                            <a:schemeClr val="tx1"/>
                          </a:solidFill>
                          <a:effectLst/>
                          <a:latin typeface="+mn-lt"/>
                          <a:ea typeface="Microsoft YaHei" panose="020B0503020204020204" pitchFamily="34" charset="-122"/>
                          <a:cs typeface="Microsoft YaHei" panose="020B0503020204020204" pitchFamily="34" charset="-122"/>
                        </a:rPr>
                        <a:t>10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dirty="0">
                          <a:solidFill>
                            <a:schemeClr val="tx1"/>
                          </a:solidFill>
                          <a:effectLst/>
                          <a:latin typeface="+mn-lt"/>
                          <a:ea typeface="Microsoft YaHei" panose="020B0503020204020204" pitchFamily="34" charset="-122"/>
                          <a:cs typeface="Microsoft YaHei" panose="020B0503020204020204" pitchFamily="34" charset="-122"/>
                        </a:rPr>
                        <a:t>110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dirty="0">
                          <a:solidFill>
                            <a:schemeClr val="tx1"/>
                          </a:solidFill>
                          <a:effectLst/>
                          <a:latin typeface="+mn-lt"/>
                          <a:ea typeface="Microsoft YaHei" panose="020B0503020204020204" pitchFamily="34" charset="-122"/>
                          <a:cs typeface="Microsoft YaHei" panose="020B0503020204020204" pitchFamily="34" charset="-122"/>
                        </a:rPr>
                        <a:t>1110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50229108"/>
                  </a:ext>
                </a:extLst>
              </a:tr>
            </a:tbl>
          </a:graphicData>
        </a:graphic>
      </p:graphicFrame>
      <p:sp>
        <p:nvSpPr>
          <p:cNvPr id="3" name="Rectangle 2"/>
          <p:cNvSpPr/>
          <p:nvPr/>
        </p:nvSpPr>
        <p:spPr>
          <a:xfrm>
            <a:off x="1358509" y="498725"/>
            <a:ext cx="7172820" cy="769441"/>
          </a:xfrm>
          <a:prstGeom prst="rect">
            <a:avLst/>
          </a:prstGeom>
        </p:spPr>
        <p:txBody>
          <a:bodyPr wrap="square">
            <a:spAutoFit/>
          </a:bodyPr>
          <a:lstStyle/>
          <a:p>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Table: codeword1 is Huffman’s , codeword2 is fixed-  </a:t>
            </a:r>
          </a:p>
          <a:p>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length code, and codeword3 is prefix-free code.</a:t>
            </a:r>
          </a:p>
        </p:txBody>
      </p:sp>
      <mc:AlternateContent xmlns:mc="http://schemas.openxmlformats.org/markup-compatibility/2006" xmlns:a14="http://schemas.microsoft.com/office/drawing/2010/main">
        <mc:Choice Requires="a14">
          <p:sp>
            <p:nvSpPr>
              <p:cNvPr id="4" name="Rectangle 3"/>
              <p:cNvSpPr/>
              <p:nvPr/>
            </p:nvSpPr>
            <p:spPr>
              <a:xfrm>
                <a:off x="1176158" y="3195809"/>
                <a:ext cx="7008669" cy="3371308"/>
              </a:xfrm>
              <a:prstGeom prst="rect">
                <a:avLst/>
              </a:prstGeom>
            </p:spPr>
            <p:txBody>
              <a:bodyPr wrap="square">
                <a:spAutoFit/>
              </a:bodyPr>
              <a:lstStyle/>
              <a:p>
                <a:pPr marL="342900" indent="-342900">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The number of bits it takes to encode a file given the binary tree T is  bits(T) = </a:t>
                </a:r>
                <a14:m>
                  <m:oMath xmlns:m="http://schemas.openxmlformats.org/officeDocument/2006/math">
                    <m:nary>
                      <m:naryPr>
                        <m:chr m:val="∑"/>
                        <m:limLoc m:val="subSup"/>
                        <m:ctrlPr>
                          <a:rPr lang="en-US" sz="2200" i="1" spc="-100" smtClean="0">
                            <a:solidFill>
                              <a:srgbClr val="000000"/>
                            </a:solidFill>
                            <a:latin typeface="Cambria Math" panose="02040503050406030204" pitchFamily="18" charset="0"/>
                            <a:ea typeface="Microsoft YaHei" panose="020B0503020204020204" pitchFamily="34" charset="-122"/>
                            <a:cs typeface="Times New Roman" panose="02020603050405020304" pitchFamily="18" charset="0"/>
                          </a:rPr>
                        </m:ctrlPr>
                      </m:naryPr>
                      <m:sub>
                        <m:r>
                          <m:rPr>
                            <m:brk m:alnAt="25"/>
                          </m:rPr>
                          <a:rPr lang="en-US" sz="2200" b="0" i="1" spc="-100" smtClean="0">
                            <a:solidFill>
                              <a:srgbClr val="000000"/>
                            </a:solidFill>
                            <a:latin typeface="Cambria Math" panose="02040503050406030204" pitchFamily="18" charset="0"/>
                            <a:ea typeface="Microsoft YaHei" panose="020B0503020204020204" pitchFamily="34" charset="-122"/>
                            <a:cs typeface="Times New Roman" panose="02020603050405020304" pitchFamily="18" charset="0"/>
                          </a:rPr>
                          <m:t>𝑖</m:t>
                        </m:r>
                        <m:r>
                          <a:rPr lang="en-US" sz="2200" b="0" i="1" spc="-100" smtClean="0">
                            <a:solidFill>
                              <a:srgbClr val="000000"/>
                            </a:solidFill>
                            <a:latin typeface="Cambria Math" panose="02040503050406030204" pitchFamily="18" charset="0"/>
                            <a:ea typeface="Microsoft YaHei" panose="020B0503020204020204" pitchFamily="34" charset="-122"/>
                            <a:cs typeface="Times New Roman" panose="02020603050405020304" pitchFamily="18" charset="0"/>
                          </a:rPr>
                          <m:t>=1</m:t>
                        </m:r>
                      </m:sub>
                      <m:sup>
                        <m:r>
                          <a:rPr lang="en-US" sz="2200" b="0" i="1" spc="-100" smtClean="0">
                            <a:solidFill>
                              <a:srgbClr val="000000"/>
                            </a:solidFill>
                            <a:latin typeface="Cambria Math" panose="02040503050406030204" pitchFamily="18" charset="0"/>
                            <a:ea typeface="Microsoft YaHei" panose="020B0503020204020204" pitchFamily="34" charset="-122"/>
                            <a:cs typeface="Times New Roman" panose="02020603050405020304" pitchFamily="18" charset="0"/>
                          </a:rPr>
                          <m:t>𝑛</m:t>
                        </m:r>
                      </m:sup>
                      <m:e>
                        <m:r>
                          <a:rPr lang="en-US" sz="2200" b="0" i="1" spc="-100" smtClean="0">
                            <a:solidFill>
                              <a:srgbClr val="000000"/>
                            </a:solidFill>
                            <a:latin typeface="Cambria Math" panose="02040503050406030204" pitchFamily="18" charset="0"/>
                            <a:ea typeface="Microsoft YaHei" panose="020B0503020204020204" pitchFamily="34" charset="-122"/>
                            <a:cs typeface="Times New Roman" panose="02020603050405020304" pitchFamily="18" charset="0"/>
                          </a:rPr>
                          <m:t>𝑓𝑟𝑒𝑞𝑢𝑒𝑛𝑐𝑦</m:t>
                        </m:r>
                        <m:d>
                          <m:dPr>
                            <m:ctrlPr>
                              <a:rPr lang="en-US" sz="2200" b="0" i="1" spc="-100" smtClean="0">
                                <a:solidFill>
                                  <a:srgbClr val="000000"/>
                                </a:solidFill>
                                <a:latin typeface="Cambria Math" panose="02040503050406030204" pitchFamily="18" charset="0"/>
                                <a:ea typeface="Microsoft YaHei" panose="020B0503020204020204" pitchFamily="34" charset="-122"/>
                                <a:cs typeface="Times New Roman" panose="02020603050405020304" pitchFamily="18" charset="0"/>
                              </a:rPr>
                            </m:ctrlPr>
                          </m:dPr>
                          <m:e>
                            <m:sSub>
                              <m:sSubPr>
                                <m:ctrlPr>
                                  <a:rPr lang="en-US" sz="2200" b="0" i="1" spc="-100" smtClean="0">
                                    <a:solidFill>
                                      <a:srgbClr val="000000"/>
                                    </a:solidFill>
                                    <a:latin typeface="Cambria Math" panose="02040503050406030204" pitchFamily="18" charset="0"/>
                                    <a:ea typeface="Microsoft YaHei" panose="020B0503020204020204" pitchFamily="34" charset="-122"/>
                                    <a:cs typeface="Times New Roman" panose="02020603050405020304" pitchFamily="18" charset="0"/>
                                  </a:rPr>
                                </m:ctrlPr>
                              </m:sSubPr>
                              <m:e>
                                <m:r>
                                  <a:rPr lang="en-US" sz="2200" b="0" i="1" spc="-100" smtClean="0">
                                    <a:solidFill>
                                      <a:srgbClr val="000000"/>
                                    </a:solidFill>
                                    <a:latin typeface="Cambria Math" panose="02040503050406030204" pitchFamily="18" charset="0"/>
                                    <a:ea typeface="Microsoft YaHei" panose="020B0503020204020204" pitchFamily="34" charset="-122"/>
                                    <a:cs typeface="Times New Roman" panose="02020603050405020304" pitchFamily="18" charset="0"/>
                                  </a:rPr>
                                  <m:t>𝑣</m:t>
                                </m:r>
                              </m:e>
                              <m:sub>
                                <m:r>
                                  <a:rPr lang="en-US" sz="2200" b="0" i="1" spc="-100" smtClean="0">
                                    <a:solidFill>
                                      <a:srgbClr val="000000"/>
                                    </a:solidFill>
                                    <a:latin typeface="Cambria Math" panose="02040503050406030204" pitchFamily="18" charset="0"/>
                                    <a:ea typeface="Microsoft YaHei" panose="020B0503020204020204" pitchFamily="34" charset="-122"/>
                                    <a:cs typeface="Times New Roman" panose="02020603050405020304" pitchFamily="18" charset="0"/>
                                  </a:rPr>
                                  <m:t>𝑖</m:t>
                                </m:r>
                              </m:sub>
                            </m:sSub>
                          </m:e>
                        </m:d>
                        <m:r>
                          <a:rPr lang="en-US" sz="2200" b="0" i="1" spc="-100" smtClean="0">
                            <a:solidFill>
                              <a:srgbClr val="000000"/>
                            </a:solidFill>
                            <a:latin typeface="Cambria Math" panose="02040503050406030204" pitchFamily="18" charset="0"/>
                            <a:ea typeface="Microsoft YaHei" panose="020B0503020204020204" pitchFamily="34" charset="-122"/>
                            <a:cs typeface="Times New Roman" panose="02020603050405020304" pitchFamily="18" charset="0"/>
                          </a:rPr>
                          <m:t>𝑑𝑒𝑝𝑡h</m:t>
                        </m:r>
                        <m:d>
                          <m:dPr>
                            <m:ctrlPr>
                              <a:rPr lang="en-US" sz="2200" b="0" i="1" spc="-100" smtClean="0">
                                <a:solidFill>
                                  <a:srgbClr val="000000"/>
                                </a:solidFill>
                                <a:latin typeface="Cambria Math" panose="02040503050406030204" pitchFamily="18" charset="0"/>
                                <a:ea typeface="Microsoft YaHei" panose="020B0503020204020204" pitchFamily="34" charset="-122"/>
                                <a:cs typeface="Times New Roman" panose="02020603050405020304" pitchFamily="18" charset="0"/>
                              </a:rPr>
                            </m:ctrlPr>
                          </m:dPr>
                          <m:e>
                            <m:sSub>
                              <m:sSubPr>
                                <m:ctrlPr>
                                  <a:rPr lang="en-US" sz="2200" i="1" spc="-100">
                                    <a:solidFill>
                                      <a:srgbClr val="000000"/>
                                    </a:solidFill>
                                    <a:latin typeface="Cambria Math" panose="02040503050406030204" pitchFamily="18" charset="0"/>
                                    <a:ea typeface="Microsoft YaHei" panose="020B0503020204020204" pitchFamily="34" charset="-122"/>
                                    <a:cs typeface="Times New Roman" panose="02020603050405020304" pitchFamily="18" charset="0"/>
                                  </a:rPr>
                                </m:ctrlPr>
                              </m:sSubPr>
                              <m:e>
                                <m:r>
                                  <a:rPr lang="en-US" sz="2200" i="1" spc="-100">
                                    <a:solidFill>
                                      <a:srgbClr val="000000"/>
                                    </a:solidFill>
                                    <a:latin typeface="Cambria Math" panose="02040503050406030204" pitchFamily="18" charset="0"/>
                                    <a:ea typeface="Microsoft YaHei" panose="020B0503020204020204" pitchFamily="34" charset="-122"/>
                                    <a:cs typeface="Times New Roman" panose="02020603050405020304" pitchFamily="18" charset="0"/>
                                  </a:rPr>
                                  <m:t>𝑣</m:t>
                                </m:r>
                              </m:e>
                              <m:sub>
                                <m:r>
                                  <a:rPr lang="en-US" sz="2200" i="1" spc="-100">
                                    <a:solidFill>
                                      <a:srgbClr val="000000"/>
                                    </a:solidFill>
                                    <a:latin typeface="Cambria Math" panose="02040503050406030204" pitchFamily="18" charset="0"/>
                                    <a:ea typeface="Microsoft YaHei" panose="020B0503020204020204" pitchFamily="34" charset="-122"/>
                                    <a:cs typeface="Times New Roman" panose="02020603050405020304" pitchFamily="18" charset="0"/>
                                  </a:rPr>
                                  <m:t>𝑖</m:t>
                                </m:r>
                              </m:sub>
                            </m:sSub>
                          </m:e>
                        </m:d>
                        <m:r>
                          <a:rPr lang="en-US" sz="2200" b="0" i="1" spc="-100" smtClean="0">
                            <a:solidFill>
                              <a:srgbClr val="000000"/>
                            </a:solidFill>
                            <a:latin typeface="Cambria Math" panose="02040503050406030204" pitchFamily="18" charset="0"/>
                            <a:ea typeface="Microsoft YaHei" panose="020B0503020204020204" pitchFamily="34" charset="-122"/>
                            <a:cs typeface="Times New Roman" panose="02020603050405020304" pitchFamily="18" charset="0"/>
                          </a:rPr>
                          <m:t>.</m:t>
                        </m:r>
                      </m:e>
                    </m:nary>
                    <m:r>
                      <a:rPr lang="en-US" sz="2200" b="0" i="1" spc="-100" smtClean="0">
                        <a:solidFill>
                          <a:srgbClr val="000000"/>
                        </a:solidFill>
                        <a:latin typeface="Cambria Math" panose="02040503050406030204" pitchFamily="18" charset="0"/>
                        <a:ea typeface="Microsoft YaHei" panose="020B0503020204020204" pitchFamily="34" charset="-122"/>
                        <a:cs typeface="Times New Roman" panose="02020603050405020304" pitchFamily="18" charset="0"/>
                      </a:rPr>
                      <m:t> </m:t>
                    </m:r>
                  </m:oMath>
                </a14:m>
                <a:endParaRPr lang="en-US" sz="2200" b="0" spc="-1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endParaRPr>
              </a:p>
              <a:p>
                <a:pPr marL="342900" indent="-342900">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With the occurrence frequencies given and the  codeword lengths obtained, the average number of bits per character in these codes (codeword1, codeword2, and codeword3) are, respectively:</a:t>
                </a:r>
              </a:p>
              <a:p>
                <a:pPr>
                  <a:spcBef>
                    <a:spcPts val="600"/>
                  </a:spcBef>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2*0.35 + 3*0.1 + 2*0.2 + 2*0.2 + 3*0.15  = 2.25.</a:t>
                </a:r>
              </a:p>
              <a:p>
                <a:pPr>
                  <a:spcBef>
                    <a:spcPts val="600"/>
                  </a:spcBef>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3*0.35 + 3*0.1 + 3*0.2 + 3*0.2 + 3*0.15  = 3.25.</a:t>
                </a:r>
              </a:p>
              <a:p>
                <a:pPr>
                  <a:spcBef>
                    <a:spcPts val="600"/>
                  </a:spcBef>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1*0.35 + 4*0.1 + 2*0.2 + 3*0.2 + 4*0.15  = 2.35.</a:t>
                </a:r>
              </a:p>
            </p:txBody>
          </p:sp>
        </mc:Choice>
        <mc:Fallback xmlns="">
          <p:sp>
            <p:nvSpPr>
              <p:cNvPr id="4" name="Rectangle 3"/>
              <p:cNvSpPr>
                <a:spLocks noRot="1" noChangeAspect="1" noMove="1" noResize="1" noEditPoints="1" noAdjustHandles="1" noChangeArrowheads="1" noChangeShapeType="1" noTextEdit="1"/>
              </p:cNvSpPr>
              <p:nvPr/>
            </p:nvSpPr>
            <p:spPr>
              <a:xfrm>
                <a:off x="1176158" y="3195809"/>
                <a:ext cx="7008669" cy="3371308"/>
              </a:xfrm>
              <a:prstGeom prst="rect">
                <a:avLst/>
              </a:prstGeom>
              <a:blipFill>
                <a:blip r:embed="rId2"/>
                <a:stretch>
                  <a:fillRect l="-1043" t="-6148" r="-2000" b="-2893"/>
                </a:stretch>
              </a:blipFill>
            </p:spPr>
            <p:txBody>
              <a:bodyPr/>
              <a:lstStyle/>
              <a:p>
                <a:r>
                  <a:rPr lang="en-US">
                    <a:noFill/>
                  </a:rPr>
                  <a:t> </a:t>
                </a:r>
              </a:p>
            </p:txBody>
          </p:sp>
        </mc:Fallback>
      </mc:AlternateContent>
      <p:pic>
        <p:nvPicPr>
          <p:cNvPr id="22" name="Picture 21" descr="Image result for smiley face images">
            <a:extLst>
              <a:ext uri="{FF2B5EF4-FFF2-40B4-BE49-F238E27FC236}">
                <a16:creationId xmlns:a16="http://schemas.microsoft.com/office/drawing/2014/main" id="{076751C6-3E70-4417-9F38-0341758CBFD6}"/>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rot="714514">
            <a:off x="635403" y="1241662"/>
            <a:ext cx="586105" cy="425450"/>
          </a:xfrm>
          <a:prstGeom prst="rect">
            <a:avLst/>
          </a:prstGeom>
          <a:noFill/>
        </p:spPr>
      </p:pic>
      <p:sp>
        <p:nvSpPr>
          <p:cNvPr id="23" name="Oval 22">
            <a:extLst>
              <a:ext uri="{FF2B5EF4-FFF2-40B4-BE49-F238E27FC236}">
                <a16:creationId xmlns:a16="http://schemas.microsoft.com/office/drawing/2014/main" id="{A24B9EA4-167C-4170-A5FE-CF5AA15CDF28}"/>
              </a:ext>
            </a:extLst>
          </p:cNvPr>
          <p:cNvSpPr/>
          <p:nvPr/>
        </p:nvSpPr>
        <p:spPr>
          <a:xfrm>
            <a:off x="9541493" y="1454387"/>
            <a:ext cx="407270" cy="394908"/>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24" name="AutoShape 179">
            <a:extLst>
              <a:ext uri="{FF2B5EF4-FFF2-40B4-BE49-F238E27FC236}">
                <a16:creationId xmlns:a16="http://schemas.microsoft.com/office/drawing/2014/main" id="{8AB3DAAF-A4CA-45EA-AFF0-8BB32CA3F3AA}"/>
              </a:ext>
            </a:extLst>
          </p:cNvPr>
          <p:cNvCxnSpPr>
            <a:cxnSpLocks noChangeShapeType="1"/>
            <a:endCxn id="27" idx="0"/>
          </p:cNvCxnSpPr>
          <p:nvPr/>
        </p:nvCxnSpPr>
        <p:spPr bwMode="auto">
          <a:xfrm flipH="1">
            <a:off x="9648830" y="2953366"/>
            <a:ext cx="585522" cy="585280"/>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25" name="AutoShape 179">
            <a:extLst>
              <a:ext uri="{FF2B5EF4-FFF2-40B4-BE49-F238E27FC236}">
                <a16:creationId xmlns:a16="http://schemas.microsoft.com/office/drawing/2014/main" id="{5E30EE11-B034-472E-87B3-C56AC87EA9B4}"/>
              </a:ext>
            </a:extLst>
          </p:cNvPr>
          <p:cNvCxnSpPr>
            <a:cxnSpLocks noChangeShapeType="1"/>
            <a:stCxn id="23" idx="4"/>
            <a:endCxn id="31" idx="0"/>
          </p:cNvCxnSpPr>
          <p:nvPr/>
        </p:nvCxnSpPr>
        <p:spPr bwMode="auto">
          <a:xfrm>
            <a:off x="9745128" y="1849295"/>
            <a:ext cx="445448" cy="768307"/>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sp>
        <p:nvSpPr>
          <p:cNvPr id="26" name="Oval 25">
            <a:extLst>
              <a:ext uri="{FF2B5EF4-FFF2-40B4-BE49-F238E27FC236}">
                <a16:creationId xmlns:a16="http://schemas.microsoft.com/office/drawing/2014/main" id="{78642159-8D29-4C1B-A1EC-D14C88C92325}"/>
              </a:ext>
            </a:extLst>
          </p:cNvPr>
          <p:cNvSpPr/>
          <p:nvPr/>
        </p:nvSpPr>
        <p:spPr>
          <a:xfrm>
            <a:off x="10573002" y="3637385"/>
            <a:ext cx="442840" cy="437048"/>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aphicFrame>
        <p:nvGraphicFramePr>
          <p:cNvPr id="27" name="Table 26">
            <a:extLst>
              <a:ext uri="{FF2B5EF4-FFF2-40B4-BE49-F238E27FC236}">
                <a16:creationId xmlns:a16="http://schemas.microsoft.com/office/drawing/2014/main" id="{5DB15CB9-2EB7-43C1-A495-B49E93CC63BB}"/>
              </a:ext>
            </a:extLst>
          </p:cNvPr>
          <p:cNvGraphicFramePr>
            <a:graphicFrameLocks noGrp="1"/>
          </p:cNvGraphicFramePr>
          <p:nvPr>
            <p:extLst>
              <p:ext uri="{D42A27DB-BD31-4B8C-83A1-F6EECF244321}">
                <p14:modId xmlns:p14="http://schemas.microsoft.com/office/powerpoint/2010/main" val="2947787404"/>
              </p:ext>
            </p:extLst>
          </p:nvPr>
        </p:nvGraphicFramePr>
        <p:xfrm>
          <a:off x="9367760" y="3538646"/>
          <a:ext cx="562141" cy="548640"/>
        </p:xfrm>
        <a:graphic>
          <a:graphicData uri="http://schemas.openxmlformats.org/drawingml/2006/table">
            <a:tbl>
              <a:tblPr firstRow="1" firstCol="1" bandRow="1">
                <a:tableStyleId>{5C22544A-7EE6-4342-B048-85BDC9FD1C3A}</a:tableStyleId>
              </a:tblPr>
              <a:tblGrid>
                <a:gridCol w="562141">
                  <a:extLst>
                    <a:ext uri="{9D8B030D-6E8A-4147-A177-3AD203B41FA5}">
                      <a16:colId xmlns:a16="http://schemas.microsoft.com/office/drawing/2014/main" val="20000"/>
                    </a:ext>
                  </a:extLst>
                </a:gridCol>
              </a:tblGrid>
              <a:tr h="0">
                <a:tc>
                  <a:txBody>
                    <a:bodyPr/>
                    <a:lstStyle/>
                    <a:p>
                      <a:pPr marL="0" marR="0" algn="ctr">
                        <a:spcBef>
                          <a:spcPts val="0"/>
                        </a:spcBef>
                        <a:spcAft>
                          <a:spcPts val="0"/>
                        </a:spcAft>
                      </a:pPr>
                      <a:r>
                        <a:rPr lang="en-US" sz="1800" b="0" dirty="0">
                          <a:solidFill>
                            <a:schemeClr val="tx1"/>
                          </a:solidFill>
                          <a:effectLst/>
                          <a:latin typeface="Times New Roman" panose="02020603050405020304" pitchFamily="18" charset="0"/>
                          <a:cs typeface="Times New Roman" panose="02020603050405020304" pitchFamily="18" charset="0"/>
                        </a:rPr>
                        <a:t>0.2</a:t>
                      </a:r>
                      <a:endParaRPr lang="en-US" sz="18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1800" b="0" dirty="0">
                          <a:solidFill>
                            <a:schemeClr val="tx1"/>
                          </a:solidFill>
                          <a:effectLst/>
                          <a:latin typeface="Times New Roman" panose="02020603050405020304" pitchFamily="18" charset="0"/>
                          <a:cs typeface="Times New Roman" panose="02020603050405020304" pitchFamily="18" charset="0"/>
                        </a:rPr>
                        <a:t>C</a:t>
                      </a:r>
                      <a:endParaRPr lang="en-US" sz="18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28" name="Table 27">
            <a:extLst>
              <a:ext uri="{FF2B5EF4-FFF2-40B4-BE49-F238E27FC236}">
                <a16:creationId xmlns:a16="http://schemas.microsoft.com/office/drawing/2014/main" id="{5EB29246-2969-404D-A6CF-DD1F131838D0}"/>
              </a:ext>
            </a:extLst>
          </p:cNvPr>
          <p:cNvGraphicFramePr>
            <a:graphicFrameLocks noGrp="1"/>
          </p:cNvGraphicFramePr>
          <p:nvPr>
            <p:extLst>
              <p:ext uri="{D42A27DB-BD31-4B8C-83A1-F6EECF244321}">
                <p14:modId xmlns:p14="http://schemas.microsoft.com/office/powerpoint/2010/main" val="2882236406"/>
              </p:ext>
            </p:extLst>
          </p:nvPr>
        </p:nvGraphicFramePr>
        <p:xfrm>
          <a:off x="9948762" y="4615525"/>
          <a:ext cx="562140" cy="622571"/>
        </p:xfrm>
        <a:graphic>
          <a:graphicData uri="http://schemas.openxmlformats.org/drawingml/2006/table">
            <a:tbl>
              <a:tblPr firstRow="1" firstCol="1" bandRow="1">
                <a:tableStyleId>{5C22544A-7EE6-4342-B048-85BDC9FD1C3A}</a:tableStyleId>
              </a:tblPr>
              <a:tblGrid>
                <a:gridCol w="562140">
                  <a:extLst>
                    <a:ext uri="{9D8B030D-6E8A-4147-A177-3AD203B41FA5}">
                      <a16:colId xmlns:a16="http://schemas.microsoft.com/office/drawing/2014/main" val="20000"/>
                    </a:ext>
                  </a:extLst>
                </a:gridCol>
              </a:tblGrid>
              <a:tr h="253299">
                <a:tc>
                  <a:txBody>
                    <a:bodyPr/>
                    <a:lstStyle/>
                    <a:p>
                      <a:pPr marL="0" marR="0" algn="ctr">
                        <a:spcBef>
                          <a:spcPts val="0"/>
                        </a:spcBef>
                        <a:spcAft>
                          <a:spcPts val="0"/>
                        </a:spcAft>
                      </a:pPr>
                      <a:r>
                        <a:rPr lang="en-US" sz="1800" b="0" dirty="0">
                          <a:solidFill>
                            <a:schemeClr val="tx1"/>
                          </a:solidFill>
                          <a:effectLst/>
                          <a:latin typeface="Times New Roman" panose="02020603050405020304" pitchFamily="18" charset="0"/>
                          <a:cs typeface="Times New Roman" panose="02020603050405020304" pitchFamily="18" charset="0"/>
                        </a:rPr>
                        <a:t>0.2</a:t>
                      </a:r>
                      <a:endParaRPr lang="en-US" sz="18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48251">
                <a:tc>
                  <a:txBody>
                    <a:bodyPr/>
                    <a:lstStyle/>
                    <a:p>
                      <a:pPr marL="0" marR="0" algn="ctr">
                        <a:spcBef>
                          <a:spcPts val="0"/>
                        </a:spcBef>
                        <a:spcAft>
                          <a:spcPts val="0"/>
                        </a:spcAft>
                      </a:pPr>
                      <a:r>
                        <a:rPr lang="en-US" sz="1800" b="0" dirty="0">
                          <a:solidFill>
                            <a:schemeClr val="tx1"/>
                          </a:solidFill>
                          <a:effectLst/>
                          <a:latin typeface="Times New Roman" panose="02020603050405020304" pitchFamily="18" charset="0"/>
                          <a:ea typeface="+mn-ea"/>
                          <a:cs typeface="Times New Roman" panose="02020603050405020304" pitchFamily="18" charset="0"/>
                        </a:rPr>
                        <a:t>D</a:t>
                      </a:r>
                      <a:endParaRPr lang="en-US" sz="18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cxnSp>
        <p:nvCxnSpPr>
          <p:cNvPr id="29" name="AutoShape 179">
            <a:extLst>
              <a:ext uri="{FF2B5EF4-FFF2-40B4-BE49-F238E27FC236}">
                <a16:creationId xmlns:a16="http://schemas.microsoft.com/office/drawing/2014/main" id="{8803AEFB-FCAB-4487-A180-EEF00DCC409D}"/>
              </a:ext>
            </a:extLst>
          </p:cNvPr>
          <p:cNvCxnSpPr>
            <a:cxnSpLocks noChangeShapeType="1"/>
            <a:stCxn id="26" idx="0"/>
          </p:cNvCxnSpPr>
          <p:nvPr/>
        </p:nvCxnSpPr>
        <p:spPr bwMode="auto">
          <a:xfrm flipH="1" flipV="1">
            <a:off x="10320794" y="2949111"/>
            <a:ext cx="473628" cy="688274"/>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0" name="AutoShape 179">
            <a:extLst>
              <a:ext uri="{FF2B5EF4-FFF2-40B4-BE49-F238E27FC236}">
                <a16:creationId xmlns:a16="http://schemas.microsoft.com/office/drawing/2014/main" id="{90392897-A0CE-4D78-BF40-2898EF94ED5F}"/>
              </a:ext>
            </a:extLst>
          </p:cNvPr>
          <p:cNvCxnSpPr>
            <a:cxnSpLocks noChangeShapeType="1"/>
            <a:stCxn id="26" idx="4"/>
            <a:endCxn id="28" idx="0"/>
          </p:cNvCxnSpPr>
          <p:nvPr/>
        </p:nvCxnSpPr>
        <p:spPr bwMode="auto">
          <a:xfrm flipH="1">
            <a:off x="10229832" y="4074433"/>
            <a:ext cx="564590" cy="541092"/>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sp>
        <p:nvSpPr>
          <p:cNvPr id="31" name="Oval 30">
            <a:extLst>
              <a:ext uri="{FF2B5EF4-FFF2-40B4-BE49-F238E27FC236}">
                <a16:creationId xmlns:a16="http://schemas.microsoft.com/office/drawing/2014/main" id="{1015AED8-E396-4429-8577-FAD373BE1FD4}"/>
              </a:ext>
            </a:extLst>
          </p:cNvPr>
          <p:cNvSpPr/>
          <p:nvPr/>
        </p:nvSpPr>
        <p:spPr>
          <a:xfrm>
            <a:off x="9973030" y="2617602"/>
            <a:ext cx="435091" cy="379521"/>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2" name="Oval 31">
            <a:extLst>
              <a:ext uri="{FF2B5EF4-FFF2-40B4-BE49-F238E27FC236}">
                <a16:creationId xmlns:a16="http://schemas.microsoft.com/office/drawing/2014/main" id="{B5CCB00B-9F48-4FE3-80EF-BB61A4EC09B5}"/>
              </a:ext>
            </a:extLst>
          </p:cNvPr>
          <p:cNvSpPr/>
          <p:nvPr/>
        </p:nvSpPr>
        <p:spPr>
          <a:xfrm>
            <a:off x="11104073" y="4858813"/>
            <a:ext cx="417008" cy="369332"/>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aphicFrame>
        <p:nvGraphicFramePr>
          <p:cNvPr id="33" name="Table 32">
            <a:extLst>
              <a:ext uri="{FF2B5EF4-FFF2-40B4-BE49-F238E27FC236}">
                <a16:creationId xmlns:a16="http://schemas.microsoft.com/office/drawing/2014/main" id="{7A718400-5BF0-4FA1-BF83-CFB9794B4421}"/>
              </a:ext>
            </a:extLst>
          </p:cNvPr>
          <p:cNvGraphicFramePr>
            <a:graphicFrameLocks noGrp="1"/>
          </p:cNvGraphicFramePr>
          <p:nvPr>
            <p:extLst>
              <p:ext uri="{D42A27DB-BD31-4B8C-83A1-F6EECF244321}">
                <p14:modId xmlns:p14="http://schemas.microsoft.com/office/powerpoint/2010/main" val="687395588"/>
              </p:ext>
            </p:extLst>
          </p:nvPr>
        </p:nvGraphicFramePr>
        <p:xfrm>
          <a:off x="11407726" y="5817759"/>
          <a:ext cx="535227" cy="586654"/>
        </p:xfrm>
        <a:graphic>
          <a:graphicData uri="http://schemas.openxmlformats.org/drawingml/2006/table">
            <a:tbl>
              <a:tblPr firstRow="1" firstCol="1" bandRow="1">
                <a:tableStyleId>{5C22544A-7EE6-4342-B048-85BDC9FD1C3A}</a:tableStyleId>
              </a:tblPr>
              <a:tblGrid>
                <a:gridCol w="535227">
                  <a:extLst>
                    <a:ext uri="{9D8B030D-6E8A-4147-A177-3AD203B41FA5}">
                      <a16:colId xmlns:a16="http://schemas.microsoft.com/office/drawing/2014/main" val="20000"/>
                    </a:ext>
                  </a:extLst>
                </a:gridCol>
              </a:tblGrid>
              <a:tr h="236306">
                <a:tc>
                  <a:txBody>
                    <a:bodyPr/>
                    <a:lstStyle/>
                    <a:p>
                      <a:pPr marL="0" marR="0" algn="ctr">
                        <a:spcBef>
                          <a:spcPts val="0"/>
                        </a:spcBef>
                        <a:spcAft>
                          <a:spcPts val="0"/>
                        </a:spcAft>
                      </a:pPr>
                      <a:r>
                        <a:rPr lang="en-US" sz="1800" b="0" dirty="0">
                          <a:solidFill>
                            <a:schemeClr val="tx1"/>
                          </a:solidFill>
                          <a:effectLst/>
                          <a:latin typeface="Times New Roman" panose="02020603050405020304" pitchFamily="18" charset="0"/>
                          <a:cs typeface="Times New Roman" panose="02020603050405020304" pitchFamily="18" charset="0"/>
                        </a:rPr>
                        <a:t>0.1</a:t>
                      </a:r>
                      <a:endParaRPr lang="en-US" sz="18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12334">
                <a:tc>
                  <a:txBody>
                    <a:bodyPr/>
                    <a:lstStyle/>
                    <a:p>
                      <a:pPr marL="0" marR="0" algn="ctr">
                        <a:spcBef>
                          <a:spcPts val="0"/>
                        </a:spcBef>
                        <a:spcAft>
                          <a:spcPts val="0"/>
                        </a:spcAft>
                      </a:pPr>
                      <a:r>
                        <a:rPr lang="en-US" sz="1800" b="0" dirty="0">
                          <a:solidFill>
                            <a:schemeClr val="tx1"/>
                          </a:solidFill>
                          <a:effectLst/>
                          <a:latin typeface="Times New Roman" panose="02020603050405020304" pitchFamily="18" charset="0"/>
                          <a:cs typeface="Times New Roman" panose="02020603050405020304" pitchFamily="18" charset="0"/>
                        </a:rPr>
                        <a:t>B</a:t>
                      </a:r>
                      <a:endParaRPr lang="en-US" sz="18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34" name="Table 33">
            <a:extLst>
              <a:ext uri="{FF2B5EF4-FFF2-40B4-BE49-F238E27FC236}">
                <a16:creationId xmlns:a16="http://schemas.microsoft.com/office/drawing/2014/main" id="{6C47A3D6-8B68-45E2-80D8-44358F26FC6F}"/>
              </a:ext>
            </a:extLst>
          </p:cNvPr>
          <p:cNvGraphicFramePr>
            <a:graphicFrameLocks noGrp="1"/>
          </p:cNvGraphicFramePr>
          <p:nvPr>
            <p:extLst>
              <p:ext uri="{D42A27DB-BD31-4B8C-83A1-F6EECF244321}">
                <p14:modId xmlns:p14="http://schemas.microsoft.com/office/powerpoint/2010/main" val="2634767841"/>
              </p:ext>
            </p:extLst>
          </p:nvPr>
        </p:nvGraphicFramePr>
        <p:xfrm>
          <a:off x="10552844" y="5833519"/>
          <a:ext cx="540327" cy="555134"/>
        </p:xfrm>
        <a:graphic>
          <a:graphicData uri="http://schemas.openxmlformats.org/drawingml/2006/table">
            <a:tbl>
              <a:tblPr firstRow="1" firstCol="1" bandRow="1">
                <a:tableStyleId>{5C22544A-7EE6-4342-B048-85BDC9FD1C3A}</a:tableStyleId>
              </a:tblPr>
              <a:tblGrid>
                <a:gridCol w="540327">
                  <a:extLst>
                    <a:ext uri="{9D8B030D-6E8A-4147-A177-3AD203B41FA5}">
                      <a16:colId xmlns:a16="http://schemas.microsoft.com/office/drawing/2014/main" val="20000"/>
                    </a:ext>
                  </a:extLst>
                </a:gridCol>
              </a:tblGrid>
              <a:tr h="277567">
                <a:tc>
                  <a:txBody>
                    <a:bodyPr/>
                    <a:lstStyle/>
                    <a:p>
                      <a:pPr marL="0" marR="0" algn="ctr">
                        <a:spcBef>
                          <a:spcPts val="0"/>
                        </a:spcBef>
                        <a:spcAft>
                          <a:spcPts val="0"/>
                        </a:spcAft>
                      </a:pPr>
                      <a:r>
                        <a:rPr lang="en-US" sz="1800" b="0" dirty="0">
                          <a:solidFill>
                            <a:schemeClr val="tx1"/>
                          </a:solidFill>
                          <a:effectLst/>
                          <a:latin typeface="Times New Roman" panose="02020603050405020304" pitchFamily="18" charset="0"/>
                          <a:cs typeface="Times New Roman" panose="02020603050405020304" pitchFamily="18" charset="0"/>
                        </a:rPr>
                        <a:t>0.15</a:t>
                      </a:r>
                      <a:endParaRPr lang="en-US" sz="18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77567">
                <a:tc>
                  <a:txBody>
                    <a:bodyPr/>
                    <a:lstStyle/>
                    <a:p>
                      <a:pPr marL="0" marR="0" algn="ctr">
                        <a:spcBef>
                          <a:spcPts val="0"/>
                        </a:spcBef>
                        <a:spcAft>
                          <a:spcPts val="0"/>
                        </a:spcAft>
                      </a:pPr>
                      <a:r>
                        <a:rPr lang="en-US" sz="1800" b="0" dirty="0">
                          <a:solidFill>
                            <a:schemeClr val="tx1"/>
                          </a:solidFill>
                          <a:effectLst/>
                          <a:latin typeface="Times New Roman" panose="02020603050405020304" pitchFamily="18" charset="0"/>
                          <a:cs typeface="Times New Roman" panose="02020603050405020304" pitchFamily="18" charset="0"/>
                        </a:rPr>
                        <a:t>-</a:t>
                      </a:r>
                      <a:endParaRPr lang="en-US" sz="18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cxnSp>
        <p:nvCxnSpPr>
          <p:cNvPr id="35" name="AutoShape 179">
            <a:extLst>
              <a:ext uri="{FF2B5EF4-FFF2-40B4-BE49-F238E27FC236}">
                <a16:creationId xmlns:a16="http://schemas.microsoft.com/office/drawing/2014/main" id="{AA719CC5-8CDE-46BC-89A5-36D96313EDB1}"/>
              </a:ext>
            </a:extLst>
          </p:cNvPr>
          <p:cNvCxnSpPr>
            <a:cxnSpLocks noChangeShapeType="1"/>
            <a:stCxn id="32" idx="5"/>
            <a:endCxn id="33" idx="0"/>
          </p:cNvCxnSpPr>
          <p:nvPr/>
        </p:nvCxnSpPr>
        <p:spPr bwMode="auto">
          <a:xfrm>
            <a:off x="11460012" y="5174058"/>
            <a:ext cx="215327" cy="643701"/>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6" name="AutoShape 179">
            <a:extLst>
              <a:ext uri="{FF2B5EF4-FFF2-40B4-BE49-F238E27FC236}">
                <a16:creationId xmlns:a16="http://schemas.microsoft.com/office/drawing/2014/main" id="{22A8B873-440A-4F5C-85F3-58F3DDF51749}"/>
              </a:ext>
            </a:extLst>
          </p:cNvPr>
          <p:cNvCxnSpPr>
            <a:cxnSpLocks noChangeShapeType="1"/>
            <a:stCxn id="32" idx="4"/>
            <a:endCxn id="34" idx="0"/>
          </p:cNvCxnSpPr>
          <p:nvPr/>
        </p:nvCxnSpPr>
        <p:spPr bwMode="auto">
          <a:xfrm flipH="1">
            <a:off x="10823007" y="5228145"/>
            <a:ext cx="489570" cy="605374"/>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graphicFrame>
        <p:nvGraphicFramePr>
          <p:cNvPr id="37" name="Table 36">
            <a:extLst>
              <a:ext uri="{FF2B5EF4-FFF2-40B4-BE49-F238E27FC236}">
                <a16:creationId xmlns:a16="http://schemas.microsoft.com/office/drawing/2014/main" id="{F6696DDC-F271-46AA-AAC4-9EE89AD2FD11}"/>
              </a:ext>
            </a:extLst>
          </p:cNvPr>
          <p:cNvGraphicFramePr>
            <a:graphicFrameLocks noGrp="1"/>
          </p:cNvGraphicFramePr>
          <p:nvPr>
            <p:extLst>
              <p:ext uri="{D42A27DB-BD31-4B8C-83A1-F6EECF244321}">
                <p14:modId xmlns:p14="http://schemas.microsoft.com/office/powerpoint/2010/main" val="2203179455"/>
              </p:ext>
            </p:extLst>
          </p:nvPr>
        </p:nvGraphicFramePr>
        <p:xfrm>
          <a:off x="8911424" y="2435288"/>
          <a:ext cx="540327" cy="551887"/>
        </p:xfrm>
        <a:graphic>
          <a:graphicData uri="http://schemas.openxmlformats.org/drawingml/2006/table">
            <a:tbl>
              <a:tblPr firstRow="1" firstCol="1" bandRow="1">
                <a:tableStyleId>{5C22544A-7EE6-4342-B048-85BDC9FD1C3A}</a:tableStyleId>
              </a:tblPr>
              <a:tblGrid>
                <a:gridCol w="540327">
                  <a:extLst>
                    <a:ext uri="{9D8B030D-6E8A-4147-A177-3AD203B41FA5}">
                      <a16:colId xmlns:a16="http://schemas.microsoft.com/office/drawing/2014/main" val="20000"/>
                    </a:ext>
                  </a:extLst>
                </a:gridCol>
              </a:tblGrid>
              <a:tr h="277567">
                <a:tc>
                  <a:txBody>
                    <a:bodyPr/>
                    <a:lstStyle/>
                    <a:p>
                      <a:pPr marL="0" marR="0" algn="ctr">
                        <a:spcBef>
                          <a:spcPts val="0"/>
                        </a:spcBef>
                        <a:spcAft>
                          <a:spcPts val="0"/>
                        </a:spcAft>
                      </a:pPr>
                      <a:r>
                        <a:rPr lang="en-US" sz="1800" b="0" dirty="0">
                          <a:solidFill>
                            <a:schemeClr val="tx1"/>
                          </a:solidFill>
                          <a:effectLst/>
                          <a:latin typeface="Times New Roman" panose="02020603050405020304" pitchFamily="18" charset="0"/>
                          <a:cs typeface="Times New Roman" panose="02020603050405020304" pitchFamily="18" charset="0"/>
                        </a:rPr>
                        <a:t>0.35</a:t>
                      </a:r>
                      <a:endParaRPr lang="en-US" sz="18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38668">
                <a:tc>
                  <a:txBody>
                    <a:bodyPr/>
                    <a:lstStyle/>
                    <a:p>
                      <a:pPr marL="0" marR="0" algn="ctr">
                        <a:spcBef>
                          <a:spcPts val="0"/>
                        </a:spcBef>
                        <a:spcAft>
                          <a:spcPts val="0"/>
                        </a:spcAft>
                      </a:pPr>
                      <a:r>
                        <a:rPr lang="en-US" sz="1800" b="0" dirty="0">
                          <a:solidFill>
                            <a:schemeClr val="tx1"/>
                          </a:solidFill>
                          <a:effectLst/>
                          <a:latin typeface="Times New Roman" panose="02020603050405020304" pitchFamily="18" charset="0"/>
                          <a:ea typeface="+mn-ea"/>
                          <a:cs typeface="Times New Roman" panose="02020603050405020304" pitchFamily="18" charset="0"/>
                        </a:rPr>
                        <a:t>A</a:t>
                      </a:r>
                      <a:endParaRPr lang="en-US" sz="1800" b="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cxnSp>
        <p:nvCxnSpPr>
          <p:cNvPr id="38" name="AutoShape 179">
            <a:extLst>
              <a:ext uri="{FF2B5EF4-FFF2-40B4-BE49-F238E27FC236}">
                <a16:creationId xmlns:a16="http://schemas.microsoft.com/office/drawing/2014/main" id="{4E7FA2B4-AF39-48DC-B507-4CE3EAA308BD}"/>
              </a:ext>
            </a:extLst>
          </p:cNvPr>
          <p:cNvCxnSpPr>
            <a:cxnSpLocks noChangeShapeType="1"/>
            <a:stCxn id="26" idx="5"/>
            <a:endCxn id="32" idx="0"/>
          </p:cNvCxnSpPr>
          <p:nvPr/>
        </p:nvCxnSpPr>
        <p:spPr bwMode="auto">
          <a:xfrm>
            <a:off x="10950990" y="4010429"/>
            <a:ext cx="361587" cy="848384"/>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9" name="AutoShape 179">
            <a:extLst>
              <a:ext uri="{FF2B5EF4-FFF2-40B4-BE49-F238E27FC236}">
                <a16:creationId xmlns:a16="http://schemas.microsoft.com/office/drawing/2014/main" id="{CC0D46A9-E18B-4F3C-9318-291CF8796C84}"/>
              </a:ext>
            </a:extLst>
          </p:cNvPr>
          <p:cNvCxnSpPr>
            <a:cxnSpLocks noChangeShapeType="1"/>
            <a:stCxn id="23" idx="4"/>
            <a:endCxn id="37" idx="0"/>
          </p:cNvCxnSpPr>
          <p:nvPr/>
        </p:nvCxnSpPr>
        <p:spPr bwMode="auto">
          <a:xfrm flipH="1">
            <a:off x="9181587" y="1849295"/>
            <a:ext cx="563541" cy="585993"/>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sp>
        <p:nvSpPr>
          <p:cNvPr id="40" name="TextBox 39">
            <a:extLst>
              <a:ext uri="{FF2B5EF4-FFF2-40B4-BE49-F238E27FC236}">
                <a16:creationId xmlns:a16="http://schemas.microsoft.com/office/drawing/2014/main" id="{09AD1D41-CA26-4A69-A3F6-49A7C3B512FA}"/>
              </a:ext>
            </a:extLst>
          </p:cNvPr>
          <p:cNvSpPr txBox="1"/>
          <p:nvPr/>
        </p:nvSpPr>
        <p:spPr>
          <a:xfrm>
            <a:off x="9667652" y="2952653"/>
            <a:ext cx="263217" cy="369332"/>
          </a:xfrm>
          <a:prstGeom prst="rect">
            <a:avLst/>
          </a:prstGeom>
          <a:noFill/>
        </p:spPr>
        <p:txBody>
          <a:bodyPr wrap="square" rtlCol="0">
            <a:spAutoFit/>
          </a:bodyPr>
          <a:lstStyle/>
          <a:p>
            <a:r>
              <a:rPr lang="en-US" dirty="0"/>
              <a:t>0</a:t>
            </a:r>
          </a:p>
        </p:txBody>
      </p:sp>
      <p:sp>
        <p:nvSpPr>
          <p:cNvPr id="41" name="TextBox 40">
            <a:extLst>
              <a:ext uri="{FF2B5EF4-FFF2-40B4-BE49-F238E27FC236}">
                <a16:creationId xmlns:a16="http://schemas.microsoft.com/office/drawing/2014/main" id="{E1A69EF6-3A20-4338-B6BE-2CBD2568E2FF}"/>
              </a:ext>
            </a:extLst>
          </p:cNvPr>
          <p:cNvSpPr txBox="1"/>
          <p:nvPr/>
        </p:nvSpPr>
        <p:spPr>
          <a:xfrm>
            <a:off x="9200140" y="1862656"/>
            <a:ext cx="263217" cy="369332"/>
          </a:xfrm>
          <a:prstGeom prst="rect">
            <a:avLst/>
          </a:prstGeom>
          <a:noFill/>
        </p:spPr>
        <p:txBody>
          <a:bodyPr wrap="square" rtlCol="0">
            <a:spAutoFit/>
          </a:bodyPr>
          <a:lstStyle/>
          <a:p>
            <a:r>
              <a:rPr lang="en-US" dirty="0"/>
              <a:t>0</a:t>
            </a:r>
          </a:p>
        </p:txBody>
      </p:sp>
      <p:sp>
        <p:nvSpPr>
          <p:cNvPr id="42" name="TextBox 41">
            <a:extLst>
              <a:ext uri="{FF2B5EF4-FFF2-40B4-BE49-F238E27FC236}">
                <a16:creationId xmlns:a16="http://schemas.microsoft.com/office/drawing/2014/main" id="{EA485558-48CF-4D82-A808-9267419784E9}"/>
              </a:ext>
            </a:extLst>
          </p:cNvPr>
          <p:cNvSpPr txBox="1"/>
          <p:nvPr/>
        </p:nvSpPr>
        <p:spPr>
          <a:xfrm>
            <a:off x="10265359" y="4047557"/>
            <a:ext cx="263217" cy="369332"/>
          </a:xfrm>
          <a:prstGeom prst="rect">
            <a:avLst/>
          </a:prstGeom>
          <a:noFill/>
        </p:spPr>
        <p:txBody>
          <a:bodyPr wrap="square" rtlCol="0">
            <a:spAutoFit/>
          </a:bodyPr>
          <a:lstStyle/>
          <a:p>
            <a:r>
              <a:rPr lang="en-US" dirty="0"/>
              <a:t>0</a:t>
            </a:r>
          </a:p>
        </p:txBody>
      </p:sp>
      <p:sp>
        <p:nvSpPr>
          <p:cNvPr id="43" name="TextBox 42">
            <a:extLst>
              <a:ext uri="{FF2B5EF4-FFF2-40B4-BE49-F238E27FC236}">
                <a16:creationId xmlns:a16="http://schemas.microsoft.com/office/drawing/2014/main" id="{5A47B022-F4E1-427C-8254-35B11525992A}"/>
              </a:ext>
            </a:extLst>
          </p:cNvPr>
          <p:cNvSpPr txBox="1"/>
          <p:nvPr/>
        </p:nvSpPr>
        <p:spPr>
          <a:xfrm>
            <a:off x="10793435" y="5245479"/>
            <a:ext cx="263217" cy="369332"/>
          </a:xfrm>
          <a:prstGeom prst="rect">
            <a:avLst/>
          </a:prstGeom>
          <a:noFill/>
        </p:spPr>
        <p:txBody>
          <a:bodyPr wrap="square" rtlCol="0">
            <a:spAutoFit/>
          </a:bodyPr>
          <a:lstStyle/>
          <a:p>
            <a:r>
              <a:rPr lang="en-US" dirty="0"/>
              <a:t>0</a:t>
            </a:r>
          </a:p>
        </p:txBody>
      </p:sp>
      <p:sp>
        <p:nvSpPr>
          <p:cNvPr id="44" name="TextBox 43">
            <a:extLst>
              <a:ext uri="{FF2B5EF4-FFF2-40B4-BE49-F238E27FC236}">
                <a16:creationId xmlns:a16="http://schemas.microsoft.com/office/drawing/2014/main" id="{0EE9B865-FC3B-4BC5-AC98-FA55DBE9BA48}"/>
              </a:ext>
            </a:extLst>
          </p:cNvPr>
          <p:cNvSpPr txBox="1"/>
          <p:nvPr/>
        </p:nvSpPr>
        <p:spPr>
          <a:xfrm>
            <a:off x="10060181" y="1957625"/>
            <a:ext cx="263217" cy="369332"/>
          </a:xfrm>
          <a:prstGeom prst="rect">
            <a:avLst/>
          </a:prstGeom>
          <a:noFill/>
        </p:spPr>
        <p:txBody>
          <a:bodyPr wrap="square" rtlCol="0">
            <a:spAutoFit/>
          </a:bodyPr>
          <a:lstStyle/>
          <a:p>
            <a:r>
              <a:rPr lang="en-US" dirty="0"/>
              <a:t>1</a:t>
            </a:r>
          </a:p>
        </p:txBody>
      </p:sp>
      <p:sp>
        <p:nvSpPr>
          <p:cNvPr id="45" name="TextBox 44">
            <a:extLst>
              <a:ext uri="{FF2B5EF4-FFF2-40B4-BE49-F238E27FC236}">
                <a16:creationId xmlns:a16="http://schemas.microsoft.com/office/drawing/2014/main" id="{F208A02E-1806-4A6F-8A6D-592651DEA6E7}"/>
              </a:ext>
            </a:extLst>
          </p:cNvPr>
          <p:cNvSpPr txBox="1"/>
          <p:nvPr/>
        </p:nvSpPr>
        <p:spPr>
          <a:xfrm>
            <a:off x="11611546" y="5290805"/>
            <a:ext cx="263217" cy="369332"/>
          </a:xfrm>
          <a:prstGeom prst="rect">
            <a:avLst/>
          </a:prstGeom>
          <a:noFill/>
        </p:spPr>
        <p:txBody>
          <a:bodyPr wrap="square" rtlCol="0">
            <a:spAutoFit/>
          </a:bodyPr>
          <a:lstStyle/>
          <a:p>
            <a:r>
              <a:rPr lang="en-US" dirty="0"/>
              <a:t>1</a:t>
            </a:r>
          </a:p>
        </p:txBody>
      </p:sp>
      <p:sp>
        <p:nvSpPr>
          <p:cNvPr id="46" name="TextBox 45">
            <a:extLst>
              <a:ext uri="{FF2B5EF4-FFF2-40B4-BE49-F238E27FC236}">
                <a16:creationId xmlns:a16="http://schemas.microsoft.com/office/drawing/2014/main" id="{15D9D07E-95FE-42E0-B88D-221710ECCC1F}"/>
              </a:ext>
            </a:extLst>
          </p:cNvPr>
          <p:cNvSpPr txBox="1"/>
          <p:nvPr/>
        </p:nvSpPr>
        <p:spPr>
          <a:xfrm>
            <a:off x="11162499" y="4214099"/>
            <a:ext cx="263217" cy="369332"/>
          </a:xfrm>
          <a:prstGeom prst="rect">
            <a:avLst/>
          </a:prstGeom>
          <a:noFill/>
        </p:spPr>
        <p:txBody>
          <a:bodyPr wrap="square" rtlCol="0">
            <a:spAutoFit/>
          </a:bodyPr>
          <a:lstStyle/>
          <a:p>
            <a:r>
              <a:rPr lang="en-US" dirty="0"/>
              <a:t>1</a:t>
            </a:r>
          </a:p>
        </p:txBody>
      </p:sp>
      <p:sp>
        <p:nvSpPr>
          <p:cNvPr id="47" name="TextBox 46">
            <a:extLst>
              <a:ext uri="{FF2B5EF4-FFF2-40B4-BE49-F238E27FC236}">
                <a16:creationId xmlns:a16="http://schemas.microsoft.com/office/drawing/2014/main" id="{E09156F0-7209-406D-BE26-9308D27BCCAE}"/>
              </a:ext>
            </a:extLst>
          </p:cNvPr>
          <p:cNvSpPr txBox="1"/>
          <p:nvPr/>
        </p:nvSpPr>
        <p:spPr>
          <a:xfrm>
            <a:off x="10760774" y="3195809"/>
            <a:ext cx="263217" cy="369332"/>
          </a:xfrm>
          <a:prstGeom prst="rect">
            <a:avLst/>
          </a:prstGeom>
          <a:noFill/>
        </p:spPr>
        <p:txBody>
          <a:bodyPr wrap="square" rtlCol="0">
            <a:spAutoFit/>
          </a:bodyPr>
          <a:lstStyle/>
          <a:p>
            <a:r>
              <a:rPr lang="en-US" dirty="0"/>
              <a:t>1</a:t>
            </a:r>
          </a:p>
        </p:txBody>
      </p:sp>
      <p:sp>
        <p:nvSpPr>
          <p:cNvPr id="123" name="TextBox 122">
            <a:extLst>
              <a:ext uri="{FF2B5EF4-FFF2-40B4-BE49-F238E27FC236}">
                <a16:creationId xmlns:a16="http://schemas.microsoft.com/office/drawing/2014/main" id="{2343B688-2042-44C7-96C9-FDD846484B40}"/>
              </a:ext>
            </a:extLst>
          </p:cNvPr>
          <p:cNvSpPr txBox="1"/>
          <p:nvPr/>
        </p:nvSpPr>
        <p:spPr>
          <a:xfrm>
            <a:off x="9974394" y="1125974"/>
            <a:ext cx="1768760" cy="369332"/>
          </a:xfrm>
          <a:prstGeom prst="rect">
            <a:avLst/>
          </a:prstGeom>
          <a:noFill/>
        </p:spPr>
        <p:txBody>
          <a:bodyPr wrap="square">
            <a:spAutoFit/>
          </a:bodyPr>
          <a:lstStyle/>
          <a:p>
            <a:r>
              <a:rPr lang="en-US"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P</a:t>
            </a:r>
            <a:r>
              <a:rPr lang="en-US" sz="18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refix-free </a:t>
            </a:r>
            <a:r>
              <a:rPr lang="en-US"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C</a:t>
            </a:r>
            <a:r>
              <a:rPr lang="en-US" sz="18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ode</a:t>
            </a:r>
            <a:endParaRPr lang="en-US" dirty="0"/>
          </a:p>
        </p:txBody>
      </p:sp>
    </p:spTree>
    <p:extLst>
      <p:ext uri="{BB962C8B-B14F-4D97-AF65-F5344CB8AC3E}">
        <p14:creationId xmlns:p14="http://schemas.microsoft.com/office/powerpoint/2010/main" val="5858303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68930" y="795558"/>
            <a:ext cx="8398328" cy="5078313"/>
          </a:xfrm>
          <a:prstGeom prst="rect">
            <a:avLst/>
          </a:prstGeom>
        </p:spPr>
        <p:txBody>
          <a:bodyPr wrap="square">
            <a:spAutoFit/>
          </a:bodyPr>
          <a:lstStyle/>
          <a:p>
            <a:pPr marL="342900" marR="0" lvl="0" indent="-342900">
              <a:spcBef>
                <a:spcPts val="0"/>
              </a:spcBef>
              <a:spcAft>
                <a:spcPts val="12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If a fixed-length encoding is used for the same alphabet, then at least 3 bits per each character is needed.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342900" marR="0" lvl="0" indent="-342900">
              <a:spcBef>
                <a:spcPts val="0"/>
              </a:spcBef>
              <a:spcAft>
                <a:spcPts val="12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Consider that the </a:t>
            </a:r>
            <a:r>
              <a:rPr lang="en-US" sz="2200" i="1"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compression ratio</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is a standard measure of a compression algorithm’s effectiveness.</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342900" marR="0" lvl="0" indent="-342900">
              <a:spcBef>
                <a:spcPts val="0"/>
              </a:spcBef>
              <a:spcAft>
                <a:spcPts val="12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For this example, Huffman’s code achieves the compression ratio of      </a:t>
            </a:r>
          </a:p>
          <a:p>
            <a:pPr marL="342900" marR="0" lvl="0" indent="-342900">
              <a:spcBef>
                <a:spcPts val="0"/>
              </a:spcBef>
              <a:spcAft>
                <a:spcPts val="12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(3 – 2.25)/3  *100%  = 25%.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800100" marR="0" lvl="1" indent="-342900">
              <a:spcBef>
                <a:spcPts val="0"/>
              </a:spcBef>
              <a:spcAft>
                <a:spcPts val="12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Huffman’s encoding of the text will use 25% less memory than its fixed-length encoding.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800100" marR="0" lvl="1" indent="-342900">
              <a:spcBef>
                <a:spcPts val="0"/>
              </a:spcBef>
              <a:spcAft>
                <a:spcPts val="12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Extensive experiments with Huffman codes shows that </a:t>
            </a:r>
          </a:p>
          <a:p>
            <a:pPr marL="1257300" lvl="2" indent="-342900">
              <a:spcAft>
                <a:spcPts val="12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the compression ratio for this scheme typically falls between 20% and 80%, depending on the characteristics of the text being compressed.</a:t>
            </a:r>
            <a:endParaRPr lang="en-US" sz="2200" dirty="0">
              <a:solidFill>
                <a:srgbClr val="000000"/>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p:txBody>
      </p:sp>
    </p:spTree>
    <p:extLst>
      <p:ext uri="{BB962C8B-B14F-4D97-AF65-F5344CB8AC3E}">
        <p14:creationId xmlns:p14="http://schemas.microsoft.com/office/powerpoint/2010/main" val="28796469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7831" y="759038"/>
            <a:ext cx="8704730" cy="5755422"/>
          </a:xfrm>
          <a:prstGeom prst="rect">
            <a:avLst/>
          </a:prstGeom>
        </p:spPr>
        <p:txBody>
          <a:bodyPr wrap="square">
            <a:spAutoFit/>
          </a:bodyPr>
          <a:lstStyle/>
          <a:p>
            <a:pPr>
              <a:spcAft>
                <a:spcPts val="600"/>
              </a:spcAft>
            </a:pPr>
            <a:r>
              <a:rPr lang="en-US" sz="2800" i="1" dirty="0">
                <a:solidFill>
                  <a:srgbClr val="FF0000"/>
                </a:solidFill>
                <a:ea typeface="Microsoft YaHei" panose="020B0503020204020204" pitchFamily="34" charset="-122"/>
                <a:cs typeface="Microsoft YaHei" panose="020B0503020204020204" pitchFamily="34" charset="-122"/>
              </a:rPr>
              <a:t>Huffman’s encoding is one of the most important file-compression methods. </a:t>
            </a:r>
            <a:endParaRPr lang="en-US" sz="2800" dirty="0">
              <a:solidFill>
                <a:srgbClr val="000000"/>
              </a:solidFill>
              <a:ea typeface="Microsoft YaHei" panose="020B0503020204020204" pitchFamily="34" charset="-122"/>
              <a:cs typeface="Microsoft YaHei" panose="020B0503020204020204" pitchFamily="34" charset="-122"/>
            </a:endParaRPr>
          </a:p>
          <a:p>
            <a:pPr marL="342900" marR="0" lvl="0" indent="-342900">
              <a:spcBef>
                <a:spcPts val="0"/>
              </a:spcBef>
              <a:spcAft>
                <a:spcPts val="6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Its simplicity and versatility, </a:t>
            </a:r>
          </a:p>
          <a:p>
            <a:pPr marL="342900" marR="0" lvl="0" indent="-342900">
              <a:spcBef>
                <a:spcPts val="0"/>
              </a:spcBef>
              <a:spcAft>
                <a:spcPts val="6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It yields an optimal (i.e., minimal-length) encoding </a:t>
            </a:r>
          </a:p>
          <a:p>
            <a:pPr marL="800100" marR="0" lvl="1" indent="-342900">
              <a:spcBef>
                <a:spcPts val="0"/>
              </a:spcBef>
              <a:spcAft>
                <a:spcPts val="6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provided the frequencies of character occurrences are independent and known in advance.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342900" marR="0" lvl="0" indent="-342900">
              <a:spcBef>
                <a:spcPts val="0"/>
              </a:spcBef>
              <a:spcAft>
                <a:spcPts val="6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The simplest version of Huffman compression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800100" marR="0" lvl="1" indent="-342900">
              <a:spcBef>
                <a:spcPts val="0"/>
              </a:spcBef>
              <a:spcAft>
                <a:spcPts val="6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calls for a preliminary scanning of a given text to count the frequencies of character occurrences in it.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800100" marR="0" lvl="1" indent="-342900">
              <a:spcBef>
                <a:spcPts val="0"/>
              </a:spcBef>
              <a:spcAft>
                <a:spcPts val="6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Then uses these frequencies to construct a Huffman coding tree and encode the text as described above.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342900" marR="0" lvl="0" indent="-342900">
              <a:spcBef>
                <a:spcPts val="0"/>
              </a:spcBef>
              <a:spcAft>
                <a:spcPts val="6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This scheme makes it necessary to include the coding table into the encoded text to make its decoding possible.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342900" marR="0" lvl="0" indent="-342900">
              <a:spcBef>
                <a:spcPts val="0"/>
              </a:spcBef>
              <a:spcAft>
                <a:spcPts val="6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a:t>
            </a:r>
            <a:endParaRPr lang="en-US" sz="2200" dirty="0">
              <a:solidFill>
                <a:srgbClr val="000000"/>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p:txBody>
      </p:sp>
    </p:spTree>
    <p:extLst>
      <p:ext uri="{BB962C8B-B14F-4D97-AF65-F5344CB8AC3E}">
        <p14:creationId xmlns:p14="http://schemas.microsoft.com/office/powerpoint/2010/main" val="13176184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12259" y="977532"/>
            <a:ext cx="8704730" cy="5124480"/>
          </a:xfrm>
          <a:prstGeom prst="rect">
            <a:avLst/>
          </a:prstGeom>
        </p:spPr>
        <p:txBody>
          <a:bodyPr wrap="square">
            <a:spAutoFit/>
          </a:bodyPr>
          <a:lstStyle/>
          <a:p>
            <a:pPr>
              <a:spcAft>
                <a:spcPts val="600"/>
              </a:spcAft>
            </a:pPr>
            <a:r>
              <a:rPr lang="en-US" sz="3200" i="1" dirty="0">
                <a:solidFill>
                  <a:srgbClr val="FF0000"/>
                </a:solidFill>
                <a:ea typeface="Microsoft YaHei" panose="020B0503020204020204" pitchFamily="34" charset="-122"/>
                <a:cs typeface="Microsoft YaHei" panose="020B0503020204020204" pitchFamily="34" charset="-122"/>
              </a:rPr>
              <a:t>Huffman’s encoding is one of the most important file-compression methods. </a:t>
            </a:r>
            <a:endParaRPr lang="en-US" sz="3200" dirty="0">
              <a:solidFill>
                <a:srgbClr val="000000"/>
              </a:solidFill>
              <a:ea typeface="Microsoft YaHei" panose="020B0503020204020204" pitchFamily="34" charset="-122"/>
              <a:cs typeface="Microsoft YaHei" panose="020B0503020204020204" pitchFamily="34" charset="-122"/>
            </a:endParaRPr>
          </a:p>
          <a:p>
            <a:pPr marL="342900" marR="0" lvl="0" indent="-342900">
              <a:spcBef>
                <a:spcPts val="0"/>
              </a:spcBef>
              <a:spcAft>
                <a:spcPts val="6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342900" marR="0" lvl="0" indent="-342900">
              <a:spcBef>
                <a:spcPts val="0"/>
              </a:spcBef>
              <a:spcAft>
                <a:spcPts val="600"/>
              </a:spcAft>
              <a:buFont typeface="Arial" panose="020B0604020202020204" pitchFamily="34" charset="0"/>
              <a:buChar char="•"/>
            </a:pPr>
            <a:r>
              <a:rPr lang="en-US" sz="24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This drawback can be overcome by using </a:t>
            </a:r>
            <a:r>
              <a:rPr lang="en-US" sz="2400" i="1"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dynamic Huffman encoding,</a:t>
            </a:r>
            <a:r>
              <a:rPr lang="en-US" sz="24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in which </a:t>
            </a:r>
            <a:endParaRPr lang="en-US" sz="24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800100" marR="0" lvl="1" indent="-342900">
              <a:spcBef>
                <a:spcPts val="0"/>
              </a:spcBef>
              <a:spcAft>
                <a:spcPts val="600"/>
              </a:spcAft>
              <a:buFont typeface="Arial" panose="020B0604020202020204" pitchFamily="34" charset="0"/>
              <a:buChar char="•"/>
            </a:pPr>
            <a:r>
              <a:rPr lang="en-US" sz="24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the coding tree is updated each time a new character is read from the source text. </a:t>
            </a:r>
            <a:endParaRPr lang="en-US" sz="24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342900" indent="-342900">
              <a:spcAft>
                <a:spcPts val="600"/>
              </a:spcAft>
              <a:buFont typeface="Arial" panose="020B0604020202020204" pitchFamily="34" charset="0"/>
              <a:buChar char="•"/>
            </a:pPr>
            <a:endParaRPr lang="en-US" sz="24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342900" marR="0" lvl="0" indent="-342900">
              <a:spcBef>
                <a:spcPts val="0"/>
              </a:spcBef>
              <a:spcAft>
                <a:spcPts val="600"/>
              </a:spcAft>
              <a:buFont typeface="Arial" panose="020B0604020202020204" pitchFamily="34" charset="0"/>
              <a:buChar char="•"/>
            </a:pPr>
            <a:r>
              <a:rPr lang="en-US" sz="24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Modern alternatives such as </a:t>
            </a:r>
            <a:r>
              <a:rPr lang="en-US" sz="2400" i="1"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Lempel-Ziv</a:t>
            </a:r>
            <a:r>
              <a:rPr lang="en-US" sz="24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algorithms assign codewords not to individual characters but to strings of characters allowing them to achieve better and more robust compressions in many applications.</a:t>
            </a:r>
            <a:endParaRPr lang="en-US" sz="2400" dirty="0">
              <a:solidFill>
                <a:srgbClr val="000000"/>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p:txBody>
      </p:sp>
    </p:spTree>
    <p:extLst>
      <p:ext uri="{BB962C8B-B14F-4D97-AF65-F5344CB8AC3E}">
        <p14:creationId xmlns:p14="http://schemas.microsoft.com/office/powerpoint/2010/main" val="24164319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1644895" y="812899"/>
                <a:ext cx="8498542" cy="5233356"/>
              </a:xfrm>
              <a:prstGeom prst="rect">
                <a:avLst/>
              </a:prstGeom>
            </p:spPr>
            <p:txBody>
              <a:bodyPr wrap="square">
                <a:spAutoFit/>
              </a:bodyPr>
              <a:lstStyle/>
              <a:p>
                <a:pPr>
                  <a:spcAft>
                    <a:spcPts val="1200"/>
                  </a:spcAft>
                </a:pPr>
                <a:r>
                  <a:rPr lang="en-US" sz="3200" i="1" spc="-150" dirty="0">
                    <a:solidFill>
                      <a:srgbClr val="FF0000"/>
                    </a:solidFill>
                    <a:ea typeface="Microsoft YaHei" panose="020B0503020204020204" pitchFamily="34" charset="-122"/>
                    <a:cs typeface="Microsoft YaHei" panose="020B0503020204020204" pitchFamily="34" charset="-122"/>
                  </a:rPr>
                  <a:t>Applications of Huffman’s algorithm are not limited to data compression. </a:t>
                </a:r>
                <a:endParaRPr lang="en-US" sz="3200" i="1" spc="-150" dirty="0">
                  <a:solidFill>
                    <a:srgbClr val="000000"/>
                  </a:solidFill>
                  <a:ea typeface="Microsoft YaHei" panose="020B0503020204020204" pitchFamily="34" charset="-122"/>
                  <a:cs typeface="Microsoft YaHei" panose="020B0503020204020204" pitchFamily="34" charset="-122"/>
                </a:endParaRPr>
              </a:p>
              <a:p>
                <a:pPr marL="342900" marR="0" lvl="0" indent="-342900">
                  <a:spcBef>
                    <a:spcPts val="0"/>
                  </a:spcBef>
                  <a:spcAft>
                    <a:spcPts val="12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Let assign n positive numbers  </a:t>
                </a:r>
                <a:r>
                  <a:rPr lang="en-US" sz="2200" i="1"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w</a:t>
                </a:r>
                <a:r>
                  <a:rPr lang="en-US" sz="2200" baseline="-250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1</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 </a:t>
                </a:r>
                <a:r>
                  <a:rPr lang="en-US" sz="2200" i="1"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w</a:t>
                </a:r>
                <a:r>
                  <a:rPr lang="en-US" sz="2200" baseline="-250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2</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 …., </a:t>
                </a:r>
                <a:r>
                  <a:rPr lang="en-US" sz="2200" i="1" dirty="0" err="1">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w</a:t>
                </a:r>
                <a:r>
                  <a:rPr lang="en-US" sz="2200" baseline="-25000" dirty="0" err="1">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n</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to n leaves of a binary tree, one per node.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342900" marR="0" lvl="0" indent="-342900">
                  <a:spcBef>
                    <a:spcPts val="0"/>
                  </a:spcBef>
                  <a:spcAft>
                    <a:spcPts val="12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Define the </a:t>
                </a:r>
                <a:r>
                  <a:rPr lang="en-US" sz="2200" i="1"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weighted path length </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as the sum </a:t>
                </a:r>
                <a14:m>
                  <m:oMath xmlns:m="http://schemas.openxmlformats.org/officeDocument/2006/math">
                    <m:nary>
                      <m:naryPr>
                        <m:chr m:val="∑"/>
                        <m:limLoc m:val="subSup"/>
                        <m:ctrlPr>
                          <a:rPr lang="en-US" sz="2200" i="1" smtClean="0">
                            <a:solidFill>
                              <a:srgbClr val="000000"/>
                            </a:solidFill>
                            <a:latin typeface="Cambria Math" panose="02040503050406030204" pitchFamily="18" charset="0"/>
                            <a:ea typeface="Microsoft YaHei" panose="020B0503020204020204" pitchFamily="34" charset="-122"/>
                          </a:rPr>
                        </m:ctrlPr>
                      </m:naryPr>
                      <m:sub>
                        <m:r>
                          <m:rPr>
                            <m:brk m:alnAt="25"/>
                          </m:rPr>
                          <a:rPr lang="en-US" sz="2200" b="0" i="1" smtClean="0">
                            <a:solidFill>
                              <a:srgbClr val="000000"/>
                            </a:solidFill>
                            <a:latin typeface="Cambria Math" panose="02040503050406030204" pitchFamily="18" charset="0"/>
                            <a:ea typeface="Microsoft YaHei" panose="020B0503020204020204" pitchFamily="34" charset="-122"/>
                          </a:rPr>
                          <m:t>𝑖</m:t>
                        </m:r>
                        <m:r>
                          <a:rPr lang="en-US" sz="2200" b="0" i="1" smtClean="0">
                            <a:solidFill>
                              <a:srgbClr val="000000"/>
                            </a:solidFill>
                            <a:latin typeface="Cambria Math" panose="02040503050406030204" pitchFamily="18" charset="0"/>
                            <a:ea typeface="Microsoft YaHei" panose="020B0503020204020204" pitchFamily="34" charset="-122"/>
                          </a:rPr>
                          <m:t>=1</m:t>
                        </m:r>
                      </m:sub>
                      <m:sup>
                        <m:r>
                          <a:rPr lang="en-US" sz="2200" b="0" i="1" smtClean="0">
                            <a:solidFill>
                              <a:srgbClr val="000000"/>
                            </a:solidFill>
                            <a:latin typeface="Cambria Math" panose="02040503050406030204" pitchFamily="18" charset="0"/>
                            <a:ea typeface="Microsoft YaHei" panose="020B0503020204020204" pitchFamily="34" charset="-122"/>
                          </a:rPr>
                          <m:t>𝑛</m:t>
                        </m:r>
                      </m:sup>
                      <m:e>
                        <m:sSub>
                          <m:sSubPr>
                            <m:ctrlPr>
                              <a:rPr lang="en-US" sz="2200" i="1" smtClean="0">
                                <a:solidFill>
                                  <a:srgbClr val="000000"/>
                                </a:solidFill>
                                <a:latin typeface="Cambria Math" panose="02040503050406030204" pitchFamily="18" charset="0"/>
                                <a:ea typeface="Microsoft YaHei" panose="020B0503020204020204" pitchFamily="34" charset="-122"/>
                              </a:rPr>
                            </m:ctrlPr>
                          </m:sSubPr>
                          <m:e>
                            <m:r>
                              <a:rPr lang="en-US" sz="2200" b="0" i="1" smtClean="0">
                                <a:solidFill>
                                  <a:srgbClr val="000000"/>
                                </a:solidFill>
                                <a:latin typeface="Cambria Math" panose="02040503050406030204" pitchFamily="18" charset="0"/>
                                <a:ea typeface="Microsoft YaHei" panose="020B0503020204020204" pitchFamily="34" charset="-122"/>
                              </a:rPr>
                              <m:t>𝑙</m:t>
                            </m:r>
                          </m:e>
                          <m:sub>
                            <m:r>
                              <a:rPr lang="en-US" sz="2200" b="0" i="1" smtClean="0">
                                <a:solidFill>
                                  <a:srgbClr val="000000"/>
                                </a:solidFill>
                                <a:latin typeface="Cambria Math" panose="02040503050406030204" pitchFamily="18" charset="0"/>
                                <a:ea typeface="Microsoft YaHei" panose="020B0503020204020204" pitchFamily="34" charset="-122"/>
                              </a:rPr>
                              <m:t>𝑖</m:t>
                            </m:r>
                          </m:sub>
                        </m:sSub>
                        <m:r>
                          <a:rPr lang="en-US" sz="2200" b="0" i="1" smtClean="0">
                            <a:solidFill>
                              <a:srgbClr val="000000"/>
                            </a:solidFill>
                            <a:latin typeface="Cambria Math" panose="02040503050406030204" pitchFamily="18" charset="0"/>
                            <a:ea typeface="Microsoft YaHei" panose="020B0503020204020204" pitchFamily="34" charset="-122"/>
                          </a:rPr>
                          <m:t>∗</m:t>
                        </m:r>
                        <m:sSub>
                          <m:sSubPr>
                            <m:ctrlPr>
                              <a:rPr lang="en-US" sz="2200" b="0" i="1" smtClean="0">
                                <a:solidFill>
                                  <a:srgbClr val="000000"/>
                                </a:solidFill>
                                <a:latin typeface="Cambria Math" panose="02040503050406030204" pitchFamily="18" charset="0"/>
                                <a:ea typeface="Microsoft YaHei" panose="020B0503020204020204" pitchFamily="34" charset="-122"/>
                              </a:rPr>
                            </m:ctrlPr>
                          </m:sSubPr>
                          <m:e>
                            <m:r>
                              <a:rPr lang="en-US" sz="2200" b="0" i="1" smtClean="0">
                                <a:solidFill>
                                  <a:srgbClr val="000000"/>
                                </a:solidFill>
                                <a:latin typeface="Cambria Math" panose="02040503050406030204" pitchFamily="18" charset="0"/>
                                <a:ea typeface="Microsoft YaHei" panose="020B0503020204020204" pitchFamily="34" charset="-122"/>
                              </a:rPr>
                              <m:t>𝑤</m:t>
                            </m:r>
                          </m:e>
                          <m:sub>
                            <m:r>
                              <a:rPr lang="en-US" sz="2200" b="0" i="1" smtClean="0">
                                <a:solidFill>
                                  <a:srgbClr val="000000"/>
                                </a:solidFill>
                                <a:latin typeface="Cambria Math" panose="02040503050406030204" pitchFamily="18" charset="0"/>
                                <a:ea typeface="Microsoft YaHei" panose="020B0503020204020204" pitchFamily="34" charset="-122"/>
                              </a:rPr>
                              <m:t>𝑖</m:t>
                            </m:r>
                          </m:sub>
                        </m:sSub>
                      </m:e>
                    </m:nary>
                  </m:oMath>
                </a14:m>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where </a:t>
                </a:r>
                <a14:m>
                  <m:oMath xmlns:m="http://schemas.openxmlformats.org/officeDocument/2006/math">
                    <m:sSub>
                      <m:sSubPr>
                        <m:ctrlPr>
                          <a:rPr lang="en-US" sz="2200" i="1">
                            <a:solidFill>
                              <a:srgbClr val="000000"/>
                            </a:solidFill>
                            <a:latin typeface="Cambria Math" panose="02040503050406030204" pitchFamily="18" charset="0"/>
                            <a:ea typeface="Microsoft YaHei" panose="020B0503020204020204" pitchFamily="34" charset="-122"/>
                          </a:rPr>
                        </m:ctrlPr>
                      </m:sSubPr>
                      <m:e>
                        <m:r>
                          <a:rPr lang="en-US" sz="2200" i="1">
                            <a:solidFill>
                              <a:srgbClr val="000000"/>
                            </a:solidFill>
                            <a:latin typeface="Cambria Math" panose="02040503050406030204" pitchFamily="18" charset="0"/>
                            <a:ea typeface="Microsoft YaHei" panose="020B0503020204020204" pitchFamily="34" charset="-122"/>
                          </a:rPr>
                          <m:t>𝑙</m:t>
                        </m:r>
                      </m:e>
                      <m:sub>
                        <m:r>
                          <a:rPr lang="en-US" sz="2200" i="1">
                            <a:solidFill>
                              <a:srgbClr val="000000"/>
                            </a:solidFill>
                            <a:latin typeface="Cambria Math" panose="02040503050406030204" pitchFamily="18" charset="0"/>
                            <a:ea typeface="Microsoft YaHei" panose="020B0503020204020204" pitchFamily="34" charset="-122"/>
                          </a:rPr>
                          <m:t>𝑖</m:t>
                        </m:r>
                      </m:sub>
                    </m:sSub>
                  </m:oMath>
                </a14:m>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is the length of the simple path from the root to the </a:t>
                </a:r>
                <a:r>
                  <a:rPr lang="en-US" sz="2200" dirty="0" err="1">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a:t>
                </a:r>
                <a:r>
                  <a:rPr lang="en-US" sz="2200" baseline="30000" dirty="0" err="1">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th</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leaf.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800100" marR="0" lvl="1" indent="-342900">
                  <a:spcBef>
                    <a:spcPts val="0"/>
                  </a:spcBef>
                  <a:spcAft>
                    <a:spcPts val="12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How can we construct a binary tree with minimum weighted path length?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800100" marR="0" lvl="1" indent="-342900">
                  <a:spcBef>
                    <a:spcPts val="0"/>
                  </a:spcBef>
                  <a:spcAft>
                    <a:spcPts val="12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It is this more general problem that Huffman’s algorithm actually solves.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800100" marR="0" lvl="1" indent="-342900">
                  <a:spcBef>
                    <a:spcPts val="0"/>
                  </a:spcBef>
                  <a:spcAft>
                    <a:spcPts val="120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(For the coding application, </a:t>
                </a:r>
                <a14:m>
                  <m:oMath xmlns:m="http://schemas.openxmlformats.org/officeDocument/2006/math">
                    <m:sSub>
                      <m:sSubPr>
                        <m:ctrlPr>
                          <a:rPr lang="en-US" sz="2200" i="1">
                            <a:solidFill>
                              <a:srgbClr val="000000"/>
                            </a:solidFill>
                            <a:latin typeface="Cambria Math" panose="02040503050406030204" pitchFamily="18" charset="0"/>
                            <a:ea typeface="Microsoft YaHei" panose="020B0503020204020204" pitchFamily="34" charset="-122"/>
                          </a:rPr>
                        </m:ctrlPr>
                      </m:sSubPr>
                      <m:e>
                        <m:r>
                          <a:rPr lang="en-US" sz="2200" i="1">
                            <a:solidFill>
                              <a:srgbClr val="000000"/>
                            </a:solidFill>
                            <a:latin typeface="Cambria Math" panose="02040503050406030204" pitchFamily="18" charset="0"/>
                            <a:ea typeface="Microsoft YaHei" panose="020B0503020204020204" pitchFamily="34" charset="-122"/>
                          </a:rPr>
                          <m:t>𝑙</m:t>
                        </m:r>
                      </m:e>
                      <m:sub>
                        <m:r>
                          <a:rPr lang="en-US" sz="2200" i="1">
                            <a:solidFill>
                              <a:srgbClr val="000000"/>
                            </a:solidFill>
                            <a:latin typeface="Cambria Math" panose="02040503050406030204" pitchFamily="18" charset="0"/>
                            <a:ea typeface="Microsoft YaHei" panose="020B0503020204020204" pitchFamily="34" charset="-122"/>
                          </a:rPr>
                          <m:t>𝑖</m:t>
                        </m:r>
                      </m:sub>
                    </m:sSub>
                  </m:oMath>
                </a14:m>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and </a:t>
                </a:r>
                <a14:m>
                  <m:oMath xmlns:m="http://schemas.openxmlformats.org/officeDocument/2006/math">
                    <m:sSub>
                      <m:sSubPr>
                        <m:ctrlPr>
                          <a:rPr lang="en-US" sz="2200" i="1">
                            <a:solidFill>
                              <a:srgbClr val="000000"/>
                            </a:solidFill>
                            <a:latin typeface="Cambria Math" panose="02040503050406030204" pitchFamily="18" charset="0"/>
                            <a:ea typeface="Microsoft YaHei" panose="020B0503020204020204" pitchFamily="34" charset="-122"/>
                          </a:rPr>
                        </m:ctrlPr>
                      </m:sSubPr>
                      <m:e>
                        <m:r>
                          <a:rPr lang="en-US" sz="2200" i="1">
                            <a:solidFill>
                              <a:srgbClr val="000000"/>
                            </a:solidFill>
                            <a:latin typeface="Cambria Math" panose="02040503050406030204" pitchFamily="18" charset="0"/>
                            <a:ea typeface="Microsoft YaHei" panose="020B0503020204020204" pitchFamily="34" charset="-122"/>
                          </a:rPr>
                          <m:t>𝑤</m:t>
                        </m:r>
                      </m:e>
                      <m:sub>
                        <m:r>
                          <a:rPr lang="en-US" sz="2200" i="1">
                            <a:solidFill>
                              <a:srgbClr val="000000"/>
                            </a:solidFill>
                            <a:latin typeface="Cambria Math" panose="02040503050406030204" pitchFamily="18" charset="0"/>
                            <a:ea typeface="Microsoft YaHei" panose="020B0503020204020204" pitchFamily="34" charset="-122"/>
                          </a:rPr>
                          <m:t>𝑖</m:t>
                        </m:r>
                      </m:sub>
                    </m:sSub>
                  </m:oMath>
                </a14:m>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are the length of the codeword and the frequency of the </a:t>
                </a:r>
                <a:r>
                  <a:rPr lang="en-US" sz="2200" dirty="0" err="1">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a:t>
                </a:r>
                <a:r>
                  <a:rPr lang="en-US" sz="2200" baseline="30000" dirty="0" err="1">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th</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character, respectively.)</a:t>
                </a:r>
                <a:endParaRPr lang="en-US" sz="2200" dirty="0">
                  <a:solidFill>
                    <a:srgbClr val="000000"/>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p:txBody>
          </p:sp>
        </mc:Choice>
        <mc:Fallback xmlns="">
          <p:sp>
            <p:nvSpPr>
              <p:cNvPr id="2" name="Rectangle 1"/>
              <p:cNvSpPr>
                <a:spLocks noRot="1" noChangeAspect="1" noMove="1" noResize="1" noEditPoints="1" noAdjustHandles="1" noChangeArrowheads="1" noChangeShapeType="1" noTextEdit="1"/>
              </p:cNvSpPr>
              <p:nvPr/>
            </p:nvSpPr>
            <p:spPr>
              <a:xfrm>
                <a:off x="1644895" y="812899"/>
                <a:ext cx="8498542" cy="5233356"/>
              </a:xfrm>
              <a:prstGeom prst="rect">
                <a:avLst/>
              </a:prstGeom>
              <a:blipFill>
                <a:blip r:embed="rId2"/>
                <a:stretch>
                  <a:fillRect l="-1865" t="-1513" r="-1435" b="-1397"/>
                </a:stretch>
              </a:blipFill>
            </p:spPr>
            <p:txBody>
              <a:bodyPr/>
              <a:lstStyle/>
              <a:p>
                <a:r>
                  <a:rPr lang="en-US">
                    <a:noFill/>
                  </a:rPr>
                  <a:t> </a:t>
                </a:r>
              </a:p>
            </p:txBody>
          </p:sp>
        </mc:Fallback>
      </mc:AlternateContent>
    </p:spTree>
    <p:extLst>
      <p:ext uri="{BB962C8B-B14F-4D97-AF65-F5344CB8AC3E}">
        <p14:creationId xmlns:p14="http://schemas.microsoft.com/office/powerpoint/2010/main" val="36030390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47061" y="1703002"/>
            <a:ext cx="8695765" cy="4478149"/>
          </a:xfrm>
          <a:prstGeom prst="rect">
            <a:avLst/>
          </a:prstGeom>
        </p:spPr>
        <p:txBody>
          <a:bodyPr wrap="square">
            <a:spAutoFit/>
          </a:bodyPr>
          <a:lstStyle/>
          <a:p>
            <a:pPr>
              <a:spcAft>
                <a:spcPts val="1200"/>
              </a:spcAft>
            </a:pPr>
            <a:r>
              <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rPr>
              <a:t> </a:t>
            </a:r>
            <a:r>
              <a:rPr lang="en-US" sz="3200" i="1" dirty="0">
                <a:solidFill>
                  <a:srgbClr val="FF0000"/>
                </a:solidFill>
                <a:ea typeface="Microsoft YaHei" panose="020B0503020204020204" pitchFamily="34" charset="-122"/>
                <a:cs typeface="Microsoft YaHei" panose="020B0503020204020204" pitchFamily="34" charset="-122"/>
              </a:rPr>
              <a:t>Need Huffman’s algorithm to solve this problem in its general case.      </a:t>
            </a:r>
            <a:endParaRPr lang="en-US" sz="3200" dirty="0">
              <a:solidFill>
                <a:srgbClr val="000000"/>
              </a:solidFill>
              <a:ea typeface="Microsoft YaHei" panose="020B0503020204020204" pitchFamily="34" charset="-122"/>
              <a:cs typeface="Microsoft YaHei" panose="020B0503020204020204" pitchFamily="34" charset="-122"/>
            </a:endParaRPr>
          </a:p>
          <a:p>
            <a:pPr marL="342900" marR="0" lvl="0" indent="-342900">
              <a:spcBef>
                <a:spcPts val="1800"/>
              </a:spcBef>
              <a:spcAft>
                <a:spcPts val="1200"/>
              </a:spcAft>
              <a:buFont typeface="Arial" panose="020B0604020202020204" pitchFamily="34" charset="0"/>
              <a:buChar char="•"/>
            </a:pPr>
            <a:r>
              <a:rPr lang="en-US" sz="24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This problem arises in many situations involving decision making. </a:t>
            </a:r>
            <a:endParaRPr lang="en-US" sz="24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800100" marR="0" lvl="1" indent="-342900">
              <a:spcBef>
                <a:spcPts val="0"/>
              </a:spcBef>
              <a:spcAft>
                <a:spcPts val="1200"/>
              </a:spcAft>
              <a:buFont typeface="Arial" panose="020B0604020202020204" pitchFamily="34" charset="0"/>
              <a:buChar char="•"/>
            </a:pPr>
            <a:r>
              <a:rPr lang="en-US" sz="24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For example, consider the game of guessing a chosen object from n possibilities (say, an integer between 1 and n) by asking question answerable by yes or no. </a:t>
            </a:r>
            <a:endParaRPr lang="en-US" sz="24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800100" marR="0" lvl="1" indent="-342900">
              <a:spcBef>
                <a:spcPts val="0"/>
              </a:spcBef>
              <a:spcAft>
                <a:spcPts val="1200"/>
              </a:spcAft>
              <a:buFont typeface="Arial" panose="020B0604020202020204" pitchFamily="34" charset="0"/>
              <a:buChar char="•"/>
            </a:pPr>
            <a:r>
              <a:rPr lang="en-US" sz="24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Different strategies for playing this game can be modeled by </a:t>
            </a:r>
            <a:r>
              <a:rPr lang="en-US" sz="2400" i="1" dirty="0">
                <a:solidFill>
                  <a:srgbClr val="0000FF"/>
                </a:solidFill>
                <a:latin typeface="Times New Roman" panose="02020603050405020304" pitchFamily="18" charset="0"/>
                <a:ea typeface="Microsoft YaHei" panose="020B0503020204020204" pitchFamily="34" charset="-122"/>
                <a:cs typeface="Microsoft YaHei" panose="020B0503020204020204" pitchFamily="34" charset="-122"/>
              </a:rPr>
              <a:t>decision trees  </a:t>
            </a:r>
            <a:r>
              <a:rPr lang="en-US" sz="24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such as those depicted in Figure 9.13 for  n = 4. </a:t>
            </a:r>
            <a:endParaRPr lang="en-US" sz="24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a:spcAft>
                <a:spcPts val="1200"/>
              </a:spcAft>
            </a:pPr>
            <a:r>
              <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rPr>
              <a:t> </a:t>
            </a:r>
            <a:endParaRPr lang="en-US" sz="2200" dirty="0"/>
          </a:p>
        </p:txBody>
      </p:sp>
    </p:spTree>
    <p:extLst>
      <p:ext uri="{BB962C8B-B14F-4D97-AF65-F5344CB8AC3E}">
        <p14:creationId xmlns:p14="http://schemas.microsoft.com/office/powerpoint/2010/main" val="339551521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a:spLocks noChangeArrowheads="1"/>
          </p:cNvSpPr>
          <p:nvPr/>
        </p:nvSpPr>
        <p:spPr bwMode="auto">
          <a:xfrm>
            <a:off x="3160335" y="1714499"/>
            <a:ext cx="879103" cy="544607"/>
          </a:xfrm>
          <a:prstGeom prst="ellipse">
            <a:avLst/>
          </a:prstGeom>
          <a:solidFill>
            <a:srgbClr val="FFFFFF"/>
          </a:solidFill>
          <a:ln w="28575">
            <a:solidFill>
              <a:srgbClr val="000000"/>
            </a:solidFill>
            <a:round/>
            <a:headEnd/>
            <a:tailEnd/>
          </a:ln>
        </p:spPr>
        <p:txBody>
          <a:bodyPr rot="0" vert="horz" wrap="square" lIns="91440" tIns="45720" rIns="91440" bIns="45720" anchor="t" anchorCtr="0" upright="1">
            <a:noAutofit/>
          </a:bodyPr>
          <a:lstStyle/>
          <a:p>
            <a:pPr marL="0" marR="0" algn="ctr">
              <a:spcBef>
                <a:spcPts val="0"/>
              </a:spcBef>
              <a:spcAft>
                <a:spcPts val="0"/>
              </a:spcAft>
            </a:pPr>
            <a:r>
              <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rPr>
              <a:t>n&gt;2</a:t>
            </a:r>
          </a:p>
        </p:txBody>
      </p:sp>
      <p:sp>
        <p:nvSpPr>
          <p:cNvPr id="3" name="Rectangle 2"/>
          <p:cNvSpPr>
            <a:spLocks noChangeArrowheads="1"/>
          </p:cNvSpPr>
          <p:nvPr/>
        </p:nvSpPr>
        <p:spPr bwMode="auto">
          <a:xfrm>
            <a:off x="1600479" y="4163545"/>
            <a:ext cx="891709" cy="399490"/>
          </a:xfrm>
          <a:prstGeom prst="rect">
            <a:avLst/>
          </a:prstGeom>
          <a:solidFill>
            <a:srgbClr val="FFFFFF"/>
          </a:solidFill>
          <a:ln w="2857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rPr>
              <a:t>n = 1</a:t>
            </a:r>
          </a:p>
        </p:txBody>
      </p:sp>
      <p:sp>
        <p:nvSpPr>
          <p:cNvPr id="4" name="Rectangle 3"/>
          <p:cNvSpPr>
            <a:spLocks noChangeArrowheads="1"/>
          </p:cNvSpPr>
          <p:nvPr/>
        </p:nvSpPr>
        <p:spPr bwMode="auto">
          <a:xfrm>
            <a:off x="2676243" y="4163545"/>
            <a:ext cx="891709" cy="399490"/>
          </a:xfrm>
          <a:prstGeom prst="rect">
            <a:avLst/>
          </a:prstGeom>
          <a:solidFill>
            <a:srgbClr val="FFFFFF"/>
          </a:solidFill>
          <a:ln w="2857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rPr>
              <a:t>n = 2</a:t>
            </a:r>
          </a:p>
        </p:txBody>
      </p:sp>
      <p:sp>
        <p:nvSpPr>
          <p:cNvPr id="5" name="Rectangle 4"/>
          <p:cNvSpPr>
            <a:spLocks noChangeArrowheads="1"/>
          </p:cNvSpPr>
          <p:nvPr/>
        </p:nvSpPr>
        <p:spPr bwMode="auto">
          <a:xfrm>
            <a:off x="3752007" y="4163545"/>
            <a:ext cx="891709" cy="399490"/>
          </a:xfrm>
          <a:prstGeom prst="rect">
            <a:avLst/>
          </a:prstGeom>
          <a:solidFill>
            <a:srgbClr val="FFFFFF"/>
          </a:solidFill>
          <a:ln w="2857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rPr>
              <a:t>n = 3</a:t>
            </a:r>
          </a:p>
        </p:txBody>
      </p:sp>
      <p:sp>
        <p:nvSpPr>
          <p:cNvPr id="6" name="Rectangle 5"/>
          <p:cNvSpPr>
            <a:spLocks noChangeArrowheads="1"/>
          </p:cNvSpPr>
          <p:nvPr/>
        </p:nvSpPr>
        <p:spPr bwMode="auto">
          <a:xfrm>
            <a:off x="4827771" y="4163545"/>
            <a:ext cx="891709" cy="399490"/>
          </a:xfrm>
          <a:prstGeom prst="rect">
            <a:avLst/>
          </a:prstGeom>
          <a:solidFill>
            <a:srgbClr val="FFFFFF"/>
          </a:solidFill>
          <a:ln w="2857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rPr>
              <a:t>n = 4</a:t>
            </a:r>
          </a:p>
        </p:txBody>
      </p:sp>
      <p:sp>
        <p:nvSpPr>
          <p:cNvPr id="7" name="Oval 6"/>
          <p:cNvSpPr>
            <a:spLocks noChangeArrowheads="1"/>
          </p:cNvSpPr>
          <p:nvPr/>
        </p:nvSpPr>
        <p:spPr bwMode="auto">
          <a:xfrm>
            <a:off x="2082192" y="2862822"/>
            <a:ext cx="879103" cy="544607"/>
          </a:xfrm>
          <a:prstGeom prst="ellipse">
            <a:avLst/>
          </a:prstGeom>
          <a:solidFill>
            <a:srgbClr val="FFFFFF"/>
          </a:solidFill>
          <a:ln w="28575">
            <a:solidFill>
              <a:srgbClr val="000000"/>
            </a:solidFill>
            <a:round/>
            <a:headEnd/>
            <a:tailEnd/>
          </a:ln>
        </p:spPr>
        <p:txBody>
          <a:bodyPr rot="0" vert="horz" wrap="square" lIns="91440" tIns="45720" rIns="91440" bIns="45720" anchor="t" anchorCtr="0" upright="1">
            <a:noAutofit/>
          </a:bodyPr>
          <a:lstStyle/>
          <a:p>
            <a:pPr marL="0" marR="0" algn="ctr">
              <a:spcBef>
                <a:spcPts val="0"/>
              </a:spcBef>
              <a:spcAft>
                <a:spcPts val="0"/>
              </a:spcAft>
            </a:pPr>
            <a:r>
              <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rPr>
              <a:t>n&gt;1</a:t>
            </a:r>
          </a:p>
        </p:txBody>
      </p:sp>
      <p:sp>
        <p:nvSpPr>
          <p:cNvPr id="8" name="Oval 7"/>
          <p:cNvSpPr>
            <a:spLocks noChangeArrowheads="1"/>
          </p:cNvSpPr>
          <p:nvPr/>
        </p:nvSpPr>
        <p:spPr bwMode="auto">
          <a:xfrm>
            <a:off x="4204164" y="2862822"/>
            <a:ext cx="879103" cy="544607"/>
          </a:xfrm>
          <a:prstGeom prst="ellipse">
            <a:avLst/>
          </a:prstGeom>
          <a:solidFill>
            <a:srgbClr val="FFFFFF"/>
          </a:solidFill>
          <a:ln w="28575">
            <a:solidFill>
              <a:srgbClr val="000000"/>
            </a:solidFill>
            <a:round/>
            <a:headEnd/>
            <a:tailEnd/>
          </a:ln>
        </p:spPr>
        <p:txBody>
          <a:bodyPr rot="0" vert="horz" wrap="square" lIns="91440" tIns="45720" rIns="91440" bIns="45720" anchor="t" anchorCtr="0" upright="1">
            <a:noAutofit/>
          </a:bodyPr>
          <a:lstStyle/>
          <a:p>
            <a:pPr marL="0" marR="0" algn="ctr">
              <a:spcBef>
                <a:spcPts val="0"/>
              </a:spcBef>
              <a:spcAft>
                <a:spcPts val="0"/>
              </a:spcAft>
            </a:pPr>
            <a:r>
              <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rPr>
              <a:t>n&gt;3</a:t>
            </a:r>
          </a:p>
        </p:txBody>
      </p:sp>
      <p:cxnSp>
        <p:nvCxnSpPr>
          <p:cNvPr id="9" name="AutoShape 179"/>
          <p:cNvCxnSpPr>
            <a:cxnSpLocks noChangeShapeType="1"/>
          </p:cNvCxnSpPr>
          <p:nvPr/>
        </p:nvCxnSpPr>
        <p:spPr bwMode="auto">
          <a:xfrm flipH="1">
            <a:off x="2627713" y="2259106"/>
            <a:ext cx="988768" cy="596372"/>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10" name="AutoShape 179"/>
          <p:cNvCxnSpPr>
            <a:cxnSpLocks noChangeShapeType="1"/>
            <a:stCxn id="7" idx="4"/>
          </p:cNvCxnSpPr>
          <p:nvPr/>
        </p:nvCxnSpPr>
        <p:spPr bwMode="auto">
          <a:xfrm flipH="1">
            <a:off x="2046333" y="3407429"/>
            <a:ext cx="475411" cy="756116"/>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12" name="AutoShape 179"/>
          <p:cNvCxnSpPr>
            <a:cxnSpLocks noChangeShapeType="1"/>
          </p:cNvCxnSpPr>
          <p:nvPr/>
        </p:nvCxnSpPr>
        <p:spPr bwMode="auto">
          <a:xfrm flipH="1">
            <a:off x="4197861" y="3407429"/>
            <a:ext cx="475411" cy="756116"/>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13" name="AutoShape 179"/>
          <p:cNvCxnSpPr>
            <a:cxnSpLocks noChangeShapeType="1"/>
            <a:endCxn id="6" idx="0"/>
          </p:cNvCxnSpPr>
          <p:nvPr/>
        </p:nvCxnSpPr>
        <p:spPr bwMode="auto">
          <a:xfrm>
            <a:off x="4682725" y="3407429"/>
            <a:ext cx="590901" cy="756116"/>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15" name="AutoShape 179"/>
          <p:cNvCxnSpPr>
            <a:cxnSpLocks noChangeShapeType="1"/>
          </p:cNvCxnSpPr>
          <p:nvPr/>
        </p:nvCxnSpPr>
        <p:spPr bwMode="auto">
          <a:xfrm>
            <a:off x="2542823" y="3414994"/>
            <a:ext cx="590901" cy="756116"/>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16" name="AutoShape 179"/>
          <p:cNvCxnSpPr>
            <a:cxnSpLocks noChangeShapeType="1"/>
            <a:stCxn id="8" idx="0"/>
          </p:cNvCxnSpPr>
          <p:nvPr/>
        </p:nvCxnSpPr>
        <p:spPr bwMode="auto">
          <a:xfrm flipH="1" flipV="1">
            <a:off x="3583292" y="2284988"/>
            <a:ext cx="1060424" cy="577834"/>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sp>
        <p:nvSpPr>
          <p:cNvPr id="18" name="Rectangle 17"/>
          <p:cNvSpPr>
            <a:spLocks noChangeArrowheads="1"/>
          </p:cNvSpPr>
          <p:nvPr/>
        </p:nvSpPr>
        <p:spPr bwMode="auto">
          <a:xfrm>
            <a:off x="6253161" y="4898651"/>
            <a:ext cx="891709" cy="399490"/>
          </a:xfrm>
          <a:prstGeom prst="rect">
            <a:avLst/>
          </a:prstGeom>
          <a:solidFill>
            <a:srgbClr val="FFFFFF"/>
          </a:solidFill>
          <a:ln w="2857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rPr>
              <a:t>n = 1</a:t>
            </a:r>
          </a:p>
        </p:txBody>
      </p:sp>
      <p:sp>
        <p:nvSpPr>
          <p:cNvPr id="19" name="Rectangle 18"/>
          <p:cNvSpPr>
            <a:spLocks noChangeArrowheads="1"/>
          </p:cNvSpPr>
          <p:nvPr/>
        </p:nvSpPr>
        <p:spPr bwMode="auto">
          <a:xfrm>
            <a:off x="7337890" y="4898712"/>
            <a:ext cx="891709" cy="399490"/>
          </a:xfrm>
          <a:prstGeom prst="rect">
            <a:avLst/>
          </a:prstGeom>
          <a:solidFill>
            <a:srgbClr val="FFFFFF"/>
          </a:solidFill>
          <a:ln w="2857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rPr>
              <a:t>n = 2</a:t>
            </a:r>
          </a:p>
        </p:txBody>
      </p:sp>
      <p:sp>
        <p:nvSpPr>
          <p:cNvPr id="20" name="Oval 19"/>
          <p:cNvSpPr>
            <a:spLocks noChangeArrowheads="1"/>
          </p:cNvSpPr>
          <p:nvPr/>
        </p:nvSpPr>
        <p:spPr bwMode="auto">
          <a:xfrm>
            <a:off x="6740194" y="3626503"/>
            <a:ext cx="879103" cy="544607"/>
          </a:xfrm>
          <a:prstGeom prst="ellipse">
            <a:avLst/>
          </a:prstGeom>
          <a:solidFill>
            <a:srgbClr val="FFFFFF"/>
          </a:solidFill>
          <a:ln w="28575">
            <a:solidFill>
              <a:srgbClr val="000000"/>
            </a:solidFill>
            <a:round/>
            <a:headEnd/>
            <a:tailEnd/>
          </a:ln>
        </p:spPr>
        <p:txBody>
          <a:bodyPr rot="0" vert="horz" wrap="square" lIns="91440" tIns="45720" rIns="91440" bIns="45720" anchor="t" anchorCtr="0" upright="1">
            <a:noAutofit/>
          </a:bodyPr>
          <a:lstStyle/>
          <a:p>
            <a:pPr marL="0" marR="0" algn="ctr">
              <a:spcBef>
                <a:spcPts val="0"/>
              </a:spcBef>
              <a:spcAft>
                <a:spcPts val="0"/>
              </a:spcAft>
            </a:pPr>
            <a:r>
              <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rPr>
              <a:t>n&gt;2</a:t>
            </a:r>
          </a:p>
        </p:txBody>
      </p:sp>
      <p:sp>
        <p:nvSpPr>
          <p:cNvPr id="21" name="Rectangle 20"/>
          <p:cNvSpPr>
            <a:spLocks noChangeArrowheads="1"/>
          </p:cNvSpPr>
          <p:nvPr/>
        </p:nvSpPr>
        <p:spPr bwMode="auto">
          <a:xfrm>
            <a:off x="8494337" y="3771620"/>
            <a:ext cx="891709" cy="399490"/>
          </a:xfrm>
          <a:prstGeom prst="rect">
            <a:avLst/>
          </a:prstGeom>
          <a:solidFill>
            <a:srgbClr val="FFFFFF"/>
          </a:solidFill>
          <a:ln w="2857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rPr>
              <a:t>n = 3</a:t>
            </a:r>
          </a:p>
        </p:txBody>
      </p:sp>
      <p:sp>
        <p:nvSpPr>
          <p:cNvPr id="22" name="Oval 21"/>
          <p:cNvSpPr>
            <a:spLocks noChangeArrowheads="1"/>
          </p:cNvSpPr>
          <p:nvPr/>
        </p:nvSpPr>
        <p:spPr bwMode="auto">
          <a:xfrm>
            <a:off x="7615234" y="2496777"/>
            <a:ext cx="879103" cy="544607"/>
          </a:xfrm>
          <a:prstGeom prst="ellipse">
            <a:avLst/>
          </a:prstGeom>
          <a:solidFill>
            <a:srgbClr val="FFFFFF"/>
          </a:solidFill>
          <a:ln w="28575">
            <a:solidFill>
              <a:srgbClr val="000000"/>
            </a:solidFill>
            <a:round/>
            <a:headEnd/>
            <a:tailEnd/>
          </a:ln>
        </p:spPr>
        <p:txBody>
          <a:bodyPr rot="0" vert="horz" wrap="square" lIns="91440" tIns="45720" rIns="91440" bIns="45720" anchor="t" anchorCtr="0" upright="1">
            <a:noAutofit/>
          </a:bodyPr>
          <a:lstStyle/>
          <a:p>
            <a:pPr marL="0" marR="0" algn="ctr">
              <a:spcBef>
                <a:spcPts val="0"/>
              </a:spcBef>
              <a:spcAft>
                <a:spcPts val="0"/>
              </a:spcAft>
            </a:pPr>
            <a:r>
              <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rPr>
              <a:t>n&gt;3</a:t>
            </a:r>
          </a:p>
        </p:txBody>
      </p:sp>
      <p:sp>
        <p:nvSpPr>
          <p:cNvPr id="23" name="Rectangle 22"/>
          <p:cNvSpPr>
            <a:spLocks noChangeArrowheads="1"/>
          </p:cNvSpPr>
          <p:nvPr/>
        </p:nvSpPr>
        <p:spPr bwMode="auto">
          <a:xfrm>
            <a:off x="9605959" y="2607717"/>
            <a:ext cx="891709" cy="399490"/>
          </a:xfrm>
          <a:prstGeom prst="rect">
            <a:avLst/>
          </a:prstGeom>
          <a:solidFill>
            <a:srgbClr val="FFFFFF"/>
          </a:solidFill>
          <a:ln w="2857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rPr>
              <a:t>n = 4</a:t>
            </a:r>
          </a:p>
        </p:txBody>
      </p:sp>
      <p:sp>
        <p:nvSpPr>
          <p:cNvPr id="24" name="Oval 23"/>
          <p:cNvSpPr>
            <a:spLocks noChangeArrowheads="1"/>
          </p:cNvSpPr>
          <p:nvPr/>
        </p:nvSpPr>
        <p:spPr bwMode="auto">
          <a:xfrm>
            <a:off x="8635392" y="1356751"/>
            <a:ext cx="879103" cy="544607"/>
          </a:xfrm>
          <a:prstGeom prst="ellipse">
            <a:avLst/>
          </a:prstGeom>
          <a:solidFill>
            <a:srgbClr val="FFFFFF"/>
          </a:solidFill>
          <a:ln w="28575">
            <a:solidFill>
              <a:srgbClr val="000000"/>
            </a:solidFill>
            <a:round/>
            <a:headEnd/>
            <a:tailEnd/>
          </a:ln>
        </p:spPr>
        <p:txBody>
          <a:bodyPr rot="0" vert="horz" wrap="square" lIns="91440" tIns="45720" rIns="91440" bIns="45720" anchor="t" anchorCtr="0" upright="1">
            <a:noAutofit/>
          </a:bodyPr>
          <a:lstStyle/>
          <a:p>
            <a:pPr marL="0" marR="0" algn="ctr">
              <a:spcBef>
                <a:spcPts val="0"/>
              </a:spcBef>
              <a:spcAft>
                <a:spcPts val="0"/>
              </a:spcAft>
            </a:pPr>
            <a:r>
              <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rPr>
              <a:t>n&gt;4</a:t>
            </a:r>
          </a:p>
        </p:txBody>
      </p:sp>
      <p:cxnSp>
        <p:nvCxnSpPr>
          <p:cNvPr id="25" name="AutoShape 179"/>
          <p:cNvCxnSpPr>
            <a:cxnSpLocks noChangeShapeType="1"/>
          </p:cNvCxnSpPr>
          <p:nvPr/>
        </p:nvCxnSpPr>
        <p:spPr bwMode="auto">
          <a:xfrm flipH="1">
            <a:off x="8086175" y="1911658"/>
            <a:ext cx="988768" cy="596372"/>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26" name="AutoShape 179"/>
          <p:cNvCxnSpPr>
            <a:cxnSpLocks noChangeShapeType="1"/>
            <a:stCxn id="22" idx="4"/>
            <a:endCxn id="20" idx="0"/>
          </p:cNvCxnSpPr>
          <p:nvPr/>
        </p:nvCxnSpPr>
        <p:spPr bwMode="auto">
          <a:xfrm flipH="1">
            <a:off x="7179746" y="3041384"/>
            <a:ext cx="875040" cy="585119"/>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29" name="AutoShape 179"/>
          <p:cNvCxnSpPr>
            <a:cxnSpLocks noChangeShapeType="1"/>
          </p:cNvCxnSpPr>
          <p:nvPr/>
        </p:nvCxnSpPr>
        <p:spPr bwMode="auto">
          <a:xfrm flipH="1">
            <a:off x="6729792" y="4142535"/>
            <a:ext cx="475411" cy="756116"/>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0" name="AutoShape 179"/>
          <p:cNvCxnSpPr>
            <a:cxnSpLocks noChangeShapeType="1"/>
          </p:cNvCxnSpPr>
          <p:nvPr/>
        </p:nvCxnSpPr>
        <p:spPr bwMode="auto">
          <a:xfrm>
            <a:off x="7186048" y="4142535"/>
            <a:ext cx="590901" cy="756116"/>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1" name="AutoShape 179"/>
          <p:cNvCxnSpPr>
            <a:cxnSpLocks noChangeShapeType="1"/>
            <a:endCxn id="21" idx="0"/>
          </p:cNvCxnSpPr>
          <p:nvPr/>
        </p:nvCxnSpPr>
        <p:spPr bwMode="auto">
          <a:xfrm>
            <a:off x="8044702" y="3052637"/>
            <a:ext cx="895490" cy="718983"/>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3" name="AutoShape 179"/>
          <p:cNvCxnSpPr>
            <a:cxnSpLocks noChangeShapeType="1"/>
            <a:endCxn id="23" idx="0"/>
          </p:cNvCxnSpPr>
          <p:nvPr/>
        </p:nvCxnSpPr>
        <p:spPr bwMode="auto">
          <a:xfrm>
            <a:off x="9113410" y="1901358"/>
            <a:ext cx="938404" cy="706359"/>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sp>
        <p:nvSpPr>
          <p:cNvPr id="35" name="TextBox 34"/>
          <p:cNvSpPr txBox="1"/>
          <p:nvPr/>
        </p:nvSpPr>
        <p:spPr>
          <a:xfrm>
            <a:off x="2676243" y="2251541"/>
            <a:ext cx="632017" cy="430887"/>
          </a:xfrm>
          <a:prstGeom prst="rect">
            <a:avLst/>
          </a:prstGeom>
          <a:noFill/>
        </p:spPr>
        <p:txBody>
          <a:bodyPr wrap="square" rtlCol="0">
            <a:spAutoFit/>
          </a:bodyPr>
          <a:lstStyle/>
          <a:p>
            <a:r>
              <a:rPr lang="en-US" sz="2200" dirty="0"/>
              <a:t>no</a:t>
            </a:r>
          </a:p>
        </p:txBody>
      </p:sp>
      <p:sp>
        <p:nvSpPr>
          <p:cNvPr id="36" name="TextBox 35"/>
          <p:cNvSpPr txBox="1"/>
          <p:nvPr/>
        </p:nvSpPr>
        <p:spPr>
          <a:xfrm>
            <a:off x="1797484" y="3540478"/>
            <a:ext cx="632017" cy="430887"/>
          </a:xfrm>
          <a:prstGeom prst="rect">
            <a:avLst/>
          </a:prstGeom>
          <a:noFill/>
        </p:spPr>
        <p:txBody>
          <a:bodyPr wrap="square" rtlCol="0">
            <a:spAutoFit/>
          </a:bodyPr>
          <a:lstStyle/>
          <a:p>
            <a:r>
              <a:rPr lang="en-US" sz="2200" dirty="0"/>
              <a:t>no</a:t>
            </a:r>
          </a:p>
        </p:txBody>
      </p:sp>
      <p:sp>
        <p:nvSpPr>
          <p:cNvPr id="37" name="TextBox 36"/>
          <p:cNvSpPr txBox="1"/>
          <p:nvPr/>
        </p:nvSpPr>
        <p:spPr>
          <a:xfrm>
            <a:off x="3971167" y="3540477"/>
            <a:ext cx="632017" cy="430887"/>
          </a:xfrm>
          <a:prstGeom prst="rect">
            <a:avLst/>
          </a:prstGeom>
          <a:noFill/>
        </p:spPr>
        <p:txBody>
          <a:bodyPr wrap="square" rtlCol="0">
            <a:spAutoFit/>
          </a:bodyPr>
          <a:lstStyle/>
          <a:p>
            <a:r>
              <a:rPr lang="en-US" sz="2200" dirty="0"/>
              <a:t>no</a:t>
            </a:r>
          </a:p>
        </p:txBody>
      </p:sp>
      <p:sp>
        <p:nvSpPr>
          <p:cNvPr id="38" name="TextBox 37"/>
          <p:cNvSpPr txBox="1"/>
          <p:nvPr/>
        </p:nvSpPr>
        <p:spPr>
          <a:xfrm>
            <a:off x="8193123" y="1871973"/>
            <a:ext cx="632017" cy="430887"/>
          </a:xfrm>
          <a:prstGeom prst="rect">
            <a:avLst/>
          </a:prstGeom>
          <a:noFill/>
        </p:spPr>
        <p:txBody>
          <a:bodyPr wrap="square" rtlCol="0">
            <a:spAutoFit/>
          </a:bodyPr>
          <a:lstStyle/>
          <a:p>
            <a:r>
              <a:rPr lang="en-US" sz="2200" dirty="0"/>
              <a:t>no</a:t>
            </a:r>
          </a:p>
        </p:txBody>
      </p:sp>
      <p:sp>
        <p:nvSpPr>
          <p:cNvPr id="39" name="TextBox 38"/>
          <p:cNvSpPr txBox="1"/>
          <p:nvPr/>
        </p:nvSpPr>
        <p:spPr>
          <a:xfrm>
            <a:off x="7144870" y="3056080"/>
            <a:ext cx="632017" cy="430887"/>
          </a:xfrm>
          <a:prstGeom prst="rect">
            <a:avLst/>
          </a:prstGeom>
          <a:noFill/>
        </p:spPr>
        <p:txBody>
          <a:bodyPr wrap="square" rtlCol="0">
            <a:spAutoFit/>
          </a:bodyPr>
          <a:lstStyle/>
          <a:p>
            <a:r>
              <a:rPr lang="en-US" sz="2200" dirty="0"/>
              <a:t>no</a:t>
            </a:r>
          </a:p>
        </p:txBody>
      </p:sp>
      <p:sp>
        <p:nvSpPr>
          <p:cNvPr id="40" name="TextBox 39"/>
          <p:cNvSpPr txBox="1"/>
          <p:nvPr/>
        </p:nvSpPr>
        <p:spPr>
          <a:xfrm>
            <a:off x="6567483" y="4209748"/>
            <a:ext cx="632017" cy="430887"/>
          </a:xfrm>
          <a:prstGeom prst="rect">
            <a:avLst/>
          </a:prstGeom>
          <a:noFill/>
        </p:spPr>
        <p:txBody>
          <a:bodyPr wrap="square" rtlCol="0">
            <a:spAutoFit/>
          </a:bodyPr>
          <a:lstStyle/>
          <a:p>
            <a:r>
              <a:rPr lang="en-US" sz="2200" dirty="0"/>
              <a:t>no</a:t>
            </a:r>
          </a:p>
        </p:txBody>
      </p:sp>
      <p:sp>
        <p:nvSpPr>
          <p:cNvPr id="41" name="TextBox 40"/>
          <p:cNvSpPr txBox="1"/>
          <p:nvPr/>
        </p:nvSpPr>
        <p:spPr>
          <a:xfrm>
            <a:off x="4081464" y="2209844"/>
            <a:ext cx="632017" cy="430887"/>
          </a:xfrm>
          <a:prstGeom prst="rect">
            <a:avLst/>
          </a:prstGeom>
          <a:noFill/>
        </p:spPr>
        <p:txBody>
          <a:bodyPr wrap="square" rtlCol="0">
            <a:spAutoFit/>
          </a:bodyPr>
          <a:lstStyle/>
          <a:p>
            <a:r>
              <a:rPr lang="en-US" sz="2200" dirty="0"/>
              <a:t>yes</a:t>
            </a:r>
          </a:p>
        </p:txBody>
      </p:sp>
      <p:sp>
        <p:nvSpPr>
          <p:cNvPr id="42" name="TextBox 41"/>
          <p:cNvSpPr txBox="1"/>
          <p:nvPr/>
        </p:nvSpPr>
        <p:spPr>
          <a:xfrm>
            <a:off x="2879136" y="3536058"/>
            <a:ext cx="632017" cy="430887"/>
          </a:xfrm>
          <a:prstGeom prst="rect">
            <a:avLst/>
          </a:prstGeom>
          <a:noFill/>
        </p:spPr>
        <p:txBody>
          <a:bodyPr wrap="square" rtlCol="0">
            <a:spAutoFit/>
          </a:bodyPr>
          <a:lstStyle/>
          <a:p>
            <a:r>
              <a:rPr lang="en-US" sz="2200" dirty="0"/>
              <a:t>yes</a:t>
            </a:r>
          </a:p>
        </p:txBody>
      </p:sp>
      <p:sp>
        <p:nvSpPr>
          <p:cNvPr id="43" name="TextBox 42"/>
          <p:cNvSpPr txBox="1"/>
          <p:nvPr/>
        </p:nvSpPr>
        <p:spPr>
          <a:xfrm>
            <a:off x="4987172" y="3487937"/>
            <a:ext cx="632017" cy="430887"/>
          </a:xfrm>
          <a:prstGeom prst="rect">
            <a:avLst/>
          </a:prstGeom>
          <a:noFill/>
        </p:spPr>
        <p:txBody>
          <a:bodyPr wrap="square" rtlCol="0">
            <a:spAutoFit/>
          </a:bodyPr>
          <a:lstStyle/>
          <a:p>
            <a:r>
              <a:rPr lang="en-US" sz="2200" dirty="0"/>
              <a:t>yes</a:t>
            </a:r>
          </a:p>
        </p:txBody>
      </p:sp>
      <p:sp>
        <p:nvSpPr>
          <p:cNvPr id="44" name="TextBox 43"/>
          <p:cNvSpPr txBox="1"/>
          <p:nvPr/>
        </p:nvSpPr>
        <p:spPr>
          <a:xfrm>
            <a:off x="7460878" y="4201587"/>
            <a:ext cx="632017" cy="430887"/>
          </a:xfrm>
          <a:prstGeom prst="rect">
            <a:avLst/>
          </a:prstGeom>
          <a:noFill/>
        </p:spPr>
        <p:txBody>
          <a:bodyPr wrap="square" rtlCol="0">
            <a:spAutoFit/>
          </a:bodyPr>
          <a:lstStyle/>
          <a:p>
            <a:r>
              <a:rPr lang="en-US" sz="2200" dirty="0"/>
              <a:t>yes</a:t>
            </a:r>
          </a:p>
        </p:txBody>
      </p:sp>
      <p:sp>
        <p:nvSpPr>
          <p:cNvPr id="45" name="TextBox 44"/>
          <p:cNvSpPr txBox="1"/>
          <p:nvPr/>
        </p:nvSpPr>
        <p:spPr>
          <a:xfrm>
            <a:off x="8401256" y="3007207"/>
            <a:ext cx="632017" cy="430887"/>
          </a:xfrm>
          <a:prstGeom prst="rect">
            <a:avLst/>
          </a:prstGeom>
          <a:noFill/>
        </p:spPr>
        <p:txBody>
          <a:bodyPr wrap="square" rtlCol="0">
            <a:spAutoFit/>
          </a:bodyPr>
          <a:lstStyle/>
          <a:p>
            <a:r>
              <a:rPr lang="en-US" sz="2200" dirty="0"/>
              <a:t>yes</a:t>
            </a:r>
          </a:p>
        </p:txBody>
      </p:sp>
      <p:sp>
        <p:nvSpPr>
          <p:cNvPr id="46" name="TextBox 45"/>
          <p:cNvSpPr txBox="1"/>
          <p:nvPr/>
        </p:nvSpPr>
        <p:spPr>
          <a:xfrm>
            <a:off x="9582612" y="1901358"/>
            <a:ext cx="632017" cy="430887"/>
          </a:xfrm>
          <a:prstGeom prst="rect">
            <a:avLst/>
          </a:prstGeom>
          <a:noFill/>
        </p:spPr>
        <p:txBody>
          <a:bodyPr wrap="square" rtlCol="0">
            <a:spAutoFit/>
          </a:bodyPr>
          <a:lstStyle/>
          <a:p>
            <a:r>
              <a:rPr lang="en-US" sz="2200" dirty="0"/>
              <a:t>yes</a:t>
            </a:r>
          </a:p>
        </p:txBody>
      </p:sp>
      <p:sp>
        <p:nvSpPr>
          <p:cNvPr id="47" name="Rectangle 46"/>
          <p:cNvSpPr/>
          <p:nvPr/>
        </p:nvSpPr>
        <p:spPr>
          <a:xfrm>
            <a:off x="1555184" y="5540592"/>
            <a:ext cx="8496630" cy="430887"/>
          </a:xfrm>
          <a:prstGeom prst="rect">
            <a:avLst/>
          </a:prstGeom>
        </p:spPr>
        <p:txBody>
          <a:bodyPr wrap="square">
            <a:spAutoFit/>
          </a:bodyPr>
          <a:lstStyle/>
          <a:p>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Figure 9.13   Two decision trees for guessing an integer between 1 and 4.</a:t>
            </a:r>
            <a:endParaRPr lang="en-US" sz="2200" dirty="0">
              <a:solidFill>
                <a:srgbClr val="000000"/>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p:txBody>
      </p:sp>
    </p:spTree>
    <p:extLst>
      <p:ext uri="{BB962C8B-B14F-4D97-AF65-F5344CB8AC3E}">
        <p14:creationId xmlns:p14="http://schemas.microsoft.com/office/powerpoint/2010/main" val="16027905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1586754" y="1327591"/>
                <a:ext cx="8848164" cy="4096699"/>
              </a:xfrm>
              <a:prstGeom prst="rect">
                <a:avLst/>
              </a:prstGeom>
            </p:spPr>
            <p:txBody>
              <a:bodyPr wrap="square">
                <a:spAutoFit/>
              </a:bodyPr>
              <a:lstStyle/>
              <a:p>
                <a:pPr marL="800100" marR="0" lvl="1" indent="-342900">
                  <a:lnSpc>
                    <a:spcPct val="150000"/>
                  </a:lnSpc>
                  <a:spcBef>
                    <a:spcPts val="0"/>
                  </a:spcBef>
                  <a:spcAft>
                    <a:spcPts val="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The length of the simple path from the root to a leaf in such a tree is equal to the number of questions needed to get to the chosen number represented by the leaf.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800100" marR="0" lvl="1" indent="-342900">
                  <a:lnSpc>
                    <a:spcPct val="150000"/>
                  </a:lnSpc>
                  <a:spcBef>
                    <a:spcPts val="0"/>
                  </a:spcBef>
                  <a:spcAft>
                    <a:spcPts val="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If number </a:t>
                </a:r>
                <a:r>
                  <a:rPr lang="en-US" sz="2200" i="1" dirty="0" err="1">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is chosen with probability </a:t>
                </a:r>
                <a:r>
                  <a:rPr lang="en-US" sz="2200" i="1"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p</a:t>
                </a:r>
                <a:r>
                  <a:rPr lang="en-US" sz="2200" i="1" baseline="-250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 the sum, where  </a:t>
                </a:r>
                <a:r>
                  <a:rPr lang="en-US" sz="2200" i="1"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l</a:t>
                </a:r>
                <a:r>
                  <a:rPr lang="en-US" sz="2200" i="1" baseline="-250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a:t>
                </a:r>
                <a:r>
                  <a:rPr lang="en-US" sz="2200" i="1"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is the length of the path from the root to the </a:t>
                </a:r>
                <a:r>
                  <a:rPr lang="en-US" sz="2200" dirty="0" err="1">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a:t>
                </a:r>
                <a:r>
                  <a:rPr lang="en-US" sz="2200" baseline="30000" dirty="0" err="1">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th</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leaf,  indic</a:t>
                </a:r>
                <a14:m>
                  <m:oMath xmlns:m="http://schemas.openxmlformats.org/officeDocument/2006/math">
                    <m:nary>
                      <m:naryPr>
                        <m:chr m:val="∑"/>
                        <m:ctrlPr>
                          <a:rPr lang="en-US" sz="2200" i="1">
                            <a:solidFill>
                              <a:srgbClr val="000000"/>
                            </a:solidFill>
                            <a:latin typeface="Cambria Math" panose="02040503050406030204" pitchFamily="18" charset="0"/>
                            <a:ea typeface="Microsoft YaHei" panose="020B0503020204020204" pitchFamily="34" charset="-122"/>
                          </a:rPr>
                        </m:ctrlPr>
                      </m:naryPr>
                      <m:sub>
                        <m:r>
                          <m:rPr>
                            <m:brk m:alnAt="23"/>
                          </m:rPr>
                          <a:rPr lang="en-US" sz="2200" i="1">
                            <a:solidFill>
                              <a:srgbClr val="000000"/>
                            </a:solidFill>
                            <a:latin typeface="Cambria Math" panose="02040503050406030204" pitchFamily="18" charset="0"/>
                            <a:ea typeface="Microsoft YaHei" panose="020B0503020204020204" pitchFamily="34" charset="-122"/>
                          </a:rPr>
                          <m:t>𝑖</m:t>
                        </m:r>
                        <m:r>
                          <a:rPr lang="en-US" sz="2200" i="1">
                            <a:solidFill>
                              <a:srgbClr val="000000"/>
                            </a:solidFill>
                            <a:latin typeface="Cambria Math" panose="02040503050406030204" pitchFamily="18" charset="0"/>
                            <a:ea typeface="Microsoft YaHei" panose="020B0503020204020204" pitchFamily="34" charset="-122"/>
                          </a:rPr>
                          <m:t>=1</m:t>
                        </m:r>
                      </m:sub>
                      <m:sup>
                        <m:r>
                          <a:rPr lang="en-US" sz="2200" i="1">
                            <a:solidFill>
                              <a:srgbClr val="000000"/>
                            </a:solidFill>
                            <a:latin typeface="Cambria Math" panose="02040503050406030204" pitchFamily="18" charset="0"/>
                            <a:ea typeface="Microsoft YaHei" panose="020B0503020204020204" pitchFamily="34" charset="-122"/>
                          </a:rPr>
                          <m:t>𝑛</m:t>
                        </m:r>
                      </m:sup>
                      <m:e>
                        <m:sSub>
                          <m:sSubPr>
                            <m:ctrlPr>
                              <a:rPr lang="en-US" sz="2200" i="1">
                                <a:solidFill>
                                  <a:srgbClr val="000000"/>
                                </a:solidFill>
                                <a:latin typeface="Cambria Math" panose="02040503050406030204" pitchFamily="18" charset="0"/>
                                <a:ea typeface="Microsoft YaHei" panose="020B0503020204020204" pitchFamily="34" charset="-122"/>
                              </a:rPr>
                            </m:ctrlPr>
                          </m:sSubPr>
                          <m:e>
                            <m:r>
                              <a:rPr lang="en-US" sz="2200" i="1">
                                <a:solidFill>
                                  <a:srgbClr val="000000"/>
                                </a:solidFill>
                                <a:latin typeface="Cambria Math" panose="02040503050406030204" pitchFamily="18" charset="0"/>
                                <a:ea typeface="Microsoft YaHei" panose="020B0503020204020204" pitchFamily="34" charset="-122"/>
                              </a:rPr>
                              <m:t>𝑙</m:t>
                            </m:r>
                          </m:e>
                          <m:sub>
                            <m:r>
                              <a:rPr lang="en-US" sz="2200" i="1">
                                <a:solidFill>
                                  <a:srgbClr val="000000"/>
                                </a:solidFill>
                                <a:latin typeface="Cambria Math" panose="02040503050406030204" pitchFamily="18" charset="0"/>
                                <a:ea typeface="Microsoft YaHei" panose="020B0503020204020204" pitchFamily="34" charset="-122"/>
                              </a:rPr>
                              <m:t>𝑖</m:t>
                            </m:r>
                          </m:sub>
                        </m:sSub>
                        <m:sSub>
                          <m:sSubPr>
                            <m:ctrlPr>
                              <a:rPr lang="en-US" sz="2200" i="1">
                                <a:solidFill>
                                  <a:srgbClr val="000000"/>
                                </a:solidFill>
                                <a:latin typeface="Cambria Math" panose="02040503050406030204" pitchFamily="18" charset="0"/>
                                <a:ea typeface="Microsoft YaHei" panose="020B0503020204020204" pitchFamily="34" charset="-122"/>
                              </a:rPr>
                            </m:ctrlPr>
                          </m:sSubPr>
                          <m:e>
                            <m:r>
                              <a:rPr lang="en-US" sz="2200" i="1">
                                <a:solidFill>
                                  <a:srgbClr val="000000"/>
                                </a:solidFill>
                                <a:latin typeface="Cambria Math" panose="02040503050406030204" pitchFamily="18" charset="0"/>
                                <a:ea typeface="Microsoft YaHei" panose="020B0503020204020204" pitchFamily="34" charset="-122"/>
                              </a:rPr>
                              <m:t>∗</m:t>
                            </m:r>
                            <m:r>
                              <a:rPr lang="en-US" sz="2200" i="1">
                                <a:solidFill>
                                  <a:srgbClr val="000000"/>
                                </a:solidFill>
                                <a:latin typeface="Cambria Math" panose="02040503050406030204" pitchFamily="18" charset="0"/>
                                <a:ea typeface="Microsoft YaHei" panose="020B0503020204020204" pitchFamily="34" charset="-122"/>
                              </a:rPr>
                              <m:t>𝑝</m:t>
                            </m:r>
                          </m:e>
                          <m:sub>
                            <m:r>
                              <a:rPr lang="en-US" sz="2200" i="1">
                                <a:solidFill>
                                  <a:srgbClr val="000000"/>
                                </a:solidFill>
                                <a:latin typeface="Cambria Math" panose="02040503050406030204" pitchFamily="18" charset="0"/>
                                <a:ea typeface="Microsoft YaHei" panose="020B0503020204020204" pitchFamily="34" charset="-122"/>
                              </a:rPr>
                              <m:t>𝑖</m:t>
                            </m:r>
                          </m:sub>
                        </m:sSub>
                      </m:e>
                    </m:nary>
                  </m:oMath>
                </a14:m>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ates the average number of questions needed to “guess” the chosen number with a game strategy represented by its decision tree.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800100" marR="0" lvl="1" indent="-342900">
                  <a:lnSpc>
                    <a:spcPct val="150000"/>
                  </a:lnSpc>
                  <a:spcBef>
                    <a:spcPts val="0"/>
                  </a:spcBef>
                  <a:spcAft>
                    <a:spcPts val="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p:txBody>
          </p:sp>
        </mc:Choice>
        <mc:Fallback xmlns="">
          <p:sp>
            <p:nvSpPr>
              <p:cNvPr id="2" name="Rectangle 1"/>
              <p:cNvSpPr>
                <a:spLocks noRot="1" noChangeAspect="1" noMove="1" noResize="1" noEditPoints="1" noAdjustHandles="1" noChangeArrowheads="1" noChangeShapeType="1" noTextEdit="1"/>
              </p:cNvSpPr>
              <p:nvPr/>
            </p:nvSpPr>
            <p:spPr>
              <a:xfrm>
                <a:off x="1586754" y="1327591"/>
                <a:ext cx="8848164" cy="4096699"/>
              </a:xfrm>
              <a:prstGeom prst="rect">
                <a:avLst/>
              </a:prstGeom>
              <a:blipFill>
                <a:blip r:embed="rId2"/>
                <a:stretch>
                  <a:fillRect b="-2083"/>
                </a:stretch>
              </a:blipFill>
            </p:spPr>
            <p:txBody>
              <a:bodyPr/>
              <a:lstStyle/>
              <a:p>
                <a:r>
                  <a:rPr lang="en-US">
                    <a:noFill/>
                  </a:rPr>
                  <a:t> </a:t>
                </a:r>
              </a:p>
            </p:txBody>
          </p:sp>
        </mc:Fallback>
      </mc:AlternateContent>
    </p:spTree>
    <p:extLst>
      <p:ext uri="{BB962C8B-B14F-4D97-AF65-F5344CB8AC3E}">
        <p14:creationId xmlns:p14="http://schemas.microsoft.com/office/powerpoint/2010/main" val="290196406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1667436" y="942109"/>
                <a:ext cx="8220634" cy="5873724"/>
              </a:xfrm>
              <a:prstGeom prst="rect">
                <a:avLst/>
              </a:prstGeom>
            </p:spPr>
            <p:txBody>
              <a:bodyPr wrap="square">
                <a:spAutoFit/>
              </a:bodyPr>
              <a:lstStyle/>
              <a:p>
                <a:pPr marL="800100" marR="0" lvl="1" indent="-342900">
                  <a:lnSpc>
                    <a:spcPct val="150000"/>
                  </a:lnSpc>
                  <a:spcBef>
                    <a:spcPts val="0"/>
                  </a:spcBef>
                  <a:spcAft>
                    <a:spcPts val="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800100" marR="0" lvl="1" indent="-342900">
                  <a:lnSpc>
                    <a:spcPct val="150000"/>
                  </a:lnSpc>
                  <a:spcBef>
                    <a:spcPts val="0"/>
                  </a:spcBef>
                  <a:spcAft>
                    <a:spcPts val="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If each of the numbers is chosen with the same probability of </a:t>
                </a:r>
                <a14:m>
                  <m:oMath xmlns:m="http://schemas.openxmlformats.org/officeDocument/2006/math">
                    <m:f>
                      <m:fPr>
                        <m:ctrlPr>
                          <a:rPr lang="en-US" sz="2200" i="1" smtClean="0">
                            <a:solidFill>
                              <a:srgbClr val="000000"/>
                            </a:solidFill>
                            <a:latin typeface="Cambria Math" panose="02040503050406030204" pitchFamily="18" charset="0"/>
                            <a:ea typeface="Microsoft YaHei" panose="020B0503020204020204" pitchFamily="34" charset="-122"/>
                          </a:rPr>
                        </m:ctrlPr>
                      </m:fPr>
                      <m:num>
                        <m:r>
                          <a:rPr lang="en-US" sz="2200" b="0" i="1" smtClean="0">
                            <a:solidFill>
                              <a:srgbClr val="000000"/>
                            </a:solidFill>
                            <a:latin typeface="Cambria Math" panose="02040503050406030204" pitchFamily="18" charset="0"/>
                            <a:ea typeface="Microsoft YaHei" panose="020B0503020204020204" pitchFamily="34" charset="-122"/>
                          </a:rPr>
                          <m:t>1</m:t>
                        </m:r>
                      </m:num>
                      <m:den>
                        <m:r>
                          <a:rPr lang="en-US" sz="2200" b="0" i="1" smtClean="0">
                            <a:solidFill>
                              <a:srgbClr val="000000"/>
                            </a:solidFill>
                            <a:latin typeface="Cambria Math" panose="02040503050406030204" pitchFamily="18" charset="0"/>
                            <a:ea typeface="Microsoft YaHei" panose="020B0503020204020204" pitchFamily="34" charset="-122"/>
                          </a:rPr>
                          <m:t>𝑛</m:t>
                        </m:r>
                      </m:den>
                    </m:f>
                  </m:oMath>
                </a14:m>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 the best strategy is to successively eliminate half  (or almost half) the candidates as binary search does. This may not be the case for arbitrary  </a:t>
                </a:r>
                <a:r>
                  <a:rPr lang="en-US" sz="2200" i="1"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p</a:t>
                </a:r>
                <a:r>
                  <a:rPr lang="en-US" sz="2200" i="1" baseline="-250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a:t>
                </a:r>
                <a14:m>
                  <m:oMath xmlns:m="http://schemas.openxmlformats.org/officeDocument/2006/math">
                    <m:r>
                      <a:rPr lang="en-US" sz="2200" i="1" dirty="0" smtClean="0">
                        <a:solidFill>
                          <a:srgbClr val="000000"/>
                        </a:solidFill>
                        <a:latin typeface="Cambria Math" panose="02040503050406030204" pitchFamily="18" charset="0"/>
                        <a:ea typeface="Microsoft YaHei" panose="020B0503020204020204" pitchFamily="34" charset="-122"/>
                        <a:cs typeface="Microsoft YaHei" panose="020B0503020204020204" pitchFamily="34" charset="-122"/>
                      </a:rPr>
                      <m:t>‘</m:t>
                    </m:r>
                  </m:oMath>
                </a14:m>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s, however.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800100" marR="0" lvl="1" indent="-342900">
                  <a:lnSpc>
                    <a:spcPct val="150000"/>
                  </a:lnSpc>
                  <a:spcBef>
                    <a:spcPts val="0"/>
                  </a:spcBef>
                  <a:spcAft>
                    <a:spcPts val="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For example,  if  </a:t>
                </a:r>
                <a:r>
                  <a:rPr lang="en-US" sz="2200" i="1"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n</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 4 and   </a:t>
                </a:r>
                <a:r>
                  <a:rPr lang="en-US" sz="2200" i="1"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p</a:t>
                </a:r>
                <a:r>
                  <a:rPr lang="en-US" sz="2200" baseline="-250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1</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 0.1,   </a:t>
                </a:r>
                <a:r>
                  <a:rPr lang="en-US" sz="2200" i="1"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p</a:t>
                </a:r>
                <a:r>
                  <a:rPr lang="en-US" sz="2200" baseline="-250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2</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 0.2,   </a:t>
                </a:r>
                <a:r>
                  <a:rPr lang="en-US" sz="2200" i="1"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p</a:t>
                </a:r>
                <a:r>
                  <a:rPr lang="en-US" sz="2200" baseline="-250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3</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 0.3  and  </a:t>
                </a:r>
                <a:r>
                  <a:rPr lang="en-US" sz="2200" i="1"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p</a:t>
                </a:r>
                <a:r>
                  <a:rPr lang="en-US" sz="2200" baseline="-250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4</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  0.4, the minimum weighted path tree is the rightmost one in Figure 9.13.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800100" marR="0" lvl="1" indent="-342900">
                  <a:lnSpc>
                    <a:spcPct val="150000"/>
                  </a:lnSpc>
                  <a:spcBef>
                    <a:spcPts val="0"/>
                  </a:spcBef>
                  <a:spcAft>
                    <a:spcPts val="0"/>
                  </a:spcAft>
                  <a:buFont typeface="Arial" panose="020B0604020202020204" pitchFamily="34" charset="0"/>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Thus, we need Huffman’s algorithm to solve this problem in its general case.</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a:lnSpc>
                    <a:spcPct val="150000"/>
                  </a:lnSpc>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a:t>
                </a:r>
                <a:endParaRPr lang="en-US" sz="2200" dirty="0">
                  <a:solidFill>
                    <a:srgbClr val="000000"/>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p:txBody>
          </p:sp>
        </mc:Choice>
        <mc:Fallback xmlns="">
          <p:sp>
            <p:nvSpPr>
              <p:cNvPr id="2" name="Rectangle 1"/>
              <p:cNvSpPr>
                <a:spLocks noRot="1" noChangeAspect="1" noMove="1" noResize="1" noEditPoints="1" noAdjustHandles="1" noChangeArrowheads="1" noChangeShapeType="1" noTextEdit="1"/>
              </p:cNvSpPr>
              <p:nvPr/>
            </p:nvSpPr>
            <p:spPr>
              <a:xfrm>
                <a:off x="1667436" y="942109"/>
                <a:ext cx="8220634" cy="5873724"/>
              </a:xfrm>
              <a:prstGeom prst="rect">
                <a:avLst/>
              </a:prstGeom>
              <a:blipFill>
                <a:blip r:embed="rId2"/>
                <a:stretch>
                  <a:fillRect r="-1113"/>
                </a:stretch>
              </a:blipFill>
            </p:spPr>
            <p:txBody>
              <a:bodyPr/>
              <a:lstStyle/>
              <a:p>
                <a:r>
                  <a:rPr lang="en-US">
                    <a:noFill/>
                  </a:rPr>
                  <a:t> </a:t>
                </a:r>
              </a:p>
            </p:txBody>
          </p:sp>
        </mc:Fallback>
      </mc:AlternateContent>
    </p:spTree>
    <p:extLst>
      <p:ext uri="{BB962C8B-B14F-4D97-AF65-F5344CB8AC3E}">
        <p14:creationId xmlns:p14="http://schemas.microsoft.com/office/powerpoint/2010/main" val="219459498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1246909" y="731708"/>
                <a:ext cx="9418320" cy="5847755"/>
              </a:xfrm>
              <a:prstGeom prst="rect">
                <a:avLst/>
              </a:prstGeom>
            </p:spPr>
            <p:txBody>
              <a:bodyPr wrap="square">
                <a:spAutoFit/>
              </a:bodyPr>
              <a:lstStyle/>
              <a:p>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Lemma 7.04.1:  Let C be an alphabet in which each character c </a:t>
                </a:r>
                <a14:m>
                  <m:oMath xmlns:m="http://schemas.openxmlformats.org/officeDocument/2006/math">
                    <m:r>
                      <a:rPr lang="en-US" sz="2200" i="1" smtClean="0">
                        <a:solidFill>
                          <a:srgbClr val="000000"/>
                        </a:solidFill>
                        <a:latin typeface="Cambria Math" panose="02040503050406030204" pitchFamily="18" charset="0"/>
                        <a:ea typeface="Cambria Math" panose="02040503050406030204" pitchFamily="18" charset="0"/>
                        <a:cs typeface="Microsoft YaHei" panose="020B0503020204020204" pitchFamily="34" charset="-122"/>
                      </a:rPr>
                      <m:t>∈</m:t>
                    </m:r>
                  </m:oMath>
                </a14:m>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C has frequency  </a:t>
                </a:r>
                <a:r>
                  <a:rPr lang="en-US" sz="2200" i="1"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f</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(c). Let x and y be two characters in having the lowest frequencies. Then there exists an optimal prefix code for C in which the codewords for x and y have the same length and differ only in the last bit.</a:t>
                </a:r>
              </a:p>
              <a:p>
                <a:endPar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endParaRPr>
              </a:p>
              <a:p>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Proof:  Key step for the proof: In optimal tree T, leaves b and c are two of the deepest leaves and are siblings. Leaves x and y are the two leaves that Huffman’s algorithm merges together first; they appear in arbitrary positions in T. Leaves b and x are swapped to obtained tree T’. Then, leaves c and y are swapped to obtain tree T”. Since each swap does not increase the cost, the result tree T” is also an optimal tree.</a:t>
                </a:r>
              </a:p>
              <a:p>
                <a:endPar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endParaRPr>
              </a:p>
              <a:p>
                <a:endPar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endParaRPr>
              </a:p>
              <a:p>
                <a:endPar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endParaRPr>
              </a:p>
              <a:p>
                <a:endPar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endParaRPr>
              </a:p>
              <a:p>
                <a:endPar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endParaRPr>
              </a:p>
              <a:p>
                <a:endPar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endParaRPr>
              </a:p>
            </p:txBody>
          </p:sp>
        </mc:Choice>
        <mc:Fallback xmlns="">
          <p:sp>
            <p:nvSpPr>
              <p:cNvPr id="2" name="Rectangle 1"/>
              <p:cNvSpPr>
                <a:spLocks noRot="1" noChangeAspect="1" noMove="1" noResize="1" noEditPoints="1" noAdjustHandles="1" noChangeArrowheads="1" noChangeShapeType="1" noTextEdit="1"/>
              </p:cNvSpPr>
              <p:nvPr/>
            </p:nvSpPr>
            <p:spPr>
              <a:xfrm>
                <a:off x="1246909" y="731708"/>
                <a:ext cx="9418320" cy="5847755"/>
              </a:xfrm>
              <a:prstGeom prst="rect">
                <a:avLst/>
              </a:prstGeom>
              <a:blipFill>
                <a:blip r:embed="rId2"/>
                <a:stretch>
                  <a:fillRect l="-841" t="-730" r="-1877"/>
                </a:stretch>
              </a:blipFill>
            </p:spPr>
            <p:txBody>
              <a:bodyPr/>
              <a:lstStyle/>
              <a:p>
                <a:r>
                  <a:rPr lang="en-US">
                    <a:noFill/>
                  </a:rPr>
                  <a:t> </a:t>
                </a:r>
              </a:p>
            </p:txBody>
          </p:sp>
        </mc:Fallback>
      </mc:AlternateContent>
      <p:sp>
        <p:nvSpPr>
          <p:cNvPr id="3" name="Oval 2">
            <a:extLst>
              <a:ext uri="{FF2B5EF4-FFF2-40B4-BE49-F238E27FC236}">
                <a16:creationId xmlns:a16="http://schemas.microsoft.com/office/drawing/2014/main" id="{4D1B0D32-8AD2-49D0-BE1A-C9668D704500}"/>
              </a:ext>
            </a:extLst>
          </p:cNvPr>
          <p:cNvSpPr/>
          <p:nvPr/>
        </p:nvSpPr>
        <p:spPr>
          <a:xfrm>
            <a:off x="2826327" y="4713316"/>
            <a:ext cx="207818" cy="19950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4" name="Oval 3">
            <a:extLst>
              <a:ext uri="{FF2B5EF4-FFF2-40B4-BE49-F238E27FC236}">
                <a16:creationId xmlns:a16="http://schemas.microsoft.com/office/drawing/2014/main" id="{2494E9BB-991B-46FB-AB9D-CA9DA44CD0C2}"/>
              </a:ext>
            </a:extLst>
          </p:cNvPr>
          <p:cNvSpPr/>
          <p:nvPr/>
        </p:nvSpPr>
        <p:spPr>
          <a:xfrm>
            <a:off x="5189910" y="4716084"/>
            <a:ext cx="207818" cy="19950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5" name="Oval 4">
            <a:extLst>
              <a:ext uri="{FF2B5EF4-FFF2-40B4-BE49-F238E27FC236}">
                <a16:creationId xmlns:a16="http://schemas.microsoft.com/office/drawing/2014/main" id="{119E38D2-0893-499D-A168-A6D1C58EFBAC}"/>
              </a:ext>
            </a:extLst>
          </p:cNvPr>
          <p:cNvSpPr/>
          <p:nvPr/>
        </p:nvSpPr>
        <p:spPr>
          <a:xfrm>
            <a:off x="7823660" y="4713316"/>
            <a:ext cx="207818" cy="19950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6" name="Oval 5">
            <a:extLst>
              <a:ext uri="{FF2B5EF4-FFF2-40B4-BE49-F238E27FC236}">
                <a16:creationId xmlns:a16="http://schemas.microsoft.com/office/drawing/2014/main" id="{90EE2BCE-1105-4118-B529-41E38ED44458}"/>
              </a:ext>
            </a:extLst>
          </p:cNvPr>
          <p:cNvSpPr/>
          <p:nvPr/>
        </p:nvSpPr>
        <p:spPr>
          <a:xfrm>
            <a:off x="2230581" y="5206538"/>
            <a:ext cx="207818" cy="19950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7" name="Oval 6">
            <a:extLst>
              <a:ext uri="{FF2B5EF4-FFF2-40B4-BE49-F238E27FC236}">
                <a16:creationId xmlns:a16="http://schemas.microsoft.com/office/drawing/2014/main" id="{82CB5A7D-D7C7-4BA7-B5D4-B44DD5B78B3D}"/>
              </a:ext>
            </a:extLst>
          </p:cNvPr>
          <p:cNvSpPr/>
          <p:nvPr/>
        </p:nvSpPr>
        <p:spPr>
          <a:xfrm>
            <a:off x="4602479" y="5206538"/>
            <a:ext cx="207818" cy="19950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8" name="Oval 7">
            <a:extLst>
              <a:ext uri="{FF2B5EF4-FFF2-40B4-BE49-F238E27FC236}">
                <a16:creationId xmlns:a16="http://schemas.microsoft.com/office/drawing/2014/main" id="{77FE221A-17EE-48BA-91D1-D29B1DAD65CB}"/>
              </a:ext>
            </a:extLst>
          </p:cNvPr>
          <p:cNvSpPr/>
          <p:nvPr/>
        </p:nvSpPr>
        <p:spPr>
          <a:xfrm>
            <a:off x="7213337" y="5206538"/>
            <a:ext cx="207818" cy="19950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9" name="Oval 8">
            <a:extLst>
              <a:ext uri="{FF2B5EF4-FFF2-40B4-BE49-F238E27FC236}">
                <a16:creationId xmlns:a16="http://schemas.microsoft.com/office/drawing/2014/main" id="{FBC72AEC-08FB-4F69-BEB1-A95F36502055}"/>
              </a:ext>
            </a:extLst>
          </p:cNvPr>
          <p:cNvSpPr/>
          <p:nvPr/>
        </p:nvSpPr>
        <p:spPr>
          <a:xfrm>
            <a:off x="2826327" y="5716386"/>
            <a:ext cx="207818" cy="19950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10" name="Oval 9">
            <a:extLst>
              <a:ext uri="{FF2B5EF4-FFF2-40B4-BE49-F238E27FC236}">
                <a16:creationId xmlns:a16="http://schemas.microsoft.com/office/drawing/2014/main" id="{7B0026A6-A7B4-4D48-BB62-04C3517FFA4F}"/>
              </a:ext>
            </a:extLst>
          </p:cNvPr>
          <p:cNvSpPr/>
          <p:nvPr/>
        </p:nvSpPr>
        <p:spPr>
          <a:xfrm>
            <a:off x="5189910" y="5716386"/>
            <a:ext cx="207818" cy="19950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11" name="Oval 10">
            <a:extLst>
              <a:ext uri="{FF2B5EF4-FFF2-40B4-BE49-F238E27FC236}">
                <a16:creationId xmlns:a16="http://schemas.microsoft.com/office/drawing/2014/main" id="{16FBD66F-0C6D-48CF-A858-8AB7A89CAEEE}"/>
              </a:ext>
            </a:extLst>
          </p:cNvPr>
          <p:cNvSpPr/>
          <p:nvPr/>
        </p:nvSpPr>
        <p:spPr>
          <a:xfrm>
            <a:off x="7812576" y="5724975"/>
            <a:ext cx="207818" cy="19950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12" name="TextBox 11">
            <a:extLst>
              <a:ext uri="{FF2B5EF4-FFF2-40B4-BE49-F238E27FC236}">
                <a16:creationId xmlns:a16="http://schemas.microsoft.com/office/drawing/2014/main" id="{F6B80AB5-1773-4FBC-9892-D38232BC0F5B}"/>
              </a:ext>
            </a:extLst>
          </p:cNvPr>
          <p:cNvSpPr txBox="1"/>
          <p:nvPr/>
        </p:nvSpPr>
        <p:spPr>
          <a:xfrm>
            <a:off x="2334489" y="4528650"/>
            <a:ext cx="332509" cy="369332"/>
          </a:xfrm>
          <a:prstGeom prst="rect">
            <a:avLst/>
          </a:prstGeom>
          <a:solidFill>
            <a:schemeClr val="bg1"/>
          </a:solidFill>
          <a:ln>
            <a:solidFill>
              <a:schemeClr val="bg1"/>
            </a:solidFill>
          </a:ln>
        </p:spPr>
        <p:txBody>
          <a:bodyPr wrap="square" rtlCol="0">
            <a:spAutoFit/>
          </a:bodyPr>
          <a:lstStyle/>
          <a:p>
            <a:r>
              <a:rPr lang="en-US" dirty="0">
                <a:latin typeface="Times New Roman" panose="02020603050405020304" pitchFamily="18" charset="0"/>
                <a:cs typeface="Times New Roman" panose="02020603050405020304" pitchFamily="18" charset="0"/>
              </a:rPr>
              <a:t>T</a:t>
            </a:r>
          </a:p>
        </p:txBody>
      </p:sp>
      <p:sp>
        <p:nvSpPr>
          <p:cNvPr id="13" name="TextBox 12">
            <a:extLst>
              <a:ext uri="{FF2B5EF4-FFF2-40B4-BE49-F238E27FC236}">
                <a16:creationId xmlns:a16="http://schemas.microsoft.com/office/drawing/2014/main" id="{12ACBFDC-F537-491C-ACB3-587331C82FD5}"/>
              </a:ext>
            </a:extLst>
          </p:cNvPr>
          <p:cNvSpPr txBox="1"/>
          <p:nvPr/>
        </p:nvSpPr>
        <p:spPr>
          <a:xfrm>
            <a:off x="3348642" y="5128953"/>
            <a:ext cx="332509" cy="369332"/>
          </a:xfrm>
          <a:prstGeom prst="rect">
            <a:avLst/>
          </a:prstGeom>
          <a:solidFill>
            <a:schemeClr val="bg1"/>
          </a:solidFill>
          <a:ln>
            <a:solidFill>
              <a:schemeClr val="tx1"/>
            </a:solidFill>
          </a:ln>
        </p:spPr>
        <p:txBody>
          <a:bodyPr wrap="square" rtlCol="0">
            <a:spAutoFit/>
          </a:bodyPr>
          <a:lstStyle/>
          <a:p>
            <a:r>
              <a:rPr lang="en-US" dirty="0">
                <a:latin typeface="Times New Roman" panose="02020603050405020304" pitchFamily="18" charset="0"/>
                <a:cs typeface="Times New Roman" panose="02020603050405020304" pitchFamily="18" charset="0"/>
              </a:rPr>
              <a:t>x</a:t>
            </a:r>
          </a:p>
        </p:txBody>
      </p:sp>
      <p:sp>
        <p:nvSpPr>
          <p:cNvPr id="14" name="TextBox 13">
            <a:extLst>
              <a:ext uri="{FF2B5EF4-FFF2-40B4-BE49-F238E27FC236}">
                <a16:creationId xmlns:a16="http://schemas.microsoft.com/office/drawing/2014/main" id="{407C27C0-8D03-492C-9613-A27CFB1B12D8}"/>
              </a:ext>
            </a:extLst>
          </p:cNvPr>
          <p:cNvSpPr txBox="1"/>
          <p:nvPr/>
        </p:nvSpPr>
        <p:spPr>
          <a:xfrm>
            <a:off x="5731625" y="5128953"/>
            <a:ext cx="332509" cy="369332"/>
          </a:xfrm>
          <a:prstGeom prst="rect">
            <a:avLst/>
          </a:prstGeom>
          <a:solidFill>
            <a:schemeClr val="bg1"/>
          </a:solidFill>
          <a:ln>
            <a:solidFill>
              <a:schemeClr val="tx1"/>
            </a:solidFill>
          </a:ln>
        </p:spPr>
        <p:txBody>
          <a:bodyPr wrap="square" rtlCol="0">
            <a:spAutoFit/>
          </a:bodyPr>
          <a:lstStyle/>
          <a:p>
            <a:r>
              <a:rPr lang="en-US" dirty="0">
                <a:latin typeface="Times New Roman" panose="02020603050405020304" pitchFamily="18" charset="0"/>
                <a:cs typeface="Times New Roman" panose="02020603050405020304" pitchFamily="18" charset="0"/>
              </a:rPr>
              <a:t>x</a:t>
            </a:r>
          </a:p>
        </p:txBody>
      </p:sp>
      <p:sp>
        <p:nvSpPr>
          <p:cNvPr id="15" name="TextBox 14">
            <a:extLst>
              <a:ext uri="{FF2B5EF4-FFF2-40B4-BE49-F238E27FC236}">
                <a16:creationId xmlns:a16="http://schemas.microsoft.com/office/drawing/2014/main" id="{4CEF2631-4E3D-40DA-B794-3F9F38BC92FC}"/>
              </a:ext>
            </a:extLst>
          </p:cNvPr>
          <p:cNvSpPr txBox="1"/>
          <p:nvPr/>
        </p:nvSpPr>
        <p:spPr>
          <a:xfrm>
            <a:off x="8343304" y="5147360"/>
            <a:ext cx="332509" cy="369332"/>
          </a:xfrm>
          <a:prstGeom prst="rect">
            <a:avLst/>
          </a:prstGeom>
          <a:solidFill>
            <a:schemeClr val="bg1"/>
          </a:solidFill>
          <a:ln>
            <a:solidFill>
              <a:schemeClr val="tx1"/>
            </a:solidFill>
          </a:ln>
        </p:spPr>
        <p:txBody>
          <a:bodyPr wrap="square" rtlCol="0">
            <a:spAutoFit/>
          </a:bodyPr>
          <a:lstStyle/>
          <a:p>
            <a:r>
              <a:rPr lang="en-US" dirty="0">
                <a:latin typeface="Times New Roman" panose="02020603050405020304" pitchFamily="18" charset="0"/>
                <a:cs typeface="Times New Roman" panose="02020603050405020304" pitchFamily="18" charset="0"/>
              </a:rPr>
              <a:t>x</a:t>
            </a:r>
          </a:p>
        </p:txBody>
      </p:sp>
      <p:sp>
        <p:nvSpPr>
          <p:cNvPr id="16" name="TextBox 15">
            <a:extLst>
              <a:ext uri="{FF2B5EF4-FFF2-40B4-BE49-F238E27FC236}">
                <a16:creationId xmlns:a16="http://schemas.microsoft.com/office/drawing/2014/main" id="{2E565557-E5E4-434B-B7FE-85C04ACEAC3A}"/>
              </a:ext>
            </a:extLst>
          </p:cNvPr>
          <p:cNvSpPr txBox="1"/>
          <p:nvPr/>
        </p:nvSpPr>
        <p:spPr>
          <a:xfrm>
            <a:off x="1606784" y="5720939"/>
            <a:ext cx="332509" cy="369332"/>
          </a:xfrm>
          <a:prstGeom prst="rect">
            <a:avLst/>
          </a:prstGeom>
          <a:solidFill>
            <a:schemeClr val="bg1"/>
          </a:solidFill>
          <a:ln>
            <a:solidFill>
              <a:schemeClr val="tx1"/>
            </a:solidFill>
          </a:ln>
        </p:spPr>
        <p:txBody>
          <a:bodyPr wrap="square" rtlCol="0">
            <a:spAutoFit/>
          </a:bodyPr>
          <a:lstStyle/>
          <a:p>
            <a:r>
              <a:rPr lang="en-US" dirty="0">
                <a:latin typeface="Times New Roman" panose="02020603050405020304" pitchFamily="18" charset="0"/>
                <a:cs typeface="Times New Roman" panose="02020603050405020304" pitchFamily="18" charset="0"/>
              </a:rPr>
              <a:t>x</a:t>
            </a:r>
          </a:p>
        </p:txBody>
      </p:sp>
      <p:sp>
        <p:nvSpPr>
          <p:cNvPr id="17" name="TextBox 16">
            <a:extLst>
              <a:ext uri="{FF2B5EF4-FFF2-40B4-BE49-F238E27FC236}">
                <a16:creationId xmlns:a16="http://schemas.microsoft.com/office/drawing/2014/main" id="{98ECC54D-2705-48D3-A5E8-D93858676D51}"/>
              </a:ext>
            </a:extLst>
          </p:cNvPr>
          <p:cNvSpPr txBox="1"/>
          <p:nvPr/>
        </p:nvSpPr>
        <p:spPr>
          <a:xfrm>
            <a:off x="2272144" y="6239674"/>
            <a:ext cx="332509" cy="369332"/>
          </a:xfrm>
          <a:prstGeom prst="rect">
            <a:avLst/>
          </a:prstGeom>
          <a:solidFill>
            <a:schemeClr val="bg1"/>
          </a:solidFill>
          <a:ln>
            <a:solidFill>
              <a:schemeClr val="tx1"/>
            </a:solidFill>
          </a:ln>
        </p:spPr>
        <p:txBody>
          <a:bodyPr wrap="square" rtlCol="0">
            <a:spAutoFit/>
          </a:bodyPr>
          <a:lstStyle/>
          <a:p>
            <a:r>
              <a:rPr lang="en-US" dirty="0">
                <a:latin typeface="Times New Roman" panose="02020603050405020304" pitchFamily="18" charset="0"/>
                <a:cs typeface="Times New Roman" panose="02020603050405020304" pitchFamily="18" charset="0"/>
              </a:rPr>
              <a:t>x</a:t>
            </a:r>
          </a:p>
        </p:txBody>
      </p:sp>
      <p:sp>
        <p:nvSpPr>
          <p:cNvPr id="18" name="TextBox 17">
            <a:extLst>
              <a:ext uri="{FF2B5EF4-FFF2-40B4-BE49-F238E27FC236}">
                <a16:creationId xmlns:a16="http://schemas.microsoft.com/office/drawing/2014/main" id="{1A370786-0A86-4523-A11E-94641F3251FA}"/>
              </a:ext>
            </a:extLst>
          </p:cNvPr>
          <p:cNvSpPr txBox="1"/>
          <p:nvPr/>
        </p:nvSpPr>
        <p:spPr>
          <a:xfrm>
            <a:off x="3348641" y="6210131"/>
            <a:ext cx="332509" cy="369332"/>
          </a:xfrm>
          <a:prstGeom prst="rect">
            <a:avLst/>
          </a:prstGeom>
          <a:solidFill>
            <a:schemeClr val="bg1"/>
          </a:solidFill>
          <a:ln>
            <a:solidFill>
              <a:schemeClr val="tx1"/>
            </a:solidFill>
          </a:ln>
        </p:spPr>
        <p:txBody>
          <a:bodyPr wrap="square" rtlCol="0">
            <a:spAutoFit/>
          </a:bodyPr>
          <a:lstStyle/>
          <a:p>
            <a:r>
              <a:rPr lang="en-US" dirty="0">
                <a:latin typeface="Times New Roman" panose="02020603050405020304" pitchFamily="18" charset="0"/>
                <a:cs typeface="Times New Roman" panose="02020603050405020304" pitchFamily="18" charset="0"/>
              </a:rPr>
              <a:t>x</a:t>
            </a:r>
          </a:p>
        </p:txBody>
      </p:sp>
      <p:sp>
        <p:nvSpPr>
          <p:cNvPr id="19" name="TextBox 18">
            <a:extLst>
              <a:ext uri="{FF2B5EF4-FFF2-40B4-BE49-F238E27FC236}">
                <a16:creationId xmlns:a16="http://schemas.microsoft.com/office/drawing/2014/main" id="{6F7168D7-8BD0-4AED-9735-7ABF466DC0F2}"/>
              </a:ext>
            </a:extLst>
          </p:cNvPr>
          <p:cNvSpPr txBox="1"/>
          <p:nvPr/>
        </p:nvSpPr>
        <p:spPr>
          <a:xfrm>
            <a:off x="4602479" y="6247987"/>
            <a:ext cx="332509" cy="369332"/>
          </a:xfrm>
          <a:prstGeom prst="rect">
            <a:avLst/>
          </a:prstGeom>
          <a:solidFill>
            <a:schemeClr val="bg1"/>
          </a:solidFill>
          <a:ln>
            <a:solidFill>
              <a:schemeClr val="tx1"/>
            </a:solidFill>
          </a:ln>
        </p:spPr>
        <p:txBody>
          <a:bodyPr wrap="square" rtlCol="0">
            <a:spAutoFit/>
          </a:bodyPr>
          <a:lstStyle/>
          <a:p>
            <a:r>
              <a:rPr lang="en-US" dirty="0">
                <a:latin typeface="Times New Roman" panose="02020603050405020304" pitchFamily="18" charset="0"/>
                <a:cs typeface="Times New Roman" panose="02020603050405020304" pitchFamily="18" charset="0"/>
              </a:rPr>
              <a:t>x</a:t>
            </a:r>
          </a:p>
        </p:txBody>
      </p:sp>
      <p:sp>
        <p:nvSpPr>
          <p:cNvPr id="20" name="TextBox 19">
            <a:extLst>
              <a:ext uri="{FF2B5EF4-FFF2-40B4-BE49-F238E27FC236}">
                <a16:creationId xmlns:a16="http://schemas.microsoft.com/office/drawing/2014/main" id="{6945F3B2-A3D8-4A0B-9F4D-A1FA4112B2CE}"/>
              </a:ext>
            </a:extLst>
          </p:cNvPr>
          <p:cNvSpPr txBox="1"/>
          <p:nvPr/>
        </p:nvSpPr>
        <p:spPr>
          <a:xfrm>
            <a:off x="5731624" y="6210131"/>
            <a:ext cx="332509" cy="369332"/>
          </a:xfrm>
          <a:prstGeom prst="rect">
            <a:avLst/>
          </a:prstGeom>
          <a:solidFill>
            <a:schemeClr val="bg1"/>
          </a:solidFill>
          <a:ln>
            <a:solidFill>
              <a:schemeClr val="tx1"/>
            </a:solidFill>
          </a:ln>
        </p:spPr>
        <p:txBody>
          <a:bodyPr wrap="square" rtlCol="0">
            <a:spAutoFit/>
          </a:bodyPr>
          <a:lstStyle/>
          <a:p>
            <a:r>
              <a:rPr lang="en-US" dirty="0">
                <a:latin typeface="Times New Roman" panose="02020603050405020304" pitchFamily="18" charset="0"/>
                <a:cs typeface="Times New Roman" panose="02020603050405020304" pitchFamily="18" charset="0"/>
              </a:rPr>
              <a:t>x</a:t>
            </a:r>
          </a:p>
        </p:txBody>
      </p:sp>
      <p:sp>
        <p:nvSpPr>
          <p:cNvPr id="21" name="TextBox 20">
            <a:extLst>
              <a:ext uri="{FF2B5EF4-FFF2-40B4-BE49-F238E27FC236}">
                <a16:creationId xmlns:a16="http://schemas.microsoft.com/office/drawing/2014/main" id="{33F4ACB1-5118-4CC2-8645-CA81911E83BA}"/>
              </a:ext>
            </a:extLst>
          </p:cNvPr>
          <p:cNvSpPr txBox="1"/>
          <p:nvPr/>
        </p:nvSpPr>
        <p:spPr>
          <a:xfrm>
            <a:off x="7315016" y="6239674"/>
            <a:ext cx="332509" cy="369332"/>
          </a:xfrm>
          <a:prstGeom prst="rect">
            <a:avLst/>
          </a:prstGeom>
          <a:solidFill>
            <a:schemeClr val="bg1"/>
          </a:solidFill>
          <a:ln>
            <a:solidFill>
              <a:schemeClr val="tx1"/>
            </a:solidFill>
          </a:ln>
        </p:spPr>
        <p:txBody>
          <a:bodyPr wrap="square" rtlCol="0">
            <a:spAutoFit/>
          </a:bodyPr>
          <a:lstStyle/>
          <a:p>
            <a:r>
              <a:rPr lang="en-US" dirty="0">
                <a:latin typeface="Times New Roman" panose="02020603050405020304" pitchFamily="18" charset="0"/>
                <a:cs typeface="Times New Roman" panose="02020603050405020304" pitchFamily="18" charset="0"/>
              </a:rPr>
              <a:t>x</a:t>
            </a:r>
          </a:p>
        </p:txBody>
      </p:sp>
      <p:sp>
        <p:nvSpPr>
          <p:cNvPr id="22" name="TextBox 21">
            <a:extLst>
              <a:ext uri="{FF2B5EF4-FFF2-40B4-BE49-F238E27FC236}">
                <a16:creationId xmlns:a16="http://schemas.microsoft.com/office/drawing/2014/main" id="{36AF56BF-5A7B-4CF8-AE30-A8F12096E0CB}"/>
              </a:ext>
            </a:extLst>
          </p:cNvPr>
          <p:cNvSpPr txBox="1"/>
          <p:nvPr/>
        </p:nvSpPr>
        <p:spPr>
          <a:xfrm>
            <a:off x="8339792" y="6225405"/>
            <a:ext cx="332509" cy="369332"/>
          </a:xfrm>
          <a:prstGeom prst="rect">
            <a:avLst/>
          </a:prstGeom>
          <a:solidFill>
            <a:schemeClr val="bg1"/>
          </a:solidFill>
          <a:ln>
            <a:solidFill>
              <a:schemeClr val="tx1"/>
            </a:solidFill>
          </a:ln>
        </p:spPr>
        <p:txBody>
          <a:bodyPr wrap="square" rtlCol="0">
            <a:spAutoFit/>
          </a:bodyPr>
          <a:lstStyle/>
          <a:p>
            <a:r>
              <a:rPr lang="en-US" dirty="0">
                <a:latin typeface="Times New Roman" panose="02020603050405020304" pitchFamily="18" charset="0"/>
                <a:cs typeface="Times New Roman" panose="02020603050405020304" pitchFamily="18" charset="0"/>
              </a:rPr>
              <a:t>x</a:t>
            </a:r>
          </a:p>
        </p:txBody>
      </p:sp>
      <p:sp>
        <p:nvSpPr>
          <p:cNvPr id="23" name="TextBox 22">
            <a:extLst>
              <a:ext uri="{FF2B5EF4-FFF2-40B4-BE49-F238E27FC236}">
                <a16:creationId xmlns:a16="http://schemas.microsoft.com/office/drawing/2014/main" id="{0E662BC8-B01A-493D-9DFF-422B7489EB71}"/>
              </a:ext>
            </a:extLst>
          </p:cNvPr>
          <p:cNvSpPr txBox="1"/>
          <p:nvPr/>
        </p:nvSpPr>
        <p:spPr>
          <a:xfrm>
            <a:off x="4037734" y="5714600"/>
            <a:ext cx="332509" cy="369332"/>
          </a:xfrm>
          <a:prstGeom prst="rect">
            <a:avLst/>
          </a:prstGeom>
          <a:solidFill>
            <a:schemeClr val="bg1"/>
          </a:solidFill>
          <a:ln>
            <a:solidFill>
              <a:schemeClr val="tx1"/>
            </a:solidFill>
          </a:ln>
        </p:spPr>
        <p:txBody>
          <a:bodyPr wrap="square" rtlCol="0">
            <a:spAutoFit/>
          </a:bodyPr>
          <a:lstStyle/>
          <a:p>
            <a:r>
              <a:rPr lang="en-US" dirty="0">
                <a:latin typeface="Times New Roman" panose="02020603050405020304" pitchFamily="18" charset="0"/>
                <a:cs typeface="Times New Roman" panose="02020603050405020304" pitchFamily="18" charset="0"/>
              </a:rPr>
              <a:t>x</a:t>
            </a:r>
          </a:p>
        </p:txBody>
      </p:sp>
      <p:sp>
        <p:nvSpPr>
          <p:cNvPr id="24" name="TextBox 23">
            <a:extLst>
              <a:ext uri="{FF2B5EF4-FFF2-40B4-BE49-F238E27FC236}">
                <a16:creationId xmlns:a16="http://schemas.microsoft.com/office/drawing/2014/main" id="{81AD1255-8919-4FC0-979C-611A63242008}"/>
              </a:ext>
            </a:extLst>
          </p:cNvPr>
          <p:cNvSpPr txBox="1"/>
          <p:nvPr/>
        </p:nvSpPr>
        <p:spPr>
          <a:xfrm>
            <a:off x="6548349" y="5716386"/>
            <a:ext cx="332509" cy="369332"/>
          </a:xfrm>
          <a:prstGeom prst="rect">
            <a:avLst/>
          </a:prstGeom>
          <a:solidFill>
            <a:schemeClr val="bg1"/>
          </a:solidFill>
          <a:ln>
            <a:solidFill>
              <a:schemeClr val="tx1"/>
            </a:solidFill>
          </a:ln>
        </p:spPr>
        <p:txBody>
          <a:bodyPr wrap="square" rtlCol="0">
            <a:spAutoFit/>
          </a:bodyPr>
          <a:lstStyle/>
          <a:p>
            <a:r>
              <a:rPr lang="en-US" dirty="0">
                <a:latin typeface="Times New Roman" panose="02020603050405020304" pitchFamily="18" charset="0"/>
                <a:cs typeface="Times New Roman" panose="02020603050405020304" pitchFamily="18" charset="0"/>
              </a:rPr>
              <a:t>x</a:t>
            </a:r>
          </a:p>
        </p:txBody>
      </p:sp>
      <p:sp>
        <p:nvSpPr>
          <p:cNvPr id="25" name="TextBox 24">
            <a:extLst>
              <a:ext uri="{FF2B5EF4-FFF2-40B4-BE49-F238E27FC236}">
                <a16:creationId xmlns:a16="http://schemas.microsoft.com/office/drawing/2014/main" id="{65903B55-9D7C-40F2-BD39-EFDF3EE40BBE}"/>
              </a:ext>
            </a:extLst>
          </p:cNvPr>
          <p:cNvSpPr txBox="1"/>
          <p:nvPr/>
        </p:nvSpPr>
        <p:spPr>
          <a:xfrm>
            <a:off x="4644042" y="4528650"/>
            <a:ext cx="440577" cy="369332"/>
          </a:xfrm>
          <a:prstGeom prst="rect">
            <a:avLst/>
          </a:prstGeom>
          <a:solidFill>
            <a:schemeClr val="bg1"/>
          </a:solidFill>
          <a:ln>
            <a:solidFill>
              <a:schemeClr val="bg1"/>
            </a:solidFill>
          </a:ln>
        </p:spPr>
        <p:txBody>
          <a:bodyPr wrap="square" rtlCol="0">
            <a:spAutoFit/>
          </a:bodyPr>
          <a:lstStyle/>
          <a:p>
            <a:r>
              <a:rPr lang="en-US" dirty="0">
                <a:latin typeface="Times New Roman" panose="02020603050405020304" pitchFamily="18" charset="0"/>
                <a:cs typeface="Times New Roman" panose="02020603050405020304" pitchFamily="18" charset="0"/>
              </a:rPr>
              <a:t>T’</a:t>
            </a:r>
          </a:p>
        </p:txBody>
      </p:sp>
      <p:sp>
        <p:nvSpPr>
          <p:cNvPr id="26" name="TextBox 25">
            <a:extLst>
              <a:ext uri="{FF2B5EF4-FFF2-40B4-BE49-F238E27FC236}">
                <a16:creationId xmlns:a16="http://schemas.microsoft.com/office/drawing/2014/main" id="{850E2782-C073-4119-BD91-51CAA4EFB8BA}"/>
              </a:ext>
            </a:extLst>
          </p:cNvPr>
          <p:cNvSpPr txBox="1"/>
          <p:nvPr/>
        </p:nvSpPr>
        <p:spPr>
          <a:xfrm>
            <a:off x="7363686" y="4527327"/>
            <a:ext cx="440577" cy="369332"/>
          </a:xfrm>
          <a:prstGeom prst="rect">
            <a:avLst/>
          </a:prstGeom>
          <a:solidFill>
            <a:schemeClr val="bg1"/>
          </a:solidFill>
          <a:ln>
            <a:solidFill>
              <a:schemeClr val="bg1"/>
            </a:solidFill>
          </a:ln>
        </p:spPr>
        <p:txBody>
          <a:bodyPr wrap="square" rtlCol="0">
            <a:spAutoFit/>
          </a:bodyPr>
          <a:lstStyle/>
          <a:p>
            <a:r>
              <a:rPr lang="en-US" dirty="0">
                <a:latin typeface="Times New Roman" panose="02020603050405020304" pitchFamily="18" charset="0"/>
                <a:cs typeface="Times New Roman" panose="02020603050405020304" pitchFamily="18" charset="0"/>
              </a:rPr>
              <a:t>T”</a:t>
            </a:r>
          </a:p>
        </p:txBody>
      </p:sp>
      <p:cxnSp>
        <p:nvCxnSpPr>
          <p:cNvPr id="28" name="Straight Connector 27">
            <a:extLst>
              <a:ext uri="{FF2B5EF4-FFF2-40B4-BE49-F238E27FC236}">
                <a16:creationId xmlns:a16="http://schemas.microsoft.com/office/drawing/2014/main" id="{81BECBEA-3D5E-4222-938C-40AB904B322F}"/>
              </a:ext>
            </a:extLst>
          </p:cNvPr>
          <p:cNvCxnSpPr>
            <a:stCxn id="3" idx="3"/>
            <a:endCxn id="6" idx="7"/>
          </p:cNvCxnSpPr>
          <p:nvPr/>
        </p:nvCxnSpPr>
        <p:spPr>
          <a:xfrm flipH="1">
            <a:off x="2407965" y="4883605"/>
            <a:ext cx="448796" cy="3521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65B7B0D1-4635-4D7B-AECC-D738A1B7E58D}"/>
              </a:ext>
            </a:extLst>
          </p:cNvPr>
          <p:cNvCxnSpPr/>
          <p:nvPr/>
        </p:nvCxnSpPr>
        <p:spPr>
          <a:xfrm flipH="1">
            <a:off x="1785945" y="5373533"/>
            <a:ext cx="448796" cy="3521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0616CC06-7254-4FD5-9AE9-4EA44C386046}"/>
              </a:ext>
            </a:extLst>
          </p:cNvPr>
          <p:cNvCxnSpPr>
            <a:cxnSpLocks/>
            <a:endCxn id="23" idx="0"/>
          </p:cNvCxnSpPr>
          <p:nvPr/>
        </p:nvCxnSpPr>
        <p:spPr>
          <a:xfrm flipH="1">
            <a:off x="4203989" y="5373533"/>
            <a:ext cx="441090" cy="3410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9CEE006E-6B68-4924-B330-C5FC85E4E0B1}"/>
              </a:ext>
            </a:extLst>
          </p:cNvPr>
          <p:cNvCxnSpPr/>
          <p:nvPr/>
        </p:nvCxnSpPr>
        <p:spPr>
          <a:xfrm flipH="1">
            <a:off x="6778862" y="5367509"/>
            <a:ext cx="448796" cy="3521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5174947-D345-4C01-8515-3AA5373433E6}"/>
              </a:ext>
            </a:extLst>
          </p:cNvPr>
          <p:cNvCxnSpPr/>
          <p:nvPr/>
        </p:nvCxnSpPr>
        <p:spPr>
          <a:xfrm flipH="1">
            <a:off x="2445464" y="5892229"/>
            <a:ext cx="448796" cy="3521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30D4D4E5-809D-4B82-BE23-2EC1E7404434}"/>
              </a:ext>
            </a:extLst>
          </p:cNvPr>
          <p:cNvCxnSpPr/>
          <p:nvPr/>
        </p:nvCxnSpPr>
        <p:spPr>
          <a:xfrm flipH="1">
            <a:off x="4786102" y="5904150"/>
            <a:ext cx="448796" cy="3521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F056003A-8DC2-4FA8-857A-7C5E452CBEC6}"/>
              </a:ext>
            </a:extLst>
          </p:cNvPr>
          <p:cNvCxnSpPr/>
          <p:nvPr/>
        </p:nvCxnSpPr>
        <p:spPr>
          <a:xfrm flipH="1">
            <a:off x="7459748" y="5914196"/>
            <a:ext cx="448796" cy="3521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ADF91A0B-2147-47D2-B943-863E90213B5A}"/>
              </a:ext>
            </a:extLst>
          </p:cNvPr>
          <p:cNvCxnSpPr>
            <a:cxnSpLocks/>
            <a:stCxn id="6" idx="5"/>
            <a:endCxn id="9" idx="1"/>
          </p:cNvCxnSpPr>
          <p:nvPr/>
        </p:nvCxnSpPr>
        <p:spPr>
          <a:xfrm>
            <a:off x="2407965" y="5376827"/>
            <a:ext cx="448796" cy="36877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41EA38CE-EDFD-48C5-A84E-7BEBA8F5F06A}"/>
              </a:ext>
            </a:extLst>
          </p:cNvPr>
          <p:cNvCxnSpPr>
            <a:cxnSpLocks/>
            <a:endCxn id="10" idx="0"/>
          </p:cNvCxnSpPr>
          <p:nvPr/>
        </p:nvCxnSpPr>
        <p:spPr>
          <a:xfrm>
            <a:off x="4783179" y="5370782"/>
            <a:ext cx="510640" cy="34560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EE7C110F-FE94-49A7-85F2-DE9FF027673F}"/>
              </a:ext>
            </a:extLst>
          </p:cNvPr>
          <p:cNvCxnSpPr>
            <a:cxnSpLocks/>
            <a:stCxn id="8" idx="5"/>
          </p:cNvCxnSpPr>
          <p:nvPr/>
        </p:nvCxnSpPr>
        <p:spPr>
          <a:xfrm>
            <a:off x="7390721" y="5376827"/>
            <a:ext cx="479795" cy="37893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0B4B4E75-BDA7-42B7-A152-F1B10B353E7B}"/>
              </a:ext>
            </a:extLst>
          </p:cNvPr>
          <p:cNvCxnSpPr/>
          <p:nvPr/>
        </p:nvCxnSpPr>
        <p:spPr>
          <a:xfrm flipH="1">
            <a:off x="4799307" y="4886376"/>
            <a:ext cx="448796" cy="3521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D7238280-66E9-40D6-A4B6-79D12D3C3C8A}"/>
              </a:ext>
            </a:extLst>
          </p:cNvPr>
          <p:cNvCxnSpPr/>
          <p:nvPr/>
        </p:nvCxnSpPr>
        <p:spPr>
          <a:xfrm flipH="1">
            <a:off x="7399802" y="4894688"/>
            <a:ext cx="448796" cy="3521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20703A82-5358-4353-9AAC-4C715D0174AF}"/>
              </a:ext>
            </a:extLst>
          </p:cNvPr>
          <p:cNvCxnSpPr>
            <a:cxnSpLocks/>
            <a:endCxn id="13" idx="0"/>
          </p:cNvCxnSpPr>
          <p:nvPr/>
        </p:nvCxnSpPr>
        <p:spPr>
          <a:xfrm>
            <a:off x="2993976" y="4875292"/>
            <a:ext cx="520921" cy="25366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B14CDB3F-2AFC-4DCA-9FFD-47BADB002096}"/>
              </a:ext>
            </a:extLst>
          </p:cNvPr>
          <p:cNvCxnSpPr>
            <a:cxnSpLocks/>
          </p:cNvCxnSpPr>
          <p:nvPr/>
        </p:nvCxnSpPr>
        <p:spPr>
          <a:xfrm>
            <a:off x="5356813" y="4875292"/>
            <a:ext cx="520921" cy="25366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792296BB-418B-4117-8888-5D182F90049E}"/>
              </a:ext>
            </a:extLst>
          </p:cNvPr>
          <p:cNvCxnSpPr>
            <a:cxnSpLocks/>
          </p:cNvCxnSpPr>
          <p:nvPr/>
        </p:nvCxnSpPr>
        <p:spPr>
          <a:xfrm>
            <a:off x="7994083" y="4887899"/>
            <a:ext cx="520921" cy="25366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97C512E5-9C80-4F9F-B007-AB16BC89AC0E}"/>
              </a:ext>
            </a:extLst>
          </p:cNvPr>
          <p:cNvCxnSpPr>
            <a:cxnSpLocks/>
            <a:endCxn id="18" idx="0"/>
          </p:cNvCxnSpPr>
          <p:nvPr/>
        </p:nvCxnSpPr>
        <p:spPr>
          <a:xfrm>
            <a:off x="3008919" y="5886675"/>
            <a:ext cx="505977" cy="32345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5A9B20A8-8752-4AC6-8EC1-D5972527FD5D}"/>
              </a:ext>
            </a:extLst>
          </p:cNvPr>
          <p:cNvCxnSpPr>
            <a:cxnSpLocks/>
          </p:cNvCxnSpPr>
          <p:nvPr/>
        </p:nvCxnSpPr>
        <p:spPr>
          <a:xfrm>
            <a:off x="5371757" y="5886675"/>
            <a:ext cx="505977" cy="32345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7CA8B57F-8D4F-4B62-A151-7A6C95CE046E}"/>
              </a:ext>
            </a:extLst>
          </p:cNvPr>
          <p:cNvCxnSpPr>
            <a:cxnSpLocks/>
          </p:cNvCxnSpPr>
          <p:nvPr/>
        </p:nvCxnSpPr>
        <p:spPr>
          <a:xfrm>
            <a:off x="8000070" y="5898143"/>
            <a:ext cx="505977" cy="32345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4103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1F9D75-BCCC-4D8C-BAD7-0E53433E97CF}"/>
              </a:ext>
            </a:extLst>
          </p:cNvPr>
          <p:cNvSpPr txBox="1"/>
          <p:nvPr/>
        </p:nvSpPr>
        <p:spPr>
          <a:xfrm>
            <a:off x="1582782" y="1237918"/>
            <a:ext cx="9026435" cy="4893647"/>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The total times in the system for each of the all possible schedules are:</a:t>
            </a: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Schedule [3, 1, 2] is optimal with a total of 32.</a:t>
            </a:r>
          </a:p>
          <a:p>
            <a:endParaRPr lang="en-US" sz="24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DF7B568D-A39E-4726-B0D9-73E1AD6D5630}"/>
              </a:ext>
            </a:extLst>
          </p:cNvPr>
          <p:cNvSpPr txBox="1"/>
          <p:nvPr/>
        </p:nvSpPr>
        <p:spPr>
          <a:xfrm>
            <a:off x="1380308" y="653143"/>
            <a:ext cx="8852659" cy="58477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Scheduling </a:t>
            </a:r>
            <a:r>
              <a:rPr lang="en-US" sz="2800" dirty="0">
                <a:latin typeface="Times New Roman" panose="02020603050405020304" pitchFamily="18" charset="0"/>
                <a:cs typeface="Times New Roman" panose="02020603050405020304" pitchFamily="18" charset="0"/>
              </a:rPr>
              <a:t>with minimizing total time in the system </a:t>
            </a:r>
          </a:p>
        </p:txBody>
      </p:sp>
      <p:graphicFrame>
        <p:nvGraphicFramePr>
          <p:cNvPr id="4" name="Table 4">
            <a:extLst>
              <a:ext uri="{FF2B5EF4-FFF2-40B4-BE49-F238E27FC236}">
                <a16:creationId xmlns:a16="http://schemas.microsoft.com/office/drawing/2014/main" id="{13C95DAE-2B2B-4E61-90EB-61AA46FBE1F3}"/>
              </a:ext>
            </a:extLst>
          </p:cNvPr>
          <p:cNvGraphicFramePr>
            <a:graphicFrameLocks noGrp="1"/>
          </p:cNvGraphicFramePr>
          <p:nvPr>
            <p:extLst>
              <p:ext uri="{D42A27DB-BD31-4B8C-83A1-F6EECF244321}">
                <p14:modId xmlns:p14="http://schemas.microsoft.com/office/powerpoint/2010/main" val="2184698186"/>
              </p:ext>
            </p:extLst>
          </p:nvPr>
        </p:nvGraphicFramePr>
        <p:xfrm>
          <a:off x="1834209" y="2141220"/>
          <a:ext cx="7043785" cy="2575560"/>
        </p:xfrm>
        <a:graphic>
          <a:graphicData uri="http://schemas.openxmlformats.org/drawingml/2006/table">
            <a:tbl>
              <a:tblPr firstRow="1" bandRow="1">
                <a:tableStyleId>{5C22544A-7EE6-4342-B048-85BDC9FD1C3A}</a:tableStyleId>
              </a:tblPr>
              <a:tblGrid>
                <a:gridCol w="1370840">
                  <a:extLst>
                    <a:ext uri="{9D8B030D-6E8A-4147-A177-3AD203B41FA5}">
                      <a16:colId xmlns:a16="http://schemas.microsoft.com/office/drawing/2014/main" val="3568550655"/>
                    </a:ext>
                  </a:extLst>
                </a:gridCol>
                <a:gridCol w="5672945">
                  <a:extLst>
                    <a:ext uri="{9D8B030D-6E8A-4147-A177-3AD203B41FA5}">
                      <a16:colId xmlns:a16="http://schemas.microsoft.com/office/drawing/2014/main" val="3924062548"/>
                    </a:ext>
                  </a:extLst>
                </a:gridCol>
              </a:tblGrid>
              <a:tr h="370840">
                <a:tc>
                  <a:txBody>
                    <a:bodyPr/>
                    <a:lstStyle/>
                    <a:p>
                      <a:r>
                        <a:rPr lang="en-US" b="0" dirty="0">
                          <a:solidFill>
                            <a:srgbClr val="3803CD"/>
                          </a:solidFill>
                          <a:latin typeface="Times New Roman" panose="02020603050405020304" pitchFamily="18" charset="0"/>
                          <a:cs typeface="Times New Roman" panose="02020603050405020304" pitchFamily="18" charset="0"/>
                        </a:rPr>
                        <a:t>Schedule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0" dirty="0">
                          <a:solidFill>
                            <a:srgbClr val="3803CD"/>
                          </a:solidFill>
                          <a:latin typeface="Times New Roman" panose="02020603050405020304" pitchFamily="18" charset="0"/>
                          <a:cs typeface="Times New Roman" panose="02020603050405020304" pitchFamily="18" charset="0"/>
                        </a:rPr>
                        <a:t>Total Time in the System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83476253"/>
                  </a:ext>
                </a:extLst>
              </a:tr>
              <a:tr h="370840">
                <a:tc>
                  <a:txBody>
                    <a:bodyPr/>
                    <a:lstStyle/>
                    <a:p>
                      <a:r>
                        <a:rPr lang="en-US" b="0" dirty="0">
                          <a:solidFill>
                            <a:srgbClr val="3803CD"/>
                          </a:solidFill>
                          <a:latin typeface="Times New Roman" panose="02020603050405020304" pitchFamily="18" charset="0"/>
                          <a:cs typeface="Times New Roman" panose="02020603050405020304" pitchFamily="18" charset="0"/>
                        </a:rPr>
                        <a:t>1, 2, 3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0" dirty="0">
                          <a:solidFill>
                            <a:srgbClr val="3803CD"/>
                          </a:solidFill>
                          <a:latin typeface="Times New Roman" panose="02020603050405020304" pitchFamily="18" charset="0"/>
                          <a:cs typeface="Times New Roman" panose="02020603050405020304" pitchFamily="18" charset="0"/>
                        </a:rPr>
                        <a:t>5 + (5 + 10) + (5 + 10 + 4) = 39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85537015"/>
                  </a:ext>
                </a:extLst>
              </a:tr>
              <a:tr h="370840">
                <a:tc>
                  <a:txBody>
                    <a:bodyPr/>
                    <a:lstStyle/>
                    <a:p>
                      <a:r>
                        <a:rPr lang="en-US" b="0" dirty="0">
                          <a:solidFill>
                            <a:srgbClr val="3803CD"/>
                          </a:solidFill>
                          <a:latin typeface="Times New Roman" panose="02020603050405020304" pitchFamily="18" charset="0"/>
                          <a:cs typeface="Times New Roman" panose="02020603050405020304" pitchFamily="18" charset="0"/>
                        </a:rPr>
                        <a:t>1, 3, 2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0" dirty="0">
                          <a:solidFill>
                            <a:srgbClr val="3803CD"/>
                          </a:solidFill>
                          <a:latin typeface="Times New Roman" panose="02020603050405020304" pitchFamily="18" charset="0"/>
                          <a:cs typeface="Times New Roman" panose="02020603050405020304" pitchFamily="18" charset="0"/>
                        </a:rPr>
                        <a:t>5 + (5 + 4) + (5 + 4 + 10) = 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09077289"/>
                  </a:ext>
                </a:extLst>
              </a:tr>
              <a:tr h="359142">
                <a:tc>
                  <a:txBody>
                    <a:bodyPr/>
                    <a:lstStyle/>
                    <a:p>
                      <a:r>
                        <a:rPr lang="en-US" b="0" dirty="0">
                          <a:solidFill>
                            <a:srgbClr val="3803CD"/>
                          </a:solidFill>
                          <a:latin typeface="Times New Roman" panose="02020603050405020304" pitchFamily="18" charset="0"/>
                          <a:cs typeface="Times New Roman" panose="02020603050405020304" pitchFamily="18" charset="0"/>
                        </a:rPr>
                        <a:t>2, 1, 3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803CD"/>
                          </a:solidFill>
                          <a:effectLst/>
                          <a:uLnTx/>
                          <a:uFillTx/>
                          <a:latin typeface="Times New Roman" panose="02020603050405020304" pitchFamily="18" charset="0"/>
                          <a:ea typeface="+mn-ea"/>
                          <a:cs typeface="Times New Roman" panose="02020603050405020304" pitchFamily="18" charset="0"/>
                        </a:rPr>
                        <a:t>10 + (10 + 5) + (10 + 5 + 4) = 44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92355392"/>
                  </a:ext>
                </a:extLst>
              </a:tr>
              <a:tr h="359142">
                <a:tc>
                  <a:txBody>
                    <a:bodyPr/>
                    <a:lstStyle/>
                    <a:p>
                      <a:r>
                        <a:rPr lang="en-US" b="0" dirty="0">
                          <a:solidFill>
                            <a:srgbClr val="3803CD"/>
                          </a:solidFill>
                          <a:latin typeface="Times New Roman" panose="02020603050405020304" pitchFamily="18" charset="0"/>
                          <a:cs typeface="Times New Roman" panose="02020603050405020304" pitchFamily="18" charset="0"/>
                        </a:rPr>
                        <a:t>2, 3, 1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803CD"/>
                          </a:solidFill>
                          <a:effectLst/>
                          <a:uLnTx/>
                          <a:uFillTx/>
                          <a:latin typeface="Times New Roman" panose="02020603050405020304" pitchFamily="18" charset="0"/>
                          <a:ea typeface="+mn-ea"/>
                          <a:cs typeface="Times New Roman" panose="02020603050405020304" pitchFamily="18" charset="0"/>
                        </a:rPr>
                        <a:t>10 + (10 + 4) + (10 + 4 + 5) = 43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81976622"/>
                  </a:ext>
                </a:extLst>
              </a:tr>
              <a:tr h="359142">
                <a:tc>
                  <a:txBody>
                    <a:bodyPr/>
                    <a:lstStyle/>
                    <a:p>
                      <a:r>
                        <a:rPr lang="en-US" b="0" dirty="0">
                          <a:solidFill>
                            <a:srgbClr val="3803CD"/>
                          </a:solidFill>
                          <a:latin typeface="Times New Roman" panose="02020603050405020304" pitchFamily="18" charset="0"/>
                          <a:cs typeface="Times New Roman" panose="02020603050405020304" pitchFamily="18" charset="0"/>
                        </a:rPr>
                        <a:t>3, 1, 2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803CD"/>
                          </a:solidFill>
                          <a:effectLst/>
                          <a:uLnTx/>
                          <a:uFillTx/>
                          <a:latin typeface="Times New Roman" panose="02020603050405020304" pitchFamily="18" charset="0"/>
                          <a:ea typeface="+mn-ea"/>
                          <a:cs typeface="Times New Roman" panose="02020603050405020304" pitchFamily="18" charset="0"/>
                        </a:rPr>
                        <a:t>4 + (4 + 5) + (4 + 5 + 10) = 32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87371972"/>
                  </a:ext>
                </a:extLst>
              </a:tr>
              <a:tr h="359142">
                <a:tc>
                  <a:txBody>
                    <a:bodyPr/>
                    <a:lstStyle/>
                    <a:p>
                      <a:r>
                        <a:rPr lang="en-US" b="0" dirty="0">
                          <a:solidFill>
                            <a:srgbClr val="3803CD"/>
                          </a:solidFill>
                          <a:latin typeface="Times New Roman" panose="02020603050405020304" pitchFamily="18" charset="0"/>
                          <a:cs typeface="Times New Roman" panose="02020603050405020304" pitchFamily="18" charset="0"/>
                        </a:rPr>
                        <a:t>3, 2, 1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803CD"/>
                          </a:solidFill>
                          <a:effectLst/>
                          <a:uLnTx/>
                          <a:uFillTx/>
                          <a:latin typeface="Times New Roman" panose="02020603050405020304" pitchFamily="18" charset="0"/>
                          <a:ea typeface="+mn-ea"/>
                          <a:cs typeface="Times New Roman" panose="02020603050405020304" pitchFamily="18" charset="0"/>
                        </a:rPr>
                        <a:t>4 + (4 + 10) + (4 + 10 + 5) = 37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66164184"/>
                  </a:ext>
                </a:extLst>
              </a:tr>
            </a:tbl>
          </a:graphicData>
        </a:graphic>
      </p:graphicFrame>
    </p:spTree>
    <p:extLst>
      <p:ext uri="{BB962C8B-B14F-4D97-AF65-F5344CB8AC3E}">
        <p14:creationId xmlns:p14="http://schemas.microsoft.com/office/powerpoint/2010/main" val="29574174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1246909" y="731708"/>
                <a:ext cx="9418320" cy="5510355"/>
              </a:xfrm>
              <a:prstGeom prst="rect">
                <a:avLst/>
              </a:prstGeom>
            </p:spPr>
            <p:txBody>
              <a:bodyPr wrap="square">
                <a:spAutoFit/>
              </a:bodyPr>
              <a:lstStyle/>
              <a:p>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Lemma 7.04.1:  Let C be an alphabet in which each character c </a:t>
                </a:r>
                <a14:m>
                  <m:oMath xmlns:m="http://schemas.openxmlformats.org/officeDocument/2006/math">
                    <m:r>
                      <a:rPr lang="en-US" sz="2200" i="1" smtClean="0">
                        <a:solidFill>
                          <a:srgbClr val="000000"/>
                        </a:solidFill>
                        <a:latin typeface="Cambria Math" panose="02040503050406030204" pitchFamily="18" charset="0"/>
                        <a:ea typeface="Cambria Math" panose="02040503050406030204" pitchFamily="18" charset="0"/>
                        <a:cs typeface="Microsoft YaHei" panose="020B0503020204020204" pitchFamily="34" charset="-122"/>
                      </a:rPr>
                      <m:t>∈</m:t>
                    </m:r>
                  </m:oMath>
                </a14:m>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C has frequency  </a:t>
                </a:r>
                <a:r>
                  <a:rPr lang="en-US" sz="2200" i="1"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f</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(c). Let x and y be two characters in having the lowest frequencies. Then there exists an optimal prefix code for C in which the codewords for x and y have the same length and differ only in the last bit.</a:t>
                </a:r>
              </a:p>
              <a:p>
                <a:endPar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endParaRPr>
              </a:p>
              <a:p>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Proof:   (</a:t>
                </a:r>
                <a:r>
                  <a:rPr lang="en-US" sz="2200" dirty="0" err="1">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cont</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Applying </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bits(T) = </a:t>
                </a:r>
                <a14:m>
                  <m:oMath xmlns:m="http://schemas.openxmlformats.org/officeDocument/2006/math">
                    <m:nary>
                      <m:naryPr>
                        <m:chr m:val="∑"/>
                        <m:limLoc m:val="subSup"/>
                        <m:ctrlPr>
                          <a:rPr lang="en-US" sz="2200" i="1" spc="-100" smtClean="0">
                            <a:solidFill>
                              <a:srgbClr val="000000"/>
                            </a:solidFill>
                            <a:latin typeface="Cambria Math" panose="02040503050406030204" pitchFamily="18" charset="0"/>
                            <a:ea typeface="Microsoft YaHei" panose="020B0503020204020204" pitchFamily="34" charset="-122"/>
                            <a:cs typeface="Times New Roman" panose="02020603050405020304" pitchFamily="18" charset="0"/>
                          </a:rPr>
                        </m:ctrlPr>
                      </m:naryPr>
                      <m:sub>
                        <m:r>
                          <m:rPr>
                            <m:brk m:alnAt="25"/>
                          </m:rPr>
                          <a:rPr lang="en-US" sz="2200" b="0" i="1" spc="-100" smtClean="0">
                            <a:solidFill>
                              <a:srgbClr val="000000"/>
                            </a:solidFill>
                            <a:latin typeface="Cambria Math" panose="02040503050406030204" pitchFamily="18" charset="0"/>
                            <a:ea typeface="Microsoft YaHei" panose="020B0503020204020204" pitchFamily="34" charset="-122"/>
                            <a:cs typeface="Times New Roman" panose="02020603050405020304" pitchFamily="18" charset="0"/>
                          </a:rPr>
                          <m:t>𝑖</m:t>
                        </m:r>
                        <m:r>
                          <a:rPr lang="en-US" sz="2200" b="0" i="1" spc="-100" smtClean="0">
                            <a:solidFill>
                              <a:srgbClr val="000000"/>
                            </a:solidFill>
                            <a:latin typeface="Cambria Math" panose="02040503050406030204" pitchFamily="18" charset="0"/>
                            <a:ea typeface="Microsoft YaHei" panose="020B0503020204020204" pitchFamily="34" charset="-122"/>
                            <a:cs typeface="Times New Roman" panose="02020603050405020304" pitchFamily="18" charset="0"/>
                          </a:rPr>
                          <m:t>=1</m:t>
                        </m:r>
                      </m:sub>
                      <m:sup>
                        <m:r>
                          <a:rPr lang="en-US" sz="2200" b="0" i="1" spc="-100" smtClean="0">
                            <a:solidFill>
                              <a:srgbClr val="000000"/>
                            </a:solidFill>
                            <a:latin typeface="Cambria Math" panose="02040503050406030204" pitchFamily="18" charset="0"/>
                            <a:ea typeface="Microsoft YaHei" panose="020B0503020204020204" pitchFamily="34" charset="-122"/>
                            <a:cs typeface="Times New Roman" panose="02020603050405020304" pitchFamily="18" charset="0"/>
                          </a:rPr>
                          <m:t>𝑛</m:t>
                        </m:r>
                      </m:sup>
                      <m:e>
                        <m:r>
                          <a:rPr lang="en-US" sz="2200" b="0" i="1" spc="-100" smtClean="0">
                            <a:solidFill>
                              <a:srgbClr val="000000"/>
                            </a:solidFill>
                            <a:latin typeface="Cambria Math" panose="02040503050406030204" pitchFamily="18" charset="0"/>
                            <a:ea typeface="Microsoft YaHei" panose="020B0503020204020204" pitchFamily="34" charset="-122"/>
                            <a:cs typeface="Times New Roman" panose="02020603050405020304" pitchFamily="18" charset="0"/>
                          </a:rPr>
                          <m:t>𝑓𝑟𝑒𝑞𝑢𝑒𝑛𝑐𝑦</m:t>
                        </m:r>
                        <m:d>
                          <m:dPr>
                            <m:ctrlPr>
                              <a:rPr lang="en-US" sz="2200" b="0" i="1" spc="-100" smtClean="0">
                                <a:solidFill>
                                  <a:srgbClr val="000000"/>
                                </a:solidFill>
                                <a:latin typeface="Cambria Math" panose="02040503050406030204" pitchFamily="18" charset="0"/>
                                <a:ea typeface="Microsoft YaHei" panose="020B0503020204020204" pitchFamily="34" charset="-122"/>
                                <a:cs typeface="Times New Roman" panose="02020603050405020304" pitchFamily="18" charset="0"/>
                              </a:rPr>
                            </m:ctrlPr>
                          </m:dPr>
                          <m:e>
                            <m:sSub>
                              <m:sSubPr>
                                <m:ctrlPr>
                                  <a:rPr lang="en-US" sz="2200" b="0" i="1" spc="-100" smtClean="0">
                                    <a:solidFill>
                                      <a:srgbClr val="000000"/>
                                    </a:solidFill>
                                    <a:latin typeface="Cambria Math" panose="02040503050406030204" pitchFamily="18" charset="0"/>
                                    <a:ea typeface="Microsoft YaHei" panose="020B0503020204020204" pitchFamily="34" charset="-122"/>
                                    <a:cs typeface="Times New Roman" panose="02020603050405020304" pitchFamily="18" charset="0"/>
                                  </a:rPr>
                                </m:ctrlPr>
                              </m:sSubPr>
                              <m:e>
                                <m:r>
                                  <a:rPr lang="en-US" sz="2200" b="0" i="1" spc="-100" smtClean="0">
                                    <a:solidFill>
                                      <a:srgbClr val="000000"/>
                                    </a:solidFill>
                                    <a:latin typeface="Cambria Math" panose="02040503050406030204" pitchFamily="18" charset="0"/>
                                    <a:ea typeface="Microsoft YaHei" panose="020B0503020204020204" pitchFamily="34" charset="-122"/>
                                    <a:cs typeface="Times New Roman" panose="02020603050405020304" pitchFamily="18" charset="0"/>
                                  </a:rPr>
                                  <m:t>𝑣</m:t>
                                </m:r>
                              </m:e>
                              <m:sub>
                                <m:r>
                                  <a:rPr lang="en-US" sz="2200" b="0" i="1" spc="-100" smtClean="0">
                                    <a:solidFill>
                                      <a:srgbClr val="000000"/>
                                    </a:solidFill>
                                    <a:latin typeface="Cambria Math" panose="02040503050406030204" pitchFamily="18" charset="0"/>
                                    <a:ea typeface="Microsoft YaHei" panose="020B0503020204020204" pitchFamily="34" charset="-122"/>
                                    <a:cs typeface="Times New Roman" panose="02020603050405020304" pitchFamily="18" charset="0"/>
                                  </a:rPr>
                                  <m:t>𝑖</m:t>
                                </m:r>
                              </m:sub>
                            </m:sSub>
                          </m:e>
                        </m:d>
                        <m:r>
                          <a:rPr lang="en-US" sz="2200" b="0" i="1" spc="-100" smtClean="0">
                            <a:solidFill>
                              <a:srgbClr val="000000"/>
                            </a:solidFill>
                            <a:latin typeface="Cambria Math" panose="02040503050406030204" pitchFamily="18" charset="0"/>
                            <a:ea typeface="Microsoft YaHei" panose="020B0503020204020204" pitchFamily="34" charset="-122"/>
                            <a:cs typeface="Times New Roman" panose="02020603050405020304" pitchFamily="18" charset="0"/>
                          </a:rPr>
                          <m:t>𝑑𝑒𝑝𝑡h</m:t>
                        </m:r>
                        <m:d>
                          <m:dPr>
                            <m:ctrlPr>
                              <a:rPr lang="en-US" sz="2200" b="0" i="1" spc="-100" smtClean="0">
                                <a:solidFill>
                                  <a:srgbClr val="000000"/>
                                </a:solidFill>
                                <a:latin typeface="Cambria Math" panose="02040503050406030204" pitchFamily="18" charset="0"/>
                                <a:ea typeface="Microsoft YaHei" panose="020B0503020204020204" pitchFamily="34" charset="-122"/>
                                <a:cs typeface="Times New Roman" panose="02020603050405020304" pitchFamily="18" charset="0"/>
                              </a:rPr>
                            </m:ctrlPr>
                          </m:dPr>
                          <m:e>
                            <m:sSub>
                              <m:sSubPr>
                                <m:ctrlPr>
                                  <a:rPr lang="en-US" sz="2200" i="1" spc="-100">
                                    <a:solidFill>
                                      <a:srgbClr val="000000"/>
                                    </a:solidFill>
                                    <a:latin typeface="Cambria Math" panose="02040503050406030204" pitchFamily="18" charset="0"/>
                                    <a:ea typeface="Microsoft YaHei" panose="020B0503020204020204" pitchFamily="34" charset="-122"/>
                                    <a:cs typeface="Times New Roman" panose="02020603050405020304" pitchFamily="18" charset="0"/>
                                  </a:rPr>
                                </m:ctrlPr>
                              </m:sSubPr>
                              <m:e>
                                <m:r>
                                  <a:rPr lang="en-US" sz="2200" i="1" spc="-100">
                                    <a:solidFill>
                                      <a:srgbClr val="000000"/>
                                    </a:solidFill>
                                    <a:latin typeface="Cambria Math" panose="02040503050406030204" pitchFamily="18" charset="0"/>
                                    <a:ea typeface="Microsoft YaHei" panose="020B0503020204020204" pitchFamily="34" charset="-122"/>
                                    <a:cs typeface="Times New Roman" panose="02020603050405020304" pitchFamily="18" charset="0"/>
                                  </a:rPr>
                                  <m:t>𝑣</m:t>
                                </m:r>
                              </m:e>
                              <m:sub>
                                <m:r>
                                  <a:rPr lang="en-US" sz="2200" i="1" spc="-100">
                                    <a:solidFill>
                                      <a:srgbClr val="000000"/>
                                    </a:solidFill>
                                    <a:latin typeface="Cambria Math" panose="02040503050406030204" pitchFamily="18" charset="0"/>
                                    <a:ea typeface="Microsoft YaHei" panose="020B0503020204020204" pitchFamily="34" charset="-122"/>
                                    <a:cs typeface="Times New Roman" panose="02020603050405020304" pitchFamily="18" charset="0"/>
                                  </a:rPr>
                                  <m:t>𝑖</m:t>
                                </m:r>
                              </m:sub>
                            </m:sSub>
                          </m:e>
                        </m:d>
                        <m:r>
                          <a:rPr lang="en-US" sz="2200" b="0" i="1" spc="-100" smtClean="0">
                            <a:solidFill>
                              <a:srgbClr val="000000"/>
                            </a:solidFill>
                            <a:latin typeface="Cambria Math" panose="02040503050406030204" pitchFamily="18" charset="0"/>
                            <a:ea typeface="Microsoft YaHei" panose="020B0503020204020204" pitchFamily="34" charset="-122"/>
                            <a:cs typeface="Times New Roman" panose="02020603050405020304" pitchFamily="18" charset="0"/>
                          </a:rPr>
                          <m:t>,</m:t>
                        </m:r>
                      </m:e>
                    </m:nary>
                    <m:r>
                      <a:rPr lang="en-US" sz="2200" b="0" i="1" spc="-100" smtClean="0">
                        <a:solidFill>
                          <a:srgbClr val="000000"/>
                        </a:solidFill>
                        <a:latin typeface="Cambria Math" panose="02040503050406030204" pitchFamily="18" charset="0"/>
                        <a:ea typeface="Microsoft YaHei" panose="020B0503020204020204" pitchFamily="34" charset="-122"/>
                        <a:cs typeface="Times New Roman" panose="02020603050405020304" pitchFamily="18" charset="0"/>
                      </a:rPr>
                      <m:t> </m:t>
                    </m:r>
                  </m:oMath>
                </a14:m>
                <a:r>
                  <a:rPr lang="en-US" sz="2200" b="0" spc="-1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we can show bits(T) – bits(T’)  </a:t>
                </a:r>
                <a14:m>
                  <m:oMath xmlns:m="http://schemas.openxmlformats.org/officeDocument/2006/math">
                    <m:r>
                      <a:rPr lang="en-US" sz="2200" b="0" i="1" spc="-100" smtClean="0">
                        <a:solidFill>
                          <a:srgbClr val="000000"/>
                        </a:solidFill>
                        <a:latin typeface="Cambria Math" panose="02040503050406030204" pitchFamily="18" charset="0"/>
                        <a:ea typeface="Cambria Math" panose="02040503050406030204" pitchFamily="18" charset="0"/>
                        <a:cs typeface="Times New Roman" panose="02020603050405020304" pitchFamily="18" charset="0"/>
                      </a:rPr>
                      <m:t>≥</m:t>
                    </m:r>
                  </m:oMath>
                </a14:m>
                <a:r>
                  <a:rPr lang="en-US" sz="2200" b="0" spc="-1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0  and bits(T’) – bits(T”) </a:t>
                </a:r>
                <a14:m>
                  <m:oMath xmlns:m="http://schemas.openxmlformats.org/officeDocument/2006/math">
                    <m:r>
                      <a:rPr lang="en-US" sz="2200" i="1" spc="-100">
                        <a:solidFill>
                          <a:srgbClr val="000000"/>
                        </a:solidFill>
                        <a:latin typeface="Cambria Math" panose="02040503050406030204" pitchFamily="18" charset="0"/>
                        <a:ea typeface="Cambria Math" panose="02040503050406030204" pitchFamily="18" charset="0"/>
                        <a:cs typeface="Times New Roman" panose="02020603050405020304" pitchFamily="18" charset="0"/>
                      </a:rPr>
                      <m:t>≥</m:t>
                    </m:r>
                  </m:oMath>
                </a14:m>
                <a:r>
                  <a:rPr lang="en-US" sz="2200" spc="-1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0. This implies that bits(T) </a:t>
                </a:r>
                <a14:m>
                  <m:oMath xmlns:m="http://schemas.openxmlformats.org/officeDocument/2006/math">
                    <m:r>
                      <a:rPr lang="en-US" sz="2200" i="1" spc="-100">
                        <a:solidFill>
                          <a:srgbClr val="000000"/>
                        </a:solidFill>
                        <a:latin typeface="Cambria Math" panose="02040503050406030204" pitchFamily="18" charset="0"/>
                        <a:ea typeface="Cambria Math" panose="02040503050406030204" pitchFamily="18" charset="0"/>
                        <a:cs typeface="Times New Roman" panose="02020603050405020304" pitchFamily="18" charset="0"/>
                      </a:rPr>
                      <m:t>≥</m:t>
                    </m:r>
                  </m:oMath>
                </a14:m>
                <a:r>
                  <a:rPr lang="en-US" sz="2200" spc="-1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bits(T”) and since T is optimal, bits(T) </a:t>
                </a:r>
                <a14:m>
                  <m:oMath xmlns:m="http://schemas.openxmlformats.org/officeDocument/2006/math">
                    <m:r>
                      <a:rPr lang="en-US" sz="2200" i="1" spc="-100" smtClean="0">
                        <a:solidFill>
                          <a:srgbClr val="000000"/>
                        </a:solidFill>
                        <a:latin typeface="Cambria Math" panose="02040503050406030204" pitchFamily="18" charset="0"/>
                        <a:ea typeface="Cambria Math" panose="02040503050406030204" pitchFamily="18" charset="0"/>
                        <a:cs typeface="Times New Roman" panose="02020603050405020304" pitchFamily="18" charset="0"/>
                      </a:rPr>
                      <m:t>≤</m:t>
                    </m:r>
                  </m:oMath>
                </a14:m>
                <a:r>
                  <a:rPr lang="en-US" sz="2200" spc="-1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bits(T”), which implies that bits(T) </a:t>
                </a:r>
                <a14:m>
                  <m:oMath xmlns:m="http://schemas.openxmlformats.org/officeDocument/2006/math">
                    <m:r>
                      <a:rPr lang="en-US" sz="2200" b="0" i="1" spc="-100" smtClean="0">
                        <a:solidFill>
                          <a:srgbClr val="000000"/>
                        </a:solidFill>
                        <a:latin typeface="Cambria Math" panose="02040503050406030204" pitchFamily="18" charset="0"/>
                        <a:ea typeface="Cambria Math" panose="02040503050406030204" pitchFamily="18" charset="0"/>
                        <a:cs typeface="Times New Roman" panose="02020603050405020304" pitchFamily="18" charset="0"/>
                      </a:rPr>
                      <m:t>=</m:t>
                    </m:r>
                  </m:oMath>
                </a14:m>
                <a:r>
                  <a:rPr lang="en-US" sz="2200" spc="-1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bits(T”), Thus T” is an optimal tree in which x and y appear as sibling leaves of maximum depth. Then the lemma follows.</a:t>
                </a:r>
              </a:p>
              <a:p>
                <a:endPar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endParaRPr>
              </a:p>
              <a:p>
                <a:endPar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endParaRPr>
              </a:p>
              <a:p>
                <a:endPar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endParaRPr>
              </a:p>
              <a:p>
                <a:endPar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endParaRPr>
              </a:p>
              <a:p>
                <a:endPar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endParaRPr>
              </a:p>
              <a:p>
                <a:endPar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endParaRPr>
              </a:p>
            </p:txBody>
          </p:sp>
        </mc:Choice>
        <mc:Fallback xmlns="">
          <p:sp>
            <p:nvSpPr>
              <p:cNvPr id="2" name="Rectangle 1"/>
              <p:cNvSpPr>
                <a:spLocks noRot="1" noChangeAspect="1" noMove="1" noResize="1" noEditPoints="1" noAdjustHandles="1" noChangeArrowheads="1" noChangeShapeType="1" noTextEdit="1"/>
              </p:cNvSpPr>
              <p:nvPr/>
            </p:nvSpPr>
            <p:spPr>
              <a:xfrm>
                <a:off x="1246909" y="731708"/>
                <a:ext cx="9418320" cy="5510355"/>
              </a:xfrm>
              <a:prstGeom prst="rect">
                <a:avLst/>
              </a:prstGeom>
              <a:blipFill>
                <a:blip r:embed="rId2"/>
                <a:stretch>
                  <a:fillRect l="-841" t="-774" r="-1877"/>
                </a:stretch>
              </a:blipFill>
            </p:spPr>
            <p:txBody>
              <a:bodyPr/>
              <a:lstStyle/>
              <a:p>
                <a:r>
                  <a:rPr lang="en-US">
                    <a:noFill/>
                  </a:rPr>
                  <a:t> </a:t>
                </a:r>
              </a:p>
            </p:txBody>
          </p:sp>
        </mc:Fallback>
      </mc:AlternateContent>
      <p:sp>
        <p:nvSpPr>
          <p:cNvPr id="3" name="Oval 2">
            <a:extLst>
              <a:ext uri="{FF2B5EF4-FFF2-40B4-BE49-F238E27FC236}">
                <a16:creationId xmlns:a16="http://schemas.microsoft.com/office/drawing/2014/main" id="{4D1B0D32-8AD2-49D0-BE1A-C9668D704500}"/>
              </a:ext>
            </a:extLst>
          </p:cNvPr>
          <p:cNvSpPr/>
          <p:nvPr/>
        </p:nvSpPr>
        <p:spPr>
          <a:xfrm>
            <a:off x="3374967" y="4414058"/>
            <a:ext cx="207818" cy="19950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4" name="Oval 3">
            <a:extLst>
              <a:ext uri="{FF2B5EF4-FFF2-40B4-BE49-F238E27FC236}">
                <a16:creationId xmlns:a16="http://schemas.microsoft.com/office/drawing/2014/main" id="{2494E9BB-991B-46FB-AB9D-CA9DA44CD0C2}"/>
              </a:ext>
            </a:extLst>
          </p:cNvPr>
          <p:cNvSpPr/>
          <p:nvPr/>
        </p:nvSpPr>
        <p:spPr>
          <a:xfrm>
            <a:off x="5738550" y="4416826"/>
            <a:ext cx="207818" cy="19950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5" name="Oval 4">
            <a:extLst>
              <a:ext uri="{FF2B5EF4-FFF2-40B4-BE49-F238E27FC236}">
                <a16:creationId xmlns:a16="http://schemas.microsoft.com/office/drawing/2014/main" id="{119E38D2-0893-499D-A168-A6D1C58EFBAC}"/>
              </a:ext>
            </a:extLst>
          </p:cNvPr>
          <p:cNvSpPr/>
          <p:nvPr/>
        </p:nvSpPr>
        <p:spPr>
          <a:xfrm>
            <a:off x="8372300" y="4414058"/>
            <a:ext cx="207818" cy="19950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6" name="Oval 5">
            <a:extLst>
              <a:ext uri="{FF2B5EF4-FFF2-40B4-BE49-F238E27FC236}">
                <a16:creationId xmlns:a16="http://schemas.microsoft.com/office/drawing/2014/main" id="{90EE2BCE-1105-4118-B529-41E38ED44458}"/>
              </a:ext>
            </a:extLst>
          </p:cNvPr>
          <p:cNvSpPr/>
          <p:nvPr/>
        </p:nvSpPr>
        <p:spPr>
          <a:xfrm>
            <a:off x="2779221" y="4907280"/>
            <a:ext cx="207818" cy="19950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7" name="Oval 6">
            <a:extLst>
              <a:ext uri="{FF2B5EF4-FFF2-40B4-BE49-F238E27FC236}">
                <a16:creationId xmlns:a16="http://schemas.microsoft.com/office/drawing/2014/main" id="{82CB5A7D-D7C7-4BA7-B5D4-B44DD5B78B3D}"/>
              </a:ext>
            </a:extLst>
          </p:cNvPr>
          <p:cNvSpPr/>
          <p:nvPr/>
        </p:nvSpPr>
        <p:spPr>
          <a:xfrm>
            <a:off x="5151119" y="4907280"/>
            <a:ext cx="207818" cy="19950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8" name="Oval 7">
            <a:extLst>
              <a:ext uri="{FF2B5EF4-FFF2-40B4-BE49-F238E27FC236}">
                <a16:creationId xmlns:a16="http://schemas.microsoft.com/office/drawing/2014/main" id="{77FE221A-17EE-48BA-91D1-D29B1DAD65CB}"/>
              </a:ext>
            </a:extLst>
          </p:cNvPr>
          <p:cNvSpPr/>
          <p:nvPr/>
        </p:nvSpPr>
        <p:spPr>
          <a:xfrm>
            <a:off x="7761977" y="4907280"/>
            <a:ext cx="207818" cy="19950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9" name="Oval 8">
            <a:extLst>
              <a:ext uri="{FF2B5EF4-FFF2-40B4-BE49-F238E27FC236}">
                <a16:creationId xmlns:a16="http://schemas.microsoft.com/office/drawing/2014/main" id="{FBC72AEC-08FB-4F69-BEB1-A95F36502055}"/>
              </a:ext>
            </a:extLst>
          </p:cNvPr>
          <p:cNvSpPr/>
          <p:nvPr/>
        </p:nvSpPr>
        <p:spPr>
          <a:xfrm>
            <a:off x="3374967" y="5417128"/>
            <a:ext cx="207818" cy="19950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10" name="Oval 9">
            <a:extLst>
              <a:ext uri="{FF2B5EF4-FFF2-40B4-BE49-F238E27FC236}">
                <a16:creationId xmlns:a16="http://schemas.microsoft.com/office/drawing/2014/main" id="{7B0026A6-A7B4-4D48-BB62-04C3517FFA4F}"/>
              </a:ext>
            </a:extLst>
          </p:cNvPr>
          <p:cNvSpPr/>
          <p:nvPr/>
        </p:nvSpPr>
        <p:spPr>
          <a:xfrm>
            <a:off x="5738550" y="5417128"/>
            <a:ext cx="207818" cy="19950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11" name="Oval 10">
            <a:extLst>
              <a:ext uri="{FF2B5EF4-FFF2-40B4-BE49-F238E27FC236}">
                <a16:creationId xmlns:a16="http://schemas.microsoft.com/office/drawing/2014/main" id="{16FBD66F-0C6D-48CF-A858-8AB7A89CAEEE}"/>
              </a:ext>
            </a:extLst>
          </p:cNvPr>
          <p:cNvSpPr/>
          <p:nvPr/>
        </p:nvSpPr>
        <p:spPr>
          <a:xfrm>
            <a:off x="8361216" y="5425717"/>
            <a:ext cx="207818" cy="19950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12" name="TextBox 11">
            <a:extLst>
              <a:ext uri="{FF2B5EF4-FFF2-40B4-BE49-F238E27FC236}">
                <a16:creationId xmlns:a16="http://schemas.microsoft.com/office/drawing/2014/main" id="{F6B80AB5-1773-4FBC-9892-D38232BC0F5B}"/>
              </a:ext>
            </a:extLst>
          </p:cNvPr>
          <p:cNvSpPr txBox="1"/>
          <p:nvPr/>
        </p:nvSpPr>
        <p:spPr>
          <a:xfrm>
            <a:off x="2883129" y="4229392"/>
            <a:ext cx="332509" cy="369332"/>
          </a:xfrm>
          <a:prstGeom prst="rect">
            <a:avLst/>
          </a:prstGeom>
          <a:solidFill>
            <a:schemeClr val="bg1"/>
          </a:solidFill>
          <a:ln>
            <a:solidFill>
              <a:schemeClr val="bg1"/>
            </a:solidFill>
          </a:ln>
        </p:spPr>
        <p:txBody>
          <a:bodyPr wrap="square" rtlCol="0">
            <a:spAutoFit/>
          </a:bodyPr>
          <a:lstStyle/>
          <a:p>
            <a:r>
              <a:rPr lang="en-US" dirty="0">
                <a:latin typeface="Times New Roman" panose="02020603050405020304" pitchFamily="18" charset="0"/>
                <a:cs typeface="Times New Roman" panose="02020603050405020304" pitchFamily="18" charset="0"/>
              </a:rPr>
              <a:t>T</a:t>
            </a:r>
          </a:p>
        </p:txBody>
      </p:sp>
      <p:sp>
        <p:nvSpPr>
          <p:cNvPr id="13" name="TextBox 12">
            <a:extLst>
              <a:ext uri="{FF2B5EF4-FFF2-40B4-BE49-F238E27FC236}">
                <a16:creationId xmlns:a16="http://schemas.microsoft.com/office/drawing/2014/main" id="{12ACBFDC-F537-491C-ACB3-587331C82FD5}"/>
              </a:ext>
            </a:extLst>
          </p:cNvPr>
          <p:cNvSpPr txBox="1"/>
          <p:nvPr/>
        </p:nvSpPr>
        <p:spPr>
          <a:xfrm>
            <a:off x="3897282" y="4829695"/>
            <a:ext cx="332509" cy="369332"/>
          </a:xfrm>
          <a:prstGeom prst="rect">
            <a:avLst/>
          </a:prstGeom>
          <a:solidFill>
            <a:schemeClr val="bg1"/>
          </a:solidFill>
          <a:ln>
            <a:solidFill>
              <a:schemeClr val="tx1"/>
            </a:solidFill>
          </a:ln>
        </p:spPr>
        <p:txBody>
          <a:bodyPr wrap="square" rtlCol="0">
            <a:spAutoFit/>
          </a:bodyPr>
          <a:lstStyle/>
          <a:p>
            <a:r>
              <a:rPr lang="en-US" dirty="0">
                <a:latin typeface="Times New Roman" panose="02020603050405020304" pitchFamily="18" charset="0"/>
                <a:cs typeface="Times New Roman" panose="02020603050405020304" pitchFamily="18" charset="0"/>
              </a:rPr>
              <a:t>x</a:t>
            </a:r>
          </a:p>
        </p:txBody>
      </p:sp>
      <p:sp>
        <p:nvSpPr>
          <p:cNvPr id="14" name="TextBox 13">
            <a:extLst>
              <a:ext uri="{FF2B5EF4-FFF2-40B4-BE49-F238E27FC236}">
                <a16:creationId xmlns:a16="http://schemas.microsoft.com/office/drawing/2014/main" id="{407C27C0-8D03-492C-9613-A27CFB1B12D8}"/>
              </a:ext>
            </a:extLst>
          </p:cNvPr>
          <p:cNvSpPr txBox="1"/>
          <p:nvPr/>
        </p:nvSpPr>
        <p:spPr>
          <a:xfrm>
            <a:off x="6280265" y="4829695"/>
            <a:ext cx="332509" cy="369332"/>
          </a:xfrm>
          <a:prstGeom prst="rect">
            <a:avLst/>
          </a:prstGeom>
          <a:solidFill>
            <a:schemeClr val="bg1"/>
          </a:solidFill>
          <a:ln>
            <a:solidFill>
              <a:schemeClr val="tx1"/>
            </a:solidFill>
          </a:ln>
        </p:spPr>
        <p:txBody>
          <a:bodyPr wrap="square" rtlCol="0">
            <a:spAutoFit/>
          </a:bodyPr>
          <a:lstStyle/>
          <a:p>
            <a:r>
              <a:rPr lang="en-US" dirty="0">
                <a:latin typeface="Times New Roman" panose="02020603050405020304" pitchFamily="18" charset="0"/>
                <a:cs typeface="Times New Roman" panose="02020603050405020304" pitchFamily="18" charset="0"/>
              </a:rPr>
              <a:t>x</a:t>
            </a:r>
          </a:p>
        </p:txBody>
      </p:sp>
      <p:sp>
        <p:nvSpPr>
          <p:cNvPr id="15" name="TextBox 14">
            <a:extLst>
              <a:ext uri="{FF2B5EF4-FFF2-40B4-BE49-F238E27FC236}">
                <a16:creationId xmlns:a16="http://schemas.microsoft.com/office/drawing/2014/main" id="{4CEF2631-4E3D-40DA-B794-3F9F38BC92FC}"/>
              </a:ext>
            </a:extLst>
          </p:cNvPr>
          <p:cNvSpPr txBox="1"/>
          <p:nvPr/>
        </p:nvSpPr>
        <p:spPr>
          <a:xfrm>
            <a:off x="8891944" y="4848102"/>
            <a:ext cx="332509" cy="369332"/>
          </a:xfrm>
          <a:prstGeom prst="rect">
            <a:avLst/>
          </a:prstGeom>
          <a:solidFill>
            <a:schemeClr val="bg1"/>
          </a:solidFill>
          <a:ln>
            <a:solidFill>
              <a:schemeClr val="tx1"/>
            </a:solidFill>
          </a:ln>
        </p:spPr>
        <p:txBody>
          <a:bodyPr wrap="square" rtlCol="0">
            <a:spAutoFit/>
          </a:bodyPr>
          <a:lstStyle/>
          <a:p>
            <a:r>
              <a:rPr lang="en-US" dirty="0">
                <a:latin typeface="Times New Roman" panose="02020603050405020304" pitchFamily="18" charset="0"/>
                <a:cs typeface="Times New Roman" panose="02020603050405020304" pitchFamily="18" charset="0"/>
              </a:rPr>
              <a:t>x</a:t>
            </a:r>
          </a:p>
        </p:txBody>
      </p:sp>
      <p:sp>
        <p:nvSpPr>
          <p:cNvPr id="16" name="TextBox 15">
            <a:extLst>
              <a:ext uri="{FF2B5EF4-FFF2-40B4-BE49-F238E27FC236}">
                <a16:creationId xmlns:a16="http://schemas.microsoft.com/office/drawing/2014/main" id="{2E565557-E5E4-434B-B7FE-85C04ACEAC3A}"/>
              </a:ext>
            </a:extLst>
          </p:cNvPr>
          <p:cNvSpPr txBox="1"/>
          <p:nvPr/>
        </p:nvSpPr>
        <p:spPr>
          <a:xfrm>
            <a:off x="2155424" y="5421681"/>
            <a:ext cx="332509" cy="369332"/>
          </a:xfrm>
          <a:prstGeom prst="rect">
            <a:avLst/>
          </a:prstGeom>
          <a:solidFill>
            <a:schemeClr val="bg1"/>
          </a:solidFill>
          <a:ln>
            <a:solidFill>
              <a:schemeClr val="tx1"/>
            </a:solidFill>
          </a:ln>
        </p:spPr>
        <p:txBody>
          <a:bodyPr wrap="square" rtlCol="0">
            <a:spAutoFit/>
          </a:bodyPr>
          <a:lstStyle/>
          <a:p>
            <a:r>
              <a:rPr lang="en-US" dirty="0">
                <a:latin typeface="Times New Roman" panose="02020603050405020304" pitchFamily="18" charset="0"/>
                <a:cs typeface="Times New Roman" panose="02020603050405020304" pitchFamily="18" charset="0"/>
              </a:rPr>
              <a:t>x</a:t>
            </a:r>
          </a:p>
        </p:txBody>
      </p:sp>
      <p:sp>
        <p:nvSpPr>
          <p:cNvPr id="17" name="TextBox 16">
            <a:extLst>
              <a:ext uri="{FF2B5EF4-FFF2-40B4-BE49-F238E27FC236}">
                <a16:creationId xmlns:a16="http://schemas.microsoft.com/office/drawing/2014/main" id="{98ECC54D-2705-48D3-A5E8-D93858676D51}"/>
              </a:ext>
            </a:extLst>
          </p:cNvPr>
          <p:cNvSpPr txBox="1"/>
          <p:nvPr/>
        </p:nvSpPr>
        <p:spPr>
          <a:xfrm>
            <a:off x="2820784" y="5940416"/>
            <a:ext cx="332509" cy="369332"/>
          </a:xfrm>
          <a:prstGeom prst="rect">
            <a:avLst/>
          </a:prstGeom>
          <a:solidFill>
            <a:schemeClr val="bg1"/>
          </a:solidFill>
          <a:ln>
            <a:solidFill>
              <a:schemeClr val="tx1"/>
            </a:solidFill>
          </a:ln>
        </p:spPr>
        <p:txBody>
          <a:bodyPr wrap="square" rtlCol="0">
            <a:spAutoFit/>
          </a:bodyPr>
          <a:lstStyle/>
          <a:p>
            <a:r>
              <a:rPr lang="en-US" dirty="0">
                <a:latin typeface="Times New Roman" panose="02020603050405020304" pitchFamily="18" charset="0"/>
                <a:cs typeface="Times New Roman" panose="02020603050405020304" pitchFamily="18" charset="0"/>
              </a:rPr>
              <a:t>x</a:t>
            </a:r>
          </a:p>
        </p:txBody>
      </p:sp>
      <p:sp>
        <p:nvSpPr>
          <p:cNvPr id="18" name="TextBox 17">
            <a:extLst>
              <a:ext uri="{FF2B5EF4-FFF2-40B4-BE49-F238E27FC236}">
                <a16:creationId xmlns:a16="http://schemas.microsoft.com/office/drawing/2014/main" id="{1A370786-0A86-4523-A11E-94641F3251FA}"/>
              </a:ext>
            </a:extLst>
          </p:cNvPr>
          <p:cNvSpPr txBox="1"/>
          <p:nvPr/>
        </p:nvSpPr>
        <p:spPr>
          <a:xfrm>
            <a:off x="3897281" y="5910873"/>
            <a:ext cx="332509" cy="369332"/>
          </a:xfrm>
          <a:prstGeom prst="rect">
            <a:avLst/>
          </a:prstGeom>
          <a:solidFill>
            <a:schemeClr val="bg1"/>
          </a:solidFill>
          <a:ln>
            <a:solidFill>
              <a:schemeClr val="tx1"/>
            </a:solidFill>
          </a:ln>
        </p:spPr>
        <p:txBody>
          <a:bodyPr wrap="square" rtlCol="0">
            <a:spAutoFit/>
          </a:bodyPr>
          <a:lstStyle/>
          <a:p>
            <a:r>
              <a:rPr lang="en-US" dirty="0">
                <a:latin typeface="Times New Roman" panose="02020603050405020304" pitchFamily="18" charset="0"/>
                <a:cs typeface="Times New Roman" panose="02020603050405020304" pitchFamily="18" charset="0"/>
              </a:rPr>
              <a:t>x</a:t>
            </a:r>
          </a:p>
        </p:txBody>
      </p:sp>
      <p:sp>
        <p:nvSpPr>
          <p:cNvPr id="19" name="TextBox 18">
            <a:extLst>
              <a:ext uri="{FF2B5EF4-FFF2-40B4-BE49-F238E27FC236}">
                <a16:creationId xmlns:a16="http://schemas.microsoft.com/office/drawing/2014/main" id="{6F7168D7-8BD0-4AED-9735-7ABF466DC0F2}"/>
              </a:ext>
            </a:extLst>
          </p:cNvPr>
          <p:cNvSpPr txBox="1"/>
          <p:nvPr/>
        </p:nvSpPr>
        <p:spPr>
          <a:xfrm>
            <a:off x="5151119" y="5948729"/>
            <a:ext cx="332509" cy="369332"/>
          </a:xfrm>
          <a:prstGeom prst="rect">
            <a:avLst/>
          </a:prstGeom>
          <a:solidFill>
            <a:schemeClr val="bg1"/>
          </a:solidFill>
          <a:ln>
            <a:solidFill>
              <a:schemeClr val="tx1"/>
            </a:solidFill>
          </a:ln>
        </p:spPr>
        <p:txBody>
          <a:bodyPr wrap="square" rtlCol="0">
            <a:spAutoFit/>
          </a:bodyPr>
          <a:lstStyle/>
          <a:p>
            <a:r>
              <a:rPr lang="en-US" dirty="0">
                <a:latin typeface="Times New Roman" panose="02020603050405020304" pitchFamily="18" charset="0"/>
                <a:cs typeface="Times New Roman" panose="02020603050405020304" pitchFamily="18" charset="0"/>
              </a:rPr>
              <a:t>x</a:t>
            </a:r>
          </a:p>
        </p:txBody>
      </p:sp>
      <p:sp>
        <p:nvSpPr>
          <p:cNvPr id="20" name="TextBox 19">
            <a:extLst>
              <a:ext uri="{FF2B5EF4-FFF2-40B4-BE49-F238E27FC236}">
                <a16:creationId xmlns:a16="http://schemas.microsoft.com/office/drawing/2014/main" id="{6945F3B2-A3D8-4A0B-9F4D-A1FA4112B2CE}"/>
              </a:ext>
            </a:extLst>
          </p:cNvPr>
          <p:cNvSpPr txBox="1"/>
          <p:nvPr/>
        </p:nvSpPr>
        <p:spPr>
          <a:xfrm>
            <a:off x="6280264" y="5910873"/>
            <a:ext cx="332509" cy="369332"/>
          </a:xfrm>
          <a:prstGeom prst="rect">
            <a:avLst/>
          </a:prstGeom>
          <a:solidFill>
            <a:schemeClr val="bg1"/>
          </a:solidFill>
          <a:ln>
            <a:solidFill>
              <a:schemeClr val="tx1"/>
            </a:solidFill>
          </a:ln>
        </p:spPr>
        <p:txBody>
          <a:bodyPr wrap="square" rtlCol="0">
            <a:spAutoFit/>
          </a:bodyPr>
          <a:lstStyle/>
          <a:p>
            <a:r>
              <a:rPr lang="en-US" dirty="0">
                <a:latin typeface="Times New Roman" panose="02020603050405020304" pitchFamily="18" charset="0"/>
                <a:cs typeface="Times New Roman" panose="02020603050405020304" pitchFamily="18" charset="0"/>
              </a:rPr>
              <a:t>x</a:t>
            </a:r>
          </a:p>
        </p:txBody>
      </p:sp>
      <p:sp>
        <p:nvSpPr>
          <p:cNvPr id="21" name="TextBox 20">
            <a:extLst>
              <a:ext uri="{FF2B5EF4-FFF2-40B4-BE49-F238E27FC236}">
                <a16:creationId xmlns:a16="http://schemas.microsoft.com/office/drawing/2014/main" id="{33F4ACB1-5118-4CC2-8645-CA81911E83BA}"/>
              </a:ext>
            </a:extLst>
          </p:cNvPr>
          <p:cNvSpPr txBox="1"/>
          <p:nvPr/>
        </p:nvSpPr>
        <p:spPr>
          <a:xfrm>
            <a:off x="7863656" y="5940416"/>
            <a:ext cx="332509" cy="369332"/>
          </a:xfrm>
          <a:prstGeom prst="rect">
            <a:avLst/>
          </a:prstGeom>
          <a:solidFill>
            <a:schemeClr val="bg1"/>
          </a:solidFill>
          <a:ln>
            <a:solidFill>
              <a:schemeClr val="tx1"/>
            </a:solidFill>
          </a:ln>
        </p:spPr>
        <p:txBody>
          <a:bodyPr wrap="square" rtlCol="0">
            <a:spAutoFit/>
          </a:bodyPr>
          <a:lstStyle/>
          <a:p>
            <a:r>
              <a:rPr lang="en-US" dirty="0">
                <a:latin typeface="Times New Roman" panose="02020603050405020304" pitchFamily="18" charset="0"/>
                <a:cs typeface="Times New Roman" panose="02020603050405020304" pitchFamily="18" charset="0"/>
              </a:rPr>
              <a:t>x</a:t>
            </a:r>
          </a:p>
        </p:txBody>
      </p:sp>
      <p:sp>
        <p:nvSpPr>
          <p:cNvPr id="22" name="TextBox 21">
            <a:extLst>
              <a:ext uri="{FF2B5EF4-FFF2-40B4-BE49-F238E27FC236}">
                <a16:creationId xmlns:a16="http://schemas.microsoft.com/office/drawing/2014/main" id="{36AF56BF-5A7B-4CF8-AE30-A8F12096E0CB}"/>
              </a:ext>
            </a:extLst>
          </p:cNvPr>
          <p:cNvSpPr txBox="1"/>
          <p:nvPr/>
        </p:nvSpPr>
        <p:spPr>
          <a:xfrm>
            <a:off x="8888432" y="5926147"/>
            <a:ext cx="332509" cy="369332"/>
          </a:xfrm>
          <a:prstGeom prst="rect">
            <a:avLst/>
          </a:prstGeom>
          <a:solidFill>
            <a:schemeClr val="bg1"/>
          </a:solidFill>
          <a:ln>
            <a:solidFill>
              <a:schemeClr val="tx1"/>
            </a:solidFill>
          </a:ln>
        </p:spPr>
        <p:txBody>
          <a:bodyPr wrap="square" rtlCol="0">
            <a:spAutoFit/>
          </a:bodyPr>
          <a:lstStyle/>
          <a:p>
            <a:r>
              <a:rPr lang="en-US" dirty="0">
                <a:latin typeface="Times New Roman" panose="02020603050405020304" pitchFamily="18" charset="0"/>
                <a:cs typeface="Times New Roman" panose="02020603050405020304" pitchFamily="18" charset="0"/>
              </a:rPr>
              <a:t>x</a:t>
            </a:r>
          </a:p>
        </p:txBody>
      </p:sp>
      <p:sp>
        <p:nvSpPr>
          <p:cNvPr id="23" name="TextBox 22">
            <a:extLst>
              <a:ext uri="{FF2B5EF4-FFF2-40B4-BE49-F238E27FC236}">
                <a16:creationId xmlns:a16="http://schemas.microsoft.com/office/drawing/2014/main" id="{0E662BC8-B01A-493D-9DFF-422B7489EB71}"/>
              </a:ext>
            </a:extLst>
          </p:cNvPr>
          <p:cNvSpPr txBox="1"/>
          <p:nvPr/>
        </p:nvSpPr>
        <p:spPr>
          <a:xfrm>
            <a:off x="4586374" y="5415342"/>
            <a:ext cx="332509" cy="369332"/>
          </a:xfrm>
          <a:prstGeom prst="rect">
            <a:avLst/>
          </a:prstGeom>
          <a:solidFill>
            <a:schemeClr val="bg1"/>
          </a:solidFill>
          <a:ln>
            <a:solidFill>
              <a:schemeClr val="tx1"/>
            </a:solidFill>
          </a:ln>
        </p:spPr>
        <p:txBody>
          <a:bodyPr wrap="square" rtlCol="0">
            <a:spAutoFit/>
          </a:bodyPr>
          <a:lstStyle/>
          <a:p>
            <a:r>
              <a:rPr lang="en-US" dirty="0">
                <a:latin typeface="Times New Roman" panose="02020603050405020304" pitchFamily="18" charset="0"/>
                <a:cs typeface="Times New Roman" panose="02020603050405020304" pitchFamily="18" charset="0"/>
              </a:rPr>
              <a:t>x</a:t>
            </a:r>
          </a:p>
        </p:txBody>
      </p:sp>
      <p:sp>
        <p:nvSpPr>
          <p:cNvPr id="24" name="TextBox 23">
            <a:extLst>
              <a:ext uri="{FF2B5EF4-FFF2-40B4-BE49-F238E27FC236}">
                <a16:creationId xmlns:a16="http://schemas.microsoft.com/office/drawing/2014/main" id="{81AD1255-8919-4FC0-979C-611A63242008}"/>
              </a:ext>
            </a:extLst>
          </p:cNvPr>
          <p:cNvSpPr txBox="1"/>
          <p:nvPr/>
        </p:nvSpPr>
        <p:spPr>
          <a:xfrm>
            <a:off x="7096989" y="5417128"/>
            <a:ext cx="332509" cy="369332"/>
          </a:xfrm>
          <a:prstGeom prst="rect">
            <a:avLst/>
          </a:prstGeom>
          <a:solidFill>
            <a:schemeClr val="bg1"/>
          </a:solidFill>
          <a:ln>
            <a:solidFill>
              <a:schemeClr val="tx1"/>
            </a:solidFill>
          </a:ln>
        </p:spPr>
        <p:txBody>
          <a:bodyPr wrap="square" rtlCol="0">
            <a:spAutoFit/>
          </a:bodyPr>
          <a:lstStyle/>
          <a:p>
            <a:r>
              <a:rPr lang="en-US" dirty="0">
                <a:latin typeface="Times New Roman" panose="02020603050405020304" pitchFamily="18" charset="0"/>
                <a:cs typeface="Times New Roman" panose="02020603050405020304" pitchFamily="18" charset="0"/>
              </a:rPr>
              <a:t>x</a:t>
            </a:r>
          </a:p>
        </p:txBody>
      </p:sp>
      <p:sp>
        <p:nvSpPr>
          <p:cNvPr id="25" name="TextBox 24">
            <a:extLst>
              <a:ext uri="{FF2B5EF4-FFF2-40B4-BE49-F238E27FC236}">
                <a16:creationId xmlns:a16="http://schemas.microsoft.com/office/drawing/2014/main" id="{65903B55-9D7C-40F2-BD39-EFDF3EE40BBE}"/>
              </a:ext>
            </a:extLst>
          </p:cNvPr>
          <p:cNvSpPr txBox="1"/>
          <p:nvPr/>
        </p:nvSpPr>
        <p:spPr>
          <a:xfrm>
            <a:off x="5192682" y="4229392"/>
            <a:ext cx="440577" cy="369332"/>
          </a:xfrm>
          <a:prstGeom prst="rect">
            <a:avLst/>
          </a:prstGeom>
          <a:solidFill>
            <a:schemeClr val="bg1"/>
          </a:solidFill>
          <a:ln>
            <a:solidFill>
              <a:schemeClr val="bg1"/>
            </a:solidFill>
          </a:ln>
        </p:spPr>
        <p:txBody>
          <a:bodyPr wrap="square" rtlCol="0">
            <a:spAutoFit/>
          </a:bodyPr>
          <a:lstStyle/>
          <a:p>
            <a:r>
              <a:rPr lang="en-US" dirty="0">
                <a:latin typeface="Times New Roman" panose="02020603050405020304" pitchFamily="18" charset="0"/>
                <a:cs typeface="Times New Roman" panose="02020603050405020304" pitchFamily="18" charset="0"/>
              </a:rPr>
              <a:t>T’</a:t>
            </a:r>
          </a:p>
        </p:txBody>
      </p:sp>
      <p:sp>
        <p:nvSpPr>
          <p:cNvPr id="26" name="TextBox 25">
            <a:extLst>
              <a:ext uri="{FF2B5EF4-FFF2-40B4-BE49-F238E27FC236}">
                <a16:creationId xmlns:a16="http://schemas.microsoft.com/office/drawing/2014/main" id="{850E2782-C073-4119-BD91-51CAA4EFB8BA}"/>
              </a:ext>
            </a:extLst>
          </p:cNvPr>
          <p:cNvSpPr txBox="1"/>
          <p:nvPr/>
        </p:nvSpPr>
        <p:spPr>
          <a:xfrm>
            <a:off x="7912326" y="4228069"/>
            <a:ext cx="440577" cy="369332"/>
          </a:xfrm>
          <a:prstGeom prst="rect">
            <a:avLst/>
          </a:prstGeom>
          <a:solidFill>
            <a:schemeClr val="bg1"/>
          </a:solidFill>
          <a:ln>
            <a:solidFill>
              <a:schemeClr val="bg1"/>
            </a:solidFill>
          </a:ln>
        </p:spPr>
        <p:txBody>
          <a:bodyPr wrap="square" rtlCol="0">
            <a:spAutoFit/>
          </a:bodyPr>
          <a:lstStyle/>
          <a:p>
            <a:r>
              <a:rPr lang="en-US" dirty="0">
                <a:latin typeface="Times New Roman" panose="02020603050405020304" pitchFamily="18" charset="0"/>
                <a:cs typeface="Times New Roman" panose="02020603050405020304" pitchFamily="18" charset="0"/>
              </a:rPr>
              <a:t>T”</a:t>
            </a:r>
          </a:p>
        </p:txBody>
      </p:sp>
      <p:cxnSp>
        <p:nvCxnSpPr>
          <p:cNvPr id="28" name="Straight Connector 27">
            <a:extLst>
              <a:ext uri="{FF2B5EF4-FFF2-40B4-BE49-F238E27FC236}">
                <a16:creationId xmlns:a16="http://schemas.microsoft.com/office/drawing/2014/main" id="{81BECBEA-3D5E-4222-938C-40AB904B322F}"/>
              </a:ext>
            </a:extLst>
          </p:cNvPr>
          <p:cNvCxnSpPr>
            <a:stCxn id="3" idx="3"/>
            <a:endCxn id="6" idx="7"/>
          </p:cNvCxnSpPr>
          <p:nvPr/>
        </p:nvCxnSpPr>
        <p:spPr>
          <a:xfrm flipH="1">
            <a:off x="2956605" y="4584347"/>
            <a:ext cx="448796" cy="3521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65B7B0D1-4635-4D7B-AECC-D738A1B7E58D}"/>
              </a:ext>
            </a:extLst>
          </p:cNvPr>
          <p:cNvCxnSpPr/>
          <p:nvPr/>
        </p:nvCxnSpPr>
        <p:spPr>
          <a:xfrm flipH="1">
            <a:off x="2334585" y="5074275"/>
            <a:ext cx="448796" cy="3521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0616CC06-7254-4FD5-9AE9-4EA44C386046}"/>
              </a:ext>
            </a:extLst>
          </p:cNvPr>
          <p:cNvCxnSpPr>
            <a:cxnSpLocks/>
            <a:endCxn id="23" idx="0"/>
          </p:cNvCxnSpPr>
          <p:nvPr/>
        </p:nvCxnSpPr>
        <p:spPr>
          <a:xfrm flipH="1">
            <a:off x="4752629" y="5074275"/>
            <a:ext cx="441090" cy="3410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9CEE006E-6B68-4924-B330-C5FC85E4E0B1}"/>
              </a:ext>
            </a:extLst>
          </p:cNvPr>
          <p:cNvCxnSpPr/>
          <p:nvPr/>
        </p:nvCxnSpPr>
        <p:spPr>
          <a:xfrm flipH="1">
            <a:off x="7327502" y="5068251"/>
            <a:ext cx="448796" cy="3521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5174947-D345-4C01-8515-3AA5373433E6}"/>
              </a:ext>
            </a:extLst>
          </p:cNvPr>
          <p:cNvCxnSpPr/>
          <p:nvPr/>
        </p:nvCxnSpPr>
        <p:spPr>
          <a:xfrm flipH="1">
            <a:off x="2994104" y="5592971"/>
            <a:ext cx="448796" cy="3521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30D4D4E5-809D-4B82-BE23-2EC1E7404434}"/>
              </a:ext>
            </a:extLst>
          </p:cNvPr>
          <p:cNvCxnSpPr/>
          <p:nvPr/>
        </p:nvCxnSpPr>
        <p:spPr>
          <a:xfrm flipH="1">
            <a:off x="5334742" y="5604892"/>
            <a:ext cx="448796" cy="3521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F056003A-8DC2-4FA8-857A-7C5E452CBEC6}"/>
              </a:ext>
            </a:extLst>
          </p:cNvPr>
          <p:cNvCxnSpPr/>
          <p:nvPr/>
        </p:nvCxnSpPr>
        <p:spPr>
          <a:xfrm flipH="1">
            <a:off x="8008388" y="5614938"/>
            <a:ext cx="448796" cy="3521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ADF91A0B-2147-47D2-B943-863E90213B5A}"/>
              </a:ext>
            </a:extLst>
          </p:cNvPr>
          <p:cNvCxnSpPr>
            <a:cxnSpLocks/>
            <a:stCxn id="6" idx="5"/>
            <a:endCxn id="9" idx="1"/>
          </p:cNvCxnSpPr>
          <p:nvPr/>
        </p:nvCxnSpPr>
        <p:spPr>
          <a:xfrm>
            <a:off x="2956605" y="5077569"/>
            <a:ext cx="448796" cy="36877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41EA38CE-EDFD-48C5-A84E-7BEBA8F5F06A}"/>
              </a:ext>
            </a:extLst>
          </p:cNvPr>
          <p:cNvCxnSpPr>
            <a:cxnSpLocks/>
            <a:endCxn id="10" idx="0"/>
          </p:cNvCxnSpPr>
          <p:nvPr/>
        </p:nvCxnSpPr>
        <p:spPr>
          <a:xfrm>
            <a:off x="5331819" y="5071524"/>
            <a:ext cx="510640" cy="34560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EE7C110F-FE94-49A7-85F2-DE9FF027673F}"/>
              </a:ext>
            </a:extLst>
          </p:cNvPr>
          <p:cNvCxnSpPr>
            <a:cxnSpLocks/>
            <a:stCxn id="8" idx="5"/>
          </p:cNvCxnSpPr>
          <p:nvPr/>
        </p:nvCxnSpPr>
        <p:spPr>
          <a:xfrm>
            <a:off x="7939361" y="5077569"/>
            <a:ext cx="479795" cy="37893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0B4B4E75-BDA7-42B7-A152-F1B10B353E7B}"/>
              </a:ext>
            </a:extLst>
          </p:cNvPr>
          <p:cNvCxnSpPr/>
          <p:nvPr/>
        </p:nvCxnSpPr>
        <p:spPr>
          <a:xfrm flipH="1">
            <a:off x="5347947" y="4587118"/>
            <a:ext cx="448796" cy="3521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D7238280-66E9-40D6-A4B6-79D12D3C3C8A}"/>
              </a:ext>
            </a:extLst>
          </p:cNvPr>
          <p:cNvCxnSpPr/>
          <p:nvPr/>
        </p:nvCxnSpPr>
        <p:spPr>
          <a:xfrm flipH="1">
            <a:off x="7948442" y="4595430"/>
            <a:ext cx="448796" cy="3521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20703A82-5358-4353-9AAC-4C715D0174AF}"/>
              </a:ext>
            </a:extLst>
          </p:cNvPr>
          <p:cNvCxnSpPr>
            <a:cxnSpLocks/>
            <a:endCxn id="13" idx="0"/>
          </p:cNvCxnSpPr>
          <p:nvPr/>
        </p:nvCxnSpPr>
        <p:spPr>
          <a:xfrm>
            <a:off x="3542616" y="4576034"/>
            <a:ext cx="520921" cy="25366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B14CDB3F-2AFC-4DCA-9FFD-47BADB002096}"/>
              </a:ext>
            </a:extLst>
          </p:cNvPr>
          <p:cNvCxnSpPr>
            <a:cxnSpLocks/>
          </p:cNvCxnSpPr>
          <p:nvPr/>
        </p:nvCxnSpPr>
        <p:spPr>
          <a:xfrm>
            <a:off x="5905453" y="4576034"/>
            <a:ext cx="520921" cy="25366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792296BB-418B-4117-8888-5D182F90049E}"/>
              </a:ext>
            </a:extLst>
          </p:cNvPr>
          <p:cNvCxnSpPr>
            <a:cxnSpLocks/>
          </p:cNvCxnSpPr>
          <p:nvPr/>
        </p:nvCxnSpPr>
        <p:spPr>
          <a:xfrm>
            <a:off x="8542723" y="4588641"/>
            <a:ext cx="520921" cy="25366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97C512E5-9C80-4F9F-B007-AB16BC89AC0E}"/>
              </a:ext>
            </a:extLst>
          </p:cNvPr>
          <p:cNvCxnSpPr>
            <a:cxnSpLocks/>
            <a:endCxn id="18" idx="0"/>
          </p:cNvCxnSpPr>
          <p:nvPr/>
        </p:nvCxnSpPr>
        <p:spPr>
          <a:xfrm>
            <a:off x="3557559" y="5587417"/>
            <a:ext cx="505977" cy="32345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5A9B20A8-8752-4AC6-8EC1-D5972527FD5D}"/>
              </a:ext>
            </a:extLst>
          </p:cNvPr>
          <p:cNvCxnSpPr>
            <a:cxnSpLocks/>
          </p:cNvCxnSpPr>
          <p:nvPr/>
        </p:nvCxnSpPr>
        <p:spPr>
          <a:xfrm>
            <a:off x="5920397" y="5587417"/>
            <a:ext cx="505977" cy="32345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7CA8B57F-8D4F-4B62-A151-7A6C95CE046E}"/>
              </a:ext>
            </a:extLst>
          </p:cNvPr>
          <p:cNvCxnSpPr>
            <a:cxnSpLocks/>
          </p:cNvCxnSpPr>
          <p:nvPr/>
        </p:nvCxnSpPr>
        <p:spPr>
          <a:xfrm>
            <a:off x="8548710" y="5598885"/>
            <a:ext cx="505977" cy="32345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2190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1609246" y="731708"/>
                <a:ext cx="8681909" cy="5617692"/>
              </a:xfrm>
              <a:prstGeom prst="rect">
                <a:avLst/>
              </a:prstGeom>
            </p:spPr>
            <p:txBody>
              <a:bodyPr wrap="square">
                <a:spAutoFit/>
              </a:bodyPr>
              <a:lstStyle/>
              <a:p>
                <a:pPr>
                  <a:lnSpc>
                    <a:spcPct val="150000"/>
                  </a:lnSpc>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Lemma 7.04.2:  Let T be a full binary tree representing an optimal prefix code over an alphabet C, where frequency </a:t>
                </a:r>
                <a:r>
                  <a:rPr lang="en-US" sz="2200" i="1"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f</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(c) is defined for each character c </a:t>
                </a:r>
                <a14:m>
                  <m:oMath xmlns:m="http://schemas.openxmlformats.org/officeDocument/2006/math">
                    <m:r>
                      <a:rPr lang="en-US" sz="2200" i="1">
                        <a:solidFill>
                          <a:srgbClr val="000000"/>
                        </a:solidFill>
                        <a:latin typeface="Cambria Math" panose="02040503050406030204" pitchFamily="18" charset="0"/>
                        <a:ea typeface="Cambria Math" panose="02040503050406030204" pitchFamily="18" charset="0"/>
                        <a:cs typeface="Microsoft YaHei" panose="020B0503020204020204" pitchFamily="34" charset="-122"/>
                      </a:rPr>
                      <m:t>∈</m:t>
                    </m:r>
                  </m:oMath>
                </a14:m>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C. Consider any two characters x and y that appear as sibling leaves in T, and let z be their parent. Then considering z as a </a:t>
                </a:r>
                <a:r>
                  <a:rPr lang="en-US" sz="2200" dirty="0" err="1">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charactere</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with frequency </a:t>
                </a:r>
                <a:r>
                  <a:rPr lang="en-US" sz="2200" i="1"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f</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(z) = </a:t>
                </a:r>
                <a:r>
                  <a:rPr lang="en-US" sz="2200" i="1"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f</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(x) + </a:t>
                </a:r>
                <a:r>
                  <a:rPr lang="en-US" sz="2200" i="1"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f</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(y), the tree T’ = T – {x, y} represents an optimal prefix code for the alphabet C’ = C – {x, y}  {z}. </a:t>
                </a:r>
              </a:p>
              <a:p>
                <a:pPr>
                  <a:lnSpc>
                    <a:spcPct val="150000"/>
                  </a:lnSpc>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Proof: Left as an exercise</a:t>
                </a:r>
              </a:p>
              <a:p>
                <a:pPr>
                  <a:lnSpc>
                    <a:spcPct val="150000"/>
                  </a:lnSpc>
                </a:pPr>
                <a:endPar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endParaRPr>
              </a:p>
              <a:p>
                <a:pPr>
                  <a:lnSpc>
                    <a:spcPct val="150000"/>
                  </a:lnSpc>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Lemma 7.04.3: The binary tree corresponding to an optimal binary prefix code is full. That is, every </a:t>
                </a:r>
                <a:r>
                  <a:rPr lang="en-US" sz="2200" dirty="0" err="1">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nonleaf</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has two children. </a:t>
                </a:r>
              </a:p>
              <a:p>
                <a:pPr>
                  <a:lnSpc>
                    <a:spcPct val="150000"/>
                  </a:lnSpc>
                </a:pPr>
                <a:r>
                  <a:rPr lang="en-US" sz="2200" dirty="0">
                    <a:solidFill>
                      <a:srgbClr val="000000"/>
                    </a:solidFill>
                    <a:effectLst/>
                    <a:latin typeface="Times New Roman" panose="02020603050405020304" pitchFamily="18" charset="0"/>
                    <a:ea typeface="Microsoft YaHei" panose="020B0503020204020204" pitchFamily="34" charset="-122"/>
                    <a:cs typeface="Microsoft YaHei" panose="020B0503020204020204" pitchFamily="34" charset="-122"/>
                  </a:rPr>
                  <a:t>Proof: Left as an exercise.</a:t>
                </a:r>
              </a:p>
            </p:txBody>
          </p:sp>
        </mc:Choice>
        <mc:Fallback xmlns="">
          <p:sp>
            <p:nvSpPr>
              <p:cNvPr id="2" name="Rectangle 1"/>
              <p:cNvSpPr>
                <a:spLocks noRot="1" noChangeAspect="1" noMove="1" noResize="1" noEditPoints="1" noAdjustHandles="1" noChangeArrowheads="1" noChangeShapeType="1" noTextEdit="1"/>
              </p:cNvSpPr>
              <p:nvPr/>
            </p:nvSpPr>
            <p:spPr>
              <a:xfrm>
                <a:off x="1609246" y="731708"/>
                <a:ext cx="8681909" cy="5617692"/>
              </a:xfrm>
              <a:prstGeom prst="rect">
                <a:avLst/>
              </a:prstGeom>
              <a:blipFill>
                <a:blip r:embed="rId2"/>
                <a:stretch>
                  <a:fillRect l="-913" r="-632" b="-1302"/>
                </a:stretch>
              </a:blipFill>
            </p:spPr>
            <p:txBody>
              <a:bodyPr/>
              <a:lstStyle/>
              <a:p>
                <a:r>
                  <a:rPr lang="en-US">
                    <a:noFill/>
                  </a:rPr>
                  <a:t> </a:t>
                </a:r>
              </a:p>
            </p:txBody>
          </p:sp>
        </mc:Fallback>
      </mc:AlternateContent>
    </p:spTree>
    <p:extLst>
      <p:ext uri="{BB962C8B-B14F-4D97-AF65-F5344CB8AC3E}">
        <p14:creationId xmlns:p14="http://schemas.microsoft.com/office/powerpoint/2010/main" val="321557352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92620" y="1837301"/>
            <a:ext cx="8681909" cy="1047979"/>
          </a:xfrm>
          <a:prstGeom prst="rect">
            <a:avLst/>
          </a:prstGeom>
        </p:spPr>
        <p:txBody>
          <a:bodyPr wrap="square">
            <a:spAutoFit/>
          </a:bodyPr>
          <a:lstStyle/>
          <a:p>
            <a:pPr>
              <a:lnSpc>
                <a:spcPct val="150000"/>
              </a:lnSpc>
            </a:pPr>
            <a:r>
              <a:rPr lang="en-US" sz="2200" dirty="0">
                <a:solidFill>
                  <a:srgbClr val="000000"/>
                </a:solidFill>
                <a:effectLst/>
                <a:latin typeface="Times New Roman" panose="02020603050405020304" pitchFamily="18" charset="0"/>
                <a:ea typeface="Microsoft YaHei" panose="020B0503020204020204" pitchFamily="34" charset="-122"/>
                <a:cs typeface="Microsoft YaHei" panose="020B0503020204020204" pitchFamily="34" charset="-122"/>
              </a:rPr>
              <a:t>Theorem: 7.04.3:  Huffman’s algorithm produces an optimal binary code.</a:t>
            </a:r>
          </a:p>
          <a:p>
            <a:pPr>
              <a:lnSpc>
                <a:spcPct val="150000"/>
              </a:lnSpc>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Proof: Immediate from Lemmas 7.04.1, 7.04.2, 7.04.3.</a:t>
            </a:r>
            <a:endParaRPr lang="en-US" sz="2200" dirty="0">
              <a:solidFill>
                <a:srgbClr val="000000"/>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p:txBody>
      </p:sp>
    </p:spTree>
    <p:extLst>
      <p:ext uri="{BB962C8B-B14F-4D97-AF65-F5344CB8AC3E}">
        <p14:creationId xmlns:p14="http://schemas.microsoft.com/office/powerpoint/2010/main" val="230705192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Get Information 1">
            <a:hlinkClick r:id="" action="ppaction://noaction" highlightClick="1"/>
            <a:extLst>
              <a:ext uri="{FF2B5EF4-FFF2-40B4-BE49-F238E27FC236}">
                <a16:creationId xmlns:a16="http://schemas.microsoft.com/office/drawing/2014/main" id="{AFDA639C-5021-41ED-9285-67E3BE0395B5}"/>
              </a:ext>
            </a:extLst>
          </p:cNvPr>
          <p:cNvSpPr/>
          <p:nvPr/>
        </p:nvSpPr>
        <p:spPr>
          <a:xfrm>
            <a:off x="4636654" y="3131127"/>
            <a:ext cx="2743200" cy="1597891"/>
          </a:xfrm>
          <a:prstGeom prst="actionButtonInformation">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latin typeface="Viner Hand ITC" panose="03070502030502020203" pitchFamily="66" charset="0"/>
              </a:rPr>
              <a:t>The End</a:t>
            </a:r>
          </a:p>
        </p:txBody>
      </p:sp>
    </p:spTree>
    <p:extLst>
      <p:ext uri="{BB962C8B-B14F-4D97-AF65-F5344CB8AC3E}">
        <p14:creationId xmlns:p14="http://schemas.microsoft.com/office/powerpoint/2010/main" val="156364170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B6472D6-C09C-4D9B-B11C-57AB141EB5CF}"/>
              </a:ext>
            </a:extLst>
          </p:cNvPr>
          <p:cNvSpPr/>
          <p:nvPr/>
        </p:nvSpPr>
        <p:spPr>
          <a:xfrm>
            <a:off x="2989965" y="2413457"/>
            <a:ext cx="6212070" cy="2677656"/>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In Ch 07_05Q Extension of Kruskal’s Algorithm, it has 19 viewgraphs regarding an extension of </a:t>
            </a:r>
          </a:p>
          <a:p>
            <a:r>
              <a:rPr lang="en-US" sz="2400" dirty="0">
                <a:latin typeface="Times New Roman" panose="02020603050405020304" pitchFamily="18" charset="0"/>
                <a:cs typeface="Times New Roman" panose="02020603050405020304" pitchFamily="18" charset="0"/>
              </a:rPr>
              <a:t>Kruskal’s Algorithm on disjoint set data structure, which deals with improving of the “Worst-Case Time-Complexity of Kruskal’s Algorithm”.</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9293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1F9D75-BCCC-4D8C-BAD7-0E53433E97CF}"/>
              </a:ext>
            </a:extLst>
          </p:cNvPr>
          <p:cNvSpPr txBox="1"/>
          <p:nvPr/>
        </p:nvSpPr>
        <p:spPr>
          <a:xfrm>
            <a:off x="1582782" y="1742110"/>
            <a:ext cx="9026435" cy="4154984"/>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A general form of a greedy algorithm for finding the scheduling with minimizing total time in the system:</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sort the jobs by service time in nondecreasing order;</a:t>
            </a:r>
          </a:p>
          <a:p>
            <a:r>
              <a:rPr lang="en-US" sz="2400" dirty="0">
                <a:latin typeface="Times New Roman" panose="02020603050405020304" pitchFamily="18" charset="0"/>
                <a:cs typeface="Times New Roman" panose="02020603050405020304" pitchFamily="18" charset="0"/>
              </a:rPr>
              <a:t>while (the instance is not solved) {</a:t>
            </a:r>
          </a:p>
          <a:p>
            <a:r>
              <a:rPr lang="en-US" sz="2400" dirty="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	schedule the next job;		//selection procedure and </a:t>
            </a:r>
          </a:p>
          <a:p>
            <a:r>
              <a:rPr lang="en-US" sz="2400" dirty="0">
                <a:latin typeface="Times New Roman" panose="02020603050405020304" pitchFamily="18" charset="0"/>
                <a:cs typeface="Times New Roman" panose="02020603050405020304" pitchFamily="18" charset="0"/>
              </a:rPr>
              <a:t>					//feasibility check</a:t>
            </a:r>
          </a:p>
          <a:p>
            <a:r>
              <a:rPr lang="en-US" sz="2400" dirty="0">
                <a:latin typeface="Times New Roman" panose="02020603050405020304" pitchFamily="18" charset="0"/>
                <a:cs typeface="Times New Roman" panose="02020603050405020304" pitchFamily="18" charset="0"/>
              </a:rPr>
              <a:t>	if (there are no more jobs)	//solution check</a:t>
            </a:r>
          </a:p>
          <a:p>
            <a:r>
              <a:rPr lang="en-US" sz="2400" dirty="0">
                <a:latin typeface="Times New Roman" panose="02020603050405020304" pitchFamily="18" charset="0"/>
                <a:cs typeface="Times New Roman" panose="02020603050405020304" pitchFamily="18" charset="0"/>
              </a:rPr>
              <a:t> 		the instance is solved</a:t>
            </a:r>
          </a:p>
          <a:p>
            <a:r>
              <a:rPr lang="en-US" sz="2400" dirty="0">
                <a:latin typeface="Times New Roman" panose="02020603050405020304" pitchFamily="18" charset="0"/>
                <a:cs typeface="Times New Roman" panose="02020603050405020304" pitchFamily="18" charset="0"/>
              </a:rPr>
              <a:t>}</a:t>
            </a:r>
          </a:p>
        </p:txBody>
      </p:sp>
      <p:sp>
        <p:nvSpPr>
          <p:cNvPr id="3" name="TextBox 2">
            <a:extLst>
              <a:ext uri="{FF2B5EF4-FFF2-40B4-BE49-F238E27FC236}">
                <a16:creationId xmlns:a16="http://schemas.microsoft.com/office/drawing/2014/main" id="{2C2CB0B4-AC2B-4554-AF53-3E40AFD8C03B}"/>
              </a:ext>
            </a:extLst>
          </p:cNvPr>
          <p:cNvSpPr txBox="1"/>
          <p:nvPr/>
        </p:nvSpPr>
        <p:spPr>
          <a:xfrm>
            <a:off x="1380308" y="653143"/>
            <a:ext cx="8852659" cy="58477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Scheduling </a:t>
            </a:r>
            <a:r>
              <a:rPr lang="en-US" sz="2800" dirty="0">
                <a:latin typeface="Times New Roman" panose="02020603050405020304" pitchFamily="18" charset="0"/>
                <a:cs typeface="Times New Roman" panose="02020603050405020304" pitchFamily="18" charset="0"/>
              </a:rPr>
              <a:t>with minimizing total time in the system </a:t>
            </a:r>
          </a:p>
        </p:txBody>
      </p:sp>
    </p:spTree>
    <p:extLst>
      <p:ext uri="{BB962C8B-B14F-4D97-AF65-F5344CB8AC3E}">
        <p14:creationId xmlns:p14="http://schemas.microsoft.com/office/powerpoint/2010/main" val="1247791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EE1F9D75-BCCC-4D8C-BAD7-0E53433E97CF}"/>
                  </a:ext>
                </a:extLst>
              </p:cNvPr>
              <p:cNvSpPr txBox="1"/>
              <p:nvPr/>
            </p:nvSpPr>
            <p:spPr>
              <a:xfrm>
                <a:off x="1380308" y="1584168"/>
                <a:ext cx="8661467" cy="3877985"/>
              </a:xfrm>
              <a:prstGeom prst="rect">
                <a:avLst/>
              </a:prstGeom>
              <a:noFill/>
            </p:spPr>
            <p:txBody>
              <a:bodyPr wrap="square" rtlCol="0">
                <a:spAutoFit/>
              </a:bodyPr>
              <a:lstStyle/>
              <a:p>
                <a:endParaRPr lang="en-US" sz="2400" dirty="0">
                  <a:latin typeface="Times New Roman" panose="02020603050405020304" pitchFamily="18" charset="0"/>
                  <a:cs typeface="Times New Roman" panose="02020603050405020304" pitchFamily="18" charset="0"/>
                </a:endParaRPr>
              </a:p>
              <a:p>
                <a:pPr marL="457200" indent="-457200">
                  <a:spcAft>
                    <a:spcPts val="12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Clearly, the algorithm that considers all possible schedules is factorial-time.</a:t>
                </a:r>
              </a:p>
              <a:p>
                <a:pPr marL="457200" indent="-457200">
                  <a:spcAft>
                    <a:spcPts val="12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algorithm does is that sort the jobs according the service time.</a:t>
                </a:r>
              </a:p>
              <a:p>
                <a:pPr marL="457200" indent="-457200">
                  <a:spcAft>
                    <a:spcPts val="12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It time complexity is given by T(n) </a:t>
                </a:r>
                <a14:m>
                  <m:oMath xmlns:m="http://schemas.openxmlformats.org/officeDocument/2006/math">
                    <m:r>
                      <a:rPr lang="en-US" sz="2400" i="1" smtClean="0">
                        <a:latin typeface="Cambria Math" panose="02040503050406030204" pitchFamily="18" charset="0"/>
                        <a:ea typeface="Cambria Math" panose="02040503050406030204" pitchFamily="18" charset="0"/>
                        <a:cs typeface="Times New Roman" panose="02020603050405020304" pitchFamily="18" charset="0"/>
                      </a:rPr>
                      <m:t>∈</m:t>
                    </m:r>
                    <m:r>
                      <a:rPr lang="en-US" sz="2400" i="1" smtClean="0">
                        <a:latin typeface="Cambria Math" panose="02040503050406030204" pitchFamily="18" charset="0"/>
                        <a:ea typeface="Cambria Math" panose="02040503050406030204" pitchFamily="18" charset="0"/>
                        <a:cs typeface="Times New Roman" panose="02020603050405020304" pitchFamily="18" charset="0"/>
                      </a:rPr>
                      <m:t>𝜃</m:t>
                    </m:r>
                    <m:d>
                      <m:dPr>
                        <m:ctrlPr>
                          <a:rPr lang="en-US" sz="2400" b="0" i="1" smtClean="0">
                            <a:latin typeface="Cambria Math" panose="02040503050406030204" pitchFamily="18" charset="0"/>
                            <a:ea typeface="Cambria Math" panose="02040503050406030204" pitchFamily="18" charset="0"/>
                            <a:cs typeface="Times New Roman" panose="02020603050405020304" pitchFamily="18" charset="0"/>
                          </a:rPr>
                        </m:ctrlPr>
                      </m:dPr>
                      <m:e>
                        <m:r>
                          <a:rPr lang="en-US" sz="2400" b="0" i="1" smtClean="0">
                            <a:latin typeface="Cambria Math" panose="02040503050406030204" pitchFamily="18" charset="0"/>
                            <a:ea typeface="Cambria Math" panose="02040503050406030204" pitchFamily="18" charset="0"/>
                            <a:cs typeface="Times New Roman" panose="02020603050405020304" pitchFamily="18" charset="0"/>
                          </a:rPr>
                          <m:t>𝑛</m:t>
                        </m:r>
                        <m:func>
                          <m:funcPr>
                            <m:ctrlPr>
                              <a:rPr lang="en-US" sz="2400" b="0" i="1" smtClean="0">
                                <a:latin typeface="Cambria Math" panose="02040503050406030204" pitchFamily="18" charset="0"/>
                                <a:ea typeface="Cambria Math" panose="02040503050406030204" pitchFamily="18" charset="0"/>
                                <a:cs typeface="Times New Roman" panose="02020603050405020304" pitchFamily="18" charset="0"/>
                              </a:rPr>
                            </m:ctrlPr>
                          </m:funcPr>
                          <m:fName>
                            <m:sSub>
                              <m:sSubPr>
                                <m:ctrlPr>
                                  <a:rPr lang="en-US" sz="2400" b="0" i="1" smtClean="0">
                                    <a:latin typeface="Cambria Math" panose="02040503050406030204" pitchFamily="18" charset="0"/>
                                    <a:ea typeface="Cambria Math" panose="02040503050406030204" pitchFamily="18" charset="0"/>
                                    <a:cs typeface="Times New Roman" panose="02020603050405020304" pitchFamily="18" charset="0"/>
                                  </a:rPr>
                                </m:ctrlPr>
                              </m:sSubPr>
                              <m:e>
                                <m:r>
                                  <m:rPr>
                                    <m:sty m:val="p"/>
                                  </m:rPr>
                                  <a:rPr lang="en-US" sz="2400" b="0" i="0" smtClean="0">
                                    <a:latin typeface="Cambria Math" panose="02040503050406030204" pitchFamily="18" charset="0"/>
                                    <a:ea typeface="Cambria Math" panose="02040503050406030204" pitchFamily="18" charset="0"/>
                                    <a:cs typeface="Times New Roman" panose="02020603050405020304" pitchFamily="18" charset="0"/>
                                  </a:rPr>
                                  <m:t>log</m:t>
                                </m:r>
                              </m:e>
                              <m:sub>
                                <m:r>
                                  <a:rPr lang="en-US" sz="2400" b="0" i="1" smtClean="0">
                                    <a:latin typeface="Cambria Math" panose="02040503050406030204" pitchFamily="18" charset="0"/>
                                    <a:ea typeface="Cambria Math" panose="02040503050406030204" pitchFamily="18" charset="0"/>
                                    <a:cs typeface="Times New Roman" panose="02020603050405020304" pitchFamily="18" charset="0"/>
                                  </a:rPr>
                                  <m:t>2</m:t>
                                </m:r>
                              </m:sub>
                            </m:sSub>
                          </m:fName>
                          <m:e>
                            <m:r>
                              <a:rPr lang="en-US" sz="2400" b="0" i="1" smtClean="0">
                                <a:latin typeface="Cambria Math" panose="02040503050406030204" pitchFamily="18" charset="0"/>
                                <a:ea typeface="Cambria Math" panose="02040503050406030204" pitchFamily="18" charset="0"/>
                                <a:cs typeface="Times New Roman" panose="02020603050405020304" pitchFamily="18" charset="0"/>
                              </a:rPr>
                              <m:t>𝑛</m:t>
                            </m:r>
                          </m:e>
                        </m:func>
                        <m:r>
                          <a:rPr lang="en-US" sz="2400" b="0" i="1" smtClean="0">
                            <a:latin typeface="Cambria Math" panose="02040503050406030204" pitchFamily="18" charset="0"/>
                            <a:ea typeface="Cambria Math" panose="02040503050406030204" pitchFamily="18" charset="0"/>
                            <a:cs typeface="Times New Roman" panose="02020603050405020304" pitchFamily="18" charset="0"/>
                          </a:rPr>
                          <m:t>  </m:t>
                        </m:r>
                      </m:e>
                    </m:d>
                  </m:oMath>
                </a14:m>
                <a:endParaRPr lang="en-US" sz="2400" b="0" dirty="0">
                  <a:latin typeface="Times New Roman" panose="02020603050405020304" pitchFamily="18" charset="0"/>
                  <a:ea typeface="Cambria Math" panose="02040503050406030204" pitchFamily="18" charset="0"/>
                  <a:cs typeface="Times New Roman" panose="02020603050405020304" pitchFamily="18" charset="0"/>
                </a:endParaRPr>
              </a:p>
              <a:p>
                <a:pPr marL="457200" indent="-457200">
                  <a:spcAft>
                    <a:spcPts val="12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only schedule that minimizes the total time in the system is one that schedules jobs in nondecreasing order by service time. (Theorem 4.3)</a:t>
                </a:r>
              </a:p>
            </p:txBody>
          </p:sp>
        </mc:Choice>
        <mc:Fallback xmlns="">
          <p:sp>
            <p:nvSpPr>
              <p:cNvPr id="2" name="TextBox 1">
                <a:extLst>
                  <a:ext uri="{FF2B5EF4-FFF2-40B4-BE49-F238E27FC236}">
                    <a16:creationId xmlns:a16="http://schemas.microsoft.com/office/drawing/2014/main" id="{EE1F9D75-BCCC-4D8C-BAD7-0E53433E97CF}"/>
                  </a:ext>
                </a:extLst>
              </p:cNvPr>
              <p:cNvSpPr txBox="1">
                <a:spLocks noRot="1" noChangeAspect="1" noMove="1" noResize="1" noEditPoints="1" noAdjustHandles="1" noChangeArrowheads="1" noChangeShapeType="1" noTextEdit="1"/>
              </p:cNvSpPr>
              <p:nvPr/>
            </p:nvSpPr>
            <p:spPr>
              <a:xfrm>
                <a:off x="1380308" y="1584168"/>
                <a:ext cx="8661467" cy="3877985"/>
              </a:xfrm>
              <a:prstGeom prst="rect">
                <a:avLst/>
              </a:prstGeom>
              <a:blipFill>
                <a:blip r:embed="rId2"/>
                <a:stretch>
                  <a:fillRect l="-915" b="-2673"/>
                </a:stretch>
              </a:blipFill>
            </p:spPr>
            <p:txBody>
              <a:bodyPr/>
              <a:lstStyle/>
              <a:p>
                <a:r>
                  <a:rPr lang="en-US">
                    <a:noFill/>
                  </a:rPr>
                  <a:t> </a:t>
                </a:r>
              </a:p>
            </p:txBody>
          </p:sp>
        </mc:Fallback>
      </mc:AlternateContent>
      <p:sp>
        <p:nvSpPr>
          <p:cNvPr id="3" name="TextBox 2">
            <a:extLst>
              <a:ext uri="{FF2B5EF4-FFF2-40B4-BE49-F238E27FC236}">
                <a16:creationId xmlns:a16="http://schemas.microsoft.com/office/drawing/2014/main" id="{471F78B3-0DCF-457C-8962-3EE2657ED1FA}"/>
              </a:ext>
            </a:extLst>
          </p:cNvPr>
          <p:cNvSpPr txBox="1"/>
          <p:nvPr/>
        </p:nvSpPr>
        <p:spPr>
          <a:xfrm>
            <a:off x="1380308" y="653143"/>
            <a:ext cx="8852659" cy="58477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Scheduling </a:t>
            </a:r>
            <a:r>
              <a:rPr lang="en-US" sz="2800" dirty="0">
                <a:latin typeface="Times New Roman" panose="02020603050405020304" pitchFamily="18" charset="0"/>
                <a:cs typeface="Times New Roman" panose="02020603050405020304" pitchFamily="18" charset="0"/>
              </a:rPr>
              <a:t>with minimizing total time in the system </a:t>
            </a:r>
          </a:p>
        </p:txBody>
      </p:sp>
    </p:spTree>
    <p:extLst>
      <p:ext uri="{BB962C8B-B14F-4D97-AF65-F5344CB8AC3E}">
        <p14:creationId xmlns:p14="http://schemas.microsoft.com/office/powerpoint/2010/main" val="1644700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1F9D75-BCCC-4D8C-BAD7-0E53433E97CF}"/>
              </a:ext>
            </a:extLst>
          </p:cNvPr>
          <p:cNvSpPr txBox="1"/>
          <p:nvPr/>
        </p:nvSpPr>
        <p:spPr>
          <a:xfrm>
            <a:off x="1293419" y="1451164"/>
            <a:ext cx="9026435" cy="3662541"/>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For this scheduling problem, each job takes one unit of time to finish and has a deadline and a profit.</a:t>
            </a:r>
          </a:p>
          <a:p>
            <a:pPr marL="457200" indent="-457200">
              <a:spcAft>
                <a:spcPts val="12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If the job starts </a:t>
            </a:r>
            <a:r>
              <a:rPr lang="en-US" sz="2400" i="1" dirty="0">
                <a:latin typeface="Times New Roman" panose="02020603050405020304" pitchFamily="18" charset="0"/>
                <a:cs typeface="Times New Roman" panose="02020603050405020304" pitchFamily="18" charset="0"/>
              </a:rPr>
              <a:t>before or at </a:t>
            </a:r>
            <a:r>
              <a:rPr lang="en-US" sz="2400" dirty="0">
                <a:latin typeface="Times New Roman" panose="02020603050405020304" pitchFamily="18" charset="0"/>
                <a:cs typeface="Times New Roman" panose="02020603050405020304" pitchFamily="18" charset="0"/>
              </a:rPr>
              <a:t>its deadline, the profit is obtained.</a:t>
            </a:r>
          </a:p>
          <a:p>
            <a:pPr marL="457200" indent="-457200">
              <a:spcAft>
                <a:spcPts val="12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goal is to schedule the jobs so as to maximize the total profit. </a:t>
            </a:r>
          </a:p>
          <a:p>
            <a:pPr marL="457200" indent="-457200">
              <a:spcAft>
                <a:spcPts val="12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Not all the jobs have to be scheduled. </a:t>
            </a:r>
          </a:p>
          <a:p>
            <a:pPr marL="457200" indent="-457200">
              <a:spcAft>
                <a:spcPts val="12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We need not consider any schedule that has a job scheduled after its deadline because that schedule has the same profit as one that doesn’t schedule the job at all. We call such a schedule </a:t>
            </a:r>
            <a:r>
              <a:rPr lang="en-US" sz="2400" dirty="0">
                <a:solidFill>
                  <a:srgbClr val="3803CD"/>
                </a:solidFill>
                <a:latin typeface="Times New Roman" panose="02020603050405020304" pitchFamily="18" charset="0"/>
                <a:cs typeface="Times New Roman" panose="02020603050405020304" pitchFamily="18" charset="0"/>
              </a:rPr>
              <a:t>impossible</a:t>
            </a:r>
            <a:r>
              <a:rPr lang="en-US" sz="2400" dirty="0">
                <a:latin typeface="Times New Roman" panose="02020603050405020304" pitchFamily="18" charset="0"/>
                <a:cs typeface="Times New Roman" panose="02020603050405020304" pitchFamily="18" charset="0"/>
              </a:rPr>
              <a:t>.  </a:t>
            </a:r>
          </a:p>
        </p:txBody>
      </p:sp>
      <p:sp>
        <p:nvSpPr>
          <p:cNvPr id="3" name="TextBox 2">
            <a:extLst>
              <a:ext uri="{FF2B5EF4-FFF2-40B4-BE49-F238E27FC236}">
                <a16:creationId xmlns:a16="http://schemas.microsoft.com/office/drawing/2014/main" id="{4E3F816D-AFD4-45F3-9A77-9A2555AE33F2}"/>
              </a:ext>
            </a:extLst>
          </p:cNvPr>
          <p:cNvSpPr txBox="1"/>
          <p:nvPr/>
        </p:nvSpPr>
        <p:spPr>
          <a:xfrm>
            <a:off x="1380308" y="653143"/>
            <a:ext cx="8852659" cy="58477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Scheduling </a:t>
            </a:r>
            <a:r>
              <a:rPr lang="en-US" sz="2800" dirty="0">
                <a:latin typeface="Times New Roman" panose="02020603050405020304" pitchFamily="18" charset="0"/>
                <a:cs typeface="Times New Roman" panose="02020603050405020304" pitchFamily="18" charset="0"/>
              </a:rPr>
              <a:t>with Deadlines</a:t>
            </a:r>
          </a:p>
        </p:txBody>
      </p:sp>
    </p:spTree>
    <p:extLst>
      <p:ext uri="{BB962C8B-B14F-4D97-AF65-F5344CB8AC3E}">
        <p14:creationId xmlns:p14="http://schemas.microsoft.com/office/powerpoint/2010/main" val="3682470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EE1F9D75-BCCC-4D8C-BAD7-0E53433E97CF}"/>
                  </a:ext>
                </a:extLst>
              </p:cNvPr>
              <p:cNvSpPr txBox="1"/>
              <p:nvPr/>
            </p:nvSpPr>
            <p:spPr>
              <a:xfrm>
                <a:off x="1440476" y="1467790"/>
                <a:ext cx="9026435" cy="452431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Example 4.3.  Given four jobs 1</a:t>
                </a:r>
                <a14:m>
                  <m:oMath xmlns:m="http://schemas.openxmlformats.org/officeDocument/2006/math">
                    <m:r>
                      <a:rPr lang="en-US" sz="2400" i="1" smtClean="0">
                        <a:latin typeface="Cambria Math" panose="02040503050406030204" pitchFamily="18" charset="0"/>
                        <a:ea typeface="Cambria Math" panose="02040503050406030204" pitchFamily="18" charset="0"/>
                        <a:cs typeface="Times New Roman" panose="02020603050405020304" pitchFamily="18" charset="0"/>
                      </a:rPr>
                      <m:t>≤</m:t>
                    </m:r>
                  </m:oMath>
                </a14:m>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14:m>
                  <m:oMath xmlns:m="http://schemas.openxmlformats.org/officeDocument/2006/math">
                    <m:r>
                      <a:rPr lang="en-US" sz="2400" i="1">
                        <a:latin typeface="Cambria Math" panose="02040503050406030204" pitchFamily="18" charset="0"/>
                        <a:ea typeface="Cambria Math" panose="02040503050406030204" pitchFamily="18" charset="0"/>
                        <a:cs typeface="Times New Roman" panose="02020603050405020304" pitchFamily="18" charset="0"/>
                      </a:rPr>
                      <m:t>≤</m:t>
                    </m:r>
                    <m:r>
                      <a:rPr lang="en-US" sz="2400" b="0" i="0" smtClean="0">
                        <a:latin typeface="Cambria Math" panose="02040503050406030204" pitchFamily="18" charset="0"/>
                        <a:ea typeface="Cambria Math" panose="02040503050406030204" pitchFamily="18" charset="0"/>
                        <a:cs typeface="Times New Roman" panose="02020603050405020304" pitchFamily="18" charset="0"/>
                      </a:rPr>
                      <m:t>4</m:t>
                    </m:r>
                  </m:oMath>
                </a14:m>
                <a:r>
                  <a:rPr lang="en-US" sz="2400" dirty="0">
                    <a:latin typeface="Times New Roman" panose="02020603050405020304" pitchFamily="18" charset="0"/>
                    <a:cs typeface="Times New Roman" panose="02020603050405020304" pitchFamily="18" charset="0"/>
                  </a:rPr>
                  <a:t> with their deadlines, and profits:</a:t>
                </a: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When job 1 has a deadline of 2, this means that job 1 can start at time 1 or time 2. There is no time 0. </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Because job 2 has a deadline of 1, job 2 can start only at time 1.</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possible schedule and total profits are as follows:</a:t>
                </a:r>
              </a:p>
            </p:txBody>
          </p:sp>
        </mc:Choice>
        <mc:Fallback xmlns="">
          <p:sp>
            <p:nvSpPr>
              <p:cNvPr id="2" name="TextBox 1">
                <a:extLst>
                  <a:ext uri="{FF2B5EF4-FFF2-40B4-BE49-F238E27FC236}">
                    <a16:creationId xmlns:a16="http://schemas.microsoft.com/office/drawing/2014/main" id="{EE1F9D75-BCCC-4D8C-BAD7-0E53433E97CF}"/>
                  </a:ext>
                </a:extLst>
              </p:cNvPr>
              <p:cNvSpPr txBox="1">
                <a:spLocks noRot="1" noChangeAspect="1" noMove="1" noResize="1" noEditPoints="1" noAdjustHandles="1" noChangeArrowheads="1" noChangeShapeType="1" noTextEdit="1"/>
              </p:cNvSpPr>
              <p:nvPr/>
            </p:nvSpPr>
            <p:spPr>
              <a:xfrm>
                <a:off x="1440476" y="1467790"/>
                <a:ext cx="9026435" cy="4524315"/>
              </a:xfrm>
              <a:prstGeom prst="rect">
                <a:avLst/>
              </a:prstGeom>
              <a:blipFill>
                <a:blip r:embed="rId2"/>
                <a:stretch>
                  <a:fillRect l="-1013" t="-1078" r="-1485" b="-2156"/>
                </a:stretch>
              </a:blipFill>
            </p:spPr>
            <p:txBody>
              <a:bodyPr/>
              <a:lstStyle/>
              <a:p>
                <a:r>
                  <a:rPr lang="en-US">
                    <a:noFill/>
                  </a:rPr>
                  <a:t> </a:t>
                </a:r>
              </a:p>
            </p:txBody>
          </p:sp>
        </mc:Fallback>
      </mc:AlternateContent>
      <p:sp>
        <p:nvSpPr>
          <p:cNvPr id="3" name="TextBox 2">
            <a:extLst>
              <a:ext uri="{FF2B5EF4-FFF2-40B4-BE49-F238E27FC236}">
                <a16:creationId xmlns:a16="http://schemas.microsoft.com/office/drawing/2014/main" id="{4E3F816D-AFD4-45F3-9A77-9A2555AE33F2}"/>
              </a:ext>
            </a:extLst>
          </p:cNvPr>
          <p:cNvSpPr txBox="1"/>
          <p:nvPr/>
        </p:nvSpPr>
        <p:spPr>
          <a:xfrm>
            <a:off x="1380308" y="653143"/>
            <a:ext cx="8852659" cy="58477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Scheduling </a:t>
            </a:r>
            <a:r>
              <a:rPr lang="en-US" sz="2800" dirty="0">
                <a:latin typeface="Times New Roman" panose="02020603050405020304" pitchFamily="18" charset="0"/>
                <a:cs typeface="Times New Roman" panose="02020603050405020304" pitchFamily="18" charset="0"/>
              </a:rPr>
              <a:t>with Deadlines</a:t>
            </a:r>
          </a:p>
        </p:txBody>
      </p:sp>
      <p:graphicFrame>
        <p:nvGraphicFramePr>
          <p:cNvPr id="4" name="Table 4">
            <a:extLst>
              <a:ext uri="{FF2B5EF4-FFF2-40B4-BE49-F238E27FC236}">
                <a16:creationId xmlns:a16="http://schemas.microsoft.com/office/drawing/2014/main" id="{53402033-E9DD-4099-B743-3DC83E57BD7D}"/>
              </a:ext>
            </a:extLst>
          </p:cNvPr>
          <p:cNvGraphicFramePr>
            <a:graphicFrameLocks noGrp="1"/>
          </p:cNvGraphicFramePr>
          <p:nvPr>
            <p:extLst>
              <p:ext uri="{D42A27DB-BD31-4B8C-83A1-F6EECF244321}">
                <p14:modId xmlns:p14="http://schemas.microsoft.com/office/powerpoint/2010/main" val="1006765908"/>
              </p:ext>
            </p:extLst>
          </p:nvPr>
        </p:nvGraphicFramePr>
        <p:xfrm>
          <a:off x="2851724" y="2305177"/>
          <a:ext cx="3101969" cy="1828800"/>
        </p:xfrm>
        <a:graphic>
          <a:graphicData uri="http://schemas.openxmlformats.org/drawingml/2006/table">
            <a:tbl>
              <a:tblPr firstRow="1" bandRow="1">
                <a:tableStyleId>{5C22544A-7EE6-4342-B048-85BDC9FD1C3A}</a:tableStyleId>
              </a:tblPr>
              <a:tblGrid>
                <a:gridCol w="697933">
                  <a:extLst>
                    <a:ext uri="{9D8B030D-6E8A-4147-A177-3AD203B41FA5}">
                      <a16:colId xmlns:a16="http://schemas.microsoft.com/office/drawing/2014/main" val="3568550655"/>
                    </a:ext>
                  </a:extLst>
                </a:gridCol>
                <a:gridCol w="1231939">
                  <a:extLst>
                    <a:ext uri="{9D8B030D-6E8A-4147-A177-3AD203B41FA5}">
                      <a16:colId xmlns:a16="http://schemas.microsoft.com/office/drawing/2014/main" val="3924062548"/>
                    </a:ext>
                  </a:extLst>
                </a:gridCol>
                <a:gridCol w="1172097">
                  <a:extLst>
                    <a:ext uri="{9D8B030D-6E8A-4147-A177-3AD203B41FA5}">
                      <a16:colId xmlns:a16="http://schemas.microsoft.com/office/drawing/2014/main" val="206926212"/>
                    </a:ext>
                  </a:extLst>
                </a:gridCol>
              </a:tblGrid>
              <a:tr h="338649">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Job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Deadlines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Profits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83476253"/>
                  </a:ext>
                </a:extLst>
              </a:tr>
              <a:tr h="338649">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85537015"/>
                  </a:ext>
                </a:extLst>
              </a:tr>
              <a:tr h="338649">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09077289"/>
                  </a:ext>
                </a:extLst>
              </a:tr>
              <a:tr h="338649">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92355392"/>
                  </a:ext>
                </a:extLst>
              </a:tr>
              <a:tr h="338649">
                <a:tc>
                  <a:txBody>
                    <a:bodyPr/>
                    <a:lstStyle/>
                    <a:p>
                      <a:pPr algn="ctr"/>
                      <a:r>
                        <a:rPr lang="en-US" b="0" dirty="0">
                          <a:solidFill>
                            <a:srgbClr val="3803CD"/>
                          </a:solidFill>
                          <a:latin typeface="Times New Roman" panose="02020603050405020304" pitchFamily="18" charset="0"/>
                          <a:cs typeface="Times New Roman" panose="02020603050405020304" pitchFamily="18"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rgbClr val="3803CD"/>
                          </a:solidFill>
                          <a:latin typeface="Times New Roman" panose="02020603050405020304" pitchFamily="18" charset="0"/>
                          <a:cs typeface="Times New Roman" panose="02020603050405020304" pitchFamily="18" charset="0"/>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50953623"/>
                  </a:ext>
                </a:extLst>
              </a:tr>
            </a:tbl>
          </a:graphicData>
        </a:graphic>
      </p:graphicFrame>
    </p:spTree>
    <p:extLst>
      <p:ext uri="{BB962C8B-B14F-4D97-AF65-F5344CB8AC3E}">
        <p14:creationId xmlns:p14="http://schemas.microsoft.com/office/powerpoint/2010/main" val="1839522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7964</TotalTime>
  <Words>5747</Words>
  <Application>Microsoft Office PowerPoint</Application>
  <PresentationFormat>Widescreen</PresentationFormat>
  <Paragraphs>867</Paragraphs>
  <Slides>54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54</vt:i4>
      </vt:variant>
    </vt:vector>
  </HeadingPairs>
  <TitlesOfParts>
    <vt:vector size="64" baseType="lpstr">
      <vt:lpstr>Microsoft YaHei</vt:lpstr>
      <vt:lpstr>Arial</vt:lpstr>
      <vt:lpstr>Calibri</vt:lpstr>
      <vt:lpstr>Calibri Light</vt:lpstr>
      <vt:lpstr>Cambria Math</vt:lpstr>
      <vt:lpstr>Courier New</vt:lpstr>
      <vt:lpstr>Symbol</vt:lpstr>
      <vt:lpstr>Times New Roman</vt:lpstr>
      <vt:lpstr>Viner Hand ITC</vt:lpstr>
      <vt:lpstr>Office Theme</vt:lpstr>
      <vt:lpstr>Chapter 07_04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HannaEdwin</dc:creator>
  <cp:lastModifiedBy>Peter Ng</cp:lastModifiedBy>
  <cp:revision>470</cp:revision>
  <dcterms:created xsi:type="dcterms:W3CDTF">2016-10-13T00:10:31Z</dcterms:created>
  <dcterms:modified xsi:type="dcterms:W3CDTF">2025-03-31T14:14:38Z</dcterms:modified>
</cp:coreProperties>
</file>