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577" r:id="rId5"/>
    <p:sldId id="572" r:id="rId6"/>
    <p:sldId id="582" r:id="rId7"/>
    <p:sldId id="579" r:id="rId8"/>
    <p:sldId id="432" r:id="rId9"/>
    <p:sldId id="433" r:id="rId10"/>
    <p:sldId id="576" r:id="rId11"/>
    <p:sldId id="583" r:id="rId12"/>
    <p:sldId id="584" r:id="rId13"/>
    <p:sldId id="436" r:id="rId14"/>
    <p:sldId id="434" r:id="rId15"/>
    <p:sldId id="318" r:id="rId16"/>
    <p:sldId id="425" r:id="rId17"/>
    <p:sldId id="509" r:id="rId18"/>
    <p:sldId id="427" r:id="rId19"/>
    <p:sldId id="589" r:id="rId20"/>
    <p:sldId id="590" r:id="rId21"/>
    <p:sldId id="591" r:id="rId22"/>
    <p:sldId id="464" r:id="rId23"/>
    <p:sldId id="585" r:id="rId24"/>
    <p:sldId id="588" r:id="rId25"/>
    <p:sldId id="587" r:id="rId26"/>
    <p:sldId id="592" r:id="rId27"/>
    <p:sldId id="593" r:id="rId28"/>
    <p:sldId id="594" r:id="rId29"/>
    <p:sldId id="595" r:id="rId30"/>
    <p:sldId id="596" r:id="rId31"/>
    <p:sldId id="597" r:id="rId32"/>
    <p:sldId id="456" r:id="rId33"/>
    <p:sldId id="441" r:id="rId34"/>
    <p:sldId id="598" r:id="rId35"/>
    <p:sldId id="510" r:id="rId36"/>
    <p:sldId id="511" r:id="rId37"/>
    <p:sldId id="512" r:id="rId38"/>
    <p:sldId id="513" r:id="rId39"/>
    <p:sldId id="442" r:id="rId40"/>
    <p:sldId id="515" r:id="rId41"/>
    <p:sldId id="514" r:id="rId42"/>
    <p:sldId id="443" r:id="rId43"/>
    <p:sldId id="599" r:id="rId44"/>
    <p:sldId id="517" r:id="rId45"/>
    <p:sldId id="600" r:id="rId46"/>
    <p:sldId id="601" r:id="rId47"/>
    <p:sldId id="446" r:id="rId48"/>
    <p:sldId id="521" r:id="rId49"/>
    <p:sldId id="445" r:id="rId50"/>
    <p:sldId id="480" r:id="rId51"/>
    <p:sldId id="522" r:id="rId52"/>
    <p:sldId id="481" r:id="rId53"/>
    <p:sldId id="523" r:id="rId54"/>
    <p:sldId id="444" r:id="rId55"/>
    <p:sldId id="602" r:id="rId56"/>
    <p:sldId id="603" r:id="rId57"/>
    <p:sldId id="604" r:id="rId58"/>
    <p:sldId id="605" r:id="rId59"/>
    <p:sldId id="606" r:id="rId60"/>
    <p:sldId id="607" r:id="rId61"/>
    <p:sldId id="451" r:id="rId62"/>
    <p:sldId id="609" r:id="rId63"/>
    <p:sldId id="610" r:id="rId64"/>
    <p:sldId id="612" r:id="rId65"/>
    <p:sldId id="611" r:id="rId66"/>
    <p:sldId id="608" r:id="rId67"/>
    <p:sldId id="613" r:id="rId68"/>
    <p:sldId id="614" r:id="rId69"/>
    <p:sldId id="615" r:id="rId70"/>
    <p:sldId id="617" r:id="rId71"/>
    <p:sldId id="616" r:id="rId72"/>
    <p:sldId id="487" r:id="rId73"/>
    <p:sldId id="485" r:id="rId74"/>
    <p:sldId id="452" r:id="rId75"/>
    <p:sldId id="618" r:id="rId76"/>
    <p:sldId id="619" r:id="rId77"/>
    <p:sldId id="622" r:id="rId78"/>
    <p:sldId id="453" r:id="rId79"/>
    <p:sldId id="621" r:id="rId80"/>
    <p:sldId id="620" r:id="rId81"/>
    <p:sldId id="623" r:id="rId82"/>
    <p:sldId id="486" r:id="rId83"/>
    <p:sldId id="455" r:id="rId84"/>
    <p:sldId id="624" r:id="rId85"/>
    <p:sldId id="457" r:id="rId86"/>
    <p:sldId id="626" r:id="rId87"/>
    <p:sldId id="627" r:id="rId88"/>
    <p:sldId id="527" r:id="rId89"/>
    <p:sldId id="528" r:id="rId90"/>
    <p:sldId id="502" r:id="rId91"/>
    <p:sldId id="524" r:id="rId92"/>
    <p:sldId id="628" r:id="rId93"/>
    <p:sldId id="525" r:id="rId94"/>
    <p:sldId id="493" r:id="rId95"/>
    <p:sldId id="629" r:id="rId96"/>
    <p:sldId id="630" r:id="rId97"/>
    <p:sldId id="491" r:id="rId98"/>
    <p:sldId id="631" r:id="rId99"/>
    <p:sldId id="492" r:id="rId100"/>
    <p:sldId id="632" r:id="rId101"/>
    <p:sldId id="633" r:id="rId102"/>
    <p:sldId id="634" r:id="rId103"/>
    <p:sldId id="635" r:id="rId104"/>
    <p:sldId id="637" r:id="rId105"/>
    <p:sldId id="636" r:id="rId106"/>
    <p:sldId id="460" r:id="rId107"/>
    <p:sldId id="530" r:id="rId108"/>
    <p:sldId id="531" r:id="rId109"/>
    <p:sldId id="532" r:id="rId110"/>
    <p:sldId id="638" r:id="rId111"/>
    <p:sldId id="639" r:id="rId112"/>
    <p:sldId id="640" r:id="rId113"/>
    <p:sldId id="498" r:id="rId114"/>
    <p:sldId id="462" r:id="rId115"/>
    <p:sldId id="535" r:id="rId116"/>
    <p:sldId id="449" r:id="rId117"/>
    <p:sldId id="465" r:id="rId118"/>
    <p:sldId id="506" r:id="rId119"/>
    <p:sldId id="466" r:id="rId120"/>
    <p:sldId id="541" r:id="rId121"/>
    <p:sldId id="469" r:id="rId122"/>
    <p:sldId id="536" r:id="rId123"/>
    <p:sldId id="537" r:id="rId124"/>
    <p:sldId id="538" r:id="rId125"/>
    <p:sldId id="533" r:id="rId126"/>
    <p:sldId id="641" r:id="rId127"/>
    <p:sldId id="467" r:id="rId128"/>
    <p:sldId id="542" r:id="rId129"/>
    <p:sldId id="539" r:id="rId130"/>
    <p:sldId id="540" r:id="rId131"/>
    <p:sldId id="543" r:id="rId132"/>
    <p:sldId id="544" r:id="rId133"/>
    <p:sldId id="545" r:id="rId134"/>
    <p:sldId id="495" r:id="rId135"/>
    <p:sldId id="546" r:id="rId136"/>
    <p:sldId id="547" r:id="rId137"/>
    <p:sldId id="548" r:id="rId138"/>
    <p:sldId id="549" r:id="rId139"/>
    <p:sldId id="550" r:id="rId140"/>
    <p:sldId id="551" r:id="rId141"/>
    <p:sldId id="552" r:id="rId142"/>
    <p:sldId id="553" r:id="rId143"/>
    <p:sldId id="554" r:id="rId144"/>
    <p:sldId id="555" r:id="rId145"/>
    <p:sldId id="556" r:id="rId146"/>
    <p:sldId id="557" r:id="rId147"/>
    <p:sldId id="558" r:id="rId148"/>
    <p:sldId id="559" r:id="rId149"/>
    <p:sldId id="508" r:id="rId150"/>
    <p:sldId id="561" r:id="rId151"/>
    <p:sldId id="496" r:id="rId152"/>
    <p:sldId id="473" r:id="rId153"/>
    <p:sldId id="563" r:id="rId154"/>
    <p:sldId id="564" r:id="rId155"/>
    <p:sldId id="565" r:id="rId156"/>
    <p:sldId id="567" r:id="rId157"/>
    <p:sldId id="568" r:id="rId158"/>
    <p:sldId id="569" r:id="rId159"/>
    <p:sldId id="570" r:id="rId160"/>
    <p:sldId id="571" r:id="rId161"/>
    <p:sldId id="497" r:id="rId162"/>
    <p:sldId id="477" r:id="rId163"/>
    <p:sldId id="478" r:id="rId164"/>
    <p:sldId id="450" r:id="rId165"/>
    <p:sldId id="322" r:id="rId166"/>
    <p:sldId id="329" r:id="rId167"/>
    <p:sldId id="330" r:id="rId168"/>
    <p:sldId id="331" r:id="rId169"/>
    <p:sldId id="332" r:id="rId170"/>
    <p:sldId id="337" r:id="rId171"/>
    <p:sldId id="338" r:id="rId172"/>
    <p:sldId id="342" r:id="rId173"/>
    <p:sldId id="343" r:id="rId174"/>
    <p:sldId id="344" r:id="rId175"/>
    <p:sldId id="345" r:id="rId176"/>
    <p:sldId id="357" r:id="rId177"/>
    <p:sldId id="358" r:id="rId1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104" autoAdjust="0"/>
  </p:normalViewPr>
  <p:slideViewPr>
    <p:cSldViewPr snapToGrid="0">
      <p:cViewPr varScale="1">
        <p:scale>
          <a:sx n="51" d="100"/>
          <a:sy n="51" d="100"/>
        </p:scale>
        <p:origin x="62" y="86"/>
      </p:cViewPr>
      <p:guideLst/>
    </p:cSldViewPr>
  </p:slideViewPr>
  <p:notesTextViewPr>
    <p:cViewPr>
      <p:scale>
        <a:sx n="1" d="1"/>
        <a:sy n="1" d="1"/>
      </p:scale>
      <p:origin x="0" y="0"/>
    </p:cViewPr>
  </p:notesTextViewPr>
  <p:sorterViewPr>
    <p:cViewPr>
      <p:scale>
        <a:sx n="67" d="100"/>
        <a:sy n="67" d="100"/>
      </p:scale>
      <p:origin x="0" y="-51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190.png"/></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01_07</a:t>
            </a:r>
          </a:p>
        </p:txBody>
      </p:sp>
      <p:sp>
        <p:nvSpPr>
          <p:cNvPr id="3" name="Subtitle 2"/>
          <p:cNvSpPr>
            <a:spLocks noGrp="1"/>
          </p:cNvSpPr>
          <p:nvPr>
            <p:ph type="subTitle" idx="1"/>
          </p:nvPr>
        </p:nvSpPr>
        <p:spPr/>
        <p:txBody>
          <a:bodyPr>
            <a:normAutofit/>
          </a:bodyPr>
          <a:lstStyle/>
          <a:p>
            <a:r>
              <a:rPr lang="en-US" sz="3600" dirty="0"/>
              <a:t>Introducing Foundations Hashing Function</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p:sp>
        <p:nvSpPr>
          <p:cNvPr id="2" name="TextBox 1">
            <a:extLst>
              <a:ext uri="{FF2B5EF4-FFF2-40B4-BE49-F238E27FC236}">
                <a16:creationId xmlns:a16="http://schemas.microsoft.com/office/drawing/2014/main" id="{74EC47DE-BCD3-4A28-8036-1926CD34E53F}"/>
              </a:ext>
            </a:extLst>
          </p:cNvPr>
          <p:cNvSpPr txBox="1"/>
          <p:nvPr/>
        </p:nvSpPr>
        <p:spPr>
          <a:xfrm>
            <a:off x="1357923" y="720703"/>
            <a:ext cx="9476154"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Advantages: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Speed: All operations are O(1) since they involve direct access to an array index.</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Simplicity: Implementation is straightforward as it avoids the complexity of handling collisions or probing sequences.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For some applications, to save memory space, the elements in the dynamic set can be saved in slots of the direct-address table T</a:t>
            </a:r>
            <a:r>
              <a:rPr lang="en-US" sz="2400" dirty="0">
                <a:solidFill>
                  <a:srgbClr val="0000FF"/>
                </a:solidFill>
                <a:latin typeface="Times New Roman" panose="02020603050405020304" pitchFamily="18" charset="0"/>
                <a:cs typeface="Times New Roman" panose="02020603050405020304" pitchFamily="18" charset="0"/>
              </a:rPr>
              <a:t> </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have to store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 It is unnecessary to store the key field of an object in the slot</a:t>
            </a:r>
            <a:r>
              <a:rPr lang="en-US" sz="2400" dirty="0">
                <a:latin typeface="Times New Roman" panose="02020603050405020304" pitchFamily="18" charset="0"/>
                <a:cs typeface="Times New Roman" panose="02020603050405020304" pitchFamily="18" charset="0"/>
              </a:rPr>
              <a:t> 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p:sp>
        <p:nvSpPr>
          <p:cNvPr id="3" name="Rectangle 2">
            <a:extLst>
              <a:ext uri="{FF2B5EF4-FFF2-40B4-BE49-F238E27FC236}">
                <a16:creationId xmlns:a16="http://schemas.microsoft.com/office/drawing/2014/main" id="{069D9759-3131-4F20-9603-49D505C9E980}"/>
              </a:ext>
            </a:extLst>
          </p:cNvPr>
          <p:cNvSpPr/>
          <p:nvPr/>
        </p:nvSpPr>
        <p:spPr>
          <a:xfrm>
            <a:off x="1357923" y="229035"/>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580357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7FF683-655B-AE3D-B720-03854A26D297}"/>
                  </a:ext>
                </a:extLst>
              </p:cNvPr>
              <p:cNvSpPr txBox="1"/>
              <p:nvPr/>
            </p:nvSpPr>
            <p:spPr>
              <a:xfrm>
                <a:off x="1886858" y="1543857"/>
                <a:ext cx="9376228" cy="4165499"/>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The Universality of the Hash Function</a:t>
                </a:r>
              </a:p>
              <a:p>
                <a:pPr marL="465138" indent="-465138">
                  <a:lnSpc>
                    <a:spcPct val="100000"/>
                  </a:lnSpc>
                  <a:spcBef>
                    <a:spcPts val="0"/>
                  </a:spcBef>
                  <a:spcAft>
                    <a:spcPts val="600"/>
                  </a:spcAft>
                </a:pP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is said to be universal if the probability of two distinct keys colliding (i.e., mapping to the same hash value) is low.</a:t>
                </a: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Formally, a family of hash functions H is universal if, 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a:lnSpc>
                    <a:spcPct val="100000"/>
                  </a:lnSpc>
                  <a:spcBef>
                    <a:spcPts val="0"/>
                  </a:spcBef>
                  <a:spcAft>
                    <a:spcPts val="600"/>
                  </a:spcAft>
                </a:pPr>
                <a:r>
                  <a:rPr lang="pt-BR" sz="2400" dirty="0"/>
                  <a:t>	</a:t>
                </a:r>
                <a:r>
                  <a:rPr lang="pt-BR" sz="2800" dirty="0">
                    <a:latin typeface="Times New Roman" panose="02020603050405020304" pitchFamily="18" charset="0"/>
                    <a:cs typeface="Times New Roman" panose="02020603050405020304" pitchFamily="18" charset="0"/>
                  </a:rPr>
                  <a:t>Pr</a:t>
                </a:r>
                <a:r>
                  <a:rPr lang="pt-BR" sz="2800" baseline="-25000" dirty="0">
                    <a:latin typeface="Times New Roman" panose="02020603050405020304" pitchFamily="18" charset="0"/>
                    <a:cs typeface="Times New Roman" panose="02020603050405020304" pitchFamily="18" charset="0"/>
                  </a:rPr>
                  <a:t>h∈H</a:t>
                </a:r>
                <a:r>
                  <a:rPr lang="pt-BR" sz="2800" dirty="0">
                    <a:latin typeface="Times New Roman" panose="02020603050405020304" pitchFamily="18" charset="0"/>
                    <a:cs typeface="Times New Roman" panose="02020603050405020304" pitchFamily="18" charset="0"/>
                  </a:rPr>
                  <a:t>​[h(k</a:t>
                </a:r>
                <a:r>
                  <a:rPr lang="pt-BR" sz="2800" baseline="-25000" dirty="0">
                    <a:latin typeface="Times New Roman" panose="02020603050405020304" pitchFamily="18" charset="0"/>
                    <a:cs typeface="Times New Roman" panose="02020603050405020304" pitchFamily="18" charset="0"/>
                  </a:rPr>
                  <a:t>1</a:t>
                </a:r>
                <a:r>
                  <a:rPr lang="pt-BR" sz="2800" dirty="0">
                    <a:latin typeface="Times New Roman" panose="02020603050405020304" pitchFamily="18" charset="0"/>
                    <a:cs typeface="Times New Roman" panose="02020603050405020304" pitchFamily="18" charset="0"/>
                  </a:rPr>
                  <a:t>​) = h(k</a:t>
                </a:r>
                <a:r>
                  <a:rPr lang="pt-BR" sz="2800" baseline="-25000" dirty="0">
                    <a:latin typeface="Times New Roman" panose="02020603050405020304" pitchFamily="18" charset="0"/>
                    <a:cs typeface="Times New Roman" panose="02020603050405020304" pitchFamily="18" charset="0"/>
                  </a:rPr>
                  <a:t>2​</a:t>
                </a:r>
                <a:r>
                  <a:rPr lang="pt-BR"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pt-BR" sz="280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𝑚</m:t>
                        </m:r>
                      </m:den>
                    </m:f>
                  </m:oMath>
                </a14:m>
                <a:r>
                  <a:rPr lang="pt-BR" sz="2800" dirty="0">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F7FF683-655B-AE3D-B720-03854A26D297}"/>
                  </a:ext>
                </a:extLst>
              </p:cNvPr>
              <p:cNvSpPr txBox="1">
                <a:spLocks noRot="1" noChangeAspect="1" noMove="1" noResize="1" noEditPoints="1" noAdjustHandles="1" noChangeArrowheads="1" noChangeShapeType="1" noTextEdit="1"/>
              </p:cNvSpPr>
              <p:nvPr/>
            </p:nvSpPr>
            <p:spPr>
              <a:xfrm>
                <a:off x="1886858" y="1543857"/>
                <a:ext cx="9376228" cy="4165499"/>
              </a:xfrm>
              <a:prstGeom prst="rect">
                <a:avLst/>
              </a:prstGeom>
              <a:blipFill>
                <a:blip r:embed="rId2"/>
                <a:stretch>
                  <a:fillRect l="-1365" t="-1462" r="-390" b="-2339"/>
                </a:stretch>
              </a:blipFill>
            </p:spPr>
            <p:txBody>
              <a:bodyPr/>
              <a:lstStyle/>
              <a:p>
                <a:r>
                  <a:rPr lang="en-US">
                    <a:noFill/>
                  </a:rPr>
                  <a:t> </a:t>
                </a:r>
              </a:p>
            </p:txBody>
          </p:sp>
        </mc:Fallback>
      </mc:AlternateContent>
    </p:spTree>
    <p:extLst>
      <p:ext uri="{BB962C8B-B14F-4D97-AF65-F5344CB8AC3E}">
        <p14:creationId xmlns:p14="http://schemas.microsoft.com/office/powerpoint/2010/main" val="41753136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FF683-655B-AE3D-B720-03854A26D297}"/>
              </a:ext>
            </a:extLst>
          </p:cNvPr>
          <p:cNvSpPr txBox="1"/>
          <p:nvPr/>
        </p:nvSpPr>
        <p:spPr>
          <a:xfrm>
            <a:off x="1814287" y="379303"/>
            <a:ext cx="9376228" cy="6309420"/>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Explanation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 when a and b are randomly chosen.</a:t>
            </a: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Prime Number p:  </a:t>
            </a:r>
            <a:r>
              <a:rPr lang="en-US" sz="2400" dirty="0">
                <a:latin typeface="Times New Roman" panose="02020603050405020304" pitchFamily="18" charset="0"/>
                <a:cs typeface="Times New Roman" panose="02020603050405020304" pitchFamily="18" charset="0"/>
              </a:rPr>
              <a:t>Using a large prime number p ensures a good distribution of hash values. </a:t>
            </a:r>
          </a:p>
          <a:p>
            <a:pPr marL="914400"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modulo operation with p helps distribute keys uniformly across the available hash space.</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Random Coefficients a and b: </a:t>
            </a:r>
            <a:r>
              <a:rPr lang="en-US" sz="2400" dirty="0">
                <a:latin typeface="Times New Roman" panose="02020603050405020304" pitchFamily="18" charset="0"/>
                <a:cs typeface="Times New Roman" panose="02020603050405020304" pitchFamily="18" charset="0"/>
              </a:rPr>
              <a:t>The random coefficients a and b ensure that the hash function behaves differently for different choices, reducing the likelihood of collisions.</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Modulo m: </a:t>
            </a:r>
            <a:r>
              <a:rPr lang="en-US" sz="2400" dirty="0">
                <a:latin typeface="Times New Roman" panose="02020603050405020304" pitchFamily="18" charset="0"/>
                <a:cs typeface="Times New Roman" panose="02020603050405020304" pitchFamily="18" charset="0"/>
              </a:rPr>
              <a:t>The final modulo operation with m ensures that the hash value falls within the desired range (0 to m-1). </a:t>
            </a:r>
          </a:p>
          <a:p>
            <a:pPr marL="914400" indent="-465138">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45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45160C-3644-3839-A4E5-9A07107CA47D}"/>
                  </a:ext>
                </a:extLst>
              </p:cNvPr>
              <p:cNvSpPr txBox="1"/>
              <p:nvPr/>
            </p:nvSpPr>
            <p:spPr>
              <a:xfrm>
                <a:off x="1531257" y="636860"/>
                <a:ext cx="9129486" cy="5586145"/>
              </a:xfrm>
              <a:prstGeom prst="rect">
                <a:avLst/>
              </a:prstGeom>
              <a:noFill/>
            </p:spPr>
            <p:txBody>
              <a:bodyPr wrap="square">
                <a:spAutoFit/>
              </a:bodyPr>
              <a:lstStyle/>
              <a:p>
                <a:pPr>
                  <a:spcAft>
                    <a:spcPts val="600"/>
                  </a:spcAft>
                </a:pPr>
                <a:r>
                  <a:rPr lang="en-US" sz="2800" dirty="0">
                    <a:latin typeface="Times New Roman" panose="02020603050405020304" pitchFamily="18" charset="0"/>
                    <a:cs typeface="Times New Roman" panose="02020603050405020304" pitchFamily="18" charset="0"/>
                  </a:rPr>
                  <a:t>Why Universality Holds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 (mod p) for a randomly chosen a ≠ 0.</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Since p is a prime number, the difference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modulo p is uniformly distributed.</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The probability that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 (mod p) is 1/p.</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Thus, the probability that two distinct keys hash to the same value is at most 1/m, proving the universality of the hash function.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This universality is crucial for applications like hash tables and cryptographic functions, where low collision probabilities are essential for performance and security.</a:t>
                </a:r>
              </a:p>
            </p:txBody>
          </p:sp>
        </mc:Choice>
        <mc:Fallback xmlns="">
          <p:sp>
            <p:nvSpPr>
              <p:cNvPr id="3" name="TextBox 2">
                <a:extLst>
                  <a:ext uri="{FF2B5EF4-FFF2-40B4-BE49-F238E27FC236}">
                    <a16:creationId xmlns:a16="http://schemas.microsoft.com/office/drawing/2014/main" id="{D245160C-3644-3839-A4E5-9A07107CA47D}"/>
                  </a:ext>
                </a:extLst>
              </p:cNvPr>
              <p:cNvSpPr txBox="1">
                <a:spLocks noRot="1" noChangeAspect="1" noMove="1" noResize="1" noEditPoints="1" noAdjustHandles="1" noChangeArrowheads="1" noChangeShapeType="1" noTextEdit="1"/>
              </p:cNvSpPr>
              <p:nvPr/>
            </p:nvSpPr>
            <p:spPr>
              <a:xfrm>
                <a:off x="1531257" y="636860"/>
                <a:ext cx="9129486" cy="5586145"/>
              </a:xfrm>
              <a:prstGeom prst="rect">
                <a:avLst/>
              </a:prstGeom>
              <a:blipFill>
                <a:blip r:embed="rId2"/>
                <a:stretch>
                  <a:fillRect l="-1335" t="-1091" b="-1527"/>
                </a:stretch>
              </a:blipFill>
            </p:spPr>
            <p:txBody>
              <a:bodyPr/>
              <a:lstStyle/>
              <a:p>
                <a:r>
                  <a:rPr lang="en-US">
                    <a:noFill/>
                  </a:rPr>
                  <a:t> </a:t>
                </a:r>
              </a:p>
            </p:txBody>
          </p:sp>
        </mc:Fallback>
      </mc:AlternateContent>
    </p:spTree>
    <p:extLst>
      <p:ext uri="{BB962C8B-B14F-4D97-AF65-F5344CB8AC3E}">
        <p14:creationId xmlns:p14="http://schemas.microsoft.com/office/powerpoint/2010/main" val="31948842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Universe of Keys U: Let U be the set of all possible keys that can be hashed. </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Collection of Hash Functions H: Let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be a finite collection of hash functions, each mapping keys from U to {0, 1, 2, …, m-1}. </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Universality Condition</a:t>
                </a: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A collection of hash functions H is said to be </a:t>
                </a:r>
                <a:r>
                  <a:rPr lang="en-US" sz="2200" dirty="0">
                    <a:solidFill>
                      <a:srgbClr val="0000FF"/>
                    </a:solidFill>
                    <a:latin typeface="Times New Roman" panose="02020603050405020304" pitchFamily="18" charset="0"/>
                    <a:cs typeface="Times New Roman" panose="02020603050405020304" pitchFamily="18" charset="0"/>
                  </a:rPr>
                  <a:t>universal </a:t>
                </a:r>
                <a:r>
                  <a:rPr lang="en-US" sz="2200" dirty="0">
                    <a:latin typeface="Times New Roman" panose="02020603050405020304" pitchFamily="18" charset="0"/>
                    <a:cs typeface="Times New Roman" panose="02020603050405020304" pitchFamily="18" charset="0"/>
                  </a:rPr>
                  <a:t>if, for any two distinct keys x, y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U, the number of hash functions h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H for which h(x) = h(y) is precisely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𝑚</m:t>
                        </m:r>
                      </m:den>
                    </m:f>
                    <m:r>
                      <a:rPr lang="en-US" sz="2200" b="0" i="1" smtClean="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Symbolically</m:t>
                    </m:r>
                    <m:r>
                      <a:rPr lang="en-US" sz="2200" b="0" i="0" smtClean="0">
                        <a:latin typeface="Cambria Math" panose="02040503050406030204" pitchFamily="18" charset="0"/>
                        <a:cs typeface="Times New Roman" panose="02020603050405020304" pitchFamily="18" charset="0"/>
                      </a:rPr>
                      <m:t>, #</m:t>
                    </m:r>
                    <m:d>
                      <m:dPr>
                        <m:begChr m:val="{"/>
                        <m:endChr m:val="|"/>
                        <m:ctrlPr>
                          <a:rPr lang="en-US" sz="2200" b="0" i="1"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 </m:t>
                        </m:r>
                      </m:e>
                    </m:d>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h</m:t>
                    </m:r>
                    <m:d>
                      <m:dPr>
                        <m:ctrlPr>
                          <a:rPr lang="en-US" sz="2200" b="0" i="1"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x</m:t>
                        </m:r>
                      </m:e>
                    </m:d>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y</m:t>
                    </m:r>
                    <m:r>
                      <a:rPr lang="en-US" sz="2200" b="0" i="0" smtClean="0">
                        <a:latin typeface="Cambria Math" panose="02040503050406030204" pitchFamily="18" charset="0"/>
                        <a:cs typeface="Times New Roman" panose="02020603050405020304" pitchFamily="18" charset="0"/>
                      </a:rPr>
                      <m:t>)}= </m:t>
                    </m:r>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r>
                      <a:rPr lang="en-US" sz="2200" i="1">
                        <a:latin typeface="Cambria Math" panose="02040503050406030204" pitchFamily="18" charset="0"/>
                        <a:cs typeface="Times New Roman" panose="02020603050405020304" pitchFamily="18" charset="0"/>
                      </a:rPr>
                      <m:t>.</m:t>
                    </m:r>
                  </m:oMath>
                </a14:m>
                <a:endParaRPr lang="en-US" sz="2200" b="0" dirty="0">
                  <a:latin typeface="Times New Roman" panose="02020603050405020304" pitchFamily="18" charset="0"/>
                  <a:cs typeface="Times New Roman" panose="02020603050405020304" pitchFamily="18" charset="0"/>
                </a:endParaRP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This means that out of the total number of hash functions |H|, exactly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cs typeface="Times New Roman" panose="02020603050405020304" pitchFamily="18" charset="0"/>
                  </a:rPr>
                  <a:t>  functions map x and y to the same hash value (slot).</a:t>
                </a:r>
                <a:endParaRPr lang="en-US" sz="2200" b="0" dirty="0">
                  <a:latin typeface="Times New Roman" panose="02020603050405020304" pitchFamily="18" charset="0"/>
                  <a:cs typeface="Times New Roman" panose="02020603050405020304" pitchFamily="18" charset="0"/>
                </a:endParaRP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Probability of Collision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1218"/>
                </a:stretch>
              </a:blipFill>
            </p:spPr>
            <p:txBody>
              <a:bodyPr/>
              <a:lstStyle/>
              <a:p>
                <a:r>
                  <a:rPr lang="en-US">
                    <a:noFill/>
                  </a:rPr>
                  <a:t> </a:t>
                </a:r>
              </a:p>
            </p:txBody>
          </p:sp>
        </mc:Fallback>
      </mc:AlternateContent>
    </p:spTree>
    <p:extLst>
      <p:ext uri="{BB962C8B-B14F-4D97-AF65-F5344CB8AC3E}">
        <p14:creationId xmlns:p14="http://schemas.microsoft.com/office/powerpoint/2010/main" val="851310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B1EE2A-0D30-9DB3-B586-7E4AB3DFD99F}"/>
              </a:ext>
            </a:extLst>
          </p:cNvPr>
          <p:cNvSpPr txBox="1"/>
          <p:nvPr/>
        </p:nvSpPr>
        <p:spPr>
          <a:xfrm>
            <a:off x="1000708" y="4684960"/>
            <a:ext cx="10246441" cy="1623475"/>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Probability of Collision</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If h is chosen uniformly at random from </a:t>
                </a:r>
                <a:r>
                  <a:rPr lang="en-US" sz="2200" i="1" dirty="0">
                    <a:solidFill>
                      <a:schemeClr val="tx1"/>
                    </a:solidFill>
                    <a:latin typeface="Times New Roman" panose="02020603050405020304" pitchFamily="18" charset="0"/>
                    <a:cs typeface="Times New Roman" panose="02020603050405020304" pitchFamily="18" charset="0"/>
                  </a:rPr>
                  <a:t>H</a:t>
                </a:r>
                <a:r>
                  <a:rPr lang="en-US" sz="2200" dirty="0">
                    <a:solidFill>
                      <a:schemeClr val="tx1"/>
                    </a:solidFill>
                    <a:latin typeface="Times New Roman" panose="02020603050405020304" pitchFamily="18" charset="0"/>
                    <a:cs typeface="Times New Roman" panose="02020603050405020304" pitchFamily="18" charset="0"/>
                  </a:rPr>
                  <a:t>, the probability of a collision between x and y is: </a:t>
                </a:r>
              </a:p>
              <a:p>
                <a:pPr marL="0"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a:t>
                </a:r>
                <a:r>
                  <a:rPr lang="en-US" sz="2200" dirty="0">
                    <a:latin typeface="Times New Roman" panose="02020603050405020304" pitchFamily="18" charset="0"/>
                    <a:cs typeface="Times New Roman" panose="02020603050405020304" pitchFamily="18" charset="0"/>
                  </a:rPr>
                  <a:t>[h(x) = h(y)]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d>
                          <m:dPr>
                            <m:begChr m:val="{"/>
                            <m:endChr m:val="|"/>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 </m:t>
                            </m:r>
                          </m:e>
                        </m:d>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h</m:t>
                        </m:r>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x</m:t>
                            </m:r>
                          </m:e>
                        </m:d>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f>
                          <m:fPr>
                            <m:ctrlPr>
                              <a:rPr lang="en-US" sz="2200" i="1">
                                <a:latin typeface="Cambria Math" panose="02040503050406030204" pitchFamily="18" charset="0"/>
                              </a:rPr>
                            </m:ctrlPr>
                          </m:fPr>
                          <m:num>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num>
                          <m:den>
                            <m:r>
                              <a:rPr lang="en-US" sz="2200" i="1">
                                <a:latin typeface="Cambria Math" panose="02040503050406030204" pitchFamily="18" charset="0"/>
                              </a:rPr>
                              <m:t>𝑚</m:t>
                            </m:r>
                          </m:den>
                        </m:f>
                      </m:num>
                      <m:den>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oMath>
                </a14:m>
                <a:r>
                  <a:rPr lang="en-US" sz="2200" dirty="0">
                    <a:latin typeface="Times New Roman" panose="02020603050405020304" pitchFamily="18" charset="0"/>
                    <a:cs typeface="Times New Roman" panose="02020603050405020304" pitchFamily="18" charset="0"/>
                  </a:rPr>
                  <a:t>.  i.e.,</a:t>
                </a:r>
                <a:endParaRPr lang="en-US" sz="2200" dirty="0">
                  <a:solidFill>
                    <a:schemeClr val="tx1"/>
                  </a:solidFill>
                  <a:latin typeface="Times New Roman" panose="02020603050405020304" pitchFamily="18" charset="0"/>
                  <a:cs typeface="Times New Roman" panose="02020603050405020304" pitchFamily="18" charset="0"/>
                </a:endParaRPr>
              </a:p>
              <a:p>
                <a:pPr marL="457200" lvl="1" indent="0">
                  <a:lnSpc>
                    <a:spcPct val="100000"/>
                  </a:lnSpc>
                  <a:spcAft>
                    <a:spcPts val="300"/>
                  </a:spcAft>
                  <a:buNone/>
                </a:pPr>
                <a:r>
                  <a:rPr lang="en-US" sz="2200" dirty="0">
                    <a:solidFill>
                      <a:schemeClr val="tx1"/>
                    </a:solidFill>
                  </a:rPr>
                  <a:t>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𝑡h𝑎𝑡</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𝑚𝑎𝑝</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𝑎𝑛𝑑</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𝑦</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𝑡𝑜</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𝑠𝑎𝑚𝑒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𝑠𝑙𝑜𝑡</m:t>
                        </m:r>
                      </m:num>
                      <m:den>
                        <m:r>
                          <a:rPr lang="en-US" sz="2200" b="0" i="1" smtClean="0">
                            <a:solidFill>
                              <a:schemeClr val="tx1"/>
                            </a:solidFill>
                            <a:latin typeface="Cambria Math" panose="02040503050406030204" pitchFamily="18" charset="0"/>
                          </a:rPr>
                          <m:t>𝑇𝑜𝑡𝑎𝑙</m:t>
                        </m:r>
                        <m:r>
                          <a:rPr lang="en-US" sz="2200" b="0" i="1" smtClean="0">
                            <a:solidFill>
                              <a:schemeClr val="tx1"/>
                            </a:solidFill>
                            <a:latin typeface="Cambria Math" panose="02040503050406030204" pitchFamily="18" charset="0"/>
                          </a:rPr>
                          <m:t> # </m:t>
                        </m:r>
                        <m:r>
                          <a:rPr lang="en-US" sz="2200" b="0" i="1" smtClean="0">
                            <a:solidFill>
                              <a:schemeClr val="tx1"/>
                            </a:solidFill>
                            <a:latin typeface="Cambria Math" panose="02040503050406030204" pitchFamily="18" charset="0"/>
                          </a:rPr>
                          <m:t>𝑜𝑓</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𝑚</m:t>
                            </m:r>
                          </m:den>
                        </m:f>
                      </m:num>
                      <m:den>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oMath>
                </a14:m>
                <a:r>
                  <a:rPr lang="en-US" sz="2200" dirty="0">
                    <a:solidFill>
                      <a:schemeClr val="tx1"/>
                    </a:solidFill>
                    <a:latin typeface="Times New Roman" panose="02020603050405020304" pitchFamily="18" charset="0"/>
                    <a:cs typeface="Times New Roman" panose="02020603050405020304" pitchFamily="18" charset="0"/>
                  </a:rPr>
                  <a:t>.</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Collision Probability: with a hash function randomly chosen from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the chance of a collision between two distinct keys x and y is exactly  </a:t>
                </a:r>
                <a14:m>
                  <m:oMath xmlns:m="http://schemas.openxmlformats.org/officeDocument/2006/math">
                    <m:f>
                      <m:fPr>
                        <m:ctrlPr>
                          <a:rPr lang="en-US" sz="2200" i="1" smtClean="0">
                            <a:solidFill>
                              <a:srgbClr val="0000FF"/>
                            </a:solidFill>
                            <a:latin typeface="Cambria Math" panose="02040503050406030204" pitchFamily="18" charset="0"/>
                            <a:cs typeface="Times New Roman" panose="02020603050405020304" pitchFamily="18" charset="0"/>
                          </a:rPr>
                        </m:ctrlPr>
                      </m:fPr>
                      <m:num>
                        <m:r>
                          <a:rPr lang="en-US" sz="2200" b="0" i="1" smtClean="0">
                            <a:solidFill>
                              <a:srgbClr val="0000FF"/>
                            </a:solidFill>
                            <a:latin typeface="Cambria Math" panose="02040503050406030204" pitchFamily="18" charset="0"/>
                            <a:cs typeface="Times New Roman" panose="02020603050405020304" pitchFamily="18" charset="0"/>
                          </a:rPr>
                          <m:t>1</m:t>
                        </m:r>
                      </m:num>
                      <m:den>
                        <m:r>
                          <a:rPr lang="en-US" sz="2200" b="0" i="1" smtClean="0">
                            <a:solidFill>
                              <a:srgbClr val="0000FF"/>
                            </a:solidFill>
                            <a:latin typeface="Cambria Math" panose="02040503050406030204" pitchFamily="18" charset="0"/>
                            <a:cs typeface="Times New Roman" panose="02020603050405020304" pitchFamily="18" charset="0"/>
                          </a:rPr>
                          <m:t>𝑚</m:t>
                        </m:r>
                      </m:den>
                    </m:f>
                    <m:r>
                      <a:rPr lang="en-US" sz="2200" b="0" i="0" smtClean="0">
                        <a:solidFill>
                          <a:srgbClr val="0000FF"/>
                        </a:solidFill>
                        <a:latin typeface="Cambria Math" panose="02040503050406030204" pitchFamily="18" charset="0"/>
                        <a:cs typeface="Times New Roman" panose="02020603050405020304" pitchFamily="18" charset="0"/>
                      </a:rPr>
                      <m:t>.</m:t>
                    </m:r>
                  </m:oMath>
                </a14:m>
                <a:endParaRPr lang="en-US" sz="2200" dirty="0">
                  <a:solidFill>
                    <a:srgbClr val="0000FF"/>
                  </a:solidFill>
                  <a:latin typeface="Times New Roman" panose="02020603050405020304" pitchFamily="18" charset="0"/>
                  <a:cs typeface="Times New Roman" panose="02020603050405020304" pitchFamily="18" charset="0"/>
                </a:endParaRP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Uniform Distribution: </a:t>
                </a:r>
                <a:r>
                  <a:rPr lang="en-US" sz="2200" dirty="0">
                    <a:latin typeface="Times New Roman" panose="02020603050405020304" pitchFamily="18" charset="0"/>
                    <a:cs typeface="Times New Roman" panose="02020603050405020304" pitchFamily="18" charset="0"/>
                  </a:rPr>
                  <a:t>This matches the probability of a collision if h(x) and h(y) were randomly (independently and uniformly) chosen from the set {0, 1, 2, …, m-1}. </a:t>
                </a:r>
              </a:p>
              <a:p>
                <a:pPr marL="457200" lvl="1" indent="0">
                  <a:lnSpc>
                    <a:spcPct val="100000"/>
                  </a:lnSpc>
                  <a:spcAft>
                    <a:spcPts val="300"/>
                  </a:spcAft>
                  <a:buNone/>
                </a:pPr>
                <a:endParaRPr lang="en-US" sz="2200" dirty="0"/>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886"/>
                </a:stretch>
              </a:blipFill>
            </p:spPr>
            <p:txBody>
              <a:bodyPr/>
              <a:lstStyle/>
              <a:p>
                <a:r>
                  <a:rPr lang="en-US">
                    <a:noFill/>
                  </a:rPr>
                  <a:t> </a:t>
                </a:r>
              </a:p>
            </p:txBody>
          </p:sp>
        </mc:Fallback>
      </mc:AlternateContent>
    </p:spTree>
    <p:extLst>
      <p:ext uri="{BB962C8B-B14F-4D97-AF65-F5344CB8AC3E}">
        <p14:creationId xmlns:p14="http://schemas.microsoft.com/office/powerpoint/2010/main" val="33793919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900520"/>
                <a:ext cx="9019764" cy="5832500"/>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Why Universality is Important</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Efficient: Universal hashing minimizes the likelihood of collisions, which helps achieve good average-case performance in hash tables.</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Security: In cryptographic applications, universal hashing helps in providing security guarantees by making it difficult for any adversary to predict or control collisions.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Example</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Consider the hash function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(k) = (((a * k + b) mod p) mod m), where a and b are chosen randomly.  This is a universal hash function because:</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For any two distinct keys x and y</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The probability that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(x) =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(y) is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r>
                      <a:rPr lang="en-US" sz="2200" b="0" i="0" smtClean="0">
                        <a:solidFill>
                          <a:schemeClr val="tx1"/>
                        </a:solidFill>
                        <a:latin typeface="Cambria Math" panose="02040503050406030204" pitchFamily="18" charset="0"/>
                      </a:rPr>
                      <m:t>,</m:t>
                    </m:r>
                  </m:oMath>
                </a14:m>
                <a:endParaRPr lang="en-US" sz="2200" b="0" dirty="0">
                  <a:solidFill>
                    <a:schemeClr val="tx1"/>
                  </a:solidFill>
                  <a:latin typeface="Times New Roman" panose="02020603050405020304" pitchFamily="18" charset="0"/>
                </a:endParaRPr>
              </a:p>
              <a:p>
                <a:pPr marL="463550" lvl="1"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Ensuring a low collision probability and, thus, a good distribution of hash values.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900520"/>
                <a:ext cx="9019764" cy="5832500"/>
              </a:xfrm>
              <a:blipFill>
                <a:blip r:embed="rId2"/>
                <a:stretch>
                  <a:fillRect l="-1082" t="-837" r="-406" b="-10774"/>
                </a:stretch>
              </a:blipFill>
            </p:spPr>
            <p:txBody>
              <a:bodyPr/>
              <a:lstStyle/>
              <a:p>
                <a:r>
                  <a:rPr lang="en-US">
                    <a:noFill/>
                  </a:rPr>
                  <a:t> </a:t>
                </a:r>
              </a:p>
            </p:txBody>
          </p:sp>
        </mc:Fallback>
      </mc:AlternateContent>
    </p:spTree>
    <p:extLst>
      <p:ext uri="{BB962C8B-B14F-4D97-AF65-F5344CB8AC3E}">
        <p14:creationId xmlns:p14="http://schemas.microsoft.com/office/powerpoint/2010/main" val="223176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738041"/>
                <a:ext cx="9594670" cy="6040937"/>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To design/construct a universal class of hash functions, the step-by-step process is:</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Choose a </a:t>
                </a:r>
                <a:r>
                  <a:rPr lang="en-US" dirty="0">
                    <a:solidFill>
                      <a:srgbClr val="0000FF"/>
                    </a:solidFill>
                    <a:latin typeface="Times New Roman" panose="02020603050405020304" pitchFamily="18" charset="0"/>
                    <a:cs typeface="Times New Roman" panose="02020603050405020304" pitchFamily="18" charset="0"/>
                  </a:rPr>
                  <a:t>Prime</a:t>
                </a:r>
                <a:r>
                  <a:rPr lang="en-US" dirty="0">
                    <a:latin typeface="Times New Roman" panose="02020603050405020304" pitchFamily="18" charset="0"/>
                    <a:cs typeface="Times New Roman" panose="02020603050405020304" pitchFamily="18" charset="0"/>
                  </a:rPr>
                  <a:t> m as the Table Size.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s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 key x into r + 1 bytes (i.e., r + 1 characters,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key x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latin typeface="Times New Roman" panose="02020603050405020304" pitchFamily="18" charset="0"/>
                    <a:cs typeface="Times New Roman" panose="02020603050405020304" pitchFamily="18" charset="0"/>
                  </a:rPr>
                  <a:t> 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integer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sequence a defines a specific hash function in the class.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738041"/>
                <a:ext cx="9594670" cy="6040937"/>
              </a:xfrm>
              <a:blipFill>
                <a:blip r:embed="rId2"/>
                <a:stretch>
                  <a:fillRect l="-1017" t="-807" r="-254" b="-3532"/>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77942"/>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𝑟</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b="0" i="1" smtClean="0">
                                <a:latin typeface="Cambria Math" panose="02040503050406030204" pitchFamily="18" charset="0"/>
                                <a:cs typeface="Times New Roman" panose="02020603050405020304" pitchFamily="18" charset="0"/>
                              </a:rPr>
                              <m:t>𝑖</m:t>
                            </m:r>
                          </m:sub>
                        </m:sSub>
                      </m:e>
                    </m:nary>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ea typeface="Cambria Math" panose="02040503050406030204" pitchFamily="18" charset="0"/>
                    <a:cs typeface="Times New Roman" panose="02020603050405020304" pitchFamily="18" charset="0"/>
                  </a:rPr>
                  <a:t>) mod m.                   ……….. 12.3</a:t>
                </a:r>
              </a:p>
              <a:p>
                <a:pPr marL="914400" lvl="1" indent="-457200">
                  <a:lnSpc>
                    <a:spcPct val="100000"/>
                  </a:lnSpc>
                  <a:spcBef>
                    <a:spcPts val="60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H</a:t>
                </a:r>
                <a:r>
                  <a:rPr lang="en-US"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total number of hash functions in the family H is m</a:t>
                </a:r>
                <a:r>
                  <a:rPr lang="en-US" sz="2200" baseline="30000" dirty="0">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latin typeface="Times New Roman" panose="02020603050405020304" pitchFamily="18" charset="0"/>
                    <a:ea typeface="Cambria Math" panose="02040503050406030204" pitchFamily="18" charset="0"/>
                    <a:cs typeface="Times New Roman" panose="02020603050405020304" pitchFamily="18" charset="0"/>
                  </a:rPr>
                  <a:t> since</a:t>
                </a:r>
                <a:r>
                  <a:rPr lang="en-US" sz="2200" dirty="0"/>
                  <a:t> </a:t>
                </a:r>
                <a:r>
                  <a:rPr lang="en-US" sz="2200" dirty="0">
                    <a:latin typeface="Times New Roman" panose="02020603050405020304" pitchFamily="18" charset="0"/>
                    <a:cs typeface="Times New Roman" panose="02020603050405020304" pitchFamily="18" charset="0"/>
                  </a:rPr>
                  <a:t>each of the r+1 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class H satisfies the universality property with a collision probability of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r>
                      <a:rPr lang="en-US" sz="2200" b="0" i="0" smtClean="0">
                        <a:solidFill>
                          <a:schemeClr val="tx1"/>
                        </a:solidFill>
                        <a:latin typeface="Cambria Math" panose="02040503050406030204" pitchFamily="18" charset="0"/>
                      </a:rPr>
                      <m:t>.</m:t>
                    </m:r>
                  </m:oMath>
                </a14:m>
                <a:endParaRPr lang="en-US" sz="2200" b="0" dirty="0">
                  <a:solidFill>
                    <a:schemeClr val="tx1"/>
                  </a:solidFill>
                  <a:latin typeface="Times New Roman" panose="02020603050405020304" pitchFamily="18" charset="0"/>
                </a:endParaRPr>
              </a:p>
              <a:p>
                <a:pPr marL="1377950" lvl="1" indent="-457200">
                  <a:lnSpc>
                    <a:spcPct val="100000"/>
                  </a:lnSpc>
                  <a:spcBef>
                    <a:spcPts val="0"/>
                  </a:spcBef>
                  <a:spcAft>
                    <a:spcPts val="600"/>
                  </a:spcAft>
                </a:pP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77942"/>
                <a:ext cx="9594670" cy="5855879"/>
              </a:xfrm>
              <a:blipFill>
                <a:blip r:embed="rId2"/>
                <a:stretch>
                  <a:fillRect l="-1017" t="-832" r="-1334"/>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1429942"/>
            <a:ext cx="9133114"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Choose a prime m:</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m = 7</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Decompose the key x:</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r = 2, so each key x is decomposed into 3 bytes: </a:t>
            </a:r>
          </a:p>
          <a:p>
            <a:pPr lvl="1"/>
            <a:r>
              <a:rPr lang="en-US" sz="2400" dirty="0">
                <a:latin typeface="Times New Roman" panose="02020603050405020304" pitchFamily="18" charset="0"/>
                <a:cs typeface="Times New Roman" panose="02020603050405020304" pitchFamily="18" charset="0"/>
              </a:rPr>
              <a:t>         	x =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example key: x = ⟨3, 5, 6⟩.</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Pick Random Sequence a:</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Randomly select a = ⟨2, 4, 1⟩.</a:t>
            </a:r>
          </a:p>
        </p:txBody>
      </p:sp>
    </p:spTree>
    <p:extLst>
      <p:ext uri="{BB962C8B-B14F-4D97-AF65-F5344CB8AC3E}">
        <p14:creationId xmlns:p14="http://schemas.microsoft.com/office/powerpoint/2010/main" val="26285720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711485"/>
            <a:ext cx="9133114"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Define the hash function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formula to compute: </a:t>
            </a:r>
          </a:p>
          <a:p>
            <a:pPr marL="914400"/>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 = (2*3 + 4*5 +1*6) mod 7</a:t>
            </a:r>
          </a:p>
          <a:p>
            <a:r>
              <a:rPr lang="en-US" sz="2400" dirty="0">
                <a:latin typeface="Times New Roman" panose="02020603050405020304" pitchFamily="18" charset="0"/>
                <a:cs typeface="Times New Roman" panose="02020603050405020304" pitchFamily="18" charset="0"/>
              </a:rPr>
              <a:t>                     = 32 mod 7</a:t>
            </a:r>
          </a:p>
          <a:p>
            <a:r>
              <a:rPr lang="en-US" sz="2400" dirty="0">
                <a:latin typeface="Times New Roman" panose="02020603050405020304" pitchFamily="18" charset="0"/>
                <a:cs typeface="Times New Roman" panose="02020603050405020304" pitchFamily="18" charset="0"/>
              </a:rPr>
              <a:t>                     = 4</a:t>
            </a:r>
          </a:p>
          <a:p>
            <a:r>
              <a:rPr lang="en-US" sz="2400" dirty="0">
                <a:latin typeface="Times New Roman" panose="02020603050405020304" pitchFamily="18" charset="0"/>
                <a:cs typeface="Times New Roman" panose="02020603050405020304" pitchFamily="18" charset="0"/>
              </a:rPr>
              <a:t>6.   Number of Hash Functions: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 = 2 and m = 7, the total number of hash functions in the family is 7</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343.</a:t>
            </a:r>
          </a:p>
          <a:p>
            <a:r>
              <a:rPr lang="en-US" sz="2400" dirty="0">
                <a:latin typeface="Times New Roman" panose="02020603050405020304" pitchFamily="18" charset="0"/>
                <a:cs typeface="Times New Roman" panose="02020603050405020304" pitchFamily="18" charset="0"/>
              </a:rPr>
              <a:t>This construction ensures that the hash functions are chosen from a large family of possible functions, which helps spread out the keys uniformly and minimizes collisions. This method of randomly selecting a hash function from a well-designed class of functions makes it universal.</a:t>
            </a:r>
          </a:p>
        </p:txBody>
      </p:sp>
    </p:spTree>
    <p:extLst>
      <p:ext uri="{BB962C8B-B14F-4D97-AF65-F5344CB8AC3E}">
        <p14:creationId xmlns:p14="http://schemas.microsoft.com/office/powerpoint/2010/main" val="22556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48146-020A-A8E7-8746-EFEA39AB6C99}"/>
              </a:ext>
            </a:extLst>
          </p:cNvPr>
          <p:cNvSpPr txBox="1"/>
          <p:nvPr/>
        </p:nvSpPr>
        <p:spPr>
          <a:xfrm>
            <a:off x="1667434" y="1903257"/>
            <a:ext cx="9108141" cy="3647152"/>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Direct-address tables </a:t>
            </a:r>
            <a:r>
              <a:rPr lang="en-US" sz="2400" dirty="0">
                <a:latin typeface="Times New Roman" panose="02020603050405020304" pitchFamily="18" charset="0"/>
                <a:cs typeface="Times New Roman" panose="02020603050405020304" pitchFamily="18" charset="0"/>
              </a:rPr>
              <a:t>provide an efficient way to manage a dynamic set with operations INSERT, SEARCH, and DELETE all running in O(1) time.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Assumptions: </a:t>
            </a:r>
            <a:r>
              <a:rPr lang="en-US" sz="2400" dirty="0">
                <a:latin typeface="Times New Roman" panose="02020603050405020304" pitchFamily="18" charset="0"/>
                <a:cs typeface="Times New Roman" panose="02020603050405020304" pitchFamily="18" charset="0"/>
              </a:rPr>
              <a:t>This approach is effective if the universe of keys U is reasonably small and the keys are unique.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Memory Usage</a:t>
            </a:r>
            <a:r>
              <a:rPr lang="en-US" sz="2400" dirty="0">
                <a:latin typeface="Times New Roman" panose="02020603050405020304" pitchFamily="18" charset="0"/>
                <a:cs typeface="Times New Roman" panose="02020603050405020304" pitchFamily="18" charset="0"/>
              </a:rPr>
              <a:t>: The primary drawback is the potentially high memory usage, especially if the universe U is large, but the actual number of elements in the dynamic set is small.</a:t>
            </a:r>
          </a:p>
        </p:txBody>
      </p:sp>
      <p:sp>
        <p:nvSpPr>
          <p:cNvPr id="4" name="Rectangle 3">
            <a:extLst>
              <a:ext uri="{FF2B5EF4-FFF2-40B4-BE49-F238E27FC236}">
                <a16:creationId xmlns:a16="http://schemas.microsoft.com/office/drawing/2014/main" id="{DF636002-F293-AA77-C951-F93D00688BE1}"/>
              </a:ext>
            </a:extLst>
          </p:cNvPr>
          <p:cNvSpPr/>
          <p:nvPr/>
        </p:nvSpPr>
        <p:spPr>
          <a:xfrm>
            <a:off x="1599970" y="999999"/>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1930578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dirty="0">
                    <a:cs typeface="Times New Roman" panose="02020603050405020304" pitchFamily="18" charset="0"/>
                  </a:rPr>
                  <a:t>Universe hashing - </a:t>
                </a:r>
                <a:r>
                  <a:rPr lang="en-US" dirty="0">
                    <a:latin typeface="Times New Roman" panose="02020603050405020304" pitchFamily="18" charset="0"/>
                    <a:cs typeface="Times New Roman" panose="02020603050405020304" pitchFamily="18" charset="0"/>
                  </a:rPr>
                  <a:t>Example: Hashing IP Addresses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m = 997 if we need to store 500 IPs).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Define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IP address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Slot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(mod m)</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329" t="-1289" r="-2791"/>
                </a:stretch>
              </a:blipFill>
            </p:spPr>
            <p:txBody>
              <a:bodyPr/>
              <a:lstStyle/>
              <a:p>
                <a:r>
                  <a:rPr lang="en-US">
                    <a:noFill/>
                  </a:rPr>
                  <a:t> </a:t>
                </a:r>
              </a:p>
            </p:txBody>
          </p:sp>
        </mc:Fallback>
      </mc:AlternateContent>
    </p:spTree>
    <p:extLst>
      <p:ext uri="{BB962C8B-B14F-4D97-AF65-F5344CB8AC3E}">
        <p14:creationId xmlns:p14="http://schemas.microsoft.com/office/powerpoint/2010/main" val="348332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501422" y="1878675"/>
            <a:ext cx="9189156" cy="372409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Steps to Compute the Slot for an IP Address</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Choose Random Coefficients</a:t>
            </a:r>
            <a:r>
              <a:rPr lang="en-US" sz="2400" dirty="0">
                <a:latin typeface="Times New Roman" panose="02020603050405020304" pitchFamily="18" charset="0"/>
                <a:cs typeface="Times New Roman" panose="02020603050405020304" pitchFamily="18" charset="0"/>
              </a:rPr>
              <a:t>: Select random values for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from {0,1,2,…,m−1}.</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Decompose IP Address</a:t>
            </a:r>
            <a:r>
              <a:rPr lang="en-US" sz="2400" dirty="0">
                <a:latin typeface="Times New Roman" panose="02020603050405020304" pitchFamily="18" charset="0"/>
                <a:cs typeface="Times New Roman" panose="02020603050405020304" pitchFamily="18" charset="0"/>
              </a:rPr>
              <a:t>: Represent the IP address as the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Compute Hash Value</a:t>
            </a:r>
            <a:r>
              <a:rPr lang="en-US" sz="2400" dirty="0">
                <a:latin typeface="Times New Roman" panose="02020603050405020304" pitchFamily="18" charset="0"/>
                <a:cs typeface="Times New Roman" panose="02020603050405020304" pitchFamily="18" charset="0"/>
              </a:rPr>
              <a:t>: Substitute the values of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and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​into the hash function to compute the hash value.</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Modulo Operation</a:t>
            </a:r>
            <a:r>
              <a:rPr lang="en-US" sz="2400" dirty="0">
                <a:latin typeface="Times New Roman" panose="02020603050405020304" pitchFamily="18" charset="0"/>
                <a:cs typeface="Times New Roman" panose="02020603050405020304" pitchFamily="18" charset="0"/>
              </a:rPr>
              <a:t>: Perform the modulo operation with m to get the slot number.</a:t>
            </a:r>
          </a:p>
        </p:txBody>
      </p:sp>
      <p:sp>
        <p:nvSpPr>
          <p:cNvPr id="5" name="TextBox 4">
            <a:extLst>
              <a:ext uri="{FF2B5EF4-FFF2-40B4-BE49-F238E27FC236}">
                <a16:creationId xmlns:a16="http://schemas.microsoft.com/office/drawing/2014/main" id="{D3A157C1-E5FF-86DC-EA48-67F00F8A969F}"/>
              </a:ext>
            </a:extLst>
          </p:cNvPr>
          <p:cNvSpPr txBox="1"/>
          <p:nvPr/>
        </p:nvSpPr>
        <p:spPr>
          <a:xfrm>
            <a:off x="1490133" y="1079689"/>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37260320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332088" y="1194911"/>
            <a:ext cx="9189156"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Calculation: </a:t>
            </a:r>
          </a:p>
          <a:p>
            <a:pPr>
              <a:spcAft>
                <a:spcPts val="600"/>
              </a:spcAft>
            </a:pPr>
            <a:r>
              <a:rPr lang="en-US" sz="2400" dirty="0">
                <a:latin typeface="Times New Roman" panose="02020603050405020304" pitchFamily="18" charset="0"/>
                <a:cs typeface="Times New Roman" panose="02020603050405020304" pitchFamily="18" charset="0"/>
              </a:rPr>
              <a:t>Compute the Slot for an 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Random Coefficients: &lt;a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&gt; = &lt;13, 27, 45, 72&gt;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Table size: m = 997</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hash value:</a:t>
            </a:r>
          </a:p>
          <a:p>
            <a:pPr>
              <a:spcAft>
                <a:spcPts val="600"/>
              </a:spcAft>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(192, 168, 1, 1) = (13*192 + 27*168 + 45*1 + 72*1) mod 997</a:t>
            </a:r>
          </a:p>
          <a:p>
            <a:pPr>
              <a:spcAft>
                <a:spcPts val="600"/>
              </a:spcAft>
            </a:pPr>
            <a:r>
              <a:rPr lang="en-US" sz="2400" dirty="0">
                <a:latin typeface="Times New Roman" panose="02020603050405020304" pitchFamily="18" charset="0"/>
                <a:cs typeface="Times New Roman" panose="02020603050405020304" pitchFamily="18" charset="0"/>
              </a:rPr>
              <a:t>                             	     = (2496 + 4536 + 45 + 72) mod 997</a:t>
            </a:r>
          </a:p>
          <a:p>
            <a:pPr>
              <a:spcAft>
                <a:spcPts val="600"/>
              </a:spcAft>
            </a:pPr>
            <a:r>
              <a:rPr lang="en-US" sz="2400" dirty="0">
                <a:latin typeface="Times New Roman" panose="02020603050405020304" pitchFamily="18" charset="0"/>
                <a:cs typeface="Times New Roman" panose="02020603050405020304" pitchFamily="18" charset="0"/>
              </a:rPr>
              <a:t>                             	     = 172</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Conclusion: </a:t>
            </a:r>
          </a:p>
          <a:p>
            <a:pPr marL="463550" indent="-463550">
              <a:spcAft>
                <a:spcPts val="600"/>
              </a:spcAft>
            </a:pPr>
            <a:r>
              <a:rPr lang="en-US" sz="2400" dirty="0">
                <a:latin typeface="Times New Roman" panose="02020603050405020304" pitchFamily="18" charset="0"/>
                <a:cs typeface="Times New Roman" panose="02020603050405020304" pitchFamily="18" charset="0"/>
              </a:rPr>
              <a:t> 	Using a prime number for m helps distribute the hash values uniformly, minimize the chances of collisions, and maintain the hash function's universality property.</a:t>
            </a:r>
          </a:p>
        </p:txBody>
      </p:sp>
      <p:sp>
        <p:nvSpPr>
          <p:cNvPr id="5" name="TextBox 4">
            <a:extLst>
              <a:ext uri="{FF2B5EF4-FFF2-40B4-BE49-F238E27FC236}">
                <a16:creationId xmlns:a16="http://schemas.microsoft.com/office/drawing/2014/main" id="{D3A157C1-E5FF-86DC-EA48-67F00F8A969F}"/>
              </a:ext>
            </a:extLst>
          </p:cNvPr>
          <p:cNvSpPr txBox="1"/>
          <p:nvPr/>
        </p:nvSpPr>
        <p:spPr>
          <a:xfrm>
            <a:off x="1332088" y="368490"/>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11137704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ea typeface="Calibri" panose="020F0502020204030204" pitchFamily="34" charset="0"/>
                <a:cs typeface="Times New Roman" panose="02020603050405020304" pitchFamily="18" charset="0"/>
              </a:rPr>
              <a:t>Collision Resolution </a:t>
            </a:r>
            <a:endPar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separate chaining, or chaining)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083" y="1784756"/>
            <a:ext cx="9483833" cy="8169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 elements) in the hash table.</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Each table entry contains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the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compared to other collision resolution methods like separate chaining that uses pointers and linked lists.</a:t>
                </a:r>
              </a:p>
            </p:txBody>
          </p:sp>
        </mc:Choice>
        <mc:Fallback xmlns="">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of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9573" y="3950671"/>
            <a:ext cx="9758210" cy="85480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latin typeface="Times New Roman" panose="02020603050405020304" pitchFamily="18" charset="0"/>
                    <a:cs typeface="Times New Roman" panose="02020603050405020304" pitchFamily="18" charset="0"/>
                  </a:rPr>
                  <a:t>extend the hash function </a:t>
                </a:r>
                <a:r>
                  <a:rPr lang="en-US" sz="2400" dirty="0">
                    <a:solidFill>
                      <a:srgbClr val="0000FF"/>
                    </a:solidFill>
                    <a:latin typeface="Times New Roman" panose="02020603050405020304" pitchFamily="18" charset="0"/>
                    <a:cs typeface="Times New Roman" panose="02020603050405020304" pitchFamily="18" charset="0"/>
                  </a:rPr>
                  <a:t>to include the probe number (starting from 0) as a second input</a:t>
                </a:r>
                <a:r>
                  <a:rPr lang="en-US" sz="2400" dirty="0">
                    <a:latin typeface="Times New Roman" panose="02020603050405020304" pitchFamily="18" charset="0"/>
                    <a:cs typeface="Times New Roman" panose="02020603050405020304" pitchFamily="18" charset="0"/>
                  </a:rPr>
                  <a:t>.        The hash function becomes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 U </a:t>
                </a:r>
                <a:r>
                  <a:rPr lang="en-US" sz="2400" dirty="0">
                    <a:solidFill>
                      <a:srgbClr val="0000FF"/>
                    </a:solidFill>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a:t>
                </a:r>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With open addressing, </a:t>
                </a:r>
                <a:r>
                  <a:rPr lang="en-US" sz="2400" dirty="0">
                    <a:solidFill>
                      <a:srgbClr val="0000FF"/>
                    </a:solidFill>
                    <a:latin typeface="Times New Roman" panose="02020603050405020304" pitchFamily="18" charset="0"/>
                    <a:cs typeface="Times New Roman" panose="02020603050405020304" pitchFamily="18" charset="0"/>
                  </a:rPr>
                  <a:t>for every key k, the probe sequence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857" y="2842626"/>
            <a:ext cx="9674787" cy="35210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repeat   </a:t>
                </a:r>
                <a:r>
                  <a:rPr lang="en-US" sz="2000"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else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until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error “hash table 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595"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669" y="2908904"/>
            <a:ext cx="9379020" cy="375604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9520" y="1142450"/>
            <a:ext cx="8972955" cy="5657852"/>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Deleting a key from slot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A solution is to </a:t>
            </a:r>
            <a:r>
              <a:rPr lang="en-US" dirty="0">
                <a:solidFill>
                  <a:srgbClr val="0000FF"/>
                </a:solidFill>
                <a:latin typeface="Times New Roman" panose="02020603050405020304" pitchFamily="18" charset="0"/>
                <a:cs typeface="Times New Roman" panose="02020603050405020304" pitchFamily="18" charset="0"/>
              </a:rPr>
              <a:t>mark the slot with a special value DELETED 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13353081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key’s probe sequence is equally likely to be any permutation of the table slots.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4C9EF-66ED-DC79-33E3-B573974B3496}"/>
              </a:ext>
            </a:extLst>
          </p:cNvPr>
          <p:cNvSpPr txBox="1"/>
          <p:nvPr/>
        </p:nvSpPr>
        <p:spPr>
          <a:xfrm>
            <a:off x="4447822" y="3429000"/>
            <a:ext cx="4086578" cy="1782796"/>
          </a:xfrm>
          <a:prstGeom prst="rect">
            <a:avLst/>
          </a:prstGeom>
          <a:noFill/>
        </p:spPr>
        <p:txBody>
          <a:bodyPr wrap="square">
            <a:spAutoFit/>
          </a:bodyPr>
          <a:lstStyle/>
          <a:p>
            <a:pPr>
              <a:spcAft>
                <a:spcPts val="600"/>
              </a:spcAft>
            </a:pPr>
            <a:r>
              <a:rPr lang="en-US" sz="3200" dirty="0">
                <a:cs typeface="Times New Roman" panose="02020603050405020304" pitchFamily="18" charset="0"/>
              </a:rPr>
              <a:t>Linear Probing</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quadratic probing </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double hashing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5900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is linear. If the initial hash slot is occupied, the 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1377950"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follows a quadratic function, avoiding primary clustering (e.g., h(k), h(k) + 1</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h(k) + 2</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996303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double hashing</a:t>
                </a:r>
                <a:r>
                  <a:rPr lang="en-US" dirty="0">
                    <a:latin typeface="Times New Roman" panose="02020603050405020304" pitchFamily="18" charset="0"/>
                    <a:cs typeface="Times New Roman" panose="02020603050405020304" pitchFamily="18" charset="0"/>
                  </a:rPr>
                  <a:t>.</a:t>
                </a:r>
              </a:p>
              <a:p>
                <a:pPr marL="1377950" lvl="1" indent="-461963">
                  <a:lnSpc>
                    <a:spcPct val="110000"/>
                  </a:lnSpc>
                  <a:spcBef>
                    <a:spcPts val="0"/>
                  </a:spcBef>
                  <a:spcAft>
                    <a:spcPts val="1200"/>
                  </a:spcAft>
                </a:pPr>
                <a:r>
                  <a:rPr lang="en-US" dirty="0">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h(k)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*h’(k), where 0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i).</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21594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4196114"/>
            <a:ext cx="10019424" cy="2309069"/>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243708" y="859705"/>
                <a:ext cx="9704584" cy="5278368"/>
              </a:xfrm>
              <a:prstGeom prst="rect">
                <a:avLst/>
              </a:prstGeom>
              <a:noFill/>
            </p:spPr>
            <p:txBody>
              <a:bodyPr wrap="square" rtlCol="0">
                <a:spAutoFit/>
              </a:bodyPr>
              <a:lstStyle/>
              <a:p>
                <a:r>
                  <a:rPr lang="en-US" sz="3200" dirty="0">
                    <a:cs typeface="Times New Roman" panose="02020603050405020304" pitchFamily="18" charset="0"/>
                  </a:rPr>
                  <a:t>Hash Tables</a:t>
                </a:r>
                <a:r>
                  <a:rPr lang="en-US" sz="2800" dirty="0">
                    <a:cs typeface="Times New Roman" panose="02020603050405020304" pitchFamily="18" charset="0"/>
                  </a:rPr>
                  <a:t>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T[0 .. |U|-1]</a:t>
                </a:r>
                <a:r>
                  <a:rPr lang="en-US" sz="2400" dirty="0">
                    <a:latin typeface="Times New Roman" panose="02020603050405020304" pitchFamily="18" charset="0"/>
                    <a:cs typeface="Times New Roman" panose="02020603050405020304" pitchFamily="18" charset="0"/>
                  </a:rPr>
                  <a:t>:                            or        </a:t>
                </a:r>
              </a:p>
              <a:p>
                <a:pPr marL="798513" indent="-458788">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                          </a:t>
                </a:r>
              </a:p>
              <a:p>
                <a:pPr marL="339725">
                  <a:spcAft>
                    <a:spcPts val="600"/>
                  </a:spcAft>
                </a:pP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m be the hash table size.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possible keys.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T[0.. m-1], m &lt;&lt; |U|</a:t>
                </a:r>
                <a:r>
                  <a:rPr lang="en-US" sz="2400" dirty="0">
                    <a:latin typeface="Times New Roman" panose="02020603050405020304" pitchFamily="18" charset="0"/>
                    <a:cs typeface="Times New Roman" panose="02020603050405020304" pitchFamily="18" charset="0"/>
                  </a:rPr>
                  <a:t>: 		</a:t>
                </a:r>
                <a:endParaRPr lang="en-US" sz="2400" dirty="0">
                  <a:latin typeface="Consolas" panose="020B0609020204030204" pitchFamily="49" charset="0"/>
                  <a:cs typeface="Times New Roman" panose="02020603050405020304" pitchFamily="18" charset="0"/>
                </a:endParaRP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T[0 .. m-1] be a hash table T of m slots (also called positions}.</a:t>
                </a: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 m-1}, </a:t>
                </a:r>
                <a:r>
                  <a:rPr lang="en-US" sz="2400" b="1" dirty="0">
                    <a:solidFill>
                      <a:srgbClr val="0000FF"/>
                    </a:solidFill>
                    <a:latin typeface="Times New Roman" panose="02020603050405020304" pitchFamily="18" charset="0"/>
                    <a:cs typeface="Times New Roman" panose="02020603050405020304" pitchFamily="18" charset="0"/>
                  </a:rPr>
                  <a:t>m &lt;&lt; |U|, </a:t>
                </a:r>
                <a:r>
                  <a:rPr lang="en-US" sz="2400" dirty="0">
                    <a:solidFill>
                      <a:srgbClr val="0000FF"/>
                    </a:solidFill>
                    <a:latin typeface="Times New Roman" panose="02020603050405020304" pitchFamily="18" charset="0"/>
                    <a:cs typeface="Times New Roman" panose="02020603050405020304" pitchFamily="18" charset="0"/>
                  </a:rPr>
                  <a:t>defined by </a:t>
                </a:r>
              </a:p>
              <a:p>
                <a:pPr marL="746125" indent="-400050">
                  <a:spcAft>
                    <a:spcPts val="600"/>
                  </a:spcAft>
                </a:pPr>
                <a:r>
                  <a:rPr lang="en-US" sz="2400" dirty="0">
                    <a:solidFill>
                      <a:srgbClr val="0000FF"/>
                    </a:solidFill>
                    <a:latin typeface="Times New Roman" panose="02020603050405020304" pitchFamily="18" charset="0"/>
                    <a:cs typeface="Times New Roman" panose="02020603050405020304" pitchFamily="18" charset="0"/>
                  </a:rPr>
                  <a:t>	h(k)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m, and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k mod m.</a:t>
                </a:r>
              </a:p>
              <a:p>
                <a:pPr marL="746125" indent="-4000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the element with key k in slot h(k).</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243708" y="859705"/>
                <a:ext cx="9704584" cy="5278368"/>
              </a:xfrm>
              <a:prstGeom prst="rect">
                <a:avLst/>
              </a:prstGeom>
              <a:blipFill>
                <a:blip r:embed="rId2"/>
                <a:stretch>
                  <a:fillRect l="-1570" t="-1501" b="-173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3550722419"/>
              </p:ext>
            </p:extLst>
          </p:nvPr>
        </p:nvGraphicFramePr>
        <p:xfrm>
          <a:off x="7370342" y="571326"/>
          <a:ext cx="1002394" cy="210312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01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778981"/>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778981"/>
              </a:xfrm>
              <a:blipFill>
                <a:blip r:embed="rId2"/>
                <a:stretch>
                  <a:fillRect l="-927" t="-844" r="-618" b="-10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883653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995719"/>
                <a:ext cx="9861786" cy="5685036"/>
              </a:xfrm>
            </p:spPr>
            <p:txBody>
              <a:bodyPr>
                <a:normAutofit fontScale="25000" lnSpcReduction="20000"/>
              </a:bodyPr>
              <a:lstStyle/>
              <a:p>
                <a:pPr marL="0" indent="0">
                  <a:lnSpc>
                    <a:spcPct val="120000"/>
                  </a:lnSpc>
                  <a:spcBef>
                    <a:spcPts val="0"/>
                  </a:spcBef>
                  <a:spcAft>
                    <a:spcPts val="6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9600" dirty="0">
                  <a:cs typeface="Times New Roman" panose="02020603050405020304" pitchFamily="18" charset="0"/>
                </a:endParaRPr>
              </a:p>
              <a:p>
                <a:pPr marL="461963"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600"/>
                  </a:spcAft>
                  <a:buNone/>
                </a:pPr>
                <a:r>
                  <a:rPr lang="en-US" sz="9600" dirty="0">
                    <a:cs typeface="Times New Roman" panose="02020603050405020304" pitchFamily="18" charset="0"/>
                  </a:rPr>
                  <a:t>2.   Probing Sequence:</a:t>
                </a:r>
                <a:endParaRPr lang="en-US" sz="96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995719"/>
                <a:ext cx="9861786" cy="5685036"/>
              </a:xfrm>
              <a:blipFill>
                <a:blip r:embed="rId2"/>
                <a:stretch>
                  <a:fillRect l="-927" t="-85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54711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627426"/>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pPr marL="461963"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Given an ordinary hash function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the method of </a:t>
                </a:r>
                <a:r>
                  <a:rPr lang="en-US" sz="2400" i="1" dirty="0">
                    <a:solidFill>
                      <a:srgbClr val="0000FF"/>
                    </a:solidFill>
                    <a:latin typeface="Times New Roman" panose="02020603050405020304" pitchFamily="18" charset="0"/>
                    <a:cs typeface="Times New Roman" panose="02020603050405020304" pitchFamily="18" charset="0"/>
                  </a:rPr>
                  <a:t>linear probing </a:t>
                </a:r>
                <a:r>
                  <a:rPr lang="en-US" sz="24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0, 1, 2, …, m-1.</a:t>
                </a:r>
              </a:p>
              <a:p>
                <a:pPr marL="0" indent="0">
                  <a:lnSpc>
                    <a:spcPct val="100000"/>
                  </a:lnSpc>
                  <a:spcBef>
                    <a:spcPts val="0"/>
                  </a:spcBef>
                  <a:spcAft>
                    <a:spcPts val="1200"/>
                  </a:spcAft>
                  <a:buNone/>
                </a:pPr>
                <a:r>
                  <a:rPr lang="en-US" sz="2400" dirty="0">
                    <a:cs typeface="Times New Roman" panose="02020603050405020304" pitchFamily="18" charset="0"/>
                  </a:rPr>
                  <a:t>3.   Search Operation:</a:t>
                </a:r>
                <a:endParaRPr lang="en-US" sz="2400" dirty="0">
                  <a:solidFill>
                    <a:srgbClr val="0000FF"/>
                  </a:solidFill>
                  <a:latin typeface="Times New Roman" panose="02020603050405020304" pitchFamily="18" charset="0"/>
                  <a:cs typeface="Times New Roman" panose="02020603050405020304" pitchFamily="18" charset="0"/>
                </a:endParaRPr>
              </a:p>
              <a:p>
                <a:pPr marL="91440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627426"/>
              </a:xfrm>
              <a:blipFill>
                <a:blip r:embed="rId2"/>
                <a:stretch>
                  <a:fillRect l="-927" t="-86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0696" y="3775342"/>
            <a:ext cx="10673583" cy="218607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latin typeface="Times New Roman" panose="02020603050405020304" pitchFamily="18" charset="0"/>
                <a:cs typeface="Times New Roman" panose="02020603050405020304" pitchFamily="18" charset="0"/>
              </a:rPr>
              <a:t>Deletion Solutions:</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461369" y="1681625"/>
            <a:ext cx="9269261" cy="5262979"/>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1456267" y="1277116"/>
            <a:ext cx="9279466" cy="5413790"/>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Primary Clustering</a:t>
            </a:r>
          </a:p>
          <a:p>
            <a:pPr marL="463550" indent="-463550">
              <a:buFont typeface="+mj-lt"/>
              <a:buAutoNum type="arabicPeriod"/>
            </a:pPr>
            <a:r>
              <a:rPr lang="en-US" sz="2400" dirty="0">
                <a:latin typeface="Times New Roman" panose="02020603050405020304" pitchFamily="18" charset="0"/>
                <a:cs typeface="Times New Roman" panose="02020603050405020304" pitchFamily="18" charset="0"/>
              </a:rPr>
              <a:t>Definition: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Primary clustering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clustering increases the average search time for elements, as large clusters require more steps to resolve collisions. </a:t>
            </a:r>
          </a:p>
          <a:p>
            <a:pPr marL="463550" lvl="1" indent="-450850"/>
            <a:r>
              <a:rPr lang="en-US" sz="2400" dirty="0">
                <a:latin typeface="Times New Roman" panose="02020603050405020304" pitchFamily="18" charset="0"/>
                <a:cs typeface="Times New Roman" panose="02020603050405020304" pitchFamily="18" charset="0"/>
              </a:rPr>
              <a:t>2.     Formation of Clusters: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14C735-64FC-24EB-EEBB-A524BB0EC404}"/>
                  </a:ext>
                </a:extLst>
              </p:cNvPr>
              <p:cNvSpPr txBox="1"/>
              <p:nvPr/>
            </p:nvSpPr>
            <p:spPr>
              <a:xfrm>
                <a:off x="1505211" y="1328018"/>
                <a:ext cx="9181577" cy="4964757"/>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Impact on Search Time</a:t>
                </a:r>
                <a:endParaRPr lang="en-US" sz="2400" dirty="0">
                  <a:latin typeface="Times New Roman" panose="02020603050405020304" pitchFamily="18" charset="0"/>
                  <a:cs typeface="Times New Roman" panose="02020603050405020304" pitchFamily="18" charset="0"/>
                </a:endParaRPr>
              </a:p>
              <a:p>
                <a:pPr>
                  <a:buFont typeface="+mj-lt"/>
                  <a:buAutoNum type="arabicPeriod" startAt="3"/>
                </a:pPr>
                <a:r>
                  <a:rPr lang="en-US" sz="2400" dirty="0">
                    <a:latin typeface="Times New Roman" panose="02020603050405020304" pitchFamily="18" charset="0"/>
                    <a:cs typeface="Times New Roman" panose="02020603050405020304" pitchFamily="18" charset="0"/>
                  </a:rPr>
                  <a:t>   Average Unsuccessful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dirty="0">
                    <a:latin typeface="Times New Roman" panose="02020603050405020304" pitchFamily="18" charset="0"/>
                    <a:cs typeface="Times New Roman" panose="02020603050405020304" pitchFamily="18" charset="0"/>
                  </a:rPr>
                  <a:t>   Increased Probes with Occupied Locations: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xmlns="">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505211" y="1328018"/>
                <a:ext cx="9181577" cy="4964757"/>
              </a:xfrm>
              <a:prstGeom prst="rect">
                <a:avLst/>
              </a:prstGeom>
              <a:blipFill>
                <a:blip r:embed="rId2"/>
                <a:stretch>
                  <a:fillRect l="-1062" t="-1106"/>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8872603" cy="2677656"/>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Comparison to Uniform Hashing</a:t>
            </a:r>
            <a:endParaRPr lang="en-US" sz="2400" dirty="0">
              <a:latin typeface="Times New Roman" panose="02020603050405020304" pitchFamily="18" charset="0"/>
              <a:cs typeface="Times New Roman" panose="02020603050405020304" pitchFamily="18" charset="0"/>
            </a:endParaRPr>
          </a:p>
          <a:p>
            <a:pPr>
              <a:buFont typeface="+mj-lt"/>
              <a:buAutoNum type="arabicPeriod" startAt="5"/>
            </a:pPr>
            <a:r>
              <a:rPr lang="en-US" sz="2400" dirty="0">
                <a:latin typeface="Times New Roman" panose="02020603050405020304" pitchFamily="18" charset="0"/>
                <a:cs typeface="Times New Roman" panose="02020603050405020304" pitchFamily="18" charset="0"/>
              </a:rPr>
              <a:t>   Non-Uniform Distribution: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69155" y="406650"/>
            <a:ext cx="9412224" cy="5863144"/>
          </a:xfrm>
          <a:prstGeom prst="rect">
            <a:avLst/>
          </a:prstGeom>
          <a:noFill/>
        </p:spPr>
        <p:txBody>
          <a:bodyPr wrap="square">
            <a:spAutoFit/>
          </a:bodyPr>
          <a:lstStyle/>
          <a:p>
            <a:pPr>
              <a:spcAft>
                <a:spcPts val="600"/>
              </a:spcAft>
            </a:pPr>
            <a:r>
              <a:rPr lang="en-US" sz="22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200" dirty="0">
              <a:cs typeface="Times New Roman" panose="02020603050405020304" pitchFamily="18" charset="0"/>
            </a:endParaRPr>
          </a:p>
          <a:p>
            <a:pPr>
              <a:spcAft>
                <a:spcPts val="600"/>
              </a:spcAft>
            </a:pPr>
            <a:r>
              <a:rPr lang="en-US" sz="2200" b="1" dirty="0">
                <a:latin typeface="Times New Roman" panose="02020603050405020304" pitchFamily="18" charset="0"/>
                <a:cs typeface="Times New Roman" panose="02020603050405020304" pitchFamily="18" charset="0"/>
              </a:rPr>
              <a:t>Summary</a:t>
            </a:r>
          </a:p>
          <a:p>
            <a:pPr>
              <a:spcAft>
                <a:spcPts val="600"/>
              </a:spcAft>
            </a:pPr>
            <a:r>
              <a:rPr lang="en-US" sz="2200" b="1" dirty="0">
                <a:latin typeface="Times New Roman" panose="02020603050405020304" pitchFamily="18" charset="0"/>
                <a:cs typeface="Times New Roman" panose="02020603050405020304" pitchFamily="18" charset="0"/>
              </a:rPr>
              <a:t>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Simple Implementation: Linear probing is easy to implement, as it only requires a single array and no additional data structures like linked lists.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Memory Efficiency: It makes efficient use of the array space without needing pointers or extra memory allocations.</a:t>
            </a:r>
          </a:p>
          <a:p>
            <a:pPr>
              <a:spcAft>
                <a:spcPts val="600"/>
              </a:spcAft>
            </a:pPr>
            <a:r>
              <a:rPr lang="en-US" sz="2200" b="1" dirty="0">
                <a:latin typeface="Times New Roman" panose="02020603050405020304" pitchFamily="18" charset="0"/>
                <a:cs typeface="Times New Roman" panose="02020603050405020304" pitchFamily="18" charset="0"/>
              </a:rPr>
              <a:t>Disadvantages: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Clustering: The main issue with linear probing is primary clustering, where clusters of occupied slots form, leading to increased search times.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Performance Degradation: As clusters grow, the efficiency of the hash table degrades, making unsuccessful searches particularly costly.</a:t>
            </a:r>
          </a:p>
          <a:p>
            <a:pPr>
              <a:spcAft>
                <a:spcPts val="600"/>
              </a:spcAft>
            </a:pPr>
            <a:r>
              <a:rPr lang="en-US" sz="2200" b="1" dirty="0">
                <a:latin typeface="Times New Roman" panose="02020603050405020304" pitchFamily="18" charset="0"/>
                <a:cs typeface="Times New Roman" panose="02020603050405020304" pitchFamily="18" charset="0"/>
              </a:rPr>
              <a:t>Performance Metrics:</a:t>
            </a:r>
            <a:endParaRPr lang="en-US" sz="2200" dirty="0">
              <a:latin typeface="Times New Roman" panose="02020603050405020304" pitchFamily="18" charset="0"/>
              <a:cs typeface="Times New Roman" panose="02020603050405020304" pitchFamily="18" charset="0"/>
            </a:endParaRPr>
          </a:p>
          <a:p>
            <a:pPr marL="463550" indent="-46355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Unsuccessful Search Time: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Both keys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12016" y="818197"/>
            <a:ext cx="1776064" cy="492443"/>
          </a:xfrm>
          <a:prstGeom prst="rect">
            <a:avLst/>
          </a:prstGeom>
        </p:spPr>
        <p:txBody>
          <a:bodyPr wrap="none">
            <a:spAutoFit/>
          </a:bodyPr>
          <a:lstStyle/>
          <a:p>
            <a:r>
              <a:rPr lang="en-US" sz="2600" dirty="0">
                <a:cs typeface="Times New Roman" panose="02020603050405020304" pitchFamily="18" charset="0"/>
              </a:rPr>
              <a:t>Hash Tables</a:t>
            </a:r>
          </a:p>
        </p:txBody>
      </p:sp>
    </p:spTree>
    <p:extLst>
      <p:ext uri="{BB962C8B-B14F-4D97-AF65-F5344CB8AC3E}">
        <p14:creationId xmlns:p14="http://schemas.microsoft.com/office/powerpoint/2010/main" val="5246728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293CA-FFB3-A36C-0F06-CCAD604CDB2A}"/>
              </a:ext>
            </a:extLst>
          </p:cNvPr>
          <p:cNvSpPr txBox="1"/>
          <p:nvPr/>
        </p:nvSpPr>
        <p:spPr>
          <a:xfrm>
            <a:off x="4030133" y="3348756"/>
            <a:ext cx="358986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Quadratic Probing </a:t>
            </a:r>
            <a:endParaRPr lang="en-US" sz="3200" dirty="0"/>
          </a:p>
        </p:txBody>
      </p:sp>
    </p:spTree>
    <p:extLst>
      <p:ext uri="{BB962C8B-B14F-4D97-AF65-F5344CB8AC3E}">
        <p14:creationId xmlns:p14="http://schemas.microsoft.com/office/powerpoint/2010/main" val="27678472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337023"/>
                <a:ext cx="9302220" cy="5013937"/>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527" y="1337023"/>
                <a:ext cx="9302220" cy="5013937"/>
              </a:xfrm>
              <a:blipFill>
                <a:blip r:embed="rId2"/>
                <a:stretch>
                  <a:fillRect l="-983" t="-243" b="-85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8184275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9290229" cy="5258446"/>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initial m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7C044-5629-7B81-E9DC-FE92E113452D}"/>
              </a:ext>
            </a:extLst>
          </p:cNvPr>
          <p:cNvSpPr txBox="1"/>
          <p:nvPr/>
        </p:nvSpPr>
        <p:spPr>
          <a:xfrm>
            <a:off x="4854222" y="3244334"/>
            <a:ext cx="347697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Double Hashing </a:t>
            </a:r>
            <a:endParaRPr lang="en-US" sz="3200" dirty="0"/>
          </a:p>
        </p:txBody>
      </p:sp>
    </p:spTree>
    <p:extLst>
      <p:ext uri="{BB962C8B-B14F-4D97-AF65-F5344CB8AC3E}">
        <p14:creationId xmlns:p14="http://schemas.microsoft.com/office/powerpoint/2010/main" val="24969939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Double hashing - A technique used in hash tables to resolve collisions.</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8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686723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56891" y="5250920"/>
            <a:ext cx="10285045" cy="1394027"/>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to always return and produce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slightly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k mod m;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Avoids Clustering</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Double hashing:  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Define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k mod m; and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Then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418" y="2244436"/>
            <a:ext cx="9760704" cy="4315885"/>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90976" y="1682062"/>
            <a:ext cx="8810047" cy="45089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32-bit-IP</a:t>
            </a:r>
            <a:r>
              <a:rPr lang="en-US" sz="2400" dirty="0">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Often represented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four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direct addressing,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fast lookup times (constant time O(1))</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large majority of them are blank.</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Tree>
    <p:extLst>
      <p:ext uri="{BB962C8B-B14F-4D97-AF65-F5344CB8AC3E}">
        <p14:creationId xmlns:p14="http://schemas.microsoft.com/office/powerpoint/2010/main" val="202831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Double hashing produces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probe sequences compared to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 in linear or quadratic probing. 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to delete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971" y="3713548"/>
            <a:ext cx="10335552" cy="181203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a:t>
            </a:r>
          </a:p>
          <a:p>
            <a:pPr>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(k)]; 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as the hash table’s size;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as the hash table’s size;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FA11-9E4B-FF8C-3377-5DAA93E456E8}"/>
              </a:ext>
            </a:extLst>
          </p:cNvPr>
          <p:cNvSpPr txBox="1">
            <a:spLocks/>
          </p:cNvSpPr>
          <p:nvPr/>
        </p:nvSpPr>
        <p:spPr>
          <a:xfrm>
            <a:off x="3265068" y="2697398"/>
            <a:ext cx="5348354" cy="4634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28324654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447051"/>
            <a:ext cx="5927796"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449172"/>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449172"/>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642821"/>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676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uniform hashing assumption,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needed to insert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xmlns="">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31553-E09C-63A6-7992-0BDE11BE93CE}"/>
                  </a:ext>
                </a:extLst>
              </p:cNvPr>
              <p:cNvSpPr txBox="1"/>
              <p:nvPr/>
            </p:nvSpPr>
            <p:spPr>
              <a:xfrm>
                <a:off x="1480457" y="1635753"/>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xmlns="">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635753"/>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90221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insertion and search operations increases. This analysis demonstrates the importance of keeping the load factor below a certain threshold to ensure the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xmlns="">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485900" y="382846"/>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93" y="1786759"/>
            <a:ext cx="10023366" cy="37515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1488" y="988931"/>
                <a:ext cx="9354354" cy="5498941"/>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Use a hash table to manage a smaller number of IP addresses efficiently. </a:t>
                </a:r>
              </a:p>
              <a:p>
                <a:pPr marL="461963" indent="-461963">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latin typeface="Times New Roman" panose="02020603050405020304" pitchFamily="18" charset="0"/>
                    <a:ea typeface="Calibri" panose="020F0502020204030204" pitchFamily="34" charset="0"/>
                    <a:cs typeface="Times New Roman" panose="02020603050405020304" pitchFamily="18" charset="0"/>
                  </a:rPr>
                  <a:t>IP (Internet protocol) addresses is limited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Assumption: Let the total number of IP addresses N be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Hash(n).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354354" cy="5498941"/>
              </a:xfrm>
              <a:prstGeom prst="rect">
                <a:avLst/>
              </a:prstGeom>
              <a:blipFill>
                <a:blip r:embed="rId2"/>
                <a:stretch>
                  <a:fillRect l="-1303" t="-998" r="-1694" b="-1663"/>
                </a:stretch>
              </a:blipFill>
            </p:spPr>
            <p:txBody>
              <a:bodyPr/>
              <a:lstStyle/>
              <a:p>
                <a:r>
                  <a:rPr lang="en-US">
                    <a:noFill/>
                  </a:rPr>
                  <a:t> </a:t>
                </a:r>
              </a:p>
            </p:txBody>
          </p:sp>
        </mc:Fallback>
      </mc:AlternateContent>
    </p:spTree>
    <p:extLst>
      <p:ext uri="{BB962C8B-B14F-4D97-AF65-F5344CB8AC3E}">
        <p14:creationId xmlns:p14="http://schemas.microsoft.com/office/powerpoint/2010/main" val="1430253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34AC96-90B8-498D-85F9-810AFD72F8F5}"/>
                  </a:ext>
                </a:extLst>
              </p:cNvPr>
              <p:cNvSpPr txBox="1"/>
              <p:nvPr/>
            </p:nvSpPr>
            <p:spPr>
              <a:xfrm>
                <a:off x="1372727" y="944619"/>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xmlns="">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372727" y="944619"/>
                <a:ext cx="9669782" cy="5465471"/>
              </a:xfrm>
              <a:prstGeom prst="rect">
                <a:avLst/>
              </a:prstGeom>
              <a:blipFill>
                <a:blip r:embed="rId2"/>
                <a:stretch>
                  <a:fillRect l="-1261" t="-1115"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0"/>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32560" y="914218"/>
                <a:ext cx="9326880" cy="5783147"/>
              </a:xfrm>
            </p:spPr>
            <p:txBody>
              <a:bodyPr>
                <a:noAutofit/>
              </a:bodyPr>
              <a:lstStyle/>
              <a:p>
                <a:pPr marL="463550" indent="-46355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Let’s analyze the expected number of probes for hashing with open addressing under the assumption of uniform hashing, beginning with an analysis of the number of probes made in an unsuccessful search.</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0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32560" y="914218"/>
                <a:ext cx="9326880" cy="5783147"/>
              </a:xfrm>
              <a:blipFill>
                <a:blip r:embed="rId2"/>
                <a:stretch>
                  <a:fillRect l="-850" t="-843" r="-1373" b="-2634"/>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73834"/>
            <a:ext cx="5348353"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1421"/>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11421"/>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should not jeopardize the implementation’s time efficiency.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337354"/>
            <a:ext cx="10216055" cy="166375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963053"/>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linking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379" y="2249213"/>
            <a:ext cx="9754677" cy="135583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8483" y="693158"/>
                <a:ext cx="9124471" cy="607576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t> ⌋</a:t>
                </a:r>
                <a:r>
                  <a:rPr lang="en-US" sz="2400" dirty="0">
                    <a:latin typeface="Times New Roman" panose="02020603050405020304" pitchFamily="18" charset="0"/>
                    <a:ea typeface="Calibri" panose="020F0502020204030204" pitchFamily="34" charset="0"/>
                    <a:cs typeface="Times New Roman" panose="02020603050405020304" pitchFamily="18" charset="0"/>
                  </a:rPr>
                  <a:t> is the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Hash(128.32.168.80) = 1283216880 (mod 251)</a:t>
                </a:r>
              </a:p>
              <a:p>
                <a:pPr lvl="2">
                  <a:spcAft>
                    <a:spcPts val="10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maintaining quick lookup times while minimizing wasted space.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8483" y="693158"/>
                <a:ext cx="9124471" cy="6075766"/>
              </a:xfrm>
              <a:prstGeom prst="rect">
                <a:avLst/>
              </a:prstGeom>
              <a:blipFill>
                <a:blip r:embed="rId2"/>
                <a:stretch>
                  <a:fillRect l="-1404" t="-1004" r="-1738" b="-1406"/>
                </a:stretch>
              </a:blipFill>
            </p:spPr>
            <p:txBody>
              <a:bodyPr/>
              <a:lstStyle/>
              <a:p>
                <a:r>
                  <a:rPr lang="en-US">
                    <a:noFill/>
                  </a:rPr>
                  <a:t> </a:t>
                </a:r>
              </a:p>
            </p:txBody>
          </p:sp>
        </mc:Fallback>
      </mc:AlternateContent>
    </p:spTree>
    <p:extLst>
      <p:ext uri="{BB962C8B-B14F-4D97-AF65-F5344CB8AC3E}">
        <p14:creationId xmlns:p14="http://schemas.microsoft.com/office/powerpoint/2010/main" val="31739254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a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the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1334" y="2784066"/>
            <a:ext cx="10077939" cy="1180124"/>
          </a:xfrm>
          <a:prstGeom prst="rect">
            <a:avLst/>
          </a:prstGeom>
          <a:solidFill>
            <a:srgbClr val="FFFF00"/>
          </a:solidFill>
        </p:spPr>
        <p:txBody>
          <a:bodyPr wrap="square" rtlCol="0">
            <a:spAutoFit/>
          </a:bodyPr>
          <a:lstStyle/>
          <a:p>
            <a:endParaRPr lang="en-US" dirty="0"/>
          </a:p>
        </p:txBody>
      </p:sp>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2505996351"/>
              </p:ext>
            </p:extLst>
          </p:nvPr>
        </p:nvGraphicFramePr>
        <p:xfrm>
          <a:off x="3268622" y="702247"/>
          <a:ext cx="3741783" cy="5974080"/>
        </p:xfrm>
        <a:graphic>
          <a:graphicData uri="http://schemas.openxmlformats.org/drawingml/2006/table">
            <a:tbl>
              <a:tblPr firstRow="1" bandRow="1">
                <a:tableStyleId>{5C22544A-7EE6-4342-B048-85BDC9FD1C3A}</a:tableStyleId>
              </a:tblPr>
              <a:tblGrid>
                <a:gridCol w="924610">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90651" y="2784066"/>
            <a:ext cx="4144297"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73.102.177.154</a:t>
            </a:r>
            <a:r>
              <a:rPr lang="en-US" sz="2200" dirty="0">
                <a:latin typeface="Times New Roman" panose="02020603050405020304" pitchFamily="18" charset="0"/>
                <a:cs typeface="Times New Roman" panose="02020603050405020304" pitchFamily="18" charset="0"/>
              </a:rPr>
              <a:t>) = 171</a:t>
            </a:r>
          </a:p>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73.102.177.405) = 171</a:t>
            </a:r>
          </a:p>
          <a:p>
            <a:r>
              <a:rPr lang="en-US" sz="2200" dirty="0">
                <a:solidFill>
                  <a:sysClr val="windowText" lastClr="000000"/>
                </a:solidFill>
                <a:latin typeface="Times New Roman" panose="02020603050405020304" pitchFamily="18" charset="0"/>
                <a:cs typeface="Times New Roman" panose="02020603050405020304" pitchFamily="18" charset="0"/>
              </a:rPr>
              <a:t>They collide.</a:t>
            </a:r>
          </a:p>
        </p:txBody>
      </p:sp>
    </p:spTree>
    <p:extLst>
      <p:ext uri="{BB962C8B-B14F-4D97-AF65-F5344CB8AC3E}">
        <p14:creationId xmlns:p14="http://schemas.microsoft.com/office/powerpoint/2010/main" val="25301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3816429"/>
          </a:xfrm>
          <a:prstGeom prst="rect">
            <a:avLst/>
          </a:prstGeom>
          <a:noFill/>
        </p:spPr>
        <p:txBody>
          <a:bodyPr wrap="square" rtlCol="0">
            <a:spAutoFit/>
          </a:bodyPr>
          <a:lstStyle/>
          <a:p>
            <a:pPr>
              <a:spcAft>
                <a:spcPts val="1200"/>
              </a:spcAft>
            </a:pPr>
            <a:r>
              <a:rPr lang="en-US" sz="2400" dirty="0">
                <a:latin typeface="Times New Roman" panose="02020603050405020304" pitchFamily="18" charset="0"/>
                <a:cs typeface="Times New Roman" panose="02020603050405020304" pitchFamily="18" charset="0"/>
              </a:rPr>
              <a:t>Deterministic Nature: </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ensures consistency and reliability when storing and retrieving data.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input key will always hash to the same output value, which is essential for reliable data retrieval.</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397121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660145"/>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Table[4 – 11] </a:t>
            </a:r>
            <a:br>
              <a:rPr lang="en-US" sz="2700" dirty="0">
                <a:latin typeface="+mn-lt"/>
              </a:rPr>
            </a:br>
            <a:r>
              <a:rPr lang="en-US" sz="2700" dirty="0">
                <a:latin typeface="+mn-lt"/>
              </a:rPr>
              <a:t>Hash tables [12 – 25]</a:t>
            </a:r>
            <a:br>
              <a:rPr lang="en-US" sz="2700" dirty="0">
                <a:latin typeface="+mn-lt"/>
              </a:rPr>
            </a:br>
            <a:r>
              <a:rPr lang="en-US" sz="2700" dirty="0">
                <a:latin typeface="+mn-lt"/>
              </a:rPr>
              <a:t>Collision Resolutions [26-</a:t>
            </a:r>
            <a:r>
              <a:rPr lang="en-US" sz="2700" dirty="0">
                <a:solidFill>
                  <a:srgbClr val="FF0000"/>
                </a:solidFill>
                <a:latin typeface="+mn-lt"/>
              </a:rPr>
              <a:t>54</a:t>
            </a:r>
            <a:r>
              <a:rPr lang="en-US" sz="2700" dirty="0">
                <a:latin typeface="+mn-lt"/>
              </a:rPr>
              <a:t>]</a:t>
            </a:r>
            <a:br>
              <a:rPr lang="en-US" sz="2700" dirty="0">
                <a:latin typeface="+mn-lt"/>
              </a:rPr>
            </a:br>
            <a:r>
              <a:rPr lang="en-US" sz="2700" dirty="0">
                <a:latin typeface="+mn-lt"/>
              </a:rPr>
              <a:t>	Linear Probing [27-31]</a:t>
            </a:r>
            <a:br>
              <a:rPr lang="en-US" sz="2700" dirty="0">
                <a:latin typeface="+mn-lt"/>
              </a:rPr>
            </a:br>
            <a:r>
              <a:rPr lang="en-US" sz="2700" dirty="0">
                <a:latin typeface="+mn-lt"/>
              </a:rPr>
              <a:t>              Open Hashing (Chaining) [32 -</a:t>
            </a:r>
            <a:r>
              <a:rPr lang="en-US" sz="2700" dirty="0">
                <a:solidFill>
                  <a:srgbClr val="FF0000"/>
                </a:solidFill>
                <a:latin typeface="+mn-lt"/>
              </a:rPr>
              <a:t> 56</a:t>
            </a:r>
            <a:r>
              <a:rPr lang="en-US" sz="2700" dirty="0">
                <a:latin typeface="+mn-lt"/>
              </a:rPr>
              <a:t>]</a:t>
            </a:r>
            <a:br>
              <a:rPr lang="en-US" sz="2700" dirty="0">
                <a:latin typeface="+mn-lt"/>
              </a:rPr>
            </a:br>
            <a:r>
              <a:rPr lang="en-US" sz="2700" dirty="0">
                <a:latin typeface="+mn-lt"/>
              </a:rPr>
              <a:t>                       Load Factor [38], Simple Uniform hashing [19, 43], and </a:t>
            </a:r>
            <a:br>
              <a:rPr lang="en-US" sz="2700" dirty="0">
                <a:latin typeface="+mn-lt"/>
              </a:rPr>
            </a:br>
            <a:r>
              <a:rPr lang="en-US" sz="2700" dirty="0">
                <a:latin typeface="+mn-lt"/>
              </a:rPr>
              <a:t>                       Performance Analysis [42-54] </a:t>
            </a:r>
            <a:br>
              <a:rPr lang="en-US" sz="2700" dirty="0">
                <a:latin typeface="+mn-lt"/>
              </a:rPr>
            </a:br>
            <a:r>
              <a:rPr lang="en-US" sz="2700" dirty="0">
                <a:latin typeface="+mn-lt"/>
              </a:rPr>
              <a:t>              Good Hash functions [57 – </a:t>
            </a:r>
            <a:r>
              <a:rPr lang="en-US" sz="2700" dirty="0">
                <a:solidFill>
                  <a:srgbClr val="FF0000"/>
                </a:solidFill>
                <a:latin typeface="+mn-lt"/>
              </a:rPr>
              <a:t>112</a:t>
            </a:r>
            <a:r>
              <a:rPr lang="en-US" sz="2700" dirty="0">
                <a:latin typeface="+mn-lt"/>
              </a:rPr>
              <a:t> ] </a:t>
            </a:r>
            <a:br>
              <a:rPr lang="en-US" sz="2700" dirty="0">
                <a:latin typeface="+mn-lt"/>
              </a:rPr>
            </a:br>
            <a:r>
              <a:rPr lang="en-US" sz="2700" dirty="0">
                <a:latin typeface="+mn-lt"/>
              </a:rPr>
              <a:t>	         Assumptions [59], Key Interpretations [65-70], </a:t>
            </a:r>
            <a:br>
              <a:rPr lang="en-US" sz="2700" dirty="0">
                <a:latin typeface="+mn-lt"/>
              </a:rPr>
            </a:br>
            <a:r>
              <a:rPr lang="en-US" sz="2700" dirty="0">
                <a:latin typeface="+mn-lt"/>
              </a:rPr>
              <a:t>                       Modular Hashing </a:t>
            </a:r>
            <a:r>
              <a:rPr lang="en-US" sz="2700">
                <a:latin typeface="+mn-lt"/>
              </a:rPr>
              <a:t>[72 - </a:t>
            </a:r>
            <a:r>
              <a:rPr lang="en-US" sz="2700" dirty="0">
                <a:latin typeface="+mn-lt"/>
              </a:rPr>
              <a:t>76], Multiplication Hashing </a:t>
            </a:r>
            <a:r>
              <a:rPr lang="en-US" sz="2700">
                <a:latin typeface="+mn-lt"/>
              </a:rPr>
              <a:t>[77 - </a:t>
            </a:r>
            <a:r>
              <a:rPr lang="en-US" sz="2700" dirty="0">
                <a:latin typeface="+mn-lt"/>
              </a:rPr>
              <a:t>83], </a:t>
            </a:r>
            <a:br>
              <a:rPr lang="en-US" sz="2700" dirty="0">
                <a:latin typeface="+mn-lt"/>
              </a:rPr>
            </a:br>
            <a:r>
              <a:rPr lang="en-US" sz="2700" dirty="0">
                <a:latin typeface="+mn-lt"/>
              </a:rPr>
              <a:t>                       Universal hashing [84-</a:t>
            </a:r>
            <a:r>
              <a:rPr lang="en-US" sz="2700" dirty="0">
                <a:solidFill>
                  <a:srgbClr val="FF0000"/>
                </a:solidFill>
                <a:latin typeface="+mn-lt"/>
              </a:rPr>
              <a:t>112</a:t>
            </a:r>
            <a:r>
              <a:rPr lang="en-US" sz="2700" dirty="0">
                <a:latin typeface="+mn-lt"/>
              </a:rPr>
              <a:t>]</a:t>
            </a:r>
            <a:br>
              <a:rPr lang="en-US" sz="2700" dirty="0">
                <a:latin typeface="+mn-lt"/>
              </a:rPr>
            </a:br>
            <a:r>
              <a:rPr lang="en-US" sz="2700" dirty="0">
                <a:latin typeface="+mn-lt"/>
              </a:rPr>
              <a:t>             Open Addressing (Closed Hashing</a:t>
            </a:r>
            <a:r>
              <a:rPr lang="en-US" sz="2700">
                <a:latin typeface="+mn-lt"/>
              </a:rPr>
              <a:t>)[113 - 1</a:t>
            </a:r>
            <a:r>
              <a:rPr lang="en-US" sz="2700">
                <a:solidFill>
                  <a:srgbClr val="FF0000"/>
                </a:solidFill>
                <a:latin typeface="+mn-lt"/>
              </a:rPr>
              <a:t>75</a:t>
            </a:r>
            <a:r>
              <a:rPr lang="en-US" sz="2700">
                <a:latin typeface="+mn-lt"/>
              </a:rPr>
              <a:t>]</a:t>
            </a:r>
            <a:br>
              <a:rPr lang="en-US" sz="2700" dirty="0">
                <a:latin typeface="+mn-lt"/>
              </a:rPr>
            </a:br>
            <a:r>
              <a:rPr lang="en-US" sz="2700" dirty="0">
                <a:latin typeface="+mn-lt"/>
              </a:rPr>
              <a:t>                       Linear Probing [130 - 139], Quadratic Probing [141 -143 ],  </a:t>
            </a:r>
            <a:br>
              <a:rPr lang="en-US" sz="2700" dirty="0">
                <a:latin typeface="+mn-lt"/>
              </a:rPr>
            </a:br>
            <a:r>
              <a:rPr lang="en-US" sz="2700" dirty="0">
                <a:latin typeface="+mn-lt"/>
              </a:rPr>
              <a:t>                       Double Hashing [145 - 153]</a:t>
            </a:r>
            <a:br>
              <a:rPr lang="en-US" sz="2700" dirty="0">
                <a:latin typeface="+mn-lt"/>
              </a:rPr>
            </a:br>
            <a:r>
              <a:rPr lang="en-US" sz="2700" dirty="0">
                <a:latin typeface="+mn-lt"/>
              </a:rPr>
              <a:t>	          Analysis of Open Addressing [155 - </a:t>
            </a:r>
            <a:r>
              <a:rPr lang="en-US" sz="2700" dirty="0">
                <a:solidFill>
                  <a:srgbClr val="FF0000"/>
                </a:solidFill>
                <a:latin typeface="+mn-lt"/>
              </a:rPr>
              <a:t>175</a:t>
            </a:r>
            <a:r>
              <a:rPr lang="en-US" sz="2700" dirty="0">
                <a:latin typeface="+mn-lt"/>
              </a:rPr>
              <a:t> ]</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45351" y="847557"/>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687" y="526694"/>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357923" y="1107542"/>
            <a:ext cx="9476154" cy="5078313"/>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Pigeonhole Principle: </a:t>
            </a:r>
          </a:p>
          <a:p>
            <a:pPr marL="919163" lvl="1"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Impossible to Avoid collisions Due to the Pigeonhole Principles</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ince the number of possible input keys |U| is greater than the number of available hash table slots m,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 the number of collisions: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Achieving uniform distribution of keys: A</a:t>
            </a:r>
            <a:r>
              <a:rPr lang="en-US" sz="2400" dirty="0">
                <a:latin typeface="Times New Roman" panose="02020603050405020304" pitchFamily="18" charset="0"/>
                <a:cs typeface="Times New Roman" panose="02020603050405020304" pitchFamily="18" charset="0"/>
              </a:rPr>
              <a:t> well-designed h should distribute keys randomly and evenly across the hash table to minimize collisions.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426703"/>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297807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708981"/>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for resolution methods: Since collisions are inevitable, it is necessary to have methods for resolving them when they</a:t>
            </a:r>
            <a:r>
              <a:rPr lang="en-US" sz="2400" dirty="0">
                <a:latin typeface="Times New Roman" panose="02020603050405020304" pitchFamily="18" charset="0"/>
                <a:cs typeface="Times New Roman" panose="02020603050405020304" pitchFamily="18" charset="0"/>
              </a:rPr>
              <a:t> occur.</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Common methods include</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Chaining: Store multiple keys that hash to the same slot in a linked list</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Open Addressing: Find another slot within the table using a probing sequence. </a:t>
            </a:r>
          </a:p>
          <a:p>
            <a:pPr marL="1376363" lvl="2"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linear probing, quadratic probing, double hashing.</a:t>
            </a:r>
          </a:p>
          <a:p>
            <a:pPr marL="966788" lvl="2" indent="-461963">
              <a:spcAft>
                <a:spcPts val="12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42114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7481" y="2421262"/>
            <a:ext cx="9967530" cy="1222690"/>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352C9455-2420-41C4-8DD5-A460DA4B0EA7}"/>
              </a:ext>
            </a:extLst>
          </p:cNvPr>
          <p:cNvSpPr/>
          <p:nvPr/>
        </p:nvSpPr>
        <p:spPr>
          <a:xfrm>
            <a:off x="1485656" y="1614042"/>
            <a:ext cx="9183001" cy="3262432"/>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in Hash Tables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latin typeface="Times New Roman" panose="02020603050405020304" pitchFamily="18" charset="0"/>
                <a:ea typeface="Calibri" panose="020F0502020204030204" pitchFamily="34" charset="0"/>
                <a:cs typeface="Times New Roman" panose="02020603050405020304" pitchFamily="18" charset="0"/>
              </a:rPr>
              <a:t>collision resolution mechanism</a:t>
            </a:r>
          </a:p>
          <a:p>
            <a:pPr marL="800100" lvl="1"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To handle cases where multiple keys hash to the same value. </a:t>
            </a:r>
          </a:p>
          <a:p>
            <a:pPr>
              <a:spcBef>
                <a:spcPts val="12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Performance and efficiency: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performance and efficiency of the hash table can be maintained if the hash function is well-designed with effective collision resolution. </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706747"/>
            <a:ext cx="2148345" cy="584775"/>
          </a:xfrm>
          <a:prstGeom prst="rect">
            <a:avLst/>
          </a:prstGeom>
        </p:spPr>
        <p:txBody>
          <a:bodyPr wrap="none">
            <a:spAutoFit/>
          </a:bodyPr>
          <a:lstStyle/>
          <a:p>
            <a:r>
              <a:rPr lang="en-US" sz="3200" dirty="0">
                <a:cs typeface="Times New Roman" panose="02020603050405020304" pitchFamily="18" charset="0"/>
              </a:rPr>
              <a:t>Hash Tables</a:t>
            </a:r>
          </a:p>
        </p:txBody>
      </p:sp>
    </p:spTree>
    <p:extLst>
      <p:ext uri="{BB962C8B-B14F-4D97-AF65-F5344CB8AC3E}">
        <p14:creationId xmlns:p14="http://schemas.microsoft.com/office/powerpoint/2010/main" val="22528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257396"/>
            <a:ext cx="9202734" cy="5062924"/>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Definition of Direct-Address Tables:</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U={0,1,…, m−1}, m = |U|.</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direct-address table T[0 .. m-1] stores an element with key k in slot 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key directly corresponds to a slot in the table.</a:t>
            </a:r>
          </a:p>
          <a:p>
            <a:pPr>
              <a:spcBef>
                <a:spcPts val="600"/>
              </a:spcBef>
            </a:pPr>
            <a:r>
              <a:rPr lang="en-US" sz="2200" dirty="0">
                <a:latin typeface="Times New Roman" panose="02020603050405020304" pitchFamily="18" charset="0"/>
                <a:cs typeface="Times New Roman" panose="02020603050405020304" pitchFamily="18" charset="0"/>
              </a:rPr>
              <a:t>Definition of Hash Tables: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and m be the hash table size.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hash table T[0 .. m-1], m &lt;&lt; |U| uses a hash function h to map keys to positions in the table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hash function h maps keys from the universe U to {0,1,…, m−1}: h(k) = k mod  m.</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6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051208"/>
            <a:ext cx="9072282" cy="464742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Operations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T[k]=element.</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Return T[k].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Set T[k]=NIL.</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Operations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Place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Look for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Remove the element at T[h(k)].</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36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710549"/>
            <a:ext cx="9072282" cy="600164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r>
              <a:rPr lang="en-US" sz="2200" dirty="0">
                <a:latin typeface="Times New Roman" panose="02020603050405020304" pitchFamily="18" charset="0"/>
                <a:cs typeface="Times New Roman" panose="02020603050405020304" pitchFamily="18" charset="0"/>
              </a:rPr>
              <a:t>Time Complexity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time, guaranteed worst-case.</a:t>
            </a:r>
          </a:p>
          <a:p>
            <a:r>
              <a:rPr lang="en-US" sz="2200" dirty="0">
                <a:latin typeface="Times New Roman" panose="02020603050405020304" pitchFamily="18" charset="0"/>
                <a:cs typeface="Times New Roman" panose="02020603050405020304" pitchFamily="18" charset="0"/>
              </a:rPr>
              <a:t>Time Complexity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average time, assuming a good hash function that distributes keys uniformly.</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worst-case time complexity can be higher due to collisions, but with techniques like chaining or open addressing, performance remains efficient in practice.</a:t>
            </a:r>
          </a:p>
          <a:p>
            <a:pPr>
              <a:spcBef>
                <a:spcPts val="600"/>
              </a:spcBef>
              <a:spcAft>
                <a:spcPts val="600"/>
              </a:spcAft>
            </a:pPr>
            <a:r>
              <a:rPr lang="en-US" sz="2200" dirty="0">
                <a:latin typeface="Times New Roman" panose="02020603050405020304" pitchFamily="18" charset="0"/>
                <a:cs typeface="Times New Roman" panose="02020603050405020304" pitchFamily="18" charset="0"/>
              </a:rPr>
              <a:t>Storage Requirements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where m is the size of the universe ∣U∣.</a:t>
            </a:r>
          </a:p>
          <a:p>
            <a:r>
              <a:rPr lang="en-US" sz="2200" dirty="0">
                <a:latin typeface="Times New Roman" panose="02020603050405020304" pitchFamily="18" charset="0"/>
                <a:cs typeface="Times New Roman" panose="02020603050405020304" pitchFamily="18" charset="0"/>
              </a:rPr>
              <a:t>Storage Requirements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where ∣K∣ is the number of actual keys.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Typically, ∣K∣≪∣U∣, so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storage is much smaller than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of direct-address tables.</a:t>
            </a:r>
          </a:p>
        </p:txBody>
      </p:sp>
    </p:spTree>
    <p:extLst>
      <p:ext uri="{BB962C8B-B14F-4D97-AF65-F5344CB8AC3E}">
        <p14:creationId xmlns:p14="http://schemas.microsoft.com/office/powerpoint/2010/main" val="74954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F492D-0996-D96A-A976-FF0FC557EFC0}"/>
              </a:ext>
            </a:extLst>
          </p:cNvPr>
          <p:cNvSpPr txBox="1"/>
          <p:nvPr/>
        </p:nvSpPr>
        <p:spPr>
          <a:xfrm>
            <a:off x="3048886" y="3244334"/>
            <a:ext cx="6097772" cy="584775"/>
          </a:xfrm>
          <a:prstGeom prst="rect">
            <a:avLst/>
          </a:prstGeom>
          <a:noFill/>
        </p:spPr>
        <p:txBody>
          <a:bodyPr wrap="square">
            <a:spAutoFit/>
          </a:bodyPr>
          <a:lstStyle/>
          <a:p>
            <a:pPr>
              <a:spcBef>
                <a:spcPts val="12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Collision Resolution in Hash Tables </a:t>
            </a:r>
          </a:p>
        </p:txBody>
      </p:sp>
    </p:spTree>
    <p:extLst>
      <p:ext uri="{BB962C8B-B14F-4D97-AF65-F5344CB8AC3E}">
        <p14:creationId xmlns:p14="http://schemas.microsoft.com/office/powerpoint/2010/main" val="259880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988" y="704855"/>
            <a:ext cx="10034953" cy="37513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7886" y="704855"/>
                <a:ext cx="9290282" cy="615553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(closed hashing or open addressing)</a:t>
                </a:r>
              </a:p>
              <a:p>
                <a:pPr marL="461963" indent="-461963">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straightforward and effective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method for handling collisions in hash tables, especially when the number of collisions is relatively low.</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Hash Function: </a:t>
                </a:r>
              </a:p>
              <a:p>
                <a:pPr marL="914400"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an IP address n, define a Hash() function as Hash(n) = n mod m, where m is the hash table’s size. </a:t>
                </a:r>
              </a:p>
              <a:p>
                <a:pPr marL="1376363" lvl="1"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hash function computes the index k in the hash table, where k = n mod 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6363" lvl="1" indent="-460375">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record with the IP address n should ideally be placed in the position k, using Hash(n) = n mod m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 </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2"/>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Insertion Process: </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 position k is occupied, the process searches for the next available slot by checking subsequent positions k + 1, k + 2, …, m - 1, 0, 1, …, k – 1 in a circular manner.</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record is placed in the first empty slot found during this linear search.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67886" y="704855"/>
                <a:ext cx="9290282" cy="6155531"/>
              </a:xfrm>
              <a:prstGeom prst="rect">
                <a:avLst/>
              </a:prstGeom>
              <a:blipFill>
                <a:blip r:embed="rId2"/>
                <a:stretch>
                  <a:fillRect l="-984" t="-793" r="-394" b="-109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54266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219200" y="1691148"/>
            <a:ext cx="9448800" cy="403124"/>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903852"/>
            <a:ext cx="8906217" cy="4339650"/>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Search Process: </a:t>
            </a:r>
          </a:p>
          <a:p>
            <a:pPr marL="914400"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with its IP address n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hash 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Hash(n) = n mod m is used to compute the starting position k (says, k = n mod m).</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search proceeds linearly </a:t>
            </a:r>
            <a:r>
              <a:rPr lang="en-US" sz="2200" dirty="0">
                <a:latin typeface="Times New Roman" panose="02020603050405020304" pitchFamily="18" charset="0"/>
                <a:ea typeface="Calibri" panose="020F0502020204030204" pitchFamily="34" charset="0"/>
                <a:cs typeface="Times New Roman" panose="02020603050405020304" pitchFamily="18" charset="0"/>
              </a:rPr>
              <a:t>from this position k through m - 1, then from position 0 through k-1 if necessary, until the record is found or an empty slot is encountered (indicating the record is not in the table), or the process proceeds from the position k through k-1 (indicating the record is not in the table). </a:t>
            </a:r>
          </a:p>
        </p:txBody>
      </p:sp>
      <p:sp>
        <p:nvSpPr>
          <p:cNvPr id="4" name="Rectangle 3">
            <a:extLst>
              <a:ext uri="{FF2B5EF4-FFF2-40B4-BE49-F238E27FC236}">
                <a16:creationId xmlns:a16="http://schemas.microsoft.com/office/drawing/2014/main" id="{197317E8-6C25-4F89-AF54-04451DE39B8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spTree>
    <p:extLst>
      <p:ext uri="{BB962C8B-B14F-4D97-AF65-F5344CB8AC3E}">
        <p14:creationId xmlns:p14="http://schemas.microsoft.com/office/powerpoint/2010/main" val="37900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101510" y="1026400"/>
            <a:ext cx="8745932" cy="49244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218" y="1026400"/>
                <a:ext cx="8906217" cy="483068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Advantages: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Simple and easy to implement, requiring only a single array and a simple probing loop.</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Efficient when load factor is low (i.e., the load factor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𝑛𝑢𝑚𝑏𝑒𝑟</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𝑜𝑓</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𝑟𝑒𝑐𝑜𝑟𝑑𝑠</m:t>
                        </m:r>
                      </m:num>
                      <m:den>
                        <m:r>
                          <a:rPr lang="en-US" sz="2200" b="0" i="1" dirty="0" smtClean="0">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is low), the likelihood of collisions is minimal.</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Consequently, the average number of probes (comparisons) required to insert or find a record remains low.</a:t>
                </a:r>
              </a:p>
              <a:p>
                <a:pPr marL="452437">
                  <a:spcAft>
                    <a:spcPts val="6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6218" y="1026400"/>
                <a:ext cx="8906217" cy="4830681"/>
              </a:xfrm>
              <a:prstGeom prst="rect">
                <a:avLst/>
              </a:prstGeom>
              <a:blipFill>
                <a:blip r:embed="rId2"/>
                <a:stretch>
                  <a:fillRect l="-1095" t="-10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8" y="33245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632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Direct-Address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
        <p:nvSpPr>
          <p:cNvPr id="4" name="TextBox 3">
            <a:extLst>
              <a:ext uri="{FF2B5EF4-FFF2-40B4-BE49-F238E27FC236}">
                <a16:creationId xmlns:a16="http://schemas.microsoft.com/office/drawing/2014/main" id="{8C3DAB6B-785D-1D2C-810C-E6B9263359AC}"/>
              </a:ext>
            </a:extLst>
          </p:cNvPr>
          <p:cNvSpPr txBox="1"/>
          <p:nvPr/>
        </p:nvSpPr>
        <p:spPr>
          <a:xfrm>
            <a:off x="3405940" y="3924602"/>
            <a:ext cx="5513469" cy="2554545"/>
          </a:xfrm>
          <a:prstGeom prst="rect">
            <a:avLst/>
          </a:prstGeom>
          <a:noFill/>
        </p:spPr>
        <p:txBody>
          <a:bodyPr wrap="square" rtlCol="0">
            <a:spAutoFit/>
          </a:bodyPr>
          <a:lstStyle/>
          <a:p>
            <a:r>
              <a:rPr lang="en-US" sz="2000" dirty="0"/>
              <a:t>Scenario: In healthcare, when you need to make or change an appointment, healthcare personnel use your birthdate and name to locate your existing file. However, it can be challenging to identify the correct file if many patients share the exact birthdate or name. In such situations, your SSN is required to create a unique identifier for your file, ensuring it's correctly associated with you.</a:t>
            </a:r>
          </a:p>
        </p:txBody>
      </p:sp>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946110"/>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026400"/>
            <a:ext cx="8906217" cy="5324535"/>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Over time, linear probing can lead to clusters of occupied slots, known as 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 A new collision that occurred tends to prolong the cluster, increasing the number of probes required for subsequent operations.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Performance Degradation and High Load Factors: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 the load factor increases (i.e., the table becomes fuller), the probability of collisions rises, leading to longer probe sequences.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This degrades performance, making insertion and search operations more time-consuming.</a:t>
            </a:r>
          </a:p>
        </p:txBody>
      </p:sp>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85749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201" y="1625292"/>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520785"/>
            <a:ext cx="8906217" cy="3816429"/>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Reasons why it Works Well When Collisions Are Few:</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a low load factor, the hash table has plenty of empty slots.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Collisions occur infrequently, and when they do, the probe sequence to find the next available slot is short.</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linear nature of probing ensures that even if a collision occurs, the algorithm quickly finds an empty slot nearby.</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the average time complexity for insertion and search remains close to O(1), making hash table operations efficient.</a:t>
            </a:r>
          </a:p>
        </p:txBody>
      </p:sp>
      <p:sp>
        <p:nvSpPr>
          <p:cNvPr id="4" name="Rectangle 3">
            <a:extLst>
              <a:ext uri="{FF2B5EF4-FFF2-40B4-BE49-F238E27FC236}">
                <a16:creationId xmlns:a16="http://schemas.microsoft.com/office/drawing/2014/main" id="{197317E8-6C25-4F89-AF54-04451DE39B89}"/>
              </a:ext>
            </a:extLst>
          </p:cNvPr>
          <p:cNvSpPr/>
          <p:nvPr/>
        </p:nvSpPr>
        <p:spPr>
          <a:xfrm>
            <a:off x="1376218" y="480317"/>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4319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latin typeface="Times New Roman" panose="02020603050405020304" pitchFamily="18" charset="0"/>
                <a:cs typeface="Times New Roman" panose="02020603050405020304" pitchFamily="18" charset="0"/>
              </a:rPr>
              <a:t>Collision resolution by chaining</a:t>
            </a:r>
            <a:r>
              <a:rPr lang="en-US" sz="2400" dirty="0">
                <a:latin typeface="Times New Roman" panose="02020603050405020304" pitchFamily="18" charset="0"/>
                <a:cs typeface="Times New Roman" panose="02020603050405020304" pitchFamily="18" charset="0"/>
              </a:rPr>
              <a:t>:  Each hash-table slot T[j] contains a linked list of all the keys whose hash value is j. 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204658" y="274701"/>
            <a:ext cx="8673737" cy="467556"/>
          </a:xfrm>
          <a:prstGeom prst="rect">
            <a:avLst/>
          </a:prstGeom>
          <a:solidFill>
            <a:srgbClr val="FFFF00"/>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Collision Resolution by Chaining (or called Open Hashing)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67935" y="706147"/>
            <a:ext cx="3829646" cy="369332"/>
          </a:xfrm>
          <a:prstGeom prst="rect">
            <a:avLst/>
          </a:prstGeom>
          <a:noFill/>
        </p:spPr>
        <p:txBody>
          <a:bodyPr wrap="square" rtlCol="0">
            <a:spAutoFit/>
          </a:bodyPr>
          <a:lstStyle/>
          <a:p>
            <a:r>
              <a:rPr lang="en-US" dirty="0"/>
              <a:t>slots           linked lists</a:t>
            </a:r>
          </a:p>
        </p:txBody>
      </p:sp>
    </p:spTree>
    <p:extLst>
      <p:ext uri="{BB962C8B-B14F-4D97-AF65-F5344CB8AC3E}">
        <p14:creationId xmlns:p14="http://schemas.microsoft.com/office/powerpoint/2010/main" val="135370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402856"/>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84646" y="1597576"/>
            <a:ext cx="887207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Storage: </a:t>
            </a:r>
          </a:p>
          <a:p>
            <a:pPr marL="914400" indent="-452438">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Structure: </a:t>
            </a:r>
          </a:p>
          <a:p>
            <a:pPr marL="914400"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an array of linked lists. Each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points to the head of a linked list that contains all elements hashing to the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9643" y="693008"/>
            <a:ext cx="980013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Dictionary Operations on a Hash Table T</a:t>
            </a:r>
            <a:endParaRPr lang="en-US" sz="2400" dirty="0">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When collisions are resolved by chaining, the </a:t>
            </a:r>
            <a:r>
              <a:rPr lang="en-US" sz="24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400" dirty="0">
                <a:solidFill>
                  <a:srgbClr val="0000FF"/>
                </a:solidFill>
                <a:latin typeface="Times New Roman" panose="02020603050405020304" pitchFamily="18" charset="0"/>
                <a:cs typeface="Times New Roman" panose="02020603050405020304" pitchFamily="18" charset="0"/>
              </a:rPr>
              <a:t>are</a:t>
            </a:r>
            <a:r>
              <a:rPr lang="en-US" sz="2400" dirty="0">
                <a:latin typeface="Times New Roman" panose="02020603050405020304" pitchFamily="18" charset="0"/>
                <a:cs typeface="Times New Roman" panose="02020603050405020304" pitchFamily="18" charset="0"/>
              </a:rPr>
              <a:t>:</a:t>
            </a:r>
          </a:p>
          <a:p>
            <a:pPr marL="1376363"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Chained-Hash-Insert(T,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Insert element x at the head of the linked list at slot T[h(key[x])]</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Chained-Hash-Search(T, k)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Search the linked list at slot T[h(k)] for an element with key k </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Chained-Hash-Delete(T,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Find x in the linked list at slot T[h(key[x])]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Adjust the pointers in the linked list to Delete x </a:t>
            </a:r>
          </a:p>
        </p:txBody>
      </p:sp>
    </p:spTree>
    <p:extLst>
      <p:ext uri="{BB962C8B-B14F-4D97-AF65-F5344CB8AC3E}">
        <p14:creationId xmlns:p14="http://schemas.microsoft.com/office/powerpoint/2010/main" val="96365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894672"/>
            <a:ext cx="8179033"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2092208"/>
            <a:ext cx="8721434" cy="3748447"/>
          </a:xfrm>
        </p:spPr>
        <p:txBody>
          <a:bodyPr>
            <a:normAutofit lnSpcReduction="10000"/>
          </a:bodyPr>
          <a:lstStyle/>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Operation (Chained-Hash-Insert(T, x)): </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20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657807"/>
            <a:ext cx="8188866"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907459"/>
            <a:ext cx="9250750" cy="4950542"/>
          </a:xfrm>
        </p:spPr>
        <p:txBody>
          <a:bodyPr>
            <a:normAutofit fontScale="92500" lnSpcReduction="10000"/>
          </a:bodyPr>
          <a:lstStyle/>
          <a:p>
            <a:pPr marL="4619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Operation (Chained-Hash-Search(T, k): </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the linked list at slot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p>
          <a:p>
            <a:pPr marL="13763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for searching is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p>
          <a:p>
            <a:pPr marL="1828800" lvl="1" indent="-461963">
              <a:tabLst>
                <a:tab pos="914400" algn="l"/>
              </a:tabLst>
            </a:pPr>
            <a:r>
              <a:rPr lang="en-US" sz="2600" dirty="0">
                <a:solidFill>
                  <a:srgbClr val="0D0D0D"/>
                </a:solidFill>
                <a:highlight>
                  <a:srgbClr val="FFFFFF"/>
                </a:highlight>
                <a:latin typeface="Times New Roman" panose="02020603050405020304" pitchFamily="18" charset="0"/>
                <a:cs typeface="Times New Roman" panose="02020603050405020304" pitchFamily="18" charset="0"/>
              </a:rPr>
              <a:t>I</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n the worst case, all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endPar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777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8031" y="234904"/>
            <a:ext cx="8256431"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8030" y="1101213"/>
            <a:ext cx="8530495" cy="5756787"/>
          </a:xfrm>
        </p:spPr>
        <p:txBody>
          <a:bodyPr>
            <a:normAutofit fontScale="77500" lnSpcReduction="20000"/>
          </a:bodyPr>
          <a:lstStyle/>
          <a:p>
            <a:pPr marL="461963" indent="-461963" algn="l"/>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Operation (Chained-Hash-Delete(T, x): </a:t>
            </a:r>
          </a:p>
          <a:p>
            <a:pPr marL="914400" indent="-461963" algn="l">
              <a:tabLst>
                <a:tab pos="914400"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Delete an element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from the hash table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linked list at slot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involves searching the list, which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from a singly or doubly linked list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 once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is found.</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step dominates the time complexity.</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Combined Search and Deletion:</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slot for x: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for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Total 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highlight>
                  <a:srgbClr val="FFFFFF"/>
                </a:highlight>
                <a:latin typeface="Times New Roman" panose="02020603050405020304" pitchFamily="18" charset="0"/>
                <a:cs typeface="Times New Roman" panose="02020603050405020304" pitchFamily="18" charset="0"/>
              </a:rPr>
              <a:t>1</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4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320502" y="1039415"/>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242458"/>
            <a:ext cx="9702140" cy="6537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896236"/>
                <a:ext cx="9208339" cy="5961764"/>
              </a:xfrm>
            </p:spPr>
            <p:txBody>
              <a:bodyPr>
                <a:noAutofit/>
              </a:bodyPr>
              <a:lstStyle/>
              <a:p>
                <a:pPr marL="461963" indent="-461963">
                  <a:lnSpc>
                    <a:spcPct val="12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4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Definition:</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the hash table T with m slots have n elements. </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load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a hash table T is defined as the average number of elements per slot</a:t>
                </a:r>
              </a:p>
              <a:p>
                <a:pPr marL="855663" indent="-403225">
                  <a:lnSpc>
                    <a:spcPct val="100000"/>
                  </a:lnSpc>
                  <a:spcBef>
                    <a:spcPts val="0"/>
                  </a:spcBef>
                  <a:spcAft>
                    <a:spcPts val="600"/>
                  </a:spcAft>
                  <a:buNone/>
                  <a:tabLst>
                    <a:tab pos="914400" algn="l"/>
                  </a:tabLst>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r>
                      <a:rPr lang="en-US" sz="2400" b="0" i="0" smtClean="0">
                        <a:solidFill>
                          <a:srgbClr val="0000FF"/>
                        </a:solidFill>
                        <a:latin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Variations: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vary as follows:</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marL="914400" indent="-461963"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896236"/>
                <a:ext cx="9208339" cy="5961764"/>
              </a:xfrm>
              <a:blipFill>
                <a:blip r:embed="rId2"/>
                <a:stretch>
                  <a:fillRect l="-1060" t="-204"/>
                </a:stretch>
              </a:blipFill>
            </p:spPr>
            <p:txBody>
              <a:bodyPr/>
              <a:lstStyle/>
              <a:p>
                <a:r>
                  <a:rPr lang="en-US">
                    <a:noFill/>
                  </a:rPr>
                  <a:t> </a:t>
                </a:r>
              </a:p>
            </p:txBody>
          </p:sp>
        </mc:Fallback>
      </mc:AlternateContent>
    </p:spTree>
    <p:extLst>
      <p:ext uri="{BB962C8B-B14F-4D97-AF65-F5344CB8AC3E}">
        <p14:creationId xmlns:p14="http://schemas.microsoft.com/office/powerpoint/2010/main" val="298096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Performance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67912" y="879216"/>
            <a:ext cx="9099157" cy="5978784"/>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Performance</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the average case, </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assuming a good hash function that distributes keys uniformly (which minimizes the collision occurrences):</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O(1) time on average. The element is inserted at the beginning or end of the linked list in its slot.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O(1) time on average. assuming we have a pointer to the element to be deleted.</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O(1) time on average, as the expected length of the linked list 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operations are efficient if the hash function is good and the hash table is not too full (i.e., a low load factor (α)). </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case: O(1).</a:t>
            </a:r>
            <a:endPar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58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134035" y="331694"/>
            <a:ext cx="9923930" cy="637097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dynamic set </a:t>
            </a:r>
            <a:r>
              <a:rPr lang="en-US" sz="2400" dirty="0">
                <a:latin typeface="Times New Roman" panose="02020603050405020304" pitchFamily="18" charset="0"/>
                <a:cs typeface="Times New Roman" panose="02020603050405020304" pitchFamily="18" charset="0"/>
              </a:rPr>
              <a:t>is a data structure that allows the management of a collection of elements.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(key, satellite data) pairs and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operations supported by a dynamic set include INSERT, SEARCH, and DELETE.</a:t>
            </a:r>
          </a:p>
          <a:p>
            <a:r>
              <a:rPr lang="en-US" sz="2400" dirty="0">
                <a:latin typeface="Times New Roman" panose="02020603050405020304" pitchFamily="18" charset="0"/>
                <a:cs typeface="Times New Roman" panose="02020603050405020304" pitchFamily="18" charset="0"/>
              </a:rPr>
              <a:t>Dictionary, a type of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dictionary is a data structure that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stores elements as (key, value) pairs and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operations INSERT, SEARCH, and DELETE on these (key, value) pairs. </a:t>
            </a:r>
          </a:p>
          <a:p>
            <a:r>
              <a:rPr lang="en-US" sz="2400" dirty="0">
                <a:latin typeface="Times New Roman" panose="02020603050405020304" pitchFamily="18" charset="0"/>
                <a:cs typeface="Times New Roman" panose="02020603050405020304" pitchFamily="18" charset="0"/>
              </a:rPr>
              <a:t>Implementations of Dictionaries: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Balanced binary search tree, which supports all these operations in O(log 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Doubly linked list, which supports INSERT and DELETE in O(1) time but SEARCH in O(n)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Hash table, which, under the assumption of a good hash function and uniform distribution of keys, supports all of these operations O(1) time. </a:t>
            </a:r>
          </a:p>
        </p:txBody>
      </p:sp>
    </p:spTree>
    <p:extLst>
      <p:ext uri="{BB962C8B-B14F-4D97-AF65-F5344CB8AC3E}">
        <p14:creationId xmlns:p14="http://schemas.microsoft.com/office/powerpoint/2010/main" val="110070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Performance</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keys hash to the same slot.</a:t>
            </a:r>
          </a:p>
          <a:p>
            <a:pPr marL="1376363" indent="-452438"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might need to traverse the entire list to find the element.</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if we check for duplicates 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lvl="1" indent="-452438"/>
            <a:r>
              <a:rPr lang="en-US" dirty="0">
                <a:solidFill>
                  <a:srgbClr val="0D0D0D"/>
                </a:solidFill>
                <a:highlight>
                  <a:srgbClr val="FFFFFF"/>
                </a:highlight>
                <a:latin typeface="Times New Roman" panose="02020603050405020304" pitchFamily="18" charset="0"/>
                <a:cs typeface="Times New Roman" panose="02020603050405020304" pitchFamily="18" charset="0"/>
              </a:rPr>
              <a:t>Worst case: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lvl="1"/>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52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9112804" cy="5757624"/>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marL="461963"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Simple Hash Functions: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generally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1963" indent="-461963"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Complex hash functions: Typically considered O(1) in analysis but can be more than O(1) in practice.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With a good hash function that distributes keys uniformly across the hash table and a properly sized table (keeping </a:t>
                </a:r>
                <a14:m>
                  <m:oMath xmlns:m="http://schemas.openxmlformats.org/officeDocument/2006/math">
                    <m:r>
                      <a:rPr lang="en-US" sz="2400" i="1" smtClean="0">
                        <a:solidFill>
                          <a:srgbClr val="0D0D0D"/>
                        </a:solidFill>
                        <a:effectLst/>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low), the average time complexity for search, insertion, and deletion is </a:t>
                </a:r>
                <a:r>
                  <a:rPr lang="en-US" sz="2400" i="1" dirty="0">
                    <a:solidFill>
                      <a:srgbClr val="0000FF"/>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(1).</a:t>
                </a:r>
                <a:r>
                  <a:rPr lang="en-US" sz="1600" dirty="0">
                    <a:solidFill>
                      <a:srgbClr val="0000FF"/>
                    </a:solidFill>
                  </a:rPr>
                  <a:t> </a:t>
                </a:r>
              </a:p>
              <a:p>
                <a:pPr marL="914400" lvl="1" indent="-457200"/>
                <a:r>
                  <a:rPr lang="en-US" dirty="0">
                    <a:latin typeface="Times New Roman" panose="02020603050405020304" pitchFamily="18" charset="0"/>
                    <a:cs typeface="Times New Roman" panose="02020603050405020304" pitchFamily="18" charset="0"/>
                  </a:rPr>
                  <a:t>This constant time performance is due to the arrays' direct access nature and the hash function's efficiency in minimizing collisions.</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 Case: The worst-case time complexity for these operations is Θ(</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which is no better than using a simple linked list for all elements.</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1100376"/>
                <a:ext cx="9112804" cy="5757624"/>
              </a:xfrm>
              <a:blipFill>
                <a:blip r:embed="rId2"/>
                <a:stretch>
                  <a:fillRect l="-1070" t="-1483" r="-1271" b="-2013"/>
                </a:stretch>
              </a:blipFill>
            </p:spPr>
            <p:txBody>
              <a:bodyPr/>
              <a:lstStyle/>
              <a:p>
                <a:r>
                  <a:rPr lang="en-US">
                    <a:noFill/>
                  </a:rPr>
                  <a:t> </a:t>
                </a:r>
              </a:p>
            </p:txBody>
          </p:sp>
        </mc:Fallback>
      </mc:AlternateContent>
    </p:spTree>
    <p:extLst>
      <p:ext uri="{BB962C8B-B14F-4D97-AF65-F5344CB8AC3E}">
        <p14:creationId xmlns:p14="http://schemas.microsoft.com/office/powerpoint/2010/main" val="358974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307239"/>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75010" y="1460904"/>
                <a:ext cx="9345211" cy="4989057"/>
              </a:xfrm>
            </p:spPr>
            <p:txBody>
              <a:bodyPr>
                <a:noAutofit/>
              </a:bodyPr>
              <a:lstStyle/>
              <a:p>
                <a:pPr marL="0" indent="0">
                  <a:lnSpc>
                    <a:spcPct val="100000"/>
                  </a:lnSpc>
                  <a:spcBef>
                    <a:spcPts val="0"/>
                  </a:spcBef>
                  <a:spcAft>
                    <a:spcPts val="400"/>
                  </a:spcAft>
                  <a:buNone/>
                </a:pPr>
                <a:r>
                  <a:rPr lang="en-US" sz="2400" dirty="0">
                    <a:latin typeface="Times New Roman" panose="02020603050405020304" pitchFamily="18" charset="0"/>
                    <a:cs typeface="Times New Roman" panose="02020603050405020304" pitchFamily="18" charset="0"/>
                  </a:rPr>
                  <a:t>Average-Case Performance Analysis of Hashing with Chaining</a:t>
                </a:r>
              </a:p>
              <a:p>
                <a:pPr marL="0"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To analyze the average-case performance of hashing with chaining,  let’s consider the load factor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and the assumption of simple uniform hashing.</a:t>
                </a:r>
              </a:p>
              <a:p>
                <a:pPr marL="463550" indent="-463550">
                  <a:lnSpc>
                    <a:spcPct val="100000"/>
                  </a:lnSpc>
                  <a:spcBef>
                    <a:spcPts val="0"/>
                  </a:spcBef>
                  <a:spcAft>
                    <a:spcPts val="400"/>
                  </a:spcAft>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O(1)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and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keys to be stored among the m slots.</a:t>
                </a: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75010" y="1460904"/>
                <a:ext cx="9345211" cy="4989057"/>
              </a:xfrm>
              <a:blipFill>
                <a:blip r:embed="rId2"/>
                <a:stretch>
                  <a:fillRect l="-1044" t="-978"/>
                </a:stretch>
              </a:blipFill>
            </p:spPr>
            <p:txBody>
              <a:bodyPr/>
              <a:lstStyle/>
              <a:p>
                <a:r>
                  <a:rPr lang="en-US">
                    <a:noFill/>
                  </a:rPr>
                  <a:t> </a:t>
                </a:r>
              </a:p>
            </p:txBody>
          </p:sp>
        </mc:Fallback>
      </mc:AlternateContent>
    </p:spTree>
    <p:extLst>
      <p:ext uri="{BB962C8B-B14F-4D97-AF65-F5344CB8AC3E}">
        <p14:creationId xmlns:p14="http://schemas.microsoft.com/office/powerpoint/2010/main" val="805288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177407"/>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94674" y="910298"/>
                <a:ext cx="9345211" cy="5947702"/>
              </a:xfrm>
            </p:spPr>
            <p:txBody>
              <a:bodyPr>
                <a:noAutofit/>
              </a:bodyPr>
              <a:lstStyle/>
              <a:p>
                <a:pPr marL="0"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Assumptions:</a:t>
                </a:r>
              </a:p>
              <a:p>
                <a:pPr marL="914400" indent="-463550">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The assumption of </a:t>
                </a:r>
                <a:r>
                  <a:rPr lang="en-US" sz="2400" i="1" dirty="0">
                    <a:solidFill>
                      <a:srgbClr val="0000FF"/>
                    </a:solidFill>
                    <a:latin typeface="Times New Roman" panose="02020603050405020304" pitchFamily="18" charset="0"/>
                    <a:cs typeface="Times New Roman" panose="02020603050405020304" pitchFamily="18" charset="0"/>
                  </a:rPr>
                  <a:t>simple uniform hashing</a:t>
                </a:r>
                <a:r>
                  <a:rPr lang="en-US" sz="2400" dirty="0">
                    <a:latin typeface="Times New Roman" panose="02020603050405020304" pitchFamily="18" charset="0"/>
                    <a:cs typeface="Times New Roman" panose="02020603050405020304" pitchFamily="18" charset="0"/>
                  </a:rPr>
                  <a:t>: </a:t>
                </a:r>
              </a:p>
              <a:p>
                <a:pPr marL="1828800" lvl="1" indent="-452438">
                  <a:lnSpc>
                    <a:spcPct val="100000"/>
                  </a:lnSpc>
                  <a:spcBef>
                    <a:spcPts val="0"/>
                  </a:spcBef>
                  <a:spcAft>
                    <a:spcPts val="400"/>
                  </a:spcAft>
                </a:pPr>
                <a:r>
                  <a:rPr lang="en-US" dirty="0">
                    <a:solidFill>
                      <a:srgbClr val="FF0000"/>
                    </a:solidFill>
                    <a:latin typeface="Times New Roman" panose="02020603050405020304" pitchFamily="18" charset="0"/>
                    <a:cs typeface="Times New Roman" panose="02020603050405020304" pitchFamily="18" charset="0"/>
                  </a:rPr>
                  <a:t>any given element is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equally</a:t>
                </a:r>
                <a:r>
                  <a:rPr lang="en-US" sz="2400" dirty="0">
                    <a:solidFill>
                      <a:srgbClr val="FF0000"/>
                    </a:solidFill>
                    <a:latin typeface="Times New Roman" panose="02020603050405020304" pitchFamily="18" charset="0"/>
                    <a:cs typeface="Times New Roman" panose="02020603050405020304" pitchFamily="18" charset="0"/>
                  </a:rPr>
                  <a:t> likely to hash into any of the m slots,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independent of</a:t>
                </a:r>
                <a:r>
                  <a:rPr lang="en-US" sz="2400" dirty="0">
                    <a:solidFill>
                      <a:srgbClr val="FF0000"/>
                    </a:solidFill>
                    <a:latin typeface="Times New Roman" panose="02020603050405020304" pitchFamily="18" charset="0"/>
                    <a:cs typeface="Times New Roman" panose="02020603050405020304" pitchFamily="18" charset="0"/>
                  </a:rPr>
                  <a:t> where any other element has hashed to. </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Computing the hash value </a:t>
                </a:r>
                <a:r>
                  <a:rPr lang="en-US" dirty="0">
                    <a:solidFill>
                      <a:srgbClr val="0000FF"/>
                    </a:solidFill>
                    <a:latin typeface="Times New Roman" panose="02020603050405020304" pitchFamily="18" charset="0"/>
                    <a:cs typeface="Times New Roman" panose="02020603050405020304" pitchFamily="18" charset="0"/>
                  </a:rPr>
                  <a:t>h(k) takes O(1) time</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Accessing slot h(k) takes O(1) time.</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Searching within a list takes O(L) time, where L is the length of the list at slot T[h(k)].  </a:t>
                </a:r>
              </a:p>
              <a:p>
                <a:pPr marL="0" lvl="1" indent="0">
                  <a:lnSpc>
                    <a:spcPct val="100000"/>
                  </a:lnSpc>
                  <a:spcBef>
                    <a:spcPts val="0"/>
                  </a:spcBef>
                  <a:spcAft>
                    <a:spcPts val="400"/>
                  </a:spcAft>
                  <a:buNone/>
                </a:pPr>
                <a:r>
                  <a:rPr lang="en-US" dirty="0">
                    <a:solidFill>
                      <a:srgbClr val="0000FF"/>
                    </a:solidFill>
                    <a:latin typeface="Times New Roman" panose="02020603050405020304" pitchFamily="18" charset="0"/>
                    <a:cs typeface="Times New Roman" panose="02020603050405020304" pitchFamily="18" charset="0"/>
                  </a:rPr>
                  <a:t>Load Factor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914400" lvl="1" indent="-461963">
                  <a:lnSpc>
                    <a:spcPct val="100000"/>
                  </a:lnSpc>
                  <a:spcBef>
                    <a:spcPts val="0"/>
                  </a:spcBef>
                  <a:spcAft>
                    <a:spcPts val="400"/>
                  </a:spcAft>
                </a:pPr>
                <a:r>
                  <a:rPr lang="en-US" i="1" dirty="0">
                    <a:solidFill>
                      <a:srgbClr val="0D0D0D"/>
                    </a:solidFill>
                    <a:highlight>
                      <a:srgbClr val="FFFFFF"/>
                    </a:highlight>
                    <a:latin typeface="Times New Roman" panose="02020603050405020304" pitchFamily="18" charset="0"/>
                    <a:cs typeface="Times New Roman" panose="02020603050405020304" pitchFamily="18" charset="0"/>
                  </a:rPr>
                  <a:t>α </a:t>
                </a:r>
                <a:r>
                  <a:rPr lang="en-US" dirty="0">
                    <a:solidFill>
                      <a:srgbClr val="0D0D0D"/>
                    </a:solidFill>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rgbClr val="0000FF"/>
                            </a:solidFill>
                            <a:latin typeface="Cambria Math" panose="02040503050406030204" pitchFamily="18" charset="0"/>
                            <a:cs typeface="Times New Roman" panose="02020603050405020304" pitchFamily="18" charset="0"/>
                          </a:rPr>
                        </m:ctrlPr>
                      </m:fPr>
                      <m:num>
                        <m:r>
                          <a:rPr lang="en-US" i="1">
                            <a:solidFill>
                              <a:srgbClr val="0000FF"/>
                            </a:solidFill>
                            <a:latin typeface="Cambria Math" panose="02040503050406030204" pitchFamily="18" charset="0"/>
                            <a:cs typeface="Times New Roman" panose="02020603050405020304" pitchFamily="18" charset="0"/>
                          </a:rPr>
                          <m:t>𝑛</m:t>
                        </m:r>
                      </m:num>
                      <m:den>
                        <m:r>
                          <a:rPr lang="en-US" i="1">
                            <a:solidFill>
                              <a:srgbClr val="0000FF"/>
                            </a:solidFill>
                            <a:latin typeface="Cambria Math" panose="02040503050406030204" pitchFamily="18" charset="0"/>
                            <a:cs typeface="Times New Roman" panose="02020603050405020304" pitchFamily="18" charset="0"/>
                          </a:rPr>
                          <m:t>𝑚</m:t>
                        </m:r>
                      </m:den>
                    </m:f>
                  </m:oMath>
                </a14:m>
                <a:endParaRPr lang="en-US" dirty="0">
                  <a:solidFill>
                    <a:srgbClr val="0000FF"/>
                  </a:solidFill>
                  <a:latin typeface="Times New Roman" panose="02020603050405020304" pitchFamily="18" charset="0"/>
                  <a:cs typeface="Times New Roman" panose="02020603050405020304" pitchFamily="18" charset="0"/>
                </a:endParaRPr>
              </a:p>
              <a:p>
                <a:pPr marL="0" indent="0" algn="l">
                  <a:buNone/>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Expected Length of a List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expected number of elements in any slot (list) is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since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is the average number of elements per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94674" y="910298"/>
                <a:ext cx="9345211" cy="5947702"/>
              </a:xfrm>
              <a:blipFill>
                <a:blip r:embed="rId2"/>
                <a:stretch>
                  <a:fillRect l="-1044" t="-820" r="-1500" b="-3074"/>
                </a:stretch>
              </a:blipFill>
            </p:spPr>
            <p:txBody>
              <a:bodyPr/>
              <a:lstStyle/>
              <a:p>
                <a:r>
                  <a:rPr lang="en-US">
                    <a:noFill/>
                  </a:rPr>
                  <a:t> </a:t>
                </a:r>
              </a:p>
            </p:txBody>
          </p:sp>
        </mc:Fallback>
      </mc:AlternateContent>
    </p:spTree>
    <p:extLst>
      <p:ext uri="{BB962C8B-B14F-4D97-AF65-F5344CB8AC3E}">
        <p14:creationId xmlns:p14="http://schemas.microsoft.com/office/powerpoint/2010/main" val="386025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18699" y="2350238"/>
            <a:ext cx="10019407" cy="3976424"/>
          </a:xfrm>
        </p:spPr>
        <p:txBody>
          <a:bodyPr>
            <a:noAutofit/>
          </a:bodyPr>
          <a:lstStyle/>
          <a:p>
            <a:pPr marL="4572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 Unsuccessful Search</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In an unsuccessful search, no element in the table has key k.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II: Successful Search </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On average, half of the elements in the list need to be checked before finding the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818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 the search is unsuccessful: no element in the table has key k.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endParaRPr lang="en-US" sz="2400" i="1" dirty="0">
              <a:solidFill>
                <a:srgbClr val="0000FF"/>
              </a:solidFill>
              <a:highlight>
                <a:srgbClr val="FFFFFF"/>
              </a:highlight>
              <a:latin typeface="Times New Roman" panose="02020603050405020304" pitchFamily="18" charset="0"/>
              <a:cs typeface="Times New Roman" panose="02020603050405020304" pitchFamily="18" charset="0"/>
            </a:endParaRP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Compute Hash Value: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Access Slot: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Search List: O(L), where L =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000FF"/>
                </a:solidFill>
                <a:latin typeface="Times New Roman" panose="02020603050405020304" pitchFamily="18" charset="0"/>
                <a:cs typeface="Times New Roman" panose="02020603050405020304" pitchFamily="18" charset="0"/>
              </a:rPr>
              <a:t>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Thus, the total time for an unsuccessful search is: </a:t>
            </a:r>
          </a:p>
          <a:p>
            <a:pPr marL="1366837"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Number of Elements Checked: </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compute Hash Value: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Access Slot: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Search List: O(</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Thus, the total time for a successful search is: </a:t>
                </a:r>
              </a:p>
              <a:p>
                <a:pPr marL="914400"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914400" lvl="2"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r="-1156" b="-4768"/>
                </a:stretch>
              </a:blipFill>
            </p:spPr>
            <p:txBody>
              <a:bodyPr/>
              <a:lstStyle/>
              <a:p>
                <a:r>
                  <a:rPr lang="en-US">
                    <a:noFill/>
                  </a:rPr>
                  <a:t> </a:t>
                </a:r>
              </a:p>
            </p:txBody>
          </p:sp>
        </mc:Fallback>
      </mc:AlternateContent>
    </p:spTree>
    <p:extLst>
      <p:ext uri="{BB962C8B-B14F-4D97-AF65-F5344CB8AC3E}">
        <p14:creationId xmlns:p14="http://schemas.microsoft.com/office/powerpoint/2010/main" val="3771786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 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1569"/>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is the expected number of elements examined in an unsuccessful search.</a:t>
                </a:r>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latin typeface="Times New Roman" panose="02020603050405020304" pitchFamily="18" charset="0"/>
                    <a:cs typeface="Times New Roman" panose="02020603050405020304" pitchFamily="18" charset="0"/>
                  </a:rPr>
                  <a:t>the time to compute h(k), and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the time to traverse the list at the slot T[h(k)]</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Thus, the total time for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555" y="2451659"/>
            <a:ext cx="9746994" cy="203437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50675" y="914885"/>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cs typeface="Times New Roman" panose="02020603050405020304" pitchFamily="18" charset="0"/>
                  </a:rPr>
                  <a:t>Theorem 12.2 (</a:t>
                </a:r>
                <a:r>
                  <a:rPr lang="en-US" sz="2400" dirty="0">
                    <a:solidFill>
                      <a:srgbClr val="0000FF"/>
                    </a:solidFill>
                    <a:latin typeface="Times New Roman" panose="02020603050405020304" pitchFamily="18" charset="0"/>
                    <a:cs typeface="Times New Roman" panose="02020603050405020304" pitchFamily="18" charset="0"/>
                  </a:rPr>
                  <a:t>a successful search</a:t>
                </a:r>
                <a:r>
                  <a:rPr lang="en-US" sz="2400" dirty="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spTree>
    <p:extLst>
      <p:ext uri="{BB962C8B-B14F-4D97-AF65-F5344CB8AC3E}">
        <p14:creationId xmlns:p14="http://schemas.microsoft.com/office/powerpoint/2010/main" val="387123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7" y="1322522"/>
            <a:ext cx="9152965"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Direct-address tables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direct-address table is a simple and efficient data structure for implementing a dynamic set, given certain assumptions about the input. </a:t>
            </a:r>
          </a:p>
          <a:p>
            <a:r>
              <a:rPr lang="en-US" sz="2400" dirty="0">
                <a:latin typeface="Times New Roman" panose="02020603050405020304" pitchFamily="18" charset="0"/>
                <a:cs typeface="Times New Roman" panose="02020603050405020304" pitchFamily="18" charset="0"/>
              </a:rPr>
              <a:t>Suppose an application needs a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has elements (key, satellite data).</a:t>
            </a:r>
          </a:p>
          <a:p>
            <a:pPr marL="457200" indent="-457200"/>
            <a:r>
              <a:rPr lang="en-US" sz="2400" dirty="0">
                <a:latin typeface="Times New Roman" panose="02020603050405020304" pitchFamily="18" charset="0"/>
                <a:cs typeface="Times New Roman" panose="02020603050405020304" pitchFamily="18" charset="0"/>
              </a:rPr>
              <a:t>Characteristics of Keys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a key drawn from a finite set of all possible keys called the universe U = {0, 1, . . . , m − 1}.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assumption is that m is not too large, allowing the direct-address table to be of manageable size.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key is unique within the dynamic set, meaning no two elements have the same key.</a:t>
            </a:r>
          </a:p>
        </p:txBody>
      </p:sp>
      <p:sp>
        <p:nvSpPr>
          <p:cNvPr id="4" name="TextBox 3">
            <a:extLst>
              <a:ext uri="{FF2B5EF4-FFF2-40B4-BE49-F238E27FC236}">
                <a16:creationId xmlns:a16="http://schemas.microsoft.com/office/drawing/2014/main" id="{455C9EFA-DA7B-3DA8-B3BB-0C32306BAB67}"/>
              </a:ext>
            </a:extLst>
          </p:cNvPr>
          <p:cNvSpPr txBox="1"/>
          <p:nvPr/>
        </p:nvSpPr>
        <p:spPr>
          <a:xfrm>
            <a:off x="1519517" y="426393"/>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415755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one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latin typeface="Times New Roman" panose="02020603050405020304" pitchFamily="18" charset="0"/>
                    <a:cs typeface="Times New Roman" panose="02020603050405020304" pitchFamily="18" charset="0"/>
                  </a:rPr>
                  <a:t>For a successful search, if an element was inserted as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latin typeface="Cambria Math" panose="02040503050406030204" pitchFamily="18" charset="0"/>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𝑖</m:t>
                        </m:r>
                        <m:r>
                          <a:rPr lang="en-US" sz="2600" b="0" i="1" smtClean="0">
                            <a:latin typeface="Cambria Math" panose="02040503050406030204" pitchFamily="18" charset="0"/>
                            <a:cs typeface="Times New Roman" panose="02020603050405020304" pitchFamily="18" charset="0"/>
                          </a:rPr>
                          <m:t> −1</m:t>
                        </m:r>
                      </m:num>
                      <m:den>
                        <m:r>
                          <a:rPr lang="en-US" sz="2600" b="0" i="1" smtClean="0">
                            <a:latin typeface="Cambria Math" panose="02040503050406030204" pitchFamily="18" charset="0"/>
                            <a:cs typeface="Times New Roman" panose="02020603050405020304" pitchFamily="18" charset="0"/>
                          </a:rPr>
                          <m:t>𝑚</m:t>
                        </m:r>
                      </m:den>
                    </m:f>
                  </m:oMath>
                </a14:m>
                <a:endParaRPr lang="en-US" sz="2600" dirty="0">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Here,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𝑖</m:t>
                        </m:r>
                        <m:r>
                          <a:rPr lang="en-US" sz="2600" b="0" i="1" dirty="0" smtClean="0">
                            <a:latin typeface="Cambria Math" panose="02040503050406030204" pitchFamily="18" charset="0"/>
                          </a:rPr>
                          <m:t> −1</m:t>
                        </m:r>
                      </m:num>
                      <m:den>
                        <m:r>
                          <a:rPr lang="en-US" sz="2600" b="0" i="1" dirty="0" smtClean="0">
                            <a:latin typeface="Cambria Math" panose="02040503050406030204" pitchFamily="18" charset="0"/>
                          </a:rPr>
                          <m:t>𝑚</m:t>
                        </m:r>
                      </m:den>
                    </m:f>
                  </m:oMath>
                </a14:m>
                <a:r>
                  <a:rPr lang="en-US" sz="2600" dirty="0">
                    <a:latin typeface="Times New Roman" panose="02020603050405020304" pitchFamily="18" charset="0"/>
                    <a:cs typeface="Times New Roman" panose="02020603050405020304" pitchFamily="18" charset="0"/>
                  </a:rPr>
                  <a:t>​  represents the expected length of the list to which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900" t="-495" r="-110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06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The total expected number of elements examined for a successful search over n items in the table of size m 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𝑛</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sub>
                      <m:sup>
                        <m:r>
                          <a:rPr lang="en-US" sz="8800" i="1" dirty="0">
                            <a:solidFill>
                              <a:srgbClr val="0000FF"/>
                            </a:solidFill>
                            <a:latin typeface="Cambria Math" panose="02040503050406030204" pitchFamily="18" charset="0"/>
                            <a:cs typeface="Times New Roman" panose="02020603050405020304" pitchFamily="18" charset="0"/>
                          </a:rPr>
                          <m:t>𝑛</m:t>
                        </m:r>
                      </m:sup>
                      <m:e>
                        <m:r>
                          <a:rPr lang="en-US" sz="8800" i="1" dirty="0">
                            <a:solidFill>
                              <a:srgbClr val="0000FF"/>
                            </a:solidFill>
                            <a:latin typeface="Cambria Math" panose="02040503050406030204" pitchFamily="18" charset="0"/>
                            <a:cs typeface="Times New Roman" panose="02020603050405020304" pitchFamily="18" charset="0"/>
                          </a:rPr>
                          <m:t>( 1+ </m:t>
                        </m:r>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𝑚</m:t>
                            </m:r>
                          </m:den>
                        </m:f>
                      </m:e>
                    </m:nary>
                  </m:oMath>
                </a14:m>
                <a:r>
                  <a:rPr lang="en-US" sz="8800" dirty="0">
                    <a:solidFill>
                      <a:srgbClr val="0000FF"/>
                    </a:solidFill>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latin typeface="Cambria Math" panose="02040503050406030204" pitchFamily="18" charset="0"/>
                            <a:cs typeface="Times New Roman" panose="02020603050405020304" pitchFamily="18" charset="0"/>
                          </a:rPr>
                          <m:t>2</m:t>
                        </m:r>
                      </m:den>
                    </m:f>
                  </m:oMath>
                </a14:m>
                <a:r>
                  <a:rPr lang="en-US" sz="72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2</m:t>
                        </m:r>
                        <m:r>
                          <a:rPr lang="en-US" sz="7200" b="0" i="1" smtClean="0">
                            <a:solidFill>
                              <a:srgbClr val="0000FF"/>
                            </a:solidFill>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latin typeface="Cambria Math" panose="02040503050406030204" pitchFamily="18" charset="0"/>
                            <a:cs typeface="Times New Roman" panose="02020603050405020304" pitchFamily="18" charset="0"/>
                          </a:rPr>
                          <m:t>2</m:t>
                        </m:r>
                      </m:den>
                    </m:f>
                    <m:r>
                      <a:rPr lang="en-US" sz="8800" b="0" i="1" dirty="0" smtClean="0">
                        <a:solidFill>
                          <a:srgbClr val="0000FF"/>
                        </a:solidFill>
                        <a:latin typeface="Cambria Math" panose="02040503050406030204" pitchFamily="18" charset="0"/>
                        <a:cs typeface="Times New Roman" panose="02020603050405020304" pitchFamily="18" charset="0"/>
                      </a:rPr>
                      <m:t>  −  </m:t>
                    </m:r>
                    <m:f>
                      <m:fPr>
                        <m:ctrlPr>
                          <a:rPr lang="en-US" sz="8800" b="0" i="1" dirty="0" smtClean="0">
                            <a:solidFill>
                              <a:srgbClr val="0000FF"/>
                            </a:solidFill>
                            <a:latin typeface="Cambria Math" panose="02040503050406030204" pitchFamily="18" charset="0"/>
                            <a:cs typeface="Times New Roman" panose="02020603050405020304" pitchFamily="18" charset="0"/>
                          </a:rPr>
                        </m:ctrlPr>
                      </m:fPr>
                      <m:num>
                        <m:r>
                          <a:rPr lang="en-US" sz="8800" b="0" i="1" dirty="0" smtClean="0">
                            <a:solidFill>
                              <a:srgbClr val="0000FF"/>
                            </a:solidFill>
                            <a:latin typeface="Cambria Math" panose="02040503050406030204" pitchFamily="18" charset="0"/>
                            <a:cs typeface="Times New Roman" panose="02020603050405020304" pitchFamily="18" charset="0"/>
                          </a:rPr>
                          <m:t>1</m:t>
                        </m:r>
                      </m:num>
                      <m:den>
                        <m:r>
                          <a:rPr lang="en-US" sz="8800" b="0" i="1" dirty="0" smtClean="0">
                            <a:solidFill>
                              <a:srgbClr val="0000FF"/>
                            </a:solidFill>
                            <a:latin typeface="Cambria Math" panose="02040503050406030204" pitchFamily="18" charset="0"/>
                            <a:cs typeface="Times New Roman" panose="02020603050405020304" pitchFamily="18" charset="0"/>
                          </a:rPr>
                          <m:t>2</m:t>
                        </m:r>
                        <m:r>
                          <a:rPr lang="en-US" sz="8800" b="0" i="1" dirty="0" smtClean="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latin typeface="Times New Roman" panose="02020603050405020304" pitchFamily="18" charset="0"/>
                    <a:cs typeface="Times New Roman" panose="02020603050405020304" pitchFamily="18" charset="0"/>
                  </a:rPr>
                  <a:t>), 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spTree>
    <p:extLst>
      <p:ext uri="{BB962C8B-B14F-4D97-AF65-F5344CB8AC3E}">
        <p14:creationId xmlns:p14="http://schemas.microsoft.com/office/powerpoint/2010/main" val="335351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C436F-2194-357E-38A5-72776DCD1681}"/>
              </a:ext>
            </a:extLst>
          </p:cNvPr>
          <p:cNvSpPr txBox="1"/>
          <p:nvPr/>
        </p:nvSpPr>
        <p:spPr>
          <a:xfrm>
            <a:off x="4712677" y="3004458"/>
            <a:ext cx="6295292" cy="733530"/>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184031" y="4065797"/>
            <a:ext cx="9823938" cy="263733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𝑂</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O(1).   </a:t>
                </a:r>
                <a:endParaRPr lang="en-US" dirty="0">
                  <a:solidFill>
                    <a:srgbClr val="0000FF"/>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6B6FBD38-5A32-4431-B4A9-0845BA6218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38829" y="2222457"/>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54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72616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assumption of simple uniform hashing, the average-case performance of hashing with chaining is determined by the 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low (i.e., n &lt;&lt; m), the list is short, and the search time is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high (i.e., n &gt;&gt; m), the list is long, and search times approach O(n).</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726166"/>
              </a:xfrm>
              <a:prstGeom prst="rect">
                <a:avLst/>
              </a:prstGeom>
              <a:blipFill>
                <a:blip r:embed="rId2"/>
                <a:stretch>
                  <a:fillRect l="-1109" t="-1031" r="-1871" b="-1933"/>
                </a:stretch>
              </a:blipFill>
            </p:spPr>
            <p:txBody>
              <a:bodyPr/>
              <a:lstStyle/>
              <a:p>
                <a:r>
                  <a:rPr lang="en-US">
                    <a:noFill/>
                  </a:rPr>
                  <a:t> </a:t>
                </a:r>
              </a:p>
            </p:txBody>
          </p:sp>
        </mc:Fallback>
      </mc:AlternateContent>
    </p:spTree>
    <p:extLst>
      <p:ext uri="{BB962C8B-B14F-4D97-AF65-F5344CB8AC3E}">
        <p14:creationId xmlns:p14="http://schemas.microsoft.com/office/powerpoint/2010/main" val="1333210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970591"/>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depends heavily on the hash function’s ability to distribute keys uniformly across slots.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vs. Worst Case:</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With a good hash function,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often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Worst Case: In the worst case, where all keys hash to the same slot, the performance degrades to O(n).</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maintaining a low load factor and using an effective hash function, the average-case performance of hashing with chaining can be kept efficient.</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970591"/>
              </a:xfrm>
              <a:prstGeom prst="rect">
                <a:avLst/>
              </a:prstGeom>
              <a:blipFill>
                <a:blip r:embed="rId2"/>
                <a:stretch>
                  <a:fillRect l="-1109" t="-980" r="-901" b="-1838"/>
                </a:stretch>
              </a:blipFill>
            </p:spPr>
            <p:txBody>
              <a:bodyPr/>
              <a:lstStyle/>
              <a:p>
                <a:r>
                  <a:rPr lang="en-US">
                    <a:noFill/>
                  </a:rPr>
                  <a:t> </a:t>
                </a:r>
              </a:p>
            </p:txBody>
          </p:sp>
        </mc:Fallback>
      </mc:AlternateContent>
    </p:spTree>
    <p:extLst>
      <p:ext uri="{BB962C8B-B14F-4D97-AF65-F5344CB8AC3E}">
        <p14:creationId xmlns:p14="http://schemas.microsoft.com/office/powerpoint/2010/main" val="1360021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50C75-3221-F9C6-AB90-ED457A942970}"/>
              </a:ext>
            </a:extLst>
          </p:cNvPr>
          <p:cNvSpPr txBox="1"/>
          <p:nvPr/>
        </p:nvSpPr>
        <p:spPr>
          <a:xfrm>
            <a:off x="3077497" y="3246792"/>
            <a:ext cx="5466735" cy="523220"/>
          </a:xfrm>
          <a:prstGeom prst="rect">
            <a:avLst/>
          </a:prstGeom>
          <a:noFill/>
        </p:spPr>
        <p:txBody>
          <a:bodyPr wrap="square">
            <a:spAutoFit/>
          </a:bodyPr>
          <a:lstStyle/>
          <a:p>
            <a:r>
              <a:rPr lang="en-US" sz="2800" dirty="0">
                <a:latin typeface="+mn-lt"/>
              </a:rPr>
              <a:t>What makes a good hash function?</a:t>
            </a:r>
            <a:endParaRPr lang="en-US" sz="2800" dirty="0"/>
          </a:p>
        </p:txBody>
      </p:sp>
    </p:spTree>
    <p:extLst>
      <p:ext uri="{BB962C8B-B14F-4D97-AF65-F5344CB8AC3E}">
        <p14:creationId xmlns:p14="http://schemas.microsoft.com/office/powerpoint/2010/main" val="1206999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90350"/>
            <a:ext cx="8290560" cy="1002121"/>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767903"/>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is crucial for ensuring the efficiency and effectiveness of hashing with chaining. </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Ease of Computation:</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easy to compute. Ideally, computing the hash value h(k) should take O(1).  </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Minimal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 good hash function minimizes the number of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Minimizing collisions helps maintain short linked lists in the hash table,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ensuring that search, insertion, and deletion operations remain efficient. </a:t>
            </a:r>
          </a:p>
          <a:p>
            <a:pPr marL="919163" lvl="1" indent="-461963">
              <a:lnSpc>
                <a:spcPct val="100000"/>
              </a:lnSpc>
              <a:spcBef>
                <a:spcPts val="0"/>
              </a:spcBef>
              <a:spcAft>
                <a:spcPts val="600"/>
              </a:spcAft>
            </a:pPr>
            <a:r>
              <a:rPr lang="en-US" dirty="0">
                <a:solidFill>
                  <a:srgbClr val="FF0000"/>
                </a:solidFill>
                <a:latin typeface="Times New Roman" panose="02020603050405020304" pitchFamily="18" charset="0"/>
                <a:cs typeface="Times New Roman" panose="02020603050405020304" pitchFamily="18" charset="0"/>
              </a:rPr>
              <a:t>Simple Uniform Hashing (Uniform Distribution): </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49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7155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Simple Uniform Hashing (Uniform Distribution):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good hash function should satisfy (approximately) the assumption of simple uniform hashing: </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each key is equally likely to hash to any of the m slots, independently of where any other key has hashed.</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Assure the hash function to distribute keys uniformly across all available slots.</a:t>
            </a:r>
          </a:p>
          <a:p>
            <a:pPr marL="18288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Ensure that keys and their records are distributed evenly throughout the hash table, preventing clustering and maintaining efficient operations.</a:t>
            </a:r>
          </a:p>
          <a:p>
            <a:pPr marL="914400" lvl="2" indent="-461963">
              <a:lnSpc>
                <a:spcPct val="100000"/>
              </a:lnSpc>
              <a:spcBef>
                <a:spcPts val="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Deterministic:</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8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8" y="990828"/>
            <a:ext cx="915296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Structure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Array Representation:</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direct-address table is represented as an array T of size m.</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index I in the array corresponds directly to a key in the universe U.</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Storage:</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 with key k is stored at T[k].</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element with key I, then 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NIL</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can then be implemented as an array or direct-address table, T[0..m-1], in which each position or slot corresponds to a key in the universe U.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the application, place the value at T(k) or just a pointer to the value. </a:t>
            </a:r>
          </a:p>
          <a:p>
            <a:pPr marL="457200"/>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E9400DE-4F89-E779-4974-DBF099B49D01}"/>
              </a:ext>
            </a:extLst>
          </p:cNvPr>
          <p:cNvSpPr txBox="1"/>
          <p:nvPr/>
        </p:nvSpPr>
        <p:spPr>
          <a:xfrm>
            <a:off x="1519517" y="333137"/>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1193486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81388"/>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Deterministic: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deterministic.</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that the same key always hashes to the same slot.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consistency and predictability in the behavior of the hash table.</a:t>
            </a:r>
          </a:p>
          <a:p>
            <a:pPr marL="9144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Avalanche Effect:</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small change in the input key should produce a significantly different hash value.</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property helps achieve a uniform distribution and reduces the chances of similar keys causing collisions.</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3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796865"/>
            <a:ext cx="9524184" cy="4004167"/>
          </a:xfrm>
        </p:spPr>
        <p:txBody>
          <a:bodyPr>
            <a:normAutofit/>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Common Hash Function Techniques</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Division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Multiplication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Universal Hashing:</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Cryptographic Hash Functions: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0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1529E-C679-CD32-9ECA-AA92AFD1C1E2}"/>
              </a:ext>
            </a:extLst>
          </p:cNvPr>
          <p:cNvSpPr txBox="1"/>
          <p:nvPr/>
        </p:nvSpPr>
        <p:spPr>
          <a:xfrm>
            <a:off x="1769807" y="1229032"/>
            <a:ext cx="8898194" cy="460425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Division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h(k) = k mod m, where k is the key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Choosing m as a prime number can reduce collisions and achieve a more uniform distribution.</a:t>
            </a:r>
          </a:p>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Multiplication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h(k)=⌊m(kA mod 1)⌋, where A is a constant (usually 0 &lt; A&lt;1)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tends to distribute keys more uniformly and can be more effective than the division method.</a:t>
            </a:r>
          </a:p>
        </p:txBody>
      </p:sp>
    </p:spTree>
    <p:extLst>
      <p:ext uri="{BB962C8B-B14F-4D97-AF65-F5344CB8AC3E}">
        <p14:creationId xmlns:p14="http://schemas.microsoft.com/office/powerpoint/2010/main" val="3883460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6348" y="2104103"/>
            <a:ext cx="9419303" cy="387798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Universal Hashing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lang="en-US" sz="2400" dirty="0"/>
              <a:t>Universal Hashing involves randomly selecting a hash function from a set of predefined hash functions, known as a universal family of hash functions.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Random Selection: A hash function is chosen randomly from a universal family of predefined hash functions.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Collision Reduction: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helps reduce the probability of collisions, particularly in adversarial situations where the keys might be chosen to cause collisions.</a:t>
            </a:r>
          </a:p>
        </p:txBody>
      </p:sp>
    </p:spTree>
    <p:extLst>
      <p:ext uri="{BB962C8B-B14F-4D97-AF65-F5344CB8AC3E}">
        <p14:creationId xmlns:p14="http://schemas.microsoft.com/office/powerpoint/2010/main" val="460058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1432" y="462117"/>
            <a:ext cx="9429136" cy="618630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 are designed to provide strong hash properties and are commonly used in security-related applications.</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 like: MD5 (Message Digest Algorithm 5), SHA-1 (Secure Hash Algorithm 1), and SHA-256 (Secure Hash Algorithm 256).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Good Distribution: These functions produce hash values that are well-distributed.</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Avalanche Effect: A small change in the input significantly changes the output hash.</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Computationally Expensive: These functions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are generally more computationally expensive.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Use Cases: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ften used in security-related applications rather than in hash tables for general-purpose computing due to their computation cost.</a:t>
            </a:r>
          </a:p>
        </p:txBody>
      </p:sp>
    </p:spTree>
    <p:extLst>
      <p:ext uri="{BB962C8B-B14F-4D97-AF65-F5344CB8AC3E}">
        <p14:creationId xmlns:p14="http://schemas.microsoft.com/office/powerpoint/2010/main" val="950947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FBCF-F962-0621-5F14-401A3A1DE4F9}"/>
              </a:ext>
            </a:extLst>
          </p:cNvPr>
          <p:cNvSpPr txBox="1"/>
          <p:nvPr/>
        </p:nvSpPr>
        <p:spPr>
          <a:xfrm>
            <a:off x="1582994" y="521111"/>
            <a:ext cx="8917858" cy="6124754"/>
          </a:xfrm>
          <a:prstGeom prst="rect">
            <a:avLst/>
          </a:prstGeom>
          <a:noFill/>
        </p:spPr>
        <p:txBody>
          <a:bodyPr wrap="square" rtlCol="0">
            <a:spAutoFit/>
          </a:bodyPr>
          <a:lstStyle/>
          <a:p>
            <a:pPr>
              <a:spcAft>
                <a:spcPts val="1200"/>
              </a:spcAft>
            </a:pPr>
            <a:r>
              <a:rPr lang="en-US" sz="2400" b="1" dirty="0">
                <a:latin typeface="Times New Roman" panose="02020603050405020304" pitchFamily="18" charset="0"/>
                <a:cs typeface="Times New Roman" panose="02020603050405020304" pitchFamily="18" charset="0"/>
              </a:rPr>
              <a:t>Practical Considerations</a:t>
            </a:r>
          </a:p>
          <a:p>
            <a:pPr>
              <a:spcAft>
                <a:spcPts val="1200"/>
              </a:spcAft>
            </a:pPr>
            <a:endParaRPr lang="en-US" sz="2400" b="1"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Prime Table Size: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the division method, choosing the table size m to be a prime number helps achieve a more uniform distribution.</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Transformation: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Transform non-numeric keys into numeric values using techniques like folding, digit extraction, or converting characters to ASCII values and combining them.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Management: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Keeping the load factor α low (e.g., α ≤ 1) by resizing the hash table when necessary helps maintain efficient operations.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408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2624"/>
            <a:ext cx="9524184" cy="5275219"/>
          </a:xfrm>
        </p:spPr>
        <p:txBody>
          <a:bodyPr>
            <a:normAutofit lnSpcReduction="10000"/>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Step-by-Step Process</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the Key to an Integer: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If the key is not already a natural number, convert it into one.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For character strings as keys, interpret them as integers expressed in a suitable radix notation (e.g., ASCII values). </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each character to its ASCII value</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Combine the ASCII values using the specified radix (base).</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Compute the Hash Value Using Horner’s Rule: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Use Horner’s rule to calculate the hash value efficiently for long character strings.</a:t>
            </a:r>
          </a:p>
        </p:txBody>
      </p:sp>
    </p:spTree>
    <p:extLst>
      <p:ext uri="{BB962C8B-B14F-4D97-AF65-F5344CB8AC3E}">
        <p14:creationId xmlns:p14="http://schemas.microsoft.com/office/powerpoint/2010/main" val="3422850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Character Strings as Keys</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For converting “pt” to a radix-128 integer</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Interpret pt as the pair of decimal integers (112, 116), according to the ASCII character set.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Then, combine ASCII values using Radix-128, pt becomes an integer using </a:t>
            </a:r>
            <a:r>
              <a:rPr lang="en-US" sz="8800" dirty="0" err="1">
                <a:latin typeface="Times New Roman" panose="02020603050405020304" pitchFamily="18" charset="0"/>
                <a:cs typeface="Times New Roman" panose="02020603050405020304" pitchFamily="18" charset="0"/>
              </a:rPr>
              <a:t>Honer’s</a:t>
            </a:r>
            <a:r>
              <a:rPr lang="en-US" sz="8800" dirty="0">
                <a:latin typeface="Times New Roman" panose="02020603050405020304" pitchFamily="18" charset="0"/>
                <a:cs typeface="Times New Roman" panose="02020603050405020304" pitchFamily="18" charset="0"/>
              </a:rPr>
              <a:t> rule to calculate</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(112*128) + 116 = 14452,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marL="457200" lvl="1" indent="0">
              <a:lnSpc>
                <a:spcPct val="120000"/>
              </a:lnSpc>
              <a:spcAft>
                <a:spcPts val="600"/>
              </a:spcAft>
              <a:buNone/>
            </a:pPr>
            <a:endParaRPr lang="en-US" sz="8800" dirty="0">
              <a:latin typeface="Times New Roman" panose="02020603050405020304" pitchFamily="18" charset="0"/>
              <a:cs typeface="Times New Roman" panose="02020603050405020304" pitchFamily="18" charset="0"/>
            </a:endParaRP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opt can be computed as integer (((111*128) + 112)*128) + 116 = 1833076, using Horner Rule.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962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403023" y="972591"/>
                <a:ext cx="9409138" cy="3607141"/>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1: An Unsophisticated Option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Use the sum of the ordinal values modulo m.</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hash function h(K) is defined as:</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403023" y="972591"/>
                <a:ext cx="9409138" cy="3607141"/>
              </a:xfrm>
              <a:prstGeom prst="rect">
                <a:avLst/>
              </a:prstGeom>
              <a:blipFill>
                <a:blip r:embed="rId2"/>
                <a:stretch>
                  <a:fillRect l="-1295" t="-1692" b="-3046"/>
                </a:stretch>
              </a:blipFill>
            </p:spPr>
            <p:txBody>
              <a:bodyPr/>
              <a:lstStyle/>
              <a:p>
                <a:r>
                  <a:rPr lang="en-US">
                    <a:noFill/>
                  </a:rPr>
                  <a:t> </a:t>
                </a:r>
              </a:p>
            </p:txBody>
          </p:sp>
        </mc:Fallback>
      </mc:AlternateContent>
    </p:spTree>
    <p:extLst>
      <p:ext uri="{BB962C8B-B14F-4D97-AF65-F5344CB8AC3E}">
        <p14:creationId xmlns:p14="http://schemas.microsoft.com/office/powerpoint/2010/main" val="2360463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524589"/>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2: An Efficient Method Using Horner’s Rule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hash function h(K) is calculated piecewise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61963">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string.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p>
          <a:p>
            <a:pPr marL="461963" indent="-461963">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07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040FB-1008-830B-108C-FFAB3B04CA5C}"/>
              </a:ext>
            </a:extLst>
          </p:cNvPr>
          <p:cNvSpPr txBox="1"/>
          <p:nvPr/>
        </p:nvSpPr>
        <p:spPr>
          <a:xfrm>
            <a:off x="1609164" y="1595334"/>
            <a:ext cx="897367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Operations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INSERT: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Place the element with key k at T[k].</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SEARCH: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Retrieve the element with key k by accessing T[k].</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DELETE:</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the element with key k by setting T[k]=NIL.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p:txBody>
      </p:sp>
      <p:sp>
        <p:nvSpPr>
          <p:cNvPr id="4" name="TextBox 3">
            <a:extLst>
              <a:ext uri="{FF2B5EF4-FFF2-40B4-BE49-F238E27FC236}">
                <a16:creationId xmlns:a16="http://schemas.microsoft.com/office/drawing/2014/main" id="{2D9FFFA3-94C9-E3EA-0327-9AF73C4AA0AD}"/>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3121039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23220"/>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p:txBody>
      </p:sp>
      <p:sp>
        <p:nvSpPr>
          <p:cNvPr id="5" name="TextBox 4">
            <a:extLst>
              <a:ext uri="{FF2B5EF4-FFF2-40B4-BE49-F238E27FC236}">
                <a16:creationId xmlns:a16="http://schemas.microsoft.com/office/drawing/2014/main" id="{DB5EBA09-D78E-5341-8087-52309545D1A1}"/>
              </a:ext>
            </a:extLst>
          </p:cNvPr>
          <p:cNvSpPr txBox="1"/>
          <p:nvPr/>
        </p:nvSpPr>
        <p:spPr>
          <a:xfrm>
            <a:off x="1403024" y="1143786"/>
            <a:ext cx="9500950" cy="5370701"/>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calculate the hash values for the string "opt" with a table size m=1000:</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1: Unsophisticated Option</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ASCII values=[111,112,116] </a:t>
            </a:r>
          </a:p>
          <a:p>
            <a:pPr>
              <a:spcAft>
                <a:spcPts val="600"/>
              </a:spcAft>
            </a:pPr>
            <a:r>
              <a:rPr lang="en-US" sz="2400" dirty="0">
                <a:latin typeface="Times New Roman" panose="02020603050405020304" pitchFamily="18" charset="0"/>
                <a:cs typeface="Times New Roman" panose="02020603050405020304" pitchFamily="18" charset="0"/>
              </a:rPr>
              <a:t>Sum=111+112+116=339 </a:t>
            </a:r>
          </a:p>
          <a:p>
            <a:pPr>
              <a:spcAft>
                <a:spcPts val="600"/>
              </a:spcAft>
            </a:pPr>
            <a:r>
              <a:rPr lang="en-US" sz="2400" dirty="0">
                <a:latin typeface="Times New Roman" panose="02020603050405020304" pitchFamily="18" charset="0"/>
                <a:cs typeface="Times New Roman" panose="02020603050405020304" pitchFamily="18" charset="0"/>
              </a:rPr>
              <a:t>h("opt") = 339 mod 1000=339.</a:t>
            </a: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2: Horner’s Rule</a:t>
            </a:r>
            <a:r>
              <a:rPr lang="en-US" sz="2400" dirty="0">
                <a:latin typeface="Times New Roman" panose="02020603050405020304" pitchFamily="18" charset="0"/>
                <a:cs typeface="Times New Roman" panose="02020603050405020304" pitchFamily="18" charset="0"/>
              </a:rPr>
              <a:t> Using C=128: </a:t>
            </a:r>
          </a:p>
          <a:p>
            <a:pPr>
              <a:spcAft>
                <a:spcPts val="600"/>
              </a:spcAft>
            </a:pPr>
            <a:r>
              <a:rPr lang="en-US" sz="2400" dirty="0">
                <a:latin typeface="Times New Roman" panose="02020603050405020304" pitchFamily="18" charset="0"/>
                <a:cs typeface="Times New Roman" panose="02020603050405020304" pitchFamily="18" charset="0"/>
              </a:rPr>
              <a:t>h ← 0</a:t>
            </a:r>
          </a:p>
          <a:p>
            <a:pPr>
              <a:spcAft>
                <a:spcPts val="600"/>
              </a:spcAft>
            </a:pPr>
            <a:r>
              <a:rPr lang="en-US" sz="2400" dirty="0">
                <a:latin typeface="Times New Roman" panose="02020603050405020304" pitchFamily="18" charset="0"/>
                <a:cs typeface="Times New Roman" panose="02020603050405020304" pitchFamily="18" charset="0"/>
              </a:rPr>
              <a:t>h ← (0×128+111) mod 1000 = 111</a:t>
            </a:r>
          </a:p>
          <a:p>
            <a:pPr>
              <a:spcAft>
                <a:spcPts val="600"/>
              </a:spcAft>
            </a:pPr>
            <a:r>
              <a:rPr lang="en-US" sz="2400" dirty="0">
                <a:latin typeface="Times New Roman" panose="02020603050405020304" pitchFamily="18" charset="0"/>
                <a:cs typeface="Times New Roman" panose="02020603050405020304" pitchFamily="18" charset="0"/>
              </a:rPr>
              <a:t>h ← (111×128+112) mod  1000 = 14320 mod  1000 = 320  </a:t>
            </a:r>
          </a:p>
          <a:p>
            <a:pPr>
              <a:spcAft>
                <a:spcPts val="600"/>
              </a:spcAft>
            </a:pPr>
            <a:r>
              <a:rPr lang="en-US" sz="2400" dirty="0">
                <a:latin typeface="Times New Roman" panose="02020603050405020304" pitchFamily="18" charset="0"/>
                <a:cs typeface="Times New Roman" panose="02020603050405020304" pitchFamily="18" charset="0"/>
              </a:rPr>
              <a:t>h ← (320×128+116) mod  1000 = 40956 mod  1000 = 196  </a:t>
            </a:r>
          </a:p>
          <a:p>
            <a:pPr>
              <a:spcAft>
                <a:spcPts val="600"/>
              </a:spcAft>
            </a:pPr>
            <a:r>
              <a:rPr lang="en-US" sz="2400" dirty="0">
                <a:latin typeface="Times New Roman" panose="02020603050405020304" pitchFamily="18" charset="0"/>
                <a:cs typeface="Times New Roman" panose="02020603050405020304" pitchFamily="18" charset="0"/>
              </a:rPr>
              <a:t>h("opt") = 196</a:t>
            </a:r>
          </a:p>
        </p:txBody>
      </p:sp>
    </p:spTree>
    <p:extLst>
      <p:ext uri="{BB962C8B-B14F-4D97-AF65-F5344CB8AC3E}">
        <p14:creationId xmlns:p14="http://schemas.microsoft.com/office/powerpoint/2010/main" val="4084055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74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98697" y="654956"/>
            <a:ext cx="9585106" cy="5929955"/>
          </a:xfrm>
        </p:spPr>
        <p:txBody>
          <a:bodyPr>
            <a:noAutofit/>
          </a:bodyPr>
          <a:lstStyle/>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The modular hashing method </a:t>
            </a:r>
            <a:r>
              <a:rPr lang="en-US" sz="2000" dirty="0">
                <a:latin typeface="Times New Roman" panose="02020603050405020304" pitchFamily="18" charset="0"/>
                <a:cs typeface="Times New Roman" panose="02020603050405020304" pitchFamily="18" charset="0"/>
              </a:rPr>
              <a:t>(a widely used method for creating hash functions) is:</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hash function is</a:t>
            </a:r>
            <a:r>
              <a:rPr lang="en-US" sz="2000" dirty="0">
                <a:solidFill>
                  <a:srgbClr val="0000FF"/>
                </a:solidFill>
                <a:latin typeface="Times New Roman" panose="02020603050405020304" pitchFamily="18" charset="0"/>
                <a:cs typeface="Times New Roman" panose="02020603050405020304" pitchFamily="18" charset="0"/>
              </a:rPr>
              <a:t> h(k) = k mod m. </a:t>
            </a:r>
            <a:r>
              <a:rPr lang="en-US" sz="20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Choosing the value of m: </a:t>
            </a:r>
          </a:p>
          <a:p>
            <a:pPr marL="914400"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Choose a prime number m, not too close to the exact powers of 2</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Avoid Powers of Two: </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If m = </a:t>
            </a:r>
            <a:r>
              <a:rPr lang="en-US" sz="2000" dirty="0">
                <a:solidFill>
                  <a:srgbClr val="0000FF"/>
                </a:solidFill>
                <a:latin typeface="Times New Roman" panose="02020603050405020304" pitchFamily="18" charset="0"/>
                <a:cs typeface="Times New Roman" panose="02020603050405020304" pitchFamily="18" charset="0"/>
              </a:rPr>
              <a:t>2</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h(k) uses only </a:t>
            </a:r>
            <a:r>
              <a:rPr lang="en-US" sz="2000" i="1" dirty="0">
                <a:solidFill>
                  <a:srgbClr val="0000FF"/>
                </a:solidFill>
                <a:latin typeface="Times New Roman" panose="02020603050405020304" pitchFamily="18" charset="0"/>
                <a:cs typeface="Times New Roman" panose="02020603050405020304" pitchFamily="18" charset="0"/>
              </a:rPr>
              <a:t>the lowest-order p bits of k</a:t>
            </a:r>
            <a:r>
              <a:rPr lang="en-US" sz="2000" dirty="0">
                <a:solidFill>
                  <a:srgbClr val="0000FF"/>
                </a:solidFill>
                <a:latin typeface="Times New Roman" panose="02020603050405020304" pitchFamily="18" charset="0"/>
                <a:cs typeface="Times New Roman" panose="02020603050405020304" pitchFamily="18" charset="0"/>
              </a:rPr>
              <a:t>. This can lead to a high frequency of collisions if the lower bits of the keys have less randomness.</a:t>
            </a:r>
          </a:p>
          <a:p>
            <a:pPr marL="914400" lvl="1"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An example: let m = 2</a:t>
            </a:r>
            <a:r>
              <a:rPr lang="en-US" sz="2000" baseline="30000" dirty="0">
                <a:solidFill>
                  <a:srgbClr val="0000FF"/>
                </a:solidFill>
                <a:latin typeface="Times New Roman" panose="02020603050405020304" pitchFamily="18" charset="0"/>
                <a:cs typeface="Times New Roman" panose="02020603050405020304" pitchFamily="18" charset="0"/>
              </a:rPr>
              <a:t>4 </a:t>
            </a:r>
            <a:r>
              <a:rPr lang="en-US" sz="2000" dirty="0">
                <a:solidFill>
                  <a:srgbClr val="0000FF"/>
                </a:solidFill>
                <a:latin typeface="Times New Roman" panose="02020603050405020304" pitchFamily="18" charset="0"/>
                <a:cs typeface="Times New Roman" panose="02020603050405020304" pitchFamily="18" charset="0"/>
              </a:rPr>
              <a:t>= 10000. Keys k =13 (</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29 (1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45 (10</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61 (11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 all have the same hash value h(k) = k (mod m) = 1101</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which is just the 4 lowest-order bits of k. In comparison with m = 13, then their hash value h(k) would be 0000, 0011, 1011, 1001, … respectively. </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Avoid Multiples of 10:</a:t>
            </a:r>
          </a:p>
          <a:p>
            <a:pPr marL="9144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Avoid choosing m = 10</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if the application deals with decimal numbers as keys. If m = 10, keys 10, 20, … etc., would all hash to 0, a clustering of values.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50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80" y="1315291"/>
            <a:ext cx="10156447" cy="15387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65800"/>
                <a:ext cx="9069977" cy="4923544"/>
              </a:xfrm>
            </p:spPr>
            <p:txBody>
              <a:bodyPr>
                <a:normAutofit fontScale="85000" lnSpcReduction="20000"/>
              </a:bodyPr>
              <a:lstStyle/>
              <a:p>
                <a:pPr marL="0" indent="0">
                  <a:lnSpc>
                    <a:spcPct val="120000"/>
                  </a:lnSpc>
                  <a:spcBef>
                    <a:spcPts val="0"/>
                  </a:spcBef>
                  <a:spcAft>
                    <a:spcPts val="18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division method </a:t>
                </a:r>
                <a:r>
                  <a:rPr lang="en-US" sz="24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 example of a good prime value m,</a:t>
                </a:r>
                <a:r>
                  <a:rPr lang="en-US" sz="2400" dirty="0">
                    <a:latin typeface="Times New Roman" panose="02020603050405020304" pitchFamily="18" charset="0"/>
                    <a:cs typeface="Times New Roman" panose="02020603050405020304" pitchFamily="18" charset="0"/>
                  </a:rPr>
                  <a:t> not too close to the exact powers of 2.</a:t>
                </a:r>
                <a:endParaRPr lang="en-US" sz="2400" dirty="0">
                  <a:solidFill>
                    <a:srgbClr val="0000FF"/>
                  </a:solidFill>
                  <a:latin typeface="Times New Roman" panose="02020603050405020304" pitchFamily="18" charset="0"/>
                  <a:cs typeface="Times New Roman" panose="02020603050405020304" pitchFamily="18" charset="0"/>
                </a:endParaRP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Suppose the character code to be 8 bits (0 to 255). Let the number of character strings </a:t>
                </a:r>
                <a:r>
                  <a:rPr lang="en-US" dirty="0">
                    <a:solidFill>
                      <a:srgbClr val="0000FF"/>
                    </a:solidFill>
                    <a:latin typeface="Times New Roman" panose="02020603050405020304" pitchFamily="18" charset="0"/>
                    <a:cs typeface="Times New Roman" panose="02020603050405020304" pitchFamily="18" charset="0"/>
                  </a:rPr>
                  <a:t>n = 2000. </a:t>
                </a:r>
                <a:r>
                  <a:rPr lang="en-US" dirty="0">
                    <a:latin typeface="Times New Roman" panose="02020603050405020304" pitchFamily="18" charset="0"/>
                    <a:cs typeface="Times New Roman" panose="02020603050405020304" pitchFamily="18" charset="0"/>
                  </a:rPr>
                  <a:t>Choose m = 701 to be the size of the hash table.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Prime Value: 701 is a prime number, which helps distribute the hash values uniformly across the hash table, reducing the chance of clustering.</a:t>
                </a:r>
              </a:p>
              <a:p>
                <a:pPr marL="914400" lvl="1" indent="-452438">
                  <a:lnSpc>
                    <a:spcPct val="12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Close to </a:t>
                </a:r>
                <a14:m>
                  <m:oMath xmlns:m="http://schemas.openxmlformats.org/officeDocument/2006/math">
                    <m:f>
                      <m:fPr>
                        <m:ctrlPr>
                          <a:rPr lang="en-US" i="1" smtClean="0">
                            <a:solidFill>
                              <a:srgbClr val="0000FF"/>
                            </a:solidFill>
                            <a:latin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cs typeface="Times New Roman" panose="02020603050405020304" pitchFamily="18" charset="0"/>
                          </a:rPr>
                          <m:t>𝑛</m:t>
                        </m:r>
                      </m:num>
                      <m:den>
                        <m:r>
                          <a:rPr lang="en-US" b="0" i="1" smtClean="0">
                            <a:solidFill>
                              <a:srgbClr val="0000FF"/>
                            </a:solidFill>
                            <a:latin typeface="Cambria Math" panose="02040503050406030204" pitchFamily="18" charset="0"/>
                            <a:cs typeface="Times New Roman" panose="02020603050405020304" pitchFamily="18" charset="0"/>
                          </a:rPr>
                          <m:t>3</m:t>
                        </m:r>
                      </m:den>
                    </m:f>
                    <m:r>
                      <a:rPr lang="en-US" b="0" i="1" smtClean="0">
                        <a:solidFill>
                          <a:srgbClr val="0000FF"/>
                        </a:solidFill>
                        <a:latin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701 </a:t>
                </a:r>
                <a14:m>
                  <m:oMath xmlns:m="http://schemas.openxmlformats.org/officeDocument/2006/math">
                    <m:r>
                      <a:rPr lang="en-US"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2000</m:t>
                        </m:r>
                      </m:num>
                      <m:den>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The load factor (average number of elements per slot) is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2000</m:t>
                        </m:r>
                      </m:num>
                      <m:den>
                        <m:r>
                          <a:rPr lang="en-US" b="0" i="1" smtClean="0">
                            <a:latin typeface="Cambria Math" panose="02040503050406030204" pitchFamily="18" charset="0"/>
                            <a:cs typeface="Times New Roman" panose="02020603050405020304" pitchFamily="18" charset="0"/>
                          </a:rPr>
                          <m:t>701</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2.85. This means, on average, we expect to examine about 3 elements during an unsuccessful search.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Avoiding Power of 2: 701 is not close to any power of 2. Thus this reduces the chances of collisions caused by patterns in the lower bits of the keys.</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The Hash Function: For any integer key k, the hash function would be h(k) = k mod 701.</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265800"/>
                <a:ext cx="9069977" cy="4923544"/>
              </a:xfrm>
              <a:blipFill>
                <a:blip r:embed="rId2"/>
                <a:stretch>
                  <a:fillRect l="-740" t="-743" r="-1278" b="-2230"/>
                </a:stretch>
              </a:blipFill>
            </p:spPr>
            <p:txBody>
              <a:bodyPr/>
              <a:lstStyle/>
              <a:p>
                <a:r>
                  <a:rPr lang="en-US">
                    <a:noFill/>
                  </a:rPr>
                  <a:t> </a:t>
                </a:r>
              </a:p>
            </p:txBody>
          </p:sp>
        </mc:Fallback>
      </mc:AlternateContent>
    </p:spTree>
    <p:extLst>
      <p:ext uri="{BB962C8B-B14F-4D97-AF65-F5344CB8AC3E}">
        <p14:creationId xmlns:p14="http://schemas.microsoft.com/office/powerpoint/2010/main" val="1995976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5439" y="1175656"/>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cs typeface="Times New Roman" panose="02020603050405020304" pitchFamily="18" charset="0"/>
                  </a:rPr>
                  <a:t>The </a:t>
                </a:r>
                <a:r>
                  <a:rPr lang="en-US" sz="6000" dirty="0">
                    <a:solidFill>
                      <a:srgbClr val="0000FF"/>
                    </a:solidFill>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Two hash functions: use the first (most significant) or last (least significant) 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the table size is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r>
                      <a:rPr lang="en-US" sz="5500" b="0" i="1" smtClean="0">
                        <a:solidFill>
                          <a:srgbClr val="0000FF"/>
                        </a:solidFill>
                        <a:latin typeface="Cambria Math" panose="02040503050406030204" pitchFamily="18" charset="0"/>
                        <a:cs typeface="Times New Roman" panose="02020603050405020304" pitchFamily="18" charset="0"/>
                      </a:rPr>
                      <m:t> </m:t>
                    </m:r>
                  </m:oMath>
                </a14:m>
                <a:r>
                  <a:rPr lang="en-US" sz="5500" dirty="0">
                    <a:latin typeface="Times New Roman" panose="02020603050405020304" pitchFamily="18" charset="0"/>
                    <a:cs typeface="Times New Roman" panose="02020603050405020304" pitchFamily="18" charset="0"/>
                  </a:rPr>
                  <a:t>. (i.e., m = </a:t>
                </a:r>
                <a14:m>
                  <m:oMath xmlns:m="http://schemas.openxmlformats.org/officeDocument/2006/math">
                    <m:sSup>
                      <m:sSupPr>
                        <m:ctrlPr>
                          <a:rPr lang="en-US" sz="5500" i="1">
                            <a:solidFill>
                              <a:srgbClr val="0000FF"/>
                            </a:solidFill>
                            <a:latin typeface="Cambria Math" panose="02040503050406030204" pitchFamily="18" charset="0"/>
                            <a:cs typeface="Times New Roman" panose="02020603050405020304" pitchFamily="18" charset="0"/>
                          </a:rPr>
                        </m:ctrlPr>
                      </m:sSupPr>
                      <m:e>
                        <m:r>
                          <a:rPr lang="en-US" sz="5500" i="1">
                            <a:solidFill>
                              <a:srgbClr val="0000FF"/>
                            </a:solidFill>
                            <a:latin typeface="Cambria Math" panose="02040503050406030204" pitchFamily="18" charset="0"/>
                            <a:cs typeface="Times New Roman" panose="02020603050405020304" pitchFamily="18" charset="0"/>
                          </a:rPr>
                          <m:t>2</m:t>
                        </m:r>
                      </m:e>
                      <m:sup>
                        <m:r>
                          <a:rPr lang="en-US" sz="5500" i="1">
                            <a:solidFill>
                              <a:srgbClr val="0000FF"/>
                            </a:solidFill>
                            <a:latin typeface="Cambria Math" panose="02040503050406030204" pitchFamily="18" charset="0"/>
                            <a:cs typeface="Times New Roman" panose="02020603050405020304" pitchFamily="18" charset="0"/>
                          </a:rPr>
                          <m:t>𝑝</m:t>
                        </m:r>
                      </m:sup>
                    </m:sSup>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Let k be an </a:t>
                </a:r>
                <a:r>
                  <a:rPr lang="en-US" sz="5500" dirty="0">
                    <a:solidFill>
                      <a:srgbClr val="0000FF"/>
                    </a:solidFill>
                    <a:latin typeface="Times New Roman" panose="02020603050405020304" pitchFamily="18" charset="0"/>
                    <a:cs typeface="Times New Roman" panose="02020603050405020304" pitchFamily="18" charset="0"/>
                  </a:rPr>
                  <a:t>n</a:t>
                </a:r>
                <a:r>
                  <a:rPr lang="en-US" sz="5500" dirty="0">
                    <a:latin typeface="Times New Roman" panose="02020603050405020304" pitchFamily="18" charset="0"/>
                    <a:cs typeface="Times New Roman" panose="02020603050405020304" pitchFamily="18" charset="0"/>
                  </a:rPr>
                  <a:t>-bit integer.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hash functions as follows: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latin typeface="Cambria Math" panose="02040503050406030204" pitchFamily="18" charset="0"/>
                            <a:cs typeface="Times New Roman" panose="02020603050405020304" pitchFamily="18" charset="0"/>
                          </a:rPr>
                        </m:ctrlPr>
                      </m:fPr>
                      <m:num>
                        <m:r>
                          <a:rPr lang="en-US" sz="5500" b="0" i="1" dirty="0" smtClean="0">
                            <a:solidFill>
                              <a:srgbClr val="0000FF"/>
                            </a:solidFill>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latin typeface="Cambria Math" panose="02040503050406030204" pitchFamily="18" charset="0"/>
                                <a:cs typeface="Times New Roman" panose="02020603050405020304" pitchFamily="18" charset="0"/>
                              </a:rPr>
                            </m:ctrlPr>
                          </m:sSupPr>
                          <m:e>
                            <m:r>
                              <a:rPr lang="en-US" sz="5500" b="0" i="1" dirty="0" smtClean="0">
                                <a:solidFill>
                                  <a:srgbClr val="0000FF"/>
                                </a:solidFill>
                                <a:latin typeface="Cambria Math" panose="02040503050406030204" pitchFamily="18" charset="0"/>
                                <a:cs typeface="Times New Roman" panose="02020603050405020304" pitchFamily="18" charset="0"/>
                              </a:rPr>
                              <m:t>2</m:t>
                            </m:r>
                          </m:e>
                          <m:sup>
                            <m:r>
                              <a:rPr lang="en-US" sz="5500" b="0" i="1" dirty="0" smtClean="0">
                                <a:solidFill>
                                  <a:srgbClr val="0000FF"/>
                                </a:solidFill>
                                <a:latin typeface="Cambria Math" panose="02040503050406030204" pitchFamily="18" charset="0"/>
                                <a:cs typeface="Times New Roman" panose="02020603050405020304" pitchFamily="18" charset="0"/>
                              </a:rPr>
                              <m:t>𝑛</m:t>
                            </m:r>
                            <m:r>
                              <a:rPr lang="en-US" sz="5500" b="0" i="1" dirty="0" smtClean="0">
                                <a:solidFill>
                                  <a:srgbClr val="0000FF"/>
                                </a:solidFill>
                                <a:latin typeface="Cambria Math" panose="02040503050406030204" pitchFamily="18" charset="0"/>
                                <a:cs typeface="Times New Roman" panose="02020603050405020304" pitchFamily="18" charset="0"/>
                              </a:rPr>
                              <m:t>−</m:t>
                            </m:r>
                            <m:r>
                              <a:rPr lang="en-US" sz="5500" b="0" i="1" dirty="0" smtClean="0">
                                <a:solidFill>
                                  <a:srgbClr val="0000FF"/>
                                </a:solidFill>
                                <a:latin typeface="Cambria Math" panose="02040503050406030204" pitchFamily="18" charset="0"/>
                                <a:cs typeface="Times New Roman" panose="02020603050405020304" pitchFamily="18" charset="0"/>
                              </a:rPr>
                              <m:t>𝑝</m:t>
                            </m:r>
                          </m:sup>
                        </m:sSup>
                      </m:den>
                    </m:f>
                  </m:oMath>
                </a14:m>
                <a:r>
                  <a:rPr lang="en-US" sz="5500" dirty="0">
                    <a:solidFill>
                      <a:srgbClr val="0000FF"/>
                    </a:solidFill>
                    <a:latin typeface="Times New Roman" panose="02020603050405020304" pitchFamily="18" charset="0"/>
                    <a:cs typeface="Times New Roman" panose="02020603050405020304" pitchFamily="18" charset="0"/>
                  </a:rPr>
                  <a:t>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latin typeface="Times New Roman" panose="02020603050405020304" pitchFamily="18" charset="0"/>
                    <a:cs typeface="Times New Roman" panose="02020603050405020304" pitchFamily="18" charset="0"/>
                  </a:rPr>
                  <a:t>the hash value of the first p bits of k. </a:t>
                </a:r>
                <a:r>
                  <a:rPr lang="en-US" sz="5500" dirty="0">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oMath>
                </a14:m>
                <a:endParaRPr lang="en-US" sz="55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latin typeface="Times New Roman" panose="02020603050405020304" pitchFamily="18" charset="0"/>
                    <a:cs typeface="Times New Roman" panose="02020603050405020304" pitchFamily="18" charset="0"/>
                  </a:rPr>
                  <a:t>the hash value of the last p bits of k. </a:t>
                </a:r>
                <a:r>
                  <a:rPr lang="en-US" sz="5500" dirty="0">
                    <a:solidFill>
                      <a:srgbClr val="0000FF"/>
                    </a:solidFill>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 The time for computing these hash functions is fast.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They are bad hash functions, especially for strings.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5439" y="1175656"/>
                <a:ext cx="9357361" cy="5682343"/>
              </a:xfrm>
              <a:blipFill>
                <a:blip r:embed="rId2"/>
                <a:stretch>
                  <a:fillRect l="-977" t="-858" r="-110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316757" y="3167271"/>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=100 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316757" y="3167271"/>
                <a:ext cx="3095625" cy="1477328"/>
              </a:xfrm>
              <a:prstGeom prst="rect">
                <a:avLst/>
              </a:prstGeom>
              <a:blipFill>
                <a:blip r:embed="rId4"/>
                <a:stretch>
                  <a:fillRect l="-1373" t="-2049"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30270" y="6334225"/>
            <a:ext cx="505733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e.g., h(</a:t>
            </a:r>
            <a:r>
              <a:rPr lang="en-US" sz="2200" dirty="0" err="1">
                <a:latin typeface="Times New Roman" panose="02020603050405020304" pitchFamily="18" charset="0"/>
                <a:cs typeface="Times New Roman" panose="02020603050405020304" pitchFamily="18" charset="0"/>
              </a:rPr>
              <a:t>xbcde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ybcde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zbcde</a:t>
            </a:r>
            <a:r>
              <a:rPr lang="en-US" sz="2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316758" y="4862680"/>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316758" y="4862680"/>
                <a:ext cx="3095625" cy="1477328"/>
              </a:xfrm>
              <a:prstGeom prst="rect">
                <a:avLst/>
              </a:prstGeom>
              <a:blipFill>
                <a:blip r:embed="rId5"/>
                <a:stretch>
                  <a:fillRect l="-1373" t="-2049" b="-4918"/>
                </a:stretch>
              </a:blipFill>
            </p:spPr>
            <p:txBody>
              <a:bodyPr/>
              <a:lstStyle/>
              <a:p>
                <a:r>
                  <a:rPr lang="en-US">
                    <a:noFill/>
                  </a:rPr>
                  <a:t> </a:t>
                </a:r>
              </a:p>
            </p:txBody>
          </p:sp>
        </mc:Fallback>
      </mc:AlternateContent>
    </p:spTree>
    <p:extLst>
      <p:ext uri="{BB962C8B-B14F-4D97-AF65-F5344CB8AC3E}">
        <p14:creationId xmlns:p14="http://schemas.microsoft.com/office/powerpoint/2010/main" val="1440753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47336" y="1103356"/>
            <a:ext cx="9357361"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Efficiency:</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Both hash functions are very efficient. The most significant p bits are extracted via a division and floor operation. Extracting the least significant p bits is done via a modulus operation, both of which are computationally fast.</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Problems with Uniformity:</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Most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most significant bits of the keys are similar (common prefixes), this hash function will result in many collisions. For example, all keys with the prefix “1100” will map to the same hash value.</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Least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least significant bits of the keys have patterns or lack randomness, this hash function will also result in many collisions. For example, keys ending in “1101”, “1111”, etc., will frequently hash to the same value.</a:t>
            </a: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565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97280"/>
            <a:ext cx="9442422"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 Keys:</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These hash functions perform poorly with strings, especially when keys have common prefixes or suffixes. For example,</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Least Significant Bits (suffix):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Strings like "</a:t>
            </a:r>
            <a:r>
              <a:rPr lang="en-US" sz="2000" dirty="0" err="1">
                <a:latin typeface="Times New Roman" panose="02020603050405020304" pitchFamily="18" charset="0"/>
                <a:cs typeface="Times New Roman" panose="02020603050405020304" pitchFamily="18" charset="0"/>
              </a:rPr>
              <a:t>xbcde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ybcde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zbcde</a:t>
            </a:r>
            <a:r>
              <a:rPr lang="en-US" sz="2000" dirty="0">
                <a:latin typeface="Times New Roman" panose="02020603050405020304" pitchFamily="18" charset="0"/>
                <a:cs typeface="Times New Roman" panose="02020603050405020304" pitchFamily="18" charset="0"/>
              </a:rPr>
              <a:t>“ might hash to the value corresponding to “</a:t>
            </a:r>
            <a:r>
              <a:rPr lang="en-US" sz="2000" dirty="0" err="1">
                <a:latin typeface="Times New Roman" panose="02020603050405020304" pitchFamily="18" charset="0"/>
                <a:cs typeface="Times New Roman" panose="02020603050405020304" pitchFamily="18" charset="0"/>
              </a:rPr>
              <a:t>bcde</a:t>
            </a:r>
            <a:r>
              <a:rPr lang="en-US" sz="2000" dirty="0">
                <a:latin typeface="Times New Roman" panose="02020603050405020304" pitchFamily="18" charset="0"/>
                <a:cs typeface="Times New Roman" panose="02020603050405020304" pitchFamily="18" charset="0"/>
              </a:rPr>
              <a:t>”, if the hash function only looks at the last four characters of each string.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In this case, all these strings would hash to the same value because their suffixes are identical.</a:t>
            </a:r>
          </a:p>
          <a:p>
            <a:pPr marL="9144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Most Significant Bits (prefix):</a:t>
            </a:r>
          </a:p>
          <a:p>
            <a:pPr marL="1371600" indent="-457200">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Strings with the same initial character (e.g., "</a:t>
            </a:r>
            <a:r>
              <a:rPr lang="en-US" sz="2400" dirty="0" err="1">
                <a:latin typeface="Times New Roman" panose="02020603050405020304" pitchFamily="18" charset="0"/>
                <a:cs typeface="Times New Roman" panose="02020603050405020304" pitchFamily="18" charset="0"/>
              </a:rPr>
              <a:t>abxyz</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abcde</a:t>
            </a:r>
            <a:r>
              <a:rPr lang="en-US" sz="2400" dirty="0">
                <a:latin typeface="Times New Roman" panose="02020603050405020304" pitchFamily="18" charset="0"/>
                <a:cs typeface="Times New Roman" panose="02020603050405020304" pitchFamily="18" charset="0"/>
              </a:rPr>
              <a:t>") would hash to the same value (e.g. " ab " for this case).</a:t>
            </a:r>
          </a:p>
          <a:p>
            <a:pPr marL="457200" indent="0">
              <a:lnSpc>
                <a:spcPct val="120000"/>
              </a:lnSpc>
              <a:spcBef>
                <a:spcPts val="0"/>
              </a:spcBef>
              <a:spcAft>
                <a:spcPts val="600"/>
              </a:spcAft>
              <a:buNone/>
            </a:pP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90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A8FD-A6FD-35E9-4098-A10AA7968E1B}"/>
              </a:ext>
            </a:extLst>
          </p:cNvPr>
          <p:cNvSpPr txBox="1"/>
          <p:nvPr/>
        </p:nvSpPr>
        <p:spPr>
          <a:xfrm>
            <a:off x="3484821" y="2888339"/>
            <a:ext cx="4074928" cy="1081322"/>
          </a:xfrm>
          <a:prstGeom prst="rect">
            <a:avLst/>
          </a:prstGeom>
          <a:noFill/>
        </p:spPr>
        <p:txBody>
          <a:bodyPr wrap="square">
            <a:spAutoFit/>
          </a:bodyPr>
          <a:lstStyle/>
          <a:p>
            <a:pPr marL="0" indent="0">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The </a:t>
            </a:r>
            <a:r>
              <a:rPr lang="en-US" sz="2800" dirty="0">
                <a:solidFill>
                  <a:srgbClr val="0000FF"/>
                </a:solidFill>
                <a:latin typeface="Times New Roman" panose="02020603050405020304" pitchFamily="18" charset="0"/>
                <a:cs typeface="Times New Roman" panose="02020603050405020304" pitchFamily="18" charset="0"/>
              </a:rPr>
              <a:t>Multiplication method </a:t>
            </a:r>
            <a:r>
              <a:rPr lang="en-US" sz="2800" dirty="0">
                <a:latin typeface="Times New Roman" panose="02020603050405020304" pitchFamily="18" charset="0"/>
                <a:cs typeface="Times New Roman" panose="02020603050405020304" pitchFamily="18" charset="0"/>
              </a:rPr>
              <a:t>for creating hash functions</a:t>
            </a:r>
          </a:p>
        </p:txBody>
      </p:sp>
    </p:spTree>
    <p:extLst>
      <p:ext uri="{BB962C8B-B14F-4D97-AF65-F5344CB8AC3E}">
        <p14:creationId xmlns:p14="http://schemas.microsoft.com/office/powerpoint/2010/main" val="502340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653" y="2616675"/>
            <a:ext cx="10684038" cy="293721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139702" cy="5508940"/>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Multiplication and Fraction Extraction:</a:t>
            </a:r>
          </a:p>
          <a:p>
            <a:pPr marL="1371600" lvl="1" indent="-457200">
              <a:lnSpc>
                <a:spcPct val="120000"/>
              </a:lnSpc>
              <a:spcBef>
                <a:spcPts val="0"/>
              </a:spcBef>
              <a:spcAft>
                <a:spcPts val="600"/>
              </a:spcAft>
            </a:pPr>
            <a:r>
              <a:rPr lang="en-US" sz="9600" b="1" dirty="0">
                <a:solidFill>
                  <a:srgbClr val="0000FF"/>
                </a:solidFill>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the key k by </a:t>
            </a:r>
            <a:r>
              <a:rPr lang="en-US" sz="9600" dirty="0">
                <a:solidFill>
                  <a:srgbClr val="0000FF"/>
                </a:solidFill>
                <a:latin typeface="Times New Roman" panose="02020603050405020304" pitchFamily="18" charset="0"/>
                <a:cs typeface="Times New Roman" panose="02020603050405020304" pitchFamily="18" charset="0"/>
              </a:rPr>
              <a:t>a constant A where 0 &lt; A &lt; 1. </a:t>
            </a:r>
            <a:endParaRPr lang="en-US" sz="9600" dirty="0">
              <a:latin typeface="Times New Roman" panose="02020603050405020304" pitchFamily="18" charset="0"/>
              <a:cs typeface="Times New Roman" panose="02020603050405020304" pitchFamily="18" charset="0"/>
            </a:endParaRPr>
          </a:p>
          <a:p>
            <a:pPr marL="1371600" lvl="1" indent="-457200">
              <a:lnSpc>
                <a:spcPct val="120000"/>
              </a:lnSpc>
              <a:spcBef>
                <a:spcPts val="0"/>
              </a:spcBef>
              <a:spcAft>
                <a:spcPts val="600"/>
              </a:spcAft>
            </a:pPr>
            <a:r>
              <a:rPr lang="en-US" sz="9600" b="1" dirty="0">
                <a:solidFill>
                  <a:srgbClr val="0000FF"/>
                </a:solidFill>
                <a:latin typeface="Times New Roman" panose="02020603050405020304" pitchFamily="18" charset="0"/>
                <a:cs typeface="Times New Roman" panose="02020603050405020304" pitchFamily="18" charset="0"/>
              </a:rPr>
              <a:t>Extract the fractional part </a:t>
            </a:r>
            <a:r>
              <a:rPr lang="en-US" sz="9600" dirty="0">
                <a:solidFill>
                  <a:srgbClr val="0000FF"/>
                </a:solidFill>
                <a:latin typeface="Times New Roman" panose="02020603050405020304" pitchFamily="18" charset="0"/>
                <a:cs typeface="Times New Roman" panose="02020603050405020304" pitchFamily="18" charset="0"/>
              </a:rPr>
              <a:t>of kA by computing (kA mod 1), which is the same as (</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Scaling and Flooring:</a:t>
            </a:r>
          </a:p>
          <a:p>
            <a:pPr marL="13716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this fractional part by the table size m and take the floor of the result via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marL="4572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hash function is given by: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62877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4812193"/>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Example: Key (k) : 3210; Constant (A) : 0.62; and Table Size (m) = 128.</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Steps:  </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kA = 3210 x 0.62 = 1990.20</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Extract Fractional Part</a:t>
            </a:r>
            <a:r>
              <a:rPr lang="en-US" sz="9600" dirty="0">
                <a:latin typeface="Times New Roman" panose="02020603050405020304" pitchFamily="18" charset="0"/>
                <a:cs typeface="Times New Roman" panose="02020603050405020304" pitchFamily="18" charset="0"/>
              </a:rPr>
              <a:t>: kA mod 1 = 1990.20 - 1*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1990.20</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1990.20 – 1990 = 0.20</a:t>
            </a:r>
          </a:p>
          <a:p>
            <a:pPr marL="13716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Scale and Floor: compute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m(kA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k 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128 x 0.20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25.60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25</a:t>
            </a:r>
          </a:p>
          <a:p>
            <a:pPr marL="9144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Thus, the hash value for the key 3210 using this method is 25.</a:t>
            </a:r>
          </a:p>
        </p:txBody>
      </p:sp>
    </p:spTree>
    <p:extLst>
      <p:ext uri="{BB962C8B-B14F-4D97-AF65-F5344CB8AC3E}">
        <p14:creationId xmlns:p14="http://schemas.microsoft.com/office/powerpoint/2010/main" val="335067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9D4968-3347-4544-948B-2A223944E5A4}"/>
              </a:ext>
            </a:extLst>
          </p:cNvPr>
          <p:cNvSpPr/>
          <p:nvPr/>
        </p:nvSpPr>
        <p:spPr>
          <a:xfrm>
            <a:off x="1480457" y="1568610"/>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72586541-C023-4C76-85A0-7E54FCC3759C}"/>
              </a:ext>
            </a:extLst>
          </p:cNvPr>
          <p:cNvSpPr/>
          <p:nvPr/>
        </p:nvSpPr>
        <p:spPr>
          <a:xfrm>
            <a:off x="2673531" y="243075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9AB895-8B7D-43A7-9A7B-221335183042}"/>
              </a:ext>
            </a:extLst>
          </p:cNvPr>
          <p:cNvSpPr/>
          <p:nvPr/>
        </p:nvSpPr>
        <p:spPr>
          <a:xfrm>
            <a:off x="2695296" y="274862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C3B169-93E0-4FCB-9F44-2ED1BE55FF1F}"/>
              </a:ext>
            </a:extLst>
          </p:cNvPr>
          <p:cNvSpPr/>
          <p:nvPr/>
        </p:nvSpPr>
        <p:spPr>
          <a:xfrm>
            <a:off x="3579222" y="23262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0DDE017E-50BE-427C-BC5C-0CEC2F1988E6}"/>
              </a:ext>
            </a:extLst>
          </p:cNvPr>
          <p:cNvSpPr/>
          <p:nvPr/>
        </p:nvSpPr>
        <p:spPr>
          <a:xfrm>
            <a:off x="4254138" y="24786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7492A84-9E0C-441C-B08B-FB5BBFB1BC21}"/>
              </a:ext>
            </a:extLst>
          </p:cNvPr>
          <p:cNvSpPr/>
          <p:nvPr/>
        </p:nvSpPr>
        <p:spPr>
          <a:xfrm>
            <a:off x="3884023" y="2744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111351EB-950A-497F-ADF9-1928BF91F695}"/>
              </a:ext>
            </a:extLst>
          </p:cNvPr>
          <p:cNvSpPr/>
          <p:nvPr/>
        </p:nvSpPr>
        <p:spPr>
          <a:xfrm>
            <a:off x="3139441" y="28966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A670F037-D702-4BAB-B7D3-9064C63B5960}"/>
              </a:ext>
            </a:extLst>
          </p:cNvPr>
          <p:cNvSpPr/>
          <p:nvPr/>
        </p:nvSpPr>
        <p:spPr>
          <a:xfrm>
            <a:off x="2048692" y="3142685"/>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C39B2DC9-937D-42B7-9FAF-E97B1C4D5BC1}"/>
              </a:ext>
            </a:extLst>
          </p:cNvPr>
          <p:cNvSpPr/>
          <p:nvPr/>
        </p:nvSpPr>
        <p:spPr>
          <a:xfrm>
            <a:off x="3566160" y="362818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AD1BC-1F02-4CF1-AF60-E2572168381D}"/>
              </a:ext>
            </a:extLst>
          </p:cNvPr>
          <p:cNvSpPr/>
          <p:nvPr/>
        </p:nvSpPr>
        <p:spPr>
          <a:xfrm>
            <a:off x="3526963" y="386767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116C4E-AAB8-4D89-9C28-8C70D1EDD911}"/>
              </a:ext>
            </a:extLst>
          </p:cNvPr>
          <p:cNvSpPr/>
          <p:nvPr/>
        </p:nvSpPr>
        <p:spPr>
          <a:xfrm flipV="1">
            <a:off x="3853537" y="414853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9F055-2847-4A39-AC58-D5CA14827B2C}"/>
              </a:ext>
            </a:extLst>
          </p:cNvPr>
          <p:cNvSpPr/>
          <p:nvPr/>
        </p:nvSpPr>
        <p:spPr>
          <a:xfrm>
            <a:off x="3165553" y="41768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EF1F043-0E7B-413F-BE5C-7459D9BA46BB}"/>
              </a:ext>
            </a:extLst>
          </p:cNvPr>
          <p:cNvGraphicFramePr>
            <a:graphicFrameLocks noGrp="1"/>
          </p:cNvGraphicFramePr>
          <p:nvPr>
            <p:extLst>
              <p:ext uri="{D42A27DB-BD31-4B8C-83A1-F6EECF244321}">
                <p14:modId xmlns:p14="http://schemas.microsoft.com/office/powerpoint/2010/main" val="2853564364"/>
              </p:ext>
            </p:extLst>
          </p:nvPr>
        </p:nvGraphicFramePr>
        <p:xfrm>
          <a:off x="5429786" y="851364"/>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9FDD51DB-EDB7-4E2E-8C54-000B05225D55}"/>
              </a:ext>
            </a:extLst>
          </p:cNvPr>
          <p:cNvSpPr txBox="1"/>
          <p:nvPr/>
        </p:nvSpPr>
        <p:spPr>
          <a:xfrm>
            <a:off x="5429786" y="39348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B7C2EDBF-C300-4FFE-8BA1-1129044CA6E8}"/>
              </a:ext>
            </a:extLst>
          </p:cNvPr>
          <p:cNvGraphicFramePr>
            <a:graphicFrameLocks noGrp="1"/>
          </p:cNvGraphicFramePr>
          <p:nvPr>
            <p:extLst>
              <p:ext uri="{D42A27DB-BD31-4B8C-83A1-F6EECF244321}">
                <p14:modId xmlns:p14="http://schemas.microsoft.com/office/powerpoint/2010/main" val="3294326255"/>
              </p:ext>
            </p:extLst>
          </p:nvPr>
        </p:nvGraphicFramePr>
        <p:xfrm>
          <a:off x="6882673" y="156861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71F6BF4F-2ACC-4E04-B1D6-7E178DE538AA}"/>
              </a:ext>
            </a:extLst>
          </p:cNvPr>
          <p:cNvGraphicFramePr>
            <a:graphicFrameLocks noGrp="1"/>
          </p:cNvGraphicFramePr>
          <p:nvPr>
            <p:extLst>
              <p:ext uri="{D42A27DB-BD31-4B8C-83A1-F6EECF244321}">
                <p14:modId xmlns:p14="http://schemas.microsoft.com/office/powerpoint/2010/main" val="4285205219"/>
              </p:ext>
            </p:extLst>
          </p:nvPr>
        </p:nvGraphicFramePr>
        <p:xfrm>
          <a:off x="6882673" y="1955413"/>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385C7D8F-9F33-4CA1-A314-637114062EC2}"/>
              </a:ext>
            </a:extLst>
          </p:cNvPr>
          <p:cNvGraphicFramePr>
            <a:graphicFrameLocks noGrp="1"/>
          </p:cNvGraphicFramePr>
          <p:nvPr>
            <p:extLst>
              <p:ext uri="{D42A27DB-BD31-4B8C-83A1-F6EECF244321}">
                <p14:modId xmlns:p14="http://schemas.microsoft.com/office/powerpoint/2010/main" val="1840350095"/>
              </p:ext>
            </p:extLst>
          </p:nvPr>
        </p:nvGraphicFramePr>
        <p:xfrm>
          <a:off x="6882673" y="270556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07BDA589-035D-49C0-8914-9E96F8442480}"/>
              </a:ext>
            </a:extLst>
          </p:cNvPr>
          <p:cNvGraphicFramePr>
            <a:graphicFrameLocks noGrp="1"/>
          </p:cNvGraphicFramePr>
          <p:nvPr>
            <p:extLst>
              <p:ext uri="{D42A27DB-BD31-4B8C-83A1-F6EECF244321}">
                <p14:modId xmlns:p14="http://schemas.microsoft.com/office/powerpoint/2010/main" val="3950770117"/>
              </p:ext>
            </p:extLst>
          </p:nvPr>
        </p:nvGraphicFramePr>
        <p:xfrm>
          <a:off x="6882673" y="385268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3E41C66D-2BA1-4386-AD4D-BEB137AE4C10}"/>
              </a:ext>
            </a:extLst>
          </p:cNvPr>
          <p:cNvCxnSpPr>
            <a:cxnSpLocks/>
            <a:endCxn id="20" idx="1"/>
          </p:cNvCxnSpPr>
          <p:nvPr/>
        </p:nvCxnSpPr>
        <p:spPr>
          <a:xfrm flipV="1">
            <a:off x="5808605" y="1754030"/>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7F6E7-82D7-4572-8B31-78ACA9B2C4FC}"/>
              </a:ext>
            </a:extLst>
          </p:cNvPr>
          <p:cNvCxnSpPr>
            <a:cxnSpLocks/>
            <a:endCxn id="21" idx="1"/>
          </p:cNvCxnSpPr>
          <p:nvPr/>
        </p:nvCxnSpPr>
        <p:spPr>
          <a:xfrm>
            <a:off x="5808606" y="2140833"/>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EEE5AD3-0259-4C22-81BE-D1108C4B2C67}"/>
              </a:ext>
            </a:extLst>
          </p:cNvPr>
          <p:cNvCxnSpPr>
            <a:cxnSpLocks/>
            <a:endCxn id="22" idx="1"/>
          </p:cNvCxnSpPr>
          <p:nvPr/>
        </p:nvCxnSpPr>
        <p:spPr>
          <a:xfrm>
            <a:off x="5808605" y="2882277"/>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D9A1F8-A57F-4DE5-8961-C2D02BA02F70}"/>
              </a:ext>
            </a:extLst>
          </p:cNvPr>
          <p:cNvCxnSpPr>
            <a:cxnSpLocks/>
            <a:endCxn id="23" idx="1"/>
          </p:cNvCxnSpPr>
          <p:nvPr/>
        </p:nvCxnSpPr>
        <p:spPr>
          <a:xfrm>
            <a:off x="5831466" y="4038104"/>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17FBB4-0A5D-4161-B29C-B2260B1B462F}"/>
              </a:ext>
            </a:extLst>
          </p:cNvPr>
          <p:cNvSpPr txBox="1"/>
          <p:nvPr/>
        </p:nvSpPr>
        <p:spPr>
          <a:xfrm>
            <a:off x="6819529" y="828449"/>
            <a:ext cx="2107482" cy="369332"/>
          </a:xfrm>
          <a:prstGeom prst="rect">
            <a:avLst/>
          </a:prstGeom>
          <a:noFill/>
        </p:spPr>
        <p:txBody>
          <a:bodyPr wrap="square" rtlCol="0">
            <a:spAutoFit/>
          </a:bodyPr>
          <a:lstStyle/>
          <a:p>
            <a:r>
              <a:rPr lang="en-US" dirty="0"/>
              <a:t>Key      satellite data</a:t>
            </a:r>
          </a:p>
        </p:txBody>
      </p:sp>
      <p:cxnSp>
        <p:nvCxnSpPr>
          <p:cNvPr id="32" name="Straight Connector 31">
            <a:extLst>
              <a:ext uri="{FF2B5EF4-FFF2-40B4-BE49-F238E27FC236}">
                <a16:creationId xmlns:a16="http://schemas.microsoft.com/office/drawing/2014/main" id="{908C5E94-B759-4992-B8F2-B76C6A4A78E9}"/>
              </a:ext>
            </a:extLst>
          </p:cNvPr>
          <p:cNvCxnSpPr>
            <a:cxnSpLocks/>
          </p:cNvCxnSpPr>
          <p:nvPr/>
        </p:nvCxnSpPr>
        <p:spPr>
          <a:xfrm>
            <a:off x="7114903" y="1188545"/>
            <a:ext cx="252548" cy="36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4C0291-9D9C-4D2A-B4C4-8469B16D8185}"/>
              </a:ext>
            </a:extLst>
          </p:cNvPr>
          <p:cNvCxnSpPr/>
          <p:nvPr/>
        </p:nvCxnSpPr>
        <p:spPr>
          <a:xfrm flipH="1">
            <a:off x="8177348" y="1098347"/>
            <a:ext cx="200297" cy="4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A4CC7-4874-462C-857E-2591DFF39EC3}"/>
              </a:ext>
            </a:extLst>
          </p:cNvPr>
          <p:cNvCxnSpPr/>
          <p:nvPr/>
        </p:nvCxnSpPr>
        <p:spPr>
          <a:xfrm flipH="1">
            <a:off x="5608320" y="85136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85423E-194D-4AA0-B8DD-80311C8675CD}"/>
              </a:ext>
            </a:extLst>
          </p:cNvPr>
          <p:cNvCxnSpPr/>
          <p:nvPr/>
        </p:nvCxnSpPr>
        <p:spPr>
          <a:xfrm flipH="1">
            <a:off x="5582182" y="1230561"/>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882800-03CE-4F92-A1E5-86D85B4D918E}"/>
              </a:ext>
            </a:extLst>
          </p:cNvPr>
          <p:cNvCxnSpPr/>
          <p:nvPr/>
        </p:nvCxnSpPr>
        <p:spPr>
          <a:xfrm flipH="1">
            <a:off x="5582182" y="234284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2B879F-B5E6-4767-AB74-5A567F5A6A5C}"/>
              </a:ext>
            </a:extLst>
          </p:cNvPr>
          <p:cNvCxnSpPr/>
          <p:nvPr/>
        </p:nvCxnSpPr>
        <p:spPr>
          <a:xfrm flipH="1">
            <a:off x="5594717" y="3071932"/>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775B2C-3935-4DDA-B595-9BA9F1AD641D}"/>
              </a:ext>
            </a:extLst>
          </p:cNvPr>
          <p:cNvCxnSpPr/>
          <p:nvPr/>
        </p:nvCxnSpPr>
        <p:spPr>
          <a:xfrm flipH="1">
            <a:off x="5595063" y="3459839"/>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3616B-8E08-4EBF-85EB-95F0CF2852FD}"/>
              </a:ext>
            </a:extLst>
          </p:cNvPr>
          <p:cNvCxnSpPr/>
          <p:nvPr/>
        </p:nvCxnSpPr>
        <p:spPr>
          <a:xfrm flipH="1">
            <a:off x="5603772" y="4197159"/>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8E73C81-75EB-4015-8027-808A19799F5F}"/>
              </a:ext>
            </a:extLst>
          </p:cNvPr>
          <p:cNvSpPr txBox="1"/>
          <p:nvPr/>
        </p:nvSpPr>
        <p:spPr>
          <a:xfrm>
            <a:off x="464025" y="4854975"/>
            <a:ext cx="874240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latin typeface="Times New Roman" panose="02020603050405020304" pitchFamily="18" charset="0"/>
                <a:cs typeface="Times New Roman" panose="02020603050405020304" pitchFamily="18" charset="0"/>
              </a:rPr>
              <a:t>direct-address table T[0 .. m-1], in which each position or slot corresponds to a key in the universe U.</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slots in the table that contains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of </a:t>
            </a:r>
            <a:r>
              <a:rPr lang="en-US" sz="2000" dirty="0">
                <a:solidFill>
                  <a:srgbClr val="0000FF"/>
                </a:solidFill>
                <a:latin typeface="Times New Roman" panose="02020603050405020304" pitchFamily="18" charset="0"/>
                <a:cs typeface="Times New Roman" panose="02020603050405020304" pitchFamily="18" charset="0"/>
              </a:rPr>
              <a:t>the dictionary operations is fast: only O(1) time is required.</a:t>
            </a:r>
          </a:p>
        </p:txBody>
      </p:sp>
      <p:cxnSp>
        <p:nvCxnSpPr>
          <p:cNvPr id="44" name="Straight Arrow Connector 43">
            <a:extLst>
              <a:ext uri="{FF2B5EF4-FFF2-40B4-BE49-F238E27FC236}">
                <a16:creationId xmlns:a16="http://schemas.microsoft.com/office/drawing/2014/main" id="{04E183F9-66E9-4925-810E-065C92CC92F1}"/>
              </a:ext>
            </a:extLst>
          </p:cNvPr>
          <p:cNvCxnSpPr>
            <a:stCxn id="10" idx="7"/>
          </p:cNvCxnSpPr>
          <p:nvPr/>
        </p:nvCxnSpPr>
        <p:spPr>
          <a:xfrm flipV="1">
            <a:off x="3605184" y="1762012"/>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98C160-BC09-45E9-A651-AA88A1300670}"/>
              </a:ext>
            </a:extLst>
          </p:cNvPr>
          <p:cNvCxnSpPr>
            <a:stCxn id="11" idx="7"/>
          </p:cNvCxnSpPr>
          <p:nvPr/>
        </p:nvCxnSpPr>
        <p:spPr>
          <a:xfrm flipV="1">
            <a:off x="3565987" y="2140833"/>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3DAA41-C78C-4FE3-AC2E-C5E9B7B97C45}"/>
              </a:ext>
            </a:extLst>
          </p:cNvPr>
          <p:cNvCxnSpPr>
            <a:cxnSpLocks/>
            <a:stCxn id="13" idx="4"/>
          </p:cNvCxnSpPr>
          <p:nvPr/>
        </p:nvCxnSpPr>
        <p:spPr>
          <a:xfrm flipV="1">
            <a:off x="3188413" y="2862192"/>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009927-9CD8-4360-A465-A508EC1A8CF1}"/>
              </a:ext>
            </a:extLst>
          </p:cNvPr>
          <p:cNvCxnSpPr>
            <a:cxnSpLocks/>
            <a:stCxn id="12" idx="6"/>
          </p:cNvCxnSpPr>
          <p:nvPr/>
        </p:nvCxnSpPr>
        <p:spPr>
          <a:xfrm flipV="1">
            <a:off x="3899256" y="3943865"/>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A72292-4D93-442C-8B2D-6F467486C67C}"/>
                  </a:ext>
                </a:extLst>
              </p:cNvPr>
              <p:cNvSpPr txBox="1"/>
              <p:nvPr/>
            </p:nvSpPr>
            <p:spPr>
              <a:xfrm>
                <a:off x="9051637" y="3625136"/>
                <a:ext cx="3053358" cy="286232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dictionary operations 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Direct-Address-Search (T, k)</a:t>
                </a:r>
              </a:p>
              <a:p>
                <a:r>
                  <a:rPr lang="en-US" dirty="0">
                    <a:latin typeface="Times New Roman" panose="02020603050405020304" pitchFamily="18" charset="0"/>
                    <a:cs typeface="Times New Roman" panose="02020603050405020304" pitchFamily="18" charset="0"/>
                  </a:rPr>
                  <a:t>   return T[k]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Direct-Address-Insert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Direct-Address-Delete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NIL</a:t>
                </a:r>
              </a:p>
            </p:txBody>
          </p:sp>
        </mc:Choice>
        <mc:Fallback xmlns="">
          <p:sp>
            <p:nvSpPr>
              <p:cNvPr id="51" name="TextBox 50">
                <a:extLst>
                  <a:ext uri="{FF2B5EF4-FFF2-40B4-BE49-F238E27FC236}">
                    <a16:creationId xmlns:a16="http://schemas.microsoft.com/office/drawing/2014/main" id="{9EA72292-4D93-442C-8B2D-6F467486C67C}"/>
                  </a:ext>
                </a:extLst>
              </p:cNvPr>
              <p:cNvSpPr txBox="1">
                <a:spLocks noRot="1" noChangeAspect="1" noMove="1" noResize="1" noEditPoints="1" noAdjustHandles="1" noChangeArrowheads="1" noChangeShapeType="1" noTextEdit="1"/>
              </p:cNvSpPr>
              <p:nvPr/>
            </p:nvSpPr>
            <p:spPr>
              <a:xfrm>
                <a:off x="9051637" y="3625136"/>
                <a:ext cx="3053358" cy="2862322"/>
              </a:xfrm>
              <a:prstGeom prst="rect">
                <a:avLst/>
              </a:prstGeom>
              <a:blipFill>
                <a:blip r:embed="rId2"/>
                <a:stretch>
                  <a:fillRect l="-1590" t="-1062" b="-2335"/>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ADE7245C-66F8-F5E8-D7E4-E1C3ABB28419}"/>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 T</a:t>
            </a:r>
            <a:endParaRPr lang="en-US" sz="2800" dirty="0"/>
          </a:p>
        </p:txBody>
      </p:sp>
    </p:spTree>
    <p:extLst>
      <p:ext uri="{BB962C8B-B14F-4D97-AF65-F5344CB8AC3E}">
        <p14:creationId xmlns:p14="http://schemas.microsoft.com/office/powerpoint/2010/main" val="3049756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4995" y="1500477"/>
            <a:ext cx="10009784" cy="5098306"/>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and floor: by computing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m(</a:t>
            </a:r>
            <a:r>
              <a:rPr lang="en-US" sz="7200" dirty="0">
                <a:latin typeface="Times New Roman" panose="02020603050405020304" pitchFamily="18" charset="0"/>
                <a:cs typeface="Times New Roman" panose="02020603050405020304" pitchFamily="18" charset="0"/>
              </a:rPr>
              <a:t>kA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 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128(1990.20 -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ea typeface="Cambria Math" panose="02040503050406030204" pitchFamily="18" charset="0"/>
                <a:cs typeface="Times New Roman" panose="02020603050405020304" pitchFamily="18" charset="0"/>
              </a:rPr>
              <a:t>1990.20</a:t>
            </a:r>
            <a:r>
              <a:rPr lang="en-US" sz="7200" dirty="0">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128*0.2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72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 (</a:t>
            </a:r>
            <a:r>
              <a:rPr lang="en-US" sz="9600" dirty="0">
                <a:latin typeface="Times New Roman" panose="02020603050405020304" pitchFamily="18" charset="0"/>
                <a:cs typeface="Times New Roman" panose="02020603050405020304" pitchFamily="18" charset="0"/>
              </a:rPr>
              <a:t>kA mod 1</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latin typeface="Times New Roman" panose="02020603050405020304" pitchFamily="18" charset="0"/>
                <a:cs typeface="Times New Roman" panose="02020603050405020304" pitchFamily="18" charset="0"/>
              </a:rPr>
              <a:t>“k A mod 1” means the fractional part of k A.</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358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1735" y="1244390"/>
            <a:ext cx="9162722" cy="5295442"/>
          </a:xfrm>
        </p:spPr>
        <p:txBody>
          <a:bodyPr>
            <a:normAutofit fontScale="55000" lnSpcReduction="20000"/>
          </a:bodyPr>
          <a:lstStyle/>
          <a:p>
            <a:pPr marL="0" indent="0">
              <a:buNone/>
            </a:pPr>
            <a:r>
              <a:rPr lang="en-US" sz="4200" dirty="0">
                <a:cs typeface="Times New Roman" panose="02020603050405020304" pitchFamily="18" charset="0"/>
              </a:rPr>
              <a:t>The </a:t>
            </a:r>
            <a:r>
              <a:rPr lang="en-US" sz="4200" dirty="0">
                <a:solidFill>
                  <a:srgbClr val="0000FF"/>
                </a:solidFill>
                <a:cs typeface="Times New Roman" panose="02020603050405020304" pitchFamily="18" charset="0"/>
              </a:rPr>
              <a:t>Multiplication method </a:t>
            </a:r>
            <a:r>
              <a:rPr lang="en-US" sz="4200" dirty="0">
                <a:cs typeface="Times New Roman" panose="02020603050405020304" pitchFamily="18" charset="0"/>
              </a:rPr>
              <a:t>for creating hash functions</a:t>
            </a:r>
          </a:p>
          <a:p>
            <a:pPr marL="400050" indent="-400050"/>
            <a:r>
              <a:rPr lang="en-US" sz="3600" dirty="0">
                <a:latin typeface="Times New Roman" panose="02020603050405020304" pitchFamily="18" charset="0"/>
                <a:cs typeface="Times New Roman" panose="02020603050405020304" pitchFamily="18" charset="0"/>
              </a:rPr>
              <a:t>An advantage of the multiplication method is that the value of m is not critical, allowing flexibility in its choice. </a:t>
            </a:r>
          </a:p>
          <a:p>
            <a:pPr marL="400050" indent="-400050"/>
            <a:r>
              <a:rPr lang="en-US" sz="3600" i="1" dirty="0">
                <a:latin typeface="Times New Roman" panose="02020603050405020304" pitchFamily="18" charset="0"/>
                <a:cs typeface="Times New Roman" panose="02020603050405020304" pitchFamily="18" charset="0"/>
              </a:rPr>
              <a:t>Choosing m: </a:t>
            </a:r>
            <a:r>
              <a:rPr lang="en-US" sz="3600" dirty="0">
                <a:latin typeface="Times New Roman" panose="02020603050405020304" pitchFamily="18" charset="0"/>
                <a:cs typeface="Times New Roman" panose="02020603050405020304" pitchFamily="18" charset="0"/>
              </a:rPr>
              <a:t>Choose m = 2</a:t>
            </a:r>
            <a:r>
              <a:rPr lang="en-US" sz="3600" baseline="30000" dirty="0">
                <a:latin typeface="Times New Roman" panose="02020603050405020304" pitchFamily="18" charset="0"/>
                <a:cs typeface="Times New Roman" panose="02020603050405020304" pitchFamily="18" charset="0"/>
              </a:rPr>
              <a:t>p</a:t>
            </a:r>
            <a:r>
              <a:rPr lang="en-US" sz="3600" dirty="0">
                <a:latin typeface="Times New Roman" panose="02020603050405020304" pitchFamily="18" charset="0"/>
                <a:cs typeface="Times New Roman" panose="02020603050405020304" pitchFamily="18" charset="0"/>
              </a:rPr>
              <a:t> for some integer p. </a:t>
            </a:r>
          </a:p>
          <a:p>
            <a:pPr marL="400050" indent="-400050"/>
            <a:r>
              <a:rPr lang="en-US" sz="3600" i="1" dirty="0">
                <a:latin typeface="Times New Roman" panose="02020603050405020304" pitchFamily="18" charset="0"/>
                <a:cs typeface="Times New Roman" panose="02020603050405020304" pitchFamily="18" charset="0"/>
              </a:rPr>
              <a:t>Word Size Consideration: </a:t>
            </a:r>
            <a:r>
              <a:rPr lang="en-US" sz="3600" dirty="0">
                <a:latin typeface="Times New Roman" panose="02020603050405020304" pitchFamily="18" charset="0"/>
                <a:cs typeface="Times New Roman" panose="02020603050405020304" pitchFamily="18" charset="0"/>
              </a:rPr>
              <a:t>Suppose the machine’s word size is </a:t>
            </a:r>
            <a:r>
              <a:rPr lang="en-US" sz="3600" dirty="0">
                <a:solidFill>
                  <a:srgbClr val="0000FF"/>
                </a:solidFill>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bits, and a key k fits into a single word; the</a:t>
            </a:r>
            <a:r>
              <a:rPr lang="en-US" sz="3600" dirty="0">
                <a:solidFill>
                  <a:srgbClr val="0000FF"/>
                </a:solidFill>
                <a:latin typeface="Times New Roman" panose="02020603050405020304" pitchFamily="18" charset="0"/>
                <a:cs typeface="Times New Roman" panose="02020603050405020304" pitchFamily="18" charset="0"/>
              </a:rPr>
              <a:t> w-bit represents the key k</a:t>
            </a:r>
            <a:r>
              <a:rPr lang="en-US" sz="3600" dirty="0">
                <a:latin typeface="Times New Roman" panose="02020603050405020304" pitchFamily="18" charset="0"/>
                <a:cs typeface="Times New Roman" panose="02020603050405020304" pitchFamily="18" charset="0"/>
              </a:rPr>
              <a:t>.  </a:t>
            </a:r>
          </a:p>
          <a:p>
            <a:pPr marL="400050" indent="-400050"/>
            <a:r>
              <a:rPr lang="en-US" sz="3600" i="1" dirty="0">
                <a:latin typeface="Times New Roman" panose="02020603050405020304" pitchFamily="18" charset="0"/>
                <a:cs typeface="Times New Roman" panose="02020603050405020304" pitchFamily="18" charset="0"/>
              </a:rPr>
              <a:t>Choosing the Constant A: </a:t>
            </a:r>
            <a:r>
              <a:rPr lang="en-US" sz="3600" dirty="0">
                <a:latin typeface="Times New Roman" panose="02020603050405020304" pitchFamily="18" charset="0"/>
                <a:cs typeface="Times New Roman" panose="02020603050405020304" pitchFamily="18" charset="0"/>
              </a:rPr>
              <a:t>Restrict A to be a fraction of the form s / 2</a:t>
            </a:r>
            <a:r>
              <a:rPr lang="en-US" sz="3600" baseline="30000" dirty="0">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where s is an integer in the range  0 &lt; s &lt; 2</a:t>
            </a:r>
            <a:r>
              <a:rPr lang="en-US" sz="3600" baseline="30000" dirty="0">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Set s =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 2</a:t>
            </a:r>
            <a:r>
              <a:rPr lang="en-US" sz="3600" baseline="30000" dirty="0">
                <a:latin typeface="Times New Roman" panose="02020603050405020304" pitchFamily="18" charset="0"/>
                <a:cs typeface="Times New Roman" panose="02020603050405020304" pitchFamily="18" charset="0"/>
              </a:rPr>
              <a:t>w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a:p>
            <a:pPr marL="400050" indent="-400050"/>
            <a:r>
              <a:rPr lang="en-US" sz="3600" i="1" dirty="0">
                <a:latin typeface="Times New Roman" panose="02020603050405020304" pitchFamily="18" charset="0"/>
                <a:cs typeface="Times New Roman" panose="02020603050405020304" pitchFamily="18" charset="0"/>
              </a:rPr>
              <a:t>Multiplication: </a:t>
            </a:r>
            <a:r>
              <a:rPr lang="en-US" sz="3600" dirty="0">
                <a:latin typeface="Times New Roman" panose="02020603050405020304" pitchFamily="18" charset="0"/>
                <a:cs typeface="Times New Roman" panose="02020603050405020304" pitchFamily="18" charset="0"/>
              </a:rPr>
              <a:t>Multiply k by the w-bit integer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 2</a:t>
            </a:r>
            <a:r>
              <a:rPr lang="en-US" sz="3600" baseline="30000" dirty="0">
                <a:latin typeface="Times New Roman" panose="02020603050405020304" pitchFamily="18" charset="0"/>
                <a:cs typeface="Times New Roman" panose="02020603050405020304" pitchFamily="18" charset="0"/>
              </a:rPr>
              <a:t>w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0 &lt; A &lt; 1</a:t>
            </a:r>
          </a:p>
          <a:p>
            <a:pPr marL="400050"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The result is a 2w-bit value represented as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a:t>
            </a:r>
            <a:r>
              <a:rPr lang="en-US" sz="3600" baseline="30000" dirty="0">
                <a:latin typeface="Times New Roman" panose="02020603050405020304" pitchFamily="18" charset="0"/>
                <a:cs typeface="Times New Roman" panose="02020603050405020304" pitchFamily="18" charset="0"/>
              </a:rPr>
              <a:t>w </a:t>
            </a:r>
            <a:r>
              <a:rPr lang="en-US" sz="3600" dirty="0">
                <a:latin typeface="Cambria Math" panose="02040503050406030204" pitchFamily="18" charset="0"/>
                <a:ea typeface="Cambria Math" panose="02040503050406030204" pitchFamily="18" charset="0"/>
                <a:cs typeface="Times New Roman" panose="02020603050405020304" pitchFamily="18" charset="0"/>
              </a:rPr>
              <a:t>+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600"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Extracting the Hash Value: </a:t>
            </a:r>
          </a:p>
          <a:p>
            <a:pPr marL="0" indent="0">
              <a:buNone/>
            </a:pPr>
            <a:r>
              <a:rPr lang="en-US" sz="3600" dirty="0">
                <a:latin typeface="Cambria Math" panose="02040503050406030204" pitchFamily="18" charset="0"/>
                <a:ea typeface="Cambria Math" panose="02040503050406030204" pitchFamily="18" charset="0"/>
                <a:cs typeface="Times New Roman" panose="02020603050405020304" pitchFamily="18" charset="0"/>
              </a:rPr>
              <a:t>        The desired p-bit hash value consists of    </a:t>
            </a:r>
          </a:p>
          <a:p>
            <a:pPr marL="0" indent="0">
              <a:buNone/>
            </a:pPr>
            <a:r>
              <a:rPr lang="en-US" sz="36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endParaRPr lang="en-US" sz="36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335577" y="41279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335577" y="45148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326867"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694012"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650471" y="45148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9972620" y="54088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549251" y="52733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694012" y="49551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9969847" y="32275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9788424" y="35535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6576277" y="6215402"/>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272440" y="57170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Tree>
    <p:extLst>
      <p:ext uri="{BB962C8B-B14F-4D97-AF65-F5344CB8AC3E}">
        <p14:creationId xmlns:p14="http://schemas.microsoft.com/office/powerpoint/2010/main" val="3595479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7245" y="1540241"/>
                <a:ext cx="9657805" cy="5317759"/>
              </a:xfrm>
            </p:spPr>
            <p:txBody>
              <a:bodyPr>
                <a:noAutofit/>
              </a:bodyPr>
              <a:lstStyle/>
              <a:p>
                <a:pPr marL="0" indent="0">
                  <a:lnSpc>
                    <a:spcPct val="120000"/>
                  </a:lnSpc>
                  <a:spcBef>
                    <a:spcPts val="600"/>
                  </a:spcBef>
                  <a:spcAft>
                    <a:spcPts val="1200"/>
                  </a:spcAft>
                  <a:buNone/>
                </a:pPr>
                <a:r>
                  <a:rPr lang="en-US" sz="1800" dirty="0">
                    <a:cs typeface="Times New Roman" panose="02020603050405020304" pitchFamily="18" charset="0"/>
                  </a:rPr>
                  <a:t>The </a:t>
                </a:r>
                <a:r>
                  <a:rPr lang="en-US" sz="1800" dirty="0">
                    <a:solidFill>
                      <a:srgbClr val="0000FF"/>
                    </a:solidFill>
                    <a:cs typeface="Times New Roman" panose="02020603050405020304" pitchFamily="18" charset="0"/>
                  </a:rPr>
                  <a:t>Multiplication method </a:t>
                </a:r>
                <a:r>
                  <a:rPr lang="en-US" sz="1800" dirty="0">
                    <a:cs typeface="Times New Roman" panose="02020603050405020304" pitchFamily="18" charset="0"/>
                  </a:rPr>
                  <a:t>for creating hash functions</a:t>
                </a:r>
              </a:p>
              <a:p>
                <a:pPr marL="0" indent="0">
                  <a:lnSpc>
                    <a:spcPct val="100000"/>
                  </a:lnSpc>
                  <a:spcBef>
                    <a:spcPts val="0"/>
                  </a:spcBef>
                  <a:spcAft>
                    <a:spcPts val="600"/>
                  </a:spcAft>
                  <a:buNone/>
                </a:pPr>
                <a:r>
                  <a:rPr lang="en-US" sz="1800" dirty="0">
                    <a:latin typeface="Times New Roman" panose="02020603050405020304" pitchFamily="18" charset="0"/>
                    <a:cs typeface="Times New Roman" panose="02020603050405020304" pitchFamily="18" charset="0"/>
                  </a:rPr>
                  <a:t>Example of Multiplication Method Using Knuth’s Recommended Value of A:</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Given Parameters: </a:t>
                </a:r>
                <a:r>
                  <a:rPr lang="en-US" sz="1800" dirty="0">
                    <a:latin typeface="Times New Roman" panose="02020603050405020304" pitchFamily="18" charset="0"/>
                    <a:cs typeface="Times New Roman" panose="02020603050405020304" pitchFamily="18" charset="0"/>
                  </a:rPr>
                  <a:t>k = 123456, p = 14,  m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14</m:t>
                        </m:r>
                      </m:sup>
                    </m:sSup>
                  </m:oMath>
                </a14:m>
                <a:r>
                  <a:rPr lang="en-US" sz="1800" dirty="0">
                    <a:latin typeface="Times New Roman" panose="02020603050405020304" pitchFamily="18" charset="0"/>
                    <a:cs typeface="Times New Roman" panose="02020603050405020304" pitchFamily="18" charset="0"/>
                  </a:rPr>
                  <a:t> = 16384, and w = 32. </a:t>
                </a:r>
              </a:p>
              <a:p>
                <a:pPr marL="914400"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Knuth suggested the constant A </a:t>
                </a:r>
                <a14:m>
                  <m:oMath xmlns:m="http://schemas.openxmlformats.org/officeDocument/2006/math">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0.6180339887… (the golden ratio) works reasonably well.</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Adapting Knuth’s suggestion: </a:t>
                </a:r>
                <a:r>
                  <a:rPr lang="en-US" sz="1800" dirty="0">
                    <a:latin typeface="Times New Roman" panose="02020603050405020304" pitchFamily="18" charset="0"/>
                    <a:cs typeface="Times New Roman" panose="02020603050405020304" pitchFamily="18" charset="0"/>
                  </a:rPr>
                  <a:t>choose A to be a fraction of the form s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m:t>
                        </m:r>
                      </m:sup>
                    </m:sSup>
                    <m:r>
                      <a:rPr lang="en-US" sz="1800" b="0" i="1" smtClean="0">
                        <a:latin typeface="Cambria Math" panose="02040503050406030204" pitchFamily="18" charset="0"/>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Let A </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s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Then s = 2654435769, where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is 4,294,967,296. </a:t>
                </a:r>
              </a:p>
              <a:p>
                <a:pPr>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Compute k x s:  </a:t>
                </a:r>
                <a:r>
                  <a:rPr lang="en-US" sz="1800" dirty="0">
                    <a:latin typeface="Times New Roman" panose="02020603050405020304" pitchFamily="18" charset="0"/>
                    <a:cs typeface="Times New Roman" panose="02020603050405020304" pitchFamily="18" charset="0"/>
                  </a:rPr>
                  <a:t>k*s =  123456 * 2654435769 = 327706022297664 = (76300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 + 17612864.  </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Break Down the Product: </a:t>
                </a:r>
                <a:r>
                  <a:rPr lang="en-US" sz="1800" dirty="0">
                    <a:latin typeface="Times New Roman" panose="02020603050405020304" pitchFamily="18" charset="0"/>
                    <a:cs typeface="Times New Roman" panose="02020603050405020304" pitchFamily="18" charset="0"/>
                  </a:rPr>
                  <a:t>The result 327706022297664  is a 2w-bit value. It can be represented as r</a:t>
                </a:r>
                <a:r>
                  <a:rPr lang="en-US" sz="1800" baseline="-25000"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Therefore,   r</a:t>
                </a:r>
                <a:r>
                  <a:rPr lang="en-US" sz="1800" baseline="-25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 = 76300 (the high-order part) and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 17612864 (the low-order part) &lt;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Extracting the p Most Significant Bits of r</a:t>
                </a:r>
                <a:r>
                  <a:rPr lang="en-US" sz="1800" i="1" baseline="-25000" dirty="0">
                    <a:latin typeface="Times New Roman" panose="02020603050405020304" pitchFamily="18" charset="0"/>
                    <a:cs typeface="Times New Roman" panose="02020603050405020304" pitchFamily="18" charset="0"/>
                  </a:rPr>
                  <a:t>0 </a:t>
                </a:r>
                <a:r>
                  <a:rPr lang="en-US" sz="1800" dirty="0">
                    <a:latin typeface="Times New Roman" panose="02020603050405020304" pitchFamily="18" charset="0"/>
                    <a:cs typeface="Times New Roman" panose="02020603050405020304" pitchFamily="18" charset="0"/>
                  </a:rPr>
                  <a:t>:  p = 14. The number of bits in </a:t>
                </a:r>
                <a:r>
                  <a:rPr lang="en-US" sz="1800" i="1" dirty="0">
                    <a:latin typeface="Times New Roman" panose="02020603050405020304" pitchFamily="18" charset="0"/>
                    <a:cs typeface="Times New Roman" panose="02020603050405020304" pitchFamily="18" charset="0"/>
                  </a:rPr>
                  <a:t>r</a:t>
                </a:r>
                <a:r>
                  <a:rPr lang="en-US" sz="1800" i="1"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is w = 32. Compute the hash value as the p most significant bits of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to yield the value  h(k)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32 −14</m:t>
                            </m:r>
                          </m:sup>
                        </m:sSup>
                      </m:den>
                    </m:f>
                  </m:oMath>
                </a14:m>
                <a:r>
                  <a:rPr lang="en-US" sz="1800" dirty="0">
                    <a:latin typeface="Times New Roman" panose="02020603050405020304" pitchFamily="18" charset="0"/>
                    <a:cs typeface="Times New Roman" panose="02020603050405020304" pitchFamily="18" charset="0"/>
                  </a:rPr>
                  <a:t>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r>
                          <a:rPr lang="en-US" sz="1800" b="0" i="1" smtClean="0">
                            <a:latin typeface="Cambria Math" panose="02040503050406030204" pitchFamily="18" charset="0"/>
                            <a:cs typeface="Times New Roman" panose="02020603050405020304" pitchFamily="18" charset="0"/>
                          </a:rPr>
                          <m:t>262144</m:t>
                        </m:r>
                      </m:den>
                    </m:f>
                  </m:oMath>
                </a14:m>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67.2</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67.</a:t>
                </a:r>
              </a:p>
              <a:p>
                <a:pPr marL="914400" lvl="2" indent="0">
                  <a:spcBef>
                    <a:spcPts val="600"/>
                  </a:spcBef>
                  <a:spcAft>
                    <a:spcPts val="1200"/>
                  </a:spcAft>
                  <a:buNone/>
                </a:pPr>
                <a:endParaRPr lang="en-US" sz="1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67245" y="1540241"/>
                <a:ext cx="9657805" cy="5317759"/>
              </a:xfrm>
              <a:blipFill>
                <a:blip r:embed="rId2"/>
                <a:stretch>
                  <a:fillRect l="-505" r="-82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30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644285-12AF-4AE7-AD10-57A3C71DA95E}"/>
              </a:ext>
            </a:extLst>
          </p:cNvPr>
          <p:cNvSpPr txBox="1">
            <a:spLocks/>
          </p:cNvSpPr>
          <p:nvPr/>
        </p:nvSpPr>
        <p:spPr>
          <a:xfrm>
            <a:off x="1515291" y="3447686"/>
            <a:ext cx="9499550" cy="3082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431384" cy="5163003"/>
              </a:xfrm>
            </p:spPr>
            <p:txBody>
              <a:bodyPr>
                <a:normAutofit fontScale="700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latin typeface="Times New Roman" panose="02020603050405020304" pitchFamily="18" charset="0"/>
                    <a:cs typeface="Times New Roman" panose="02020603050405020304" pitchFamily="18" charset="0"/>
                  </a:rPr>
                  <a:t>     h(k) </a:t>
                </a:r>
                <a:r>
                  <a:rPr lang="en-US" sz="31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m(k A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10000(123456 * 0.61803…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 </a:t>
                </a:r>
                <a:r>
                  <a:rPr lang="en-US" sz="3100" dirty="0">
                    <a:latin typeface="Times New Roman" panose="02020603050405020304" pitchFamily="18" charset="0"/>
                    <a:ea typeface="Cambria Math" panose="02040503050406030204" pitchFamily="18" charset="0"/>
                    <a:cs typeface="Times New Roman" panose="02020603050405020304" pitchFamily="18" charset="0"/>
                  </a:rPr>
                  <a:t>Multiply k by A</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10000(76300.0041151…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 Extract the Fraction part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 (0.0041151…)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ea typeface="Cambria Math" panose="02040503050406030204" pitchFamily="18" charset="0"/>
                    <a:cs typeface="Times New Roman" panose="02020603050405020304" pitchFamily="18" charset="0"/>
                  </a:rPr>
                  <a:t>: Scale and Floor</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600" dirty="0">
                    <a:latin typeface="Times New Roman" panose="02020603050405020304" pitchFamily="18" charset="0"/>
                    <a:ea typeface="Cambria Math" panose="02040503050406030204" pitchFamily="18" charset="0"/>
                    <a:cs typeface="Times New Roman" panose="02020603050405020304" pitchFamily="18" charset="0"/>
                  </a:rPr>
                  <a:t>: The hash value for the key 123456 using this method is 41.</a:t>
                </a:r>
              </a:p>
              <a:p>
                <a:pPr marL="914400" lvl="2" indent="0">
                  <a:spcAft>
                    <a:spcPts val="1200"/>
                  </a:spcAft>
                  <a:buNone/>
                </a:pP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41.  </a:t>
                </a: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431384" cy="5163003"/>
              </a:xfrm>
              <a:blipFill>
                <a:blip r:embed="rId2"/>
                <a:stretch>
                  <a:fillRect l="-1164" t="-945"/>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Tree>
    <p:extLst>
      <p:ext uri="{BB962C8B-B14F-4D97-AF65-F5344CB8AC3E}">
        <p14:creationId xmlns:p14="http://schemas.microsoft.com/office/powerpoint/2010/main" val="14749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F5ED8-4D7B-0A66-638B-0272609FFD5C}"/>
              </a:ext>
            </a:extLst>
          </p:cNvPr>
          <p:cNvSpPr txBox="1"/>
          <p:nvPr/>
        </p:nvSpPr>
        <p:spPr>
          <a:xfrm>
            <a:off x="4606834" y="3059668"/>
            <a:ext cx="2978331" cy="523220"/>
          </a:xfrm>
          <a:prstGeom prst="rect">
            <a:avLst/>
          </a:prstGeom>
          <a:noFill/>
        </p:spPr>
        <p:txBody>
          <a:bodyPr wrap="square">
            <a:spAutoFit/>
          </a:bodyPr>
          <a:lstStyle/>
          <a:p>
            <a:pPr marL="0" indent="0">
              <a:lnSpc>
                <a:spcPct val="100000"/>
              </a:lnSpc>
              <a:spcAft>
                <a:spcPts val="600"/>
              </a:spcAft>
              <a:buNone/>
            </a:pPr>
            <a:r>
              <a:rPr lang="en-US" sz="2800" dirty="0">
                <a:latin typeface="Times New Roman" panose="02020603050405020304" pitchFamily="18" charset="0"/>
                <a:cs typeface="Times New Roman" panose="02020603050405020304" pitchFamily="18" charset="0"/>
              </a:rPr>
              <a:t>Universal hashing</a:t>
            </a:r>
          </a:p>
        </p:txBody>
      </p:sp>
    </p:spTree>
    <p:extLst>
      <p:ext uri="{BB962C8B-B14F-4D97-AF65-F5344CB8AC3E}">
        <p14:creationId xmlns:p14="http://schemas.microsoft.com/office/powerpoint/2010/main" val="1570256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01750" y="41325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904501"/>
            <a:ext cx="9281160" cy="277925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300"/>
              </a:spcAft>
              <a:buNone/>
            </a:pPr>
            <a:r>
              <a:rPr lang="en-US" sz="2400" dirty="0">
                <a:latin typeface="Times New Roman" panose="02020603050405020304" pitchFamily="18" charset="0"/>
                <a:cs typeface="Times New Roman" panose="02020603050405020304" pitchFamily="18" charset="0"/>
              </a:rPr>
              <a:t>Ideal hash function</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An ideal hash function evenly distributes keys across the available slots in a hash table to minimize collisions.</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 In practice, any fixed hash function h can potentially lead to a "bad set of keys" where multiple keys collide into the same slot.</a:t>
            </a:r>
          </a:p>
        </p:txBody>
      </p:sp>
    </p:spTree>
    <p:extLst>
      <p:ext uri="{BB962C8B-B14F-4D97-AF65-F5344CB8AC3E}">
        <p14:creationId xmlns:p14="http://schemas.microsoft.com/office/powerpoint/2010/main" val="25714673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83030" y="17957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091701"/>
            <a:ext cx="9281160" cy="576629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0" indent="0">
              <a:lnSpc>
                <a:spcPct val="100000"/>
              </a:lnSpc>
              <a:spcAft>
                <a:spcPts val="300"/>
              </a:spcAft>
              <a:buNone/>
            </a:pPr>
            <a:r>
              <a:rPr lang="en-US" sz="2400" dirty="0">
                <a:latin typeface="Times New Roman" panose="02020603050405020304" pitchFamily="18" charset="0"/>
                <a:cs typeface="Times New Roman" panose="02020603050405020304" pitchFamily="18" charset="0"/>
              </a:rPr>
              <a:t>For any hash function h, a potential “bad set of keys” exists that all n keys hash to the same slot. This scenario causes several issues: </a:t>
            </a:r>
          </a:p>
          <a:p>
            <a:pPr marL="457200" indent="-457200">
              <a:lnSpc>
                <a:spcPct val="100000"/>
              </a:lnSpc>
              <a:spcAft>
                <a:spcPts val="300"/>
              </a:spcAft>
            </a:pPr>
            <a:r>
              <a:rPr lang="en-US" sz="2400" dirty="0">
                <a:latin typeface="Times New Roman" panose="02020603050405020304" pitchFamily="18" charset="0"/>
                <a:cs typeface="Times New Roman" panose="02020603050405020304" pitchFamily="18" charset="0"/>
              </a:rPr>
              <a:t>Average Retrieval Time:</a:t>
            </a:r>
          </a:p>
          <a:p>
            <a:pPr marL="914400" indent="-452438">
              <a:lnSpc>
                <a:spcPct val="100000"/>
              </a:lnSpc>
              <a:spcAft>
                <a:spcPts val="300"/>
              </a:spcAft>
            </a:pPr>
            <a:r>
              <a:rPr lang="en-US" sz="2400" dirty="0">
                <a:latin typeface="Times New Roman" panose="02020603050405020304" pitchFamily="18" charset="0"/>
                <a:cs typeface="Times New Roman" panose="02020603050405020304" pitchFamily="18" charset="0"/>
              </a:rPr>
              <a:t>If all n keys hash to the same slot, the retrieval time is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(n), which requires searching through all n keys in the linked list.</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Collision Resolution by Chaining:</a:t>
            </a:r>
            <a:endParaRPr lang="en-US" sz="2400" dirty="0">
              <a:latin typeface="Times New Roman" panose="02020603050405020304" pitchFamily="18" charset="0"/>
              <a:cs typeface="Times New Roman" panose="02020603050405020304" pitchFamily="18" charset="0"/>
            </a:endParaRP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chaining to resolve collisions in a hash table with m slots, if a bad set of n keys causes collisions, n &gt;&gt; m, the time complexity for n operations (inserts, deletes, and searches) is Θ(n).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operation may require traversing a linked list of length n. </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94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1910" y="42341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910" y="1380536"/>
            <a:ext cx="9281160" cy="468933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461963"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Comparison: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scenario is worse than searching through a simple linked list. This is due to the additional overhead of computing the hash function, which is not present in a linked list search. </a:t>
            </a:r>
          </a:p>
          <a:p>
            <a:pPr marL="0" indent="0">
              <a:lnSpc>
                <a:spcPct val="100000"/>
              </a:lnSpc>
              <a:spcAft>
                <a:spcPts val="300"/>
              </a:spcAft>
              <a:buNone/>
            </a:pPr>
            <a:r>
              <a:rPr lang="en-US" sz="2400" dirty="0">
                <a:latin typeface="Times New Roman" panose="02020603050405020304" pitchFamily="18" charset="0"/>
                <a:cs typeface="Times New Roman" panose="02020603050405020304" pitchFamily="18" charset="0"/>
              </a:rPr>
              <a:t>Solutions to Bad Set of Keys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avoid the issue of bad sets of keys, </a:t>
            </a:r>
            <a:r>
              <a:rPr lang="en-US" sz="2400" dirty="0">
                <a:solidFill>
                  <a:srgbClr val="0000FF"/>
                </a:solidFill>
                <a:latin typeface="Times New Roman" panose="02020603050405020304" pitchFamily="18" charset="0"/>
                <a:cs typeface="Times New Roman" panose="02020603050405020304" pitchFamily="18" charset="0"/>
              </a:rPr>
              <a:t>distribute keys evenly across the hash table slots and minimize the probability of collisions.</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Do not use a single, fixed hash function.</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Choose a hash function </a:t>
            </a:r>
            <a:r>
              <a:rPr lang="en-US" sz="2400" i="1" dirty="0">
                <a:solidFill>
                  <a:srgbClr val="0000FF"/>
                </a:solidFill>
                <a:latin typeface="Times New Roman" panose="02020603050405020304" pitchFamily="18" charset="0"/>
                <a:cs typeface="Times New Roman" panose="02020603050405020304" pitchFamily="18" charset="0"/>
              </a:rPr>
              <a:t>randomly</a:t>
            </a:r>
            <a:r>
              <a:rPr lang="en-US" sz="2400" dirty="0">
                <a:solidFill>
                  <a:srgbClr val="0000FF"/>
                </a:solidFill>
                <a:latin typeface="Times New Roman" panose="02020603050405020304" pitchFamily="18" charset="0"/>
                <a:cs typeface="Times New Roman" panose="02020603050405020304" pitchFamily="18" charset="0"/>
              </a:rPr>
              <a:t> from a family of hash functions.</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90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319349" y="351234"/>
            <a:ext cx="9187542" cy="5940088"/>
          </a:xfrm>
          <a:prstGeom prst="rect">
            <a:avLst/>
          </a:prstGeom>
          <a:noFill/>
        </p:spPr>
        <p:txBody>
          <a:bodyPr wrap="square">
            <a:spAutoFit/>
          </a:bodyPr>
          <a:lstStyle/>
          <a:p>
            <a:pPr>
              <a:spcAft>
                <a:spcPts val="1200"/>
              </a:spcAft>
            </a:pPr>
            <a:r>
              <a:rPr lang="en-US" sz="2800" dirty="0"/>
              <a:t>Solutions to Bad Sets of Keys</a:t>
            </a:r>
          </a:p>
          <a:p>
            <a:pPr>
              <a:spcBef>
                <a:spcPts val="600"/>
              </a:spcBef>
            </a:pPr>
            <a:r>
              <a:rPr lang="en-US" sz="2400" dirty="0">
                <a:latin typeface="Times New Roman" panose="02020603050405020304" pitchFamily="18" charset="0"/>
                <a:cs typeface="Times New Roman" panose="02020603050405020304" pitchFamily="18" charset="0"/>
              </a:rPr>
              <a:t>Use randomized hash functions to overcome the issue of bad sets of keys consistently causing poor performance. Here’s how this approach works: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be problematic because a specific set of keys could hash to the same slot, leading to poor performance.</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Randomly Chosen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a hash function randomly from a family of hash functions. This approach minimizes the probability that a bad set of keys will hash to the same slot every time.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Universal hashing is a technique where a hash function is chosen randomly from a universal family of hash functions designed to reduce the probability of collisions.</a:t>
            </a:r>
          </a:p>
        </p:txBody>
      </p:sp>
    </p:spTree>
    <p:extLst>
      <p:ext uri="{BB962C8B-B14F-4D97-AF65-F5344CB8AC3E}">
        <p14:creationId xmlns:p14="http://schemas.microsoft.com/office/powerpoint/2010/main" val="1912241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13114" y="696590"/>
            <a:ext cx="9165771" cy="4370427"/>
          </a:xfrm>
          <a:prstGeom prst="rect">
            <a:avLst/>
          </a:prstGeom>
          <a:noFill/>
        </p:spPr>
        <p:txBody>
          <a:bodyPr wrap="square">
            <a:spAutoFit/>
          </a:bodyPr>
          <a:lstStyle/>
          <a:p>
            <a:pPr>
              <a:spcAft>
                <a:spcPts val="1200"/>
              </a:spcAft>
            </a:pPr>
            <a:r>
              <a:rPr lang="en-US" sz="2800" dirty="0"/>
              <a:t>Solution: Randomized Hash Functions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Benefits of Random Selection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randomly selecting a hash function from a family, the distribution of keys across the slots tends to be more uniform, reducing the likelihood of long chains.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Expected Performance: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time complexity for operations (search, insert, delete) remains O(1) on average. This is because the chance of consistently encountering a bad set of keys across different randomly chosen hash functions is very low.</a:t>
            </a:r>
          </a:p>
        </p:txBody>
      </p:sp>
    </p:spTree>
    <p:extLst>
      <p:ext uri="{BB962C8B-B14F-4D97-AF65-F5344CB8AC3E}">
        <p14:creationId xmlns:p14="http://schemas.microsoft.com/office/powerpoint/2010/main" val="238681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357923" y="1317708"/>
                <a:ext cx="9476154"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Disadvantages with direct addressing: </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Storing a table T of size |U|  is impractical </a:t>
                </a:r>
                <a:r>
                  <a:rPr lang="en-US" sz="2400" dirty="0">
                    <a:latin typeface="Times New Roman" panose="02020603050405020304" pitchFamily="18" charset="0"/>
                    <a:cs typeface="Times New Roman" panose="02020603050405020304" pitchFamily="18" charset="0"/>
                  </a:rPr>
                  <a:t>for the large universe U (when the number of possible keys |U| is large).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
                </a:r>
                <a:r>
                  <a:rPr lang="en-US" sz="2400" i="1" dirty="0">
                    <a:solidFill>
                      <a:srgbClr val="0000FF"/>
                    </a:solidFill>
                    <a:latin typeface="Times New Roman" panose="02020603050405020304" pitchFamily="18" charset="0"/>
                    <a:cs typeface="Times New Roman" panose="02020603050405020304" pitchFamily="18" charset="0"/>
                  </a:rPr>
                  <a:t>ost of the space allocated for T is empty and wasted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key range: Effective only when the range of keys is known and reasonably small.</a:t>
                </a:r>
              </a:p>
              <a:p>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357923" y="1317708"/>
                <a:ext cx="9476154" cy="3046988"/>
              </a:xfrm>
              <a:prstGeom prst="rect">
                <a:avLst/>
              </a:prstGeom>
              <a:blipFill>
                <a:blip r:embed="rId2"/>
                <a:stretch>
                  <a:fillRect l="-1030" t="-1600" r="-386" b="-36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357923" y="362187"/>
            <a:ext cx="2738378" cy="523220"/>
          </a:xfrm>
          <a:prstGeom prst="rect">
            <a:avLst/>
          </a:prstGeom>
        </p:spPr>
        <p:txBody>
          <a:bodyPr wrap="none">
            <a:spAutoFit/>
          </a:bodyPr>
          <a:lstStyle/>
          <a:p>
            <a:r>
              <a:rPr lang="en-US" sz="2800" dirty="0">
                <a:solidFill>
                  <a:srgbClr val="0000FF"/>
                </a:solidFill>
                <a:cs typeface="Times New Roman" panose="02020603050405020304" pitchFamily="18" charset="0"/>
              </a:rPr>
              <a:t>Direct-addressing</a:t>
            </a:r>
            <a:endParaRPr lang="en-US" sz="2800" dirty="0"/>
          </a:p>
        </p:txBody>
      </p:sp>
    </p:spTree>
    <p:extLst>
      <p:ext uri="{BB962C8B-B14F-4D97-AF65-F5344CB8AC3E}">
        <p14:creationId xmlns:p14="http://schemas.microsoft.com/office/powerpoint/2010/main" val="163268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137"/>
            <a:ext cx="9210374" cy="5117737"/>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Key Points About the Universal Hashing Approach:</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Random Selection of Hash Function:</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universal hashing</a:t>
            </a:r>
            <a:r>
              <a:rPr lang="en-US" sz="2200" dirty="0">
                <a:solidFill>
                  <a:srgbClr val="0000FF"/>
                </a:solidFill>
                <a:latin typeface="Times New Roman" panose="02020603050405020304" pitchFamily="18" charset="0"/>
                <a:cs typeface="Times New Roman" panose="02020603050405020304" pitchFamily="18" charset="0"/>
              </a:rPr>
              <a:t> approach randomly selects the hash function from a family of hash functions </a:t>
            </a:r>
            <a:r>
              <a:rPr lang="en-US" sz="2200" b="1" dirty="0">
                <a:solidFill>
                  <a:srgbClr val="0000FF"/>
                </a:solidFill>
                <a:latin typeface="Times New Roman" panose="02020603050405020304" pitchFamily="18" charset="0"/>
                <a:cs typeface="Times New Roman" panose="02020603050405020304" pitchFamily="18" charset="0"/>
              </a:rPr>
              <a:t>independent </a:t>
            </a:r>
            <a:r>
              <a:rPr lang="en-US" sz="2200" dirty="0">
                <a:solidFill>
                  <a:srgbClr val="0000FF"/>
                </a:solidFill>
                <a:latin typeface="Times New Roman" panose="02020603050405020304" pitchFamily="18" charset="0"/>
                <a:cs typeface="Times New Roman" panose="02020603050405020304" pitchFamily="18" charset="0"/>
              </a:rPr>
              <a:t>of the keys to be stored.</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Run-Time Selection: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universal hashing is to select the hash function at random at run time from a well-designed class of hash functions.</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Collision Probability: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In a well-designed family of hash functions, the probability of a collision between any two keys 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and 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is provably 1/m, where m is the number of slots in the hash table.</a:t>
            </a:r>
          </a:p>
          <a:p>
            <a:pPr marL="457200" indent="-457200">
              <a:lnSpc>
                <a:spcPct val="100000"/>
              </a:lnSpc>
              <a:spcAft>
                <a:spcPts val="300"/>
              </a:spcAft>
            </a:pPr>
            <a:endParaRPr lang="en-US" sz="22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3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210374"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First approach: </a:t>
            </a:r>
            <a:r>
              <a:rPr lang="en-US" dirty="0">
                <a:solidFill>
                  <a:srgbClr val="0000FF"/>
                </a:solidFill>
                <a:latin typeface="Times New Roman" panose="02020603050405020304" pitchFamily="18" charset="0"/>
                <a:cs typeface="Times New Roman" panose="02020603050405020304" pitchFamily="18" charset="0"/>
              </a:rPr>
              <a:t>Select the hash function at random at run time from a pre-defined class of functions</a:t>
            </a:r>
            <a:r>
              <a:rPr lang="en-US" dirty="0">
                <a:latin typeface="Times New Roman" panose="02020603050405020304" pitchFamily="18" charset="0"/>
                <a:cs typeface="Times New Roman" panose="02020603050405020304" pitchFamily="18" charset="0"/>
              </a:rPr>
              <a:t>.</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Family of Hash Functions H: Define a family of hash functions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Initialization: At the initialization of the hash table, randomly select a hash function h from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Consistency: Use this hash function h for all operations (insertion, deletion, and search) until the table is re-initialized.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Second approach: Randomize the hash function itself. </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08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86194"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endParaRPr lang="en-US"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Second approach: Randomize the hash function itself.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Example Scheme: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Choose a set of integers a and b randomly from a large prime number p.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Define the hash function as: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h(k) = ((a*k + b) mod p) mod m,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where a and b are chosen randomly at the time of hash table initialization, and k is the key to be hashed. This ensures the probability of collision remains low due to the random nature of a and b.</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74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 - Summary</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Guarantee: Universal hashing guarantees that the probability of any two keys colliding is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where m is the number of slots in the hash table. This significantly reduces the chance of long chains and maintains O(1) average time complexity. </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Problem with Fixed Hash Functions</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Poor Performance: Fixed hash functions can lead to poor performance because of the existence of "bad sets of keys" that cause many collisions.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Solution: Universal Hashing</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 Selection: Choose a hash function randomly from a well-designed family of hash functions at run time.</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Randomized Hash Function: Design the hash function to incorporate randomization in its computation.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088572"/>
                <a:ext cx="9210374" cy="5769428"/>
              </a:xfrm>
              <a:blipFill>
                <a:blip r:embed="rId2"/>
                <a:stretch>
                  <a:fillRect l="-1060" t="-846" r="-397" b="-338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25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83" y="630621"/>
            <a:ext cx="10321158" cy="5570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329981" y="423836"/>
                <a:ext cx="9202309" cy="6346353"/>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Fixed Hash Function –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where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 is the size of the hash table</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trings,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more efficient computation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using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where  C, a constant larger than every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ord</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is instrumental in ensuring that the hash values are distributed more uniformly. For example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329981" y="423836"/>
                <a:ext cx="9202309" cy="6346353"/>
              </a:xfrm>
              <a:prstGeom prst="rect">
                <a:avLst/>
              </a:prstGeom>
              <a:blipFill>
                <a:blip r:embed="rId2"/>
                <a:stretch>
                  <a:fillRect l="-1325" t="-961" r="-1391" b="-1153"/>
                </a:stretch>
              </a:blipFill>
            </p:spPr>
            <p:txBody>
              <a:bodyPr/>
              <a:lstStyle/>
              <a:p>
                <a:r>
                  <a:rPr lang="en-US">
                    <a:noFill/>
                  </a:rPr>
                  <a:t> </a:t>
                </a:r>
              </a:p>
            </p:txBody>
          </p:sp>
        </mc:Fallback>
      </mc:AlternateContent>
    </p:spTree>
    <p:extLst>
      <p:ext uri="{BB962C8B-B14F-4D97-AF65-F5344CB8AC3E}">
        <p14:creationId xmlns:p14="http://schemas.microsoft.com/office/powerpoint/2010/main" val="1427225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D4BC1-A831-521F-980C-2EDB7BBCA2AE}"/>
              </a:ext>
            </a:extLst>
          </p:cNvPr>
          <p:cNvSpPr txBox="1"/>
          <p:nvPr/>
        </p:nvSpPr>
        <p:spPr>
          <a:xfrm>
            <a:off x="1300480" y="1178064"/>
            <a:ext cx="9418320"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For a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using ASCII values where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and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and assuming m=1000 and C=128:</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p>
          <a:p>
            <a:pPr marL="914400" indent="-457200">
              <a:spcAft>
                <a:spcPts val="600"/>
              </a:spcAft>
            </a:pPr>
            <a:r>
              <a:rPr lang="en-US" sz="2400" dirty="0">
                <a:latin typeface="Times New Roman" panose="02020603050405020304" pitchFamily="18" charset="0"/>
                <a:cs typeface="Times New Roman" panose="02020603050405020304" pitchFamily="18" charset="0"/>
              </a:rPr>
              <a:t>      h ← (0 ∗ 128 + 97) mod 1000 = 97 </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second character 'b’:  	</a:t>
            </a:r>
          </a:p>
          <a:p>
            <a:pPr>
              <a:spcAft>
                <a:spcPts val="600"/>
              </a:spcAft>
            </a:pPr>
            <a:r>
              <a:rPr lang="en-US" sz="2400" dirty="0">
                <a:latin typeface="Times New Roman" panose="02020603050405020304" pitchFamily="18" charset="0"/>
                <a:cs typeface="Times New Roman" panose="02020603050405020304" pitchFamily="18" charset="0"/>
              </a:rPr>
              <a:t>	h ← (97 ∗ 128 + 98) mod 1000 = 12514 mod 1000 = 514</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third character 'c’: </a:t>
            </a:r>
          </a:p>
          <a:p>
            <a:pPr>
              <a:spcAft>
                <a:spcPts val="600"/>
              </a:spcAft>
            </a:pPr>
            <a:r>
              <a:rPr lang="en-US" sz="2400" dirty="0">
                <a:latin typeface="Times New Roman" panose="02020603050405020304" pitchFamily="18" charset="0"/>
                <a:cs typeface="Times New Roman" panose="02020603050405020304" pitchFamily="18" charset="0"/>
              </a:rPr>
              <a:t>	h ← (514 ∗ 128 + 99) mod 1000 = 65921 mod 1000 = 921</a:t>
            </a:r>
          </a:p>
          <a:p>
            <a:pPr>
              <a:spcAft>
                <a:spcPts val="600"/>
              </a:spcAft>
            </a:pPr>
            <a:r>
              <a:rPr lang="en-US" sz="2400" dirty="0">
                <a:latin typeface="Times New Roman" panose="02020603050405020304" pitchFamily="18" charset="0"/>
                <a:cs typeface="Times New Roman" panose="02020603050405020304" pitchFamily="18" charset="0"/>
              </a:rPr>
              <a:t>So, the hash value for the string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is 921.</a:t>
            </a:r>
          </a:p>
          <a:p>
            <a:pPr>
              <a:spcAft>
                <a:spcPts val="600"/>
              </a:spcAft>
            </a:pPr>
            <a:r>
              <a:rPr lang="en-US" sz="2400" dirty="0">
                <a:latin typeface="Times New Roman" panose="02020603050405020304" pitchFamily="18" charset="0"/>
                <a:cs typeface="Times New Roman" panose="02020603050405020304" pitchFamily="18" charset="0"/>
              </a:rPr>
              <a:t>Or we write: (((((0 * 128 + 97) mod 1000) * 128 + 98) mod 1000) * 128 + 99) mod 1000 = 921.</a:t>
            </a:r>
          </a:p>
        </p:txBody>
      </p:sp>
    </p:spTree>
    <p:extLst>
      <p:ext uri="{BB962C8B-B14F-4D97-AF65-F5344CB8AC3E}">
        <p14:creationId xmlns:p14="http://schemas.microsoft.com/office/powerpoint/2010/main" val="3481178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782" y="5006360"/>
            <a:ext cx="10322273" cy="7270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919247" y="2152802"/>
            <a:ext cx="10295291" cy="7270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788276" y="1088572"/>
            <a:ext cx="10321158" cy="55704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111535"/>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02356" y="834981"/>
            <a:ext cx="9749265" cy="6023019"/>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Consider a </a:t>
            </a:r>
            <a:r>
              <a:rPr lang="en-US" sz="2400" dirty="0">
                <a:solidFill>
                  <a:srgbClr val="0000FF"/>
                </a:solidFill>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function 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h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0; C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31415; x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27183; </a:t>
            </a:r>
            <a:r>
              <a:rPr lang="en-US" dirty="0">
                <a:latin typeface="Times New Roman" panose="02020603050405020304" pitchFamily="18" charset="0"/>
                <a:cs typeface="Times New Roman" panose="02020603050405020304" pitchFamily="18" charset="0"/>
              </a:rPr>
              <a:t>//choose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h using the current value of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//C and the ordinal value of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(C + x) mod (m - 1)}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C using a pseudo-random number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//generator</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if (h &lt; 0) return h +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else return h;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//return the computed hash value h</a:t>
            </a:r>
            <a:endParaRPr lang="en-US" sz="2200"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801955" y="3138294"/>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Tree>
    <p:extLst>
      <p:ext uri="{BB962C8B-B14F-4D97-AF65-F5344CB8AC3E}">
        <p14:creationId xmlns:p14="http://schemas.microsoft.com/office/powerpoint/2010/main" val="3074820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DFCCD-73E2-5070-F073-33BFFC45E678}"/>
              </a:ext>
            </a:extLst>
          </p:cNvPr>
          <p:cNvSpPr txBox="1"/>
          <p:nvPr/>
        </p:nvSpPr>
        <p:spPr>
          <a:xfrm>
            <a:off x="595061" y="4451746"/>
            <a:ext cx="10526798" cy="2314814"/>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870547"/>
            <a:ext cx="9086806" cy="5896013"/>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This method produces a universal hash function, assuming the coefficients are random.</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By varying C with a pseudo-random number generator for each character, the function introduces randomness, reducing the chance of collisions for different keys.</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The method helps achieve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0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06D8C-A250-012D-E9B7-98F722CB2E9F}"/>
              </a:ext>
            </a:extLst>
          </p:cNvPr>
          <p:cNvSpPr txBox="1"/>
          <p:nvPr/>
        </p:nvSpPr>
        <p:spPr>
          <a:xfrm>
            <a:off x="1391920" y="82907"/>
            <a:ext cx="9154160" cy="62632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Let's consider an example to illustrate the process:</a:t>
            </a:r>
          </a:p>
          <a:p>
            <a:pPr>
              <a:spcAft>
                <a:spcPts val="600"/>
              </a:spcAft>
            </a:pPr>
            <a:r>
              <a:rPr lang="en-US" sz="2400" dirty="0">
                <a:latin typeface="Times New Roman" panose="02020603050405020304" pitchFamily="18" charset="0"/>
                <a:cs typeface="Times New Roman" panose="02020603050405020304" pitchFamily="18" charset="0"/>
              </a:rPr>
              <a:t>For the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with m = 1000,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p>
          <a:p>
            <a:pPr marL="1371600" indent="-457200">
              <a:spcAft>
                <a:spcPts val="600"/>
              </a:spcAft>
            </a:pPr>
            <a:r>
              <a:rPr lang="en-US" sz="2400" dirty="0">
                <a:latin typeface="Times New Roman" panose="02020603050405020304" pitchFamily="18" charset="0"/>
                <a:cs typeface="Times New Roman" panose="02020603050405020304" pitchFamily="18" charset="0"/>
              </a:rPr>
              <a:t>h ← (0 ∗ 31415 + 97) mod  1000 = 97</a:t>
            </a:r>
          </a:p>
          <a:p>
            <a:pPr marL="1371600" indent="-457200">
              <a:spcAft>
                <a:spcPts val="600"/>
              </a:spcAft>
            </a:pPr>
            <a:r>
              <a:rPr lang="en-US" sz="2400" dirty="0">
                <a:latin typeface="Times New Roman" panose="02020603050405020304" pitchFamily="18" charset="0"/>
                <a:cs typeface="Times New Roman" panose="02020603050405020304" pitchFamily="18" charset="0"/>
              </a:rPr>
              <a:t>C ← (31415 ∗ 27183) mod  999 = 2</a:t>
            </a:r>
          </a:p>
          <a:p>
            <a:pPr>
              <a:spcAft>
                <a:spcPts val="600"/>
              </a:spcAft>
            </a:pPr>
            <a:r>
              <a:rPr lang="en-US" sz="2400" dirty="0">
                <a:latin typeface="Times New Roman" panose="02020603050405020304" pitchFamily="18" charset="0"/>
                <a:cs typeface="Times New Roman" panose="02020603050405020304" pitchFamily="18" charset="0"/>
              </a:rPr>
              <a:t>3.   For the second character 'b'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t>
            </a:r>
          </a:p>
          <a:p>
            <a:pPr marL="1371600" indent="-457200">
              <a:spcAft>
                <a:spcPts val="600"/>
              </a:spcAft>
            </a:pPr>
            <a:r>
              <a:rPr lang="en-US" sz="2400" dirty="0">
                <a:latin typeface="Times New Roman" panose="02020603050405020304" pitchFamily="18" charset="0"/>
                <a:cs typeface="Times New Roman" panose="02020603050405020304" pitchFamily="18" charset="0"/>
              </a:rPr>
              <a:t>h ← (97 ∗ 2 + 98) mod  1000 = 292</a:t>
            </a:r>
          </a:p>
          <a:p>
            <a:pPr marL="1371600" indent="-457200">
              <a:spcAft>
                <a:spcPts val="600"/>
              </a:spcAft>
            </a:pPr>
            <a:r>
              <a:rPr lang="en-US" sz="2400" dirty="0">
                <a:latin typeface="Times New Roman" panose="02020603050405020304" pitchFamily="18" charset="0"/>
                <a:cs typeface="Times New Roman" panose="02020603050405020304" pitchFamily="18" charset="0"/>
              </a:rPr>
              <a:t>C ← (2 ∗ 27183) mod  999 = 549</a:t>
            </a:r>
          </a:p>
          <a:p>
            <a:pPr>
              <a:spcAft>
                <a:spcPts val="600"/>
              </a:spcAft>
            </a:pPr>
            <a:r>
              <a:rPr lang="en-US" sz="2400" dirty="0">
                <a:latin typeface="Times New Roman" panose="02020603050405020304" pitchFamily="18" charset="0"/>
                <a:cs typeface="Times New Roman" panose="02020603050405020304" pitchFamily="18" charset="0"/>
              </a:rPr>
              <a:t>4.   For the third character 'c'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t>
            </a:r>
          </a:p>
          <a:p>
            <a:pPr marL="1371600" indent="-457200">
              <a:spcAft>
                <a:spcPts val="600"/>
              </a:spcAft>
            </a:pPr>
            <a:r>
              <a:rPr lang="en-US" sz="2400" dirty="0">
                <a:latin typeface="Times New Roman" panose="02020603050405020304" pitchFamily="18" charset="0"/>
                <a:cs typeface="Times New Roman" panose="02020603050405020304" pitchFamily="18" charset="0"/>
              </a:rPr>
              <a:t>h ← (292 ∗ 549 + 99) mod  1000 = 380</a:t>
            </a:r>
          </a:p>
          <a:p>
            <a:pPr marL="1371600" indent="-457200">
              <a:spcAft>
                <a:spcPts val="600"/>
              </a:spcAft>
            </a:pPr>
            <a:r>
              <a:rPr lang="en-US" sz="2400" dirty="0">
                <a:latin typeface="Times New Roman" panose="02020603050405020304" pitchFamily="18" charset="0"/>
                <a:cs typeface="Times New Roman" panose="02020603050405020304" pitchFamily="18" charset="0"/>
              </a:rPr>
              <a:t>C ← (549 ∗ 27183) mod  999 = 93</a:t>
            </a:r>
          </a:p>
          <a:p>
            <a:pPr>
              <a:spcAft>
                <a:spcPts val="600"/>
              </a:spcAft>
            </a:pPr>
            <a:r>
              <a:rPr lang="en-US" sz="2400" dirty="0">
                <a:latin typeface="Times New Roman" panose="02020603050405020304" pitchFamily="18" charset="0"/>
                <a:cs typeface="Times New Roman" panose="02020603050405020304" pitchFamily="18" charset="0"/>
              </a:rPr>
              <a:t>5    Since h = 380 is not negative, the final hash value is 380.</a:t>
            </a:r>
          </a:p>
        </p:txBody>
      </p:sp>
    </p:spTree>
    <p:extLst>
      <p:ext uri="{BB962C8B-B14F-4D97-AF65-F5344CB8AC3E}">
        <p14:creationId xmlns:p14="http://schemas.microsoft.com/office/powerpoint/2010/main" val="2798731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061" y="4175759"/>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p be a large prime number such that 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 &gt; 0 be a positive integer smaller than p, and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 and b are selected randomly, then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a well-known universal hash function.</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47171</TotalTime>
  <Words>20697</Words>
  <Application>Microsoft Office PowerPoint</Application>
  <PresentationFormat>Widescreen</PresentationFormat>
  <Paragraphs>1604</Paragraphs>
  <Slides>177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177</vt:i4>
      </vt:variant>
    </vt:vector>
  </HeadingPairs>
  <TitlesOfParts>
    <vt:vector size="186" baseType="lpstr">
      <vt:lpstr>Inter</vt:lpstr>
      <vt:lpstr>Arial</vt:lpstr>
      <vt:lpstr>Calibri</vt:lpstr>
      <vt:lpstr>Calibri Light</vt:lpstr>
      <vt:lpstr>Cambria Math</vt:lpstr>
      <vt:lpstr>Consolas</vt:lpstr>
      <vt:lpstr>Times New Roman</vt:lpstr>
      <vt:lpstr>Wingdings</vt:lpstr>
      <vt:lpstr>Office Theme</vt:lpstr>
      <vt:lpstr>Chapter 01_07</vt:lpstr>
      <vt:lpstr>   Direct-Addressing Table[4 – 11]  Hash tables [12 – 25] Collision Resolutions [26-54]  Linear Probing [27-31]               Open Hashing (Chaining) [32 - 56]                        Load Factor [38], Simple Uniform hashing [19, 43], and                         Performance Analysis [42-54]                Good Hash functions [57 – 112 ]            Assumptions [59], Key Interpretations [65-70],                         Modular Hashing [72 - 76], Multiplication Hashing [77 - 83],                         Universal hashing [84-112]              Open Addressing (Closed Hashing)[113 - 175]                        Linear Probing [130 - 139], Quadratic Probing [141 -143 ],                          Double Hashing [145 - 153]            Analysis of Open Addressing [155 - 175 ]  </vt:lpstr>
      <vt:lpstr>Direct-Address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Collision Resolution by Chaining (or called Open Hashing) </vt:lpstr>
      <vt:lpstr>Collision Resolution by Chaining (or called Open Hashing) </vt:lpstr>
      <vt:lpstr>Time Efficiency for the Collision Resolution by Chaining</vt:lpstr>
      <vt:lpstr>Time Efficiency for the Collision Resolution by Chaining</vt:lpstr>
      <vt:lpstr>Time Efficiency for the Collision Resolution by Chaining</vt:lpstr>
      <vt:lpstr>Performance of Hashing with Chaining (or called Open Hashing) </vt:lpstr>
      <vt:lpstr>Performance of Hashing with Chaining (or called Open Hashing) </vt:lpstr>
      <vt:lpstr>Analysis of Hashing with Chaining (or called Open Hashing) </vt:lpstr>
      <vt:lpstr>Analysis of Hashing with Chaining (or called Open Hashing) </vt:lpstr>
      <vt:lpstr>Performance of Hashing with Chaining (or called Open Hashing) </vt:lpstr>
      <vt:lpstr>Performance of Hashing with Chaining (or called Open Hashing) </vt:lpstr>
      <vt:lpstr> Average-Case Performance Analysis of Hashing with Chaining (or called Open Hashing) </vt:lpstr>
      <vt:lpstr> Average-Case Performance Analysis of Hashing with Chaining (or called Open Hashing) </vt:lpstr>
      <vt:lpstr> Average-Case Performance 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PowerPoint Presentation</vt:lpstr>
      <vt:lpstr>PowerPoint Presentation</vt:lpstr>
      <vt:lpstr>PowerPoint Presentation</vt:lpstr>
      <vt:lpstr>Hash Function – What makes a good hash function?</vt:lpstr>
      <vt:lpstr>Hash Function – What makes a good hash function?</vt:lpstr>
      <vt:lpstr>Hash Function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PowerPoint Presentation</vt:lpstr>
      <vt:lpstr>Hash Functions – What makes a good hash function?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700</cp:revision>
  <cp:lastPrinted>2022-02-21T15:09:35Z</cp:lastPrinted>
  <dcterms:created xsi:type="dcterms:W3CDTF">2016-10-13T00:10:31Z</dcterms:created>
  <dcterms:modified xsi:type="dcterms:W3CDTF">2025-01-21T22:41:41Z</dcterms:modified>
</cp:coreProperties>
</file>