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47" r:id="rId3"/>
    <p:sldId id="339" r:id="rId4"/>
    <p:sldId id="340" r:id="rId5"/>
    <p:sldId id="550" r:id="rId6"/>
    <p:sldId id="341" r:id="rId7"/>
    <p:sldId id="535" r:id="rId8"/>
    <p:sldId id="375" r:id="rId9"/>
    <p:sldId id="551" r:id="rId10"/>
    <p:sldId id="343" r:id="rId11"/>
    <p:sldId id="552" r:id="rId12"/>
    <p:sldId id="430" r:id="rId13"/>
    <p:sldId id="553" r:id="rId14"/>
    <p:sldId id="472" r:id="rId15"/>
    <p:sldId id="548" r:id="rId16"/>
    <p:sldId id="549" r:id="rId17"/>
    <p:sldId id="501" r:id="rId18"/>
    <p:sldId id="466" r:id="rId1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11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9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Chapter 01_04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Prime Numbers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41929" y="102753"/>
                <a:ext cx="9531927" cy="6693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Time Efficiency for the Sieve of Eratosthenes to find all the prime which is less than n.</a:t>
                </a:r>
              </a:p>
              <a:p>
                <a:endParaRPr 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total multiplications required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≤  m ≤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0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0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000" b="1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n</a:t>
                </a:r>
              </a:p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{2, 3, 5, 7, …,</a:t>
                </a:r>
                <a:r>
                  <a:rPr lang="en-US" sz="2400" spc="-100" baseline="-25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spc="-100" baseline="-25000" dirty="0"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└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m:rPr>
                        <m:nor/>
                      </m:rPr>
                      <a:rPr lang="en-US" sz="2400" spc="-100" baseline="-25000" dirty="0"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┘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}. 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running time for each multiplication is O(n</a:t>
                </a:r>
                <a:r>
                  <a:rPr lang="en-US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running time for the algorithm is  n * O(n</a:t>
                </a:r>
                <a:r>
                  <a:rPr lang="en-US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 O(n</a:t>
                </a:r>
                <a:r>
                  <a:rPr lang="en-US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number of eliminations for n = 63, we need to calculate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when 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p’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2, 3, 5, and 7.</a:t>
                </a:r>
              </a:p>
              <a:p>
                <a:r>
                  <a:rPr lang="en-US" sz="24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number of eliminations 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4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′=</m:t>
                        </m:r>
                        <m:r>
                          <a:rPr lang="en-US" sz="24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400" spc="-100" baseline="-25000" dirty="0">
                            <a:highlight>
                              <a:srgbClr val="FFFF00"/>
                            </a:highlight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spc="-100" baseline="-25000" dirty="0">
                            <a:highlight>
                              <a:srgbClr val="FFFF00"/>
                            </a:highlight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4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400" i="1" dirty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dirty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400" i="1" dirty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baseline="-25000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400" b="1" i="1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400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└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┘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2−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└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┘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</a:t>
                </a:r>
                <a:r>
                  <a:rPr lang="en-US" sz="2000" baseline="-25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└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┘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└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63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sz="2000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┘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30</a:t>
                </a:r>
                <a:r>
                  <a:rPr lang="en-US" sz="20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+ 19</a:t>
                </a:r>
                <a:r>
                  <a:rPr lang="en-US" sz="20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+ 8</a:t>
                </a:r>
                <a:r>
                  <a:rPr lang="en-US" sz="20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+ 3</a:t>
                </a:r>
                <a:r>
                  <a:rPr lang="en-US" sz="20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60 times marking “</a:t>
                </a:r>
                <a:r>
                  <a:rPr lang="en-US" sz="2000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A[j] ← 0;”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</a:t>
                </a:r>
                <a:r>
                  <a:rPr lang="en-US" sz="2000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Algorithm Sieve(n), which generates the prime numbers 2, 3, 5, 7, 11, 13, 17, 19, 23, 29, 31, 37, 41, 43, 47, 53, 59, 61.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this says is that when considering 3, p*p = 3*3 is the first one A[9]</a:t>
                </a:r>
                <a:r>
                  <a:rPr lang="en-US" sz="2000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← 0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Then the next is 4*3, A[12] </a:t>
                </a:r>
                <a:r>
                  <a:rPr lang="en-US" sz="2000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← 0, but this was done when considering 2.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is, when (p+1)*3 ≤ 63. A[(p+1)*3] </a:t>
                </a:r>
                <a:r>
                  <a:rPr lang="en-US" sz="2000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← 0 even when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(p+1)*3 is even. </a:t>
                </a:r>
                <a:r>
                  <a:rPr lang="en-US" sz="2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Repetition of eliminations occurs but is handled by the sieve efficiently.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929" y="102753"/>
                <a:ext cx="9531927" cy="6693692"/>
              </a:xfrm>
              <a:prstGeom prst="rect">
                <a:avLst/>
              </a:prstGeom>
              <a:blipFill>
                <a:blip r:embed="rId2"/>
                <a:stretch>
                  <a:fillRect l="-1151" t="-729" r="-703" b="-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7B7C148E-C9B9-439E-989D-C48FBE88711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4751">
            <a:off x="860281" y="2115638"/>
            <a:ext cx="661298" cy="42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834F6F-3089-E039-68D5-7CA688420F3C}"/>
              </a:ext>
            </a:extLst>
          </p:cNvPr>
          <p:cNvSpPr txBox="1"/>
          <p:nvPr/>
        </p:nvSpPr>
        <p:spPr>
          <a:xfrm>
            <a:off x="1229711" y="2511973"/>
            <a:ext cx="88076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the O(n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complexity analysis for individual multiplications, the actual running time of the Sieve of Eratosthenes in practice is much better, approximating O(n log log n) for eliminating multiples.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practical efficiency of the Sieve of Eratosthenes, despite theoretical bounds, is due to the efficient elimination process and low actual computational overhead.</a:t>
            </a:r>
          </a:p>
        </p:txBody>
      </p:sp>
    </p:spTree>
    <p:extLst>
      <p:ext uri="{BB962C8B-B14F-4D97-AF65-F5344CB8AC3E}">
        <p14:creationId xmlns:p14="http://schemas.microsoft.com/office/powerpoint/2010/main" val="226338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4210" y="1985219"/>
                <a:ext cx="9159903" cy="28089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dirty="0">
                    <a:solidFill>
                      <a:srgbClr val="0000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Theorem 0.15  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prime distribution theorem - </a:t>
                </a:r>
                <a:r>
                  <a:rPr lang="en-US" sz="24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Lagrange’s prime number theorem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→ 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400" i="1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den>
                            </m:f>
                          </m:den>
                        </m:f>
                      </m:e>
                    </m:func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number of prime less than or equal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As n grows larger and tends to infinity,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asymptotically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10" y="1985219"/>
                <a:ext cx="9159903" cy="2808910"/>
              </a:xfrm>
              <a:prstGeom prst="rect">
                <a:avLst/>
              </a:prstGeom>
              <a:blipFill>
                <a:blip r:embed="rId2"/>
                <a:stretch>
                  <a:fillRect l="-1198"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BCE82D8-918A-4B93-A540-6E672DE82F2C}"/>
              </a:ext>
            </a:extLst>
          </p:cNvPr>
          <p:cNvSpPr/>
          <p:nvPr/>
        </p:nvSpPr>
        <p:spPr>
          <a:xfrm>
            <a:off x="1664210" y="680468"/>
            <a:ext cx="362471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Search of a Large Prime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15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F512DE-2015-E828-B636-6D711A5D24A1}"/>
                  </a:ext>
                </a:extLst>
              </p:cNvPr>
              <p:cNvSpPr txBox="1"/>
              <p:nvPr/>
            </p:nvSpPr>
            <p:spPr>
              <a:xfrm>
                <a:off x="1376855" y="1993335"/>
                <a:ext cx="9028386" cy="4864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Calculation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given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let compute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the approximation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1000,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1000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6.907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144.76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10,000,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(10,000)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10,000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9.210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1085.7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actual value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168 primes, and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(10,000)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1229.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Prime Number Theorem provides a powerful for estimating the number of primes less than a given number 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F512DE-2015-E828-B636-6D711A5D2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55" y="1993335"/>
                <a:ext cx="9028386" cy="4864665"/>
              </a:xfrm>
              <a:prstGeom prst="rect">
                <a:avLst/>
              </a:prstGeom>
              <a:blipFill>
                <a:blip r:embed="rId2"/>
                <a:stretch>
                  <a:fillRect l="-1080"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7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=0.027143.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0.027143)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0.004.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=0.0043429.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0.0043429)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0.04.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  <a:blipFill>
                <a:blip r:embed="rId2"/>
                <a:stretch>
                  <a:fillRect l="-865" t="-781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12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965CDFD-DB50-4BE8-BF72-CADECC37AB30}"/>
                  </a:ext>
                </a:extLst>
              </p:cNvPr>
              <p:cNvSpPr/>
              <p:nvPr/>
            </p:nvSpPr>
            <p:spPr>
              <a:xfrm>
                <a:off x="1987421" y="1749064"/>
                <a:ext cx="8621486" cy="4790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Time efficiency for the algorithm of Sieve(n)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outer loop has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iterations.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of the outer loop iterations, the inner loop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iterations based on the prime distribution theorem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 of the algorithm sieve(n) is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 which is  O(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</a:t>
                </a:r>
              </a:p>
              <a:p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965CDFD-DB50-4BE8-BF72-CADECC37AB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421" y="1749064"/>
                <a:ext cx="8621486" cy="4790992"/>
              </a:xfrm>
              <a:prstGeom prst="rect">
                <a:avLst/>
              </a:prstGeom>
              <a:blipFill>
                <a:blip r:embed="rId2"/>
                <a:stretch>
                  <a:fillRect l="-1061" t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151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74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F4709E-6C64-47E9-AB29-1E1E2822BB53}"/>
              </a:ext>
            </a:extLst>
          </p:cNvPr>
          <p:cNvSpPr/>
          <p:nvPr/>
        </p:nvSpPr>
        <p:spPr>
          <a:xfrm>
            <a:off x="2784356" y="3240542"/>
            <a:ext cx="6623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Prime Factorization and Relative Prime</a:t>
            </a:r>
          </a:p>
        </p:txBody>
      </p:sp>
    </p:spTree>
    <p:extLst>
      <p:ext uri="{BB962C8B-B14F-4D97-AF65-F5344CB8AC3E}">
        <p14:creationId xmlns:p14="http://schemas.microsoft.com/office/powerpoint/2010/main" val="29681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076" y="1326902"/>
            <a:ext cx="9382541" cy="502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Cryptography – The RSA Public Key Cryptosystem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Rivest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-Shamir-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Adleman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RSA) cryptosystem uses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ideas we have introduced in this lecture note.  It derives very strong guarantees of security by ingeniously exploiting the wide gulf between the polynomial-time computability of certain number-theoretic tasks: (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modular exponentiation,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greatest common divisor,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primality testing) and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intractability of others (factoring).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026">
            <a:off x="898635" y="957569"/>
            <a:ext cx="562704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59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6CBDCA-7DC5-44BC-BA48-F415ED36A4E0}"/>
              </a:ext>
            </a:extLst>
          </p:cNvPr>
          <p:cNvSpPr txBox="1"/>
          <p:nvPr/>
        </p:nvSpPr>
        <p:spPr>
          <a:xfrm>
            <a:off x="1800809" y="1044841"/>
            <a:ext cx="8192278" cy="23126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75993" y="1044841"/>
            <a:ext cx="7777133" cy="231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the Sieve of Eratosthenes to find all the primes that are less than a given number n and their time efficiency. [28-33]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Several characteristics of Algorithms [34-35]</a:t>
            </a:r>
          </a:p>
        </p:txBody>
      </p:sp>
      <p:pic>
        <p:nvPicPr>
          <p:cNvPr id="3" name="Picture 2" descr="Image result for sad face">
            <a:extLst>
              <a:ext uri="{FF2B5EF4-FFF2-40B4-BE49-F238E27FC236}">
                <a16:creationId xmlns:a16="http://schemas.microsoft.com/office/drawing/2014/main" id="{AC47F7E9-EC01-43B9-9459-81C16BC50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9233" y="1288869"/>
            <a:ext cx="435429" cy="400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06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1593" y="658252"/>
                <a:ext cx="9411740" cy="6142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800"/>
                  </a:spcAft>
                </a:pPr>
                <a:r>
                  <a:rPr lang="en-US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Sieve of Eratosthenes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(Ancient Greece, 200 B.C.)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14400" marR="0" indent="-9144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Problem: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 algorithm for generating consecutive primes not   </a:t>
                </a:r>
              </a:p>
              <a:p>
                <a:pPr marL="914400" marR="0" indent="-9144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exceeding any given integer n (or check n for primality).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1:   Initialize a list of prime candidates with consecutive integers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from 2 to the maximum n you want to check for primality.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{2, 3, 4, 5, 6, 7, 8, 9, 10, 11, …, n}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2:   Continue the step of eliminating from the list all multiples of 2;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then move on to the next item on the list, which is 3, and eliminate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its multiples; then 5, until no more numbers can be eliminated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from the list (or process numbers up to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 remaining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integers of the list are the primes needed.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   {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3,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5, </a:t>
                </a:r>
                <a:r>
                  <a:rPr lang="en-US" sz="2400" strike="dblStrike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7,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9,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11, …, n}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593" y="658252"/>
                <a:ext cx="9411740" cy="6142002"/>
              </a:xfrm>
              <a:prstGeom prst="rect">
                <a:avLst/>
              </a:prstGeom>
              <a:blipFill>
                <a:blip r:embed="rId2"/>
                <a:stretch>
                  <a:fillRect l="-1360" t="-1091" r="-1231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D024560A-143B-41FC-9E8A-82A6F44E75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8231">
            <a:off x="836984" y="1612025"/>
            <a:ext cx="704433" cy="47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D50E4842-EBD1-C774-41EE-2A02B1AA2191}"/>
              </a:ext>
            </a:extLst>
          </p:cNvPr>
          <p:cNvSpPr/>
          <p:nvPr/>
        </p:nvSpPr>
        <p:spPr>
          <a:xfrm rot="20706359" flipH="1">
            <a:off x="304309" y="681977"/>
            <a:ext cx="491156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0504" y="748315"/>
                <a:ext cx="8977073" cy="5713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0.37: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Let n = 31. [p = 2, 3, 5]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How far do you go to eliminate the non-prime number for a given n?</a:t>
                </a:r>
                <a:endParaRPr lang="en-US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largest number p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whose multiples can remain on the list? </a:t>
                </a:r>
              </a:p>
              <a:p>
                <a:pPr marL="800100" lvl="1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e.g., for this case, the largest number p is 5 since p = 5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31</m:t>
                        </m:r>
                      </m:e>
                    </m:rad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504" y="748315"/>
                <a:ext cx="8977073" cy="5713359"/>
              </a:xfrm>
              <a:prstGeom prst="rect">
                <a:avLst/>
              </a:prstGeom>
              <a:blipFill>
                <a:blip r:embed="rId2"/>
                <a:stretch>
                  <a:fillRect l="-1222" t="-747" r="-136" b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E1E74EB-4D27-4682-8048-98F614BDB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30577"/>
              </p:ext>
            </p:extLst>
          </p:nvPr>
        </p:nvGraphicFramePr>
        <p:xfrm>
          <a:off x="1770504" y="1344360"/>
          <a:ext cx="8977073" cy="323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83">
                  <a:extLst>
                    <a:ext uri="{9D8B030D-6E8A-4147-A177-3AD203B41FA5}">
                      <a16:colId xmlns:a16="http://schemas.microsoft.com/office/drawing/2014/main" val="341764833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00877480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47705182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76821801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7595708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75036326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75792201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25748852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20835747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9760132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40489862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3880829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97731908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73359137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96648025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67641147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11076157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756155403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301116130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55219722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499191882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762772183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380451978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4119773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4123076122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72361826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83912909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303572717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5595704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57209990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16640439"/>
                    </a:ext>
                  </a:extLst>
                </a:gridCol>
              </a:tblGrid>
              <a:tr h="97627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p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46331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86798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04874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46781"/>
                  </a:ext>
                </a:extLst>
              </a:tr>
            </a:tbl>
          </a:graphicData>
        </a:graphic>
      </p:graphicFrame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D7F2B07C-A606-DEC7-0761-DD62F479EE3F}"/>
              </a:ext>
            </a:extLst>
          </p:cNvPr>
          <p:cNvSpPr/>
          <p:nvPr/>
        </p:nvSpPr>
        <p:spPr>
          <a:xfrm rot="20706359" flipH="1">
            <a:off x="304309" y="681977"/>
            <a:ext cx="491156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A11A52-8245-52B3-0E0F-9DBC0595769C}"/>
                  </a:ext>
                </a:extLst>
              </p:cNvPr>
              <p:cNvSpPr txBox="1"/>
              <p:nvPr/>
            </p:nvSpPr>
            <p:spPr>
              <a:xfrm>
                <a:off x="1601134" y="114791"/>
                <a:ext cx="9507893" cy="66284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</a:t>
                </a:r>
              </a:p>
              <a:p>
                <a:pPr algn="l">
                  <a:spcBef>
                    <a:spcPts val="1200"/>
                  </a:spcBef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time complexity of the Sieve of Eratosthenes is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loglog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where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upper limit of numbers you want to check for primality. </a:t>
                </a:r>
              </a:p>
              <a:p>
                <a:pPr algn="l">
                  <a:spcBef>
                    <a:spcPts val="1200"/>
                  </a:spcBef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Here's a breakdown of why this is the case:</a:t>
                </a:r>
              </a:p>
              <a:p>
                <a:pPr marL="342900" indent="-342900" algn="l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Initialization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Creating a list of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elements takes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time.</a:t>
                </a:r>
              </a:p>
              <a:p>
                <a:pPr marL="342900" indent="-342900" algn="l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Marking Multiples: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prime number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eliminate its multiples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 up to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number of operations to eliminate multiples of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b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approximately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​.</a:t>
                </a:r>
              </a:p>
              <a:p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Summing this over all primes less than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series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 ≤ 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​</m:t>
                        </m:r>
                      </m:e>
                    </m:nary>
                    <m:r>
                      <a:rPr lang="en-US" sz="2400" b="0" i="0" smtClean="0">
                        <a:solidFill>
                          <a:srgbClr val="0D0D0D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n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 ≤ </m:t>
                        </m:r>
                        <m: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D0D0D"/>
                            </a:solidFill>
                            <a:highlight>
                              <a:srgbClr val="FFFF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​</m:t>
                        </m:r>
                      </m:e>
                    </m:nary>
                    <m:r>
                      <a:rPr lang="en-US" sz="240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0D0D0D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 </m:t>
                    </m:r>
                  </m:oMath>
                </a14:m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loglog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using the harmonic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  <m:r>
                      <a:rPr lang="en-US" sz="2400" b="0" i="1" smtClean="0">
                        <a:solidFill>
                          <a:srgbClr val="0D0D0D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Merten’s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Theorem which states the sum of the reciprocals of the primes up to n is asymptotically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FF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FF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 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+ B, where B is a 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Merten’s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constant.</a:t>
                </a:r>
              </a:p>
              <a:p>
                <a:pPr algn="l"/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Complexity</a:t>
                </a:r>
              </a:p>
              <a:p>
                <a:pPr algn="l"/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space complexity of the Sieve of Eratosthenes is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A11A52-8245-52B3-0E0F-9DBC05957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134" y="114791"/>
                <a:ext cx="9507893" cy="6628418"/>
              </a:xfrm>
              <a:prstGeom prst="rect">
                <a:avLst/>
              </a:prstGeom>
              <a:blipFill>
                <a:blip r:embed="rId2"/>
                <a:stretch>
                  <a:fillRect l="-1026" t="-736" r="-1475" b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9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9772" y="700846"/>
                <a:ext cx="8890671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Analysis of the problem: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following observation helps to avoid eliminating the same number more than once: </a:t>
                </a:r>
                <a:endParaRPr lang="en-US" sz="22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3275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the current pass, if p is a number, eliminate its multiples (composite numbers, p*(</a:t>
                </a:r>
                <a:r>
                  <a:rPr lang="en-US" sz="22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p+i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0 </a:t>
                </a:r>
                <a14:m>
                  <m:oMath xmlns:m="http://schemas.openxmlformats.org/officeDocument/2006/math">
                    <m:r>
                      <a:rPr lang="en-US" sz="22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i):</a:t>
                </a:r>
              </a:p>
              <a:p>
                <a:pPr marL="1255713" lvl="1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Begin to consider with the first multiple p*p, and then 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(p+1)*p, (p+2)*p, (p+3)*p, … up to n, where p </a:t>
                </a:r>
                <a14:m>
                  <m:oMath xmlns:m="http://schemas.openxmlformats.org/officeDocument/2006/math">
                    <m:r>
                      <a:rPr lang="en-US" sz="22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2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12913" lvl="2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reason is 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that all its smaller multiples 2p, 3p, …, (p-1)p </a:t>
                </a:r>
                <a:r>
                  <a:rPr lang="en-US" sz="22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were eliminated 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 earlier passes through the list when the prime p </a:t>
                </a:r>
                <a14:m>
                  <m:oMath xmlns:m="http://schemas.openxmlformats.org/officeDocument/2006/math">
                    <m:r>
                      <a:rPr lang="en-US" sz="22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p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3333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{2, 3, 5, …,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}. </a:t>
                </a:r>
              </a:p>
              <a:p>
                <a:pPr marL="1712913" lvl="2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example, when the current pass, if p = 5, both 2*p = 10 and 3*p = 15 were deleted in the earlier passes; namely, if p = 2, 5*2 = 10 was eliminated, and if p = 3, 5*3 = 15 was eliminated. Thus, </a:t>
                </a:r>
                <a:r>
                  <a:rPr lang="en-US" sz="22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pass, if p = 5, begin only with p*p, which is 5*5 = 25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n; then p*(p+1), which is 5*6 = 30.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772" y="700846"/>
                <a:ext cx="8890671" cy="5632311"/>
              </a:xfrm>
              <a:prstGeom prst="rect">
                <a:avLst/>
              </a:prstGeom>
              <a:blipFill>
                <a:blip r:embed="rId2"/>
                <a:stretch>
                  <a:fillRect l="-892" t="-758" r="-892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F30F11-1EB4-47FE-8329-E1DA87CF82C7}"/>
              </a:ext>
            </a:extLst>
          </p:cNvPr>
          <p:cNvSpPr txBox="1"/>
          <p:nvPr/>
        </p:nvSpPr>
        <p:spPr>
          <a:xfrm>
            <a:off x="1251001" y="226643"/>
            <a:ext cx="10139809" cy="62955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4807" y="110561"/>
                <a:ext cx="9112195" cy="6419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Algorithm Sieve(n)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//Implements the sieve of Eratosthenes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DE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Input: An integer n ≥ 2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Output: Array L of all prime numbers less than or equal to n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to n  do  A[p] ← p;   //Generate a copy of the number from 2 on.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to </a:t>
                </a:r>
                <a:r>
                  <a:rPr lang="en-US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 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{    //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times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A[p] ≠ 0  //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has not been eliminated on previous passes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{	j ← p * p;  // size of p * size of 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size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* size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while j ≤ n do </a:t>
                </a:r>
                <a:r>
                  <a:rPr lang="en-US" b="1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//says n times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A[j] ← 0;  //mark the element as eliminated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en-US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 ← j + p; 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//j = p*p + p = (p+1)p</a:t>
                </a:r>
                <a:r>
                  <a:rPr lang="en-US" b="1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//end </a:t>
                </a:r>
                <a:r>
                  <a:rPr lang="en-US" dirty="0" err="1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while_do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} //end if (else back to for after p = p+1)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= p + 1;</a:t>
                </a:r>
                <a:endPara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/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} //end for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//copy the remaining elements of A to array L of the primes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← 0;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 to n  do {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if  A[p] ≠ 0  {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L[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 ← A[p];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←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+ 1; } //end if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 //end for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return L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807" y="110561"/>
                <a:ext cx="9112195" cy="6419193"/>
              </a:xfrm>
              <a:prstGeom prst="rect">
                <a:avLst/>
              </a:prstGeom>
              <a:blipFill>
                <a:blip r:embed="rId2"/>
                <a:stretch>
                  <a:fillRect l="-736" t="-475" b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B33E7E8F-F169-4B0B-98C5-016240526ACA}"/>
              </a:ext>
            </a:extLst>
          </p:cNvPr>
          <p:cNvSpPr/>
          <p:nvPr/>
        </p:nvSpPr>
        <p:spPr>
          <a:xfrm rot="20706359" flipH="1">
            <a:off x="758322" y="2306012"/>
            <a:ext cx="376201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92017" y="4754503"/>
            <a:ext cx="567848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FF"/>
                </a:solidFill>
              </a:rPr>
              <a:t>A[2] = 2, A[4] = 0 A[6]=0, A[8]=0, A[10]=0, A[12] =0, A[14]=0, A[16]=0, A[18]=0, A[20]=0, A[22]=0, A[24]=0, A[26]=0, A[28]=0, A[30]=0, …, A[48]=0. </a:t>
            </a:r>
          </a:p>
          <a:p>
            <a:r>
              <a:rPr lang="en-US" dirty="0">
                <a:solidFill>
                  <a:srgbClr val="C00000"/>
                </a:solidFill>
              </a:rPr>
              <a:t>A[3]= 3, A[9]=0, A[12] = 0, A[15] = 0, A[18]=0, A[21] = 0, A[24] = 0, A[27]=0, A[30]=0, A[33]=0, …, A[45]=0, A[48]=0. </a:t>
            </a:r>
          </a:p>
          <a:p>
            <a:r>
              <a:rPr lang="en-US" dirty="0"/>
              <a:t>A[5] =5, A[25] = 0, A[30]=0, A[35]=0, A[40]=0, A[45]=0. </a:t>
            </a: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77" y="2177592"/>
            <a:ext cx="742596" cy="47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Brace 2"/>
          <p:cNvSpPr/>
          <p:nvPr/>
        </p:nvSpPr>
        <p:spPr>
          <a:xfrm>
            <a:off x="9171432" y="1892808"/>
            <a:ext cx="228600" cy="22037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18904" y="733222"/>
                <a:ext cx="1636776" cy="36933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“if A[p] ≠ 0”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checks whether p is a prime. If p is not a prime, then p*p, (p+1)*p, (p+2)*p, …</a:t>
                </a:r>
                <a:r>
                  <a:rPr lang="en-US" sz="1800" dirty="0">
                    <a:solidFill>
                      <a:srgbClr val="0000CC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18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n,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A[p*p], A[(p+1)*p], … have been eliminated on previous passes.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904" y="733222"/>
                <a:ext cx="1636776" cy="3693319"/>
              </a:xfrm>
              <a:prstGeom prst="rect">
                <a:avLst/>
              </a:prstGeom>
              <a:blipFill>
                <a:blip r:embed="rId4"/>
                <a:stretch>
                  <a:fillRect l="-2963" t="-658" r="-407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8330184" y="877824"/>
            <a:ext cx="1188720" cy="113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21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E841DEB-3ECA-57B1-29AF-DE0E5333EA9E}"/>
              </a:ext>
            </a:extLst>
          </p:cNvPr>
          <p:cNvSpPr txBox="1"/>
          <p:nvPr/>
        </p:nvSpPr>
        <p:spPr>
          <a:xfrm>
            <a:off x="744960" y="539273"/>
            <a:ext cx="5052291" cy="450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28436" y="609670"/>
                <a:ext cx="9851819" cy="5638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How fast is the algorithm?</a:t>
                </a: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n = 48, p*p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 implying that p = 5, eliminate 23 of 2, 7 of 3, and 2 of 5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 numbers out of 48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49, p = 7, eliminate 23 of 2, 7 of 2, 2 of 5, and 1 of 7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 numbers out of 49.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63 implies that p = 7, eliminate 30 of 2, 10 of 3, 3 of 5, and 1 of 7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 numbers out of 63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total number of elements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eliminated by the Sieve of Eratosthenes within the range </a:t>
                </a:r>
                <a:r>
                  <a:rPr lang="en-US" sz="22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 </a:t>
                </a: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p*p </a:t>
                </a:r>
                <a:r>
                  <a:rPr lang="en-US" sz="22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 </a:t>
                </a: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(p+1)*(p+1) </a:t>
                </a:r>
                <a:r>
                  <a:rPr lang="en-US" sz="22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</a:t>
                </a:r>
                <a:r>
                  <a:rPr lang="en-US" sz="22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least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at most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′=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0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000" spc="-100" baseline="-25000" dirty="0">
                            <a:latin typeface="Consolas" panose="020B0609020204030204" pitchFamily="49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000" b="1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000" b="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iss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all primes up to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22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436" y="609670"/>
                <a:ext cx="9851819" cy="5638659"/>
              </a:xfrm>
              <a:prstGeom prst="rect">
                <a:avLst/>
              </a:prstGeom>
              <a:blipFill>
                <a:blip r:embed="rId2"/>
                <a:stretch>
                  <a:fillRect l="-804" t="-757" r="-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Image result for smiley face images">
            <a:extLst>
              <a:ext uri="{FF2B5EF4-FFF2-40B4-BE49-F238E27FC236}">
                <a16:creationId xmlns:a16="http://schemas.microsoft.com/office/drawing/2014/main" id="{AF9F398B-A752-44B3-A86E-9F9F4AC3A2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5996">
            <a:off x="635073" y="1108053"/>
            <a:ext cx="730509" cy="51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8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3777ED-D193-C753-013C-5538ABC62EA9}"/>
                  </a:ext>
                </a:extLst>
              </p:cNvPr>
              <p:cNvSpPr txBox="1"/>
              <p:nvPr/>
            </p:nvSpPr>
            <p:spPr>
              <a:xfrm>
                <a:off x="1082565" y="1050657"/>
                <a:ext cx="9669518" cy="39185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total number of elements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eliminated by the Sieve of Eratosthenes within the range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p*p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(p+1)*(p+1) </a:t>
                </a:r>
                <a:r>
                  <a:rPr lang="en-US" sz="2400" baseline="-25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bounded by: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≤ d ≤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400" b="1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400" b="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where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all primes up to </a:t>
                </a:r>
                <a:r>
                  <a:rPr lang="en-US" sz="24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4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total number d of elements eliminated is </a:t>
                </a:r>
              </a:p>
              <a:p>
                <a:pPr marL="1257300" lvl="2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least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</a:p>
              <a:p>
                <a:pPr marL="1257300" lvl="2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most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spc="-1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sup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└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baseline="-25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┘</m:t>
                        </m:r>
                      </m:e>
                    </m:nary>
                    <m:r>
                      <a:rPr lang="en-US" sz="2400" b="1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400" b="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))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3777ED-D193-C753-013C-5538ABC62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65" y="1050657"/>
                <a:ext cx="9669518" cy="3918509"/>
              </a:xfrm>
              <a:prstGeom prst="rect">
                <a:avLst/>
              </a:prstGeom>
              <a:blipFill>
                <a:blip r:embed="rId2"/>
                <a:stretch>
                  <a:fillRect l="-883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38039</TotalTime>
  <Words>2427</Words>
  <Application>Microsoft Office PowerPoint</Application>
  <PresentationFormat>Widescreen</PresentationFormat>
  <Paragraphs>227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Times New Roman</vt:lpstr>
      <vt:lpstr>Office Theme</vt:lpstr>
      <vt:lpstr>Chapter 01_04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945</cp:revision>
  <cp:lastPrinted>2019-07-15T20:33:15Z</cp:lastPrinted>
  <dcterms:created xsi:type="dcterms:W3CDTF">2016-10-13T00:10:31Z</dcterms:created>
  <dcterms:modified xsi:type="dcterms:W3CDTF">2025-01-21T22:31:04Z</dcterms:modified>
</cp:coreProperties>
</file>