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547" r:id="rId3"/>
    <p:sldId id="339" r:id="rId4"/>
    <p:sldId id="340" r:id="rId5"/>
    <p:sldId id="550" r:id="rId6"/>
    <p:sldId id="341" r:id="rId7"/>
    <p:sldId id="535" r:id="rId8"/>
    <p:sldId id="375" r:id="rId9"/>
    <p:sldId id="551" r:id="rId10"/>
    <p:sldId id="343" r:id="rId11"/>
    <p:sldId id="552" r:id="rId12"/>
    <p:sldId id="430" r:id="rId13"/>
    <p:sldId id="553" r:id="rId14"/>
    <p:sldId id="472" r:id="rId15"/>
    <p:sldId id="548" r:id="rId16"/>
    <p:sldId id="549" r:id="rId17"/>
    <p:sldId id="501" r:id="rId18"/>
    <p:sldId id="466" r:id="rId1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11" autoAdjust="0"/>
    <p:restoredTop sz="94660"/>
  </p:normalViewPr>
  <p:slideViewPr>
    <p:cSldViewPr snapToGrid="0">
      <p:cViewPr varScale="1">
        <p:scale>
          <a:sx n="43" d="100"/>
          <a:sy n="43" d="100"/>
        </p:scale>
        <p:origin x="82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-19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/>
              <a:t>Chapter 01_04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Prime Numbers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841929" y="102753"/>
                <a:ext cx="9531927" cy="6693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6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Time Efficiency for the Sieve of Eratosthenes to find all the prime which is less than n.</a:t>
                </a:r>
              </a:p>
              <a:p>
                <a:endParaRPr lang="en-US" sz="2400" dirty="0">
                  <a:solidFill>
                    <a:srgbClr val="0000CC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total multiplications required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≤  m ≤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 sz="2000" spc="-100" baseline="-25000" dirty="0"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└</m:t>
                        </m:r>
                        <m:rad>
                          <m:radPr>
                            <m:degHide m:val="on"/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n-US" sz="2000" spc="-100" baseline="-25000" dirty="0"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┘</m:t>
                        </m:r>
                      </m:sup>
                      <m:e>
                        <m: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0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└</m:t>
                        </m:r>
                        <m:f>
                          <m:fPr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0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0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┘</m:t>
                        </m:r>
                      </m:e>
                    </m:nary>
                    <m:r>
                      <a:rPr lang="en-US" sz="2000" b="1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&lt; n</a:t>
                </a:r>
              </a:p>
              <a:p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                       where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24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{2, 3, 5, 7, …,</a:t>
                </a:r>
                <a:r>
                  <a:rPr lang="en-US" sz="2400" spc="-100" baseline="-250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spc="-100" baseline="-25000" dirty="0"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└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m:rPr>
                        <m:nor/>
                      </m:rPr>
                      <a:rPr lang="en-US" sz="2400" spc="-100" baseline="-25000" dirty="0"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┘</m:t>
                    </m:r>
                  </m:oMath>
                </a14:m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}. </a:t>
                </a:r>
              </a:p>
              <a:p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the running time for each multiplication is O(n</a:t>
                </a:r>
                <a:r>
                  <a:rPr lang="en-US" sz="2400" baseline="300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</a:p>
              <a:p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running time for the algorithm is  n * O(n</a:t>
                </a:r>
                <a:r>
                  <a:rPr lang="en-US" sz="2400" baseline="300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 O(n</a:t>
                </a:r>
                <a:r>
                  <a:rPr lang="en-US" sz="2400" baseline="300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the number of eliminations for n = 63, we need to calculate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 sz="2400" spc="-100" baseline="-25000" dirty="0"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└</m:t>
                        </m:r>
                        <m:rad>
                          <m:radPr>
                            <m:degHide m:val="on"/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n-US" sz="2400" spc="-100" baseline="-25000" dirty="0"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┘</m:t>
                        </m:r>
                      </m:sup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└</m:t>
                        </m:r>
                        <m:f>
                          <m:f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4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┘</m:t>
                        </m:r>
                      </m:e>
                    </m:nary>
                    <m:r>
                      <a:rPr lang="en-US" sz="2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4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))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when </a:t>
                </a:r>
                <a:r>
                  <a:rPr lang="en-US" sz="2400" i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p’ 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2, 3, 5, and 7.</a:t>
                </a:r>
              </a:p>
              <a:p>
                <a:r>
                  <a:rPr lang="en-US" sz="2400" dirty="0">
                    <a:solidFill>
                      <a:srgbClr val="0000CC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number of eliminations  is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b="1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1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  <m:r>
                          <a:rPr lang="en-US" sz="2400" b="1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′=</m:t>
                        </m:r>
                        <m:r>
                          <a:rPr lang="en-US" sz="2400" b="1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 sz="2400" spc="-100" baseline="-25000" dirty="0">
                            <a:highlight>
                              <a:srgbClr val="FFFF00"/>
                            </a:highlight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└</m:t>
                        </m:r>
                        <m:rad>
                          <m:radPr>
                            <m:degHide m:val="on"/>
                            <m:ctrlPr>
                              <a:rPr lang="en-US" sz="2400" b="1" i="1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n-US" sz="2400" spc="-100" baseline="-25000" dirty="0">
                            <a:highlight>
                              <a:srgbClr val="FFFF00"/>
                            </a:highlight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┘</m:t>
                        </m:r>
                      </m:sup>
                      <m:e>
                        <m:r>
                          <a:rPr lang="en-US" sz="2400" b="1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└</m:t>
                        </m:r>
                        <m:f>
                          <m:fPr>
                            <m:ctrlPr>
                              <a:rPr lang="en-US" sz="2400" i="1" dirty="0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dirty="0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 dirty="0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  <m:r>
                              <a:rPr lang="en-US" sz="2400" i="1" dirty="0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400" baseline="-25000" dirty="0"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┘</m:t>
                        </m:r>
                      </m:e>
                    </m:nary>
                    <m:r>
                      <a:rPr lang="en-US" sz="2400" b="1" i="1" dirty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1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en-US" sz="2400" b="1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en-US" sz="2400" dirty="0">
                    <a:solidFill>
                      <a:srgbClr val="0000CC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└</m:t>
                    </m:r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63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 sz="2000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┘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2−</m:t>
                    </m:r>
                    <m:r>
                      <a:rPr lang="en-US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</a:t>
                </a:r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└</m:t>
                    </m:r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63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US" sz="2000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┘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en-US" sz="20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</a:t>
                </a:r>
                <a:r>
                  <a:rPr lang="en-US" sz="2000" baseline="-250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└</m:t>
                    </m:r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63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2000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┘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en-US" sz="20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└</m:t>
                    </m:r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63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m:rPr>
                        <m:nor/>
                      </m:rPr>
                      <a:rPr lang="en-US" sz="2000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┘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7</m:t>
                    </m:r>
                    <m:r>
                      <a:rPr lang="en-US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en-US" sz="20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30</a:t>
                </a:r>
                <a:r>
                  <a:rPr lang="en-US" sz="20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+ 19</a:t>
                </a:r>
                <a:r>
                  <a:rPr lang="en-US" sz="20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+ 8</a:t>
                </a:r>
                <a:r>
                  <a:rPr lang="en-US" sz="20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+ 3</a:t>
                </a:r>
                <a:r>
                  <a:rPr lang="en-US" sz="20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 </a:t>
                </a:r>
                <a:r>
                  <a:rPr lang="en-US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60 times marking “</a:t>
                </a:r>
                <a:r>
                  <a:rPr lang="en-US" sz="2000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A[j] ← 0;” </a:t>
                </a: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</a:t>
                </a:r>
                <a:r>
                  <a:rPr lang="en-US" sz="2000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Algorithm Sieve(n), which generates the prime numbers 2, 3, 5, 7, 11, 13, 17, 19, 23, 29, 31, 37, 41, 43, 47, 53, 59, 61.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 this says is that when considering 3, p*p = 3*3 is the first one A[9]</a:t>
                </a:r>
                <a:r>
                  <a:rPr lang="en-US" sz="2000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← 0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Then the next is 4*3, A[12] </a:t>
                </a:r>
                <a:r>
                  <a:rPr lang="en-US" sz="2000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← 0, but this was done when considering 2.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That is, when (p+1)*3 ≤ 63. A[(p+1)*3] </a:t>
                </a:r>
                <a:r>
                  <a:rPr lang="en-US" sz="2000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← 0 even when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(p+1)*3 is even. </a:t>
                </a:r>
                <a:r>
                  <a:rPr lang="en-US" sz="20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Repetition of eliminations occurs but is handled by the sieve efficiently.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929" y="102753"/>
                <a:ext cx="9531927" cy="6693692"/>
              </a:xfrm>
              <a:prstGeom prst="rect">
                <a:avLst/>
              </a:prstGeom>
              <a:blipFill>
                <a:blip r:embed="rId2"/>
                <a:stretch>
                  <a:fillRect l="-1151" t="-729" r="-703" b="-7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7B7C148E-C9B9-439E-989D-C48FBE88711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4751">
            <a:off x="860281" y="2115638"/>
            <a:ext cx="661298" cy="42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790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834F6F-3089-E039-68D5-7CA688420F3C}"/>
              </a:ext>
            </a:extLst>
          </p:cNvPr>
          <p:cNvSpPr txBox="1"/>
          <p:nvPr/>
        </p:nvSpPr>
        <p:spPr>
          <a:xfrm>
            <a:off x="1229711" y="2511973"/>
            <a:ext cx="88076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Despite the O(n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time complexity analysis for individual multiplications, the actual running time of the Sieve of Eratosthenes in practice is much better, approximating O(n log log n) for eliminating multiples.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practical efficiency of the Sieve of Eratosthenes, despite theoretical bounds, is due to the efficient elimination process and low actual computational overhead.</a:t>
            </a:r>
          </a:p>
        </p:txBody>
      </p:sp>
    </p:spTree>
    <p:extLst>
      <p:ext uri="{BB962C8B-B14F-4D97-AF65-F5344CB8AC3E}">
        <p14:creationId xmlns:p14="http://schemas.microsoft.com/office/powerpoint/2010/main" val="2263386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64210" y="1985219"/>
                <a:ext cx="9159903" cy="28089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600" dirty="0">
                    <a:solidFill>
                      <a:srgbClr val="0000FF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Theorem 0.15   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prime distribution theorem - </a:t>
                </a:r>
                <a:r>
                  <a:rPr lang="en-US" sz="2400" i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Lagrange’s prime number theorem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 b="0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→ 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num>
                          <m:den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func>
                                  <m:funcPr>
                                    <m:ctrlPr>
                                      <a:rPr lang="en-US" sz="2400" i="1">
                                        <a:solidFill>
                                          <a:srgbClr val="0000FF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 b="0" smtClean="0">
                                        <a:solidFill>
                                          <a:srgbClr val="0000FF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00FF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</m:den>
                            </m:f>
                          </m:den>
                        </m:f>
                      </m:e>
                    </m:func>
                  </m:oMath>
                </a14:m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number of prime less than or equal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As n grows larger and tends to infinity,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asymptotically equivalent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210" y="1985219"/>
                <a:ext cx="9159903" cy="2808910"/>
              </a:xfrm>
              <a:prstGeom prst="rect">
                <a:avLst/>
              </a:prstGeom>
              <a:blipFill>
                <a:blip r:embed="rId2"/>
                <a:stretch>
                  <a:fillRect l="-1198" t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1BCE82D8-918A-4B93-A540-6E672DE82F2C}"/>
              </a:ext>
            </a:extLst>
          </p:cNvPr>
          <p:cNvSpPr/>
          <p:nvPr/>
        </p:nvSpPr>
        <p:spPr>
          <a:xfrm>
            <a:off x="1664210" y="680468"/>
            <a:ext cx="3624710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i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Search of a Large Prime</a:t>
            </a:r>
            <a:endParaRPr lang="en-US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515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1F512DE-2015-E828-B636-6D711A5D24A1}"/>
                  </a:ext>
                </a:extLst>
              </p:cNvPr>
              <p:cNvSpPr txBox="1"/>
              <p:nvPr/>
            </p:nvSpPr>
            <p:spPr>
              <a:xfrm>
                <a:off x="1376855" y="1993335"/>
                <a:ext cx="9028386" cy="4864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Calculation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a given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let compute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using the approximation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342900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n = 1000,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(1000)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1000</m:t>
                        </m:r>
                      </m:num>
                      <m:den>
                        <m:func>
                          <m:func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1000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1000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6.907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144.76</a:t>
                </a:r>
              </a:p>
              <a:p>
                <a:pPr marL="342900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n = 10,000,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(10,000)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10,000</m:t>
                        </m:r>
                      </m:num>
                      <m:den>
                        <m:func>
                          <m:func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10,000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10,000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10,000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9.210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1085.7</a:t>
                </a:r>
              </a:p>
              <a:p>
                <a:pPr marL="342900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actual value of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(1000)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168 primes, and for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(10,000)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1229.</a:t>
                </a:r>
              </a:p>
              <a:p>
                <a:pPr marL="342900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Prime Number Theorem provides a powerful for estimating the number of primes less than a given number n.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1F512DE-2015-E828-B636-6D711A5D2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855" y="1993335"/>
                <a:ext cx="9028386" cy="4864665"/>
              </a:xfrm>
              <a:prstGeom prst="rect">
                <a:avLst/>
              </a:prstGeom>
              <a:blipFill>
                <a:blip r:embed="rId2"/>
                <a:stretch>
                  <a:fillRect l="-1080" t="-1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6674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94846" y="993670"/>
                <a:ext cx="9159903" cy="5460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we randomly choose an integer between 1 and n = 10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according to the uniform distribution, the probability of it being prime is about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2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sSup>
                              <m:sSup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16</m:t>
                                </m:r>
                              </m:sup>
                            </m:sSup>
                          </m:e>
                        </m:func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=0.027143.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Suppose we choose 200 such numbers at random. The probability of them all not being prime is then about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(1 – 0.027143)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200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0.004.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we randomly choose an integer between 1 and n = 10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100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according to the uniform distribution, the probability of it being prime is about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2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sSup>
                              <m:sSup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</m:sup>
                            </m:sSup>
                          </m:e>
                        </m:func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=0.0043429.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Suppose we choose 200 such numbers at random. The probability of them all not being prime is then about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(1 – 0.0043429)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200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= 0.04.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846" y="993670"/>
                <a:ext cx="9159903" cy="5460854"/>
              </a:xfrm>
              <a:prstGeom prst="rect">
                <a:avLst/>
              </a:prstGeom>
              <a:blipFill>
                <a:blip r:embed="rId2"/>
                <a:stretch>
                  <a:fillRect l="-865" t="-781" b="-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3128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965CDFD-DB50-4BE8-BF72-CADECC37AB30}"/>
                  </a:ext>
                </a:extLst>
              </p:cNvPr>
              <p:cNvSpPr/>
              <p:nvPr/>
            </p:nvSpPr>
            <p:spPr>
              <a:xfrm>
                <a:off x="1987421" y="1749064"/>
                <a:ext cx="8621486" cy="4790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Time efficiency for the algorithm of Sieve(n)</a:t>
                </a:r>
              </a:p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endParaRPr lang="en-US" sz="24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outer loop has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iterations.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each of the outer loop iterations, the inner loop has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iterations based on the prime distribution theorem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complexity of the algorithm sieve(n) is 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) which is  O(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).</a:t>
                </a:r>
              </a:p>
              <a:p>
                <a:endParaRPr lang="en-US" sz="2400" dirty="0"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endParaRPr lang="en-US" sz="24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965CDFD-DB50-4BE8-BF72-CADECC37AB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421" y="1749064"/>
                <a:ext cx="8621486" cy="4790992"/>
              </a:xfrm>
              <a:prstGeom prst="rect">
                <a:avLst/>
              </a:prstGeom>
              <a:blipFill>
                <a:blip r:embed="rId2"/>
                <a:stretch>
                  <a:fillRect l="-1061" t="-1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6151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0746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8F4709E-6C64-47E9-AB29-1E1E2822BB53}"/>
              </a:ext>
            </a:extLst>
          </p:cNvPr>
          <p:cNvSpPr/>
          <p:nvPr/>
        </p:nvSpPr>
        <p:spPr>
          <a:xfrm>
            <a:off x="2784356" y="3240542"/>
            <a:ext cx="66232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Prime Factorization and Relative Prime</a:t>
            </a:r>
          </a:p>
        </p:txBody>
      </p:sp>
    </p:spTree>
    <p:extLst>
      <p:ext uri="{BB962C8B-B14F-4D97-AF65-F5344CB8AC3E}">
        <p14:creationId xmlns:p14="http://schemas.microsoft.com/office/powerpoint/2010/main" val="296816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6076" y="1326902"/>
            <a:ext cx="9382541" cy="5024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Cryptography – The RSA Public Key Cryptosystem</a:t>
            </a:r>
            <a:endParaRPr lang="en-US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Rivest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-Shamir-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Adleman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RSA) cryptosystem uses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the ideas we have introduced in this lecture note.  It derives very strong guarantees of security by ingeniously exploiting the wide gulf between the polynomial-time computability of certain number-theoretic tasks: (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modular exponentiation,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greatest common divisor,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primality testing) and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intractability of others (factoring).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7026">
            <a:off x="898635" y="957569"/>
            <a:ext cx="562704" cy="36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595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6CBDCA-7DC5-44BC-BA48-F415ED36A4E0}"/>
              </a:ext>
            </a:extLst>
          </p:cNvPr>
          <p:cNvSpPr txBox="1"/>
          <p:nvPr/>
        </p:nvSpPr>
        <p:spPr>
          <a:xfrm>
            <a:off x="1800809" y="1044841"/>
            <a:ext cx="8192278" cy="23126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075993" y="1044841"/>
            <a:ext cx="7777133" cy="2312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Outlines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the Sieve of Eratosthenes to find all the primes that are less than a given number n and their time efficiency. [28-33]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Several characteristics of Algorithms [34-35]</a:t>
            </a:r>
          </a:p>
        </p:txBody>
      </p:sp>
      <p:pic>
        <p:nvPicPr>
          <p:cNvPr id="3" name="Picture 2" descr="Image result for sad face">
            <a:extLst>
              <a:ext uri="{FF2B5EF4-FFF2-40B4-BE49-F238E27FC236}">
                <a16:creationId xmlns:a16="http://schemas.microsoft.com/office/drawing/2014/main" id="{AC47F7E9-EC01-43B9-9459-81C16BC50A9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49233" y="1288869"/>
            <a:ext cx="435429" cy="4009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1063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61593" y="658252"/>
                <a:ext cx="9411740" cy="61420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1800"/>
                  </a:spcAft>
                </a:pPr>
                <a:r>
                  <a:rPr lang="en-US" sz="2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Sieve of Eratosthenes 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(Ancient Greece, 200 B.C.) </a:t>
                </a:r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914400" marR="0" indent="-91440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Problem: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 algorithm for generating consecutive primes not   </a:t>
                </a:r>
              </a:p>
              <a:p>
                <a:pPr marL="914400" marR="0" indent="-91440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   exceeding any given integer n (or check n for primality).</a:t>
                </a: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Step 1:   Initialize a list of prime candidates with consecutive integers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from 2 to the maximum n you want to check for primality.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{2, 3, 4, 5, 6, 7, 8, 9, 10, 11, …, n}</a:t>
                </a: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Step 2:   Continue the step of eliminating from the list all multiples of 2;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then move on to the next item on the list, which is 3, and eliminate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its multiples; then 5, until no more numbers can be eliminated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from the list (or process numbers up to the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The remaining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integers of the list are the primes needed.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          {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3, </a:t>
                </a:r>
                <a:r>
                  <a:rPr lang="en-US" sz="2400" strike="dblStrike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5, </a:t>
                </a:r>
                <a:r>
                  <a:rPr lang="en-US" sz="2400" strike="dblStrike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7, </a:t>
                </a:r>
                <a:r>
                  <a:rPr lang="en-US" sz="2400" strike="dblStrike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9, </a:t>
                </a:r>
                <a:r>
                  <a:rPr lang="en-US" sz="2400" strike="dblStrike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11, …, n}</a:t>
                </a: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593" y="658252"/>
                <a:ext cx="9411740" cy="6142002"/>
              </a:xfrm>
              <a:prstGeom prst="rect">
                <a:avLst/>
              </a:prstGeom>
              <a:blipFill>
                <a:blip r:embed="rId2"/>
                <a:stretch>
                  <a:fillRect l="-1360" t="-1091" r="-1231" b="-1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D024560A-143B-41FC-9E8A-82A6F44E750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8231">
            <a:off x="836984" y="1612025"/>
            <a:ext cx="704433" cy="478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D50E4842-EBD1-C774-41EE-2A02B1AA2191}"/>
              </a:ext>
            </a:extLst>
          </p:cNvPr>
          <p:cNvSpPr/>
          <p:nvPr/>
        </p:nvSpPr>
        <p:spPr>
          <a:xfrm rot="20706359" flipH="1">
            <a:off x="304309" y="681977"/>
            <a:ext cx="491156" cy="302004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4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70504" y="748315"/>
                <a:ext cx="8977073" cy="57133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en-US" sz="26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0.37: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Let n = 31. [p = 2, 3, 5]</a:t>
                </a:r>
                <a:endParaRPr lang="en-US" sz="2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buFont typeface="Arial" panose="020B0604020202020204" pitchFamily="34" charset="0"/>
                  <a:buChar char="•"/>
                </a:pPr>
                <a:endParaRPr lang="en-US" sz="2400" dirty="0">
                  <a:highlight>
                    <a:srgbClr val="FFFF00"/>
                  </a:highligh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How far do you go to eliminate the non-prime number for a given n?</a:t>
                </a:r>
                <a:endParaRPr lang="en-US" sz="2400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What is 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largest number p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whose multiples can remain on the list? </a:t>
                </a:r>
              </a:p>
              <a:p>
                <a:pPr marL="800100" lvl="1" indent="-342900">
                  <a:lnSpc>
                    <a:spcPct val="107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e.g., for this case, the largest number p is 5 since p = 5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31</m:t>
                        </m:r>
                      </m:e>
                    </m:rad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504" y="748315"/>
                <a:ext cx="8977073" cy="5713359"/>
              </a:xfrm>
              <a:prstGeom prst="rect">
                <a:avLst/>
              </a:prstGeom>
              <a:blipFill>
                <a:blip r:embed="rId2"/>
                <a:stretch>
                  <a:fillRect l="-1222" t="-747" r="-136" b="-1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FE1E74EB-4D27-4682-8048-98F614BDB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630577"/>
              </p:ext>
            </p:extLst>
          </p:nvPr>
        </p:nvGraphicFramePr>
        <p:xfrm>
          <a:off x="1770504" y="1344360"/>
          <a:ext cx="8977073" cy="3238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83">
                  <a:extLst>
                    <a:ext uri="{9D8B030D-6E8A-4147-A177-3AD203B41FA5}">
                      <a16:colId xmlns:a16="http://schemas.microsoft.com/office/drawing/2014/main" val="341764833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008774809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477051824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768218019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27595708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75036326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1757922014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257488525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820835747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97601329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140489862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238808295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97731908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173359137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96648025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676411475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110761575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756155403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301116130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1552197224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499191882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762772183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1380451978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841197735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4123076122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72361826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839129094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1303572717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25595704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572099904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816640439"/>
                    </a:ext>
                  </a:extLst>
                </a:gridCol>
              </a:tblGrid>
              <a:tr h="976272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p =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746331"/>
                  </a:ext>
                </a:extLst>
              </a:tr>
              <a:tr h="68339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386798"/>
                  </a:ext>
                </a:extLst>
              </a:tr>
              <a:tr h="68339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04874"/>
                  </a:ext>
                </a:extLst>
              </a:tr>
              <a:tr h="68339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446781"/>
                  </a:ext>
                </a:extLst>
              </a:tr>
            </a:tbl>
          </a:graphicData>
        </a:graphic>
      </p:graphicFrame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D7F2B07C-A606-DEC7-0761-DD62F479EE3F}"/>
              </a:ext>
            </a:extLst>
          </p:cNvPr>
          <p:cNvSpPr/>
          <p:nvPr/>
        </p:nvSpPr>
        <p:spPr>
          <a:xfrm rot="20706359" flipH="1">
            <a:off x="304309" y="681977"/>
            <a:ext cx="491156" cy="302004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18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6A11A52-8245-52B3-0E0F-9DBC0595769C}"/>
                  </a:ext>
                </a:extLst>
              </p:cNvPr>
              <p:cNvSpPr txBox="1"/>
              <p:nvPr/>
            </p:nvSpPr>
            <p:spPr>
              <a:xfrm>
                <a:off x="1601134" y="114791"/>
                <a:ext cx="9507893" cy="66284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2400" b="1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Complexity</a:t>
                </a:r>
              </a:p>
              <a:p>
                <a:pPr algn="l">
                  <a:spcBef>
                    <a:spcPts val="1200"/>
                  </a:spcBef>
                </a:pP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time complexity of the Sieve of Eratosthenes is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0" i="1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loglog</a:t>
                </a:r>
                <a:r>
                  <a:rPr lang="en-US" sz="2400" b="0" i="1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where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upper limit of numbers you want to check for primality. </a:t>
                </a:r>
              </a:p>
              <a:p>
                <a:pPr algn="l">
                  <a:spcBef>
                    <a:spcPts val="1200"/>
                  </a:spcBef>
                </a:pP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Here's a breakdown of why this is the case:</a:t>
                </a:r>
              </a:p>
              <a:p>
                <a:pPr marL="342900" indent="-342900" algn="l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Initialization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Creating a list of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elements takes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time.</a:t>
                </a:r>
              </a:p>
              <a:p>
                <a:pPr marL="342900" indent="-342900" algn="l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Marking Multiples: 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each prime number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eliminate its multiples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0" i="0" baseline="3000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0" i="0" baseline="3000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0" i="0" baseline="3000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+2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… up to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The number of operations to eliminate multiples of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</a:t>
                </a:r>
                <a:r>
                  <a:rPr lang="en-US" sz="2400" b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approximately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​.</a:t>
                </a:r>
              </a:p>
              <a:p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Summing this over all primes less than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solidFill>
                      <a:srgbClr val="0D0D0D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 series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 ≤ </m:t>
                        </m:r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0D0D0D"/>
                                </a:solidFill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D0D0D"/>
                                </a:solidFill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D0D0D"/>
                                </a:solidFill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D0D0D"/>
                            </a:solidFill>
                            <a:highlight>
                              <a:srgbClr val="FFFFFF"/>
                            </a:highligh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​</m:t>
                        </m:r>
                      </m:e>
                    </m:nary>
                    <m:r>
                      <a:rPr lang="en-US" sz="2400" b="0" i="0" smtClean="0">
                        <a:solidFill>
                          <a:srgbClr val="0D0D0D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D0D0D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n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2400" i="1">
                            <a:solidFill>
                              <a:srgbClr val="0D0D0D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400" i="1">
                            <a:solidFill>
                              <a:srgbClr val="0D0D0D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i="1">
                            <a:solidFill>
                              <a:srgbClr val="0D0D0D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 ≤ </m:t>
                        </m:r>
                        <m:r>
                          <a:rPr lang="en-US" sz="2400" i="1">
                            <a:solidFill>
                              <a:srgbClr val="0D0D0D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0D0D0D"/>
                                </a:solidFill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D0D0D"/>
                                </a:solidFill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D0D0D"/>
                                </a:solidFill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D0D0D"/>
                            </a:solidFill>
                            <a:highlight>
                              <a:srgbClr val="FFFFFF"/>
                            </a:highligh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​</m:t>
                        </m:r>
                      </m:e>
                    </m:nary>
                    <m:r>
                      <a:rPr lang="en-US" sz="2400">
                        <a:solidFill>
                          <a:srgbClr val="0D0D0D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solidFill>
                          <a:srgbClr val="0D0D0D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 </m:t>
                    </m:r>
                  </m:oMath>
                </a14:m>
                <a:r>
                  <a:rPr lang="en-US" sz="2400" b="0" i="1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loglog</a:t>
                </a:r>
                <a:r>
                  <a:rPr lang="en-US" sz="2400" b="0" i="1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using the harmonic series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den>
                        </m:f>
                      </m:e>
                    </m:nary>
                    <m:r>
                      <a:rPr lang="en-US" sz="2400" b="0" i="1" smtClean="0">
                        <a:solidFill>
                          <a:srgbClr val="0D0D0D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0" i="1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Merten’s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Theorem which states the sum of the reciprocals of the primes up to n is asymptotically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D0D0D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log </a:t>
                </a:r>
                <a:r>
                  <a:rPr lang="en-US" sz="2400" b="0" i="0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+ B, where B is a </a:t>
                </a:r>
                <a:r>
                  <a:rPr lang="en-US" sz="2400" b="0" i="0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Merten’s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constant.</a:t>
                </a:r>
              </a:p>
              <a:p>
                <a:pPr algn="l"/>
                <a:r>
                  <a:rPr lang="en-US" sz="2400" b="1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Space Complexity</a:t>
                </a:r>
              </a:p>
              <a:p>
                <a:pPr algn="l"/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space complexity of the Sieve of Eratosthenes is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6A11A52-8245-52B3-0E0F-9DBC05957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1134" y="114791"/>
                <a:ext cx="9507893" cy="6628418"/>
              </a:xfrm>
              <a:prstGeom prst="rect">
                <a:avLst/>
              </a:prstGeom>
              <a:blipFill>
                <a:blip r:embed="rId2"/>
                <a:stretch>
                  <a:fillRect l="-1026" t="-736" r="-1475" b="-11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49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29772" y="700846"/>
                <a:ext cx="8890671" cy="5632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Analysis of the problem: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CC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following observation helps to avoid eliminating the same number more than once: </a:t>
                </a:r>
                <a:endParaRPr lang="en-US" sz="2200" dirty="0">
                  <a:highlight>
                    <a:srgbClr val="FFFF00"/>
                  </a:highligh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3275" indent="-34131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At the current pass, if p is a number, eliminate its multiples (composite numbers, p*(</a:t>
                </a:r>
                <a:r>
                  <a:rPr lang="en-US" sz="2200" dirty="0" err="1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p+i</a:t>
                </a:r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), 0 </a:t>
                </a:r>
                <a14:m>
                  <m:oMath xmlns:m="http://schemas.openxmlformats.org/officeDocument/2006/math">
                    <m:r>
                      <a:rPr lang="en-US" sz="22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i):</a:t>
                </a:r>
              </a:p>
              <a:p>
                <a:pPr marL="1255713" lvl="1" indent="-34131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Begin to consider with the first multiple p*p, and then </a:t>
                </a:r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(p+1)*p, (p+2)*p, (p+3)*p, … up to n, where p </a:t>
                </a:r>
                <a14:m>
                  <m:oMath xmlns:m="http://schemas.openxmlformats.org/officeDocument/2006/math">
                    <m:r>
                      <a:rPr lang="en-US" sz="220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</a:t>
                </a:r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√n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</a:t>
                </a:r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200" dirty="0">
                  <a:highlight>
                    <a:srgbClr val="FFFF00"/>
                  </a:highligh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712913" lvl="2" indent="-34131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reason is </a:t>
                </a:r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that all its smaller multiples 2p, 3p, …, (p-1)p </a:t>
                </a:r>
                <a:r>
                  <a:rPr lang="en-US" sz="22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were eliminated </a:t>
                </a:r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on earlier passes through the list when the prime p </a:t>
                </a:r>
                <a14:m>
                  <m:oMath xmlns:m="http://schemas.openxmlformats.org/officeDocument/2006/math">
                    <m:r>
                      <a:rPr lang="en-US" sz="220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</a:t>
                </a:r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√n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</a:t>
                </a:r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p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3333FF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{2, 3, 5, …, 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</a:t>
                </a:r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√n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</a:t>
                </a:r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}. </a:t>
                </a:r>
              </a:p>
              <a:p>
                <a:pPr marL="1712913" lvl="2" indent="-34131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example, when the current pass, if p = 5, both 2*p = 10 and 3*p = 15 were deleted in the earlier passes; namely, if p = 2, 5*2 = 10 was eliminated, and if p = 3, 5*3 = 15 was eliminated. Thus, </a:t>
                </a:r>
                <a:r>
                  <a:rPr lang="en-US" sz="22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the pass, if p = 5, begin only with p*p, which is 5*5 = 25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n; then p*(p+1), which is 5*6 = 30.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772" y="700846"/>
                <a:ext cx="8890671" cy="5632311"/>
              </a:xfrm>
              <a:prstGeom prst="rect">
                <a:avLst/>
              </a:prstGeom>
              <a:blipFill>
                <a:blip r:embed="rId2"/>
                <a:stretch>
                  <a:fillRect l="-892" t="-758" r="-892" b="-1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303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F30F11-1EB4-47FE-8329-E1DA87CF82C7}"/>
              </a:ext>
            </a:extLst>
          </p:cNvPr>
          <p:cNvSpPr txBox="1"/>
          <p:nvPr/>
        </p:nvSpPr>
        <p:spPr>
          <a:xfrm>
            <a:off x="1251001" y="226643"/>
            <a:ext cx="10139809" cy="629551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64807" y="110561"/>
                <a:ext cx="9112195" cy="64191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Algorithm Sieve(n)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//Implements the sieve of Eratosthenes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DE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Input: An integer n ≥ 2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Output: Array L of all prime numbers less than or equal to n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p ← 2 to n  do  A[p] ← p;   //Generate a copy of the number from 2 on.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p ← 2 to </a:t>
                </a:r>
                <a:r>
                  <a:rPr lang="en-US" b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</a:t>
                </a:r>
                <a:r>
                  <a:rPr lang="en-US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√n</a:t>
                </a:r>
                <a:r>
                  <a:rPr lang="en-US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 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 {    //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times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A[p] ≠ 0  //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 has not been eliminated on previous passes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{	j ← p * p;  // size of p * size of p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size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* size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:r>
                  <a:rPr lang="en-US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while j ≤ n do </a:t>
                </a:r>
                <a:r>
                  <a:rPr lang="en-US" b="1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{</a:t>
                </a:r>
                <a:r>
                  <a:rPr lang="en-US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//says n times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	A[j] ← 0;  //mark the element as eliminated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:r>
                  <a:rPr lang="en-US" b="1" dirty="0">
                    <a:solidFill>
                      <a:srgbClr val="3333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 ← j + p; </a:t>
                </a:r>
                <a:r>
                  <a:rPr lang="en-US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//j = p*p + p = (p+1)p</a:t>
                </a:r>
                <a:r>
                  <a:rPr lang="en-US" b="1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}</a:t>
                </a:r>
                <a:r>
                  <a:rPr lang="en-US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//end </a:t>
                </a:r>
                <a:r>
                  <a:rPr lang="en-US" dirty="0" err="1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while_do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} //end if (else back to for after p = p+1)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 = p + 1;</a:t>
                </a:r>
                <a:endParaRPr lang="en-US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7200"/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} //end for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//copy the remaining elements of A to array L of the primes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← 0;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p ← 2  to n  do {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if  A[p] ≠ 0  {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L[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] ← A[p];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←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+ 1; } //end if 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} //end for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return L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807" y="110561"/>
                <a:ext cx="9112195" cy="6419193"/>
              </a:xfrm>
              <a:prstGeom prst="rect">
                <a:avLst/>
              </a:prstGeom>
              <a:blipFill>
                <a:blip r:embed="rId2"/>
                <a:stretch>
                  <a:fillRect l="-736" t="-475" b="-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B33E7E8F-F169-4B0B-98C5-016240526ACA}"/>
              </a:ext>
            </a:extLst>
          </p:cNvPr>
          <p:cNvSpPr/>
          <p:nvPr/>
        </p:nvSpPr>
        <p:spPr>
          <a:xfrm rot="20706359" flipH="1">
            <a:off x="758322" y="2306012"/>
            <a:ext cx="376201" cy="302004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92017" y="4754503"/>
            <a:ext cx="5678483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33FF"/>
                </a:solidFill>
              </a:rPr>
              <a:t>A[2] = 2, A[4] = 0 A[6]=0, A[8]=0, A[10]=0, A[12] =0, A[14]=0, A[16]=0, A[18]=0, A[20]=0, A[22]=0, A[24]=0, A[26]=0, A[28]=0, A[30]=0, …, A[48]=0. </a:t>
            </a:r>
          </a:p>
          <a:p>
            <a:r>
              <a:rPr lang="en-US" dirty="0">
                <a:solidFill>
                  <a:srgbClr val="C00000"/>
                </a:solidFill>
              </a:rPr>
              <a:t>A[3]= 3, A[9]=0, A[12] = 0, A[15] = 0, A[18]=0, A[21] = 0, A[24] = 0, A[27]=0, A[30]=0, A[33]=0, …, A[45]=0, A[48]=0. </a:t>
            </a:r>
          </a:p>
          <a:p>
            <a:r>
              <a:rPr lang="en-US" dirty="0"/>
              <a:t>A[5] =5, A[25] = 0, A[30]=0, A[35]=0, A[40]=0, A[45]=0. </a:t>
            </a:r>
          </a:p>
        </p:txBody>
      </p:sp>
      <p:pic>
        <p:nvPicPr>
          <p:cNvPr id="6" name="Picture 5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77" y="2177592"/>
            <a:ext cx="742596" cy="47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Brace 2"/>
          <p:cNvSpPr/>
          <p:nvPr/>
        </p:nvSpPr>
        <p:spPr>
          <a:xfrm>
            <a:off x="9171432" y="1892808"/>
            <a:ext cx="228600" cy="22037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518904" y="733222"/>
                <a:ext cx="1636776" cy="369331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“if A[p] ≠ 0”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checks whether p is a prime. If p is not a prime, then p*p, (p+1)*p, (p+2)*p, …</a:t>
                </a:r>
                <a:r>
                  <a:rPr lang="en-US" sz="1800" dirty="0">
                    <a:solidFill>
                      <a:srgbClr val="0000CC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18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n,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then A[p*p], A[(p+1)*p], … have been eliminated on previous passes.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8904" y="733222"/>
                <a:ext cx="1636776" cy="3693319"/>
              </a:xfrm>
              <a:prstGeom prst="rect">
                <a:avLst/>
              </a:prstGeom>
              <a:blipFill>
                <a:blip r:embed="rId4"/>
                <a:stretch>
                  <a:fillRect l="-2963" t="-658" r="-4074"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H="1">
            <a:off x="8330184" y="877824"/>
            <a:ext cx="1188720" cy="1138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215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AE841DEB-3ECA-57B1-29AF-DE0E5333EA9E}"/>
              </a:ext>
            </a:extLst>
          </p:cNvPr>
          <p:cNvSpPr txBox="1"/>
          <p:nvPr/>
        </p:nvSpPr>
        <p:spPr>
          <a:xfrm>
            <a:off x="744960" y="539273"/>
            <a:ext cx="5052291" cy="4501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28436" y="609670"/>
                <a:ext cx="9851819" cy="5638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How fast is the algorithm?</a:t>
                </a: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n = 48, p*p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48 implying that p = 5, eliminate 23 of 2, 7 of 3, and 2 of 5 with a total of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32 numbers out of 48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n = 49, p = 7, eliminate 23 of 2, 7 of 2, 2 of 5, and 1 of 7 with a total of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33 numbers out of 49.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n = 63 implies that p = 7, eliminate 30 of 2, 10 of 3, 3 of 5, and 1 of 7 with a total of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44 numbers out of 63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total number of elements 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eliminated by the Sieve of Eratosthenes within the range </a:t>
                </a:r>
                <a:r>
                  <a:rPr lang="en-US" sz="22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 </a:t>
                </a:r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p*p </a:t>
                </a:r>
                <a:r>
                  <a:rPr lang="en-US" sz="22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</a:t>
                </a:r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 </a:t>
                </a:r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(p+1)*(p+1) </a:t>
                </a:r>
                <a:r>
                  <a:rPr lang="en-US" sz="22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</a:t>
                </a:r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</a:t>
                </a:r>
                <a:r>
                  <a:rPr lang="en-US" sz="2200" i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at least</a:t>
                </a:r>
              </a:p>
              <a:p>
                <a:pPr>
                  <a:spcAft>
                    <a:spcPts val="800"/>
                  </a:spcAft>
                </a:pP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4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srgbClr val="0000CC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800"/>
                  </a:spcAft>
                </a:pP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at most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nary>
                      <m:naryPr>
                        <m:chr m:val="∑"/>
                        <m:ctrlP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′=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 sz="2000" spc="-100" baseline="-25000" dirty="0"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└</m:t>
                        </m:r>
                        <m:rad>
                          <m:radPr>
                            <m:degHide m:val="on"/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n-US" sz="2000" spc="-100" baseline="-25000" dirty="0"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┘</m:t>
                        </m:r>
                      </m:sup>
                      <m:e>
                        <m: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0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└</m:t>
                        </m:r>
                        <m:f>
                          <m:fPr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0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0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┘</m:t>
                        </m:r>
                      </m:e>
                    </m:nary>
                    <m:r>
                      <a:rPr lang="en-US" sz="2000" b="1" i="1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en-US" sz="2000" b="0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))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24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iss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all primes up to 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</a:t>
                </a:r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√n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en-US" sz="2200" dirty="0">
                  <a:solidFill>
                    <a:srgbClr val="0000CC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436" y="609670"/>
                <a:ext cx="9851819" cy="5638659"/>
              </a:xfrm>
              <a:prstGeom prst="rect">
                <a:avLst/>
              </a:prstGeom>
              <a:blipFill>
                <a:blip r:embed="rId2"/>
                <a:stretch>
                  <a:fillRect l="-804" t="-757" r="-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Image result for smiley face images">
            <a:extLst>
              <a:ext uri="{FF2B5EF4-FFF2-40B4-BE49-F238E27FC236}">
                <a16:creationId xmlns:a16="http://schemas.microsoft.com/office/drawing/2014/main" id="{AF9F398B-A752-44B3-A86E-9F9F4AC3A2B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25996">
            <a:off x="635073" y="1108053"/>
            <a:ext cx="730509" cy="511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185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93777ED-D193-C753-013C-5538ABC62EA9}"/>
                  </a:ext>
                </a:extLst>
              </p:cNvPr>
              <p:cNvSpPr txBox="1"/>
              <p:nvPr/>
            </p:nvSpPr>
            <p:spPr>
              <a:xfrm>
                <a:off x="1082565" y="1050657"/>
                <a:ext cx="9669518" cy="39185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total number of elements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eliminated by the Sieve of Eratosthenes within the range </a:t>
                </a:r>
                <a:r>
                  <a:rPr lang="en-US" sz="24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 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p*p </a:t>
                </a:r>
                <a:r>
                  <a:rPr lang="en-US" sz="24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 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(p+1)*(p+1) </a:t>
                </a:r>
                <a:r>
                  <a:rPr lang="en-US" sz="24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bounded by: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≤ d ≤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nary>
                      <m:naryPr>
                        <m:chr m:val="∑"/>
                        <m:ctrlP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′=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 sz="2400" spc="-1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└</m:t>
                        </m:r>
                        <m:rad>
                          <m:radPr>
                            <m:degHide m:val="on"/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n-US" sz="2400" spc="-1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┘</m:t>
                        </m:r>
                      </m:sup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└</m:t>
                        </m:r>
                        <m:f>
                          <m:f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4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┘</m:t>
                        </m:r>
                      </m:e>
                    </m:nary>
                    <m:r>
                      <a:rPr lang="en-US" sz="2400" b="1" i="1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en-US" sz="2400" b="0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))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4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where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all primes up to </a:t>
                </a:r>
                <a:r>
                  <a:rPr lang="en-US" sz="24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√n</a:t>
                </a:r>
                <a:r>
                  <a:rPr lang="en-US" sz="24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The total number d of elements eliminated is </a:t>
                </a:r>
              </a:p>
              <a:p>
                <a:pPr marL="1257300" lvl="2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at least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</a:p>
              <a:p>
                <a:pPr marL="1257300" lvl="2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 most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′=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 sz="2400" spc="-1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└</m:t>
                        </m:r>
                        <m:rad>
                          <m:radPr>
                            <m:degHide m:val="on"/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n-US" sz="2400" spc="-1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┘</m:t>
                        </m:r>
                      </m:sup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└</m:t>
                        </m:r>
                        <m:f>
                          <m:f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400" baseline="-25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┘</m:t>
                        </m:r>
                      </m:e>
                    </m:nary>
                    <m:r>
                      <a:rPr lang="en-US" sz="2400" b="1" i="1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en-US" sz="2400" b="0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))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endParaRPr lang="en-US" sz="2400" dirty="0">
                  <a:solidFill>
                    <a:srgbClr val="0000CC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93777ED-D193-C753-013C-5538ABC62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565" y="1050657"/>
                <a:ext cx="9669518" cy="3918509"/>
              </a:xfrm>
              <a:prstGeom prst="rect">
                <a:avLst/>
              </a:prstGeom>
              <a:blipFill>
                <a:blip r:embed="rId2"/>
                <a:stretch>
                  <a:fillRect l="-883" t="-1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33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38039</TotalTime>
  <Words>2427</Words>
  <Application>Microsoft Office PowerPoint</Application>
  <PresentationFormat>Widescreen</PresentationFormat>
  <Paragraphs>227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Consolas</vt:lpstr>
      <vt:lpstr>Times New Roman</vt:lpstr>
      <vt:lpstr>Office Theme</vt:lpstr>
      <vt:lpstr>Chapter 01_04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945</cp:revision>
  <cp:lastPrinted>2019-07-15T20:33:15Z</cp:lastPrinted>
  <dcterms:created xsi:type="dcterms:W3CDTF">2016-10-13T00:10:31Z</dcterms:created>
  <dcterms:modified xsi:type="dcterms:W3CDTF">2025-01-21T22:31:04Z</dcterms:modified>
</cp:coreProperties>
</file>